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mp4" ContentType="video/mp4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Relationship Id="rId5" Type="http://schemas.openxmlformats.org/officeDocument/2006/relationships/custom-properties" Target="docProps/custom.xml" /></Relationships>
</file>

<file path=ppt/presentation.xml><?xml version="1.0" encoding="utf-8"?>
<!--Generated by Aspose.Slides for Java 23.3--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custDataLst>
    <p:tags r:id="rId2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987" autoAdjust="0"/>
    <p:restoredTop sz="94660"/>
  </p:normalViewPr>
  <p:slideViewPr>
    <p:cSldViewPr snapToGrid="0">
      <p:cViewPr varScale="1">
        <p:scale>
          <a:sx n="75" d="100"/>
          <a:sy n="75" d="100"/>
        </p:scale>
        <p:origin x="96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" d="100"/>
          <a:sy n="1" d="100"/>
        </p:scale>
        <p:origin x="0" y="0"/>
      </p:cViewPr>
    </p:cSldViewPr>
  </p:notesViewPr>
  <p:gridSpacing cx="72008" cy="72008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slide" Target="slides/slide13.xml" /><Relationship Id="rId15" Type="http://schemas.openxmlformats.org/officeDocument/2006/relationships/slide" Target="slides/slide14.xml" /><Relationship Id="rId16" Type="http://schemas.openxmlformats.org/officeDocument/2006/relationships/slide" Target="slides/slide15.xml" /><Relationship Id="rId17" Type="http://schemas.openxmlformats.org/officeDocument/2006/relationships/slide" Target="slides/slide16.xml" /><Relationship Id="rId18" Type="http://schemas.openxmlformats.org/officeDocument/2006/relationships/slide" Target="slides/slide17.xml" /><Relationship Id="rId19" Type="http://schemas.openxmlformats.org/officeDocument/2006/relationships/slide" Target="slides/slide18.xml" /><Relationship Id="rId2" Type="http://schemas.openxmlformats.org/officeDocument/2006/relationships/slide" Target="slides/slide1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slideLayout" Target="../slideLayouts/slideLayout13.xml" /><Relationship Id="rId14" Type="http://schemas.openxmlformats.org/officeDocument/2006/relationships/slideLayout" Target="../slideLayouts/slideLayout14.xml" /><Relationship Id="rId15" Type="http://schemas.openxmlformats.org/officeDocument/2006/relationships/slideLayout" Target="../slideLayouts/slideLayout15.xml" /><Relationship Id="rId16" Type="http://schemas.openxmlformats.org/officeDocument/2006/relationships/slideLayout" Target="../slideLayouts/slideLayout16.xml" /><Relationship Id="rId17" Type="http://schemas.openxmlformats.org/officeDocument/2006/relationships/slideLayout" Target="../slideLayouts/slideLayout17.xml" /><Relationship Id="rId18" Type="http://schemas.openxmlformats.org/officeDocument/2006/relationships/slideLayout" Target="../slideLayouts/slideLayout18.xml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2.xml" /><Relationship Id="rId20" Type="http://schemas.openxmlformats.org/officeDocument/2006/relationships/image" Target="../media/image1.png" /><Relationship Id="rId21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1333735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 /><Relationship Id="rId2" Type="http://schemas.openxmlformats.org/officeDocument/2006/relationships/image" Target="../media/image4.png" /><Relationship Id="rId3" Type="http://schemas.openxmlformats.org/officeDocument/2006/relationships/video" Target="../media/media1.mp4" /><Relationship Id="rId4" Type="http://schemas.microsoft.com/office/2007/relationships/media" Target="../media/media1.mp4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 /><Relationship Id="rId2" Type="http://schemas.openxmlformats.org/officeDocument/2006/relationships/image" Target="../media/image10.png" /><Relationship Id="rId3" Type="http://schemas.openxmlformats.org/officeDocument/2006/relationships/video" Target="../media/media2.mp4" /><Relationship Id="rId4" Type="http://schemas.microsoft.com/office/2007/relationships/media" Target="../media/media2.mp4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0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0.png" /><Relationship Id="rId3" Type="http://schemas.openxmlformats.org/officeDocument/2006/relationships/image" Target="../media/image2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0.png" /><Relationship Id="rId3" Type="http://schemas.openxmlformats.org/officeDocument/2006/relationships/image" Target="../media/image2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-83429" y="-15415"/>
            <a:ext cx="12275969" cy="6881222"/>
            <a:chExt cx="12275969" cy="6881222"/>
          </a:xfrm>
        </p:grpSpPr>
        <p:sp>
          <p:nvSpPr>
            <p:cNvPr id="3" name="形状1"/>
            <p:cNvSpPr txBox="1"/>
            <p:nvPr/>
          </p:nvSpPr>
          <p:spPr>
            <a:xfrm>
              <a:off x="103019" y="15682"/>
              <a:ext cx="12172950" cy="2870835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4" name="文本1"/>
            <p:cNvSpPr txBox="1"/>
            <p:nvPr/>
          </p:nvSpPr>
          <p:spPr>
            <a:xfrm>
              <a:off x="4833239" y="376298"/>
              <a:ext cx="5788028" cy="750570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ctr">
                <a:lnSpc>
                  <a:spcPts val="4000"/>
                </a:lnSpc>
              </a:pPr>
              <a:r>
                <a:rPr lang="zh-CN" altLang="en-US" sz="3399" b="0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第十章——浮力</a:t>
              </a:r>
            </a:p>
          </p:txBody>
        </p:sp>
        <p:sp>
          <p:nvSpPr>
            <p:cNvPr id="5" name="形状2"/>
            <p:cNvSpPr txBox="1"/>
            <p:nvPr/>
          </p:nvSpPr>
          <p:spPr>
            <a:xfrm>
              <a:off x="5429456" y="2154949"/>
              <a:ext cx="4619625" cy="19050"/>
            </a:xfrm>
            <a:prstGeom prst="lin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rgbClr val="0000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6" name="文本2"/>
            <p:cNvSpPr txBox="1"/>
            <p:nvPr/>
          </p:nvSpPr>
          <p:spPr>
            <a:xfrm>
              <a:off x="4158888" y="1060422"/>
              <a:ext cx="7292975" cy="98640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ctr">
                <a:lnSpc>
                  <a:spcPts val="6200"/>
                </a:lnSpc>
              </a:pPr>
              <a:r>
                <a:rPr lang="zh-CN" altLang="en-US" sz="5199" b="1" i="0">
                  <a:solidFill>
                    <a:srgbClr val="3B00FF">
                      <a:alpha val="100000"/>
                    </a:srgbClr>
                  </a:solidFill>
                  <a:latin typeface="微软雅黑"/>
                  <a:ea typeface="微软雅黑"/>
                </a:rPr>
                <a:t>第2节  阿基米德原理</a:t>
              </a:r>
            </a:p>
          </p:txBody>
        </p:sp>
        <p:sp>
          <p:nvSpPr>
            <p:cNvPr id="7" name="文本3"/>
            <p:cNvSpPr txBox="1"/>
            <p:nvPr/>
          </p:nvSpPr>
          <p:spPr>
            <a:xfrm>
              <a:off x="5220706" y="2220148"/>
              <a:ext cx="5401313" cy="55783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ctr">
                <a:lnSpc>
                  <a:spcPts val="2800"/>
                </a:lnSpc>
              </a:pPr>
              <a:r>
                <a:rPr lang="zh-CN" altLang="en-US" sz="2400" b="0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八年级物理下册 •人教版（2024新版）</a:t>
              </a:r>
            </a:p>
          </p:txBody>
        </p:sp>
        <p:pic>
          <p:nvPicPr>
            <p:cNvPr id="8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r="31932"/>
            <a:stretch>
              <a:fillRect/>
            </a:stretch>
          </p:blipFill>
          <p:spPr>
            <a:xfrm>
              <a:off x="0" y="0"/>
              <a:ext cx="4606881" cy="6881222"/>
            </a:xfrm>
            <a:prstGeom prst="rect">
              <a:avLst/>
            </a:prstGeom>
          </p:spPr>
        </p:pic>
      </p:grpSp>
      <p:pic>
        <p:nvPicPr>
          <p:cNvPr id="9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0549" y="3383556"/>
            <a:ext cx="5694550" cy="2824496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5296" y="-22860"/>
            <a:ext cx="12172950" cy="981151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3" name="形状2" title=""/>
          <p:cNvSpPr txBox="1"/>
          <p:nvPr/>
        </p:nvSpPr>
        <p:spPr>
          <a:xfrm>
            <a:off x="18415" y="6650144"/>
            <a:ext cx="12172950" cy="22098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4" name="形状3" title=""/>
          <p:cNvSpPr txBox="1"/>
          <p:nvPr/>
        </p:nvSpPr>
        <p:spPr>
          <a:xfrm>
            <a:off x="481822" y="120148"/>
            <a:ext cx="2360428" cy="743179"/>
          </a:xfrm>
          <a:custGeom>
            <a:gdLst>
              <a:gd name="connsiteX0" fmla="*/ 123863 w 2360428"/>
              <a:gd name="connsiteY0" fmla="*/ 0 h 743179"/>
              <a:gd name="connsiteX1" fmla="*/ 2236565 w 2360428"/>
              <a:gd name="connsiteY1" fmla="*/ 0 h 743179"/>
              <a:gd name="connsiteX2" fmla="*/ 2304973 w 2360428"/>
              <a:gd name="connsiteY2" fmla="*/ 0 h 743179"/>
              <a:gd name="connsiteX3" fmla="*/ 2360428 w 2360428"/>
              <a:gd name="connsiteY3" fmla="*/ 619315 h 743179"/>
              <a:gd name="connsiteX4" fmla="*/ 2360428 w 2360428"/>
              <a:gd name="connsiteY4" fmla="*/ 652166 h 743179"/>
              <a:gd name="connsiteX5" fmla="*/ 2300921 w 2360428"/>
              <a:gd name="connsiteY5" fmla="*/ 730129 h 743179"/>
              <a:gd name="connsiteX6" fmla="*/ 123863 w 2360428"/>
              <a:gd name="connsiteY6" fmla="*/ 743179 h 743179"/>
              <a:gd name="connsiteX7" fmla="*/ 91013 w 2360428"/>
              <a:gd name="connsiteY7" fmla="*/ 743179 h 743179"/>
              <a:gd name="connsiteX8" fmla="*/ 13050 w 2360428"/>
              <a:gd name="connsiteY8" fmla="*/ 683671 h 743179"/>
              <a:gd name="connsiteX9" fmla="*/ 0 w 2360428"/>
              <a:gd name="connsiteY9" fmla="*/ 123863 h 743179"/>
              <a:gd name="connsiteX10" fmla="*/ 0 w 2360428"/>
              <a:gd name="connsiteY10" fmla="*/ 55455 h 7431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360428" h="743179">
                <a:moveTo>
                  <a:pt x="123863" y="0"/>
                </a:moveTo>
                <a:lnTo>
                  <a:pt x="2236565" y="0"/>
                </a:lnTo>
                <a:cubicBezTo>
                  <a:pt x="2304973" y="0"/>
                  <a:pt x="2360428" y="55455"/>
                  <a:pt x="2360428" y="123863"/>
                </a:cubicBezTo>
                <a:lnTo>
                  <a:pt x="2360428" y="619315"/>
                </a:lnTo>
                <a:cubicBezTo>
                  <a:pt x="2360428" y="652166"/>
                  <a:pt x="2347379" y="683671"/>
                  <a:pt x="2324150" y="706900"/>
                </a:cubicBezTo>
                <a:cubicBezTo>
                  <a:pt x="2300921" y="730129"/>
                  <a:pt x="2269416" y="743179"/>
                  <a:pt x="2236565" y="743179"/>
                </a:cubicBezTo>
                <a:lnTo>
                  <a:pt x="123863" y="743179"/>
                </a:lnTo>
                <a:cubicBezTo>
                  <a:pt x="91013" y="743179"/>
                  <a:pt x="59507" y="730129"/>
                  <a:pt x="36279" y="706900"/>
                </a:cubicBezTo>
                <a:cubicBezTo>
                  <a:pt x="13050" y="683671"/>
                  <a:pt x="0" y="652166"/>
                  <a:pt x="0" y="619315"/>
                </a:cubicBezTo>
                <a:lnTo>
                  <a:pt x="0" y="123863"/>
                </a:lnTo>
                <a:cubicBezTo>
                  <a:pt x="0" y="55455"/>
                  <a:pt x="55455" y="0"/>
                  <a:pt x="123863" y="0"/>
                </a:cubicBezTo>
                <a:close/>
              </a:path>
            </a:pathLst>
          </a:custGeom>
          <a:solidFill>
            <a:srgbClr val="73DAE6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3999" b="1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学习目标</a:t>
            </a:r>
          </a:p>
        </p:txBody>
      </p:sp>
      <p:sp>
        <p:nvSpPr>
          <p:cNvPr id="5" name="形状4" title=""/>
          <p:cNvSpPr txBox="1"/>
          <p:nvPr/>
        </p:nvSpPr>
        <p:spPr>
          <a:xfrm rot="10800000">
            <a:off x="1114" y="862879"/>
            <a:ext cx="7089505" cy="9525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6" name="形状5" title=""/>
          <p:cNvSpPr txBox="1"/>
          <p:nvPr/>
        </p:nvSpPr>
        <p:spPr>
          <a:xfrm>
            <a:off x="6953832" y="1823637"/>
            <a:ext cx="954005" cy="1032586"/>
          </a:xfrm>
          <a:custGeom>
            <a:gdLst>
              <a:gd name="connsiteX0" fmla="*/ 477002 w 954005"/>
              <a:gd name="connsiteY0" fmla="*/ 0 h 1032586"/>
              <a:gd name="connsiteX1" fmla="*/ 740444 w 954005"/>
              <a:gd name="connsiteY1" fmla="*/ 0 h 1032586"/>
              <a:gd name="connsiteX2" fmla="*/ 954005 w 954005"/>
              <a:gd name="connsiteY2" fmla="*/ 801434 h 1032586"/>
              <a:gd name="connsiteX3" fmla="*/ 213561 w 954005"/>
              <a:gd name="connsiteY3" fmla="*/ 1032586 h 1032586"/>
              <a:gd name="connsiteX4" fmla="*/ 0 w 954005"/>
              <a:gd name="connsiteY4" fmla="*/ 231152 h 10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4005" h="1032586">
                <a:moveTo>
                  <a:pt x="477002" y="0"/>
                </a:moveTo>
                <a:cubicBezTo>
                  <a:pt x="740444" y="0"/>
                  <a:pt x="954005" y="231152"/>
                  <a:pt x="954005" y="516293"/>
                </a:cubicBezTo>
                <a:cubicBezTo>
                  <a:pt x="954005" y="801434"/>
                  <a:pt x="740444" y="1032586"/>
                  <a:pt x="477002" y="1032586"/>
                </a:cubicBezTo>
                <a:cubicBezTo>
                  <a:pt x="213561" y="1032586"/>
                  <a:pt x="0" y="801434"/>
                  <a:pt x="0" y="516293"/>
                </a:cubicBezTo>
                <a:cubicBezTo>
                  <a:pt x="0" y="231152"/>
                  <a:pt x="213561" y="0"/>
                  <a:pt x="477002" y="0"/>
                </a:cubicBezTo>
                <a:close/>
              </a:path>
            </a:pathLst>
          </a:custGeom>
          <a:solidFill>
            <a:srgbClr val="C72727">
              <a:alpha val="100000"/>
            </a:srgbClr>
          </a:solidFill>
          <a:ln w="9525">
            <a:solidFill>
              <a:srgbClr val="1A5CB3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7" name="形状6" title=""/>
          <p:cNvSpPr txBox="1"/>
          <p:nvPr/>
        </p:nvSpPr>
        <p:spPr>
          <a:xfrm>
            <a:off x="4158463" y="1790414"/>
            <a:ext cx="954005" cy="954005"/>
          </a:xfrm>
          <a:custGeom>
            <a:gdLst>
              <a:gd name="connsiteX0" fmla="*/ 477002 w 954005"/>
              <a:gd name="connsiteY0" fmla="*/ 0 h 954005"/>
              <a:gd name="connsiteX1" fmla="*/ 740444 w 954005"/>
              <a:gd name="connsiteY1" fmla="*/ 0 h 954005"/>
              <a:gd name="connsiteX2" fmla="*/ 954005 w 954005"/>
              <a:gd name="connsiteY2" fmla="*/ 740444 h 954005"/>
              <a:gd name="connsiteX3" fmla="*/ 213561 w 954005"/>
              <a:gd name="connsiteY3" fmla="*/ 954005 h 954005"/>
              <a:gd name="connsiteX4" fmla="*/ 0 w 954005"/>
              <a:gd name="connsiteY4" fmla="*/ 213561 h 954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4005" h="954005">
                <a:moveTo>
                  <a:pt x="477002" y="0"/>
                </a:moveTo>
                <a:cubicBezTo>
                  <a:pt x="740444" y="0"/>
                  <a:pt x="954005" y="213561"/>
                  <a:pt x="954005" y="477002"/>
                </a:cubicBezTo>
                <a:cubicBezTo>
                  <a:pt x="954005" y="740444"/>
                  <a:pt x="740444" y="954005"/>
                  <a:pt x="477002" y="954005"/>
                </a:cubicBezTo>
                <a:cubicBezTo>
                  <a:pt x="213561" y="954005"/>
                  <a:pt x="0" y="740444"/>
                  <a:pt x="0" y="477002"/>
                </a:cubicBezTo>
                <a:cubicBezTo>
                  <a:pt x="0" y="213561"/>
                  <a:pt x="213561" y="0"/>
                  <a:pt x="477002" y="0"/>
                </a:cubicBezTo>
                <a:close/>
              </a:path>
            </a:pathLst>
          </a:custGeom>
          <a:solidFill>
            <a:srgbClr val="1A5CB3">
              <a:alpha val="100000"/>
            </a:srgbClr>
          </a:solidFill>
          <a:ln w="9525">
            <a:solidFill>
              <a:srgbClr val="1A5CB3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8" name="形状7" title=""/>
          <p:cNvSpPr txBox="1"/>
          <p:nvPr/>
        </p:nvSpPr>
        <p:spPr>
          <a:xfrm>
            <a:off x="1409005" y="1820408"/>
            <a:ext cx="954005" cy="954005"/>
          </a:xfrm>
          <a:custGeom>
            <a:gdLst>
              <a:gd name="connsiteX0" fmla="*/ 477002 w 954005"/>
              <a:gd name="connsiteY0" fmla="*/ 0 h 954005"/>
              <a:gd name="connsiteX1" fmla="*/ 740444 w 954005"/>
              <a:gd name="connsiteY1" fmla="*/ 0 h 954005"/>
              <a:gd name="connsiteX2" fmla="*/ 954005 w 954005"/>
              <a:gd name="connsiteY2" fmla="*/ 740444 h 954005"/>
              <a:gd name="connsiteX3" fmla="*/ 213561 w 954005"/>
              <a:gd name="connsiteY3" fmla="*/ 954005 h 954005"/>
              <a:gd name="connsiteX4" fmla="*/ 0 w 954005"/>
              <a:gd name="connsiteY4" fmla="*/ 213561 h 954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4005" h="954005">
                <a:moveTo>
                  <a:pt x="477002" y="0"/>
                </a:moveTo>
                <a:cubicBezTo>
                  <a:pt x="740444" y="0"/>
                  <a:pt x="954005" y="213561"/>
                  <a:pt x="954005" y="477002"/>
                </a:cubicBezTo>
                <a:cubicBezTo>
                  <a:pt x="954005" y="740444"/>
                  <a:pt x="740444" y="954005"/>
                  <a:pt x="477002" y="954005"/>
                </a:cubicBezTo>
                <a:cubicBezTo>
                  <a:pt x="213561" y="954005"/>
                  <a:pt x="0" y="740444"/>
                  <a:pt x="0" y="477002"/>
                </a:cubicBezTo>
                <a:cubicBezTo>
                  <a:pt x="0" y="213561"/>
                  <a:pt x="213561" y="0"/>
                  <a:pt x="477002" y="0"/>
                </a:cubicBezTo>
                <a:close/>
              </a:path>
            </a:pathLst>
          </a:custGeom>
          <a:solidFill>
            <a:srgbClr val="2A8C51">
              <a:alpha val="100000"/>
            </a:srgbClr>
          </a:solidFill>
          <a:ln w="9525">
            <a:solidFill>
              <a:srgbClr val="1A5CB3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endParaRPr/>
          </a:p>
        </p:txBody>
      </p:sp>
      <p:grpSp>
        <p:nvGrpSpPr>
          <p:cNvPr id="9" name="组合1" title=""/>
          <p:cNvGrpSpPr/>
          <p:nvPr/>
        </p:nvGrpSpPr>
        <p:grpSpPr>
          <a:xfrm>
            <a:off x="588236" y="1940509"/>
            <a:ext cx="2478701" cy="3379652"/>
            <a:chExt cx="2478701" cy="3379652"/>
          </a:xfrm>
        </p:grpSpPr>
        <p:sp>
          <p:nvSpPr>
            <p:cNvPr id="10" name="形状9"/>
            <p:cNvSpPr txBox="1"/>
            <p:nvPr/>
          </p:nvSpPr>
          <p:spPr>
            <a:xfrm rot="10800000">
              <a:off x="0" y="256699"/>
              <a:ext cx="2478701" cy="3122953"/>
            </a:xfrm>
            <a:prstGeom prst="flowChartPunchedCard">
              <a:avLst/>
            </a:prstGeom>
            <a:solidFill>
              <a:srgbClr val="2A8C51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11" name="文本5"/>
            <p:cNvSpPr txBox="1"/>
            <p:nvPr/>
          </p:nvSpPr>
          <p:spPr>
            <a:xfrm>
              <a:off x="502482" y="0"/>
              <a:ext cx="1329938" cy="848660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ctr">
                <a:lnSpc>
                  <a:spcPts val="5100"/>
                </a:lnSpc>
              </a:pPr>
              <a:r>
                <a:rPr lang="zh-CN" altLang="en-US" sz="4299" b="1" i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</a:rPr>
                <a:t>01</a:t>
              </a:r>
            </a:p>
          </p:txBody>
        </p:sp>
      </p:grpSp>
      <p:grpSp>
        <p:nvGrpSpPr>
          <p:cNvPr id="12" name="组合2" title=""/>
          <p:cNvGrpSpPr/>
          <p:nvPr/>
        </p:nvGrpSpPr>
        <p:grpSpPr>
          <a:xfrm>
            <a:off x="3379966" y="1877768"/>
            <a:ext cx="2478703" cy="3405903"/>
            <a:chExt cx="2478703" cy="3405903"/>
          </a:xfrm>
        </p:grpSpPr>
        <p:sp>
          <p:nvSpPr>
            <p:cNvPr id="13" name="形状10"/>
            <p:cNvSpPr txBox="1"/>
            <p:nvPr/>
          </p:nvSpPr>
          <p:spPr>
            <a:xfrm rot="10800000">
              <a:off x="0" y="282950"/>
              <a:ext cx="2478703" cy="3122953"/>
            </a:xfrm>
            <a:prstGeom prst="flowChartPunchedCard">
              <a:avLst/>
            </a:prstGeom>
            <a:solidFill>
              <a:srgbClr val="1A5CB3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14" name="文本6"/>
            <p:cNvSpPr txBox="1"/>
            <p:nvPr/>
          </p:nvSpPr>
          <p:spPr>
            <a:xfrm>
              <a:off x="607466" y="0"/>
              <a:ext cx="1139439" cy="848660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ctr">
                <a:lnSpc>
                  <a:spcPts val="5100"/>
                </a:lnSpc>
              </a:pPr>
              <a:r>
                <a:rPr lang="zh-CN" altLang="en-US" sz="4299" b="1" i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</a:rPr>
                <a:t>02</a:t>
              </a:r>
            </a:p>
          </p:txBody>
        </p:sp>
      </p:grpSp>
      <p:grpSp>
        <p:nvGrpSpPr>
          <p:cNvPr id="15" name="组合3" title=""/>
          <p:cNvGrpSpPr/>
          <p:nvPr/>
        </p:nvGrpSpPr>
        <p:grpSpPr>
          <a:xfrm>
            <a:off x="6155923" y="1897599"/>
            <a:ext cx="2478701" cy="3405903"/>
            <a:chExt cx="2478701" cy="3405903"/>
          </a:xfrm>
        </p:grpSpPr>
        <p:sp>
          <p:nvSpPr>
            <p:cNvPr id="16" name="形状11"/>
            <p:cNvSpPr txBox="1"/>
            <p:nvPr/>
          </p:nvSpPr>
          <p:spPr>
            <a:xfrm rot="10800000">
              <a:off x="0" y="282950"/>
              <a:ext cx="2478701" cy="3122953"/>
            </a:xfrm>
            <a:prstGeom prst="flowChartPunchedCard">
              <a:avLst/>
            </a:prstGeom>
            <a:solidFill>
              <a:srgbClr val="C72727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17" name="文本7"/>
            <p:cNvSpPr txBox="1"/>
            <p:nvPr/>
          </p:nvSpPr>
          <p:spPr>
            <a:xfrm>
              <a:off x="502481" y="0"/>
              <a:ext cx="1329938" cy="848660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ctr">
                <a:lnSpc>
                  <a:spcPts val="5100"/>
                </a:lnSpc>
              </a:pPr>
              <a:r>
                <a:rPr lang="zh-CN" altLang="en-US" sz="4299" b="1" i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</a:rPr>
                <a:t>03</a:t>
              </a:r>
            </a:p>
          </p:txBody>
        </p:sp>
      </p:grpSp>
      <p:sp>
        <p:nvSpPr>
          <p:cNvPr id="18" name="文本1" title=""/>
          <p:cNvSpPr txBox="1"/>
          <p:nvPr/>
        </p:nvSpPr>
        <p:spPr>
          <a:xfrm>
            <a:off x="755742" y="2571226"/>
            <a:ext cx="2260597" cy="2118115"/>
          </a:xfrm>
          <a:prstGeom prst="rect">
            <a:avLst/>
          </a:prstGeom>
          <a:noFill/>
        </p:spPr>
        <p:txBody>
          <a:bodyPr anchor="t"/>
          <a:lstStyle/>
          <a:p>
            <a:pPr marL="0" algn="ctr">
              <a:lnSpc>
                <a:spcPts val="3000"/>
              </a:lnSpc>
            </a:pPr>
            <a:r>
              <a:rPr lang="zh-CN" altLang="en-US" sz="2099" b="1" i="0">
                <a:solidFill>
                  <a:srgbClr val="FFFFFF">
                    <a:alpha val="100000"/>
                  </a:srgbClr>
                </a:solidFill>
                <a:latin typeface="新宋体"/>
                <a:ea typeface="新宋体"/>
              </a:rPr>
              <a:t>知道物体浸在液体中的体积与物体排开液体体积的关系；知道阿基米德原理</a:t>
            </a:r>
          </a:p>
        </p:txBody>
      </p:sp>
      <p:sp>
        <p:nvSpPr>
          <p:cNvPr id="19" name="文本2" title=""/>
          <p:cNvSpPr txBox="1"/>
          <p:nvPr/>
        </p:nvSpPr>
        <p:spPr>
          <a:xfrm>
            <a:off x="6182545" y="2452011"/>
            <a:ext cx="2360409" cy="2889160"/>
          </a:xfrm>
          <a:prstGeom prst="rect">
            <a:avLst/>
          </a:prstGeom>
          <a:noFill/>
        </p:spPr>
        <p:txBody>
          <a:bodyPr anchor="t"/>
          <a:lstStyle/>
          <a:p>
            <a:pPr marL="0" algn="ctr">
              <a:lnSpc>
                <a:spcPts val="3000"/>
              </a:lnSpc>
            </a:pPr>
            <a:r>
              <a:rPr lang="zh-CN" altLang="en-US" sz="2099" b="1" i="0">
                <a:solidFill>
                  <a:srgbClr val="FFFFFF">
                    <a:alpha val="100000"/>
                  </a:srgbClr>
                </a:solidFill>
                <a:latin typeface="新宋体"/>
                <a:ea typeface="新宋体"/>
              </a:rPr>
              <a:t>通过实验探究物体受到的浮力与物体排开液体所受重力之间的关系，推导阿基米德原理（重难点）</a:t>
            </a:r>
          </a:p>
        </p:txBody>
      </p:sp>
      <p:sp>
        <p:nvSpPr>
          <p:cNvPr id="20" name="文本3" title=""/>
          <p:cNvSpPr txBox="1"/>
          <p:nvPr/>
        </p:nvSpPr>
        <p:spPr>
          <a:xfrm>
            <a:off x="3399969" y="2471939"/>
            <a:ext cx="2313575" cy="1347069"/>
          </a:xfrm>
          <a:prstGeom prst="rect">
            <a:avLst/>
          </a:prstGeom>
          <a:noFill/>
        </p:spPr>
        <p:txBody>
          <a:bodyPr anchor="t"/>
          <a:lstStyle/>
          <a:p>
            <a:pPr marL="0" algn="ctr">
              <a:lnSpc>
                <a:spcPts val="3000"/>
              </a:lnSpc>
            </a:pPr>
            <a:r>
              <a:rPr lang="zh-CN" altLang="en-US" sz="2099" b="1" i="0">
                <a:solidFill>
                  <a:srgbClr val="FFFFFF">
                    <a:alpha val="100000"/>
                  </a:srgbClr>
                </a:solidFill>
                <a:latin typeface="新宋体"/>
                <a:ea typeface="新宋体"/>
              </a:rPr>
              <a:t>能够利用阿基米德原理公式及其推导式进行计算</a:t>
            </a:r>
          </a:p>
        </p:txBody>
      </p:sp>
      <p:sp>
        <p:nvSpPr>
          <p:cNvPr id="21" name="形状8" title=""/>
          <p:cNvSpPr txBox="1"/>
          <p:nvPr/>
        </p:nvSpPr>
        <p:spPr>
          <a:xfrm>
            <a:off x="9795739" y="1757915"/>
            <a:ext cx="954005" cy="1032586"/>
          </a:xfrm>
          <a:custGeom>
            <a:gdLst>
              <a:gd name="connsiteX0" fmla="*/ 477002 w 954005"/>
              <a:gd name="connsiteY0" fmla="*/ 0 h 1032586"/>
              <a:gd name="connsiteX1" fmla="*/ 740444 w 954005"/>
              <a:gd name="connsiteY1" fmla="*/ 0 h 1032586"/>
              <a:gd name="connsiteX2" fmla="*/ 954005 w 954005"/>
              <a:gd name="connsiteY2" fmla="*/ 801434 h 1032586"/>
              <a:gd name="connsiteX3" fmla="*/ 213561 w 954005"/>
              <a:gd name="connsiteY3" fmla="*/ 1032586 h 1032586"/>
              <a:gd name="connsiteX4" fmla="*/ 0 w 954005"/>
              <a:gd name="connsiteY4" fmla="*/ 231152 h 10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4005" h="1032586">
                <a:moveTo>
                  <a:pt x="477002" y="0"/>
                </a:moveTo>
                <a:cubicBezTo>
                  <a:pt x="740444" y="0"/>
                  <a:pt x="954005" y="231152"/>
                  <a:pt x="954005" y="516293"/>
                </a:cubicBezTo>
                <a:cubicBezTo>
                  <a:pt x="954005" y="801434"/>
                  <a:pt x="740444" y="1032586"/>
                  <a:pt x="477002" y="1032586"/>
                </a:cubicBezTo>
                <a:cubicBezTo>
                  <a:pt x="213561" y="1032586"/>
                  <a:pt x="0" y="801434"/>
                  <a:pt x="0" y="516293"/>
                </a:cubicBezTo>
                <a:cubicBezTo>
                  <a:pt x="0" y="231152"/>
                  <a:pt x="213561" y="0"/>
                  <a:pt x="477002" y="0"/>
                </a:cubicBezTo>
                <a:close/>
              </a:path>
            </a:pathLst>
          </a:custGeom>
          <a:solidFill>
            <a:srgbClr val="471ECC">
              <a:alpha val="100000"/>
            </a:srgbClr>
          </a:solidFill>
          <a:ln w="9525">
            <a:solidFill>
              <a:srgbClr val="1A5CB3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endParaRPr/>
          </a:p>
        </p:txBody>
      </p:sp>
      <p:grpSp>
        <p:nvGrpSpPr>
          <p:cNvPr id="22" name="组合4" title=""/>
          <p:cNvGrpSpPr/>
          <p:nvPr/>
        </p:nvGrpSpPr>
        <p:grpSpPr>
          <a:xfrm>
            <a:off x="9010946" y="1876501"/>
            <a:ext cx="2478701" cy="3405903"/>
            <a:chExt cx="2478701" cy="3405903"/>
          </a:xfrm>
        </p:grpSpPr>
        <p:sp>
          <p:nvSpPr>
            <p:cNvPr id="23" name="形状12"/>
            <p:cNvSpPr txBox="1"/>
            <p:nvPr/>
          </p:nvSpPr>
          <p:spPr>
            <a:xfrm rot="10800000">
              <a:off x="0" y="282950"/>
              <a:ext cx="2478701" cy="3122953"/>
            </a:xfrm>
            <a:prstGeom prst="flowChartPunchedCard">
              <a:avLst/>
            </a:prstGeom>
            <a:solidFill>
              <a:srgbClr val="471ECC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24" name="文本8"/>
            <p:cNvSpPr txBox="1"/>
            <p:nvPr/>
          </p:nvSpPr>
          <p:spPr>
            <a:xfrm>
              <a:off x="449990" y="0"/>
              <a:ext cx="1329938" cy="848660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ctr">
                <a:lnSpc>
                  <a:spcPts val="5100"/>
                </a:lnSpc>
              </a:pPr>
              <a:r>
                <a:rPr lang="zh-CN" altLang="en-US" sz="4299" b="1" i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</a:rPr>
                <a:t>04</a:t>
              </a:r>
            </a:p>
          </p:txBody>
        </p:sp>
      </p:grpSp>
      <p:sp>
        <p:nvSpPr>
          <p:cNvPr id="25" name="文本4" title=""/>
          <p:cNvSpPr txBox="1"/>
          <p:nvPr/>
        </p:nvSpPr>
        <p:spPr>
          <a:xfrm>
            <a:off x="9043360" y="2450125"/>
            <a:ext cx="2360409" cy="2889160"/>
          </a:xfrm>
          <a:prstGeom prst="rect">
            <a:avLst/>
          </a:prstGeom>
          <a:noFill/>
        </p:spPr>
        <p:txBody>
          <a:bodyPr anchor="t"/>
          <a:lstStyle/>
          <a:p>
            <a:pPr marL="0" algn="ctr">
              <a:lnSpc>
                <a:spcPts val="3000"/>
              </a:lnSpc>
            </a:pPr>
            <a:r>
              <a:rPr lang="zh-CN" altLang="en-US" sz="2099" b="1" i="0">
                <a:solidFill>
                  <a:srgbClr val="FFFFFF">
                    <a:alpha val="100000"/>
                  </a:srgbClr>
                </a:solidFill>
                <a:latin typeface="新宋体"/>
                <a:ea typeface="新宋体"/>
              </a:rPr>
              <a:t>结合阿基米德的故事和探究活动，激发学生勇于探求科学真理的热情，培养实事求是的科学态度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5" grpId="0" animBg="1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18415" y="6650144"/>
            <a:ext cx="12172950" cy="22098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3" name="形状2" title=""/>
          <p:cNvSpPr txBox="1"/>
          <p:nvPr/>
        </p:nvSpPr>
        <p:spPr>
          <a:xfrm>
            <a:off x="5288" y="-22860"/>
            <a:ext cx="12172950" cy="885901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4" name="形状3" title=""/>
          <p:cNvSpPr txBox="1"/>
          <p:nvPr/>
        </p:nvSpPr>
        <p:spPr>
          <a:xfrm>
            <a:off x="499053" y="167383"/>
            <a:ext cx="2347331" cy="695554"/>
          </a:xfrm>
          <a:custGeom>
            <a:gdLst>
              <a:gd name="connsiteX0" fmla="*/ 115926 w 2347331"/>
              <a:gd name="connsiteY0" fmla="*/ 0 h 695554"/>
              <a:gd name="connsiteX1" fmla="*/ 2231406 w 2347331"/>
              <a:gd name="connsiteY1" fmla="*/ 0 h 695554"/>
              <a:gd name="connsiteX2" fmla="*/ 2262151 w 2347331"/>
              <a:gd name="connsiteY2" fmla="*/ 0 h 695554"/>
              <a:gd name="connsiteX3" fmla="*/ 2335118 w 2347331"/>
              <a:gd name="connsiteY3" fmla="*/ 55694 h 695554"/>
              <a:gd name="connsiteX4" fmla="*/ 2347331 w 2347331"/>
              <a:gd name="connsiteY4" fmla="*/ 579628 h 695554"/>
              <a:gd name="connsiteX5" fmla="*/ 2347332 w 2347331"/>
              <a:gd name="connsiteY5" fmla="*/ 610373 h 695554"/>
              <a:gd name="connsiteX6" fmla="*/ 2291637 w 2347331"/>
              <a:gd name="connsiteY6" fmla="*/ 683340 h 695554"/>
              <a:gd name="connsiteX7" fmla="*/ 115926 w 2347331"/>
              <a:gd name="connsiteY7" fmla="*/ 695554 h 695554"/>
              <a:gd name="connsiteX8" fmla="*/ 85180 w 2347331"/>
              <a:gd name="connsiteY8" fmla="*/ 695554 h 695554"/>
              <a:gd name="connsiteX9" fmla="*/ 12214 w 2347331"/>
              <a:gd name="connsiteY9" fmla="*/ 639860 h 695554"/>
              <a:gd name="connsiteX10" fmla="*/ 0 w 2347331"/>
              <a:gd name="connsiteY10" fmla="*/ 115926 h 695554"/>
              <a:gd name="connsiteX11" fmla="*/ 0 w 2347331"/>
              <a:gd name="connsiteY11" fmla="*/ 51902 h 6955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47331" h="695554">
                <a:moveTo>
                  <a:pt x="115926" y="0"/>
                </a:moveTo>
                <a:lnTo>
                  <a:pt x="2231406" y="0"/>
                </a:lnTo>
                <a:cubicBezTo>
                  <a:pt x="2262151" y="0"/>
                  <a:pt x="2291637" y="12214"/>
                  <a:pt x="2313378" y="33954"/>
                </a:cubicBezTo>
                <a:cubicBezTo>
                  <a:pt x="2335118" y="55694"/>
                  <a:pt x="2347332" y="85180"/>
                  <a:pt x="2347331" y="115926"/>
                </a:cubicBezTo>
                <a:lnTo>
                  <a:pt x="2347331" y="579628"/>
                </a:lnTo>
                <a:cubicBezTo>
                  <a:pt x="2347332" y="610373"/>
                  <a:pt x="2335118" y="639859"/>
                  <a:pt x="2313378" y="661600"/>
                </a:cubicBezTo>
                <a:cubicBezTo>
                  <a:pt x="2291637" y="683340"/>
                  <a:pt x="2262151" y="695554"/>
                  <a:pt x="2231406" y="695554"/>
                </a:cubicBezTo>
                <a:lnTo>
                  <a:pt x="115926" y="695554"/>
                </a:lnTo>
                <a:cubicBezTo>
                  <a:pt x="85180" y="695554"/>
                  <a:pt x="55694" y="683340"/>
                  <a:pt x="33954" y="661600"/>
                </a:cubicBezTo>
                <a:cubicBezTo>
                  <a:pt x="12214" y="639860"/>
                  <a:pt x="0" y="610373"/>
                  <a:pt x="0" y="579628"/>
                </a:cubicBezTo>
                <a:lnTo>
                  <a:pt x="0" y="115926"/>
                </a:lnTo>
                <a:cubicBezTo>
                  <a:pt x="0" y="51902"/>
                  <a:pt x="51902" y="0"/>
                  <a:pt x="115926" y="0"/>
                </a:cubicBezTo>
                <a:close/>
              </a:path>
            </a:pathLst>
          </a:custGeom>
          <a:solidFill>
            <a:srgbClr val="73DAE6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3999" b="1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新课引入</a:t>
            </a:r>
          </a:p>
        </p:txBody>
      </p:sp>
      <p:sp>
        <p:nvSpPr>
          <p:cNvPr id="5" name="形状4" title=""/>
          <p:cNvSpPr txBox="1"/>
          <p:nvPr/>
        </p:nvSpPr>
        <p:spPr>
          <a:xfrm rot="10800000">
            <a:off x="1116" y="862879"/>
            <a:ext cx="7089505" cy="9525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6" name="文本1" title=""/>
          <p:cNvSpPr txBox="1"/>
          <p:nvPr/>
        </p:nvSpPr>
        <p:spPr>
          <a:xfrm>
            <a:off x="5945070" y="1299105"/>
            <a:ext cx="6019800" cy="349316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200"/>
              </a:lnSpc>
            </a:pPr>
            <a:r>
              <a:rPr lang="zh-CN" altLang="en-US" sz="2999" b="0" i="0">
                <a:solidFill>
                  <a:srgbClr val="0C0C0C">
                    <a:alpha val="100000"/>
                  </a:srgbClr>
                </a:solidFill>
                <a:latin typeface="楷体"/>
                <a:ea typeface="楷体"/>
              </a:rPr>
              <a:t> 据说两千多年以前，古希腊学者阿基米德为了鉴定金王冠是否是纯金的，要测量王冠的体积，冥思苦想了很久都没有结果。一天，他跨进盛满水的浴缸洗澡时，看见浴缸里的水向外溢，突然想到，</a:t>
            </a:r>
            <a:r>
              <a:rPr lang="zh-CN" altLang="en-US" sz="2999" b="0" i="0">
                <a:solidFill>
                  <a:srgbClr val="3B00FF">
                    <a:alpha val="100000"/>
                  </a:srgbClr>
                </a:solidFill>
                <a:latin typeface="楷体"/>
                <a:ea typeface="楷体"/>
              </a:rPr>
              <a:t>物体浸在液体中的体积不就是物体排开的液体的体积吗？</a:t>
            </a:r>
          </a:p>
        </p:txBody>
      </p:sp>
      <p:pic>
        <p:nvPicPr>
          <p:cNvPr id="7" name="视频1" title="">
            <a:hlinkClick action="ppaction://media"/>
            <a:extLst>
              <a:ext uri="{FF2B5EF4-FFF2-40B4-BE49-F238E27FC236}">
                <a16:creationId xmlns:a16="http://schemas.microsoft.com/office/drawing/2014/main" id="{1F03D79B-8B87-F52B-D47B-B6FAC4D8C48D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177575" y="1438656"/>
            <a:ext cx="5715000" cy="3214688"/>
          </a:xfrm>
          <a:prstGeom prst="rect">
            <a:avLst/>
          </a:prstGeom>
        </p:spPr>
      </p:pic>
      <p:sp>
        <p:nvSpPr>
          <p:cNvPr id="8" name="文本2" title=""/>
          <p:cNvSpPr txBox="1"/>
          <p:nvPr/>
        </p:nvSpPr>
        <p:spPr>
          <a:xfrm>
            <a:off x="4257094" y="4950019"/>
            <a:ext cx="7620000" cy="62506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999" b="0" i="0">
                <a:solidFill>
                  <a:srgbClr val="FF0000">
                    <a:alpha val="100000"/>
                  </a:srgbClr>
                </a:solidFill>
                <a:latin typeface="楷体"/>
                <a:ea typeface="楷体"/>
              </a:rPr>
              <a:t>物体浸在液体中的体积=物体排开液体的体积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9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9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9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18412" y="6389370"/>
            <a:ext cx="12172950" cy="46863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grpSp>
        <p:nvGrpSpPr>
          <p:cNvPr id="3" name="组合1" title=""/>
          <p:cNvGrpSpPr/>
          <p:nvPr/>
        </p:nvGrpSpPr>
        <p:grpSpPr>
          <a:xfrm>
            <a:off x="-4666" y="-438"/>
            <a:ext cx="12192724" cy="957891"/>
            <a:chExt cx="12192724" cy="957891"/>
          </a:xfrm>
        </p:grpSpPr>
        <p:sp>
          <p:nvSpPr>
            <p:cNvPr id="4" name="形状5"/>
            <p:cNvSpPr txBox="1"/>
            <p:nvPr/>
          </p:nvSpPr>
          <p:spPr>
            <a:xfrm>
              <a:off x="0" y="0"/>
              <a:ext cx="12192724" cy="866261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5" name="形状6"/>
            <p:cNvSpPr txBox="1"/>
            <p:nvPr/>
          </p:nvSpPr>
          <p:spPr>
            <a:xfrm rot="10800000">
              <a:off x="6458" y="862641"/>
              <a:ext cx="7089505" cy="95250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6" name="形状7"/>
            <p:cNvSpPr txBox="1"/>
            <p:nvPr/>
          </p:nvSpPr>
          <p:spPr>
            <a:xfrm>
              <a:off x="818112" y="180861"/>
              <a:ext cx="4858236" cy="660949"/>
            </a:xfrm>
            <a:custGeom>
              <a:gdLst>
                <a:gd name="connsiteX0" fmla="*/ 110158 w 4858236"/>
                <a:gd name="connsiteY0" fmla="*/ 0 h 660949"/>
                <a:gd name="connsiteX1" fmla="*/ 4748078 w 4858236"/>
                <a:gd name="connsiteY1" fmla="*/ 0 h 660949"/>
                <a:gd name="connsiteX2" fmla="*/ 4808916 w 4858236"/>
                <a:gd name="connsiteY2" fmla="*/ 0 h 660949"/>
                <a:gd name="connsiteX3" fmla="*/ 4858236 w 4858236"/>
                <a:gd name="connsiteY3" fmla="*/ 550791 h 660949"/>
                <a:gd name="connsiteX4" fmla="*/ 4858236 w 4858236"/>
                <a:gd name="connsiteY4" fmla="*/ 611630 h 660949"/>
                <a:gd name="connsiteX5" fmla="*/ 110158 w 4858236"/>
                <a:gd name="connsiteY5" fmla="*/ 660949 h 660949"/>
                <a:gd name="connsiteX6" fmla="*/ 49320 w 4858236"/>
                <a:gd name="connsiteY6" fmla="*/ 660949 h 660949"/>
                <a:gd name="connsiteX7" fmla="*/ 0 w 4858236"/>
                <a:gd name="connsiteY7" fmla="*/ 110158 h 660949"/>
                <a:gd name="connsiteX8" fmla="*/ 0 w 4858236"/>
                <a:gd name="connsiteY8" fmla="*/ 49320 h 6609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58236" h="660949">
                  <a:moveTo>
                    <a:pt x="110158" y="0"/>
                  </a:moveTo>
                  <a:lnTo>
                    <a:pt x="4748078" y="0"/>
                  </a:lnTo>
                  <a:cubicBezTo>
                    <a:pt x="4808916" y="0"/>
                    <a:pt x="4858236" y="49320"/>
                    <a:pt x="4858236" y="110158"/>
                  </a:cubicBezTo>
                  <a:lnTo>
                    <a:pt x="4858236" y="550791"/>
                  </a:lnTo>
                  <a:cubicBezTo>
                    <a:pt x="4858236" y="611630"/>
                    <a:pt x="4808916" y="660949"/>
                    <a:pt x="4748078" y="660949"/>
                  </a:cubicBezTo>
                  <a:lnTo>
                    <a:pt x="110158" y="660949"/>
                  </a:lnTo>
                  <a:cubicBezTo>
                    <a:pt x="49320" y="660949"/>
                    <a:pt x="0" y="611630"/>
                    <a:pt x="0" y="550791"/>
                  </a:cubicBezTo>
                  <a:lnTo>
                    <a:pt x="0" y="110158"/>
                  </a:lnTo>
                  <a:cubicBezTo>
                    <a:pt x="0" y="49320"/>
                    <a:pt x="49320" y="0"/>
                    <a:pt x="110158" y="0"/>
                  </a:cubicBezTo>
                  <a:close/>
                </a:path>
              </a:pathLst>
            </a:custGeom>
            <a:solidFill>
              <a:srgbClr val="73DAE6">
                <a:alpha val="100000"/>
              </a:srgbClr>
            </a:solidFill>
            <a:ln w="4762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599" b="1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阿基米德灵感的启示</a:t>
              </a:r>
            </a:p>
          </p:txBody>
        </p:sp>
        <p:sp>
          <p:nvSpPr>
            <p:cNvPr id="7" name="形状8"/>
            <p:cNvSpPr txBox="1"/>
            <p:nvPr/>
          </p:nvSpPr>
          <p:spPr>
            <a:xfrm>
              <a:off x="218569" y="66883"/>
              <a:ext cx="828359" cy="838004"/>
            </a:xfrm>
            <a:custGeom>
              <a:gdLst>
                <a:gd name="connsiteX0" fmla="*/ 414180 w 828359"/>
                <a:gd name="connsiteY0" fmla="*/ 0 h 838004"/>
                <a:gd name="connsiteX1" fmla="*/ 642925 w 828359"/>
                <a:gd name="connsiteY1" fmla="*/ 0 h 838004"/>
                <a:gd name="connsiteX2" fmla="*/ 828359 w 828359"/>
                <a:gd name="connsiteY2" fmla="*/ 650411 h 838004"/>
                <a:gd name="connsiteX3" fmla="*/ 185435 w 828359"/>
                <a:gd name="connsiteY3" fmla="*/ 838004 h 838004"/>
                <a:gd name="connsiteX4" fmla="*/ 0 w 828359"/>
                <a:gd name="connsiteY4" fmla="*/ 187594 h 8380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8359" h="838004">
                  <a:moveTo>
                    <a:pt x="414180" y="0"/>
                  </a:moveTo>
                  <a:cubicBezTo>
                    <a:pt x="642925" y="0"/>
                    <a:pt x="828359" y="187594"/>
                    <a:pt x="828359" y="419002"/>
                  </a:cubicBezTo>
                  <a:cubicBezTo>
                    <a:pt x="828359" y="650411"/>
                    <a:pt x="642925" y="838004"/>
                    <a:pt x="414180" y="838004"/>
                  </a:cubicBezTo>
                  <a:cubicBezTo>
                    <a:pt x="185435" y="838004"/>
                    <a:pt x="0" y="650411"/>
                    <a:pt x="0" y="419002"/>
                  </a:cubicBezTo>
                  <a:cubicBezTo>
                    <a:pt x="0" y="187594"/>
                    <a:pt x="185435" y="0"/>
                    <a:pt x="414180" y="0"/>
                  </a:cubicBezTo>
                  <a:close/>
                </a:path>
              </a:pathLst>
            </a:custGeom>
            <a:solidFill>
              <a:srgbClr val="F36161">
                <a:alpha val="100000"/>
              </a:srgbClr>
            </a:solidFill>
            <a:ln w="2857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999" b="1" i="0">
                  <a:solidFill>
                    <a:srgbClr val="FFFFFF">
                      <a:alpha val="100000"/>
                    </a:srgbClr>
                  </a:solidFill>
                  <a:latin typeface="楷体"/>
                  <a:ea typeface="楷体"/>
                </a:rPr>
                <a:t>一</a:t>
              </a:r>
            </a:p>
          </p:txBody>
        </p:sp>
      </p:grpSp>
      <p:grpSp>
        <p:nvGrpSpPr>
          <p:cNvPr id="8" name="组合2" title=""/>
          <p:cNvGrpSpPr/>
          <p:nvPr/>
        </p:nvGrpSpPr>
        <p:grpSpPr>
          <a:xfrm>
            <a:off x="2885980" y="1240193"/>
            <a:ext cx="3768236" cy="779841"/>
            <a:chExt cx="3768236" cy="779841"/>
          </a:xfrm>
        </p:grpSpPr>
        <p:sp>
          <p:nvSpPr>
            <p:cNvPr id="9" name="形状9"/>
            <p:cNvSpPr txBox="1"/>
            <p:nvPr/>
          </p:nvSpPr>
          <p:spPr>
            <a:xfrm rot="20124000">
              <a:off x="0" y="534334"/>
              <a:ext cx="1195645" cy="245507"/>
            </a:xfrm>
            <a:custGeom>
              <a:gdLst>
                <a:gd name="connsiteX0" fmla="*/ 1048341 w 1195645"/>
                <a:gd name="connsiteY0" fmla="*/ 0 h 245507"/>
                <a:gd name="connsiteX1" fmla="*/ 1195645 w 1195645"/>
                <a:gd name="connsiteY1" fmla="*/ 122753 h 245507"/>
                <a:gd name="connsiteX2" fmla="*/ 1048341 w 1195645"/>
                <a:gd name="connsiteY2" fmla="*/ 245507 h 245507"/>
                <a:gd name="connsiteX3" fmla="*/ 1048341 w 1195645"/>
                <a:gd name="connsiteY3" fmla="*/ 163671 h 245507"/>
                <a:gd name="connsiteX4" fmla="*/ 0 w 1195645"/>
                <a:gd name="connsiteY4" fmla="*/ 163671 h 245507"/>
                <a:gd name="connsiteX5" fmla="*/ 0 w 1195645"/>
                <a:gd name="connsiteY5" fmla="*/ 81836 h 245507"/>
                <a:gd name="connsiteX6" fmla="*/ 1048341 w 1195645"/>
                <a:gd name="connsiteY6" fmla="*/ 81836 h 245507"/>
                <a:gd name="connsiteX7" fmla="*/ 1048341 w 1195645"/>
                <a:gd name="connsiteY7" fmla="*/ 0 h 2455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5645" h="245507">
                  <a:moveTo>
                    <a:pt x="1048341" y="0"/>
                  </a:moveTo>
                  <a:lnTo>
                    <a:pt x="1195645" y="122753"/>
                  </a:lnTo>
                  <a:lnTo>
                    <a:pt x="1048341" y="245507"/>
                  </a:lnTo>
                  <a:lnTo>
                    <a:pt x="1048341" y="163671"/>
                  </a:lnTo>
                  <a:lnTo>
                    <a:pt x="0" y="163671"/>
                  </a:lnTo>
                  <a:lnTo>
                    <a:pt x="0" y="81836"/>
                  </a:lnTo>
                  <a:lnTo>
                    <a:pt x="1048341" y="81836"/>
                  </a:lnTo>
                  <a:lnTo>
                    <a:pt x="1048341" y="0"/>
                  </a:lnTo>
                  <a:close/>
                </a:path>
              </a:pathLst>
            </a:custGeom>
            <a:solidFill>
              <a:srgbClr val="0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10" name="文本1"/>
            <p:cNvSpPr txBox="1"/>
            <p:nvPr/>
          </p:nvSpPr>
          <p:spPr>
            <a:xfrm>
              <a:off x="1488637" y="0"/>
              <a:ext cx="2279599" cy="693357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000" b="0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液体的</a:t>
              </a:r>
              <a:r>
                <a:rPr lang="zh-CN" altLang="en-US" sz="3000" b="0" i="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</a:rPr>
                <a:t>密度</a:t>
              </a:r>
            </a:p>
          </p:txBody>
        </p:sp>
      </p:grpSp>
      <p:grpSp>
        <p:nvGrpSpPr>
          <p:cNvPr id="11" name="组合3" title=""/>
          <p:cNvGrpSpPr/>
          <p:nvPr/>
        </p:nvGrpSpPr>
        <p:grpSpPr>
          <a:xfrm>
            <a:off x="2924204" y="2148526"/>
            <a:ext cx="3661999" cy="1196213"/>
            <a:chExt cx="3661999" cy="1196213"/>
          </a:xfrm>
        </p:grpSpPr>
        <p:sp>
          <p:nvSpPr>
            <p:cNvPr id="12" name="形状10"/>
            <p:cNvSpPr txBox="1"/>
            <p:nvPr/>
          </p:nvSpPr>
          <p:spPr>
            <a:xfrm rot="942000">
              <a:off x="0" y="421243"/>
              <a:ext cx="1187787" cy="221399"/>
            </a:xfrm>
            <a:custGeom>
              <a:gdLst>
                <a:gd name="connsiteX0" fmla="*/ 1054947 w 1187787"/>
                <a:gd name="connsiteY0" fmla="*/ 0 h 221399"/>
                <a:gd name="connsiteX1" fmla="*/ 1187787 w 1187787"/>
                <a:gd name="connsiteY1" fmla="*/ 110700 h 221399"/>
                <a:gd name="connsiteX2" fmla="*/ 1054947 w 1187787"/>
                <a:gd name="connsiteY2" fmla="*/ 221399 h 221399"/>
                <a:gd name="connsiteX3" fmla="*/ 1054947 w 1187787"/>
                <a:gd name="connsiteY3" fmla="*/ 147599 h 221399"/>
                <a:gd name="connsiteX4" fmla="*/ 0 w 1187787"/>
                <a:gd name="connsiteY4" fmla="*/ 147599 h 221399"/>
                <a:gd name="connsiteX5" fmla="*/ 0 w 1187787"/>
                <a:gd name="connsiteY5" fmla="*/ 73800 h 221399"/>
                <a:gd name="connsiteX6" fmla="*/ 1054947 w 1187787"/>
                <a:gd name="connsiteY6" fmla="*/ 73800 h 221399"/>
                <a:gd name="connsiteX7" fmla="*/ 1054947 w 1187787"/>
                <a:gd name="connsiteY7" fmla="*/ 0 h 22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7787" h="221399">
                  <a:moveTo>
                    <a:pt x="1054947" y="0"/>
                  </a:moveTo>
                  <a:lnTo>
                    <a:pt x="1187787" y="110700"/>
                  </a:lnTo>
                  <a:lnTo>
                    <a:pt x="1054947" y="221399"/>
                  </a:lnTo>
                  <a:lnTo>
                    <a:pt x="1054947" y="147599"/>
                  </a:lnTo>
                  <a:lnTo>
                    <a:pt x="0" y="147599"/>
                  </a:lnTo>
                  <a:lnTo>
                    <a:pt x="0" y="73800"/>
                  </a:lnTo>
                  <a:lnTo>
                    <a:pt x="1054947" y="73800"/>
                  </a:lnTo>
                  <a:lnTo>
                    <a:pt x="1054947" y="0"/>
                  </a:lnTo>
                  <a:close/>
                </a:path>
              </a:pathLst>
            </a:custGeom>
            <a:solidFill>
              <a:srgbClr val="0000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13" name="文本2"/>
            <p:cNvSpPr txBox="1"/>
            <p:nvPr/>
          </p:nvSpPr>
          <p:spPr>
            <a:xfrm>
              <a:off x="1472354" y="0"/>
              <a:ext cx="2189645" cy="119621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000" b="0" i="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</a:rPr>
                <a:t>浸在液体中的体积</a:t>
              </a:r>
            </a:p>
          </p:txBody>
        </p:sp>
      </p:grpSp>
      <p:grpSp>
        <p:nvGrpSpPr>
          <p:cNvPr id="14" name="组合4" title=""/>
          <p:cNvGrpSpPr/>
          <p:nvPr/>
        </p:nvGrpSpPr>
        <p:grpSpPr>
          <a:xfrm>
            <a:off x="4121096" y="2126199"/>
            <a:ext cx="2675182" cy="1240888"/>
            <a:chExt cx="2675182" cy="1240888"/>
          </a:xfrm>
        </p:grpSpPr>
        <p:sp>
          <p:nvSpPr>
            <p:cNvPr id="15" name="形状11"/>
            <p:cNvSpPr txBox="1"/>
            <p:nvPr/>
          </p:nvSpPr>
          <p:spPr>
            <a:xfrm>
              <a:off x="0" y="0"/>
              <a:ext cx="2675182" cy="1240888"/>
            </a:xfrm>
            <a:custGeom>
              <a:gdLst>
                <a:gd name="connsiteX0" fmla="*/ 1337591 w 2675182"/>
                <a:gd name="connsiteY0" fmla="*/ 0 h 1240888"/>
                <a:gd name="connsiteX1" fmla="*/ 2076322 w 2675182"/>
                <a:gd name="connsiteY1" fmla="*/ 0 h 1240888"/>
                <a:gd name="connsiteX2" fmla="*/ 2675182 w 2675182"/>
                <a:gd name="connsiteY2" fmla="*/ 963106 h 1240888"/>
                <a:gd name="connsiteX3" fmla="*/ 598860 w 2675182"/>
                <a:gd name="connsiteY3" fmla="*/ 1240889 h 1240888"/>
                <a:gd name="connsiteX4" fmla="*/ 0 w 2675182"/>
                <a:gd name="connsiteY4" fmla="*/ 277782 h 1240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5182" h="1240888">
                  <a:moveTo>
                    <a:pt x="1337591" y="0"/>
                  </a:moveTo>
                  <a:cubicBezTo>
                    <a:pt x="2076322" y="0"/>
                    <a:pt x="2675182" y="277782"/>
                    <a:pt x="2675182" y="620444"/>
                  </a:cubicBezTo>
                  <a:cubicBezTo>
                    <a:pt x="2675182" y="963106"/>
                    <a:pt x="2076322" y="1240889"/>
                    <a:pt x="1337591" y="1240888"/>
                  </a:cubicBezTo>
                  <a:cubicBezTo>
                    <a:pt x="598860" y="1240889"/>
                    <a:pt x="0" y="963106"/>
                    <a:pt x="0" y="620444"/>
                  </a:cubicBezTo>
                  <a:cubicBezTo>
                    <a:pt x="0" y="277782"/>
                    <a:pt x="598860" y="0"/>
                    <a:pt x="1337591" y="0"/>
                  </a:cubicBezTo>
                  <a:close/>
                </a:path>
              </a:pathLst>
            </a:custGeom>
            <a:solidFill>
              <a:srgbClr val="FFEE0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16" name="文本3"/>
            <p:cNvSpPr txBox="1"/>
            <p:nvPr/>
          </p:nvSpPr>
          <p:spPr>
            <a:xfrm>
              <a:off x="320668" y="27927"/>
              <a:ext cx="2189645" cy="119621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000" b="0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排开液体的</a:t>
              </a:r>
              <a:r>
                <a:rPr lang="zh-CN" altLang="en-US" sz="3000" b="0" i="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</a:rPr>
                <a:t>体积</a:t>
              </a:r>
            </a:p>
          </p:txBody>
        </p:sp>
      </p:grpSp>
      <p:pic>
        <p:nvPicPr>
          <p:cNvPr id="17" name="形状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5992" y="1202827"/>
            <a:ext cx="661349" cy="2236622"/>
          </a:xfrm>
          <a:prstGeom prst="rect">
            <a:avLst/>
          </a:prstGeom>
        </p:spPr>
      </p:pic>
      <p:grpSp>
        <p:nvGrpSpPr>
          <p:cNvPr id="18" name="组合5" title=""/>
          <p:cNvGrpSpPr/>
          <p:nvPr/>
        </p:nvGrpSpPr>
        <p:grpSpPr>
          <a:xfrm>
            <a:off x="7598273" y="1910601"/>
            <a:ext cx="3147438" cy="1413824"/>
            <a:chExt cx="3147438" cy="1413824"/>
          </a:xfrm>
        </p:grpSpPr>
        <p:sp>
          <p:nvSpPr>
            <p:cNvPr id="19" name="形状12"/>
            <p:cNvSpPr txBox="1"/>
            <p:nvPr/>
          </p:nvSpPr>
          <p:spPr>
            <a:xfrm rot="5400000">
              <a:off x="1089527" y="1005192"/>
              <a:ext cx="925049" cy="408632"/>
            </a:xfrm>
            <a:custGeom>
              <a:gdLst>
                <a:gd name="connsiteX0" fmla="*/ 679870 w 925049"/>
                <a:gd name="connsiteY0" fmla="*/ 0 h 408632"/>
                <a:gd name="connsiteX1" fmla="*/ 925049 w 925049"/>
                <a:gd name="connsiteY1" fmla="*/ 204316 h 408632"/>
                <a:gd name="connsiteX2" fmla="*/ 679870 w 925049"/>
                <a:gd name="connsiteY2" fmla="*/ 408632 h 408632"/>
                <a:gd name="connsiteX3" fmla="*/ 679870 w 925049"/>
                <a:gd name="connsiteY3" fmla="*/ 272421 h 408632"/>
                <a:gd name="connsiteX4" fmla="*/ 0 w 925049"/>
                <a:gd name="connsiteY4" fmla="*/ 272421 h 408632"/>
                <a:gd name="connsiteX5" fmla="*/ 0 w 925049"/>
                <a:gd name="connsiteY5" fmla="*/ 136211 h 408632"/>
                <a:gd name="connsiteX6" fmla="*/ 679870 w 925049"/>
                <a:gd name="connsiteY6" fmla="*/ 136211 h 408632"/>
                <a:gd name="connsiteX7" fmla="*/ 679870 w 925049"/>
                <a:gd name="connsiteY7" fmla="*/ 0 h 4086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5049" h="408632">
                  <a:moveTo>
                    <a:pt x="679870" y="0"/>
                  </a:moveTo>
                  <a:lnTo>
                    <a:pt x="925049" y="204316"/>
                  </a:lnTo>
                  <a:lnTo>
                    <a:pt x="679870" y="408632"/>
                  </a:lnTo>
                  <a:lnTo>
                    <a:pt x="679870" y="272421"/>
                  </a:lnTo>
                  <a:lnTo>
                    <a:pt x="0" y="272421"/>
                  </a:lnTo>
                  <a:lnTo>
                    <a:pt x="0" y="136211"/>
                  </a:lnTo>
                  <a:lnTo>
                    <a:pt x="679870" y="136211"/>
                  </a:lnTo>
                  <a:lnTo>
                    <a:pt x="679870" y="0"/>
                  </a:lnTo>
                  <a:close/>
                </a:path>
              </a:pathLst>
            </a:custGeom>
            <a:solidFill>
              <a:srgbClr val="00E6F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20" name="形状13"/>
            <p:cNvSpPr txBox="1"/>
            <p:nvPr/>
          </p:nvSpPr>
          <p:spPr>
            <a:xfrm>
              <a:off x="0" y="0"/>
              <a:ext cx="3147438" cy="587983"/>
            </a:xfrm>
            <a:prstGeom prst="rect">
              <a:avLst/>
            </a:prstGeom>
            <a:solidFill>
              <a:srgbClr val="73DAE6">
                <a:alpha val="100000"/>
              </a:srgbClr>
            </a:solidFill>
            <a:ln w="9525">
              <a:solidFill>
                <a:srgbClr val="3C566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2999" b="0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排开液体的</a:t>
              </a:r>
              <a:r>
                <a:rPr lang="zh-CN" altLang="en-US" sz="2999" b="0" i="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</a:rPr>
                <a:t>质量</a:t>
              </a:r>
            </a:p>
          </p:txBody>
        </p:sp>
      </p:grpSp>
      <p:grpSp>
        <p:nvGrpSpPr>
          <p:cNvPr id="21" name="组合6" title=""/>
          <p:cNvGrpSpPr/>
          <p:nvPr/>
        </p:nvGrpSpPr>
        <p:grpSpPr>
          <a:xfrm>
            <a:off x="7278761" y="788860"/>
            <a:ext cx="2197823" cy="912147"/>
            <a:chExt cx="2197823" cy="912147"/>
          </a:xfrm>
        </p:grpSpPr>
        <p:sp>
          <p:nvSpPr>
            <p:cNvPr id="22" name="形状14"/>
            <p:cNvSpPr txBox="1"/>
            <p:nvPr/>
          </p:nvSpPr>
          <p:spPr>
            <a:xfrm>
              <a:off x="0" y="36958"/>
              <a:ext cx="2143341" cy="875189"/>
            </a:xfrm>
            <a:prstGeom prst="roundRect">
              <a:avLst/>
            </a:prstGeom>
            <a:solidFill>
              <a:srgbClr val="FFFFFF">
                <a:alpha val="0"/>
              </a:srgbClr>
            </a:solidFill>
            <a:ln w="25400">
              <a:solidFill>
                <a:srgbClr val="FFFFFF">
                  <a:alpha val="100000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23" name="文本4"/>
            <p:cNvSpPr txBox="1"/>
            <p:nvPr/>
          </p:nvSpPr>
          <p:spPr>
            <a:xfrm>
              <a:off x="54482" y="0"/>
              <a:ext cx="2143341" cy="901691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ctr">
                <a:lnSpc>
                  <a:spcPts val="2800"/>
                </a:lnSpc>
              </a:pPr>
              <a:r>
                <a:rPr lang="zh-CN" altLang="en-US" sz="2665" b="0" i="0">
                  <a:solidFill>
                    <a:srgbClr val="002060">
                      <a:alpha val="100000"/>
                    </a:srgbClr>
                  </a:solidFill>
                  <a:latin typeface="微软雅黑"/>
                  <a:ea typeface="微软雅黑"/>
                </a:rPr>
                <a:t>根据公式</a:t>
              </a:r>
            </a:p>
            <a:p>
              <a:pPr marL="0" algn="ctr">
                <a:lnSpc>
                  <a:spcPts val="2800"/>
                </a:lnSpc>
              </a:pPr>
              <a:r>
                <a:rPr lang="zh-CN" altLang="en-US" sz="2665" b="1" i="1">
                  <a:solidFill>
                    <a:srgbClr val="002060">
                      <a:alpha val="100000"/>
                    </a:srgbClr>
                  </a:solidFill>
                  <a:latin typeface="Times New Roman"/>
                  <a:ea typeface="Times New Roman"/>
                </a:rPr>
                <a:t>m=ρV</a:t>
              </a:r>
            </a:p>
          </p:txBody>
        </p:sp>
      </p:grpSp>
      <p:sp>
        <p:nvSpPr>
          <p:cNvPr id="24" name="形状3" title=""/>
          <p:cNvSpPr txBox="1"/>
          <p:nvPr/>
        </p:nvSpPr>
        <p:spPr>
          <a:xfrm>
            <a:off x="688591" y="1798520"/>
            <a:ext cx="2033016" cy="1044588"/>
          </a:xfrm>
          <a:prstGeom prst="rect">
            <a:avLst/>
          </a:prstGeom>
          <a:solidFill>
            <a:srgbClr val="73DAE6">
              <a:alpha val="100000"/>
            </a:srgbClr>
          </a:solidFill>
          <a:ln w="9525">
            <a:solidFill>
              <a:srgbClr val="3C566E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l">
              <a:lnSpc>
                <a:spcPts val="3300"/>
              </a:lnSpc>
            </a:pPr>
            <a:r>
              <a:rPr lang="zh-CN" altLang="en-US" sz="2799" b="1" i="0">
                <a:solidFill>
                  <a:srgbClr val="000000">
                    <a:alpha val="100000"/>
                  </a:srgbClr>
                </a:solidFill>
                <a:latin typeface="新宋体"/>
                <a:ea typeface="新宋体"/>
              </a:rPr>
              <a:t>浮力大小的影响因素</a:t>
            </a:r>
          </a:p>
        </p:txBody>
      </p:sp>
      <p:grpSp>
        <p:nvGrpSpPr>
          <p:cNvPr id="25" name="组合7" title=""/>
          <p:cNvGrpSpPr/>
          <p:nvPr/>
        </p:nvGrpSpPr>
        <p:grpSpPr>
          <a:xfrm>
            <a:off x="7241372" y="2823048"/>
            <a:ext cx="3504266" cy="2000612"/>
            <a:chExt cx="3504266" cy="2000612"/>
          </a:xfrm>
        </p:grpSpPr>
        <p:sp>
          <p:nvSpPr>
            <p:cNvPr id="26" name="形状15"/>
            <p:cNvSpPr txBox="1"/>
            <p:nvPr/>
          </p:nvSpPr>
          <p:spPr>
            <a:xfrm>
              <a:off x="356825" y="956024"/>
              <a:ext cx="3147441" cy="1044588"/>
            </a:xfrm>
            <a:prstGeom prst="rect">
              <a:avLst/>
            </a:prstGeom>
            <a:solidFill>
              <a:srgbClr val="73DAE6">
                <a:alpha val="100000"/>
              </a:srgbClr>
            </a:solidFill>
            <a:ln w="9525">
              <a:solidFill>
                <a:srgbClr val="3C566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>
                <a:lnSpc>
                  <a:spcPts val="4400"/>
                </a:lnSpc>
              </a:pPr>
              <a:r>
                <a:rPr lang="zh-CN" altLang="en-US" sz="2600" b="0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排开液体的</a:t>
              </a:r>
              <a:r>
                <a:rPr lang="zh-CN" altLang="en-US" sz="2599" b="0" i="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</a:rPr>
                <a:t>重力</a:t>
              </a:r>
              <a:r>
                <a:rPr lang="zh-CN" altLang="en-US" sz="2799" b="0" i="1">
                  <a:solidFill>
                    <a:srgbClr val="FF0000">
                      <a:alpha val="100000"/>
                    </a:srgbClr>
                  </a:solidFill>
                  <a:latin typeface="Times New Roman"/>
                  <a:ea typeface="Times New Roman"/>
                </a:rPr>
                <a:t>G</a:t>
              </a:r>
              <a:r>
                <a:rPr lang="zh-CN" altLang="en-US" sz="3699" b="0" i="0" baseline="-2500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</a:rPr>
                <a:t>排</a:t>
              </a:r>
            </a:p>
          </p:txBody>
        </p:sp>
        <p:sp>
          <p:nvSpPr>
            <p:cNvPr id="27" name="文本5"/>
            <p:cNvSpPr txBox="1"/>
            <p:nvPr/>
          </p:nvSpPr>
          <p:spPr>
            <a:xfrm>
              <a:off x="0" y="0"/>
              <a:ext cx="2143341" cy="901691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ctr">
                <a:lnSpc>
                  <a:spcPts val="2800"/>
                </a:lnSpc>
              </a:pPr>
              <a:r>
                <a:rPr lang="zh-CN" altLang="en-US" sz="2665" b="0" i="0">
                  <a:solidFill>
                    <a:srgbClr val="002060">
                      <a:alpha val="100000"/>
                    </a:srgbClr>
                  </a:solidFill>
                  <a:latin typeface="微软雅黑"/>
                  <a:ea typeface="微软雅黑"/>
                </a:rPr>
                <a:t>根据公式</a:t>
              </a:r>
            </a:p>
            <a:p>
              <a:pPr marL="0" algn="ctr">
                <a:lnSpc>
                  <a:spcPts val="2800"/>
                </a:lnSpc>
              </a:pPr>
              <a:r>
                <a:rPr lang="zh-CN" altLang="en-US" sz="2665" b="1" i="1">
                  <a:solidFill>
                    <a:srgbClr val="002060">
                      <a:alpha val="100000"/>
                    </a:srgbClr>
                  </a:solidFill>
                  <a:latin typeface="Times New Roman"/>
                  <a:ea typeface="Times New Roman"/>
                </a:rPr>
                <a:t>G=mg</a:t>
              </a:r>
            </a:p>
          </p:txBody>
        </p:sp>
      </p:grpSp>
      <p:sp>
        <p:nvSpPr>
          <p:cNvPr id="28" name="形状4" title=""/>
          <p:cNvSpPr txBox="1"/>
          <p:nvPr/>
        </p:nvSpPr>
        <p:spPr>
          <a:xfrm>
            <a:off x="1334233" y="4071214"/>
            <a:ext cx="3147441" cy="759428"/>
          </a:xfrm>
          <a:prstGeom prst="rect">
            <a:avLst/>
          </a:prstGeom>
          <a:solidFill>
            <a:srgbClr val="73DAE6">
              <a:alpha val="100000"/>
            </a:srgbClr>
          </a:solidFill>
          <a:ln w="9525">
            <a:solidFill>
              <a:srgbClr val="3C566E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r>
              <a:rPr lang="zh-CN" altLang="en-US" sz="32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浮力</a:t>
            </a:r>
            <a:r>
              <a:rPr lang="zh-CN" altLang="en-US" sz="3299" b="0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F</a:t>
            </a:r>
            <a:r>
              <a:rPr lang="zh-CN" altLang="en-US" sz="3299" b="0" i="0" baseline="-250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浮</a:t>
            </a:r>
          </a:p>
        </p:txBody>
      </p:sp>
      <p:grpSp>
        <p:nvGrpSpPr>
          <p:cNvPr id="29" name="组合8" title=""/>
          <p:cNvGrpSpPr/>
          <p:nvPr/>
        </p:nvGrpSpPr>
        <p:grpSpPr>
          <a:xfrm>
            <a:off x="4706788" y="4834557"/>
            <a:ext cx="2314404" cy="917447"/>
            <a:chExt cx="2314404" cy="917447"/>
          </a:xfrm>
        </p:grpSpPr>
        <p:pic>
          <p:nvPicPr>
            <p:cNvPr id="30" name="图片1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802892" y="15649"/>
              <a:ext cx="511512" cy="886315"/>
            </a:xfrm>
            <a:prstGeom prst="rect">
              <a:avLst/>
            </a:prstGeom>
          </p:spPr>
        </p:pic>
        <p:sp>
          <p:nvSpPr>
            <p:cNvPr id="31" name="文本6"/>
            <p:cNvSpPr txBox="1"/>
            <p:nvPr/>
          </p:nvSpPr>
          <p:spPr>
            <a:xfrm>
              <a:off x="0" y="0"/>
              <a:ext cx="2010804" cy="917447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7000"/>
                </a:lnSpc>
              </a:pPr>
              <a:r>
                <a:rPr lang="zh-CN" altLang="en-US" sz="3100" b="0" i="1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</a:rPr>
                <a:t>F</a:t>
              </a:r>
              <a:r>
                <a:rPr lang="zh-CN" altLang="en-US" sz="4123" b="0" i="0" baseline="-2500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浮</a:t>
              </a:r>
              <a:r>
                <a:rPr lang="zh-CN" altLang="en-US" sz="3100" b="0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与</a:t>
              </a:r>
              <a:r>
                <a:rPr lang="zh-CN" altLang="en-US" sz="3100" b="0" i="1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</a:rPr>
                <a:t>G</a:t>
              </a:r>
              <a:r>
                <a:rPr lang="zh-CN" altLang="en-US" sz="4123" b="0" i="0" baseline="-2500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排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3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4" grpId="0" animBg="1"/>
      <p:bldP spid="17" grpId="0" animBg="1"/>
      <p:bldP spid="18" grpId="0" animBg="1"/>
      <p:bldP spid="21" grpId="0" animBg="1"/>
      <p:bldP spid="25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210"/>
          <a:stretch>
            <a:fillRect/>
          </a:stretch>
        </p:blipFill>
        <p:spPr>
          <a:xfrm>
            <a:off x="6927047" y="2927652"/>
            <a:ext cx="2089680" cy="3500514"/>
          </a:xfrm>
          <a:prstGeom prst="rect">
            <a:avLst/>
          </a:prstGeom>
        </p:spPr>
      </p:pic>
      <p:pic>
        <p:nvPicPr>
          <p:cNvPr id="3" name="图片2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4007" y="2802893"/>
            <a:ext cx="3189275" cy="3286239"/>
          </a:xfrm>
          <a:prstGeom prst="rect">
            <a:avLst/>
          </a:prstGeom>
        </p:spPr>
      </p:pic>
      <p:sp>
        <p:nvSpPr>
          <p:cNvPr id="4" name="形状1" title=""/>
          <p:cNvSpPr txBox="1"/>
          <p:nvPr/>
        </p:nvSpPr>
        <p:spPr>
          <a:xfrm>
            <a:off x="18415" y="6637020"/>
            <a:ext cx="12172950" cy="22098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grpSp>
        <p:nvGrpSpPr>
          <p:cNvPr id="5" name="组合1" title=""/>
          <p:cNvGrpSpPr/>
          <p:nvPr/>
        </p:nvGrpSpPr>
        <p:grpSpPr>
          <a:xfrm>
            <a:off x="-4666" y="-438"/>
            <a:ext cx="12192724" cy="957891"/>
            <a:chExt cx="12192724" cy="957891"/>
          </a:xfrm>
        </p:grpSpPr>
        <p:sp>
          <p:nvSpPr>
            <p:cNvPr id="6" name="形状6"/>
            <p:cNvSpPr txBox="1"/>
            <p:nvPr/>
          </p:nvSpPr>
          <p:spPr>
            <a:xfrm>
              <a:off x="0" y="0"/>
              <a:ext cx="12192724" cy="866261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7" name="形状7"/>
            <p:cNvSpPr txBox="1"/>
            <p:nvPr/>
          </p:nvSpPr>
          <p:spPr>
            <a:xfrm rot="10800000">
              <a:off x="6458" y="862641"/>
              <a:ext cx="7089505" cy="95250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8" name="形状8"/>
            <p:cNvSpPr txBox="1"/>
            <p:nvPr/>
          </p:nvSpPr>
          <p:spPr>
            <a:xfrm>
              <a:off x="818112" y="180861"/>
              <a:ext cx="3258036" cy="660949"/>
            </a:xfrm>
            <a:custGeom>
              <a:gdLst>
                <a:gd name="connsiteX0" fmla="*/ 110158 w 3258036"/>
                <a:gd name="connsiteY0" fmla="*/ 0 h 660949"/>
                <a:gd name="connsiteX1" fmla="*/ 3147878 w 3258036"/>
                <a:gd name="connsiteY1" fmla="*/ 0 h 660949"/>
                <a:gd name="connsiteX2" fmla="*/ 3208716 w 3258036"/>
                <a:gd name="connsiteY2" fmla="*/ 0 h 660949"/>
                <a:gd name="connsiteX3" fmla="*/ 3258036 w 3258036"/>
                <a:gd name="connsiteY3" fmla="*/ 550791 h 660949"/>
                <a:gd name="connsiteX4" fmla="*/ 3258036 w 3258036"/>
                <a:gd name="connsiteY4" fmla="*/ 611630 h 660949"/>
                <a:gd name="connsiteX5" fmla="*/ 110158 w 3258036"/>
                <a:gd name="connsiteY5" fmla="*/ 660949 h 660949"/>
                <a:gd name="connsiteX6" fmla="*/ 49320 w 3258036"/>
                <a:gd name="connsiteY6" fmla="*/ 660949 h 660949"/>
                <a:gd name="connsiteX7" fmla="*/ 0 w 3258036"/>
                <a:gd name="connsiteY7" fmla="*/ 110158 h 660949"/>
                <a:gd name="connsiteX8" fmla="*/ 0 w 3258036"/>
                <a:gd name="connsiteY8" fmla="*/ 49320 h 6609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036" h="660949">
                  <a:moveTo>
                    <a:pt x="110158" y="0"/>
                  </a:moveTo>
                  <a:lnTo>
                    <a:pt x="3147878" y="0"/>
                  </a:lnTo>
                  <a:cubicBezTo>
                    <a:pt x="3208716" y="0"/>
                    <a:pt x="3258036" y="49320"/>
                    <a:pt x="3258036" y="110158"/>
                  </a:cubicBezTo>
                  <a:lnTo>
                    <a:pt x="3258036" y="550791"/>
                  </a:lnTo>
                  <a:cubicBezTo>
                    <a:pt x="3258036" y="611630"/>
                    <a:pt x="3208716" y="660949"/>
                    <a:pt x="3147878" y="660949"/>
                  </a:cubicBezTo>
                  <a:lnTo>
                    <a:pt x="110158" y="660949"/>
                  </a:lnTo>
                  <a:cubicBezTo>
                    <a:pt x="49320" y="660949"/>
                    <a:pt x="0" y="611630"/>
                    <a:pt x="0" y="550791"/>
                  </a:cubicBezTo>
                  <a:lnTo>
                    <a:pt x="0" y="110158"/>
                  </a:lnTo>
                  <a:cubicBezTo>
                    <a:pt x="0" y="49320"/>
                    <a:pt x="49320" y="0"/>
                    <a:pt x="110158" y="0"/>
                  </a:cubicBezTo>
                  <a:close/>
                </a:path>
              </a:pathLst>
            </a:custGeom>
            <a:solidFill>
              <a:srgbClr val="73DAE6">
                <a:alpha val="100000"/>
              </a:srgbClr>
            </a:solidFill>
            <a:ln w="4762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599" b="1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浮力的大小</a:t>
              </a:r>
            </a:p>
          </p:txBody>
        </p:sp>
        <p:sp>
          <p:nvSpPr>
            <p:cNvPr id="9" name="形状9"/>
            <p:cNvSpPr txBox="1"/>
            <p:nvPr/>
          </p:nvSpPr>
          <p:spPr>
            <a:xfrm>
              <a:off x="218569" y="66883"/>
              <a:ext cx="828359" cy="838004"/>
            </a:xfrm>
            <a:custGeom>
              <a:gdLst>
                <a:gd name="connsiteX0" fmla="*/ 414180 w 828359"/>
                <a:gd name="connsiteY0" fmla="*/ 0 h 838004"/>
                <a:gd name="connsiteX1" fmla="*/ 642925 w 828359"/>
                <a:gd name="connsiteY1" fmla="*/ 0 h 838004"/>
                <a:gd name="connsiteX2" fmla="*/ 828359 w 828359"/>
                <a:gd name="connsiteY2" fmla="*/ 650411 h 838004"/>
                <a:gd name="connsiteX3" fmla="*/ 185435 w 828359"/>
                <a:gd name="connsiteY3" fmla="*/ 838004 h 838004"/>
                <a:gd name="connsiteX4" fmla="*/ 0 w 828359"/>
                <a:gd name="connsiteY4" fmla="*/ 187594 h 8380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8359" h="838004">
                  <a:moveTo>
                    <a:pt x="414180" y="0"/>
                  </a:moveTo>
                  <a:cubicBezTo>
                    <a:pt x="642925" y="0"/>
                    <a:pt x="828359" y="187594"/>
                    <a:pt x="828359" y="419002"/>
                  </a:cubicBezTo>
                  <a:cubicBezTo>
                    <a:pt x="828359" y="650411"/>
                    <a:pt x="642925" y="838004"/>
                    <a:pt x="414180" y="838004"/>
                  </a:cubicBezTo>
                  <a:cubicBezTo>
                    <a:pt x="185435" y="838004"/>
                    <a:pt x="0" y="650411"/>
                    <a:pt x="0" y="419002"/>
                  </a:cubicBezTo>
                  <a:cubicBezTo>
                    <a:pt x="0" y="187594"/>
                    <a:pt x="185435" y="0"/>
                    <a:pt x="414180" y="0"/>
                  </a:cubicBezTo>
                  <a:close/>
                </a:path>
              </a:pathLst>
            </a:custGeom>
            <a:solidFill>
              <a:srgbClr val="F36161">
                <a:alpha val="100000"/>
              </a:srgbClr>
            </a:solidFill>
            <a:ln w="2857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999" b="1" i="0">
                  <a:solidFill>
                    <a:srgbClr val="FFFFFF">
                      <a:alpha val="100000"/>
                    </a:srgbClr>
                  </a:solidFill>
                  <a:latin typeface="楷体"/>
                  <a:ea typeface="楷体"/>
                </a:rPr>
                <a:t>二</a:t>
              </a:r>
            </a:p>
          </p:txBody>
        </p:sp>
      </p:grpSp>
      <p:grpSp>
        <p:nvGrpSpPr>
          <p:cNvPr id="10" name="组合2" title=""/>
          <p:cNvGrpSpPr/>
          <p:nvPr/>
        </p:nvGrpSpPr>
        <p:grpSpPr>
          <a:xfrm>
            <a:off x="354254" y="1091479"/>
            <a:ext cx="2251075" cy="712787"/>
            <a:chExt cx="2251075" cy="712787"/>
          </a:xfrm>
        </p:grpSpPr>
        <p:pic>
          <p:nvPicPr>
            <p:cNvPr id="11" name="图片3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2251075" cy="712787"/>
            </a:xfrm>
            <a:prstGeom prst="rect">
              <a:avLst/>
            </a:prstGeom>
          </p:spPr>
        </p:pic>
        <p:sp>
          <p:nvSpPr>
            <p:cNvPr id="12" name="文本4"/>
            <p:cNvSpPr txBox="1"/>
            <p:nvPr/>
          </p:nvSpPr>
          <p:spPr>
            <a:xfrm>
              <a:off x="226445" y="29528"/>
              <a:ext cx="1873899" cy="654050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200" b="1" i="0">
                  <a:solidFill>
                    <a:srgbClr val="FFFFFF">
                      <a:alpha val="100000"/>
                    </a:srgbClr>
                  </a:solidFill>
                  <a:latin typeface="宋体"/>
                  <a:ea typeface="宋体"/>
                </a:rPr>
                <a:t>提出问题</a:t>
              </a:r>
            </a:p>
          </p:txBody>
        </p:sp>
      </p:grpSp>
      <p:grpSp>
        <p:nvGrpSpPr>
          <p:cNvPr id="13" name="组合3" title=""/>
          <p:cNvGrpSpPr/>
          <p:nvPr/>
        </p:nvGrpSpPr>
        <p:grpSpPr>
          <a:xfrm>
            <a:off x="3261284" y="1091441"/>
            <a:ext cx="8594045" cy="775373"/>
            <a:chExt cx="8594045" cy="775373"/>
          </a:xfrm>
        </p:grpSpPr>
        <p:sp>
          <p:nvSpPr>
            <p:cNvPr id="14" name="形状10"/>
            <p:cNvSpPr txBox="1"/>
            <p:nvPr/>
          </p:nvSpPr>
          <p:spPr>
            <a:xfrm>
              <a:off x="0" y="0"/>
              <a:ext cx="8594045" cy="775373"/>
            </a:xfrm>
            <a:prstGeom prst="rect">
              <a:avLst/>
            </a:prstGeom>
            <a:solidFill>
              <a:srgbClr val="C2FFDB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15" name="文本5"/>
            <p:cNvSpPr txBox="1"/>
            <p:nvPr/>
          </p:nvSpPr>
          <p:spPr>
            <a:xfrm>
              <a:off x="269153" y="41344"/>
              <a:ext cx="8324324" cy="693357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000" b="0" i="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</a:rPr>
                <a:t>浮力的大小</a:t>
              </a:r>
              <a:r>
                <a:rPr lang="zh-CN" altLang="en-US" sz="3000" b="0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跟物体</a:t>
              </a:r>
              <a:r>
                <a:rPr lang="zh-CN" altLang="en-US" sz="3000" b="0" i="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</a:rPr>
                <a:t>排开液体重力</a:t>
              </a:r>
              <a:r>
                <a:rPr lang="zh-CN" altLang="en-US" sz="3000" b="0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存在什么关系？</a:t>
              </a:r>
            </a:p>
          </p:txBody>
        </p:sp>
      </p:grpSp>
      <p:grpSp>
        <p:nvGrpSpPr>
          <p:cNvPr id="16" name="组合4" title=""/>
          <p:cNvGrpSpPr/>
          <p:nvPr/>
        </p:nvGrpSpPr>
        <p:grpSpPr>
          <a:xfrm>
            <a:off x="354721" y="2212343"/>
            <a:ext cx="10950683" cy="731206"/>
            <a:chExt cx="10950683" cy="731206"/>
          </a:xfrm>
        </p:grpSpPr>
        <p:pic>
          <p:nvPicPr>
            <p:cNvPr id="17" name="图片4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2766258" cy="712787"/>
            </a:xfrm>
            <a:prstGeom prst="rect">
              <a:avLst/>
            </a:prstGeom>
          </p:spPr>
        </p:pic>
        <p:sp>
          <p:nvSpPr>
            <p:cNvPr id="18" name="文本7"/>
            <p:cNvSpPr txBox="1"/>
            <p:nvPr/>
          </p:nvSpPr>
          <p:spPr>
            <a:xfrm>
              <a:off x="269167" y="29528"/>
              <a:ext cx="3976565" cy="701678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200" b="1" i="0">
                  <a:solidFill>
                    <a:srgbClr val="FFFFFF">
                      <a:alpha val="100000"/>
                    </a:srgbClr>
                  </a:solidFill>
                  <a:latin typeface="宋体"/>
                  <a:ea typeface="宋体"/>
                </a:rPr>
                <a:t>猜想与假设</a:t>
              </a:r>
            </a:p>
          </p:txBody>
        </p:sp>
        <p:sp>
          <p:nvSpPr>
            <p:cNvPr id="19" name="文本6"/>
            <p:cNvSpPr txBox="1"/>
            <p:nvPr/>
          </p:nvSpPr>
          <p:spPr>
            <a:xfrm>
              <a:off x="2682973" y="16659"/>
              <a:ext cx="8267710" cy="698499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>
                <a:lnSpc>
                  <a:spcPts val="4000"/>
                </a:lnSpc>
              </a:pPr>
              <a:r>
                <a:rPr lang="zh-CN" altLang="en-US" sz="2800" b="0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浮力的大小跟排开液体所受的重力大小可能相等。</a:t>
              </a:r>
            </a:p>
          </p:txBody>
        </p:sp>
      </p:grpSp>
      <p:grpSp>
        <p:nvGrpSpPr>
          <p:cNvPr id="20" name="组合5" title=""/>
          <p:cNvGrpSpPr/>
          <p:nvPr/>
        </p:nvGrpSpPr>
        <p:grpSpPr>
          <a:xfrm>
            <a:off x="354540" y="3399368"/>
            <a:ext cx="3578981" cy="759780"/>
            <a:chExt cx="3578981" cy="759780"/>
          </a:xfrm>
        </p:grpSpPr>
        <p:pic>
          <p:nvPicPr>
            <p:cNvPr id="21" name="图片5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2331844" cy="712787"/>
            </a:xfrm>
            <a:prstGeom prst="rect">
              <a:avLst/>
            </a:prstGeom>
          </p:spPr>
        </p:pic>
        <p:sp>
          <p:nvSpPr>
            <p:cNvPr id="22" name="文本8"/>
            <p:cNvSpPr txBox="1"/>
            <p:nvPr/>
          </p:nvSpPr>
          <p:spPr>
            <a:xfrm>
              <a:off x="226895" y="29527"/>
              <a:ext cx="3352086" cy="730253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3200" b="1" i="0">
                  <a:solidFill>
                    <a:srgbClr val="FFFFFF">
                      <a:alpha val="100000"/>
                    </a:srgbClr>
                  </a:solidFill>
                  <a:latin typeface="宋体"/>
                  <a:ea typeface="宋体"/>
                </a:rPr>
                <a:t>设计实验</a:t>
              </a:r>
            </a:p>
          </p:txBody>
        </p:sp>
      </p:grpSp>
      <p:sp>
        <p:nvSpPr>
          <p:cNvPr id="23" name="形状2" title=""/>
          <p:cNvSpPr txBox="1"/>
          <p:nvPr/>
        </p:nvSpPr>
        <p:spPr>
          <a:xfrm>
            <a:off x="3372793" y="1176042"/>
            <a:ext cx="2283904" cy="671941"/>
          </a:xfrm>
          <a:custGeom>
            <a:gdLst>
              <a:gd name="connsiteX0" fmla="*/ 1141952 w 2283904"/>
              <a:gd name="connsiteY0" fmla="*/ 0 h 671941"/>
              <a:gd name="connsiteX1" fmla="*/ 1772635 w 2283904"/>
              <a:gd name="connsiteY1" fmla="*/ 0 h 671941"/>
              <a:gd name="connsiteX2" fmla="*/ 2283904 w 2283904"/>
              <a:gd name="connsiteY2" fmla="*/ 521522 h 671941"/>
              <a:gd name="connsiteX3" fmla="*/ 511269 w 2283904"/>
              <a:gd name="connsiteY3" fmla="*/ 671941 h 671941"/>
              <a:gd name="connsiteX4" fmla="*/ 0 w 2283904"/>
              <a:gd name="connsiteY4" fmla="*/ 150419 h 6719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3904" h="671941">
                <a:moveTo>
                  <a:pt x="1141952" y="0"/>
                </a:moveTo>
                <a:cubicBezTo>
                  <a:pt x="1772635" y="0"/>
                  <a:pt x="2283904" y="150419"/>
                  <a:pt x="2283904" y="335971"/>
                </a:cubicBezTo>
                <a:cubicBezTo>
                  <a:pt x="2283904" y="521522"/>
                  <a:pt x="1772635" y="671941"/>
                  <a:pt x="1141952" y="671941"/>
                </a:cubicBezTo>
                <a:cubicBezTo>
                  <a:pt x="511269" y="671941"/>
                  <a:pt x="0" y="521522"/>
                  <a:pt x="0" y="335971"/>
                </a:cubicBezTo>
                <a:cubicBezTo>
                  <a:pt x="0" y="150419"/>
                  <a:pt x="511269" y="0"/>
                  <a:pt x="1141952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3B00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24" name="形状3" title=""/>
          <p:cNvSpPr txBox="1"/>
          <p:nvPr/>
        </p:nvSpPr>
        <p:spPr>
          <a:xfrm>
            <a:off x="6512738" y="1119073"/>
            <a:ext cx="2502979" cy="786241"/>
          </a:xfrm>
          <a:custGeom>
            <a:gdLst>
              <a:gd name="connsiteX0" fmla="*/ 1251490 w 2502979"/>
              <a:gd name="connsiteY0" fmla="*/ 0 h 786241"/>
              <a:gd name="connsiteX1" fmla="*/ 1942668 w 2502979"/>
              <a:gd name="connsiteY1" fmla="*/ 0 h 786241"/>
              <a:gd name="connsiteX2" fmla="*/ 2502979 w 2502979"/>
              <a:gd name="connsiteY2" fmla="*/ 610235 h 786241"/>
              <a:gd name="connsiteX3" fmla="*/ 560311 w 2502979"/>
              <a:gd name="connsiteY3" fmla="*/ 786241 h 786241"/>
              <a:gd name="connsiteX4" fmla="*/ 0 w 2502979"/>
              <a:gd name="connsiteY4" fmla="*/ 176006 h 7862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02979" h="786241">
                <a:moveTo>
                  <a:pt x="1251490" y="0"/>
                </a:moveTo>
                <a:cubicBezTo>
                  <a:pt x="1942668" y="0"/>
                  <a:pt x="2502979" y="176006"/>
                  <a:pt x="2502979" y="393121"/>
                </a:cubicBezTo>
                <a:cubicBezTo>
                  <a:pt x="2502979" y="610235"/>
                  <a:pt x="1942668" y="786241"/>
                  <a:pt x="1251490" y="786241"/>
                </a:cubicBezTo>
                <a:cubicBezTo>
                  <a:pt x="560311" y="786241"/>
                  <a:pt x="0" y="610235"/>
                  <a:pt x="0" y="393121"/>
                </a:cubicBezTo>
                <a:cubicBezTo>
                  <a:pt x="0" y="176006"/>
                  <a:pt x="560311" y="0"/>
                  <a:pt x="1251490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3B00FF">
                <a:alpha val="100000"/>
              </a:srgbClr>
            </a:solidFill>
            <a:prstDash val="solid"/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25" name="形状4" title=""/>
          <p:cNvSpPr txBox="1"/>
          <p:nvPr/>
        </p:nvSpPr>
        <p:spPr>
          <a:xfrm>
            <a:off x="4444032" y="1866576"/>
            <a:ext cx="1191" cy="1649773"/>
          </a:xfrm>
          <a:prstGeom prst="line">
            <a:avLst/>
          </a:prstGeom>
          <a:ln w="38100">
            <a:solidFill>
              <a:srgbClr val="3B00FF">
                <a:alpha val="100000"/>
              </a:srgbClr>
            </a:solidFill>
            <a:prstDash val="solid"/>
            <a:tailEnd type="arrow" w="sm" len="sm"/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26" name="文本1" title=""/>
          <p:cNvSpPr txBox="1"/>
          <p:nvPr/>
        </p:nvSpPr>
        <p:spPr>
          <a:xfrm>
            <a:off x="1095061" y="5328876"/>
            <a:ext cx="1909286" cy="760413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99" b="0" i="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F</a:t>
            </a:r>
            <a:r>
              <a:rPr lang="zh-CN" altLang="en-US" sz="3399" b="0" i="0" baseline="-2500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浮</a:t>
            </a:r>
            <a:r>
              <a:rPr lang="zh-CN" altLang="en-US" sz="3399" b="0" i="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=G</a:t>
            </a:r>
            <a:r>
              <a:rPr lang="zh-CN" altLang="en-US" sz="3399" b="0" i="0" baseline="-2500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物</a:t>
            </a:r>
            <a:r>
              <a:rPr lang="zh-CN" altLang="en-US" sz="3399" b="0" i="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-F</a:t>
            </a:r>
          </a:p>
        </p:txBody>
      </p:sp>
      <p:sp>
        <p:nvSpPr>
          <p:cNvPr id="27" name="文本2" title=""/>
          <p:cNvSpPr txBox="1"/>
          <p:nvPr/>
        </p:nvSpPr>
        <p:spPr>
          <a:xfrm>
            <a:off x="9147772" y="5253180"/>
            <a:ext cx="2308638" cy="760413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99" b="0" i="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G</a:t>
            </a:r>
            <a:r>
              <a:rPr lang="zh-CN" altLang="en-US" sz="3399" b="0" i="0" baseline="-2500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  <a:r>
              <a:rPr lang="zh-CN" altLang="en-US" sz="3399" b="0" i="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=G</a:t>
            </a:r>
            <a:r>
              <a:rPr lang="zh-CN" altLang="en-US" sz="3399" b="0" i="0" baseline="-2500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总</a:t>
            </a:r>
            <a:r>
              <a:rPr lang="zh-CN" altLang="en-US" sz="3399" b="0" i="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-G</a:t>
            </a:r>
            <a:r>
              <a:rPr lang="zh-CN" altLang="en-US" sz="3399" b="0" i="0" baseline="-2500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桶</a:t>
            </a:r>
          </a:p>
        </p:txBody>
      </p:sp>
      <p:sp>
        <p:nvSpPr>
          <p:cNvPr id="28" name="形状5" title=""/>
          <p:cNvSpPr txBox="1"/>
          <p:nvPr/>
        </p:nvSpPr>
        <p:spPr>
          <a:xfrm>
            <a:off x="7763156" y="1924060"/>
            <a:ext cx="1191" cy="1566681"/>
          </a:xfrm>
          <a:prstGeom prst="line">
            <a:avLst/>
          </a:prstGeom>
          <a:ln w="38100">
            <a:solidFill>
              <a:srgbClr val="3B00FF">
                <a:alpha val="100000"/>
              </a:srgbClr>
            </a:solidFill>
            <a:prstDash val="solid"/>
            <a:tailEnd type="arrow" w="sm" len="sm"/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29" name="文本3" title=""/>
          <p:cNvSpPr txBox="1"/>
          <p:nvPr/>
        </p:nvSpPr>
        <p:spPr>
          <a:xfrm>
            <a:off x="4949323" y="4516841"/>
            <a:ext cx="1761490" cy="736599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300"/>
              </a:lnSpc>
              <a:buFont typeface="Arial"/>
              <a:buChar char=" "/>
            </a:pP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溢水杯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2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3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57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6" grpId="0" animBg="1"/>
      <p:bldP spid="20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18415" y="6637020"/>
            <a:ext cx="12172950" cy="22098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grpSp>
        <p:nvGrpSpPr>
          <p:cNvPr id="3" name="组合1" title=""/>
          <p:cNvGrpSpPr/>
          <p:nvPr/>
        </p:nvGrpSpPr>
        <p:grpSpPr>
          <a:xfrm>
            <a:off x="-4666" y="-438"/>
            <a:ext cx="12192724" cy="957891"/>
            <a:chExt cx="12192724" cy="957891"/>
          </a:xfrm>
        </p:grpSpPr>
        <p:sp>
          <p:nvSpPr>
            <p:cNvPr id="4" name="形状2"/>
            <p:cNvSpPr txBox="1"/>
            <p:nvPr/>
          </p:nvSpPr>
          <p:spPr>
            <a:xfrm>
              <a:off x="0" y="0"/>
              <a:ext cx="12192724" cy="866261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5" name="形状3"/>
            <p:cNvSpPr txBox="1"/>
            <p:nvPr/>
          </p:nvSpPr>
          <p:spPr>
            <a:xfrm rot="10800000">
              <a:off x="6458" y="862641"/>
              <a:ext cx="7089505" cy="95250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6" name="形状4"/>
            <p:cNvSpPr txBox="1"/>
            <p:nvPr/>
          </p:nvSpPr>
          <p:spPr>
            <a:xfrm>
              <a:off x="818112" y="180861"/>
              <a:ext cx="3258036" cy="660949"/>
            </a:xfrm>
            <a:custGeom>
              <a:gdLst>
                <a:gd name="connsiteX0" fmla="*/ 110158 w 3258036"/>
                <a:gd name="connsiteY0" fmla="*/ 0 h 660949"/>
                <a:gd name="connsiteX1" fmla="*/ 3147878 w 3258036"/>
                <a:gd name="connsiteY1" fmla="*/ 0 h 660949"/>
                <a:gd name="connsiteX2" fmla="*/ 3208716 w 3258036"/>
                <a:gd name="connsiteY2" fmla="*/ 0 h 660949"/>
                <a:gd name="connsiteX3" fmla="*/ 3258036 w 3258036"/>
                <a:gd name="connsiteY3" fmla="*/ 550791 h 660949"/>
                <a:gd name="connsiteX4" fmla="*/ 3258036 w 3258036"/>
                <a:gd name="connsiteY4" fmla="*/ 611630 h 660949"/>
                <a:gd name="connsiteX5" fmla="*/ 110158 w 3258036"/>
                <a:gd name="connsiteY5" fmla="*/ 660949 h 660949"/>
                <a:gd name="connsiteX6" fmla="*/ 49320 w 3258036"/>
                <a:gd name="connsiteY6" fmla="*/ 660949 h 660949"/>
                <a:gd name="connsiteX7" fmla="*/ 0 w 3258036"/>
                <a:gd name="connsiteY7" fmla="*/ 110158 h 660949"/>
                <a:gd name="connsiteX8" fmla="*/ 0 w 3258036"/>
                <a:gd name="connsiteY8" fmla="*/ 49320 h 6609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036" h="660949">
                  <a:moveTo>
                    <a:pt x="110158" y="0"/>
                  </a:moveTo>
                  <a:lnTo>
                    <a:pt x="3147878" y="0"/>
                  </a:lnTo>
                  <a:cubicBezTo>
                    <a:pt x="3208716" y="0"/>
                    <a:pt x="3258036" y="49320"/>
                    <a:pt x="3258036" y="110158"/>
                  </a:cubicBezTo>
                  <a:lnTo>
                    <a:pt x="3258036" y="550791"/>
                  </a:lnTo>
                  <a:cubicBezTo>
                    <a:pt x="3258036" y="611630"/>
                    <a:pt x="3208716" y="660949"/>
                    <a:pt x="3147878" y="660949"/>
                  </a:cubicBezTo>
                  <a:lnTo>
                    <a:pt x="110158" y="660949"/>
                  </a:lnTo>
                  <a:cubicBezTo>
                    <a:pt x="49320" y="660949"/>
                    <a:pt x="0" y="611630"/>
                    <a:pt x="0" y="550791"/>
                  </a:cubicBezTo>
                  <a:lnTo>
                    <a:pt x="0" y="110158"/>
                  </a:lnTo>
                  <a:cubicBezTo>
                    <a:pt x="0" y="49320"/>
                    <a:pt x="49320" y="0"/>
                    <a:pt x="110158" y="0"/>
                  </a:cubicBezTo>
                  <a:close/>
                </a:path>
              </a:pathLst>
            </a:custGeom>
            <a:solidFill>
              <a:srgbClr val="73DAE6">
                <a:alpha val="100000"/>
              </a:srgbClr>
            </a:solidFill>
            <a:ln w="4762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599" b="1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浮力的大小</a:t>
              </a:r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218569" y="66883"/>
              <a:ext cx="828359" cy="838004"/>
            </a:xfrm>
            <a:custGeom>
              <a:gdLst>
                <a:gd name="connsiteX0" fmla="*/ 414180 w 828359"/>
                <a:gd name="connsiteY0" fmla="*/ 0 h 838004"/>
                <a:gd name="connsiteX1" fmla="*/ 642925 w 828359"/>
                <a:gd name="connsiteY1" fmla="*/ 0 h 838004"/>
                <a:gd name="connsiteX2" fmla="*/ 828359 w 828359"/>
                <a:gd name="connsiteY2" fmla="*/ 650411 h 838004"/>
                <a:gd name="connsiteX3" fmla="*/ 185435 w 828359"/>
                <a:gd name="connsiteY3" fmla="*/ 838004 h 838004"/>
                <a:gd name="connsiteX4" fmla="*/ 0 w 828359"/>
                <a:gd name="connsiteY4" fmla="*/ 187594 h 8380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8359" h="838004">
                  <a:moveTo>
                    <a:pt x="414180" y="0"/>
                  </a:moveTo>
                  <a:cubicBezTo>
                    <a:pt x="642925" y="0"/>
                    <a:pt x="828359" y="187594"/>
                    <a:pt x="828359" y="419002"/>
                  </a:cubicBezTo>
                  <a:cubicBezTo>
                    <a:pt x="828359" y="650411"/>
                    <a:pt x="642925" y="838004"/>
                    <a:pt x="414180" y="838004"/>
                  </a:cubicBezTo>
                  <a:cubicBezTo>
                    <a:pt x="185435" y="838004"/>
                    <a:pt x="0" y="650411"/>
                    <a:pt x="0" y="419002"/>
                  </a:cubicBezTo>
                  <a:cubicBezTo>
                    <a:pt x="0" y="187594"/>
                    <a:pt x="185435" y="0"/>
                    <a:pt x="414180" y="0"/>
                  </a:cubicBezTo>
                  <a:close/>
                </a:path>
              </a:pathLst>
            </a:custGeom>
            <a:solidFill>
              <a:srgbClr val="F36161">
                <a:alpha val="100000"/>
              </a:srgbClr>
            </a:solidFill>
            <a:ln w="2857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999" b="1" i="0">
                  <a:solidFill>
                    <a:srgbClr val="FFFFFF">
                      <a:alpha val="100000"/>
                    </a:srgbClr>
                  </a:solidFill>
                  <a:latin typeface="楷体"/>
                  <a:ea typeface="楷体"/>
                </a:rPr>
                <a:t>二</a:t>
              </a:r>
            </a:p>
          </p:txBody>
        </p:sp>
      </p:grpSp>
      <p:pic>
        <p:nvPicPr>
          <p:cNvPr id="8" name="视频1" title="">
            <a:hlinkClick action="ppaction://media"/>
            <a:extLst>
              <a:ext uri="{FF2B5EF4-FFF2-40B4-BE49-F238E27FC236}">
                <a16:creationId xmlns:a16="http://schemas.microsoft.com/office/drawing/2014/main" id="{1F03D79B-8B87-F52B-D47B-B6FAC4D8C48D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1719786" y="1258938"/>
            <a:ext cx="8205264" cy="4615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wipe(left)">
                                      <p:cBhvr>
                                        <p:cTn id="7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8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18415" y="6637020"/>
            <a:ext cx="12172950" cy="22098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grpSp>
        <p:nvGrpSpPr>
          <p:cNvPr id="3" name="组合1" title=""/>
          <p:cNvGrpSpPr/>
          <p:nvPr/>
        </p:nvGrpSpPr>
        <p:grpSpPr>
          <a:xfrm>
            <a:off x="-4666" y="-438"/>
            <a:ext cx="12192724" cy="957891"/>
            <a:chExt cx="12192724" cy="957891"/>
          </a:xfrm>
        </p:grpSpPr>
        <p:sp>
          <p:nvSpPr>
            <p:cNvPr id="4" name="形状2"/>
            <p:cNvSpPr txBox="1"/>
            <p:nvPr/>
          </p:nvSpPr>
          <p:spPr>
            <a:xfrm>
              <a:off x="0" y="0"/>
              <a:ext cx="12192724" cy="866261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5" name="形状3"/>
            <p:cNvSpPr txBox="1"/>
            <p:nvPr/>
          </p:nvSpPr>
          <p:spPr>
            <a:xfrm rot="10800000">
              <a:off x="6458" y="862641"/>
              <a:ext cx="7089505" cy="95250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6" name="形状4"/>
            <p:cNvSpPr txBox="1"/>
            <p:nvPr/>
          </p:nvSpPr>
          <p:spPr>
            <a:xfrm>
              <a:off x="818112" y="180861"/>
              <a:ext cx="3258036" cy="660949"/>
            </a:xfrm>
            <a:custGeom>
              <a:gdLst>
                <a:gd name="connsiteX0" fmla="*/ 110158 w 3258036"/>
                <a:gd name="connsiteY0" fmla="*/ 0 h 660949"/>
                <a:gd name="connsiteX1" fmla="*/ 3147878 w 3258036"/>
                <a:gd name="connsiteY1" fmla="*/ 0 h 660949"/>
                <a:gd name="connsiteX2" fmla="*/ 3208716 w 3258036"/>
                <a:gd name="connsiteY2" fmla="*/ 0 h 660949"/>
                <a:gd name="connsiteX3" fmla="*/ 3258036 w 3258036"/>
                <a:gd name="connsiteY3" fmla="*/ 550791 h 660949"/>
                <a:gd name="connsiteX4" fmla="*/ 3258036 w 3258036"/>
                <a:gd name="connsiteY4" fmla="*/ 611630 h 660949"/>
                <a:gd name="connsiteX5" fmla="*/ 110158 w 3258036"/>
                <a:gd name="connsiteY5" fmla="*/ 660949 h 660949"/>
                <a:gd name="connsiteX6" fmla="*/ 49320 w 3258036"/>
                <a:gd name="connsiteY6" fmla="*/ 660949 h 660949"/>
                <a:gd name="connsiteX7" fmla="*/ 0 w 3258036"/>
                <a:gd name="connsiteY7" fmla="*/ 110158 h 660949"/>
                <a:gd name="connsiteX8" fmla="*/ 0 w 3258036"/>
                <a:gd name="connsiteY8" fmla="*/ 49320 h 6609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036" h="660949">
                  <a:moveTo>
                    <a:pt x="110158" y="0"/>
                  </a:moveTo>
                  <a:lnTo>
                    <a:pt x="3147878" y="0"/>
                  </a:lnTo>
                  <a:cubicBezTo>
                    <a:pt x="3208716" y="0"/>
                    <a:pt x="3258036" y="49320"/>
                    <a:pt x="3258036" y="110158"/>
                  </a:cubicBezTo>
                  <a:lnTo>
                    <a:pt x="3258036" y="550791"/>
                  </a:lnTo>
                  <a:cubicBezTo>
                    <a:pt x="3258036" y="611630"/>
                    <a:pt x="3208716" y="660949"/>
                    <a:pt x="3147878" y="660949"/>
                  </a:cubicBezTo>
                  <a:lnTo>
                    <a:pt x="110158" y="660949"/>
                  </a:lnTo>
                  <a:cubicBezTo>
                    <a:pt x="49320" y="660949"/>
                    <a:pt x="0" y="611630"/>
                    <a:pt x="0" y="550791"/>
                  </a:cubicBezTo>
                  <a:lnTo>
                    <a:pt x="0" y="110158"/>
                  </a:lnTo>
                  <a:cubicBezTo>
                    <a:pt x="0" y="49320"/>
                    <a:pt x="49320" y="0"/>
                    <a:pt x="110158" y="0"/>
                  </a:cubicBezTo>
                  <a:close/>
                </a:path>
              </a:pathLst>
            </a:custGeom>
            <a:solidFill>
              <a:srgbClr val="73DAE6">
                <a:alpha val="100000"/>
              </a:srgbClr>
            </a:solidFill>
            <a:ln w="4762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599" b="1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浮力的大小</a:t>
              </a:r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218569" y="66883"/>
              <a:ext cx="828359" cy="838004"/>
            </a:xfrm>
            <a:custGeom>
              <a:gdLst>
                <a:gd name="connsiteX0" fmla="*/ 414180 w 828359"/>
                <a:gd name="connsiteY0" fmla="*/ 0 h 838004"/>
                <a:gd name="connsiteX1" fmla="*/ 642925 w 828359"/>
                <a:gd name="connsiteY1" fmla="*/ 0 h 838004"/>
                <a:gd name="connsiteX2" fmla="*/ 828359 w 828359"/>
                <a:gd name="connsiteY2" fmla="*/ 650411 h 838004"/>
                <a:gd name="connsiteX3" fmla="*/ 185435 w 828359"/>
                <a:gd name="connsiteY3" fmla="*/ 838004 h 838004"/>
                <a:gd name="connsiteX4" fmla="*/ 0 w 828359"/>
                <a:gd name="connsiteY4" fmla="*/ 187594 h 8380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8359" h="838004">
                  <a:moveTo>
                    <a:pt x="414180" y="0"/>
                  </a:moveTo>
                  <a:cubicBezTo>
                    <a:pt x="642925" y="0"/>
                    <a:pt x="828359" y="187594"/>
                    <a:pt x="828359" y="419002"/>
                  </a:cubicBezTo>
                  <a:cubicBezTo>
                    <a:pt x="828359" y="650411"/>
                    <a:pt x="642925" y="838004"/>
                    <a:pt x="414180" y="838004"/>
                  </a:cubicBezTo>
                  <a:cubicBezTo>
                    <a:pt x="185435" y="838004"/>
                    <a:pt x="0" y="650411"/>
                    <a:pt x="0" y="419002"/>
                  </a:cubicBezTo>
                  <a:cubicBezTo>
                    <a:pt x="0" y="187594"/>
                    <a:pt x="185435" y="0"/>
                    <a:pt x="414180" y="0"/>
                  </a:cubicBezTo>
                  <a:close/>
                </a:path>
              </a:pathLst>
            </a:custGeom>
            <a:solidFill>
              <a:srgbClr val="F36161">
                <a:alpha val="100000"/>
              </a:srgbClr>
            </a:solidFill>
            <a:ln w="2857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999" b="1" i="0">
                  <a:solidFill>
                    <a:srgbClr val="FFFFFF">
                      <a:alpha val="100000"/>
                    </a:srgbClr>
                  </a:solidFill>
                  <a:latin typeface="楷体"/>
                  <a:ea typeface="楷体"/>
                </a:rPr>
                <a:t>二</a:t>
              </a:r>
            </a:p>
          </p:txBody>
        </p:sp>
      </p:grpSp>
      <p:sp>
        <p:nvSpPr>
          <p:cNvPr id="8" name="文本1" title=""/>
          <p:cNvSpPr txBox="1"/>
          <p:nvPr/>
        </p:nvSpPr>
        <p:spPr>
          <a:xfrm>
            <a:off x="4064384" y="5455577"/>
            <a:ext cx="3667125" cy="86096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9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2.公式：</a:t>
            </a:r>
            <a:r>
              <a:rPr lang="zh-CN" altLang="en-US" sz="3999" b="0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F</a:t>
            </a:r>
            <a:r>
              <a:rPr lang="zh-CN" altLang="en-US" sz="3999" b="0" i="0" baseline="-250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浮</a:t>
            </a:r>
            <a:r>
              <a:rPr lang="zh-CN" altLang="en-US" sz="3999" b="0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=G</a:t>
            </a:r>
            <a:r>
              <a:rPr lang="zh-CN" altLang="en-US" sz="3999" b="0" i="0" baseline="-250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</a:p>
        </p:txBody>
      </p:sp>
      <p:graphicFrame>
        <p:nvGraphicFramePr>
          <p:cNvPr id="9" name="表格1" title="">
            <a:extLst>
              <a:ext uri="{FF2B5EF4-FFF2-40B4-BE49-F238E27FC236}">
                <a16:creationId xmlns:a16="http://schemas.microsoft.com/office/drawing/2014/main" id="{62B2FBE6-5C8C-E811-489E-1440CA960B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5567701"/>
              </p:ext>
            </p:extLst>
          </p:nvPr>
        </p:nvGraphicFramePr>
        <p:xfrm>
          <a:off x="1674981" y="1191930"/>
          <a:ext cx="8355330" cy="2801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0910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1043305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1640840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1043940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1403350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1012825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1280160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</a:tblGrid>
              <a:tr h="1151376"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ts val="2500"/>
                        </a:lnSpc>
                      </a:pPr>
                      <a:r>
                        <a:rPr lang="zh-CN" altLang="en-US" sz="2100" b="1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/>
                          <a:ea typeface="宋体"/>
                        </a:rPr>
                        <a:t>次数</a:t>
                      </a:r>
                    </a:p>
                  </a:txBody>
                  <a:tcPr anchor="ctr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5D9DDE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ts val="2500"/>
                        </a:lnSpc>
                      </a:pPr>
                      <a:r>
                        <a:rPr lang="zh-CN" altLang="en-US" sz="2100" b="1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/>
                          <a:ea typeface="宋体"/>
                        </a:rPr>
                        <a:t>物体的重力</a:t>
                      </a:r>
                      <a:r>
                        <a:rPr lang="zh-CN" altLang="en-US" sz="2100" b="1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</a:rPr>
                        <a:t>/N</a:t>
                      </a:r>
                    </a:p>
                  </a:txBody>
                  <a:tcPr anchor="ctr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5D9DDE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ts val="2500"/>
                        </a:lnSpc>
                      </a:pPr>
                      <a:r>
                        <a:rPr lang="zh-CN" altLang="en-US" sz="2100" b="1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/>
                          <a:ea typeface="宋体"/>
                        </a:rPr>
                        <a:t>物体在液体中测力计示数</a:t>
                      </a:r>
                      <a:r>
                        <a:rPr lang="zh-CN" altLang="en-US" sz="2100" b="1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</a:rPr>
                        <a:t>/N</a:t>
                      </a:r>
                    </a:p>
                  </a:txBody>
                  <a:tcPr anchor="ctr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5D9DDE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ts val="2500"/>
                        </a:lnSpc>
                      </a:pPr>
                      <a:r>
                        <a:rPr lang="zh-CN" altLang="en-US" sz="2100" b="1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/>
                          <a:ea typeface="宋体"/>
                        </a:rPr>
                        <a:t>浮力</a:t>
                      </a:r>
                      <a:r>
                        <a:rPr lang="zh-CN" altLang="en-US" sz="2100" b="1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</a:rPr>
                        <a:t>/N</a:t>
                      </a:r>
                    </a:p>
                  </a:txBody>
                  <a:tcPr anchor="ctr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5D9DDE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ts val="2500"/>
                        </a:lnSpc>
                      </a:pPr>
                      <a:r>
                        <a:rPr lang="zh-CN" altLang="en-US" sz="2100" b="1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/>
                          <a:ea typeface="宋体"/>
                        </a:rPr>
                        <a:t>小桶和排液的总重</a:t>
                      </a:r>
                      <a:r>
                        <a:rPr lang="zh-CN" altLang="en-US" sz="2100" b="1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</a:rPr>
                        <a:t>/N</a:t>
                      </a:r>
                    </a:p>
                  </a:txBody>
                  <a:tcPr anchor="ctr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5D9DDE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ts val="2500"/>
                        </a:lnSpc>
                      </a:pPr>
                      <a:r>
                        <a:rPr lang="zh-CN" altLang="en-US" sz="2100" b="1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/>
                          <a:ea typeface="宋体"/>
                        </a:rPr>
                        <a:t>小桶的重力</a:t>
                      </a:r>
                      <a:r>
                        <a:rPr lang="zh-CN" altLang="en-US" sz="2100" b="1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</a:rPr>
                        <a:t>/N</a:t>
                      </a:r>
                    </a:p>
                  </a:txBody>
                  <a:tcPr anchor="ctr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5D9DDE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ts val="2500"/>
                        </a:lnSpc>
                      </a:pPr>
                      <a:r>
                        <a:rPr lang="zh-CN" altLang="en-US" sz="2100" b="1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/>
                          <a:ea typeface="宋体"/>
                        </a:rPr>
                        <a:t>排开液体的重力</a:t>
                      </a:r>
                      <a:r>
                        <a:rPr lang="zh-CN" altLang="en-US" sz="2100" b="1" i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</a:rPr>
                        <a:t>/N</a:t>
                      </a:r>
                    </a:p>
                  </a:txBody>
                  <a:tcPr anchor="ctr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5D9DDE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</a:tr>
              <a:tr h="550042"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ts val="2400"/>
                        </a:lnSpc>
                      </a:pPr>
                      <a:r>
                        <a:rPr lang="zh-CN" altLang="en-US" sz="20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</a:rPr>
                        <a:t>1</a:t>
                      </a:r>
                    </a:p>
                  </a:txBody>
                  <a:tcPr anchor="ctr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1.4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1.2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0.2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0.6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0.4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0.2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</a:tr>
              <a:tr h="550042"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ts val="2400"/>
                        </a:lnSpc>
                      </a:pPr>
                      <a:r>
                        <a:rPr lang="zh-CN" altLang="en-US" sz="20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</a:rPr>
                        <a:t>2</a:t>
                      </a:r>
                    </a:p>
                  </a:txBody>
                  <a:tcPr anchor="ctr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E8F6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1.4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E8F6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1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E8F6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0.4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E8F6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0.8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E8F6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0.4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E8F6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0.4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E8F6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</a:tr>
              <a:tr h="550042"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ts val="2400"/>
                        </a:lnSpc>
                      </a:pPr>
                      <a:r>
                        <a:rPr lang="zh-CN" altLang="en-US" sz="20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</a:rPr>
                        <a:t>3</a:t>
                      </a:r>
                    </a:p>
                  </a:txBody>
                  <a:tcPr anchor="ctr"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1.4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0.6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0.8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1.2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0.4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>
                  <a:txBody>
                    <a:bodyPr vert="horz" wrap="square"/>
                    <a:lstStyle/>
                    <a:p>
                      <a:pPr marL="0" algn="l">
                        <a:lnSpc>
                          <a:spcPts val="2500"/>
                        </a:lnSpc>
                      </a:pPr>
                      <a:r>
                        <a:rPr lang="zh-CN" altLang="en-US" sz="2100" b="0" i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</a:rPr>
                        <a:t>0.8</a:t>
                      </a:r>
                    </a:p>
                  </a:txBody>
                  <a:tcPr>
                    <a:lnL w="9525" cap="flat">
                      <a:solidFill>
                        <a:srgbClr val="000000">
                          <a:alpha val="100000"/>
                        </a:srgbClr>
                      </a:solidFill>
                    </a:lnL>
                    <a:lnR w="9525" cap="flat">
                      <a:solidFill>
                        <a:srgbClr val="000000">
                          <a:alpha val="100000"/>
                        </a:srgbClr>
                      </a:solidFill>
                    </a:lnR>
                    <a:lnT w="9525" cap="flat">
                      <a:solidFill>
                        <a:srgbClr val="000000">
                          <a:alpha val="100000"/>
                        </a:srgbClr>
                      </a:solidFill>
                    </a:lnT>
                    <a:lnB w="9525" cap="flat">
                      <a:solidFill>
                        <a:srgbClr val="000000">
                          <a:alpha val="100000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</a:tr>
            </a:tbl>
          </a:graphicData>
        </a:graphic>
      </p:graphicFrame>
      <p:sp>
        <p:nvSpPr>
          <p:cNvPr id="10" name="文本2" title=""/>
          <p:cNvSpPr txBox="1"/>
          <p:nvPr/>
        </p:nvSpPr>
        <p:spPr>
          <a:xfrm>
            <a:off x="1065028" y="3993032"/>
            <a:ext cx="9610725" cy="1463149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5000"/>
              </a:lnSpc>
              <a:buFont typeface="Arial"/>
              <a:buChar char=" "/>
            </a:pPr>
            <a:r>
              <a:rPr lang="zh-CN" altLang="en-US" sz="32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1.阿基米德内容：浸在液体中的物体受到向上的浮力，浮力的大小等于它排开的液体所受的重力。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938000" y="104648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18415" y="6637020"/>
            <a:ext cx="12172950" cy="22098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grpSp>
        <p:nvGrpSpPr>
          <p:cNvPr id="3" name="组合1" title=""/>
          <p:cNvGrpSpPr/>
          <p:nvPr/>
        </p:nvGrpSpPr>
        <p:grpSpPr>
          <a:xfrm>
            <a:off x="-4666" y="-438"/>
            <a:ext cx="12192724" cy="957891"/>
            <a:chExt cx="12192724" cy="957891"/>
          </a:xfrm>
        </p:grpSpPr>
        <p:sp>
          <p:nvSpPr>
            <p:cNvPr id="4" name="形状2"/>
            <p:cNvSpPr txBox="1"/>
            <p:nvPr/>
          </p:nvSpPr>
          <p:spPr>
            <a:xfrm>
              <a:off x="0" y="0"/>
              <a:ext cx="12192724" cy="866261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5" name="形状3"/>
            <p:cNvSpPr txBox="1"/>
            <p:nvPr/>
          </p:nvSpPr>
          <p:spPr>
            <a:xfrm rot="10800000">
              <a:off x="6458" y="862641"/>
              <a:ext cx="7089505" cy="95250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6" name="形状4"/>
            <p:cNvSpPr txBox="1"/>
            <p:nvPr/>
          </p:nvSpPr>
          <p:spPr>
            <a:xfrm>
              <a:off x="818112" y="180861"/>
              <a:ext cx="3258036" cy="660949"/>
            </a:xfrm>
            <a:custGeom>
              <a:gdLst>
                <a:gd name="connsiteX0" fmla="*/ 110158 w 3258036"/>
                <a:gd name="connsiteY0" fmla="*/ 0 h 660949"/>
                <a:gd name="connsiteX1" fmla="*/ 3147878 w 3258036"/>
                <a:gd name="connsiteY1" fmla="*/ 0 h 660949"/>
                <a:gd name="connsiteX2" fmla="*/ 3208716 w 3258036"/>
                <a:gd name="connsiteY2" fmla="*/ 0 h 660949"/>
                <a:gd name="connsiteX3" fmla="*/ 3258036 w 3258036"/>
                <a:gd name="connsiteY3" fmla="*/ 550791 h 660949"/>
                <a:gd name="connsiteX4" fmla="*/ 3258036 w 3258036"/>
                <a:gd name="connsiteY4" fmla="*/ 611630 h 660949"/>
                <a:gd name="connsiteX5" fmla="*/ 110158 w 3258036"/>
                <a:gd name="connsiteY5" fmla="*/ 660949 h 660949"/>
                <a:gd name="connsiteX6" fmla="*/ 49320 w 3258036"/>
                <a:gd name="connsiteY6" fmla="*/ 660949 h 660949"/>
                <a:gd name="connsiteX7" fmla="*/ 0 w 3258036"/>
                <a:gd name="connsiteY7" fmla="*/ 110158 h 660949"/>
                <a:gd name="connsiteX8" fmla="*/ 0 w 3258036"/>
                <a:gd name="connsiteY8" fmla="*/ 49320 h 6609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036" h="660949">
                  <a:moveTo>
                    <a:pt x="110158" y="0"/>
                  </a:moveTo>
                  <a:lnTo>
                    <a:pt x="3147878" y="0"/>
                  </a:lnTo>
                  <a:cubicBezTo>
                    <a:pt x="3208716" y="0"/>
                    <a:pt x="3258036" y="49320"/>
                    <a:pt x="3258036" y="110158"/>
                  </a:cubicBezTo>
                  <a:lnTo>
                    <a:pt x="3258036" y="550791"/>
                  </a:lnTo>
                  <a:cubicBezTo>
                    <a:pt x="3258036" y="611630"/>
                    <a:pt x="3208716" y="660949"/>
                    <a:pt x="3147878" y="660949"/>
                  </a:cubicBezTo>
                  <a:lnTo>
                    <a:pt x="110158" y="660949"/>
                  </a:lnTo>
                  <a:cubicBezTo>
                    <a:pt x="49320" y="660949"/>
                    <a:pt x="0" y="611630"/>
                    <a:pt x="0" y="550791"/>
                  </a:cubicBezTo>
                  <a:lnTo>
                    <a:pt x="0" y="110158"/>
                  </a:lnTo>
                  <a:cubicBezTo>
                    <a:pt x="0" y="49320"/>
                    <a:pt x="49320" y="0"/>
                    <a:pt x="110158" y="0"/>
                  </a:cubicBezTo>
                  <a:close/>
                </a:path>
              </a:pathLst>
            </a:custGeom>
            <a:solidFill>
              <a:srgbClr val="73DAE6">
                <a:alpha val="100000"/>
              </a:srgbClr>
            </a:solidFill>
            <a:ln w="4762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599" b="1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浮力的大小</a:t>
              </a:r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218569" y="66883"/>
              <a:ext cx="828359" cy="838004"/>
            </a:xfrm>
            <a:custGeom>
              <a:gdLst>
                <a:gd name="connsiteX0" fmla="*/ 414180 w 828359"/>
                <a:gd name="connsiteY0" fmla="*/ 0 h 838004"/>
                <a:gd name="connsiteX1" fmla="*/ 642925 w 828359"/>
                <a:gd name="connsiteY1" fmla="*/ 0 h 838004"/>
                <a:gd name="connsiteX2" fmla="*/ 828359 w 828359"/>
                <a:gd name="connsiteY2" fmla="*/ 650411 h 838004"/>
                <a:gd name="connsiteX3" fmla="*/ 185435 w 828359"/>
                <a:gd name="connsiteY3" fmla="*/ 838004 h 838004"/>
                <a:gd name="connsiteX4" fmla="*/ 0 w 828359"/>
                <a:gd name="connsiteY4" fmla="*/ 187594 h 8380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8359" h="838004">
                  <a:moveTo>
                    <a:pt x="414180" y="0"/>
                  </a:moveTo>
                  <a:cubicBezTo>
                    <a:pt x="642925" y="0"/>
                    <a:pt x="828359" y="187594"/>
                    <a:pt x="828359" y="419002"/>
                  </a:cubicBezTo>
                  <a:cubicBezTo>
                    <a:pt x="828359" y="650411"/>
                    <a:pt x="642925" y="838004"/>
                    <a:pt x="414180" y="838004"/>
                  </a:cubicBezTo>
                  <a:cubicBezTo>
                    <a:pt x="185435" y="838004"/>
                    <a:pt x="0" y="650411"/>
                    <a:pt x="0" y="419002"/>
                  </a:cubicBezTo>
                  <a:cubicBezTo>
                    <a:pt x="0" y="187594"/>
                    <a:pt x="185435" y="0"/>
                    <a:pt x="414180" y="0"/>
                  </a:cubicBezTo>
                  <a:close/>
                </a:path>
              </a:pathLst>
            </a:custGeom>
            <a:solidFill>
              <a:srgbClr val="F36161">
                <a:alpha val="100000"/>
              </a:srgbClr>
            </a:solidFill>
            <a:ln w="2857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999" b="1" i="0">
                  <a:solidFill>
                    <a:srgbClr val="FFFFFF">
                      <a:alpha val="100000"/>
                    </a:srgbClr>
                  </a:solidFill>
                  <a:latin typeface="楷体"/>
                  <a:ea typeface="楷体"/>
                </a:rPr>
                <a:t>二</a:t>
              </a:r>
            </a:p>
          </p:txBody>
        </p:sp>
      </p:grpSp>
      <p:grpSp>
        <p:nvGrpSpPr>
          <p:cNvPr id="8" name="组合2" title=""/>
          <p:cNvGrpSpPr/>
          <p:nvPr/>
        </p:nvGrpSpPr>
        <p:grpSpPr>
          <a:xfrm>
            <a:off x="970413" y="1353903"/>
            <a:ext cx="2327803" cy="636062"/>
            <a:chExt cx="2327803" cy="636062"/>
          </a:xfrm>
        </p:grpSpPr>
        <p:sp>
          <p:nvSpPr>
            <p:cNvPr id="9" name="形状6"/>
            <p:cNvSpPr txBox="1"/>
            <p:nvPr/>
          </p:nvSpPr>
          <p:spPr>
            <a:xfrm>
              <a:off x="3810" y="82065"/>
              <a:ext cx="2323993" cy="553997"/>
            </a:xfrm>
            <a:prstGeom prst="roundRect">
              <a:avLst/>
            </a:prstGeom>
            <a:solidFill>
              <a:srgbClr val="A5DCD7">
                <a:alpha val="100000"/>
              </a:srgbClr>
            </a:solidFill>
            <a:ln w="12700">
              <a:solidFill>
                <a:srgbClr val="000000">
                  <a:alpha val="100000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10" name="文本7"/>
            <p:cNvSpPr txBox="1"/>
            <p:nvPr/>
          </p:nvSpPr>
          <p:spPr>
            <a:xfrm>
              <a:off x="0" y="0"/>
              <a:ext cx="2323993" cy="619068"/>
            </a:xfrm>
            <a:prstGeom prst="rect">
              <a:avLst/>
            </a:prstGeom>
            <a:noFill/>
          </p:spPr>
          <p:txBody>
            <a:bodyPr anchor="ctr"/>
            <a:lstStyle/>
            <a:p>
              <a:pPr marL="0" algn="ctr">
                <a:lnSpc>
                  <a:spcPts val="3300"/>
                </a:lnSpc>
              </a:pPr>
              <a:r>
                <a:rPr lang="zh-CN" altLang="en-US" sz="2800" b="0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交流与讨论</a:t>
              </a:r>
            </a:p>
          </p:txBody>
        </p:sp>
      </p:grpSp>
      <p:sp>
        <p:nvSpPr>
          <p:cNvPr id="11" name="文本1" title=""/>
          <p:cNvSpPr txBox="1"/>
          <p:nvPr/>
        </p:nvSpPr>
        <p:spPr>
          <a:xfrm>
            <a:off x="967959" y="1996564"/>
            <a:ext cx="10591800" cy="659829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799" b="1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1、在探究过程中如果溢水杯中的水没有加满，会造成什么影响？</a:t>
            </a:r>
          </a:p>
        </p:txBody>
      </p:sp>
      <p:sp>
        <p:nvSpPr>
          <p:cNvPr id="12" name="文本2" title=""/>
          <p:cNvSpPr txBox="1"/>
          <p:nvPr/>
        </p:nvSpPr>
        <p:spPr>
          <a:xfrm>
            <a:off x="968073" y="3349104"/>
            <a:ext cx="10829925" cy="1095629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99" b="1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2、在测量排开液体的重力时，能否倒出水再测出空桶的重力？为什么？</a:t>
            </a:r>
          </a:p>
        </p:txBody>
      </p:sp>
      <p:sp>
        <p:nvSpPr>
          <p:cNvPr id="13" name="文本3" title=""/>
          <p:cNvSpPr txBox="1"/>
          <p:nvPr/>
        </p:nvSpPr>
        <p:spPr>
          <a:xfrm>
            <a:off x="2251434" y="2643416"/>
            <a:ext cx="4855337" cy="693356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导致溢出的水偏小，G</a:t>
            </a:r>
            <a:r>
              <a:rPr lang="zh-CN" altLang="en-US" sz="3000" b="0" i="0" baseline="-250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  <a:r>
              <a:rPr lang="zh-CN" altLang="en-US" sz="3000" b="0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偏小</a:t>
            </a:r>
          </a:p>
        </p:txBody>
      </p:sp>
      <p:sp>
        <p:nvSpPr>
          <p:cNvPr id="14" name="文本4" title=""/>
          <p:cNvSpPr txBox="1"/>
          <p:nvPr/>
        </p:nvSpPr>
        <p:spPr>
          <a:xfrm>
            <a:off x="1857880" y="3909603"/>
            <a:ext cx="9617837" cy="693356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不能，桶壁沾有少量的水，测出空桶重力偏大，G排偏小</a:t>
            </a:r>
          </a:p>
        </p:txBody>
      </p:sp>
      <p:sp>
        <p:nvSpPr>
          <p:cNvPr id="15" name="文本5" title=""/>
          <p:cNvSpPr txBox="1"/>
          <p:nvPr/>
        </p:nvSpPr>
        <p:spPr>
          <a:xfrm>
            <a:off x="968492" y="4641542"/>
            <a:ext cx="5451272" cy="643064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99" b="1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3、进行多次实验的目的是？</a:t>
            </a:r>
          </a:p>
        </p:txBody>
      </p:sp>
      <p:sp>
        <p:nvSpPr>
          <p:cNvPr id="16" name="文本6" title=""/>
          <p:cNvSpPr txBox="1"/>
          <p:nvPr/>
        </p:nvSpPr>
        <p:spPr>
          <a:xfrm>
            <a:off x="1785099" y="5164350"/>
            <a:ext cx="5524500" cy="693356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使结论更具普遍性，避免偶然性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4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18415" y="6637020"/>
            <a:ext cx="12172950" cy="22098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grpSp>
        <p:nvGrpSpPr>
          <p:cNvPr id="3" name="组合1" title=""/>
          <p:cNvGrpSpPr/>
          <p:nvPr/>
        </p:nvGrpSpPr>
        <p:grpSpPr>
          <a:xfrm>
            <a:off x="-4666" y="-438"/>
            <a:ext cx="12192724" cy="957891"/>
            <a:chExt cx="12192724" cy="957891"/>
          </a:xfrm>
        </p:grpSpPr>
        <p:sp>
          <p:nvSpPr>
            <p:cNvPr id="4" name="形状2"/>
            <p:cNvSpPr txBox="1"/>
            <p:nvPr/>
          </p:nvSpPr>
          <p:spPr>
            <a:xfrm>
              <a:off x="0" y="0"/>
              <a:ext cx="12192724" cy="866261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5" name="形状3"/>
            <p:cNvSpPr txBox="1"/>
            <p:nvPr/>
          </p:nvSpPr>
          <p:spPr>
            <a:xfrm rot="10800000">
              <a:off x="6458" y="862641"/>
              <a:ext cx="7089505" cy="95250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6" name="形状4"/>
            <p:cNvSpPr txBox="1"/>
            <p:nvPr/>
          </p:nvSpPr>
          <p:spPr>
            <a:xfrm>
              <a:off x="818112" y="180861"/>
              <a:ext cx="3258036" cy="660949"/>
            </a:xfrm>
            <a:custGeom>
              <a:gdLst>
                <a:gd name="connsiteX0" fmla="*/ 110158 w 3258036"/>
                <a:gd name="connsiteY0" fmla="*/ 0 h 660949"/>
                <a:gd name="connsiteX1" fmla="*/ 3147878 w 3258036"/>
                <a:gd name="connsiteY1" fmla="*/ 0 h 660949"/>
                <a:gd name="connsiteX2" fmla="*/ 3208716 w 3258036"/>
                <a:gd name="connsiteY2" fmla="*/ 0 h 660949"/>
                <a:gd name="connsiteX3" fmla="*/ 3258036 w 3258036"/>
                <a:gd name="connsiteY3" fmla="*/ 550791 h 660949"/>
                <a:gd name="connsiteX4" fmla="*/ 3258036 w 3258036"/>
                <a:gd name="connsiteY4" fmla="*/ 611630 h 660949"/>
                <a:gd name="connsiteX5" fmla="*/ 110158 w 3258036"/>
                <a:gd name="connsiteY5" fmla="*/ 660949 h 660949"/>
                <a:gd name="connsiteX6" fmla="*/ 49320 w 3258036"/>
                <a:gd name="connsiteY6" fmla="*/ 660949 h 660949"/>
                <a:gd name="connsiteX7" fmla="*/ 0 w 3258036"/>
                <a:gd name="connsiteY7" fmla="*/ 110158 h 660949"/>
                <a:gd name="connsiteX8" fmla="*/ 0 w 3258036"/>
                <a:gd name="connsiteY8" fmla="*/ 49320 h 6609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036" h="660949">
                  <a:moveTo>
                    <a:pt x="110158" y="0"/>
                  </a:moveTo>
                  <a:lnTo>
                    <a:pt x="3147878" y="0"/>
                  </a:lnTo>
                  <a:cubicBezTo>
                    <a:pt x="3208716" y="0"/>
                    <a:pt x="3258036" y="49320"/>
                    <a:pt x="3258036" y="110158"/>
                  </a:cubicBezTo>
                  <a:lnTo>
                    <a:pt x="3258036" y="550791"/>
                  </a:lnTo>
                  <a:cubicBezTo>
                    <a:pt x="3258036" y="611630"/>
                    <a:pt x="3208716" y="660949"/>
                    <a:pt x="3147878" y="660949"/>
                  </a:cubicBezTo>
                  <a:lnTo>
                    <a:pt x="110158" y="660949"/>
                  </a:lnTo>
                  <a:cubicBezTo>
                    <a:pt x="49320" y="660949"/>
                    <a:pt x="0" y="611630"/>
                    <a:pt x="0" y="550791"/>
                  </a:cubicBezTo>
                  <a:lnTo>
                    <a:pt x="0" y="110158"/>
                  </a:lnTo>
                  <a:cubicBezTo>
                    <a:pt x="0" y="49320"/>
                    <a:pt x="49320" y="0"/>
                    <a:pt x="110158" y="0"/>
                  </a:cubicBezTo>
                  <a:close/>
                </a:path>
              </a:pathLst>
            </a:custGeom>
            <a:solidFill>
              <a:srgbClr val="73DAE6">
                <a:alpha val="100000"/>
              </a:srgbClr>
            </a:solidFill>
            <a:ln w="4762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599" b="1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浮力的大小</a:t>
              </a:r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218569" y="66883"/>
              <a:ext cx="828359" cy="838004"/>
            </a:xfrm>
            <a:custGeom>
              <a:gdLst>
                <a:gd name="connsiteX0" fmla="*/ 414180 w 828359"/>
                <a:gd name="connsiteY0" fmla="*/ 0 h 838004"/>
                <a:gd name="connsiteX1" fmla="*/ 642925 w 828359"/>
                <a:gd name="connsiteY1" fmla="*/ 0 h 838004"/>
                <a:gd name="connsiteX2" fmla="*/ 828359 w 828359"/>
                <a:gd name="connsiteY2" fmla="*/ 650411 h 838004"/>
                <a:gd name="connsiteX3" fmla="*/ 185435 w 828359"/>
                <a:gd name="connsiteY3" fmla="*/ 838004 h 838004"/>
                <a:gd name="connsiteX4" fmla="*/ 0 w 828359"/>
                <a:gd name="connsiteY4" fmla="*/ 187594 h 8380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8359" h="838004">
                  <a:moveTo>
                    <a:pt x="414180" y="0"/>
                  </a:moveTo>
                  <a:cubicBezTo>
                    <a:pt x="642925" y="0"/>
                    <a:pt x="828359" y="187594"/>
                    <a:pt x="828359" y="419002"/>
                  </a:cubicBezTo>
                  <a:cubicBezTo>
                    <a:pt x="828359" y="650411"/>
                    <a:pt x="642925" y="838004"/>
                    <a:pt x="414180" y="838004"/>
                  </a:cubicBezTo>
                  <a:cubicBezTo>
                    <a:pt x="185435" y="838004"/>
                    <a:pt x="0" y="650411"/>
                    <a:pt x="0" y="419002"/>
                  </a:cubicBezTo>
                  <a:cubicBezTo>
                    <a:pt x="0" y="187594"/>
                    <a:pt x="185435" y="0"/>
                    <a:pt x="414180" y="0"/>
                  </a:cubicBezTo>
                  <a:close/>
                </a:path>
              </a:pathLst>
            </a:custGeom>
            <a:solidFill>
              <a:srgbClr val="F36161">
                <a:alpha val="100000"/>
              </a:srgbClr>
            </a:solidFill>
            <a:ln w="2857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999" b="1" i="0">
                  <a:solidFill>
                    <a:srgbClr val="FFFFFF">
                      <a:alpha val="100000"/>
                    </a:srgbClr>
                  </a:solidFill>
                  <a:latin typeface="楷体"/>
                  <a:ea typeface="楷体"/>
                </a:rPr>
                <a:t>二</a:t>
              </a:r>
            </a:p>
          </p:txBody>
        </p:sp>
      </p:grpSp>
      <p:sp>
        <p:nvSpPr>
          <p:cNvPr id="8" name="文本1" title=""/>
          <p:cNvSpPr txBox="1"/>
          <p:nvPr/>
        </p:nvSpPr>
        <p:spPr>
          <a:xfrm>
            <a:off x="1662741" y="998353"/>
            <a:ext cx="5189284" cy="760413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3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公式推导：</a:t>
            </a:r>
            <a:r>
              <a:rPr lang="zh-CN" altLang="en-US" sz="3399" b="0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F</a:t>
            </a:r>
            <a:r>
              <a:rPr lang="zh-CN" altLang="en-US" sz="3399" b="0" i="0" baseline="-250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浮</a:t>
            </a:r>
            <a:r>
              <a:rPr lang="zh-CN" altLang="en-US" sz="3399" b="0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=G</a:t>
            </a:r>
            <a:r>
              <a:rPr lang="zh-CN" altLang="en-US" sz="3399" b="0" i="0" baseline="-250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  <a:r>
              <a:rPr lang="zh-CN" altLang="en-US" sz="3399" b="0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=m</a:t>
            </a:r>
            <a:r>
              <a:rPr lang="zh-CN" altLang="en-US" sz="3399" b="0" i="0" baseline="-250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  <a:r>
              <a:rPr lang="zh-CN" altLang="en-US" sz="3399" b="0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g=</a:t>
            </a:r>
          </a:p>
        </p:txBody>
      </p:sp>
      <p:sp>
        <p:nvSpPr>
          <p:cNvPr id="9" name="文本2" title=""/>
          <p:cNvSpPr txBox="1"/>
          <p:nvPr/>
        </p:nvSpPr>
        <p:spPr>
          <a:xfrm>
            <a:off x="6922665" y="835857"/>
            <a:ext cx="1690402" cy="810673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699" b="0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ρ</a:t>
            </a:r>
            <a:r>
              <a:rPr lang="zh-CN" altLang="en-US" sz="3699" b="0" i="0" baseline="-250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液</a:t>
            </a:r>
            <a:r>
              <a:rPr lang="zh-CN" altLang="en-US" sz="3699" b="0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gV</a:t>
            </a:r>
            <a:r>
              <a:rPr lang="zh-CN" altLang="en-US" sz="3699" b="0" i="0" baseline="-250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</a:p>
        </p:txBody>
      </p:sp>
      <p:sp>
        <p:nvSpPr>
          <p:cNvPr id="10" name="文本3" title=""/>
          <p:cNvSpPr txBox="1"/>
          <p:nvPr/>
        </p:nvSpPr>
        <p:spPr>
          <a:xfrm>
            <a:off x="899998" y="1646044"/>
            <a:ext cx="8410575" cy="1555946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900"/>
              </a:lnSpc>
            </a:pPr>
            <a:r>
              <a:rPr lang="zh-CN" altLang="en-US" sz="2799" b="1" i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</a:rPr>
              <a:t> </a:t>
            </a:r>
            <a:r>
              <a:rPr lang="zh-CN" altLang="en-US" sz="27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ρ</a:t>
            </a:r>
            <a:r>
              <a:rPr lang="zh-CN" altLang="en-US" sz="2799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液</a:t>
            </a:r>
            <a:r>
              <a:rPr lang="zh-CN" altLang="en-US" sz="27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表示液体的密度，单位：千克</a:t>
            </a:r>
            <a:r>
              <a:rPr lang="zh-CN" altLang="en-US" sz="27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/</a:t>
            </a:r>
            <a:r>
              <a:rPr lang="zh-CN" altLang="en-US" sz="27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米</a:t>
            </a:r>
            <a:r>
              <a:rPr lang="zh-CN" altLang="en-US" sz="2799" b="0" i="0" baseline="30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3</a:t>
            </a:r>
            <a:r>
              <a:rPr lang="zh-CN" altLang="en-US" sz="27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（</a:t>
            </a:r>
            <a:r>
              <a:rPr lang="zh-CN" altLang="en-US" sz="27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kg/m</a:t>
            </a:r>
            <a:r>
              <a:rPr lang="zh-CN" altLang="en-US" sz="2799" b="0" i="0" baseline="30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3</a:t>
            </a:r>
            <a:r>
              <a:rPr lang="zh-CN" altLang="en-US" sz="27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）</a:t>
            </a:r>
          </a:p>
          <a:p>
            <a:pPr marL="0" algn="l">
              <a:lnSpc>
                <a:spcPts val="4900"/>
              </a:lnSpc>
            </a:pPr>
            <a:r>
              <a:rPr lang="zh-CN" altLang="en-US" sz="27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V</a:t>
            </a:r>
            <a:r>
              <a:rPr lang="zh-CN" altLang="en-US" sz="2799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  <a:r>
              <a:rPr lang="zh-CN" altLang="en-US" sz="27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表示排开液体的体积，单位：米</a:t>
            </a:r>
            <a:r>
              <a:rPr lang="zh-CN" altLang="en-US" sz="2799" b="0" i="0" baseline="30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3</a:t>
            </a:r>
            <a:r>
              <a:rPr lang="zh-CN" altLang="en-US" sz="27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（</a:t>
            </a:r>
            <a:r>
              <a:rPr lang="zh-CN" altLang="en-US" sz="27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m</a:t>
            </a:r>
            <a:r>
              <a:rPr lang="zh-CN" altLang="en-US" sz="2799" b="0" i="0" baseline="30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3</a:t>
            </a:r>
            <a:r>
              <a:rPr lang="zh-CN" altLang="en-US" sz="27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）</a:t>
            </a:r>
          </a:p>
        </p:txBody>
      </p:sp>
      <p:sp>
        <p:nvSpPr>
          <p:cNvPr id="11" name="文本4" title=""/>
          <p:cNvSpPr txBox="1"/>
          <p:nvPr/>
        </p:nvSpPr>
        <p:spPr>
          <a:xfrm>
            <a:off x="7935125" y="2224678"/>
            <a:ext cx="3871627" cy="86096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999" b="0" i="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1cm</a:t>
            </a:r>
            <a:r>
              <a:rPr lang="zh-CN" altLang="en-US" sz="3999" b="0" i="0" baseline="3000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3</a:t>
            </a:r>
            <a:r>
              <a:rPr lang="zh-CN" altLang="en-US" sz="3999" b="0" i="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=10</a:t>
            </a:r>
            <a:r>
              <a:rPr lang="zh-CN" altLang="en-US" sz="3999" b="0" i="0" baseline="3000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-6</a:t>
            </a:r>
            <a:r>
              <a:rPr lang="zh-CN" altLang="en-US" sz="3999" b="0" i="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m</a:t>
            </a:r>
            <a:r>
              <a:rPr lang="zh-CN" altLang="en-US" sz="3999" b="0" i="0" baseline="3000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3</a:t>
            </a:r>
          </a:p>
        </p:txBody>
      </p:sp>
      <p:sp>
        <p:nvSpPr>
          <p:cNvPr id="12" name="文本5" title=""/>
          <p:cNvSpPr txBox="1"/>
          <p:nvPr/>
        </p:nvSpPr>
        <p:spPr>
          <a:xfrm>
            <a:off x="511826" y="3634921"/>
            <a:ext cx="10382250" cy="1127819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300"/>
              </a:lnSpc>
              <a:buFont typeface="Arial"/>
              <a:buChar char=" "/>
            </a:pPr>
            <a:r>
              <a:rPr lang="zh-CN" altLang="en-US" sz="2800" b="0" i="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物体浸没时：</a:t>
            </a:r>
            <a:r>
              <a:rPr lang="zh-CN" altLang="en-US" sz="2800" b="0" i="1">
                <a:solidFill>
                  <a:srgbClr val="3B00FF">
                    <a:alpha val="100000"/>
                  </a:srgbClr>
                </a:solidFill>
                <a:latin typeface="Times New Roman"/>
                <a:ea typeface="Times New Roman"/>
              </a:rPr>
              <a:t>V</a:t>
            </a:r>
            <a:r>
              <a:rPr lang="zh-CN" altLang="en-US" sz="3724" b="0" i="0" baseline="-2500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  <a:r>
              <a:rPr lang="zh-CN" altLang="en-US" sz="2800" b="0" i="0">
                <a:solidFill>
                  <a:srgbClr val="3B00FF">
                    <a:alpha val="100000"/>
                  </a:srgbClr>
                </a:solidFill>
                <a:latin typeface="Times New Roman"/>
                <a:ea typeface="Times New Roman"/>
              </a:rPr>
              <a:t>=</a:t>
            </a:r>
            <a:r>
              <a:rPr lang="zh-CN" altLang="en-US" sz="2800" b="0" i="1">
                <a:solidFill>
                  <a:srgbClr val="3B00FF">
                    <a:alpha val="100000"/>
                  </a:srgbClr>
                </a:solidFill>
                <a:latin typeface="Times New Roman"/>
                <a:ea typeface="Times New Roman"/>
              </a:rPr>
              <a:t>V</a:t>
            </a:r>
            <a:r>
              <a:rPr lang="zh-CN" altLang="en-US" sz="3724" b="0" i="0" baseline="-2500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浸</a:t>
            </a:r>
            <a:r>
              <a:rPr lang="zh-CN" altLang="en-US" sz="2800" b="0" i="0">
                <a:solidFill>
                  <a:srgbClr val="3B00FF">
                    <a:alpha val="100000"/>
                  </a:srgbClr>
                </a:solidFill>
                <a:latin typeface="Times New Roman"/>
                <a:ea typeface="Times New Roman"/>
              </a:rPr>
              <a:t>=</a:t>
            </a:r>
            <a:r>
              <a:rPr lang="zh-CN" altLang="en-US" sz="2800" b="0" i="1">
                <a:solidFill>
                  <a:srgbClr val="3B00FF">
                    <a:alpha val="100000"/>
                  </a:srgbClr>
                </a:solidFill>
                <a:latin typeface="Times New Roman"/>
                <a:ea typeface="Times New Roman"/>
              </a:rPr>
              <a:t>V</a:t>
            </a:r>
            <a:r>
              <a:rPr lang="zh-CN" altLang="en-US" sz="3724" b="0" i="0" baseline="-2500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物</a:t>
            </a:r>
            <a:r>
              <a:rPr lang="zh-CN" altLang="en-US" sz="2800" b="0" i="0">
                <a:solidFill>
                  <a:srgbClr val="3B00FF">
                    <a:alpha val="100000"/>
                  </a:srgbClr>
                </a:solidFill>
                <a:latin typeface="微软雅黑"/>
                <a:ea typeface="微软雅黑"/>
              </a:rPr>
              <a:t>；</a:t>
            </a: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 </a:t>
            </a: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物体部分浸入时：</a:t>
            </a:r>
            <a:r>
              <a:rPr lang="zh-CN" altLang="en-US" sz="2800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V</a:t>
            </a:r>
            <a:r>
              <a:rPr lang="zh-CN" altLang="en-US" sz="3724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=</a:t>
            </a:r>
            <a:r>
              <a:rPr lang="zh-CN" altLang="en-US" sz="2800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V</a:t>
            </a:r>
            <a:r>
              <a:rPr lang="zh-CN" altLang="en-US" sz="3724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浸</a:t>
            </a: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&lt;</a:t>
            </a:r>
            <a:r>
              <a:rPr lang="zh-CN" altLang="en-US" sz="2800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V</a:t>
            </a:r>
            <a:r>
              <a:rPr lang="zh-CN" altLang="en-US" sz="3724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物</a:t>
            </a: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</a:p>
          <a:p>
            <a:pPr marL="0" algn="l">
              <a:lnSpc>
                <a:spcPts val="4300"/>
              </a:lnSpc>
              <a:buFont typeface="Arial"/>
              <a:buChar char=" "/>
            </a:pP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不论物体是浸没还是部分浸入在液体里都受到浮力。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13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36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36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46" decel="50000" autoRev="1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" fill="hold">
                                          <p:stCondLst>
                                            <p:cond delay="25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13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36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46" decel="50000" autoRev="1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0" fill="hold">
                                          <p:stCondLst>
                                            <p:cond delay="25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18415" y="6637020"/>
            <a:ext cx="12172950" cy="22098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grpSp>
        <p:nvGrpSpPr>
          <p:cNvPr id="3" name="组合1" title=""/>
          <p:cNvGrpSpPr/>
          <p:nvPr/>
        </p:nvGrpSpPr>
        <p:grpSpPr>
          <a:xfrm>
            <a:off x="-4666" y="-438"/>
            <a:ext cx="12192724" cy="957891"/>
            <a:chExt cx="12192724" cy="957891"/>
          </a:xfrm>
        </p:grpSpPr>
        <p:sp>
          <p:nvSpPr>
            <p:cNvPr id="4" name="形状2"/>
            <p:cNvSpPr txBox="1"/>
            <p:nvPr/>
          </p:nvSpPr>
          <p:spPr>
            <a:xfrm>
              <a:off x="0" y="0"/>
              <a:ext cx="12192724" cy="866261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5" name="形状3"/>
            <p:cNvSpPr txBox="1"/>
            <p:nvPr/>
          </p:nvSpPr>
          <p:spPr>
            <a:xfrm rot="10800000">
              <a:off x="6458" y="862641"/>
              <a:ext cx="7089505" cy="95250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6" name="形状4"/>
            <p:cNvSpPr txBox="1"/>
            <p:nvPr/>
          </p:nvSpPr>
          <p:spPr>
            <a:xfrm>
              <a:off x="818112" y="180861"/>
              <a:ext cx="3258036" cy="660949"/>
            </a:xfrm>
            <a:custGeom>
              <a:gdLst>
                <a:gd name="connsiteX0" fmla="*/ 110158 w 3258036"/>
                <a:gd name="connsiteY0" fmla="*/ 0 h 660949"/>
                <a:gd name="connsiteX1" fmla="*/ 3147878 w 3258036"/>
                <a:gd name="connsiteY1" fmla="*/ 0 h 660949"/>
                <a:gd name="connsiteX2" fmla="*/ 3208716 w 3258036"/>
                <a:gd name="connsiteY2" fmla="*/ 0 h 660949"/>
                <a:gd name="connsiteX3" fmla="*/ 3258036 w 3258036"/>
                <a:gd name="connsiteY3" fmla="*/ 550791 h 660949"/>
                <a:gd name="connsiteX4" fmla="*/ 3258036 w 3258036"/>
                <a:gd name="connsiteY4" fmla="*/ 611630 h 660949"/>
                <a:gd name="connsiteX5" fmla="*/ 110158 w 3258036"/>
                <a:gd name="connsiteY5" fmla="*/ 660949 h 660949"/>
                <a:gd name="connsiteX6" fmla="*/ 49320 w 3258036"/>
                <a:gd name="connsiteY6" fmla="*/ 660949 h 660949"/>
                <a:gd name="connsiteX7" fmla="*/ 0 w 3258036"/>
                <a:gd name="connsiteY7" fmla="*/ 110158 h 660949"/>
                <a:gd name="connsiteX8" fmla="*/ 0 w 3258036"/>
                <a:gd name="connsiteY8" fmla="*/ 49320 h 6609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036" h="660949">
                  <a:moveTo>
                    <a:pt x="110158" y="0"/>
                  </a:moveTo>
                  <a:lnTo>
                    <a:pt x="3147878" y="0"/>
                  </a:lnTo>
                  <a:cubicBezTo>
                    <a:pt x="3208716" y="0"/>
                    <a:pt x="3258036" y="49320"/>
                    <a:pt x="3258036" y="110158"/>
                  </a:cubicBezTo>
                  <a:lnTo>
                    <a:pt x="3258036" y="550791"/>
                  </a:lnTo>
                  <a:cubicBezTo>
                    <a:pt x="3258036" y="611630"/>
                    <a:pt x="3208716" y="660949"/>
                    <a:pt x="3147878" y="660949"/>
                  </a:cubicBezTo>
                  <a:lnTo>
                    <a:pt x="110158" y="660949"/>
                  </a:lnTo>
                  <a:cubicBezTo>
                    <a:pt x="49320" y="660949"/>
                    <a:pt x="0" y="611630"/>
                    <a:pt x="0" y="550791"/>
                  </a:cubicBezTo>
                  <a:lnTo>
                    <a:pt x="0" y="110158"/>
                  </a:lnTo>
                  <a:cubicBezTo>
                    <a:pt x="0" y="49320"/>
                    <a:pt x="49320" y="0"/>
                    <a:pt x="110158" y="0"/>
                  </a:cubicBezTo>
                  <a:close/>
                </a:path>
              </a:pathLst>
            </a:custGeom>
            <a:solidFill>
              <a:srgbClr val="73DAE6">
                <a:alpha val="100000"/>
              </a:srgbClr>
            </a:solidFill>
            <a:ln w="4762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599" b="1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浮力的大小</a:t>
              </a:r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218569" y="66883"/>
              <a:ext cx="828359" cy="838004"/>
            </a:xfrm>
            <a:custGeom>
              <a:gdLst>
                <a:gd name="connsiteX0" fmla="*/ 414180 w 828359"/>
                <a:gd name="connsiteY0" fmla="*/ 0 h 838004"/>
                <a:gd name="connsiteX1" fmla="*/ 642925 w 828359"/>
                <a:gd name="connsiteY1" fmla="*/ 0 h 838004"/>
                <a:gd name="connsiteX2" fmla="*/ 828359 w 828359"/>
                <a:gd name="connsiteY2" fmla="*/ 650411 h 838004"/>
                <a:gd name="connsiteX3" fmla="*/ 185435 w 828359"/>
                <a:gd name="connsiteY3" fmla="*/ 838004 h 838004"/>
                <a:gd name="connsiteX4" fmla="*/ 0 w 828359"/>
                <a:gd name="connsiteY4" fmla="*/ 187594 h 8380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8359" h="838004">
                  <a:moveTo>
                    <a:pt x="414180" y="0"/>
                  </a:moveTo>
                  <a:cubicBezTo>
                    <a:pt x="642925" y="0"/>
                    <a:pt x="828359" y="187594"/>
                    <a:pt x="828359" y="419002"/>
                  </a:cubicBezTo>
                  <a:cubicBezTo>
                    <a:pt x="828359" y="650411"/>
                    <a:pt x="642925" y="838004"/>
                    <a:pt x="414180" y="838004"/>
                  </a:cubicBezTo>
                  <a:cubicBezTo>
                    <a:pt x="185435" y="838004"/>
                    <a:pt x="0" y="650411"/>
                    <a:pt x="0" y="419002"/>
                  </a:cubicBezTo>
                  <a:cubicBezTo>
                    <a:pt x="0" y="187594"/>
                    <a:pt x="185435" y="0"/>
                    <a:pt x="414180" y="0"/>
                  </a:cubicBezTo>
                  <a:close/>
                </a:path>
              </a:pathLst>
            </a:custGeom>
            <a:solidFill>
              <a:srgbClr val="F36161">
                <a:alpha val="100000"/>
              </a:srgbClr>
            </a:solidFill>
            <a:ln w="2857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999" b="1" i="0">
                  <a:solidFill>
                    <a:srgbClr val="FFFFFF">
                      <a:alpha val="100000"/>
                    </a:srgbClr>
                  </a:solidFill>
                  <a:latin typeface="楷体"/>
                  <a:ea typeface="楷体"/>
                </a:rPr>
                <a:t>二</a:t>
              </a:r>
            </a:p>
          </p:txBody>
        </p:sp>
      </p:grpSp>
      <p:sp>
        <p:nvSpPr>
          <p:cNvPr id="8" name="文本1" title=""/>
          <p:cNvSpPr txBox="1"/>
          <p:nvPr/>
        </p:nvSpPr>
        <p:spPr>
          <a:xfrm>
            <a:off x="1058266" y="958415"/>
            <a:ext cx="10093119" cy="358807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000"/>
              </a:lnSpc>
              <a:buFont typeface="Arial"/>
              <a:buChar char=" "/>
            </a:pPr>
            <a:r>
              <a:rPr lang="zh-CN" altLang="en-US" sz="268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①影响浮力大小的因素</a:t>
            </a:r>
          </a:p>
          <a:p>
            <a:pPr marL="0" algn="l">
              <a:lnSpc>
                <a:spcPts val="4000"/>
              </a:lnSpc>
              <a:buFont typeface="Arial"/>
              <a:buChar char=" "/>
            </a:pPr>
            <a:r>
              <a:rPr lang="zh-CN" altLang="en-US" sz="268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由公式</a:t>
            </a:r>
            <a:r>
              <a:rPr lang="zh-CN" altLang="en-US" sz="2680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F</a:t>
            </a:r>
            <a:r>
              <a:rPr lang="zh-CN" altLang="en-US" sz="3564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浮</a:t>
            </a:r>
            <a:r>
              <a:rPr lang="zh-CN" altLang="en-US" sz="268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＝</a:t>
            </a:r>
            <a:r>
              <a:rPr lang="zh-CN" altLang="en-US" sz="268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 </a:t>
            </a:r>
            <a:r>
              <a:rPr lang="zh-CN" altLang="en-US" sz="2680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ρ</a:t>
            </a:r>
            <a:r>
              <a:rPr lang="zh-CN" altLang="en-US" sz="3564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液</a:t>
            </a:r>
            <a:r>
              <a:rPr lang="zh-CN" altLang="en-US" sz="3564" b="0" i="0" baseline="-25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 </a:t>
            </a:r>
            <a:r>
              <a:rPr lang="zh-CN" altLang="en-US" sz="2680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gV</a:t>
            </a:r>
            <a:r>
              <a:rPr lang="zh-CN" altLang="en-US" sz="3564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  <a:r>
              <a:rPr lang="zh-CN" altLang="en-US" sz="268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可知：浮力</a:t>
            </a:r>
            <a:r>
              <a:rPr lang="zh-CN" altLang="en-US" sz="2680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F</a:t>
            </a:r>
            <a:r>
              <a:rPr lang="zh-CN" altLang="en-US" sz="3564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浮</a:t>
            </a:r>
            <a:r>
              <a:rPr lang="zh-CN" altLang="en-US" sz="268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的大小只和</a:t>
            </a:r>
            <a:r>
              <a:rPr lang="zh-CN" altLang="en-US" sz="2680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 ρ</a:t>
            </a:r>
            <a:r>
              <a:rPr lang="zh-CN" altLang="en-US" sz="3564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液</a:t>
            </a:r>
            <a:r>
              <a:rPr lang="zh-CN" altLang="en-US" sz="268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zh-CN" altLang="en-US" sz="2680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V</a:t>
            </a:r>
            <a:r>
              <a:rPr lang="zh-CN" altLang="en-US" sz="3564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  <a:r>
              <a:rPr lang="zh-CN" altLang="en-US" sz="268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有关，与物体的体积、形状、密度、浸没在液体中的深度及物体在液体中的运动状态等因素无关。</a:t>
            </a:r>
          </a:p>
          <a:p>
            <a:pPr marL="0" algn="l">
              <a:lnSpc>
                <a:spcPts val="4000"/>
              </a:lnSpc>
              <a:buFont typeface="Arial"/>
              <a:buChar char=" "/>
            </a:pPr>
            <a:r>
              <a:rPr lang="zh-CN" altLang="en-US" sz="268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②适用范围：该定律也适用于气体，物体在气体中所受浮力的大小也可用</a:t>
            </a:r>
            <a:r>
              <a:rPr lang="zh-CN" altLang="en-US" sz="2680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F</a:t>
            </a:r>
            <a:r>
              <a:rPr lang="zh-CN" altLang="en-US" sz="3564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浮</a:t>
            </a:r>
            <a:r>
              <a:rPr lang="zh-CN" altLang="en-US" sz="268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＝</a:t>
            </a:r>
            <a:r>
              <a:rPr lang="zh-CN" altLang="en-US" sz="268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 </a:t>
            </a:r>
            <a:r>
              <a:rPr lang="zh-CN" altLang="en-US" sz="2680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ρ</a:t>
            </a:r>
            <a:r>
              <a:rPr lang="zh-CN" altLang="en-US" sz="3564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气</a:t>
            </a:r>
            <a:r>
              <a:rPr lang="zh-CN" altLang="en-US" sz="3564" b="0" i="0" baseline="-25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 </a:t>
            </a:r>
            <a:r>
              <a:rPr lang="zh-CN" altLang="en-US" sz="2680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gV</a:t>
            </a:r>
            <a:r>
              <a:rPr lang="zh-CN" altLang="en-US" sz="3564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  <a:r>
              <a:rPr lang="zh-CN" altLang="en-US" sz="268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计算。</a:t>
            </a:r>
          </a:p>
          <a:p>
            <a:pPr marL="0" algn="l">
              <a:lnSpc>
                <a:spcPts val="4000"/>
              </a:lnSpc>
              <a:buFont typeface="Arial"/>
              <a:buChar char=" "/>
            </a:pPr>
            <a:r>
              <a:rPr lang="zh-CN" altLang="en-US" sz="268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③求液体密度、排开液体的体积公式：</a:t>
            </a:r>
          </a:p>
        </p:txBody>
      </p:sp>
      <p:grpSp>
        <p:nvGrpSpPr>
          <p:cNvPr id="9" name="组合2" title=""/>
          <p:cNvGrpSpPr/>
          <p:nvPr/>
        </p:nvGrpSpPr>
        <p:grpSpPr>
          <a:xfrm>
            <a:off x="6555943" y="4546511"/>
            <a:ext cx="3359690" cy="1844375"/>
            <a:chExt cx="3359690" cy="1844375"/>
          </a:xfrm>
        </p:grpSpPr>
        <p:sp>
          <p:nvSpPr>
            <p:cNvPr id="10" name="形状6"/>
            <p:cNvSpPr txBox="1"/>
            <p:nvPr/>
          </p:nvSpPr>
          <p:spPr>
            <a:xfrm>
              <a:off x="0" y="125159"/>
              <a:ext cx="3359690" cy="1719216"/>
            </a:xfrm>
            <a:custGeom>
              <a:gdLst>
                <a:gd name="connsiteX0" fmla="*/ 286536 w 3359690"/>
                <a:gd name="connsiteY0" fmla="*/ 0 h 1719216"/>
                <a:gd name="connsiteX1" fmla="*/ 3073154 w 3359690"/>
                <a:gd name="connsiteY1" fmla="*/ 0 h 1719216"/>
                <a:gd name="connsiteX2" fmla="*/ 3231404 w 3359690"/>
                <a:gd name="connsiteY2" fmla="*/ 0 h 1719216"/>
                <a:gd name="connsiteX3" fmla="*/ 3359690 w 3359690"/>
                <a:gd name="connsiteY3" fmla="*/ 1432680 h 1719216"/>
                <a:gd name="connsiteX4" fmla="*/ 3359690 w 3359690"/>
                <a:gd name="connsiteY4" fmla="*/ 1508674 h 1719216"/>
                <a:gd name="connsiteX5" fmla="*/ 3222030 w 3359690"/>
                <a:gd name="connsiteY5" fmla="*/ 1689028 h 1719216"/>
                <a:gd name="connsiteX6" fmla="*/ 286536 w 3359690"/>
                <a:gd name="connsiteY6" fmla="*/ 1719216 h 1719216"/>
                <a:gd name="connsiteX7" fmla="*/ 210542 w 3359690"/>
                <a:gd name="connsiteY7" fmla="*/ 1719216 h 1719216"/>
                <a:gd name="connsiteX8" fmla="*/ 30188 w 3359690"/>
                <a:gd name="connsiteY8" fmla="*/ 1581556 h 1719216"/>
                <a:gd name="connsiteX9" fmla="*/ 0 w 3359690"/>
                <a:gd name="connsiteY9" fmla="*/ 286536 h 1719216"/>
                <a:gd name="connsiteX10" fmla="*/ 0 w 3359690"/>
                <a:gd name="connsiteY10" fmla="*/ 128287 h 17192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59690" h="1719216">
                  <a:moveTo>
                    <a:pt x="286536" y="0"/>
                  </a:moveTo>
                  <a:lnTo>
                    <a:pt x="3073154" y="0"/>
                  </a:lnTo>
                  <a:cubicBezTo>
                    <a:pt x="3231404" y="0"/>
                    <a:pt x="3359690" y="128287"/>
                    <a:pt x="3359690" y="286536"/>
                  </a:cubicBezTo>
                  <a:lnTo>
                    <a:pt x="3359690" y="1432680"/>
                  </a:lnTo>
                  <a:cubicBezTo>
                    <a:pt x="3359690" y="1508674"/>
                    <a:pt x="3329501" y="1581556"/>
                    <a:pt x="3275766" y="1635292"/>
                  </a:cubicBezTo>
                  <a:cubicBezTo>
                    <a:pt x="3222030" y="1689028"/>
                    <a:pt x="3149148" y="1719216"/>
                    <a:pt x="3073154" y="1719216"/>
                  </a:cubicBezTo>
                  <a:lnTo>
                    <a:pt x="286536" y="1719216"/>
                  </a:lnTo>
                  <a:cubicBezTo>
                    <a:pt x="210542" y="1719216"/>
                    <a:pt x="137660" y="1689028"/>
                    <a:pt x="83924" y="1635292"/>
                  </a:cubicBezTo>
                  <a:cubicBezTo>
                    <a:pt x="30188" y="1581556"/>
                    <a:pt x="0" y="1508674"/>
                    <a:pt x="0" y="1432680"/>
                  </a:cubicBezTo>
                  <a:lnTo>
                    <a:pt x="0" y="286536"/>
                  </a:lnTo>
                  <a:cubicBezTo>
                    <a:pt x="0" y="128287"/>
                    <a:pt x="128287" y="0"/>
                    <a:pt x="286536" y="0"/>
                  </a:cubicBezTo>
                  <a:close/>
                </a:path>
              </a:pathLst>
            </a:custGeom>
            <a:solidFill>
              <a:srgbClr val="A0F1FA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pic>
          <p:nvPicPr>
            <p:cNvPr id="11" name="公式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2678" y="0"/>
              <a:ext cx="2831909" cy="1780858"/>
            </a:xfrm>
            <a:prstGeom prst="rect">
              <a:avLst/>
            </a:prstGeom>
          </p:spPr>
        </p:pic>
      </p:grpSp>
      <p:grpSp>
        <p:nvGrpSpPr>
          <p:cNvPr id="12" name="组合3" title=""/>
          <p:cNvGrpSpPr/>
          <p:nvPr/>
        </p:nvGrpSpPr>
        <p:grpSpPr>
          <a:xfrm>
            <a:off x="2467270" y="4640704"/>
            <a:ext cx="3359690" cy="1780858"/>
            <a:chExt cx="3359690" cy="1780858"/>
          </a:xfrm>
        </p:grpSpPr>
        <p:sp>
          <p:nvSpPr>
            <p:cNvPr id="13" name="形状7"/>
            <p:cNvSpPr txBox="1"/>
            <p:nvPr/>
          </p:nvSpPr>
          <p:spPr>
            <a:xfrm>
              <a:off x="0" y="31299"/>
              <a:ext cx="3359690" cy="1719216"/>
            </a:xfrm>
            <a:custGeom>
              <a:gdLst>
                <a:gd name="connsiteX0" fmla="*/ 286536 w 3359690"/>
                <a:gd name="connsiteY0" fmla="*/ 0 h 1719216"/>
                <a:gd name="connsiteX1" fmla="*/ 3073154 w 3359690"/>
                <a:gd name="connsiteY1" fmla="*/ 0 h 1719216"/>
                <a:gd name="connsiteX2" fmla="*/ 3231404 w 3359690"/>
                <a:gd name="connsiteY2" fmla="*/ 0 h 1719216"/>
                <a:gd name="connsiteX3" fmla="*/ 3359690 w 3359690"/>
                <a:gd name="connsiteY3" fmla="*/ 1432680 h 1719216"/>
                <a:gd name="connsiteX4" fmla="*/ 3359690 w 3359690"/>
                <a:gd name="connsiteY4" fmla="*/ 1508674 h 1719216"/>
                <a:gd name="connsiteX5" fmla="*/ 3222030 w 3359690"/>
                <a:gd name="connsiteY5" fmla="*/ 1689028 h 1719216"/>
                <a:gd name="connsiteX6" fmla="*/ 286536 w 3359690"/>
                <a:gd name="connsiteY6" fmla="*/ 1719216 h 1719216"/>
                <a:gd name="connsiteX7" fmla="*/ 210542 w 3359690"/>
                <a:gd name="connsiteY7" fmla="*/ 1719216 h 1719216"/>
                <a:gd name="connsiteX8" fmla="*/ 30188 w 3359690"/>
                <a:gd name="connsiteY8" fmla="*/ 1581556 h 1719216"/>
                <a:gd name="connsiteX9" fmla="*/ 0 w 3359690"/>
                <a:gd name="connsiteY9" fmla="*/ 286536 h 1719216"/>
                <a:gd name="connsiteX10" fmla="*/ 0 w 3359690"/>
                <a:gd name="connsiteY10" fmla="*/ 128287 h 17192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59690" h="1719216">
                  <a:moveTo>
                    <a:pt x="286536" y="0"/>
                  </a:moveTo>
                  <a:lnTo>
                    <a:pt x="3073154" y="0"/>
                  </a:lnTo>
                  <a:cubicBezTo>
                    <a:pt x="3231404" y="0"/>
                    <a:pt x="3359690" y="128287"/>
                    <a:pt x="3359690" y="286536"/>
                  </a:cubicBezTo>
                  <a:lnTo>
                    <a:pt x="3359690" y="1432680"/>
                  </a:lnTo>
                  <a:cubicBezTo>
                    <a:pt x="3359690" y="1508674"/>
                    <a:pt x="3329501" y="1581556"/>
                    <a:pt x="3275766" y="1635292"/>
                  </a:cubicBezTo>
                  <a:cubicBezTo>
                    <a:pt x="3222030" y="1689028"/>
                    <a:pt x="3149148" y="1719216"/>
                    <a:pt x="3073154" y="1719216"/>
                  </a:cubicBezTo>
                  <a:lnTo>
                    <a:pt x="286536" y="1719216"/>
                  </a:lnTo>
                  <a:cubicBezTo>
                    <a:pt x="210542" y="1719216"/>
                    <a:pt x="137660" y="1689028"/>
                    <a:pt x="83924" y="1635292"/>
                  </a:cubicBezTo>
                  <a:cubicBezTo>
                    <a:pt x="30188" y="1581556"/>
                    <a:pt x="0" y="1508674"/>
                    <a:pt x="0" y="1432680"/>
                  </a:cubicBezTo>
                  <a:lnTo>
                    <a:pt x="0" y="286536"/>
                  </a:lnTo>
                  <a:cubicBezTo>
                    <a:pt x="0" y="128287"/>
                    <a:pt x="128287" y="0"/>
                    <a:pt x="286536" y="0"/>
                  </a:cubicBezTo>
                  <a:close/>
                </a:path>
              </a:pathLst>
            </a:custGeom>
            <a:solidFill>
              <a:srgbClr val="FFCC99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pic>
          <p:nvPicPr>
            <p:cNvPr id="14" name="公式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9050" y="0"/>
              <a:ext cx="2831909" cy="178085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18415" y="6637020"/>
            <a:ext cx="12172950" cy="22098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grpSp>
        <p:nvGrpSpPr>
          <p:cNvPr id="3" name="组合1" title=""/>
          <p:cNvGrpSpPr/>
          <p:nvPr/>
        </p:nvGrpSpPr>
        <p:grpSpPr>
          <a:xfrm>
            <a:off x="-4666" y="-438"/>
            <a:ext cx="12192724" cy="957891"/>
            <a:chExt cx="12192724" cy="957891"/>
          </a:xfrm>
        </p:grpSpPr>
        <p:sp>
          <p:nvSpPr>
            <p:cNvPr id="4" name="形状2"/>
            <p:cNvSpPr txBox="1"/>
            <p:nvPr/>
          </p:nvSpPr>
          <p:spPr>
            <a:xfrm>
              <a:off x="0" y="0"/>
              <a:ext cx="12192724" cy="866261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5" name="形状3"/>
            <p:cNvSpPr txBox="1"/>
            <p:nvPr/>
          </p:nvSpPr>
          <p:spPr>
            <a:xfrm rot="10800000">
              <a:off x="6458" y="862641"/>
              <a:ext cx="7089505" cy="95250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6" name="形状4"/>
            <p:cNvSpPr txBox="1"/>
            <p:nvPr/>
          </p:nvSpPr>
          <p:spPr>
            <a:xfrm>
              <a:off x="818112" y="180861"/>
              <a:ext cx="3258036" cy="660949"/>
            </a:xfrm>
            <a:custGeom>
              <a:gdLst>
                <a:gd name="connsiteX0" fmla="*/ 110158 w 3258036"/>
                <a:gd name="connsiteY0" fmla="*/ 0 h 660949"/>
                <a:gd name="connsiteX1" fmla="*/ 3147878 w 3258036"/>
                <a:gd name="connsiteY1" fmla="*/ 0 h 660949"/>
                <a:gd name="connsiteX2" fmla="*/ 3208716 w 3258036"/>
                <a:gd name="connsiteY2" fmla="*/ 0 h 660949"/>
                <a:gd name="connsiteX3" fmla="*/ 3258036 w 3258036"/>
                <a:gd name="connsiteY3" fmla="*/ 550791 h 660949"/>
                <a:gd name="connsiteX4" fmla="*/ 3258036 w 3258036"/>
                <a:gd name="connsiteY4" fmla="*/ 611630 h 660949"/>
                <a:gd name="connsiteX5" fmla="*/ 110158 w 3258036"/>
                <a:gd name="connsiteY5" fmla="*/ 660949 h 660949"/>
                <a:gd name="connsiteX6" fmla="*/ 49320 w 3258036"/>
                <a:gd name="connsiteY6" fmla="*/ 660949 h 660949"/>
                <a:gd name="connsiteX7" fmla="*/ 0 w 3258036"/>
                <a:gd name="connsiteY7" fmla="*/ 110158 h 660949"/>
                <a:gd name="connsiteX8" fmla="*/ 0 w 3258036"/>
                <a:gd name="connsiteY8" fmla="*/ 49320 h 6609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036" h="660949">
                  <a:moveTo>
                    <a:pt x="110158" y="0"/>
                  </a:moveTo>
                  <a:lnTo>
                    <a:pt x="3147878" y="0"/>
                  </a:lnTo>
                  <a:cubicBezTo>
                    <a:pt x="3208716" y="0"/>
                    <a:pt x="3258036" y="49320"/>
                    <a:pt x="3258036" y="110158"/>
                  </a:cubicBezTo>
                  <a:lnTo>
                    <a:pt x="3258036" y="550791"/>
                  </a:lnTo>
                  <a:cubicBezTo>
                    <a:pt x="3258036" y="611630"/>
                    <a:pt x="3208716" y="660949"/>
                    <a:pt x="3147878" y="660949"/>
                  </a:cubicBezTo>
                  <a:lnTo>
                    <a:pt x="110158" y="660949"/>
                  </a:lnTo>
                  <a:cubicBezTo>
                    <a:pt x="49320" y="660949"/>
                    <a:pt x="0" y="611630"/>
                    <a:pt x="0" y="550791"/>
                  </a:cubicBezTo>
                  <a:lnTo>
                    <a:pt x="0" y="110158"/>
                  </a:lnTo>
                  <a:cubicBezTo>
                    <a:pt x="0" y="49320"/>
                    <a:pt x="49320" y="0"/>
                    <a:pt x="110158" y="0"/>
                  </a:cubicBezTo>
                  <a:close/>
                </a:path>
              </a:pathLst>
            </a:custGeom>
            <a:solidFill>
              <a:srgbClr val="73DAE6">
                <a:alpha val="100000"/>
              </a:srgbClr>
            </a:solidFill>
            <a:ln w="4762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599" b="1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浮力的大小</a:t>
              </a:r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218569" y="66883"/>
              <a:ext cx="828359" cy="838004"/>
            </a:xfrm>
            <a:custGeom>
              <a:gdLst>
                <a:gd name="connsiteX0" fmla="*/ 414180 w 828359"/>
                <a:gd name="connsiteY0" fmla="*/ 0 h 838004"/>
                <a:gd name="connsiteX1" fmla="*/ 642925 w 828359"/>
                <a:gd name="connsiteY1" fmla="*/ 0 h 838004"/>
                <a:gd name="connsiteX2" fmla="*/ 828359 w 828359"/>
                <a:gd name="connsiteY2" fmla="*/ 650411 h 838004"/>
                <a:gd name="connsiteX3" fmla="*/ 185435 w 828359"/>
                <a:gd name="connsiteY3" fmla="*/ 838004 h 838004"/>
                <a:gd name="connsiteX4" fmla="*/ 0 w 828359"/>
                <a:gd name="connsiteY4" fmla="*/ 187594 h 8380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8359" h="838004">
                  <a:moveTo>
                    <a:pt x="414180" y="0"/>
                  </a:moveTo>
                  <a:cubicBezTo>
                    <a:pt x="642925" y="0"/>
                    <a:pt x="828359" y="187594"/>
                    <a:pt x="828359" y="419002"/>
                  </a:cubicBezTo>
                  <a:cubicBezTo>
                    <a:pt x="828359" y="650411"/>
                    <a:pt x="642925" y="838004"/>
                    <a:pt x="414180" y="838004"/>
                  </a:cubicBezTo>
                  <a:cubicBezTo>
                    <a:pt x="185435" y="838004"/>
                    <a:pt x="0" y="650411"/>
                    <a:pt x="0" y="419002"/>
                  </a:cubicBezTo>
                  <a:cubicBezTo>
                    <a:pt x="0" y="187594"/>
                    <a:pt x="185435" y="0"/>
                    <a:pt x="414180" y="0"/>
                  </a:cubicBezTo>
                  <a:close/>
                </a:path>
              </a:pathLst>
            </a:custGeom>
            <a:solidFill>
              <a:srgbClr val="F36161">
                <a:alpha val="100000"/>
              </a:srgbClr>
            </a:solidFill>
            <a:ln w="2857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999" b="1" i="0">
                  <a:solidFill>
                    <a:srgbClr val="FFFFFF">
                      <a:alpha val="100000"/>
                    </a:srgbClr>
                  </a:solidFill>
                  <a:latin typeface="楷体"/>
                  <a:ea typeface="楷体"/>
                </a:rPr>
                <a:t>二</a:t>
              </a:r>
            </a:p>
          </p:txBody>
        </p:sp>
      </p:grpSp>
      <p:sp>
        <p:nvSpPr>
          <p:cNvPr id="8" name="文本1" title=""/>
          <p:cNvSpPr txBox="1"/>
          <p:nvPr/>
        </p:nvSpPr>
        <p:spPr>
          <a:xfrm>
            <a:off x="634203" y="1154716"/>
            <a:ext cx="10941053" cy="1494187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999" b="0" i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例题：有一杯水、一杯盐水和一块重0.22N、密度为1.1x10</a:t>
            </a:r>
            <a:r>
              <a:rPr lang="zh-CN" altLang="en-US" sz="2999" b="0" i="0" baseline="3000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3</a:t>
            </a:r>
            <a:r>
              <a:rPr lang="zh-CN" altLang="en-US" sz="2999" b="0" i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kg/m</a:t>
            </a:r>
            <a:r>
              <a:rPr lang="zh-CN" altLang="en-US" sz="2999" b="0" i="0" baseline="3000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3</a:t>
            </a:r>
            <a:r>
              <a:rPr lang="zh-CN" altLang="en-US" sz="2999" b="0" i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的塑料块。</a:t>
            </a:r>
          </a:p>
          <a:p>
            <a:pPr marL="0" algn="l"/>
            <a:r>
              <a:rPr lang="zh-CN" altLang="en-US" sz="2999" b="0" i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(1)该塑料块浸没在水中时所受的浮力是多少?</a:t>
            </a:r>
          </a:p>
        </p:txBody>
      </p:sp>
      <p:pic>
        <p:nvPicPr>
          <p:cNvPr id="9" name="公式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4774" y="2621798"/>
            <a:ext cx="5734364" cy="1159831"/>
          </a:xfrm>
          <a:prstGeom prst="rect">
            <a:avLst/>
          </a:prstGeom>
        </p:spPr>
      </p:pic>
      <p:pic>
        <p:nvPicPr>
          <p:cNvPr id="10" name="公式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5098" y="3663772"/>
            <a:ext cx="6447396" cy="1323623"/>
          </a:xfrm>
          <a:prstGeom prst="rect">
            <a:avLst/>
          </a:prstGeom>
        </p:spPr>
      </p:pic>
      <p:sp>
        <p:nvSpPr>
          <p:cNvPr id="11" name="文本2" title=""/>
          <p:cNvSpPr txBox="1"/>
          <p:nvPr/>
        </p:nvSpPr>
        <p:spPr>
          <a:xfrm>
            <a:off x="1775193" y="4816450"/>
            <a:ext cx="7767352" cy="1430846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699" b="1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F</a:t>
            </a:r>
            <a:r>
              <a:rPr lang="zh-CN" altLang="en-US" sz="3699" b="1" i="0" baseline="-250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浮</a:t>
            </a:r>
            <a:r>
              <a:rPr lang="zh-CN" altLang="en-US" sz="3699" b="1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=G</a:t>
            </a:r>
            <a:r>
              <a:rPr lang="zh-CN" altLang="en-US" sz="3699" b="1" i="0" baseline="-250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  <a:r>
              <a:rPr lang="zh-CN" altLang="en-US" sz="3699" b="1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=ρ</a:t>
            </a:r>
            <a:r>
              <a:rPr lang="zh-CN" altLang="en-US" sz="3699" b="1" i="0" baseline="-250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液</a:t>
            </a:r>
            <a:r>
              <a:rPr lang="zh-CN" altLang="en-US" sz="3699" b="1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gV</a:t>
            </a:r>
            <a:r>
              <a:rPr lang="zh-CN" altLang="en-US" sz="3699" b="1" i="0" baseline="-250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排</a:t>
            </a:r>
            <a:r>
              <a:rPr lang="zh-CN" altLang="en-US" sz="3699" b="1" i="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</a:rPr>
              <a:t>=</a:t>
            </a:r>
            <a:r>
              <a:rPr lang="zh-CN" altLang="en-US" sz="3100" b="1" i="0">
                <a:solidFill>
                  <a:srgbClr val="FF0000">
                    <a:alpha val="100000"/>
                  </a:srgbClr>
                </a:solidFill>
                <a:latin typeface="宋体"/>
                <a:ea typeface="宋体"/>
              </a:rPr>
              <a:t>1×10</a:t>
            </a:r>
            <a:r>
              <a:rPr lang="zh-CN" altLang="en-US" sz="3100" b="1" i="0" baseline="30000">
                <a:solidFill>
                  <a:srgbClr val="FF0000">
                    <a:alpha val="100000"/>
                  </a:srgbClr>
                </a:solidFill>
                <a:latin typeface="宋体"/>
                <a:ea typeface="宋体"/>
              </a:rPr>
              <a:t>3</a:t>
            </a:r>
            <a:r>
              <a:rPr lang="zh-CN" altLang="en-US" sz="3100" b="1" i="0">
                <a:solidFill>
                  <a:srgbClr val="FF0000">
                    <a:alpha val="100000"/>
                  </a:srgbClr>
                </a:solidFill>
                <a:latin typeface="宋体"/>
                <a:ea typeface="宋体"/>
              </a:rPr>
              <a:t>kg/m</a:t>
            </a:r>
            <a:r>
              <a:rPr lang="zh-CN" altLang="en-US" sz="3100" b="1" i="0" baseline="30000">
                <a:solidFill>
                  <a:srgbClr val="FF0000">
                    <a:alpha val="100000"/>
                  </a:srgbClr>
                </a:solidFill>
                <a:latin typeface="宋体"/>
                <a:ea typeface="宋体"/>
              </a:rPr>
              <a:t>3</a:t>
            </a:r>
            <a:r>
              <a:rPr lang="zh-CN" altLang="en-US" sz="3100" b="1" i="0">
                <a:solidFill>
                  <a:srgbClr val="FF0000">
                    <a:alpha val="100000"/>
                  </a:srgbClr>
                </a:solidFill>
                <a:latin typeface="宋体"/>
                <a:ea typeface="宋体"/>
              </a:rPr>
              <a:t>×10N/kg×2×10</a:t>
            </a:r>
            <a:r>
              <a:rPr lang="zh-CN" altLang="en-US" sz="3100" b="1" i="0" baseline="30000">
                <a:solidFill>
                  <a:srgbClr val="FF0000">
                    <a:alpha val="100000"/>
                  </a:srgbClr>
                </a:solidFill>
                <a:latin typeface="宋体"/>
                <a:ea typeface="宋体"/>
              </a:rPr>
              <a:t>-5</a:t>
            </a:r>
            <a:r>
              <a:rPr lang="zh-CN" altLang="en-US" sz="3100" b="1" i="0">
                <a:solidFill>
                  <a:srgbClr val="FF0000">
                    <a:alpha val="100000"/>
                  </a:srgbClr>
                </a:solidFill>
                <a:latin typeface="宋体"/>
                <a:ea typeface="宋体"/>
              </a:rPr>
              <a:t>m</a:t>
            </a:r>
            <a:r>
              <a:rPr lang="zh-CN" altLang="en-US" sz="3100" b="1" i="0" baseline="30000">
                <a:solidFill>
                  <a:srgbClr val="FF0000">
                    <a:alpha val="100000"/>
                  </a:srgbClr>
                </a:solidFill>
                <a:latin typeface="宋体"/>
                <a:ea typeface="宋体"/>
              </a:rPr>
              <a:t>3</a:t>
            </a:r>
            <a:r>
              <a:rPr lang="zh-CN" altLang="en-US" sz="3100" b="1" i="0">
                <a:solidFill>
                  <a:srgbClr val="FF0000">
                    <a:alpha val="100000"/>
                  </a:srgbClr>
                </a:solidFill>
                <a:latin typeface="宋体"/>
                <a:ea typeface="宋体"/>
              </a:rPr>
              <a:t>=0.2N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3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36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6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46" decel="50000" autoRev="1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0" fill="hold">
                                          <p:stCondLst>
                                            <p:cond delay="25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18415" y="6637020"/>
            <a:ext cx="12172950" cy="22098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grpSp>
        <p:nvGrpSpPr>
          <p:cNvPr id="3" name="组合1" title=""/>
          <p:cNvGrpSpPr/>
          <p:nvPr/>
        </p:nvGrpSpPr>
        <p:grpSpPr>
          <a:xfrm>
            <a:off x="-4666" y="-438"/>
            <a:ext cx="12192724" cy="957891"/>
            <a:chExt cx="12192724" cy="957891"/>
          </a:xfrm>
        </p:grpSpPr>
        <p:sp>
          <p:nvSpPr>
            <p:cNvPr id="4" name="形状2"/>
            <p:cNvSpPr txBox="1"/>
            <p:nvPr/>
          </p:nvSpPr>
          <p:spPr>
            <a:xfrm>
              <a:off x="0" y="0"/>
              <a:ext cx="12192724" cy="866261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5" name="形状3"/>
            <p:cNvSpPr txBox="1"/>
            <p:nvPr/>
          </p:nvSpPr>
          <p:spPr>
            <a:xfrm rot="10800000">
              <a:off x="6458" y="862641"/>
              <a:ext cx="7089505" cy="95250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6" name="形状4"/>
            <p:cNvSpPr txBox="1"/>
            <p:nvPr/>
          </p:nvSpPr>
          <p:spPr>
            <a:xfrm>
              <a:off x="818112" y="180861"/>
              <a:ext cx="3258036" cy="660949"/>
            </a:xfrm>
            <a:custGeom>
              <a:gdLst>
                <a:gd name="connsiteX0" fmla="*/ 110158 w 3258036"/>
                <a:gd name="connsiteY0" fmla="*/ 0 h 660949"/>
                <a:gd name="connsiteX1" fmla="*/ 3147878 w 3258036"/>
                <a:gd name="connsiteY1" fmla="*/ 0 h 660949"/>
                <a:gd name="connsiteX2" fmla="*/ 3208716 w 3258036"/>
                <a:gd name="connsiteY2" fmla="*/ 0 h 660949"/>
                <a:gd name="connsiteX3" fmla="*/ 3258036 w 3258036"/>
                <a:gd name="connsiteY3" fmla="*/ 550791 h 660949"/>
                <a:gd name="connsiteX4" fmla="*/ 3258036 w 3258036"/>
                <a:gd name="connsiteY4" fmla="*/ 611630 h 660949"/>
                <a:gd name="connsiteX5" fmla="*/ 110158 w 3258036"/>
                <a:gd name="connsiteY5" fmla="*/ 660949 h 660949"/>
                <a:gd name="connsiteX6" fmla="*/ 49320 w 3258036"/>
                <a:gd name="connsiteY6" fmla="*/ 660949 h 660949"/>
                <a:gd name="connsiteX7" fmla="*/ 0 w 3258036"/>
                <a:gd name="connsiteY7" fmla="*/ 110158 h 660949"/>
                <a:gd name="connsiteX8" fmla="*/ 0 w 3258036"/>
                <a:gd name="connsiteY8" fmla="*/ 49320 h 6609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036" h="660949">
                  <a:moveTo>
                    <a:pt x="110158" y="0"/>
                  </a:moveTo>
                  <a:lnTo>
                    <a:pt x="3147878" y="0"/>
                  </a:lnTo>
                  <a:cubicBezTo>
                    <a:pt x="3208716" y="0"/>
                    <a:pt x="3258036" y="49320"/>
                    <a:pt x="3258036" y="110158"/>
                  </a:cubicBezTo>
                  <a:lnTo>
                    <a:pt x="3258036" y="550791"/>
                  </a:lnTo>
                  <a:cubicBezTo>
                    <a:pt x="3258036" y="611630"/>
                    <a:pt x="3208716" y="660949"/>
                    <a:pt x="3147878" y="660949"/>
                  </a:cubicBezTo>
                  <a:lnTo>
                    <a:pt x="110158" y="660949"/>
                  </a:lnTo>
                  <a:cubicBezTo>
                    <a:pt x="49320" y="660949"/>
                    <a:pt x="0" y="611630"/>
                    <a:pt x="0" y="550791"/>
                  </a:cubicBezTo>
                  <a:lnTo>
                    <a:pt x="0" y="110158"/>
                  </a:lnTo>
                  <a:cubicBezTo>
                    <a:pt x="0" y="49320"/>
                    <a:pt x="49320" y="0"/>
                    <a:pt x="110158" y="0"/>
                  </a:cubicBezTo>
                  <a:close/>
                </a:path>
              </a:pathLst>
            </a:custGeom>
            <a:solidFill>
              <a:srgbClr val="73DAE6">
                <a:alpha val="100000"/>
              </a:srgbClr>
            </a:solidFill>
            <a:ln w="4762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599" b="1" i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</a:rPr>
                <a:t>浮力的大小</a:t>
              </a:r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218569" y="66883"/>
              <a:ext cx="828359" cy="838004"/>
            </a:xfrm>
            <a:custGeom>
              <a:gdLst>
                <a:gd name="connsiteX0" fmla="*/ 414180 w 828359"/>
                <a:gd name="connsiteY0" fmla="*/ 0 h 838004"/>
                <a:gd name="connsiteX1" fmla="*/ 642925 w 828359"/>
                <a:gd name="connsiteY1" fmla="*/ 0 h 838004"/>
                <a:gd name="connsiteX2" fmla="*/ 828359 w 828359"/>
                <a:gd name="connsiteY2" fmla="*/ 650411 h 838004"/>
                <a:gd name="connsiteX3" fmla="*/ 185435 w 828359"/>
                <a:gd name="connsiteY3" fmla="*/ 838004 h 838004"/>
                <a:gd name="connsiteX4" fmla="*/ 0 w 828359"/>
                <a:gd name="connsiteY4" fmla="*/ 187594 h 8380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8359" h="838004">
                  <a:moveTo>
                    <a:pt x="414180" y="0"/>
                  </a:moveTo>
                  <a:cubicBezTo>
                    <a:pt x="642925" y="0"/>
                    <a:pt x="828359" y="187594"/>
                    <a:pt x="828359" y="419002"/>
                  </a:cubicBezTo>
                  <a:cubicBezTo>
                    <a:pt x="828359" y="650411"/>
                    <a:pt x="642925" y="838004"/>
                    <a:pt x="414180" y="838004"/>
                  </a:cubicBezTo>
                  <a:cubicBezTo>
                    <a:pt x="185435" y="838004"/>
                    <a:pt x="0" y="650411"/>
                    <a:pt x="0" y="419002"/>
                  </a:cubicBezTo>
                  <a:cubicBezTo>
                    <a:pt x="0" y="187594"/>
                    <a:pt x="185435" y="0"/>
                    <a:pt x="414180" y="0"/>
                  </a:cubicBezTo>
                  <a:close/>
                </a:path>
              </a:pathLst>
            </a:custGeom>
            <a:solidFill>
              <a:srgbClr val="F36161">
                <a:alpha val="100000"/>
              </a:srgbClr>
            </a:solidFill>
            <a:ln w="28575">
              <a:solidFill>
                <a:srgbClr val="009CAE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3999" b="1" i="0">
                  <a:solidFill>
                    <a:srgbClr val="FFFFFF">
                      <a:alpha val="100000"/>
                    </a:srgbClr>
                  </a:solidFill>
                  <a:latin typeface="楷体"/>
                  <a:ea typeface="楷体"/>
                </a:rPr>
                <a:t>二</a:t>
              </a:r>
            </a:p>
          </p:txBody>
        </p:sp>
      </p:grpSp>
      <p:sp>
        <p:nvSpPr>
          <p:cNvPr id="8" name="文本1" title=""/>
          <p:cNvSpPr txBox="1"/>
          <p:nvPr/>
        </p:nvSpPr>
        <p:spPr>
          <a:xfrm>
            <a:off x="634232" y="958425"/>
            <a:ext cx="10941053" cy="1928749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999" b="0" i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例题：有一杯水、一杯盐水和一块重0.22N、密度为1.1x10</a:t>
            </a:r>
            <a:r>
              <a:rPr lang="zh-CN" altLang="en-US" sz="2999" b="0" i="0" baseline="3000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3</a:t>
            </a:r>
            <a:r>
              <a:rPr lang="zh-CN" altLang="en-US" sz="2999" b="0" i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kg/m</a:t>
            </a:r>
            <a:r>
              <a:rPr lang="zh-CN" altLang="en-US" sz="2999" b="0" i="0" baseline="3000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3</a:t>
            </a:r>
            <a:r>
              <a:rPr lang="zh-CN" altLang="en-US" sz="2999" b="0" i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的塑料块。</a:t>
            </a:r>
          </a:p>
          <a:p>
            <a:pPr marL="0" algn="l"/>
            <a:r>
              <a:rPr lang="zh-CN" altLang="en-US" sz="2999" b="0" i="0">
                <a:solidFill>
                  <a:srgbClr val="000000">
                    <a:alpha val="100000"/>
                  </a:srgbClr>
                </a:solidFill>
                <a:latin typeface="楷体"/>
                <a:ea typeface="楷体"/>
              </a:rPr>
              <a:t>(2)若该塑料块在盐水中是漂浮的，浸在盐水中的体积是塑料块总体积的90%，则盐水的密度是多少?g取10N/kg。</a:t>
            </a:r>
          </a:p>
        </p:txBody>
      </p:sp>
      <p:sp>
        <p:nvSpPr>
          <p:cNvPr id="9" name="文本2" title=""/>
          <p:cNvSpPr txBox="1"/>
          <p:nvPr/>
        </p:nvSpPr>
        <p:spPr>
          <a:xfrm>
            <a:off x="1103747" y="2886456"/>
            <a:ext cx="10001250" cy="62506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999" b="0" i="0">
                <a:solidFill>
                  <a:srgbClr val="3B00FF">
                    <a:alpha val="100000"/>
                  </a:srgbClr>
                </a:solidFill>
                <a:latin typeface="楷体"/>
                <a:ea typeface="楷体"/>
              </a:rPr>
              <a:t>塑料块在盐水中是漂浮，根据二力平衡原理F</a:t>
            </a:r>
            <a:r>
              <a:rPr lang="zh-CN" altLang="en-US" sz="2999" b="0" i="0" baseline="-25000">
                <a:solidFill>
                  <a:srgbClr val="3B00FF">
                    <a:alpha val="100000"/>
                  </a:srgbClr>
                </a:solidFill>
                <a:latin typeface="楷体"/>
                <a:ea typeface="楷体"/>
              </a:rPr>
              <a:t>浮</a:t>
            </a:r>
            <a:r>
              <a:rPr lang="zh-CN" altLang="en-US" sz="2999" b="0" i="0">
                <a:solidFill>
                  <a:srgbClr val="3B00FF">
                    <a:alpha val="100000"/>
                  </a:srgbClr>
                </a:solidFill>
                <a:latin typeface="楷体"/>
                <a:ea typeface="楷体"/>
              </a:rPr>
              <a:t>=G</a:t>
            </a:r>
            <a:r>
              <a:rPr lang="zh-CN" altLang="en-US" sz="2999" b="0" i="0" baseline="-25000">
                <a:solidFill>
                  <a:srgbClr val="3B00FF">
                    <a:alpha val="100000"/>
                  </a:srgbClr>
                </a:solidFill>
                <a:latin typeface="楷体"/>
                <a:ea typeface="楷体"/>
              </a:rPr>
              <a:t>物</a:t>
            </a:r>
            <a:r>
              <a:rPr lang="zh-CN" altLang="en-US" sz="2999" b="0" i="0">
                <a:solidFill>
                  <a:srgbClr val="3B00FF">
                    <a:alpha val="100000"/>
                  </a:srgbClr>
                </a:solidFill>
                <a:latin typeface="楷体"/>
                <a:ea typeface="楷体"/>
              </a:rPr>
              <a:t>=0.22N</a:t>
            </a:r>
          </a:p>
        </p:txBody>
      </p:sp>
      <p:sp>
        <p:nvSpPr>
          <p:cNvPr id="10" name="文本3" title=""/>
          <p:cNvSpPr txBox="1"/>
          <p:nvPr/>
        </p:nvSpPr>
        <p:spPr>
          <a:xfrm>
            <a:off x="3307194" y="3437725"/>
            <a:ext cx="4819650" cy="7264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699" b="0" i="0">
                <a:solidFill>
                  <a:srgbClr val="3B00FF">
                    <a:alpha val="100000"/>
                  </a:srgbClr>
                </a:solidFill>
                <a:latin typeface="楷体"/>
                <a:ea typeface="楷体"/>
              </a:rPr>
              <a:t>G</a:t>
            </a:r>
            <a:r>
              <a:rPr lang="zh-CN" altLang="en-US" sz="3699" b="0" i="0" baseline="-25000">
                <a:solidFill>
                  <a:srgbClr val="3B00FF">
                    <a:alpha val="100000"/>
                  </a:srgbClr>
                </a:solidFill>
                <a:latin typeface="楷体"/>
                <a:ea typeface="楷体"/>
              </a:rPr>
              <a:t>排盐水</a:t>
            </a:r>
            <a:r>
              <a:rPr lang="zh-CN" altLang="en-US" sz="3699" b="0" i="0">
                <a:solidFill>
                  <a:srgbClr val="3B00FF">
                    <a:alpha val="100000"/>
                  </a:srgbClr>
                </a:solidFill>
                <a:latin typeface="楷体"/>
                <a:ea typeface="楷体"/>
              </a:rPr>
              <a:t>=F</a:t>
            </a:r>
            <a:r>
              <a:rPr lang="zh-CN" altLang="en-US" sz="3699" b="0" i="0" baseline="-25000">
                <a:solidFill>
                  <a:srgbClr val="3B00FF">
                    <a:alpha val="100000"/>
                  </a:srgbClr>
                </a:solidFill>
                <a:latin typeface="楷体"/>
                <a:ea typeface="楷体"/>
              </a:rPr>
              <a:t>浮</a:t>
            </a:r>
            <a:r>
              <a:rPr lang="zh-CN" altLang="en-US" sz="3699" b="0" i="0">
                <a:solidFill>
                  <a:srgbClr val="3B00FF">
                    <a:alpha val="100000"/>
                  </a:srgbClr>
                </a:solidFill>
                <a:latin typeface="楷体"/>
                <a:ea typeface="楷体"/>
              </a:rPr>
              <a:t>=0.22N</a:t>
            </a:r>
          </a:p>
        </p:txBody>
      </p:sp>
      <p:pic>
        <p:nvPicPr>
          <p:cNvPr id="11" name="公式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422" y="4163816"/>
            <a:ext cx="9276708" cy="171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18415" y="6650144"/>
            <a:ext cx="12172950" cy="22098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3" name="形状2" title=""/>
          <p:cNvSpPr txBox="1"/>
          <p:nvPr/>
        </p:nvSpPr>
        <p:spPr>
          <a:xfrm>
            <a:off x="-5920" y="-9732"/>
            <a:ext cx="12172950" cy="885901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4" name="形状3" title=""/>
          <p:cNvSpPr txBox="1"/>
          <p:nvPr/>
        </p:nvSpPr>
        <p:spPr>
          <a:xfrm>
            <a:off x="514093" y="206730"/>
            <a:ext cx="2347331" cy="695554"/>
          </a:xfrm>
          <a:custGeom>
            <a:gdLst>
              <a:gd name="connsiteX0" fmla="*/ 115926 w 2347331"/>
              <a:gd name="connsiteY0" fmla="*/ 0 h 695554"/>
              <a:gd name="connsiteX1" fmla="*/ 2231406 w 2347331"/>
              <a:gd name="connsiteY1" fmla="*/ 0 h 695554"/>
              <a:gd name="connsiteX2" fmla="*/ 2262151 w 2347331"/>
              <a:gd name="connsiteY2" fmla="*/ 0 h 695554"/>
              <a:gd name="connsiteX3" fmla="*/ 2335118 w 2347331"/>
              <a:gd name="connsiteY3" fmla="*/ 55694 h 695554"/>
              <a:gd name="connsiteX4" fmla="*/ 2347331 w 2347331"/>
              <a:gd name="connsiteY4" fmla="*/ 579628 h 695554"/>
              <a:gd name="connsiteX5" fmla="*/ 2347332 w 2347331"/>
              <a:gd name="connsiteY5" fmla="*/ 610373 h 695554"/>
              <a:gd name="connsiteX6" fmla="*/ 2291637 w 2347331"/>
              <a:gd name="connsiteY6" fmla="*/ 683340 h 695554"/>
              <a:gd name="connsiteX7" fmla="*/ 115926 w 2347331"/>
              <a:gd name="connsiteY7" fmla="*/ 695554 h 695554"/>
              <a:gd name="connsiteX8" fmla="*/ 85180 w 2347331"/>
              <a:gd name="connsiteY8" fmla="*/ 695554 h 695554"/>
              <a:gd name="connsiteX9" fmla="*/ 12214 w 2347331"/>
              <a:gd name="connsiteY9" fmla="*/ 639860 h 695554"/>
              <a:gd name="connsiteX10" fmla="*/ 0 w 2347331"/>
              <a:gd name="connsiteY10" fmla="*/ 115926 h 695554"/>
              <a:gd name="connsiteX11" fmla="*/ 0 w 2347331"/>
              <a:gd name="connsiteY11" fmla="*/ 51902 h 6955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47331" h="695554">
                <a:moveTo>
                  <a:pt x="115926" y="0"/>
                </a:moveTo>
                <a:lnTo>
                  <a:pt x="2231406" y="0"/>
                </a:lnTo>
                <a:cubicBezTo>
                  <a:pt x="2262151" y="0"/>
                  <a:pt x="2291637" y="12214"/>
                  <a:pt x="2313378" y="33954"/>
                </a:cubicBezTo>
                <a:cubicBezTo>
                  <a:pt x="2335118" y="55694"/>
                  <a:pt x="2347332" y="85180"/>
                  <a:pt x="2347331" y="115926"/>
                </a:cubicBezTo>
                <a:lnTo>
                  <a:pt x="2347331" y="579628"/>
                </a:lnTo>
                <a:cubicBezTo>
                  <a:pt x="2347332" y="610373"/>
                  <a:pt x="2335118" y="639859"/>
                  <a:pt x="2313378" y="661600"/>
                </a:cubicBezTo>
                <a:cubicBezTo>
                  <a:pt x="2291637" y="683340"/>
                  <a:pt x="2262151" y="695554"/>
                  <a:pt x="2231406" y="695554"/>
                </a:cubicBezTo>
                <a:lnTo>
                  <a:pt x="115926" y="695554"/>
                </a:lnTo>
                <a:cubicBezTo>
                  <a:pt x="85180" y="695554"/>
                  <a:pt x="55694" y="683340"/>
                  <a:pt x="33954" y="661600"/>
                </a:cubicBezTo>
                <a:cubicBezTo>
                  <a:pt x="12214" y="639860"/>
                  <a:pt x="0" y="610373"/>
                  <a:pt x="0" y="579628"/>
                </a:cubicBezTo>
                <a:lnTo>
                  <a:pt x="0" y="115926"/>
                </a:lnTo>
                <a:cubicBezTo>
                  <a:pt x="0" y="51902"/>
                  <a:pt x="51902" y="0"/>
                  <a:pt x="115926" y="0"/>
                </a:cubicBezTo>
                <a:close/>
              </a:path>
            </a:pathLst>
          </a:custGeom>
          <a:solidFill>
            <a:srgbClr val="73DAE6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3999" b="1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课堂小结</a:t>
            </a:r>
          </a:p>
        </p:txBody>
      </p:sp>
      <p:sp>
        <p:nvSpPr>
          <p:cNvPr id="5" name="形状4" title=""/>
          <p:cNvSpPr txBox="1"/>
          <p:nvPr/>
        </p:nvSpPr>
        <p:spPr>
          <a:xfrm rot="10800000">
            <a:off x="3032" y="889131"/>
            <a:ext cx="7089505" cy="9525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pic>
        <p:nvPicPr>
          <p:cNvPr id="6" name="思维导图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701" y="1799958"/>
            <a:ext cx="9086850" cy="3705225"/>
          </a:xfrm>
          <a:prstGeom prst="rect">
            <a:avLst/>
          </a:prstGeom>
        </p:spPr>
      </p:pic>
      <p:pic>
        <p:nvPicPr>
          <p:cNvPr id="7" name="公式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0784" y="4657468"/>
            <a:ext cx="1786795" cy="1123636"/>
          </a:xfrm>
          <a:prstGeom prst="rect">
            <a:avLst/>
          </a:prstGeom>
        </p:spPr>
      </p:pic>
      <p:pic>
        <p:nvPicPr>
          <p:cNvPr id="8" name="公式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3339" y="4132488"/>
            <a:ext cx="1665618" cy="1047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9088" y="-43024"/>
            <a:ext cx="12172950" cy="1156076"/>
            <a:chExt cx="12172950" cy="1156076"/>
          </a:xfrm>
        </p:grpSpPr>
        <p:sp>
          <p:nvSpPr>
            <p:cNvPr id="3" name="形状2"/>
            <p:cNvSpPr txBox="1"/>
            <p:nvPr/>
          </p:nvSpPr>
          <p:spPr>
            <a:xfrm>
              <a:off x="0" y="43462"/>
              <a:ext cx="12172950" cy="934755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4" name="形状3"/>
            <p:cNvSpPr txBox="1"/>
            <p:nvPr/>
          </p:nvSpPr>
          <p:spPr>
            <a:xfrm>
              <a:off x="1133151" y="250612"/>
              <a:ext cx="2413968" cy="603171"/>
            </a:xfrm>
            <a:custGeom>
              <a:gdLst>
                <a:gd name="connsiteX0" fmla="*/ 100528 w 2413968"/>
                <a:gd name="connsiteY0" fmla="*/ 0 h 603171"/>
                <a:gd name="connsiteX1" fmla="*/ 2313440 w 2413968"/>
                <a:gd name="connsiteY1" fmla="*/ 0 h 603171"/>
                <a:gd name="connsiteX2" fmla="*/ 2340102 w 2413968"/>
                <a:gd name="connsiteY2" fmla="*/ 0 h 603171"/>
                <a:gd name="connsiteX3" fmla="*/ 2403377 w 2413968"/>
                <a:gd name="connsiteY3" fmla="*/ 48297 h 603171"/>
                <a:gd name="connsiteX4" fmla="*/ 2413968 w 2413968"/>
                <a:gd name="connsiteY4" fmla="*/ 502642 h 603171"/>
                <a:gd name="connsiteX5" fmla="*/ 2413968 w 2413968"/>
                <a:gd name="connsiteY5" fmla="*/ 529304 h 603171"/>
                <a:gd name="connsiteX6" fmla="*/ 2365671 w 2413968"/>
                <a:gd name="connsiteY6" fmla="*/ 592579 h 603171"/>
                <a:gd name="connsiteX7" fmla="*/ 100528 w 2413968"/>
                <a:gd name="connsiteY7" fmla="*/ 603171 h 603171"/>
                <a:gd name="connsiteX8" fmla="*/ 73867 w 2413968"/>
                <a:gd name="connsiteY8" fmla="*/ 603171 h 603171"/>
                <a:gd name="connsiteX9" fmla="*/ 10591 w 2413968"/>
                <a:gd name="connsiteY9" fmla="*/ 554874 h 603171"/>
                <a:gd name="connsiteX10" fmla="*/ 0 w 2413968"/>
                <a:gd name="connsiteY10" fmla="*/ 100528 h 603171"/>
                <a:gd name="connsiteX11" fmla="*/ 0 w 2413968"/>
                <a:gd name="connsiteY11" fmla="*/ 45008 h 6031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3968" h="603171">
                  <a:moveTo>
                    <a:pt x="100528" y="0"/>
                  </a:moveTo>
                  <a:lnTo>
                    <a:pt x="2313440" y="0"/>
                  </a:lnTo>
                  <a:cubicBezTo>
                    <a:pt x="2340102" y="0"/>
                    <a:pt x="2365671" y="10591"/>
                    <a:pt x="2384524" y="29444"/>
                  </a:cubicBezTo>
                  <a:cubicBezTo>
                    <a:pt x="2403377" y="48297"/>
                    <a:pt x="2413968" y="73867"/>
                    <a:pt x="2413968" y="100528"/>
                  </a:cubicBezTo>
                  <a:lnTo>
                    <a:pt x="2413968" y="502642"/>
                  </a:lnTo>
                  <a:cubicBezTo>
                    <a:pt x="2413968" y="529304"/>
                    <a:pt x="2403377" y="554874"/>
                    <a:pt x="2384524" y="573727"/>
                  </a:cubicBezTo>
                  <a:cubicBezTo>
                    <a:pt x="2365671" y="592579"/>
                    <a:pt x="2340102" y="603171"/>
                    <a:pt x="2313440" y="603171"/>
                  </a:cubicBezTo>
                  <a:lnTo>
                    <a:pt x="100528" y="603171"/>
                  </a:lnTo>
                  <a:cubicBezTo>
                    <a:pt x="73867" y="603171"/>
                    <a:pt x="48297" y="592579"/>
                    <a:pt x="29444" y="573727"/>
                  </a:cubicBezTo>
                  <a:cubicBezTo>
                    <a:pt x="10591" y="554874"/>
                    <a:pt x="0" y="529304"/>
                    <a:pt x="0" y="502642"/>
                  </a:cubicBezTo>
                  <a:lnTo>
                    <a:pt x="0" y="100528"/>
                  </a:lnTo>
                  <a:cubicBezTo>
                    <a:pt x="0" y="45008"/>
                    <a:pt x="45008" y="0"/>
                    <a:pt x="100528" y="0"/>
                  </a:cubicBezTo>
                  <a:close/>
                </a:path>
              </a:pathLst>
            </a:custGeom>
            <a:solidFill>
              <a:srgbClr val="F5AC62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l"/>
              <a:r>
                <a:rPr lang="zh-CN" altLang="en-US" sz="3999" b="1" i="0">
                  <a:solidFill>
                    <a:srgbClr val="000000">
                      <a:alpha val="100000"/>
                    </a:srgbClr>
                  </a:solidFill>
                  <a:latin typeface="宋体"/>
                  <a:ea typeface="宋体"/>
                </a:rPr>
                <a:t>课堂习题</a:t>
              </a:r>
            </a:p>
          </p:txBody>
        </p:sp>
        <p:pic>
          <p:nvPicPr>
            <p:cNvPr id="5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049" y="0"/>
              <a:ext cx="1219200" cy="1156076"/>
            </a:xfrm>
            <a:prstGeom prst="rect">
              <a:avLst/>
            </a:prstGeom>
          </p:spPr>
        </p:pic>
      </p:grpSp>
      <p:sp>
        <p:nvSpPr>
          <p:cNvPr id="6" name="形状1" title=""/>
          <p:cNvSpPr txBox="1"/>
          <p:nvPr/>
        </p:nvSpPr>
        <p:spPr>
          <a:xfrm rot="10800000">
            <a:off x="3032" y="889131"/>
            <a:ext cx="7089505" cy="9525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7" name="文本1" title=""/>
          <p:cNvSpPr txBox="1"/>
          <p:nvPr/>
        </p:nvSpPr>
        <p:spPr>
          <a:xfrm>
            <a:off x="1104389" y="791881"/>
            <a:ext cx="10346183" cy="369301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200"/>
              </a:lnSpc>
              <a:buFont typeface="Arial"/>
              <a:buChar char=" "/>
            </a:pP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1.  </a:t>
            </a: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将甲、乙、丙三个体积相同、材料不同的小球放在水中，静止在如图所示的水里，则（　　）</a:t>
            </a:r>
          </a:p>
          <a:p>
            <a:pPr marL="0" algn="l">
              <a:lnSpc>
                <a:spcPts val="4200"/>
              </a:lnSpc>
              <a:buFont typeface="Arial"/>
              <a:buChar char=" "/>
            </a:pP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A</a:t>
            </a: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．甲球所受的浮力最大</a:t>
            </a:r>
          </a:p>
          <a:p>
            <a:pPr marL="0" algn="l">
              <a:lnSpc>
                <a:spcPts val="4200"/>
              </a:lnSpc>
              <a:buFont typeface="Arial"/>
              <a:buChar char=" "/>
            </a:pP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B</a:t>
            </a: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．乙球所受的浮力最大</a:t>
            </a:r>
          </a:p>
          <a:p>
            <a:pPr marL="0" algn="l">
              <a:lnSpc>
                <a:spcPts val="4200"/>
              </a:lnSpc>
              <a:buFont typeface="Arial"/>
              <a:buChar char=" "/>
            </a:pP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C</a:t>
            </a: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．丙球所受的浮力最大</a:t>
            </a:r>
          </a:p>
          <a:p>
            <a:pPr marL="0" algn="l">
              <a:lnSpc>
                <a:spcPts val="4200"/>
              </a:lnSpc>
              <a:buFont typeface="Arial"/>
              <a:buChar char=" "/>
            </a:pP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D</a:t>
            </a:r>
            <a:r>
              <a:rPr lang="zh-CN" altLang="en-US" sz="28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．三个球所受的浮力一样大</a:t>
            </a:r>
          </a:p>
        </p:txBody>
      </p:sp>
      <p:sp>
        <p:nvSpPr>
          <p:cNvPr id="8" name="文本2" title=""/>
          <p:cNvSpPr txBox="1"/>
          <p:nvPr/>
        </p:nvSpPr>
        <p:spPr>
          <a:xfrm>
            <a:off x="5933496" y="1360663"/>
            <a:ext cx="1308100" cy="71372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800" b="0" i="0">
                <a:solidFill>
                  <a:srgbClr val="C00000">
                    <a:alpha val="100000"/>
                  </a:srgbClr>
                </a:solidFill>
                <a:latin typeface="Times New Roman"/>
                <a:ea typeface="Times New Roman"/>
              </a:rPr>
              <a:t>B</a:t>
            </a:r>
          </a:p>
        </p:txBody>
      </p:sp>
      <p:pic>
        <p:nvPicPr>
          <p:cNvPr id="9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9030" y="1849748"/>
            <a:ext cx="2312869" cy="1953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9088" y="-43024"/>
            <a:ext cx="12172950" cy="1156076"/>
            <a:chExt cx="12172950" cy="1156076"/>
          </a:xfrm>
        </p:grpSpPr>
        <p:sp>
          <p:nvSpPr>
            <p:cNvPr id="3" name="形状2"/>
            <p:cNvSpPr txBox="1"/>
            <p:nvPr/>
          </p:nvSpPr>
          <p:spPr>
            <a:xfrm>
              <a:off x="0" y="43462"/>
              <a:ext cx="12172950" cy="934755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4" name="形状3"/>
            <p:cNvSpPr txBox="1"/>
            <p:nvPr/>
          </p:nvSpPr>
          <p:spPr>
            <a:xfrm>
              <a:off x="1133151" y="250612"/>
              <a:ext cx="2413968" cy="603171"/>
            </a:xfrm>
            <a:custGeom>
              <a:gdLst>
                <a:gd name="connsiteX0" fmla="*/ 100528 w 2413968"/>
                <a:gd name="connsiteY0" fmla="*/ 0 h 603171"/>
                <a:gd name="connsiteX1" fmla="*/ 2313440 w 2413968"/>
                <a:gd name="connsiteY1" fmla="*/ 0 h 603171"/>
                <a:gd name="connsiteX2" fmla="*/ 2340102 w 2413968"/>
                <a:gd name="connsiteY2" fmla="*/ 0 h 603171"/>
                <a:gd name="connsiteX3" fmla="*/ 2403377 w 2413968"/>
                <a:gd name="connsiteY3" fmla="*/ 48297 h 603171"/>
                <a:gd name="connsiteX4" fmla="*/ 2413968 w 2413968"/>
                <a:gd name="connsiteY4" fmla="*/ 502642 h 603171"/>
                <a:gd name="connsiteX5" fmla="*/ 2413968 w 2413968"/>
                <a:gd name="connsiteY5" fmla="*/ 529304 h 603171"/>
                <a:gd name="connsiteX6" fmla="*/ 2365671 w 2413968"/>
                <a:gd name="connsiteY6" fmla="*/ 592579 h 603171"/>
                <a:gd name="connsiteX7" fmla="*/ 100528 w 2413968"/>
                <a:gd name="connsiteY7" fmla="*/ 603171 h 603171"/>
                <a:gd name="connsiteX8" fmla="*/ 73867 w 2413968"/>
                <a:gd name="connsiteY8" fmla="*/ 603171 h 603171"/>
                <a:gd name="connsiteX9" fmla="*/ 10591 w 2413968"/>
                <a:gd name="connsiteY9" fmla="*/ 554874 h 603171"/>
                <a:gd name="connsiteX10" fmla="*/ 0 w 2413968"/>
                <a:gd name="connsiteY10" fmla="*/ 100528 h 603171"/>
                <a:gd name="connsiteX11" fmla="*/ 0 w 2413968"/>
                <a:gd name="connsiteY11" fmla="*/ 45008 h 6031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3968" h="603171">
                  <a:moveTo>
                    <a:pt x="100528" y="0"/>
                  </a:moveTo>
                  <a:lnTo>
                    <a:pt x="2313440" y="0"/>
                  </a:lnTo>
                  <a:cubicBezTo>
                    <a:pt x="2340102" y="0"/>
                    <a:pt x="2365671" y="10591"/>
                    <a:pt x="2384524" y="29444"/>
                  </a:cubicBezTo>
                  <a:cubicBezTo>
                    <a:pt x="2403377" y="48297"/>
                    <a:pt x="2413968" y="73867"/>
                    <a:pt x="2413968" y="100528"/>
                  </a:cubicBezTo>
                  <a:lnTo>
                    <a:pt x="2413968" y="502642"/>
                  </a:lnTo>
                  <a:cubicBezTo>
                    <a:pt x="2413968" y="529304"/>
                    <a:pt x="2403377" y="554874"/>
                    <a:pt x="2384524" y="573727"/>
                  </a:cubicBezTo>
                  <a:cubicBezTo>
                    <a:pt x="2365671" y="592579"/>
                    <a:pt x="2340102" y="603171"/>
                    <a:pt x="2313440" y="603171"/>
                  </a:cubicBezTo>
                  <a:lnTo>
                    <a:pt x="100528" y="603171"/>
                  </a:lnTo>
                  <a:cubicBezTo>
                    <a:pt x="73867" y="603171"/>
                    <a:pt x="48297" y="592579"/>
                    <a:pt x="29444" y="573727"/>
                  </a:cubicBezTo>
                  <a:cubicBezTo>
                    <a:pt x="10591" y="554874"/>
                    <a:pt x="0" y="529304"/>
                    <a:pt x="0" y="502642"/>
                  </a:cubicBezTo>
                  <a:lnTo>
                    <a:pt x="0" y="100528"/>
                  </a:lnTo>
                  <a:cubicBezTo>
                    <a:pt x="0" y="45008"/>
                    <a:pt x="45008" y="0"/>
                    <a:pt x="100528" y="0"/>
                  </a:cubicBezTo>
                  <a:close/>
                </a:path>
              </a:pathLst>
            </a:custGeom>
            <a:solidFill>
              <a:srgbClr val="F5AC62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l"/>
              <a:r>
                <a:rPr lang="zh-CN" altLang="en-US" sz="3999" b="1" i="0">
                  <a:solidFill>
                    <a:srgbClr val="000000">
                      <a:alpha val="100000"/>
                    </a:srgbClr>
                  </a:solidFill>
                  <a:latin typeface="宋体"/>
                  <a:ea typeface="宋体"/>
                </a:rPr>
                <a:t>课堂习题</a:t>
              </a:r>
            </a:p>
          </p:txBody>
        </p:sp>
        <p:pic>
          <p:nvPicPr>
            <p:cNvPr id="5" name="图片1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049" y="0"/>
              <a:ext cx="1219200" cy="1156076"/>
            </a:xfrm>
            <a:prstGeom prst="rect">
              <a:avLst/>
            </a:prstGeom>
          </p:spPr>
        </p:pic>
      </p:grpSp>
      <p:sp>
        <p:nvSpPr>
          <p:cNvPr id="6" name="形状1" title=""/>
          <p:cNvSpPr txBox="1"/>
          <p:nvPr/>
        </p:nvSpPr>
        <p:spPr>
          <a:xfrm rot="10800000">
            <a:off x="3032" y="889131"/>
            <a:ext cx="7089505" cy="9525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7" name="文本1" title=""/>
          <p:cNvSpPr txBox="1"/>
          <p:nvPr/>
        </p:nvSpPr>
        <p:spPr>
          <a:xfrm>
            <a:off x="876033" y="1112787"/>
            <a:ext cx="10460059" cy="266425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500"/>
              </a:lnSpc>
              <a:buFont typeface="Arial"/>
              <a:buChar char=" "/>
            </a:pP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2. 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将质量为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1kg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的物体，轻轻放入盛满清水的溢水杯中，溢出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0.4kg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的水，则此物体受到的浮力是（</a:t>
            </a: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g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取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10N/kg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）（　）</a:t>
            </a:r>
          </a:p>
          <a:p>
            <a:pPr marL="0" algn="l">
              <a:lnSpc>
                <a:spcPts val="4500"/>
              </a:lnSpc>
              <a:buFont typeface="Arial"/>
              <a:buChar char=" "/>
            </a:pP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     A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．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10N         B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．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5N        C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．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4N	     D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．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0.4N</a:t>
            </a:r>
          </a:p>
        </p:txBody>
      </p:sp>
      <p:sp>
        <p:nvSpPr>
          <p:cNvPr id="8" name="文本2" title=""/>
          <p:cNvSpPr txBox="1"/>
          <p:nvPr/>
        </p:nvSpPr>
        <p:spPr>
          <a:xfrm>
            <a:off x="9705908" y="1976199"/>
            <a:ext cx="1308100" cy="71372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300"/>
              </a:lnSpc>
            </a:pPr>
            <a:r>
              <a:rPr lang="zh-CN" altLang="en-US" sz="2800" b="0" i="0">
                <a:solidFill>
                  <a:srgbClr val="C00000">
                    <a:alpha val="100000"/>
                  </a:srgbClr>
                </a:solidFill>
                <a:latin typeface="Times New Roman"/>
                <a:ea typeface="Times New Roman"/>
              </a:rPr>
              <a:t>C</a:t>
            </a:r>
          </a:p>
        </p:txBody>
      </p:sp>
      <p:sp>
        <p:nvSpPr>
          <p:cNvPr id="9" name="文本3" title=""/>
          <p:cNvSpPr txBox="1"/>
          <p:nvPr/>
        </p:nvSpPr>
        <p:spPr>
          <a:xfrm>
            <a:off x="875786" y="3552482"/>
            <a:ext cx="10137684" cy="311219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500"/>
              </a:lnSpc>
              <a:buFont typeface="Arial"/>
              <a:buChar char=" "/>
            </a:pP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3. 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将体积相同的木块和铁块（</a:t>
            </a: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ρ</a:t>
            </a:r>
            <a:r>
              <a:rPr lang="zh-CN" altLang="en-US" sz="3857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木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＜</a:t>
            </a: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ρ</a:t>
            </a:r>
            <a:r>
              <a:rPr lang="zh-CN" altLang="en-US" sz="3857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铁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）绑在一起浸没在水中，它们受到的浮力分别为</a:t>
            </a: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F</a:t>
            </a:r>
            <a:r>
              <a:rPr lang="zh-CN" altLang="en-US" sz="3857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木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F</a:t>
            </a:r>
            <a:r>
              <a:rPr lang="zh-CN" altLang="en-US" sz="3857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铁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，则它们受到的浮力关系是（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    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　）</a:t>
            </a:r>
          </a:p>
          <a:p>
            <a:pPr marL="0" algn="l">
              <a:lnSpc>
                <a:spcPts val="4500"/>
              </a:lnSpc>
              <a:buFont typeface="Arial"/>
              <a:buChar char=" "/>
            </a:pP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  A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．</a:t>
            </a: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F</a:t>
            </a:r>
            <a:r>
              <a:rPr lang="zh-CN" altLang="en-US" sz="3857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木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&lt;</a:t>
            </a: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F</a:t>
            </a:r>
            <a:r>
              <a:rPr lang="zh-CN" altLang="en-US" sz="3857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铁</a:t>
            </a: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	      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B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．</a:t>
            </a: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F</a:t>
            </a:r>
            <a:r>
              <a:rPr lang="zh-CN" altLang="en-US" sz="3857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木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&gt;</a:t>
            </a: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F</a:t>
            </a:r>
            <a:r>
              <a:rPr lang="zh-CN" altLang="en-US" sz="3857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铁</a:t>
            </a:r>
          </a:p>
          <a:p>
            <a:pPr marL="0" algn="l">
              <a:lnSpc>
                <a:spcPts val="4500"/>
              </a:lnSpc>
              <a:buFont typeface="Arial"/>
              <a:buChar char=" "/>
            </a:pP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 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C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．</a:t>
            </a: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F</a:t>
            </a:r>
            <a:r>
              <a:rPr lang="zh-CN" altLang="en-US" sz="3857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木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=</a:t>
            </a: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F</a:t>
            </a:r>
            <a:r>
              <a:rPr lang="zh-CN" altLang="en-US" sz="3857" b="0" i="0" baseline="-250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铁</a:t>
            </a:r>
            <a:r>
              <a:rPr lang="zh-CN" altLang="en-US" sz="2899" b="0" i="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	      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D</a:t>
            </a:r>
            <a:r>
              <a:rPr lang="zh-CN" altLang="en-US" sz="2899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．无法判断</a:t>
            </a:r>
          </a:p>
        </p:txBody>
      </p:sp>
      <p:sp>
        <p:nvSpPr>
          <p:cNvPr id="10" name="文本4" title=""/>
          <p:cNvSpPr txBox="1"/>
          <p:nvPr/>
        </p:nvSpPr>
        <p:spPr>
          <a:xfrm>
            <a:off x="1933813" y="4595136"/>
            <a:ext cx="1308100" cy="729109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400"/>
              </a:lnSpc>
            </a:pPr>
            <a:r>
              <a:rPr lang="zh-CN" altLang="en-US" sz="2899" b="0" i="0">
                <a:solidFill>
                  <a:srgbClr val="C00000">
                    <a:alpha val="100000"/>
                  </a:srgbClr>
                </a:solidFill>
                <a:latin typeface="Times New Roman"/>
                <a:ea typeface="Times New Roman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9088" y="-43024"/>
            <a:ext cx="12172950" cy="1156076"/>
            <a:chExt cx="12172950" cy="1156076"/>
          </a:xfrm>
        </p:grpSpPr>
        <p:sp>
          <p:nvSpPr>
            <p:cNvPr id="3" name="形状2"/>
            <p:cNvSpPr txBox="1"/>
            <p:nvPr/>
          </p:nvSpPr>
          <p:spPr>
            <a:xfrm>
              <a:off x="0" y="43462"/>
              <a:ext cx="12172950" cy="934755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4" name="形状3"/>
            <p:cNvSpPr txBox="1"/>
            <p:nvPr/>
          </p:nvSpPr>
          <p:spPr>
            <a:xfrm>
              <a:off x="1133151" y="250612"/>
              <a:ext cx="2413968" cy="603171"/>
            </a:xfrm>
            <a:custGeom>
              <a:gdLst>
                <a:gd name="connsiteX0" fmla="*/ 100528 w 2413968"/>
                <a:gd name="connsiteY0" fmla="*/ 0 h 603171"/>
                <a:gd name="connsiteX1" fmla="*/ 2313440 w 2413968"/>
                <a:gd name="connsiteY1" fmla="*/ 0 h 603171"/>
                <a:gd name="connsiteX2" fmla="*/ 2340102 w 2413968"/>
                <a:gd name="connsiteY2" fmla="*/ 0 h 603171"/>
                <a:gd name="connsiteX3" fmla="*/ 2403377 w 2413968"/>
                <a:gd name="connsiteY3" fmla="*/ 48297 h 603171"/>
                <a:gd name="connsiteX4" fmla="*/ 2413968 w 2413968"/>
                <a:gd name="connsiteY4" fmla="*/ 502642 h 603171"/>
                <a:gd name="connsiteX5" fmla="*/ 2413968 w 2413968"/>
                <a:gd name="connsiteY5" fmla="*/ 529304 h 603171"/>
                <a:gd name="connsiteX6" fmla="*/ 2365671 w 2413968"/>
                <a:gd name="connsiteY6" fmla="*/ 592579 h 603171"/>
                <a:gd name="connsiteX7" fmla="*/ 100528 w 2413968"/>
                <a:gd name="connsiteY7" fmla="*/ 603171 h 603171"/>
                <a:gd name="connsiteX8" fmla="*/ 73867 w 2413968"/>
                <a:gd name="connsiteY8" fmla="*/ 603171 h 603171"/>
                <a:gd name="connsiteX9" fmla="*/ 10591 w 2413968"/>
                <a:gd name="connsiteY9" fmla="*/ 554874 h 603171"/>
                <a:gd name="connsiteX10" fmla="*/ 0 w 2413968"/>
                <a:gd name="connsiteY10" fmla="*/ 100528 h 603171"/>
                <a:gd name="connsiteX11" fmla="*/ 0 w 2413968"/>
                <a:gd name="connsiteY11" fmla="*/ 45008 h 6031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3968" h="603171">
                  <a:moveTo>
                    <a:pt x="100528" y="0"/>
                  </a:moveTo>
                  <a:lnTo>
                    <a:pt x="2313440" y="0"/>
                  </a:lnTo>
                  <a:cubicBezTo>
                    <a:pt x="2340102" y="0"/>
                    <a:pt x="2365671" y="10591"/>
                    <a:pt x="2384524" y="29444"/>
                  </a:cubicBezTo>
                  <a:cubicBezTo>
                    <a:pt x="2403377" y="48297"/>
                    <a:pt x="2413968" y="73867"/>
                    <a:pt x="2413968" y="100528"/>
                  </a:cubicBezTo>
                  <a:lnTo>
                    <a:pt x="2413968" y="502642"/>
                  </a:lnTo>
                  <a:cubicBezTo>
                    <a:pt x="2413968" y="529304"/>
                    <a:pt x="2403377" y="554874"/>
                    <a:pt x="2384524" y="573727"/>
                  </a:cubicBezTo>
                  <a:cubicBezTo>
                    <a:pt x="2365671" y="592579"/>
                    <a:pt x="2340102" y="603171"/>
                    <a:pt x="2313440" y="603171"/>
                  </a:cubicBezTo>
                  <a:lnTo>
                    <a:pt x="100528" y="603171"/>
                  </a:lnTo>
                  <a:cubicBezTo>
                    <a:pt x="73867" y="603171"/>
                    <a:pt x="48297" y="592579"/>
                    <a:pt x="29444" y="573727"/>
                  </a:cubicBezTo>
                  <a:cubicBezTo>
                    <a:pt x="10591" y="554874"/>
                    <a:pt x="0" y="529304"/>
                    <a:pt x="0" y="502642"/>
                  </a:cubicBezTo>
                  <a:lnTo>
                    <a:pt x="0" y="100528"/>
                  </a:lnTo>
                  <a:cubicBezTo>
                    <a:pt x="0" y="45008"/>
                    <a:pt x="45008" y="0"/>
                    <a:pt x="100528" y="0"/>
                  </a:cubicBezTo>
                  <a:close/>
                </a:path>
              </a:pathLst>
            </a:custGeom>
            <a:solidFill>
              <a:srgbClr val="F5AC62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l"/>
              <a:r>
                <a:rPr lang="zh-CN" altLang="en-US" sz="3999" b="1" i="0">
                  <a:solidFill>
                    <a:srgbClr val="000000">
                      <a:alpha val="100000"/>
                    </a:srgbClr>
                  </a:solidFill>
                  <a:latin typeface="宋体"/>
                  <a:ea typeface="宋体"/>
                </a:rPr>
                <a:t>课堂习题</a:t>
              </a:r>
            </a:p>
          </p:txBody>
        </p:sp>
        <p:pic>
          <p:nvPicPr>
            <p:cNvPr id="5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049" y="0"/>
              <a:ext cx="1219200" cy="1156076"/>
            </a:xfrm>
            <a:prstGeom prst="rect">
              <a:avLst/>
            </a:prstGeom>
          </p:spPr>
        </p:pic>
      </p:grpSp>
      <p:sp>
        <p:nvSpPr>
          <p:cNvPr id="6" name="形状1" title=""/>
          <p:cNvSpPr txBox="1"/>
          <p:nvPr/>
        </p:nvSpPr>
        <p:spPr>
          <a:xfrm rot="10800000">
            <a:off x="3032" y="889131"/>
            <a:ext cx="7089505" cy="9525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7" name="文本1" title=""/>
          <p:cNvSpPr txBox="1"/>
          <p:nvPr/>
        </p:nvSpPr>
        <p:spPr>
          <a:xfrm>
            <a:off x="726091" y="889359"/>
            <a:ext cx="10803588" cy="321747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5800"/>
              </a:lnSpc>
              <a:buFont typeface="Arial"/>
              <a:buChar char=" "/>
            </a:pPr>
            <a:r>
              <a:rPr lang="zh-CN" altLang="en-US" sz="3200" b="0" i="0">
                <a:solidFill>
                  <a:srgbClr val="002060">
                    <a:alpha val="100000"/>
                  </a:srgbClr>
                </a:solidFill>
                <a:latin typeface="Times New Roman"/>
                <a:ea typeface="Times New Roman"/>
              </a:rPr>
              <a:t>4.  </a:t>
            </a:r>
            <a:r>
              <a:rPr lang="zh-CN" altLang="en-US" sz="32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如图所示是长方体物块浸没在水中表面受力示意图，此时上表面受到水的压力是</a:t>
            </a:r>
            <a:r>
              <a:rPr lang="zh-CN" altLang="en-US" sz="32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3N</a:t>
            </a:r>
            <a:r>
              <a:rPr lang="zh-CN" altLang="en-US" sz="32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，下表面受到水的压力是</a:t>
            </a:r>
            <a:r>
              <a:rPr lang="zh-CN" altLang="en-US" sz="32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8N</a:t>
            </a:r>
            <a:r>
              <a:rPr lang="zh-CN" altLang="en-US" sz="32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，则此时受到水的浮力是</a:t>
            </a:r>
            <a:r>
              <a:rPr lang="zh-CN" altLang="en-US" sz="3200" b="0" i="0" u="sng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          </a:t>
            </a:r>
            <a:r>
              <a:rPr lang="zh-CN" altLang="en-US" sz="32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N</a:t>
            </a:r>
            <a:r>
              <a:rPr lang="zh-CN" altLang="en-US" sz="32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，物体的体积是</a:t>
            </a:r>
            <a:r>
              <a:rPr lang="zh-CN" altLang="en-US" sz="3200" b="0" i="0" u="sng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                     </a:t>
            </a:r>
            <a:r>
              <a:rPr lang="zh-CN" altLang="en-US" sz="32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m</a:t>
            </a:r>
            <a:r>
              <a:rPr lang="zh-CN" altLang="en-US" sz="4256" b="0" i="0" baseline="30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3</a:t>
            </a:r>
            <a:r>
              <a:rPr lang="zh-CN" altLang="en-US" sz="32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</a:p>
        </p:txBody>
      </p:sp>
      <p:sp>
        <p:nvSpPr>
          <p:cNvPr id="8" name="文本2" title=""/>
          <p:cNvSpPr txBox="1"/>
          <p:nvPr/>
        </p:nvSpPr>
        <p:spPr>
          <a:xfrm>
            <a:off x="534419" y="3280391"/>
            <a:ext cx="2322967" cy="75988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900"/>
              </a:lnSpc>
            </a:pPr>
            <a:r>
              <a:rPr lang="zh-CN" altLang="en-US" sz="3100" b="0" i="0">
                <a:solidFill>
                  <a:srgbClr val="FF0000">
                    <a:alpha val="100000"/>
                  </a:srgbClr>
                </a:solidFill>
                <a:latin typeface="Times New Roman"/>
                <a:ea typeface="Times New Roman"/>
              </a:rPr>
              <a:t> 5</a:t>
            </a:r>
            <a:r>
              <a:rPr lang="zh-CN" altLang="en-US" sz="3100" b="0" i="0">
                <a:solidFill>
                  <a:srgbClr val="FF0000">
                    <a:alpha val="100000"/>
                  </a:srgbClr>
                </a:solidFill>
                <a:latin typeface="宋体"/>
                <a:ea typeface="宋体"/>
              </a:rPr>
              <a:t>×</a:t>
            </a:r>
            <a:r>
              <a:rPr lang="zh-CN" altLang="en-US" sz="3100" b="0" i="0">
                <a:solidFill>
                  <a:srgbClr val="FF0000">
                    <a:alpha val="100000"/>
                  </a:srgbClr>
                </a:solidFill>
                <a:latin typeface="Times New Roman"/>
                <a:ea typeface="Times New Roman"/>
              </a:rPr>
              <a:t>10</a:t>
            </a:r>
            <a:r>
              <a:rPr lang="zh-CN" altLang="en-US" sz="4123" b="0" i="0" baseline="30000">
                <a:solidFill>
                  <a:srgbClr val="FF0000">
                    <a:alpha val="100000"/>
                  </a:srgbClr>
                </a:solidFill>
                <a:latin typeface="Times New Roman"/>
                <a:ea typeface="Times New Roman"/>
              </a:rPr>
              <a:t>-4</a:t>
            </a:r>
          </a:p>
        </p:txBody>
      </p:sp>
      <p:pic>
        <p:nvPicPr>
          <p:cNvPr id="9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2496" y="3572161"/>
            <a:ext cx="1577975" cy="2836090"/>
          </a:xfrm>
          <a:prstGeom prst="rect">
            <a:avLst/>
          </a:prstGeom>
        </p:spPr>
      </p:pic>
      <p:sp>
        <p:nvSpPr>
          <p:cNvPr id="10" name="文本3" title=""/>
          <p:cNvSpPr txBox="1"/>
          <p:nvPr/>
        </p:nvSpPr>
        <p:spPr>
          <a:xfrm>
            <a:off x="6691132" y="2596277"/>
            <a:ext cx="1295400" cy="77527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800"/>
              </a:lnSpc>
            </a:pPr>
            <a:r>
              <a:rPr lang="zh-CN" altLang="en-US" sz="3200" b="0" i="0">
                <a:solidFill>
                  <a:srgbClr val="FF0000">
                    <a:alpha val="100000"/>
                  </a:srgbClr>
                </a:solidFill>
                <a:latin typeface="Times New Roman"/>
                <a:ea typeface="Times New Roman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9088" y="-43024"/>
            <a:ext cx="12172950" cy="1156076"/>
            <a:chExt cx="12172950" cy="1156076"/>
          </a:xfrm>
        </p:grpSpPr>
        <p:sp>
          <p:nvSpPr>
            <p:cNvPr id="3" name="形状2"/>
            <p:cNvSpPr txBox="1"/>
            <p:nvPr/>
          </p:nvSpPr>
          <p:spPr>
            <a:xfrm>
              <a:off x="0" y="43462"/>
              <a:ext cx="12172950" cy="934755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4" name="形状3"/>
            <p:cNvSpPr txBox="1"/>
            <p:nvPr/>
          </p:nvSpPr>
          <p:spPr>
            <a:xfrm>
              <a:off x="1133151" y="250612"/>
              <a:ext cx="2413968" cy="603171"/>
            </a:xfrm>
            <a:custGeom>
              <a:gdLst>
                <a:gd name="connsiteX0" fmla="*/ 100528 w 2413968"/>
                <a:gd name="connsiteY0" fmla="*/ 0 h 603171"/>
                <a:gd name="connsiteX1" fmla="*/ 2313440 w 2413968"/>
                <a:gd name="connsiteY1" fmla="*/ 0 h 603171"/>
                <a:gd name="connsiteX2" fmla="*/ 2340102 w 2413968"/>
                <a:gd name="connsiteY2" fmla="*/ 0 h 603171"/>
                <a:gd name="connsiteX3" fmla="*/ 2403377 w 2413968"/>
                <a:gd name="connsiteY3" fmla="*/ 48297 h 603171"/>
                <a:gd name="connsiteX4" fmla="*/ 2413968 w 2413968"/>
                <a:gd name="connsiteY4" fmla="*/ 502642 h 603171"/>
                <a:gd name="connsiteX5" fmla="*/ 2413968 w 2413968"/>
                <a:gd name="connsiteY5" fmla="*/ 529304 h 603171"/>
                <a:gd name="connsiteX6" fmla="*/ 2365671 w 2413968"/>
                <a:gd name="connsiteY6" fmla="*/ 592579 h 603171"/>
                <a:gd name="connsiteX7" fmla="*/ 100528 w 2413968"/>
                <a:gd name="connsiteY7" fmla="*/ 603171 h 603171"/>
                <a:gd name="connsiteX8" fmla="*/ 73867 w 2413968"/>
                <a:gd name="connsiteY8" fmla="*/ 603171 h 603171"/>
                <a:gd name="connsiteX9" fmla="*/ 10591 w 2413968"/>
                <a:gd name="connsiteY9" fmla="*/ 554874 h 603171"/>
                <a:gd name="connsiteX10" fmla="*/ 0 w 2413968"/>
                <a:gd name="connsiteY10" fmla="*/ 100528 h 603171"/>
                <a:gd name="connsiteX11" fmla="*/ 0 w 2413968"/>
                <a:gd name="connsiteY11" fmla="*/ 45008 h 6031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3968" h="603171">
                  <a:moveTo>
                    <a:pt x="100528" y="0"/>
                  </a:moveTo>
                  <a:lnTo>
                    <a:pt x="2313440" y="0"/>
                  </a:lnTo>
                  <a:cubicBezTo>
                    <a:pt x="2340102" y="0"/>
                    <a:pt x="2365671" y="10591"/>
                    <a:pt x="2384524" y="29444"/>
                  </a:cubicBezTo>
                  <a:cubicBezTo>
                    <a:pt x="2403377" y="48297"/>
                    <a:pt x="2413968" y="73867"/>
                    <a:pt x="2413968" y="100528"/>
                  </a:cubicBezTo>
                  <a:lnTo>
                    <a:pt x="2413968" y="502642"/>
                  </a:lnTo>
                  <a:cubicBezTo>
                    <a:pt x="2413968" y="529304"/>
                    <a:pt x="2403377" y="554874"/>
                    <a:pt x="2384524" y="573727"/>
                  </a:cubicBezTo>
                  <a:cubicBezTo>
                    <a:pt x="2365671" y="592579"/>
                    <a:pt x="2340102" y="603171"/>
                    <a:pt x="2313440" y="603171"/>
                  </a:cubicBezTo>
                  <a:lnTo>
                    <a:pt x="100528" y="603171"/>
                  </a:lnTo>
                  <a:cubicBezTo>
                    <a:pt x="73867" y="603171"/>
                    <a:pt x="48297" y="592579"/>
                    <a:pt x="29444" y="573727"/>
                  </a:cubicBezTo>
                  <a:cubicBezTo>
                    <a:pt x="10591" y="554874"/>
                    <a:pt x="0" y="529304"/>
                    <a:pt x="0" y="502642"/>
                  </a:cubicBezTo>
                  <a:lnTo>
                    <a:pt x="0" y="100528"/>
                  </a:lnTo>
                  <a:cubicBezTo>
                    <a:pt x="0" y="45008"/>
                    <a:pt x="45008" y="0"/>
                    <a:pt x="100528" y="0"/>
                  </a:cubicBezTo>
                  <a:close/>
                </a:path>
              </a:pathLst>
            </a:custGeom>
            <a:solidFill>
              <a:srgbClr val="F5AC62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l"/>
              <a:r>
                <a:rPr lang="zh-CN" altLang="en-US" sz="3999" b="1" i="0">
                  <a:solidFill>
                    <a:srgbClr val="000000">
                      <a:alpha val="100000"/>
                    </a:srgbClr>
                  </a:solidFill>
                  <a:latin typeface="宋体"/>
                  <a:ea typeface="宋体"/>
                </a:rPr>
                <a:t>课堂习题</a:t>
              </a:r>
            </a:p>
          </p:txBody>
        </p:sp>
        <p:pic>
          <p:nvPicPr>
            <p:cNvPr id="5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049" y="0"/>
              <a:ext cx="1219200" cy="1156076"/>
            </a:xfrm>
            <a:prstGeom prst="rect">
              <a:avLst/>
            </a:prstGeom>
          </p:spPr>
        </p:pic>
      </p:grpSp>
      <p:sp>
        <p:nvSpPr>
          <p:cNvPr id="6" name="形状1" title=""/>
          <p:cNvSpPr txBox="1"/>
          <p:nvPr/>
        </p:nvSpPr>
        <p:spPr>
          <a:xfrm rot="10800000">
            <a:off x="3032" y="889131"/>
            <a:ext cx="7089505" cy="9525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7" name="文本1" title=""/>
          <p:cNvSpPr txBox="1"/>
          <p:nvPr/>
        </p:nvSpPr>
        <p:spPr>
          <a:xfrm>
            <a:off x="884758" y="1113168"/>
            <a:ext cx="10063477" cy="213120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800"/>
              </a:lnSpc>
            </a:pPr>
            <a:r>
              <a:rPr lang="zh-CN" altLang="en-US" sz="2699" b="1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5.</a:t>
            </a:r>
            <a:r>
              <a:rPr lang="zh-CN" altLang="en-US" sz="2699" b="1" i="0">
                <a:solidFill>
                  <a:srgbClr val="000000">
                    <a:alpha val="100000"/>
                  </a:srgbClr>
                </a:solidFill>
                <a:latin typeface="新宋体"/>
                <a:ea typeface="新宋体"/>
              </a:rPr>
              <a:t>如图，将一个木块放入盛有水的烧杯中，木块浸入水中的深度为</a:t>
            </a:r>
            <a:r>
              <a:rPr lang="zh-CN" altLang="en-US" sz="2699" b="1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4cm</a:t>
            </a:r>
            <a:r>
              <a:rPr lang="zh-CN" altLang="en-US" sz="2699" b="1" i="0">
                <a:solidFill>
                  <a:srgbClr val="000000">
                    <a:alpha val="100000"/>
                  </a:srgbClr>
                </a:solidFill>
                <a:latin typeface="新宋体"/>
                <a:ea typeface="新宋体"/>
              </a:rPr>
              <a:t>，木块底面积为</a:t>
            </a:r>
            <a:r>
              <a:rPr lang="zh-CN" altLang="en-US" sz="2699" b="1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60cm</a:t>
            </a:r>
            <a:r>
              <a:rPr lang="zh-CN" altLang="en-US" sz="3499" b="1" i="0" baseline="30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2</a:t>
            </a:r>
            <a:r>
              <a:rPr lang="zh-CN" altLang="en-US" sz="2699" b="1" i="0">
                <a:solidFill>
                  <a:srgbClr val="000000">
                    <a:alpha val="100000"/>
                  </a:srgbClr>
                </a:solidFill>
                <a:latin typeface="新宋体"/>
                <a:ea typeface="新宋体"/>
              </a:rPr>
              <a:t>，那么木块受到的浮力为多大呢？（</a:t>
            </a:r>
            <a:r>
              <a:rPr lang="zh-CN" altLang="en-US" sz="2699" b="1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g</a:t>
            </a:r>
            <a:r>
              <a:rPr lang="zh-CN" altLang="en-US" sz="2699" b="1" i="0">
                <a:solidFill>
                  <a:srgbClr val="000000">
                    <a:alpha val="100000"/>
                  </a:srgbClr>
                </a:solidFill>
                <a:latin typeface="新宋体"/>
                <a:ea typeface="新宋体"/>
              </a:rPr>
              <a:t>取</a:t>
            </a:r>
            <a:r>
              <a:rPr lang="zh-CN" altLang="en-US" sz="2699" b="1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10N/kg</a:t>
            </a:r>
            <a:r>
              <a:rPr lang="zh-CN" altLang="en-US" sz="2699" b="1" i="0">
                <a:solidFill>
                  <a:srgbClr val="000000">
                    <a:alpha val="100000"/>
                  </a:srgbClr>
                </a:solidFill>
                <a:latin typeface="新宋体"/>
                <a:ea typeface="新宋体"/>
              </a:rPr>
              <a:t>）</a:t>
            </a:r>
          </a:p>
        </p:txBody>
      </p:sp>
      <p:pic>
        <p:nvPicPr>
          <p:cNvPr id="8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5592" y="2888856"/>
            <a:ext cx="2082165" cy="190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9088" y="-43024"/>
            <a:ext cx="12172950" cy="1156076"/>
            <a:chExt cx="12172950" cy="1156076"/>
          </a:xfrm>
        </p:grpSpPr>
        <p:sp>
          <p:nvSpPr>
            <p:cNvPr id="3" name="形状2"/>
            <p:cNvSpPr txBox="1"/>
            <p:nvPr/>
          </p:nvSpPr>
          <p:spPr>
            <a:xfrm>
              <a:off x="0" y="43462"/>
              <a:ext cx="12172950" cy="934755"/>
            </a:xfrm>
            <a:prstGeom prst="rect">
              <a:avLst/>
            </a:prstGeom>
            <a:solidFill>
              <a:srgbClr val="F6F9FD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endParaRPr/>
            </a:p>
          </p:txBody>
        </p:sp>
        <p:sp>
          <p:nvSpPr>
            <p:cNvPr id="4" name="形状3"/>
            <p:cNvSpPr txBox="1"/>
            <p:nvPr/>
          </p:nvSpPr>
          <p:spPr>
            <a:xfrm>
              <a:off x="1133151" y="250612"/>
              <a:ext cx="2413968" cy="603171"/>
            </a:xfrm>
            <a:custGeom>
              <a:gdLst>
                <a:gd name="connsiteX0" fmla="*/ 100528 w 2413968"/>
                <a:gd name="connsiteY0" fmla="*/ 0 h 603171"/>
                <a:gd name="connsiteX1" fmla="*/ 2313440 w 2413968"/>
                <a:gd name="connsiteY1" fmla="*/ 0 h 603171"/>
                <a:gd name="connsiteX2" fmla="*/ 2340102 w 2413968"/>
                <a:gd name="connsiteY2" fmla="*/ 0 h 603171"/>
                <a:gd name="connsiteX3" fmla="*/ 2403377 w 2413968"/>
                <a:gd name="connsiteY3" fmla="*/ 48297 h 603171"/>
                <a:gd name="connsiteX4" fmla="*/ 2413968 w 2413968"/>
                <a:gd name="connsiteY4" fmla="*/ 502642 h 603171"/>
                <a:gd name="connsiteX5" fmla="*/ 2413968 w 2413968"/>
                <a:gd name="connsiteY5" fmla="*/ 529304 h 603171"/>
                <a:gd name="connsiteX6" fmla="*/ 2365671 w 2413968"/>
                <a:gd name="connsiteY6" fmla="*/ 592579 h 603171"/>
                <a:gd name="connsiteX7" fmla="*/ 100528 w 2413968"/>
                <a:gd name="connsiteY7" fmla="*/ 603171 h 603171"/>
                <a:gd name="connsiteX8" fmla="*/ 73867 w 2413968"/>
                <a:gd name="connsiteY8" fmla="*/ 603171 h 603171"/>
                <a:gd name="connsiteX9" fmla="*/ 10591 w 2413968"/>
                <a:gd name="connsiteY9" fmla="*/ 554874 h 603171"/>
                <a:gd name="connsiteX10" fmla="*/ 0 w 2413968"/>
                <a:gd name="connsiteY10" fmla="*/ 100528 h 603171"/>
                <a:gd name="connsiteX11" fmla="*/ 0 w 2413968"/>
                <a:gd name="connsiteY11" fmla="*/ 45008 h 6031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3968" h="603171">
                  <a:moveTo>
                    <a:pt x="100528" y="0"/>
                  </a:moveTo>
                  <a:lnTo>
                    <a:pt x="2313440" y="0"/>
                  </a:lnTo>
                  <a:cubicBezTo>
                    <a:pt x="2340102" y="0"/>
                    <a:pt x="2365671" y="10591"/>
                    <a:pt x="2384524" y="29444"/>
                  </a:cubicBezTo>
                  <a:cubicBezTo>
                    <a:pt x="2403377" y="48297"/>
                    <a:pt x="2413968" y="73867"/>
                    <a:pt x="2413968" y="100528"/>
                  </a:cubicBezTo>
                  <a:lnTo>
                    <a:pt x="2413968" y="502642"/>
                  </a:lnTo>
                  <a:cubicBezTo>
                    <a:pt x="2413968" y="529304"/>
                    <a:pt x="2403377" y="554874"/>
                    <a:pt x="2384524" y="573727"/>
                  </a:cubicBezTo>
                  <a:cubicBezTo>
                    <a:pt x="2365671" y="592579"/>
                    <a:pt x="2340102" y="603171"/>
                    <a:pt x="2313440" y="603171"/>
                  </a:cubicBezTo>
                  <a:lnTo>
                    <a:pt x="100528" y="603171"/>
                  </a:lnTo>
                  <a:cubicBezTo>
                    <a:pt x="73867" y="603171"/>
                    <a:pt x="48297" y="592579"/>
                    <a:pt x="29444" y="573727"/>
                  </a:cubicBezTo>
                  <a:cubicBezTo>
                    <a:pt x="10591" y="554874"/>
                    <a:pt x="0" y="529304"/>
                    <a:pt x="0" y="502642"/>
                  </a:cubicBezTo>
                  <a:lnTo>
                    <a:pt x="0" y="100528"/>
                  </a:lnTo>
                  <a:cubicBezTo>
                    <a:pt x="0" y="45008"/>
                    <a:pt x="45008" y="0"/>
                    <a:pt x="100528" y="0"/>
                  </a:cubicBezTo>
                  <a:close/>
                </a:path>
              </a:pathLst>
            </a:custGeom>
            <a:solidFill>
              <a:srgbClr val="F5AC62">
                <a:alpha val="100000"/>
              </a:srgbClr>
            </a:solidFill>
            <a:ln w="9525">
              <a:solidFill>
                <a:srgbClr val="FFFFFF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l"/>
              <a:r>
                <a:rPr lang="zh-CN" altLang="en-US" sz="3999" b="1" i="0">
                  <a:solidFill>
                    <a:srgbClr val="000000">
                      <a:alpha val="100000"/>
                    </a:srgbClr>
                  </a:solidFill>
                  <a:latin typeface="宋体"/>
                  <a:ea typeface="宋体"/>
                </a:rPr>
                <a:t>课堂习题</a:t>
              </a:r>
            </a:p>
          </p:txBody>
        </p:sp>
        <p:pic>
          <p:nvPicPr>
            <p:cNvPr id="5" name="图片1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049" y="0"/>
              <a:ext cx="1219200" cy="1156076"/>
            </a:xfrm>
            <a:prstGeom prst="rect">
              <a:avLst/>
            </a:prstGeom>
          </p:spPr>
        </p:pic>
      </p:grpSp>
      <p:sp>
        <p:nvSpPr>
          <p:cNvPr id="6" name="形状1" title=""/>
          <p:cNvSpPr txBox="1"/>
          <p:nvPr/>
        </p:nvSpPr>
        <p:spPr>
          <a:xfrm rot="10800000">
            <a:off x="3032" y="889131"/>
            <a:ext cx="7089505" cy="95250"/>
          </a:xfrm>
          <a:prstGeom prst="rect">
            <a:avLst/>
          </a:prstGeom>
          <a:solidFill>
            <a:srgbClr val="F6F9FD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endParaRPr/>
          </a:p>
        </p:txBody>
      </p:sp>
      <p:sp>
        <p:nvSpPr>
          <p:cNvPr id="7" name="文本1" title=""/>
          <p:cNvSpPr txBox="1"/>
          <p:nvPr/>
        </p:nvSpPr>
        <p:spPr>
          <a:xfrm>
            <a:off x="992610" y="1112672"/>
            <a:ext cx="10621066" cy="2085186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800"/>
              </a:lnSpc>
            </a:pPr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6</a:t>
            </a:r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．在弹簧测力计下悬挂一个金属零件，示数是</a:t>
            </a:r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7.5N</a:t>
            </a:r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。当把零件浸没在密度为</a:t>
            </a:r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0.8</a:t>
            </a:r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×</a:t>
            </a:r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10</a:t>
            </a:r>
            <a:r>
              <a:rPr lang="zh-CN" altLang="en-US" sz="3990" b="0" i="0" baseline="30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3</a:t>
            </a:r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kg/m</a:t>
            </a:r>
            <a:r>
              <a:rPr lang="zh-CN" altLang="en-US" sz="3990" b="0" i="0" baseline="30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3</a:t>
            </a:r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的油中时，测力计的示数是</a:t>
            </a:r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6.6N</a:t>
            </a:r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</a:rPr>
              <a:t>，金属零件的体积有多大</a:t>
            </a:r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OS" val="Unix 3.10 unknown"/>
  <p:tag name="AS_RELEASE_DATE" val="2023.03.31"/>
  <p:tag name="AS_TITLE" val="Aspose.Slides for Java"/>
  <p:tag name="AS_VERSION" val="23.3"/>
</p:tagLst>
</file>

<file path=ppt/theme/theme1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Paragraphs>104</Paragraphs>
  <Slides>18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</vt:lpstr>
      <vt:lpstr>等线 Light</vt:lpstr>
      <vt:lpstr>等线</vt:lpstr>
      <vt:lpstr>微软雅黑</vt:lpstr>
      <vt:lpstr>新宋体</vt:lpstr>
      <vt:lpstr>楷体</vt:lpstr>
      <vt:lpstr>Times New Roman</vt:lpstr>
      <vt:lpstr>宋体</vt:lpstr>
      <vt:lpstr>Office 主题​​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23.0300</AppVersion>
  <TotalTime>0</TotalTime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Printed>2025-03-14T09:33:18Z</cp:lastPrinted>
  <dcterms:created xsi:type="dcterms:W3CDTF">2025-03-14T09:33:18Z</dcterms:created>
  <dcterms:modified xsi:type="dcterms:W3CDTF">2025-03-14T01:33:18Z</dcterms:modified>
</cp:coreProperties>
</file>

<file path=docProps/custom.xml><?xml version="1.0" encoding="utf-8"?>
<Properties xmlns:vt="http://schemas.openxmlformats.org/officeDocument/2006/docPropsVTypes" xmlns="http://schemas.openxmlformats.org/officeDocument/2006/custom-properti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