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tags" Target="tags/tag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image" Target="file:///D:\qq&#25991;&#20214;\712321467\Image\C2C\Image2\%7b75232B38-A165-1FB7-499C-2E1C792CACB5%7d.png" TargetMode="External" /><Relationship Id="rId25" Type="http://schemas.openxmlformats.org/officeDocument/2006/relationships/image" Target="../media/image1.png" /><Relationship Id="rId26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5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4.png" /><Relationship Id="rId3" Type="http://schemas.openxmlformats.org/officeDocument/2006/relationships/image" Target="../media/image25.pn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Relationship Id="rId6" Type="http://schemas.openxmlformats.org/officeDocument/2006/relationships/image" Target="../media/image28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9.png" /><Relationship Id="rId3" Type="http://schemas.openxmlformats.org/officeDocument/2006/relationships/image" Target="../media/image30.pn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Relationship Id="rId6" Type="http://schemas.openxmlformats.org/officeDocument/2006/relationships/image" Target="../media/image33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9.png" /><Relationship Id="rId3" Type="http://schemas.openxmlformats.org/officeDocument/2006/relationships/image" Target="../media/image40.png" /><Relationship Id="rId4" Type="http://schemas.openxmlformats.org/officeDocument/2006/relationships/video" Target="../media/media2.mp4" /><Relationship Id="rId5" Type="http://schemas.microsoft.com/office/2007/relationships/media" Target="../media/media2.mp4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41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42.png" /><Relationship Id="rId3" Type="http://schemas.openxmlformats.org/officeDocument/2006/relationships/video" Target="../media/media3.mp4" /><Relationship Id="rId4" Type="http://schemas.microsoft.com/office/2007/relationships/media" Target="../media/media3.mp4" /><Relationship Id="rId5" Type="http://schemas.openxmlformats.org/officeDocument/2006/relationships/image" Target="../media/image43.png" /><Relationship Id="rId6" Type="http://schemas.openxmlformats.org/officeDocument/2006/relationships/video" Target="../media/media4.mp4" /><Relationship Id="rId7" Type="http://schemas.microsoft.com/office/2007/relationships/media" Target="../media/media4.mp4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4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5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46.png" /><Relationship Id="rId3" Type="http://schemas.openxmlformats.org/officeDocument/2006/relationships/image" Target="../media/image4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48.png" /><Relationship Id="rId3" Type="http://schemas.openxmlformats.org/officeDocument/2006/relationships/image" Target="../media/image4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50.png" /><Relationship Id="rId3" Type="http://schemas.openxmlformats.org/officeDocument/2006/relationships/image" Target="../media/image5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5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53.png" /><Relationship Id="rId3" Type="http://schemas.openxmlformats.org/officeDocument/2006/relationships/image" Target="../media/image5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Relationship Id="rId3" Type="http://schemas.openxmlformats.org/officeDocument/2006/relationships/video" Target="../media/media1.mp4" /><Relationship Id="rId4" Type="http://schemas.microsoft.com/office/2007/relationships/media" Target="../media/media1.mp4" /><Relationship Id="rId5" Type="http://schemas.openxmlformats.org/officeDocument/2006/relationships/image" Target="../media/image9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1.png" /><Relationship Id="rId3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Relationship Id="rId6" Type="http://schemas.openxmlformats.org/officeDocument/2006/relationships/image" Target="../media/image21.png" /><Relationship Id="rId7" Type="http://schemas.openxmlformats.org/officeDocument/2006/relationships/image" Target="../media/image22.png" /><Relationship Id="rId8" Type="http://schemas.openxmlformats.org/officeDocument/2006/relationships/image" Target="../media/image2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3429" y="-15415"/>
            <a:ext cx="12275969" cy="6881222"/>
            <a:chExt cx="12275969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19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833239" y="3762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第十章——浮力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429456" y="2154949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158888" y="1060422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第1节  浮力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20706" y="222014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281" y="2974686"/>
            <a:ext cx="5200650" cy="3441859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465570"/>
            <a:ext cx="12172950" cy="39243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72430" y="957958"/>
            <a:ext cx="9504779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（1）探究浮力大小与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物体浸在液体中的体积的关系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266524" y="1639650"/>
            <a:ext cx="2055089" cy="4721064"/>
            <a:chExt cx="2055089" cy="4721064"/>
          </a:xfrm>
        </p:grpSpPr>
        <p:sp>
          <p:nvSpPr>
            <p:cNvPr id="10" name="形状6"/>
            <p:cNvSpPr txBox="1"/>
            <p:nvPr/>
          </p:nvSpPr>
          <p:spPr>
            <a:xfrm flipH="1">
              <a:off x="719654" y="2934945"/>
              <a:ext cx="19050" cy="35436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6"/>
            <p:cNvSpPr txBox="1"/>
            <p:nvPr/>
          </p:nvSpPr>
          <p:spPr>
            <a:xfrm>
              <a:off x="0" y="4110000"/>
              <a:ext cx="1635307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在空气中</a:t>
              </a:r>
            </a:p>
          </p:txBody>
        </p:sp>
        <p:sp>
          <p:nvSpPr>
            <p:cNvPr id="12" name="形状8"/>
            <p:cNvSpPr txBox="1"/>
            <p:nvPr/>
          </p:nvSpPr>
          <p:spPr>
            <a:xfrm>
              <a:off x="471855" y="3289306"/>
              <a:ext cx="495597" cy="748795"/>
            </a:xfrm>
            <a:prstGeom prst="rect">
              <a:avLst/>
            </a:prstGeom>
            <a:solidFill>
              <a:srgbClr val="FCD5B5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文本8"/>
            <p:cNvSpPr txBox="1"/>
            <p:nvPr/>
          </p:nvSpPr>
          <p:spPr>
            <a:xfrm>
              <a:off x="468045" y="3192145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pic>
          <p:nvPicPr>
            <p:cNvPr id="14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62" y="0"/>
              <a:ext cx="1225987" cy="2934945"/>
            </a:xfrm>
            <a:prstGeom prst="rect">
              <a:avLst/>
            </a:prstGeom>
          </p:spPr>
        </p:pic>
        <p:sp>
          <p:nvSpPr>
            <p:cNvPr id="15" name="形状7"/>
            <p:cNvSpPr txBox="1"/>
            <p:nvPr/>
          </p:nvSpPr>
          <p:spPr>
            <a:xfrm>
              <a:off x="471855" y="1333751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7"/>
            <p:cNvSpPr txBox="1"/>
            <p:nvPr/>
          </p:nvSpPr>
          <p:spPr>
            <a:xfrm>
              <a:off x="988698" y="1093390"/>
              <a:ext cx="1066391" cy="63677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1.8N</a:t>
              </a:r>
            </a:p>
          </p:txBody>
        </p:sp>
      </p:grpSp>
      <p:grpSp>
        <p:nvGrpSpPr>
          <p:cNvPr id="17" name="组合3" title=""/>
          <p:cNvGrpSpPr/>
          <p:nvPr/>
        </p:nvGrpSpPr>
        <p:grpSpPr>
          <a:xfrm>
            <a:off x="1909422" y="1459468"/>
            <a:ext cx="2117748" cy="5081930"/>
            <a:chExt cx="2117748" cy="5081930"/>
          </a:xfrm>
        </p:grpSpPr>
        <p:sp>
          <p:nvSpPr>
            <p:cNvPr id="18" name="文本9"/>
            <p:cNvSpPr txBox="1"/>
            <p:nvPr/>
          </p:nvSpPr>
          <p:spPr>
            <a:xfrm>
              <a:off x="52694" y="4511182"/>
              <a:ext cx="1684476" cy="5707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部分浸入</a:t>
              </a:r>
            </a:p>
          </p:txBody>
        </p:sp>
        <p:sp>
          <p:nvSpPr>
            <p:cNvPr id="19" name="形状9"/>
            <p:cNvSpPr txBox="1"/>
            <p:nvPr/>
          </p:nvSpPr>
          <p:spPr>
            <a:xfrm>
              <a:off x="0" y="2837994"/>
              <a:ext cx="1438530" cy="700705"/>
            </a:xfrm>
            <a:custGeom>
              <a:gdLst>
                <a:gd name="connsiteX0" fmla="*/ 186014 w 1438530"/>
                <a:gd name="connsiteY0" fmla="*/ 750199 h 700705"/>
                <a:gd name="connsiteX1" fmla="*/ 186014 w 1438530"/>
                <a:gd name="connsiteY1" fmla="*/ 239211 h 700705"/>
                <a:gd name="connsiteX2" fmla="*/ 186014 w 1438530"/>
                <a:gd name="connsiteY2" fmla="*/ 119605 h 700705"/>
                <a:gd name="connsiteX3" fmla="*/ 0 w 1438530"/>
                <a:gd name="connsiteY3" fmla="*/ 29899 h 700705"/>
                <a:gd name="connsiteX4" fmla="*/ 235620 w 1438530"/>
                <a:gd name="connsiteY4" fmla="*/ 0 h 700705"/>
                <a:gd name="connsiteX5" fmla="*/ 1438523 w 1438530"/>
                <a:gd name="connsiteY5" fmla="*/ 0 h 700705"/>
                <a:gd name="connsiteX6" fmla="*/ 1376524 w 1438530"/>
                <a:gd name="connsiteY6" fmla="*/ 79734 h 700705"/>
                <a:gd name="connsiteX7" fmla="*/ 1376524 w 1438530"/>
                <a:gd name="connsiteY7" fmla="*/ 750199 h 7007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8523" h="750199" fill="none">
                  <a:moveTo>
                    <a:pt x="186014" y="750199"/>
                  </a:moveTo>
                  <a:lnTo>
                    <a:pt x="186014" y="239211"/>
                  </a:lnTo>
                  <a:lnTo>
                    <a:pt x="186014" y="119605"/>
                  </a:lnTo>
                  <a:lnTo>
                    <a:pt x="0" y="29899"/>
                  </a:lnTo>
                  <a:lnTo>
                    <a:pt x="235620" y="0"/>
                  </a:lnTo>
                  <a:lnTo>
                    <a:pt x="1438523" y="0"/>
                  </a:lnTo>
                  <a:lnTo>
                    <a:pt x="1376524" y="79734"/>
                  </a:lnTo>
                  <a:lnTo>
                    <a:pt x="1376524" y="750199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0"/>
            <p:cNvSpPr txBox="1"/>
            <p:nvPr/>
          </p:nvSpPr>
          <p:spPr>
            <a:xfrm>
              <a:off x="185020" y="3500578"/>
              <a:ext cx="1195691" cy="1045612"/>
            </a:xfrm>
            <a:prstGeom prst="rect">
              <a:avLst/>
            </a:prstGeom>
            <a:solidFill>
              <a:srgbClr val="DBEEF4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10"/>
            <p:cNvSpPr txBox="1"/>
            <p:nvPr/>
          </p:nvSpPr>
          <p:spPr>
            <a:xfrm>
              <a:off x="259843" y="4133237"/>
              <a:ext cx="1189608" cy="5319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sp>
          <p:nvSpPr>
            <p:cNvPr id="22" name="形状11"/>
            <p:cNvSpPr txBox="1"/>
            <p:nvPr/>
          </p:nvSpPr>
          <p:spPr>
            <a:xfrm flipH="1">
              <a:off x="782310" y="2741307"/>
              <a:ext cx="19050" cy="33098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形状13"/>
            <p:cNvSpPr txBox="1"/>
            <p:nvPr/>
          </p:nvSpPr>
          <p:spPr>
            <a:xfrm>
              <a:off x="534511" y="3072289"/>
              <a:ext cx="495598" cy="699392"/>
            </a:xfrm>
            <a:prstGeom prst="rect">
              <a:avLst/>
            </a:prstGeom>
            <a:solidFill>
              <a:srgbClr val="FCD5B5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文本12"/>
            <p:cNvSpPr txBox="1"/>
            <p:nvPr/>
          </p:nvSpPr>
          <p:spPr>
            <a:xfrm>
              <a:off x="530701" y="2981538"/>
              <a:ext cx="495598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pic>
          <p:nvPicPr>
            <p:cNvPr id="2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317" y="0"/>
              <a:ext cx="1225989" cy="2741307"/>
            </a:xfrm>
            <a:prstGeom prst="rect">
              <a:avLst/>
            </a:prstGeom>
          </p:spPr>
        </p:pic>
        <p:sp>
          <p:nvSpPr>
            <p:cNvPr id="26" name="形状12"/>
            <p:cNvSpPr txBox="1"/>
            <p:nvPr/>
          </p:nvSpPr>
          <p:spPr>
            <a:xfrm>
              <a:off x="534511" y="1204237"/>
              <a:ext cx="499553" cy="2669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7" name="文本11"/>
            <p:cNvSpPr txBox="1"/>
            <p:nvPr/>
          </p:nvSpPr>
          <p:spPr>
            <a:xfrm>
              <a:off x="1051355" y="1021252"/>
              <a:ext cx="1066393" cy="5947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1.6N</a:t>
              </a:r>
            </a:p>
          </p:txBody>
        </p:sp>
      </p:grpSp>
      <p:grpSp>
        <p:nvGrpSpPr>
          <p:cNvPr id="28" name="组合4" title=""/>
          <p:cNvGrpSpPr/>
          <p:nvPr/>
        </p:nvGrpSpPr>
        <p:grpSpPr>
          <a:xfrm>
            <a:off x="3684165" y="1585351"/>
            <a:ext cx="2213088" cy="4955886"/>
            <a:chExt cx="2213088" cy="4955886"/>
          </a:xfrm>
        </p:grpSpPr>
        <p:sp>
          <p:nvSpPr>
            <p:cNvPr id="29" name="形状14"/>
            <p:cNvSpPr txBox="1"/>
            <p:nvPr/>
          </p:nvSpPr>
          <p:spPr>
            <a:xfrm flipH="1">
              <a:off x="877650" y="2734875"/>
              <a:ext cx="19050" cy="33020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3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657" y="0"/>
              <a:ext cx="1225988" cy="2734876"/>
            </a:xfrm>
            <a:prstGeom prst="rect">
              <a:avLst/>
            </a:prstGeom>
          </p:spPr>
        </p:pic>
        <p:sp>
          <p:nvSpPr>
            <p:cNvPr id="31" name="形状15"/>
            <p:cNvSpPr txBox="1"/>
            <p:nvPr/>
          </p:nvSpPr>
          <p:spPr>
            <a:xfrm>
              <a:off x="629851" y="1136323"/>
              <a:ext cx="499552" cy="26627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文本13"/>
            <p:cNvSpPr txBox="1"/>
            <p:nvPr/>
          </p:nvSpPr>
          <p:spPr>
            <a:xfrm>
              <a:off x="1146696" y="677637"/>
              <a:ext cx="1066392" cy="59336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1.4N</a:t>
              </a:r>
            </a:p>
          </p:txBody>
        </p:sp>
        <p:sp>
          <p:nvSpPr>
            <p:cNvPr id="33" name="文本14"/>
            <p:cNvSpPr txBox="1"/>
            <p:nvPr/>
          </p:nvSpPr>
          <p:spPr>
            <a:xfrm>
              <a:off x="0" y="4386477"/>
              <a:ext cx="2122916" cy="5694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大部分浸入</a:t>
              </a:r>
            </a:p>
          </p:txBody>
        </p:sp>
        <p:sp>
          <p:nvSpPr>
            <p:cNvPr id="34" name="形状16"/>
            <p:cNvSpPr txBox="1"/>
            <p:nvPr/>
          </p:nvSpPr>
          <p:spPr>
            <a:xfrm>
              <a:off x="95340" y="2677489"/>
              <a:ext cx="1438528" cy="699061"/>
            </a:xfrm>
            <a:custGeom>
              <a:gdLst>
                <a:gd name="connsiteX0" fmla="*/ 186014 w 1438528"/>
                <a:gd name="connsiteY0" fmla="*/ 750199 h 699061"/>
                <a:gd name="connsiteX1" fmla="*/ 186014 w 1438528"/>
                <a:gd name="connsiteY1" fmla="*/ 239211 h 699061"/>
                <a:gd name="connsiteX2" fmla="*/ 186014 w 1438528"/>
                <a:gd name="connsiteY2" fmla="*/ 119605 h 699061"/>
                <a:gd name="connsiteX3" fmla="*/ 0 w 1438528"/>
                <a:gd name="connsiteY3" fmla="*/ 29899 h 699061"/>
                <a:gd name="connsiteX4" fmla="*/ 235620 w 1438528"/>
                <a:gd name="connsiteY4" fmla="*/ 0 h 699061"/>
                <a:gd name="connsiteX5" fmla="*/ 1438523 w 1438528"/>
                <a:gd name="connsiteY5" fmla="*/ 0 h 699061"/>
                <a:gd name="connsiteX6" fmla="*/ 1376524 w 1438528"/>
                <a:gd name="connsiteY6" fmla="*/ 79734 h 699061"/>
                <a:gd name="connsiteX7" fmla="*/ 1376524 w 1438528"/>
                <a:gd name="connsiteY7" fmla="*/ 750199 h 6990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8523" h="750199" fill="none">
                  <a:moveTo>
                    <a:pt x="186014" y="750199"/>
                  </a:moveTo>
                  <a:lnTo>
                    <a:pt x="186014" y="239211"/>
                  </a:lnTo>
                  <a:lnTo>
                    <a:pt x="186014" y="119605"/>
                  </a:lnTo>
                  <a:lnTo>
                    <a:pt x="0" y="29899"/>
                  </a:lnTo>
                  <a:lnTo>
                    <a:pt x="235620" y="0"/>
                  </a:lnTo>
                  <a:lnTo>
                    <a:pt x="1438523" y="0"/>
                  </a:lnTo>
                  <a:lnTo>
                    <a:pt x="1376524" y="79734"/>
                  </a:lnTo>
                  <a:lnTo>
                    <a:pt x="1376524" y="750199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形状17"/>
            <p:cNvSpPr txBox="1"/>
            <p:nvPr/>
          </p:nvSpPr>
          <p:spPr>
            <a:xfrm>
              <a:off x="273425" y="3262322"/>
              <a:ext cx="1195692" cy="1147934"/>
            </a:xfrm>
            <a:prstGeom prst="rect">
              <a:avLst/>
            </a:prstGeom>
            <a:solidFill>
              <a:srgbClr val="DBEEF4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文本15"/>
            <p:cNvSpPr txBox="1"/>
            <p:nvPr/>
          </p:nvSpPr>
          <p:spPr>
            <a:xfrm>
              <a:off x="355183" y="3969694"/>
              <a:ext cx="1189607" cy="5306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sp>
          <p:nvSpPr>
            <p:cNvPr id="37" name="形状18"/>
            <p:cNvSpPr txBox="1"/>
            <p:nvPr/>
          </p:nvSpPr>
          <p:spPr>
            <a:xfrm>
              <a:off x="629851" y="3065080"/>
              <a:ext cx="495597" cy="697751"/>
            </a:xfrm>
            <a:prstGeom prst="rect">
              <a:avLst/>
            </a:prstGeom>
            <a:solidFill>
              <a:srgbClr val="FCD5B5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文本16"/>
            <p:cNvSpPr txBox="1"/>
            <p:nvPr/>
          </p:nvSpPr>
          <p:spPr>
            <a:xfrm>
              <a:off x="626041" y="2974542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39" name="组合5" title=""/>
          <p:cNvGrpSpPr/>
          <p:nvPr/>
        </p:nvGrpSpPr>
        <p:grpSpPr>
          <a:xfrm>
            <a:off x="5516261" y="1908639"/>
            <a:ext cx="2122911" cy="4632607"/>
            <a:chExt cx="2122911" cy="4632607"/>
          </a:xfrm>
        </p:grpSpPr>
        <p:pic>
          <p:nvPicPr>
            <p:cNvPr id="40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8432" y="0"/>
              <a:ext cx="1225985" cy="2721931"/>
            </a:xfrm>
            <a:prstGeom prst="rect">
              <a:avLst/>
            </a:prstGeom>
          </p:spPr>
        </p:pic>
        <p:sp>
          <p:nvSpPr>
            <p:cNvPr id="41" name="形状19"/>
            <p:cNvSpPr txBox="1"/>
            <p:nvPr/>
          </p:nvSpPr>
          <p:spPr>
            <a:xfrm>
              <a:off x="623625" y="1072053"/>
              <a:ext cx="499551" cy="2650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2" name="文本17"/>
            <p:cNvSpPr txBox="1"/>
            <p:nvPr/>
          </p:nvSpPr>
          <p:spPr>
            <a:xfrm>
              <a:off x="943613" y="515331"/>
              <a:ext cx="1066389" cy="59056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1.2N</a:t>
              </a:r>
            </a:p>
          </p:txBody>
        </p:sp>
        <p:sp>
          <p:nvSpPr>
            <p:cNvPr id="43" name="文本18"/>
            <p:cNvSpPr txBox="1"/>
            <p:nvPr/>
          </p:nvSpPr>
          <p:spPr>
            <a:xfrm>
              <a:off x="0" y="4065893"/>
              <a:ext cx="2122911" cy="56671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完全浸入</a:t>
              </a:r>
            </a:p>
          </p:txBody>
        </p:sp>
        <p:sp>
          <p:nvSpPr>
            <p:cNvPr id="44" name="形状21"/>
            <p:cNvSpPr txBox="1"/>
            <p:nvPr/>
          </p:nvSpPr>
          <p:spPr>
            <a:xfrm>
              <a:off x="95340" y="2364994"/>
              <a:ext cx="1438525" cy="695752"/>
            </a:xfrm>
            <a:custGeom>
              <a:gdLst>
                <a:gd name="connsiteX0" fmla="*/ 186014 w 1438525"/>
                <a:gd name="connsiteY0" fmla="*/ 750199 h 695752"/>
                <a:gd name="connsiteX1" fmla="*/ 186014 w 1438525"/>
                <a:gd name="connsiteY1" fmla="*/ 239211 h 695752"/>
                <a:gd name="connsiteX2" fmla="*/ 186014 w 1438525"/>
                <a:gd name="connsiteY2" fmla="*/ 119605 h 695752"/>
                <a:gd name="connsiteX3" fmla="*/ 0 w 1438525"/>
                <a:gd name="connsiteY3" fmla="*/ 29899 h 695752"/>
                <a:gd name="connsiteX4" fmla="*/ 235620 w 1438525"/>
                <a:gd name="connsiteY4" fmla="*/ 0 h 695752"/>
                <a:gd name="connsiteX5" fmla="*/ 1438523 w 1438525"/>
                <a:gd name="connsiteY5" fmla="*/ 0 h 695752"/>
                <a:gd name="connsiteX6" fmla="*/ 1376524 w 1438525"/>
                <a:gd name="connsiteY6" fmla="*/ 79734 h 695752"/>
                <a:gd name="connsiteX7" fmla="*/ 1376524 w 1438525"/>
                <a:gd name="connsiteY7" fmla="*/ 750199 h 69575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8523" h="750199" fill="none">
                  <a:moveTo>
                    <a:pt x="186014" y="750199"/>
                  </a:moveTo>
                  <a:lnTo>
                    <a:pt x="186014" y="239211"/>
                  </a:lnTo>
                  <a:lnTo>
                    <a:pt x="186014" y="119605"/>
                  </a:lnTo>
                  <a:lnTo>
                    <a:pt x="0" y="29899"/>
                  </a:lnTo>
                  <a:lnTo>
                    <a:pt x="235620" y="0"/>
                  </a:lnTo>
                  <a:lnTo>
                    <a:pt x="1438523" y="0"/>
                  </a:lnTo>
                  <a:lnTo>
                    <a:pt x="1376524" y="79734"/>
                  </a:lnTo>
                  <a:lnTo>
                    <a:pt x="1376524" y="750199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5" name="形状22"/>
            <p:cNvSpPr txBox="1"/>
            <p:nvPr/>
          </p:nvSpPr>
          <p:spPr>
            <a:xfrm>
              <a:off x="280359" y="2856071"/>
              <a:ext cx="1195683" cy="1200150"/>
            </a:xfrm>
            <a:prstGeom prst="rect">
              <a:avLst/>
            </a:prstGeom>
            <a:solidFill>
              <a:srgbClr val="DBEEF4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6" name="文本19"/>
            <p:cNvSpPr txBox="1"/>
            <p:nvPr/>
          </p:nvSpPr>
          <p:spPr>
            <a:xfrm>
              <a:off x="355182" y="3651082"/>
              <a:ext cx="1189604" cy="52815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sp>
          <p:nvSpPr>
            <p:cNvPr id="47" name="形状23"/>
            <p:cNvSpPr txBox="1"/>
            <p:nvPr/>
          </p:nvSpPr>
          <p:spPr>
            <a:xfrm>
              <a:off x="663858" y="3107861"/>
              <a:ext cx="495596" cy="694448"/>
            </a:xfrm>
            <a:prstGeom prst="rect">
              <a:avLst/>
            </a:prstGeom>
            <a:solidFill>
              <a:srgbClr val="FCD5B5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8" name="文本20"/>
            <p:cNvSpPr txBox="1"/>
            <p:nvPr/>
          </p:nvSpPr>
          <p:spPr>
            <a:xfrm>
              <a:off x="660048" y="3017751"/>
              <a:ext cx="495596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49" name="形状20"/>
            <p:cNvSpPr txBox="1"/>
            <p:nvPr/>
          </p:nvSpPr>
          <p:spPr>
            <a:xfrm flipH="1">
              <a:off x="878203" y="2706128"/>
              <a:ext cx="19050" cy="40945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aphicFrame>
        <p:nvGraphicFramePr>
          <p:cNvPr id="50" name="表格1" title="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67701"/>
              </p:ext>
            </p:extLst>
          </p:nvPr>
        </p:nvGraphicFramePr>
        <p:xfrm>
          <a:off x="7409383" y="1555261"/>
          <a:ext cx="4407306" cy="2860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270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839881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70864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800510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963270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浸在液体</a:t>
                      </a:r>
                    </a:p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中的体积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V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较小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较大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浸没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05948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重力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885643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弹簧测力计</a:t>
                      </a:r>
                    </a:p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示数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1.6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1.4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1.2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05948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3192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DBEEF4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t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DBEEF4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DBEEF4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DBEEF4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sp>
        <p:nvSpPr>
          <p:cNvPr id="51" name="文本2" title=""/>
          <p:cNvSpPr txBox="1"/>
          <p:nvPr/>
        </p:nvSpPr>
        <p:spPr>
          <a:xfrm>
            <a:off x="9156040" y="3907831"/>
            <a:ext cx="1283261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0.2</a:t>
            </a:r>
          </a:p>
        </p:txBody>
      </p:sp>
      <p:sp>
        <p:nvSpPr>
          <p:cNvPr id="52" name="文本3" title=""/>
          <p:cNvSpPr txBox="1"/>
          <p:nvPr/>
        </p:nvSpPr>
        <p:spPr>
          <a:xfrm>
            <a:off x="9976856" y="3907726"/>
            <a:ext cx="1283261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0.4</a:t>
            </a:r>
          </a:p>
        </p:txBody>
      </p:sp>
      <p:sp>
        <p:nvSpPr>
          <p:cNvPr id="53" name="文本4" title=""/>
          <p:cNvSpPr txBox="1"/>
          <p:nvPr/>
        </p:nvSpPr>
        <p:spPr>
          <a:xfrm>
            <a:off x="10667629" y="3907936"/>
            <a:ext cx="1283261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0.6</a:t>
            </a:r>
          </a:p>
        </p:txBody>
      </p:sp>
      <p:sp>
        <p:nvSpPr>
          <p:cNvPr id="54" name="文本5" title=""/>
          <p:cNvSpPr txBox="1"/>
          <p:nvPr/>
        </p:nvSpPr>
        <p:spPr>
          <a:xfrm>
            <a:off x="7461590" y="4642666"/>
            <a:ext cx="4303509" cy="156318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1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结论：</a:t>
            </a:r>
            <a:r>
              <a:rPr lang="zh-CN" altLang="en-US" sz="27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同一液体，物体浸在液体中的体积越大，浮力越大。</a:t>
            </a:r>
          </a:p>
        </p:txBody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172700" y="12255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28" grpId="0" animBg="1"/>
      <p:bldP spid="3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464379"/>
            <a:ext cx="12172950" cy="39362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72430" y="957958"/>
            <a:ext cx="6952078" cy="7445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（2）探究浮力大小与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液体密度的关系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553460" y="1721348"/>
            <a:ext cx="1637387" cy="4333708"/>
            <a:chExt cx="1637387" cy="4333708"/>
          </a:xfrm>
        </p:grpSpPr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68873" cy="3008223"/>
            </a:xfrm>
            <a:prstGeom prst="rect">
              <a:avLst/>
            </a:prstGeom>
          </p:spPr>
        </p:pic>
        <p:sp>
          <p:nvSpPr>
            <p:cNvPr id="11" name="文本6"/>
            <p:cNvSpPr txBox="1"/>
            <p:nvPr/>
          </p:nvSpPr>
          <p:spPr>
            <a:xfrm>
              <a:off x="692283" y="1186978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2N</a:t>
              </a:r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204850" y="1407286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8"/>
            <p:cNvSpPr txBox="1"/>
            <p:nvPr/>
          </p:nvSpPr>
          <p:spPr>
            <a:xfrm>
              <a:off x="202499" y="3584913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7"/>
            <p:cNvSpPr txBox="1"/>
            <p:nvPr/>
          </p:nvSpPr>
          <p:spPr>
            <a:xfrm>
              <a:off x="198689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15" name="形状7"/>
            <p:cNvSpPr txBox="1"/>
            <p:nvPr/>
          </p:nvSpPr>
          <p:spPr>
            <a:xfrm flipH="1">
              <a:off x="422456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6" name="组合3" title=""/>
          <p:cNvGrpSpPr/>
          <p:nvPr/>
        </p:nvGrpSpPr>
        <p:grpSpPr>
          <a:xfrm>
            <a:off x="1761523" y="1516047"/>
            <a:ext cx="1995580" cy="4788261"/>
            <a:chExt cx="1995580" cy="4788261"/>
          </a:xfrm>
        </p:grpSpPr>
        <p:sp>
          <p:nvSpPr>
            <p:cNvPr id="17" name="形状10"/>
            <p:cNvSpPr txBox="1"/>
            <p:nvPr/>
          </p:nvSpPr>
          <p:spPr>
            <a:xfrm>
              <a:off x="186614" y="3626192"/>
              <a:ext cx="1194333" cy="900600"/>
            </a:xfrm>
            <a:prstGeom prst="flowChartAlternateProcess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1"/>
            <p:cNvSpPr txBox="1"/>
            <p:nvPr/>
          </p:nvSpPr>
          <p:spPr>
            <a:xfrm>
              <a:off x="0" y="3063317"/>
              <a:ext cx="1443152" cy="749562"/>
            </a:xfrm>
            <a:custGeom>
              <a:gdLst>
                <a:gd name="connsiteX0" fmla="*/ 186614 w 1443152"/>
                <a:gd name="connsiteY0" fmla="*/ 749560 h 749562"/>
                <a:gd name="connsiteX1" fmla="*/ 186614 w 1443152"/>
                <a:gd name="connsiteY1" fmla="*/ 239011 h 749562"/>
                <a:gd name="connsiteX2" fmla="*/ 186614 w 1443152"/>
                <a:gd name="connsiteY2" fmla="*/ 119501 h 749562"/>
                <a:gd name="connsiteX3" fmla="*/ 0 w 1443152"/>
                <a:gd name="connsiteY3" fmla="*/ 29880 h 749562"/>
                <a:gd name="connsiteX4" fmla="*/ 236382 w 1443152"/>
                <a:gd name="connsiteY4" fmla="*/ 0 h 749562"/>
                <a:gd name="connsiteX5" fmla="*/ 1443152 w 1443152"/>
                <a:gd name="connsiteY5" fmla="*/ 0 h 749562"/>
                <a:gd name="connsiteX6" fmla="*/ 1380944 w 1443152"/>
                <a:gd name="connsiteY6" fmla="*/ 79667 h 749562"/>
                <a:gd name="connsiteX7" fmla="*/ 1380944 w 1443152"/>
                <a:gd name="connsiteY7" fmla="*/ 749560 h 7495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152" h="749560" fill="none">
                  <a:moveTo>
                    <a:pt x="186614" y="749560"/>
                  </a:moveTo>
                  <a:lnTo>
                    <a:pt x="186614" y="239011"/>
                  </a:lnTo>
                  <a:lnTo>
                    <a:pt x="186614" y="119501"/>
                  </a:lnTo>
                  <a:lnTo>
                    <a:pt x="0" y="29880"/>
                  </a:lnTo>
                  <a:lnTo>
                    <a:pt x="236382" y="0"/>
                  </a:lnTo>
                  <a:lnTo>
                    <a:pt x="1443152" y="0"/>
                  </a:lnTo>
                  <a:lnTo>
                    <a:pt x="1380944" y="79667"/>
                  </a:lnTo>
                  <a:lnTo>
                    <a:pt x="1380944" y="749560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9"/>
            <p:cNvSpPr txBox="1"/>
            <p:nvPr/>
          </p:nvSpPr>
          <p:spPr>
            <a:xfrm>
              <a:off x="187332" y="3500610"/>
              <a:ext cx="1193376" cy="1119471"/>
            </a:xfrm>
            <a:prstGeom prst="rect">
              <a:avLst/>
            </a:prstGeom>
            <a:solidFill>
              <a:srgbClr val="EBF1DE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8"/>
            <p:cNvSpPr txBox="1"/>
            <p:nvPr/>
          </p:nvSpPr>
          <p:spPr>
            <a:xfrm>
              <a:off x="428673" y="4218773"/>
              <a:ext cx="1189605" cy="5694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酒精</a:t>
              </a:r>
            </a:p>
          </p:txBody>
        </p:sp>
        <p:pic>
          <p:nvPicPr>
            <p:cNvPr id="2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7136" y="0"/>
              <a:ext cx="868873" cy="3008223"/>
            </a:xfrm>
            <a:prstGeom prst="rect">
              <a:avLst/>
            </a:prstGeom>
          </p:spPr>
        </p:pic>
        <p:sp>
          <p:nvSpPr>
            <p:cNvPr id="22" name="文本9"/>
            <p:cNvSpPr txBox="1"/>
            <p:nvPr/>
          </p:nvSpPr>
          <p:spPr>
            <a:xfrm>
              <a:off x="1050476" y="950758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1.4N</a:t>
              </a:r>
            </a:p>
          </p:txBody>
        </p:sp>
        <p:sp>
          <p:nvSpPr>
            <p:cNvPr id="23" name="形状12"/>
            <p:cNvSpPr txBox="1"/>
            <p:nvPr/>
          </p:nvSpPr>
          <p:spPr>
            <a:xfrm>
              <a:off x="531796" y="1190116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4"/>
            <p:cNvSpPr txBox="1"/>
            <p:nvPr/>
          </p:nvSpPr>
          <p:spPr>
            <a:xfrm>
              <a:off x="549635" y="3584912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文本10"/>
            <p:cNvSpPr txBox="1"/>
            <p:nvPr/>
          </p:nvSpPr>
          <p:spPr>
            <a:xfrm>
              <a:off x="545825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26" name="形状13"/>
            <p:cNvSpPr txBox="1"/>
            <p:nvPr/>
          </p:nvSpPr>
          <p:spPr>
            <a:xfrm flipH="1">
              <a:off x="769592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7" name="组合4" title=""/>
          <p:cNvGrpSpPr/>
          <p:nvPr/>
        </p:nvGrpSpPr>
        <p:grpSpPr>
          <a:xfrm>
            <a:off x="3704345" y="1496377"/>
            <a:ext cx="2016744" cy="4809215"/>
            <a:chExt cx="2016744" cy="4809215"/>
          </a:xfrm>
        </p:grpSpPr>
        <p:sp>
          <p:nvSpPr>
            <p:cNvPr id="28" name="形状16"/>
            <p:cNvSpPr txBox="1"/>
            <p:nvPr/>
          </p:nvSpPr>
          <p:spPr>
            <a:xfrm>
              <a:off x="186614" y="3631598"/>
              <a:ext cx="1194333" cy="900600"/>
            </a:xfrm>
            <a:prstGeom prst="flowChartAlternateProcess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17"/>
            <p:cNvSpPr txBox="1"/>
            <p:nvPr/>
          </p:nvSpPr>
          <p:spPr>
            <a:xfrm>
              <a:off x="0" y="3068723"/>
              <a:ext cx="1443152" cy="749562"/>
            </a:xfrm>
            <a:custGeom>
              <a:gdLst>
                <a:gd name="connsiteX0" fmla="*/ 186614 w 1443152"/>
                <a:gd name="connsiteY0" fmla="*/ 749560 h 749562"/>
                <a:gd name="connsiteX1" fmla="*/ 186614 w 1443152"/>
                <a:gd name="connsiteY1" fmla="*/ 239011 h 749562"/>
                <a:gd name="connsiteX2" fmla="*/ 186614 w 1443152"/>
                <a:gd name="connsiteY2" fmla="*/ 119501 h 749562"/>
                <a:gd name="connsiteX3" fmla="*/ 0 w 1443152"/>
                <a:gd name="connsiteY3" fmla="*/ 29880 h 749562"/>
                <a:gd name="connsiteX4" fmla="*/ 236382 w 1443152"/>
                <a:gd name="connsiteY4" fmla="*/ 0 h 749562"/>
                <a:gd name="connsiteX5" fmla="*/ 1443152 w 1443152"/>
                <a:gd name="connsiteY5" fmla="*/ 0 h 749562"/>
                <a:gd name="connsiteX6" fmla="*/ 1380944 w 1443152"/>
                <a:gd name="connsiteY6" fmla="*/ 79667 h 749562"/>
                <a:gd name="connsiteX7" fmla="*/ 1380944 w 1443152"/>
                <a:gd name="connsiteY7" fmla="*/ 749560 h 7495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152" h="749560" fill="none">
                  <a:moveTo>
                    <a:pt x="186614" y="749560"/>
                  </a:moveTo>
                  <a:lnTo>
                    <a:pt x="186614" y="239011"/>
                  </a:lnTo>
                  <a:lnTo>
                    <a:pt x="186614" y="119501"/>
                  </a:lnTo>
                  <a:lnTo>
                    <a:pt x="0" y="29880"/>
                  </a:lnTo>
                  <a:lnTo>
                    <a:pt x="236382" y="0"/>
                  </a:lnTo>
                  <a:lnTo>
                    <a:pt x="1443152" y="0"/>
                  </a:lnTo>
                  <a:lnTo>
                    <a:pt x="1380944" y="79667"/>
                  </a:lnTo>
                  <a:lnTo>
                    <a:pt x="1380944" y="749560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0" name="形状15"/>
            <p:cNvSpPr txBox="1"/>
            <p:nvPr/>
          </p:nvSpPr>
          <p:spPr>
            <a:xfrm>
              <a:off x="187332" y="3506016"/>
              <a:ext cx="1193376" cy="1119471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1" name="文本12"/>
            <p:cNvSpPr txBox="1"/>
            <p:nvPr/>
          </p:nvSpPr>
          <p:spPr>
            <a:xfrm>
              <a:off x="535059" y="4239727"/>
              <a:ext cx="1189606" cy="5694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sp>
          <p:nvSpPr>
            <p:cNvPr id="32" name="文本11"/>
            <p:cNvSpPr txBox="1"/>
            <p:nvPr/>
          </p:nvSpPr>
          <p:spPr>
            <a:xfrm>
              <a:off x="950353" y="901364"/>
              <a:ext cx="1066391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1.2N</a:t>
              </a:r>
            </a:p>
          </p:txBody>
        </p:sp>
        <p:pic>
          <p:nvPicPr>
            <p:cNvPr id="33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354" y="0"/>
              <a:ext cx="868873" cy="3008223"/>
            </a:xfrm>
            <a:prstGeom prst="rect">
              <a:avLst/>
            </a:prstGeom>
          </p:spPr>
        </p:pic>
        <p:sp>
          <p:nvSpPr>
            <p:cNvPr id="34" name="形状18"/>
            <p:cNvSpPr txBox="1"/>
            <p:nvPr/>
          </p:nvSpPr>
          <p:spPr>
            <a:xfrm>
              <a:off x="478014" y="1130410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形状20"/>
            <p:cNvSpPr txBox="1"/>
            <p:nvPr/>
          </p:nvSpPr>
          <p:spPr>
            <a:xfrm>
              <a:off x="495853" y="3584912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文本13"/>
            <p:cNvSpPr txBox="1"/>
            <p:nvPr/>
          </p:nvSpPr>
          <p:spPr>
            <a:xfrm>
              <a:off x="492043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37" name="形状19"/>
            <p:cNvSpPr txBox="1"/>
            <p:nvPr/>
          </p:nvSpPr>
          <p:spPr>
            <a:xfrm flipH="1">
              <a:off x="715810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8" name="组合5" title=""/>
          <p:cNvGrpSpPr/>
          <p:nvPr/>
        </p:nvGrpSpPr>
        <p:grpSpPr>
          <a:xfrm>
            <a:off x="5384255" y="1477327"/>
            <a:ext cx="1967807" cy="4762441"/>
            <a:chExt cx="1967807" cy="4762441"/>
          </a:xfrm>
        </p:grpSpPr>
        <p:pic>
          <p:nvPicPr>
            <p:cNvPr id="39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76365"/>
              <a:ext cx="1503811" cy="1686076"/>
            </a:xfrm>
            <a:prstGeom prst="rect">
              <a:avLst/>
            </a:prstGeom>
          </p:spPr>
        </p:pic>
        <p:pic>
          <p:nvPicPr>
            <p:cNvPr id="40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4897" y="0"/>
              <a:ext cx="868873" cy="3008223"/>
            </a:xfrm>
            <a:prstGeom prst="rect">
              <a:avLst/>
            </a:prstGeom>
          </p:spPr>
        </p:pic>
        <p:sp>
          <p:nvSpPr>
            <p:cNvPr id="41" name="文本14"/>
            <p:cNvSpPr txBox="1"/>
            <p:nvPr/>
          </p:nvSpPr>
          <p:spPr>
            <a:xfrm>
              <a:off x="1022703" y="841321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0.9N</a:t>
              </a:r>
            </a:p>
          </p:txBody>
        </p:sp>
        <p:sp>
          <p:nvSpPr>
            <p:cNvPr id="42" name="形状21"/>
            <p:cNvSpPr txBox="1"/>
            <p:nvPr/>
          </p:nvSpPr>
          <p:spPr>
            <a:xfrm>
              <a:off x="541438" y="1035811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3" name="形状23"/>
            <p:cNvSpPr txBox="1"/>
            <p:nvPr/>
          </p:nvSpPr>
          <p:spPr>
            <a:xfrm>
              <a:off x="547396" y="3584912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4" name="文本15"/>
            <p:cNvSpPr txBox="1"/>
            <p:nvPr/>
          </p:nvSpPr>
          <p:spPr>
            <a:xfrm>
              <a:off x="543586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45" name="形状22"/>
            <p:cNvSpPr txBox="1"/>
            <p:nvPr/>
          </p:nvSpPr>
          <p:spPr>
            <a:xfrm flipH="1">
              <a:off x="767353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aphicFrame>
        <p:nvGraphicFramePr>
          <p:cNvPr id="46" name="表格1" title="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67701"/>
              </p:ext>
            </p:extLst>
          </p:nvPr>
        </p:nvGraphicFramePr>
        <p:xfrm>
          <a:off x="7352014" y="1156154"/>
          <a:ext cx="4641893" cy="2869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303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57878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787978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1022735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595935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液体种类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酒精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水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盐水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713934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重力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G 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1.8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963270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弹簧测力计</a:t>
                      </a:r>
                    </a:p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示数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1.4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1.2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0.9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95943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3192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5DCD7">
                        <a:alpha val="61176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t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5DCD7">
                        <a:alpha val="61176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5DCD7">
                        <a:alpha val="61176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5DCD7">
                        <a:alpha val="61176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sp>
        <p:nvSpPr>
          <p:cNvPr id="47" name="文本2" title=""/>
          <p:cNvSpPr txBox="1"/>
          <p:nvPr/>
        </p:nvSpPr>
        <p:spPr>
          <a:xfrm>
            <a:off x="8955408" y="3463976"/>
            <a:ext cx="1125220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0.4</a:t>
            </a:r>
          </a:p>
        </p:txBody>
      </p:sp>
      <p:sp>
        <p:nvSpPr>
          <p:cNvPr id="48" name="文本3" title=""/>
          <p:cNvSpPr txBox="1"/>
          <p:nvPr/>
        </p:nvSpPr>
        <p:spPr>
          <a:xfrm>
            <a:off x="10079781" y="3463976"/>
            <a:ext cx="1125220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0.6</a:t>
            </a:r>
          </a:p>
        </p:txBody>
      </p:sp>
      <p:sp>
        <p:nvSpPr>
          <p:cNvPr id="49" name="文本4" title=""/>
          <p:cNvSpPr txBox="1"/>
          <p:nvPr/>
        </p:nvSpPr>
        <p:spPr>
          <a:xfrm>
            <a:off x="11250759" y="3463976"/>
            <a:ext cx="1125220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0.9</a:t>
            </a:r>
          </a:p>
        </p:txBody>
      </p:sp>
      <p:sp>
        <p:nvSpPr>
          <p:cNvPr id="50" name="文本5" title=""/>
          <p:cNvSpPr txBox="1"/>
          <p:nvPr/>
        </p:nvSpPr>
        <p:spPr>
          <a:xfrm>
            <a:off x="7351700" y="4498305"/>
            <a:ext cx="4303509" cy="166639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1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结论：</a:t>
            </a:r>
            <a:r>
              <a:rPr lang="zh-CN" altLang="en-US" sz="2935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在浸入液体的体积相同时，液体的密度越大，浮力越大。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7" grpId="0" animBg="1"/>
      <p:bldP spid="38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5923"/>
            <a:ext cx="12172950" cy="462077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11816" y="957891"/>
            <a:ext cx="6915150" cy="6496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（3）探究浮力大小与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物体密度的关系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1608132" y="1607344"/>
            <a:ext cx="2026317" cy="4788261"/>
            <a:chExt cx="2026317" cy="4788261"/>
          </a:xfrm>
        </p:grpSpPr>
        <p:sp>
          <p:nvSpPr>
            <p:cNvPr id="10" name="形状7"/>
            <p:cNvSpPr txBox="1"/>
            <p:nvPr/>
          </p:nvSpPr>
          <p:spPr>
            <a:xfrm>
              <a:off x="186614" y="3626192"/>
              <a:ext cx="1194333" cy="900600"/>
            </a:xfrm>
            <a:prstGeom prst="flowChartAlternateProcess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8"/>
            <p:cNvSpPr txBox="1"/>
            <p:nvPr/>
          </p:nvSpPr>
          <p:spPr>
            <a:xfrm>
              <a:off x="0" y="3063317"/>
              <a:ext cx="1443152" cy="749562"/>
            </a:xfrm>
            <a:custGeom>
              <a:gdLst>
                <a:gd name="connsiteX0" fmla="*/ 186614 w 1443152"/>
                <a:gd name="connsiteY0" fmla="*/ 749560 h 749562"/>
                <a:gd name="connsiteX1" fmla="*/ 186614 w 1443152"/>
                <a:gd name="connsiteY1" fmla="*/ 239011 h 749562"/>
                <a:gd name="connsiteX2" fmla="*/ 186614 w 1443152"/>
                <a:gd name="connsiteY2" fmla="*/ 119501 h 749562"/>
                <a:gd name="connsiteX3" fmla="*/ 0 w 1443152"/>
                <a:gd name="connsiteY3" fmla="*/ 29880 h 749562"/>
                <a:gd name="connsiteX4" fmla="*/ 236382 w 1443152"/>
                <a:gd name="connsiteY4" fmla="*/ 0 h 749562"/>
                <a:gd name="connsiteX5" fmla="*/ 1443152 w 1443152"/>
                <a:gd name="connsiteY5" fmla="*/ 0 h 749562"/>
                <a:gd name="connsiteX6" fmla="*/ 1380944 w 1443152"/>
                <a:gd name="connsiteY6" fmla="*/ 79667 h 749562"/>
                <a:gd name="connsiteX7" fmla="*/ 1380944 w 1443152"/>
                <a:gd name="connsiteY7" fmla="*/ 749560 h 7495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152" h="749560" fill="none">
                  <a:moveTo>
                    <a:pt x="186614" y="749560"/>
                  </a:moveTo>
                  <a:lnTo>
                    <a:pt x="186614" y="239011"/>
                  </a:lnTo>
                  <a:lnTo>
                    <a:pt x="186614" y="119501"/>
                  </a:lnTo>
                  <a:lnTo>
                    <a:pt x="0" y="29880"/>
                  </a:lnTo>
                  <a:lnTo>
                    <a:pt x="236382" y="0"/>
                  </a:lnTo>
                  <a:lnTo>
                    <a:pt x="1443152" y="0"/>
                  </a:lnTo>
                  <a:lnTo>
                    <a:pt x="1380944" y="79667"/>
                  </a:lnTo>
                  <a:lnTo>
                    <a:pt x="1380944" y="749560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187332" y="3500610"/>
              <a:ext cx="1193376" cy="1119471"/>
            </a:xfrm>
            <a:prstGeom prst="rect">
              <a:avLst/>
            </a:prstGeom>
            <a:solidFill>
              <a:srgbClr val="EBF1DE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文本5"/>
            <p:cNvSpPr txBox="1"/>
            <p:nvPr/>
          </p:nvSpPr>
          <p:spPr>
            <a:xfrm>
              <a:off x="428673" y="4218773"/>
              <a:ext cx="974520" cy="5694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pic>
          <p:nvPicPr>
            <p:cNvPr id="14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7136" y="0"/>
              <a:ext cx="868873" cy="3008223"/>
            </a:xfrm>
            <a:prstGeom prst="rect">
              <a:avLst/>
            </a:prstGeom>
          </p:spPr>
        </p:pic>
        <p:sp>
          <p:nvSpPr>
            <p:cNvPr id="15" name="文本6"/>
            <p:cNvSpPr txBox="1"/>
            <p:nvPr/>
          </p:nvSpPr>
          <p:spPr>
            <a:xfrm>
              <a:off x="1081213" y="691866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0.6N</a:t>
              </a:r>
            </a:p>
          </p:txBody>
        </p:sp>
        <p:sp>
          <p:nvSpPr>
            <p:cNvPr id="16" name="形状9"/>
            <p:cNvSpPr txBox="1"/>
            <p:nvPr/>
          </p:nvSpPr>
          <p:spPr>
            <a:xfrm>
              <a:off x="545680" y="914018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11"/>
            <p:cNvSpPr txBox="1"/>
            <p:nvPr/>
          </p:nvSpPr>
          <p:spPr>
            <a:xfrm>
              <a:off x="549635" y="3584912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7"/>
            <p:cNvSpPr txBox="1"/>
            <p:nvPr/>
          </p:nvSpPr>
          <p:spPr>
            <a:xfrm>
              <a:off x="545825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19" name="形状10"/>
            <p:cNvSpPr txBox="1"/>
            <p:nvPr/>
          </p:nvSpPr>
          <p:spPr>
            <a:xfrm flipH="1">
              <a:off x="769592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0" name="组合3" title=""/>
          <p:cNvGrpSpPr/>
          <p:nvPr/>
        </p:nvGrpSpPr>
        <p:grpSpPr>
          <a:xfrm>
            <a:off x="188602" y="1587731"/>
            <a:ext cx="2055154" cy="4911236"/>
            <a:chExt cx="2055154" cy="4911236"/>
          </a:xfrm>
        </p:grpSpPr>
        <p:pic>
          <p:nvPicPr>
            <p:cNvPr id="2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767" y="0"/>
              <a:ext cx="868873" cy="3008223"/>
            </a:xfrm>
            <a:prstGeom prst="rect">
              <a:avLst/>
            </a:prstGeom>
          </p:spPr>
        </p:pic>
        <p:sp>
          <p:nvSpPr>
            <p:cNvPr id="22" name="文本10"/>
            <p:cNvSpPr txBox="1"/>
            <p:nvPr/>
          </p:nvSpPr>
          <p:spPr>
            <a:xfrm>
              <a:off x="1110050" y="1186978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1.6N</a:t>
              </a:r>
            </a:p>
          </p:txBody>
        </p:sp>
        <p:sp>
          <p:nvSpPr>
            <p:cNvPr id="23" name="形状12"/>
            <p:cNvSpPr txBox="1"/>
            <p:nvPr/>
          </p:nvSpPr>
          <p:spPr>
            <a:xfrm>
              <a:off x="614308" y="1264157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4"/>
            <p:cNvSpPr txBox="1"/>
            <p:nvPr/>
          </p:nvSpPr>
          <p:spPr>
            <a:xfrm>
              <a:off x="620266" y="3584912"/>
              <a:ext cx="495597" cy="748795"/>
            </a:xfrm>
            <a:prstGeom prst="rect">
              <a:avLst/>
            </a:prstGeom>
            <a:solidFill>
              <a:srgbClr val="93CDDD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文本11"/>
            <p:cNvSpPr txBox="1"/>
            <p:nvPr/>
          </p:nvSpPr>
          <p:spPr>
            <a:xfrm>
              <a:off x="616456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26" name="形状13"/>
            <p:cNvSpPr txBox="1"/>
            <p:nvPr/>
          </p:nvSpPr>
          <p:spPr>
            <a:xfrm flipH="1">
              <a:off x="840223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7" name="文本8"/>
            <p:cNvSpPr txBox="1"/>
            <p:nvPr/>
          </p:nvSpPr>
          <p:spPr>
            <a:xfrm>
              <a:off x="0" y="3777594"/>
              <a:ext cx="1144607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铝块  </a:t>
              </a:r>
            </a:p>
          </p:txBody>
        </p:sp>
        <p:sp>
          <p:nvSpPr>
            <p:cNvPr id="28" name="文本9"/>
            <p:cNvSpPr txBox="1"/>
            <p:nvPr/>
          </p:nvSpPr>
          <p:spPr>
            <a:xfrm>
              <a:off x="405631" y="4341080"/>
              <a:ext cx="1189606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空气中</a:t>
              </a:r>
            </a:p>
          </p:txBody>
        </p:sp>
      </p:grpSp>
      <p:grpSp>
        <p:nvGrpSpPr>
          <p:cNvPr id="29" name="组合4" title=""/>
          <p:cNvGrpSpPr/>
          <p:nvPr/>
        </p:nvGrpSpPr>
        <p:grpSpPr>
          <a:xfrm>
            <a:off x="3424942" y="1587722"/>
            <a:ext cx="2057157" cy="4911236"/>
            <a:chExt cx="2057157" cy="4911236"/>
          </a:xfrm>
        </p:grpSpPr>
        <p:pic>
          <p:nvPicPr>
            <p:cNvPr id="3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767" y="0"/>
              <a:ext cx="868873" cy="3008223"/>
            </a:xfrm>
            <a:prstGeom prst="rect">
              <a:avLst/>
            </a:prstGeom>
          </p:spPr>
        </p:pic>
        <p:sp>
          <p:nvSpPr>
            <p:cNvPr id="31" name="文本14"/>
            <p:cNvSpPr txBox="1"/>
            <p:nvPr/>
          </p:nvSpPr>
          <p:spPr>
            <a:xfrm>
              <a:off x="1112053" y="2095028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4.8N</a:t>
              </a:r>
            </a:p>
          </p:txBody>
        </p:sp>
        <p:sp>
          <p:nvSpPr>
            <p:cNvPr id="32" name="形状15"/>
            <p:cNvSpPr txBox="1"/>
            <p:nvPr/>
          </p:nvSpPr>
          <p:spPr>
            <a:xfrm>
              <a:off x="590447" y="2413507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形状17"/>
            <p:cNvSpPr txBox="1"/>
            <p:nvPr/>
          </p:nvSpPr>
          <p:spPr>
            <a:xfrm>
              <a:off x="620266" y="3584913"/>
              <a:ext cx="495597" cy="748795"/>
            </a:xfrm>
            <a:prstGeom prst="rect">
              <a:avLst/>
            </a:prstGeom>
            <a:solidFill>
              <a:srgbClr val="E6B9B8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4" name="文本15"/>
            <p:cNvSpPr txBox="1"/>
            <p:nvPr/>
          </p:nvSpPr>
          <p:spPr>
            <a:xfrm>
              <a:off x="616456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35" name="形状16"/>
            <p:cNvSpPr txBox="1"/>
            <p:nvPr/>
          </p:nvSpPr>
          <p:spPr>
            <a:xfrm flipH="1">
              <a:off x="840224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文本12"/>
            <p:cNvSpPr txBox="1"/>
            <p:nvPr/>
          </p:nvSpPr>
          <p:spPr>
            <a:xfrm>
              <a:off x="0" y="3777594"/>
              <a:ext cx="1144607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铁块  </a:t>
              </a:r>
            </a:p>
          </p:txBody>
        </p:sp>
        <p:sp>
          <p:nvSpPr>
            <p:cNvPr id="37" name="文本13"/>
            <p:cNvSpPr txBox="1"/>
            <p:nvPr/>
          </p:nvSpPr>
          <p:spPr>
            <a:xfrm>
              <a:off x="405631" y="4341080"/>
              <a:ext cx="1189606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空气中</a:t>
              </a:r>
            </a:p>
          </p:txBody>
        </p:sp>
      </p:grpSp>
      <p:grpSp>
        <p:nvGrpSpPr>
          <p:cNvPr id="38" name="组合5" title=""/>
          <p:cNvGrpSpPr/>
          <p:nvPr/>
        </p:nvGrpSpPr>
        <p:grpSpPr>
          <a:xfrm>
            <a:off x="4900196" y="1587751"/>
            <a:ext cx="1986526" cy="4788261"/>
            <a:chExt cx="1986526" cy="4788261"/>
          </a:xfrm>
        </p:grpSpPr>
        <p:sp>
          <p:nvSpPr>
            <p:cNvPr id="39" name="形状19"/>
            <p:cNvSpPr txBox="1"/>
            <p:nvPr/>
          </p:nvSpPr>
          <p:spPr>
            <a:xfrm>
              <a:off x="186614" y="3626192"/>
              <a:ext cx="1194333" cy="900600"/>
            </a:xfrm>
            <a:prstGeom prst="flowChartAlternateProcess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0" name="形状20"/>
            <p:cNvSpPr txBox="1"/>
            <p:nvPr/>
          </p:nvSpPr>
          <p:spPr>
            <a:xfrm>
              <a:off x="0" y="3063317"/>
              <a:ext cx="1443152" cy="749562"/>
            </a:xfrm>
            <a:custGeom>
              <a:gdLst>
                <a:gd name="connsiteX0" fmla="*/ 186614 w 1443152"/>
                <a:gd name="connsiteY0" fmla="*/ 749560 h 749562"/>
                <a:gd name="connsiteX1" fmla="*/ 186614 w 1443152"/>
                <a:gd name="connsiteY1" fmla="*/ 239011 h 749562"/>
                <a:gd name="connsiteX2" fmla="*/ 186614 w 1443152"/>
                <a:gd name="connsiteY2" fmla="*/ 119501 h 749562"/>
                <a:gd name="connsiteX3" fmla="*/ 0 w 1443152"/>
                <a:gd name="connsiteY3" fmla="*/ 29880 h 749562"/>
                <a:gd name="connsiteX4" fmla="*/ 236382 w 1443152"/>
                <a:gd name="connsiteY4" fmla="*/ 0 h 749562"/>
                <a:gd name="connsiteX5" fmla="*/ 1443152 w 1443152"/>
                <a:gd name="connsiteY5" fmla="*/ 0 h 749562"/>
                <a:gd name="connsiteX6" fmla="*/ 1380944 w 1443152"/>
                <a:gd name="connsiteY6" fmla="*/ 79667 h 749562"/>
                <a:gd name="connsiteX7" fmla="*/ 1380944 w 1443152"/>
                <a:gd name="connsiteY7" fmla="*/ 749560 h 7495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152" h="749560" fill="none">
                  <a:moveTo>
                    <a:pt x="186614" y="749560"/>
                  </a:moveTo>
                  <a:lnTo>
                    <a:pt x="186614" y="239011"/>
                  </a:lnTo>
                  <a:lnTo>
                    <a:pt x="186614" y="119501"/>
                  </a:lnTo>
                  <a:lnTo>
                    <a:pt x="0" y="29880"/>
                  </a:lnTo>
                  <a:lnTo>
                    <a:pt x="236382" y="0"/>
                  </a:lnTo>
                  <a:lnTo>
                    <a:pt x="1443152" y="0"/>
                  </a:lnTo>
                  <a:lnTo>
                    <a:pt x="1380944" y="79667"/>
                  </a:lnTo>
                  <a:lnTo>
                    <a:pt x="1380944" y="749560"/>
                  </a:lnTo>
                </a:path>
              </a:pathLst>
            </a:cu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形状18"/>
            <p:cNvSpPr txBox="1"/>
            <p:nvPr/>
          </p:nvSpPr>
          <p:spPr>
            <a:xfrm>
              <a:off x="187332" y="3500610"/>
              <a:ext cx="1193376" cy="1119471"/>
            </a:xfrm>
            <a:prstGeom prst="rect">
              <a:avLst/>
            </a:prstGeom>
            <a:solidFill>
              <a:srgbClr val="EBF1DE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2" name="文本16"/>
            <p:cNvSpPr txBox="1"/>
            <p:nvPr/>
          </p:nvSpPr>
          <p:spPr>
            <a:xfrm>
              <a:off x="428673" y="4218773"/>
              <a:ext cx="974520" cy="5694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水</a:t>
              </a:r>
            </a:p>
          </p:txBody>
        </p:sp>
        <p:pic>
          <p:nvPicPr>
            <p:cNvPr id="43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136" y="0"/>
              <a:ext cx="868873" cy="3008223"/>
            </a:xfrm>
            <a:prstGeom prst="rect">
              <a:avLst/>
            </a:prstGeom>
          </p:spPr>
        </p:pic>
        <p:sp>
          <p:nvSpPr>
            <p:cNvPr id="44" name="文本17"/>
            <p:cNvSpPr txBox="1"/>
            <p:nvPr/>
          </p:nvSpPr>
          <p:spPr>
            <a:xfrm>
              <a:off x="1041422" y="1754092"/>
              <a:ext cx="945104" cy="5701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64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3.8N</a:t>
              </a:r>
            </a:p>
          </p:txBody>
        </p:sp>
        <p:sp>
          <p:nvSpPr>
            <p:cNvPr id="45" name="形状21"/>
            <p:cNvSpPr txBox="1"/>
            <p:nvPr/>
          </p:nvSpPr>
          <p:spPr>
            <a:xfrm>
              <a:off x="574717" y="2037968"/>
              <a:ext cx="499552" cy="285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6" name="形状23"/>
            <p:cNvSpPr txBox="1"/>
            <p:nvPr/>
          </p:nvSpPr>
          <p:spPr>
            <a:xfrm>
              <a:off x="549635" y="3584912"/>
              <a:ext cx="495597" cy="748795"/>
            </a:xfrm>
            <a:prstGeom prst="rect">
              <a:avLst/>
            </a:prstGeom>
            <a:solidFill>
              <a:srgbClr val="E6B9B8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7" name="文本18"/>
            <p:cNvSpPr txBox="1"/>
            <p:nvPr/>
          </p:nvSpPr>
          <p:spPr>
            <a:xfrm>
              <a:off x="545825" y="3487751"/>
              <a:ext cx="495597" cy="84405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  <a:p>
              <a:pPr marL="0" algn="l"/>
              <a:endParaRPr lang="zh-CN" altLang="en-US" sz="2135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48" name="形状22"/>
            <p:cNvSpPr txBox="1"/>
            <p:nvPr/>
          </p:nvSpPr>
          <p:spPr>
            <a:xfrm flipH="1">
              <a:off x="769592" y="2951427"/>
              <a:ext cx="19050" cy="6180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aphicFrame>
        <p:nvGraphicFramePr>
          <p:cNvPr id="49" name="表格1" title="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67701"/>
              </p:ext>
            </p:extLst>
          </p:nvPr>
        </p:nvGraphicFramePr>
        <p:xfrm>
          <a:off x="7229761" y="1587970"/>
          <a:ext cx="4534903" cy="2643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449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1207798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1404655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559929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固体种类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铝块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铁块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59929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重力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G 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1.6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4.8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963270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弹簧测力计示数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0.6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3.8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59929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浮力</a:t>
                      </a:r>
                      <a:r>
                        <a:rPr lang="zh-CN" altLang="en-US" sz="24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zh-CN" altLang="en-US" sz="3192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浮</a:t>
                      </a: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/ N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93CDDD">
                        <a:alpha val="43921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t"/>
                    <a:lstStyle/>
                    <a:p>
                      <a:pPr marL="0" algn="l"/>
                    </a:p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93CDDD">
                        <a:alpha val="43921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93CDDD">
                        <a:alpha val="43921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sp>
        <p:nvSpPr>
          <p:cNvPr id="50" name="文本2" title=""/>
          <p:cNvSpPr txBox="1"/>
          <p:nvPr/>
        </p:nvSpPr>
        <p:spPr>
          <a:xfrm>
            <a:off x="6887061" y="4472054"/>
            <a:ext cx="4303509" cy="117443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1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结论：</a:t>
            </a:r>
            <a:r>
              <a:rPr lang="zh-CN" altLang="en-US" sz="2935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浮力的大小跟固体的密度无关</a:t>
            </a:r>
          </a:p>
        </p:txBody>
      </p:sp>
      <p:sp>
        <p:nvSpPr>
          <p:cNvPr id="51" name="文本3" title=""/>
          <p:cNvSpPr txBox="1"/>
          <p:nvPr/>
        </p:nvSpPr>
        <p:spPr>
          <a:xfrm>
            <a:off x="9021758" y="3702634"/>
            <a:ext cx="1396153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1.0</a:t>
            </a:r>
          </a:p>
        </p:txBody>
      </p:sp>
      <p:sp>
        <p:nvSpPr>
          <p:cNvPr id="52" name="文本4" title=""/>
          <p:cNvSpPr txBox="1"/>
          <p:nvPr/>
        </p:nvSpPr>
        <p:spPr>
          <a:xfrm>
            <a:off x="10439419" y="3731743"/>
            <a:ext cx="1396153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1.0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29" grpId="0" animBg="1"/>
      <p:bldP spid="38" grpId="0" animBg="1"/>
      <p:bldP spid="49" grpId="0" animBg="1"/>
      <p:bldP spid="51" grpId="0" animBg="1"/>
      <p:bldP spid="52" grpId="0" animBg="1"/>
      <p:bldP spid="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5923"/>
            <a:ext cx="12172950" cy="462077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6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7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8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9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13" y="1063733"/>
            <a:ext cx="10534650" cy="3924300"/>
          </a:xfrm>
          <a:prstGeom prst="rect">
            <a:avLst/>
          </a:prstGeom>
        </p:spPr>
      </p:pic>
      <p:sp>
        <p:nvSpPr>
          <p:cNvPr id="9" name="形状2" title=""/>
          <p:cNvSpPr txBox="1"/>
          <p:nvPr/>
        </p:nvSpPr>
        <p:spPr>
          <a:xfrm>
            <a:off x="4056955" y="3139630"/>
            <a:ext cx="6108125" cy="760990"/>
          </a:xfrm>
          <a:prstGeom prst="rect">
            <a:avLst/>
          </a:prstGeom>
          <a:solidFill>
            <a:srgbClr val="C3C3C7">
              <a:alpha val="100000"/>
            </a:srgbClr>
          </a:solidFill>
          <a:ln w="3810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浮力的大小与物体的密度无关</a:t>
            </a:r>
          </a:p>
        </p:txBody>
      </p:sp>
      <p:sp>
        <p:nvSpPr>
          <p:cNvPr id="10" name="形状3" title=""/>
          <p:cNvSpPr txBox="1"/>
          <p:nvPr/>
        </p:nvSpPr>
        <p:spPr>
          <a:xfrm>
            <a:off x="4056955" y="4207745"/>
            <a:ext cx="6828730" cy="761181"/>
          </a:xfrm>
          <a:prstGeom prst="rect">
            <a:avLst/>
          </a:prstGeom>
          <a:solidFill>
            <a:srgbClr val="C3C3C7">
              <a:alpha val="100000"/>
            </a:srgbClr>
          </a:solidFill>
          <a:ln w="3810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浮力的大小与浸在液体的深度无关</a:t>
            </a:r>
          </a:p>
        </p:txBody>
      </p:sp>
      <p:sp>
        <p:nvSpPr>
          <p:cNvPr id="11" name="形状4" title=""/>
          <p:cNvSpPr txBox="1"/>
          <p:nvPr/>
        </p:nvSpPr>
        <p:spPr>
          <a:xfrm>
            <a:off x="4056993" y="2109226"/>
            <a:ext cx="6089942" cy="761181"/>
          </a:xfrm>
          <a:prstGeom prst="rect">
            <a:avLst/>
          </a:prstGeom>
          <a:solidFill>
            <a:srgbClr val="C3C3C7">
              <a:alpha val="100000"/>
            </a:srgbClr>
          </a:solidFill>
          <a:ln w="3810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液体的密度越大，浮力越大</a:t>
            </a:r>
          </a:p>
        </p:txBody>
      </p:sp>
      <p:sp>
        <p:nvSpPr>
          <p:cNvPr id="12" name="形状5" title=""/>
          <p:cNvSpPr txBox="1"/>
          <p:nvPr/>
        </p:nvSpPr>
        <p:spPr>
          <a:xfrm>
            <a:off x="4056488" y="1082592"/>
            <a:ext cx="6810280" cy="761181"/>
          </a:xfrm>
          <a:prstGeom prst="rect">
            <a:avLst/>
          </a:prstGeom>
          <a:solidFill>
            <a:srgbClr val="C3C3C7">
              <a:alpha val="100000"/>
            </a:srgbClr>
          </a:solidFill>
          <a:ln w="3810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液体浸在液体中体积越大，浮力越大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13170"/>
            <a:ext cx="12172950" cy="54483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943836" cy="660949"/>
            </a:xfrm>
            <a:custGeom>
              <a:gdLst>
                <a:gd name="connsiteX0" fmla="*/ 110158 w 3943836"/>
                <a:gd name="connsiteY0" fmla="*/ 0 h 660949"/>
                <a:gd name="connsiteX1" fmla="*/ 3833678 w 3943836"/>
                <a:gd name="connsiteY1" fmla="*/ 0 h 660949"/>
                <a:gd name="connsiteX2" fmla="*/ 3894516 w 3943836"/>
                <a:gd name="connsiteY2" fmla="*/ 0 h 660949"/>
                <a:gd name="connsiteX3" fmla="*/ 3943836 w 3943836"/>
                <a:gd name="connsiteY3" fmla="*/ 550791 h 660949"/>
                <a:gd name="connsiteX4" fmla="*/ 3943836 w 3943836"/>
                <a:gd name="connsiteY4" fmla="*/ 611630 h 660949"/>
                <a:gd name="connsiteX5" fmla="*/ 110158 w 3943836"/>
                <a:gd name="connsiteY5" fmla="*/ 660949 h 660949"/>
                <a:gd name="connsiteX6" fmla="*/ 49320 w 3943836"/>
                <a:gd name="connsiteY6" fmla="*/ 660949 h 660949"/>
                <a:gd name="connsiteX7" fmla="*/ 0 w 3943836"/>
                <a:gd name="connsiteY7" fmla="*/ 110158 h 660949"/>
                <a:gd name="connsiteX8" fmla="*/ 0 w 39438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3836" h="660949">
                  <a:moveTo>
                    <a:pt x="110158" y="0"/>
                  </a:moveTo>
                  <a:lnTo>
                    <a:pt x="3833678" y="0"/>
                  </a:lnTo>
                  <a:cubicBezTo>
                    <a:pt x="3894516" y="0"/>
                    <a:pt x="3943836" y="49320"/>
                    <a:pt x="3943836" y="110158"/>
                  </a:cubicBezTo>
                  <a:lnTo>
                    <a:pt x="3943836" y="550791"/>
                  </a:lnTo>
                  <a:cubicBezTo>
                    <a:pt x="3943836" y="611630"/>
                    <a:pt x="3894516" y="660949"/>
                    <a:pt x="38336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浮力产生的原因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663045" y="958425"/>
            <a:ext cx="11312261" cy="1925907"/>
            <a:chExt cx="11312261" cy="1925907"/>
          </a:xfrm>
        </p:grpSpPr>
        <p:pic>
          <p:nvPicPr>
            <p:cNvPr id="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3574"/>
              <a:ext cx="1556737" cy="1902333"/>
            </a:xfrm>
            <a:prstGeom prst="rect">
              <a:avLst/>
            </a:prstGeom>
          </p:spPr>
        </p:pic>
        <p:sp>
          <p:nvSpPr>
            <p:cNvPr id="10" name="文本1"/>
            <p:cNvSpPr txBox="1"/>
            <p:nvPr/>
          </p:nvSpPr>
          <p:spPr>
            <a:xfrm>
              <a:off x="1543183" y="0"/>
              <a:ext cx="9769078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你知道空间站里的乒乓球为什么不受浮力的作用吗？</a:t>
              </a:r>
            </a:p>
          </p:txBody>
        </p:sp>
      </p:grpSp>
      <p:pic>
        <p:nvPicPr>
          <p:cNvPr id="11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684831" y="1833953"/>
            <a:ext cx="6815661" cy="38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13170"/>
            <a:ext cx="12172950" cy="54483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943836" cy="660949"/>
            </a:xfrm>
            <a:custGeom>
              <a:gdLst>
                <a:gd name="connsiteX0" fmla="*/ 110158 w 3943836"/>
                <a:gd name="connsiteY0" fmla="*/ 0 h 660949"/>
                <a:gd name="connsiteX1" fmla="*/ 3833678 w 3943836"/>
                <a:gd name="connsiteY1" fmla="*/ 0 h 660949"/>
                <a:gd name="connsiteX2" fmla="*/ 3894516 w 3943836"/>
                <a:gd name="connsiteY2" fmla="*/ 0 h 660949"/>
                <a:gd name="connsiteX3" fmla="*/ 3943836 w 3943836"/>
                <a:gd name="connsiteY3" fmla="*/ 550791 h 660949"/>
                <a:gd name="connsiteX4" fmla="*/ 3943836 w 3943836"/>
                <a:gd name="connsiteY4" fmla="*/ 611630 h 660949"/>
                <a:gd name="connsiteX5" fmla="*/ 110158 w 3943836"/>
                <a:gd name="connsiteY5" fmla="*/ 660949 h 660949"/>
                <a:gd name="connsiteX6" fmla="*/ 49320 w 3943836"/>
                <a:gd name="connsiteY6" fmla="*/ 660949 h 660949"/>
                <a:gd name="connsiteX7" fmla="*/ 0 w 3943836"/>
                <a:gd name="connsiteY7" fmla="*/ 110158 h 660949"/>
                <a:gd name="connsiteX8" fmla="*/ 0 w 39438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3836" h="660949">
                  <a:moveTo>
                    <a:pt x="110158" y="0"/>
                  </a:moveTo>
                  <a:lnTo>
                    <a:pt x="3833678" y="0"/>
                  </a:lnTo>
                  <a:cubicBezTo>
                    <a:pt x="3894516" y="0"/>
                    <a:pt x="3943836" y="49320"/>
                    <a:pt x="3943836" y="110158"/>
                  </a:cubicBezTo>
                  <a:lnTo>
                    <a:pt x="3943836" y="550791"/>
                  </a:lnTo>
                  <a:cubicBezTo>
                    <a:pt x="3943836" y="611630"/>
                    <a:pt x="3894516" y="660949"/>
                    <a:pt x="38336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浮力产生的原因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76367" y="829094"/>
            <a:ext cx="8240297" cy="20193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（1）分析浮力产生的原因</a:t>
            </a:r>
          </a:p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浸没在液体中的长方体的六个面分别受到液体的压强（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p=pgh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）和压力（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F=pS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），我们来对比一下。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226" y="95"/>
            <a:ext cx="3452838" cy="3676677"/>
          </a:xfrm>
          <a:prstGeom prst="rect">
            <a:avLst/>
          </a:prstGeom>
        </p:spPr>
      </p:pic>
      <p:sp>
        <p:nvSpPr>
          <p:cNvPr id="10" name="文本2" title=""/>
          <p:cNvSpPr txBox="1"/>
          <p:nvPr/>
        </p:nvSpPr>
        <p:spPr>
          <a:xfrm>
            <a:off x="878786" y="2722035"/>
            <a:ext cx="6891023" cy="156671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四个侧面所处深度相等，以致受到的压强相等，所以压力也相等。</a:t>
            </a:r>
          </a:p>
        </p:txBody>
      </p:sp>
      <p:sp>
        <p:nvSpPr>
          <p:cNvPr id="11" name="文本3" title=""/>
          <p:cNvSpPr txBox="1"/>
          <p:nvPr/>
        </p:nvSpPr>
        <p:spPr>
          <a:xfrm>
            <a:off x="5776331" y="3331950"/>
            <a:ext cx="1661798" cy="89521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300"/>
              </a:lnSpc>
            </a:pP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499" b="1" i="0" baseline="-25000">
                <a:solidFill>
                  <a:srgbClr val="3B00FF">
                    <a:alpha val="100000"/>
                  </a:srgbClr>
                </a:solidFill>
                <a:latin typeface="新宋体"/>
                <a:ea typeface="新宋体"/>
              </a:rPr>
              <a:t>合</a:t>
            </a: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=0</a:t>
            </a:r>
          </a:p>
        </p:txBody>
      </p:sp>
      <p:sp>
        <p:nvSpPr>
          <p:cNvPr id="12" name="文本4" title=""/>
          <p:cNvSpPr txBox="1"/>
          <p:nvPr/>
        </p:nvSpPr>
        <p:spPr>
          <a:xfrm>
            <a:off x="617058" y="5167903"/>
            <a:ext cx="3242945" cy="8327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新宋体"/>
                <a:ea typeface="新宋体"/>
              </a:rPr>
              <a:t>物体的下表面：</a:t>
            </a:r>
          </a:p>
        </p:txBody>
      </p:sp>
      <p:sp>
        <p:nvSpPr>
          <p:cNvPr id="13" name="文本5" title=""/>
          <p:cNvSpPr txBox="1"/>
          <p:nvPr/>
        </p:nvSpPr>
        <p:spPr>
          <a:xfrm>
            <a:off x="3148651" y="5137147"/>
            <a:ext cx="8443598" cy="8490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900"/>
              </a:lnSpc>
            </a:pPr>
            <a:r>
              <a:rPr lang="zh-CN" altLang="en-US" sz="25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深度较大，压强较大，所以受到向上的压力较大F</a:t>
            </a:r>
            <a:r>
              <a:rPr lang="zh-CN" altLang="en-US" sz="3299" b="1" i="0" baseline="-25000">
                <a:solidFill>
                  <a:srgbClr val="3B00FF">
                    <a:alpha val="100000"/>
                  </a:srgbClr>
                </a:solidFill>
                <a:latin typeface="新宋体"/>
                <a:ea typeface="新宋体"/>
              </a:rPr>
              <a:t>向上</a:t>
            </a:r>
          </a:p>
        </p:txBody>
      </p:sp>
      <p:sp>
        <p:nvSpPr>
          <p:cNvPr id="14" name="文本6" title=""/>
          <p:cNvSpPr txBox="1"/>
          <p:nvPr/>
        </p:nvSpPr>
        <p:spPr>
          <a:xfrm>
            <a:off x="617249" y="4288326"/>
            <a:ext cx="3242945" cy="8327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新宋体"/>
                <a:ea typeface="新宋体"/>
              </a:rPr>
              <a:t>物体的上表面：</a:t>
            </a:r>
          </a:p>
        </p:txBody>
      </p:sp>
      <p:sp>
        <p:nvSpPr>
          <p:cNvPr id="15" name="文本7" title=""/>
          <p:cNvSpPr txBox="1"/>
          <p:nvPr/>
        </p:nvSpPr>
        <p:spPr>
          <a:xfrm>
            <a:off x="3148860" y="4288155"/>
            <a:ext cx="8443598" cy="8490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900"/>
              </a:lnSpc>
            </a:pPr>
            <a:r>
              <a:rPr lang="zh-CN" altLang="en-US" sz="25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深度较小，压强较小，所以受到向下的压力较小F</a:t>
            </a:r>
            <a:r>
              <a:rPr lang="zh-CN" altLang="en-US" sz="3299" b="1" i="0" baseline="-25000">
                <a:solidFill>
                  <a:srgbClr val="3B00FF">
                    <a:alpha val="100000"/>
                  </a:srgbClr>
                </a:solidFill>
                <a:latin typeface="新宋体"/>
                <a:ea typeface="新宋体"/>
              </a:rPr>
              <a:t>向下</a:t>
            </a:r>
          </a:p>
        </p:txBody>
      </p:sp>
      <p:sp>
        <p:nvSpPr>
          <p:cNvPr id="16" name="文本8" title=""/>
          <p:cNvSpPr txBox="1"/>
          <p:nvPr/>
        </p:nvSpPr>
        <p:spPr>
          <a:xfrm>
            <a:off x="8075924" y="3588029"/>
            <a:ext cx="2030959" cy="8490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900"/>
              </a:lnSpc>
            </a:pP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299" b="1" i="0" baseline="-25000">
                <a:solidFill>
                  <a:srgbClr val="FF0000">
                    <a:alpha val="100000"/>
                  </a:srgbClr>
                </a:solidFill>
                <a:latin typeface="新宋体"/>
                <a:ea typeface="新宋体"/>
              </a:rPr>
              <a:t>向上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&gt;F</a:t>
            </a:r>
            <a:r>
              <a:rPr lang="zh-CN" altLang="en-US" sz="3299" b="1" i="0" baseline="-25000">
                <a:solidFill>
                  <a:srgbClr val="FF0000">
                    <a:alpha val="100000"/>
                  </a:srgbClr>
                </a:solidFill>
                <a:latin typeface="新宋体"/>
                <a:ea typeface="新宋体"/>
              </a:rPr>
              <a:t>向下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2" grpId="0" animBg="1"/>
      <p:bldP spid="15" grpId="0" animBg="1"/>
      <p:bldP spid="13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13170"/>
            <a:ext cx="12172950" cy="54483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943836" cy="660949"/>
            </a:xfrm>
            <a:custGeom>
              <a:gdLst>
                <a:gd name="connsiteX0" fmla="*/ 110158 w 3943836"/>
                <a:gd name="connsiteY0" fmla="*/ 0 h 660949"/>
                <a:gd name="connsiteX1" fmla="*/ 3833678 w 3943836"/>
                <a:gd name="connsiteY1" fmla="*/ 0 h 660949"/>
                <a:gd name="connsiteX2" fmla="*/ 3894516 w 3943836"/>
                <a:gd name="connsiteY2" fmla="*/ 0 h 660949"/>
                <a:gd name="connsiteX3" fmla="*/ 3943836 w 3943836"/>
                <a:gd name="connsiteY3" fmla="*/ 550791 h 660949"/>
                <a:gd name="connsiteX4" fmla="*/ 3943836 w 3943836"/>
                <a:gd name="connsiteY4" fmla="*/ 611630 h 660949"/>
                <a:gd name="connsiteX5" fmla="*/ 110158 w 3943836"/>
                <a:gd name="connsiteY5" fmla="*/ 660949 h 660949"/>
                <a:gd name="connsiteX6" fmla="*/ 49320 w 3943836"/>
                <a:gd name="connsiteY6" fmla="*/ 660949 h 660949"/>
                <a:gd name="connsiteX7" fmla="*/ 0 w 3943836"/>
                <a:gd name="connsiteY7" fmla="*/ 110158 h 660949"/>
                <a:gd name="connsiteX8" fmla="*/ 0 w 39438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3836" h="660949">
                  <a:moveTo>
                    <a:pt x="110158" y="0"/>
                  </a:moveTo>
                  <a:lnTo>
                    <a:pt x="3833678" y="0"/>
                  </a:lnTo>
                  <a:cubicBezTo>
                    <a:pt x="3894516" y="0"/>
                    <a:pt x="3943836" y="49320"/>
                    <a:pt x="3943836" y="110158"/>
                  </a:cubicBezTo>
                  <a:lnTo>
                    <a:pt x="3943836" y="550791"/>
                  </a:lnTo>
                  <a:cubicBezTo>
                    <a:pt x="3943836" y="611630"/>
                    <a:pt x="3894516" y="660949"/>
                    <a:pt x="38336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浮力产生的原因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834533" y="4846568"/>
            <a:ext cx="10477500" cy="149428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浮力产生的原因：浸在液体中的物体，其上、下表面受到液体对它的压力不同，这就是浮力产生的原因。</a:t>
            </a:r>
          </a:p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（压力差法：F</a:t>
            </a:r>
            <a:r>
              <a:rPr lang="zh-CN" altLang="en-US" sz="3000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=F</a:t>
            </a:r>
            <a:r>
              <a:rPr lang="zh-CN" altLang="en-US" sz="3000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向上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-F</a:t>
            </a:r>
            <a:r>
              <a:rPr lang="zh-CN" altLang="en-US" sz="3000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向下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）</a:t>
            </a:r>
          </a:p>
        </p:txBody>
      </p:sp>
      <p:pic>
        <p:nvPicPr>
          <p:cNvPr id="9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302657" y="977265"/>
            <a:ext cx="6191250" cy="3869531"/>
          </a:xfrm>
          <a:prstGeom prst="rect">
            <a:avLst/>
          </a:prstGeom>
        </p:spPr>
      </p:pic>
      <p:pic>
        <p:nvPicPr>
          <p:cNvPr id="10" name="视频2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96904" y="958377"/>
            <a:ext cx="5210175" cy="390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0" mute="1">
                <p:cTn id="1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0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95" y="1076277"/>
            <a:ext cx="93345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1049788" y="1112768"/>
            <a:ext cx="10585031" cy="30853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下列关于浮力的说法中，正确的是（　　）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．在液体中下沉的物体不受浮力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．浮力的方向总是竖直向下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．浮力的施力物体是气体或液体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．物体浸在液体中的体积越大，浮力越大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7632630" y="1277264"/>
            <a:ext cx="130810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946033" y="984580"/>
            <a:ext cx="10320169" cy="34460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 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以下情景中没有受到浮力的物体是（　　）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A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．甲图：空中上升的热气球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B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．乙图：遨游太空的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天宫一号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C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．丙图：海中下潜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蛟龙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号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D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．丁图：海中航行的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辽宁号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8490378" y="1053948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283" y="4335784"/>
            <a:ext cx="9217545" cy="220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6953832" y="1823637"/>
            <a:ext cx="954005" cy="1032586"/>
          </a:xfrm>
          <a:custGeom>
            <a:gdLst>
              <a:gd name="connsiteX0" fmla="*/ 477002 w 954005"/>
              <a:gd name="connsiteY0" fmla="*/ 0 h 1032586"/>
              <a:gd name="connsiteX1" fmla="*/ 740444 w 954005"/>
              <a:gd name="connsiteY1" fmla="*/ 0 h 1032586"/>
              <a:gd name="connsiteX2" fmla="*/ 954005 w 954005"/>
              <a:gd name="connsiteY2" fmla="*/ 801434 h 1032586"/>
              <a:gd name="connsiteX3" fmla="*/ 213561 w 954005"/>
              <a:gd name="connsiteY3" fmla="*/ 1032586 h 1032586"/>
              <a:gd name="connsiteX4" fmla="*/ 0 w 954005"/>
              <a:gd name="connsiteY4" fmla="*/ 231152 h 103258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1032586">
                <a:moveTo>
                  <a:pt x="477002" y="0"/>
                </a:moveTo>
                <a:cubicBezTo>
                  <a:pt x="740444" y="0"/>
                  <a:pt x="954005" y="231152"/>
                  <a:pt x="954005" y="516293"/>
                </a:cubicBezTo>
                <a:cubicBezTo>
                  <a:pt x="954005" y="801434"/>
                  <a:pt x="740444" y="1032586"/>
                  <a:pt x="477002" y="1032586"/>
                </a:cubicBezTo>
                <a:cubicBezTo>
                  <a:pt x="213561" y="1032586"/>
                  <a:pt x="0" y="801434"/>
                  <a:pt x="0" y="516293"/>
                </a:cubicBezTo>
                <a:cubicBezTo>
                  <a:pt x="0" y="231152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158463" y="1790414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1409005" y="1820408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1" title=""/>
          <p:cNvGrpSpPr/>
          <p:nvPr/>
        </p:nvGrpSpPr>
        <p:grpSpPr>
          <a:xfrm>
            <a:off x="588236" y="1940509"/>
            <a:ext cx="2478701" cy="3379652"/>
            <a:chExt cx="2478701" cy="3379652"/>
          </a:xfrm>
        </p:grpSpPr>
        <p:sp>
          <p:nvSpPr>
            <p:cNvPr id="10" name="形状9"/>
            <p:cNvSpPr txBox="1"/>
            <p:nvPr/>
          </p:nvSpPr>
          <p:spPr>
            <a:xfrm rot="10800000">
              <a:off x="0" y="256699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5"/>
            <p:cNvSpPr txBox="1"/>
            <p:nvPr/>
          </p:nvSpPr>
          <p:spPr>
            <a:xfrm>
              <a:off x="502482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</p:grpSp>
      <p:grpSp>
        <p:nvGrpSpPr>
          <p:cNvPr id="12" name="组合2" title=""/>
          <p:cNvGrpSpPr/>
          <p:nvPr/>
        </p:nvGrpSpPr>
        <p:grpSpPr>
          <a:xfrm>
            <a:off x="3379966" y="1877768"/>
            <a:ext cx="2478703" cy="3405903"/>
            <a:chExt cx="2478703" cy="3405903"/>
          </a:xfrm>
        </p:grpSpPr>
        <p:sp>
          <p:nvSpPr>
            <p:cNvPr id="13" name="形状10"/>
            <p:cNvSpPr txBox="1"/>
            <p:nvPr/>
          </p:nvSpPr>
          <p:spPr>
            <a:xfrm rot="10800000">
              <a:off x="0" y="282950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6"/>
            <p:cNvSpPr txBox="1"/>
            <p:nvPr/>
          </p:nvSpPr>
          <p:spPr>
            <a:xfrm>
              <a:off x="607466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5" name="组合3" title=""/>
          <p:cNvGrpSpPr/>
          <p:nvPr/>
        </p:nvGrpSpPr>
        <p:grpSpPr>
          <a:xfrm>
            <a:off x="6155923" y="1897599"/>
            <a:ext cx="2478701" cy="3405903"/>
            <a:chExt cx="2478701" cy="3405903"/>
          </a:xfrm>
        </p:grpSpPr>
        <p:sp>
          <p:nvSpPr>
            <p:cNvPr id="16" name="形状11"/>
            <p:cNvSpPr txBox="1"/>
            <p:nvPr/>
          </p:nvSpPr>
          <p:spPr>
            <a:xfrm rot="10800000">
              <a:off x="0" y="282950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7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8" name="文本1" title=""/>
          <p:cNvSpPr txBox="1"/>
          <p:nvPr/>
        </p:nvSpPr>
        <p:spPr>
          <a:xfrm>
            <a:off x="705089" y="2624214"/>
            <a:ext cx="2441572" cy="151232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认识浮力；了解浮力产生的原因（重难点）</a:t>
            </a:r>
          </a:p>
        </p:txBody>
      </p:sp>
      <p:sp>
        <p:nvSpPr>
          <p:cNvPr id="19" name="文本2" title=""/>
          <p:cNvSpPr txBox="1"/>
          <p:nvPr/>
        </p:nvSpPr>
        <p:spPr>
          <a:xfrm>
            <a:off x="6182545" y="2452011"/>
            <a:ext cx="2360409" cy="283414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通过实验探究知道影响浮力大小的因素（重点）；学会使用弹簧测力计测量浮力</a:t>
            </a:r>
          </a:p>
        </p:txBody>
      </p:sp>
      <p:sp>
        <p:nvSpPr>
          <p:cNvPr id="20" name="文本3" title=""/>
          <p:cNvSpPr txBox="1"/>
          <p:nvPr/>
        </p:nvSpPr>
        <p:spPr>
          <a:xfrm>
            <a:off x="3399969" y="2406320"/>
            <a:ext cx="2313575" cy="283414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通过观察，认识浮力的存在；经历推理过程，了解浮力产生的原因（难点）</a:t>
            </a:r>
          </a:p>
        </p:txBody>
      </p:sp>
      <p:sp>
        <p:nvSpPr>
          <p:cNvPr id="21" name="形状8" title=""/>
          <p:cNvSpPr txBox="1"/>
          <p:nvPr/>
        </p:nvSpPr>
        <p:spPr>
          <a:xfrm>
            <a:off x="9795739" y="1757915"/>
            <a:ext cx="954005" cy="1032586"/>
          </a:xfrm>
          <a:custGeom>
            <a:gdLst>
              <a:gd name="connsiteX0" fmla="*/ 477002 w 954005"/>
              <a:gd name="connsiteY0" fmla="*/ 0 h 1032586"/>
              <a:gd name="connsiteX1" fmla="*/ 740444 w 954005"/>
              <a:gd name="connsiteY1" fmla="*/ 0 h 1032586"/>
              <a:gd name="connsiteX2" fmla="*/ 954005 w 954005"/>
              <a:gd name="connsiteY2" fmla="*/ 801434 h 1032586"/>
              <a:gd name="connsiteX3" fmla="*/ 213561 w 954005"/>
              <a:gd name="connsiteY3" fmla="*/ 1032586 h 1032586"/>
              <a:gd name="connsiteX4" fmla="*/ 0 w 954005"/>
              <a:gd name="connsiteY4" fmla="*/ 231152 h 103258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1032586">
                <a:moveTo>
                  <a:pt x="477002" y="0"/>
                </a:moveTo>
                <a:cubicBezTo>
                  <a:pt x="740444" y="0"/>
                  <a:pt x="954005" y="231152"/>
                  <a:pt x="954005" y="516293"/>
                </a:cubicBezTo>
                <a:cubicBezTo>
                  <a:pt x="954005" y="801434"/>
                  <a:pt x="740444" y="1032586"/>
                  <a:pt x="477002" y="1032586"/>
                </a:cubicBezTo>
                <a:cubicBezTo>
                  <a:pt x="213561" y="1032586"/>
                  <a:pt x="0" y="801434"/>
                  <a:pt x="0" y="516293"/>
                </a:cubicBezTo>
                <a:cubicBezTo>
                  <a:pt x="0" y="231152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2" name="组合4" title=""/>
          <p:cNvGrpSpPr/>
          <p:nvPr/>
        </p:nvGrpSpPr>
        <p:grpSpPr>
          <a:xfrm>
            <a:off x="9010946" y="1876501"/>
            <a:ext cx="2478701" cy="3405903"/>
            <a:chExt cx="2478701" cy="3405903"/>
          </a:xfrm>
        </p:grpSpPr>
        <p:sp>
          <p:nvSpPr>
            <p:cNvPr id="23" name="形状12"/>
            <p:cNvSpPr txBox="1"/>
            <p:nvPr/>
          </p:nvSpPr>
          <p:spPr>
            <a:xfrm rot="10800000">
              <a:off x="0" y="282950"/>
              <a:ext cx="2478701" cy="3122953"/>
            </a:xfrm>
            <a:prstGeom prst="flowChartPunchedCard">
              <a:avLst/>
            </a:prstGeom>
            <a:solidFill>
              <a:srgbClr val="471E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文本8"/>
            <p:cNvSpPr txBox="1"/>
            <p:nvPr/>
          </p:nvSpPr>
          <p:spPr>
            <a:xfrm>
              <a:off x="449990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04</a:t>
              </a:r>
            </a:p>
          </p:txBody>
        </p:sp>
      </p:grpSp>
      <p:sp>
        <p:nvSpPr>
          <p:cNvPr id="25" name="文本4" title=""/>
          <p:cNvSpPr txBox="1"/>
          <p:nvPr/>
        </p:nvSpPr>
        <p:spPr>
          <a:xfrm>
            <a:off x="9043360" y="2450125"/>
            <a:ext cx="2360409" cy="283414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认识浮力与压力、重力的关系，体会物理概念之间的联系，建立科学的世界观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00424" y="1113130"/>
            <a:ext cx="8296063" cy="274662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  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浸入水中前后，弹簧测力计的示数如图所示，物体浸入水后，受到受到重力、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的作用，其中重力为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___N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，浮力为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____N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131751" y="2440568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浮力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8963" y="1119044"/>
            <a:ext cx="2453364" cy="4929030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2703205" y="2519588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拉力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7287349" y="2440863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2063782" y="3099540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3371555" y="3360830"/>
            <a:ext cx="2909507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运用称重法解答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93077" y="984342"/>
            <a:ext cx="9738709" cy="517702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4.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如图所示，把一金属块挂在弹簧测力计下，金属块全部浸没于水中，弹簧测力计的示数为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，若要使弹簧测力计的示数变小，下列做法可行的是（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．往烧杯里加水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．往烧杯里加些食盐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．往烧杯里加些酒精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．把弹簧测力计向上提一下，但金属块</a:t>
            </a:r>
          </a:p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不露出水面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524225" y="2378831"/>
            <a:ext cx="130810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440" y="1616293"/>
            <a:ext cx="1455098" cy="400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1141771" y="1180967"/>
            <a:ext cx="9582150" cy="21624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．一个竖直悬挂在水中的圆柱体，上表面受到水的压力为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5N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，底部受到水的压力为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13N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。你认为这个物体受到水的浮力为多大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?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2456612" y="4103541"/>
            <a:ext cx="4635786" cy="56442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3064" b="0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4076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浮</a:t>
            </a:r>
            <a:r>
              <a:rPr lang="zh-CN" altLang="en-US" sz="3064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3064" b="0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4076" b="0" i="0" baseline="-2500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3064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–</a:t>
            </a:r>
            <a:r>
              <a:rPr lang="zh-CN" altLang="en-US" sz="3064" b="0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4076" b="0" i="0" baseline="-2500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3064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=13N-5N=8N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6889994" y="2717768"/>
            <a:ext cx="3297936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运用压力差法解答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076" y="3652584"/>
            <a:ext cx="6082820" cy="3123045"/>
          </a:xfrm>
          <a:prstGeom prst="rect">
            <a:avLst/>
          </a:prstGeom>
        </p:spPr>
      </p:pic>
      <p:sp>
        <p:nvSpPr>
          <p:cNvPr id="8" name="文本1" title=""/>
          <p:cNvSpPr txBox="1"/>
          <p:nvPr/>
        </p:nvSpPr>
        <p:spPr>
          <a:xfrm>
            <a:off x="299933" y="814616"/>
            <a:ext cx="10677723" cy="46228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6. 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如图所示，小明用弹簧测力计、正方体物块、两个相同的圆柱形容器等对浸在液体中的物体所受浮力进行了探究。（</a:t>
            </a:r>
            <a:r>
              <a:rPr lang="zh-CN" altLang="en-US" sz="25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取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10N/kg 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）分析甲、乙、丙图，说明浮力的大小与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______________________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有关；比较甲、丁、戊图，说明浮力的大小与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___________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有关；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）为了探究浮力大小与物体浸没在液体中的深度是否有关，可比较甲、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和丁三图的实验，并得出当物体完全浸没于液体中，浮力大小与物体浸入液体的深度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  <a:p>
            <a:pPr marL="0" algn="l">
              <a:lnSpc>
                <a:spcPts val="3800"/>
              </a:lnSpc>
            </a:pP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当物块浸没在水中时，受到</a:t>
            </a:r>
          </a:p>
          <a:p>
            <a:pPr marL="0" algn="l">
              <a:lnSpc>
                <a:spcPts val="3800"/>
              </a:lnSpc>
            </a:pP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的浮力是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 N.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7189071" y="1811696"/>
            <a:ext cx="3512294" cy="6675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5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浸在液体中的体积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431318" y="2313337"/>
            <a:ext cx="2044787" cy="6675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5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液体的密度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1110532" y="3297607"/>
            <a:ext cx="1254672" cy="6675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5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1820256" y="4769929"/>
            <a:ext cx="1248365" cy="6661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5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3214641" y="3859826"/>
            <a:ext cx="1248365" cy="6675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5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无关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77432" y="1488691"/>
            <a:ext cx="11850319" cy="3067792"/>
            <a:chExt cx="11850319" cy="3067792"/>
          </a:xfrm>
        </p:grpSpPr>
        <p:pic>
          <p:nvPicPr>
            <p:cNvPr id="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3333"/>
            <a:stretch>
              <a:fillRect/>
            </a:stretch>
          </p:blipFill>
          <p:spPr>
            <a:xfrm>
              <a:off x="0" y="409"/>
              <a:ext cx="3067050" cy="3067050"/>
            </a:xfrm>
            <a:prstGeom prst="rect">
              <a:avLst/>
            </a:prstGeom>
          </p:spPr>
        </p:pic>
        <p:pic>
          <p:nvPicPr>
            <p:cNvPr id="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903" t="4564" r="18795" b="18003"/>
            <a:stretch>
              <a:fillRect/>
            </a:stretch>
          </p:blipFill>
          <p:spPr>
            <a:xfrm>
              <a:off x="2923060" y="409"/>
              <a:ext cx="3067383" cy="3067383"/>
            </a:xfrm>
            <a:prstGeom prst="rect">
              <a:avLst/>
            </a:prstGeom>
          </p:spPr>
        </p:pic>
        <p:pic>
          <p:nvPicPr>
            <p:cNvPr id="5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704" t="11150" r="28076" b="1549"/>
            <a:stretch>
              <a:fillRect/>
            </a:stretch>
          </p:blipFill>
          <p:spPr>
            <a:xfrm>
              <a:off x="5859351" y="0"/>
              <a:ext cx="3067536" cy="3067536"/>
            </a:xfrm>
            <a:prstGeom prst="rect">
              <a:avLst/>
            </a:prstGeom>
          </p:spPr>
        </p:pic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7728" y="68866"/>
              <a:ext cx="3202591" cy="2929252"/>
            </a:xfrm>
            <a:prstGeom prst="rect">
              <a:avLst/>
            </a:prstGeom>
          </p:spPr>
        </p:pic>
      </p:grpSp>
      <p:sp>
        <p:nvSpPr>
          <p:cNvPr id="7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10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1" name="文本1" title=""/>
          <p:cNvSpPr txBox="1"/>
          <p:nvPr/>
        </p:nvSpPr>
        <p:spPr>
          <a:xfrm>
            <a:off x="426634" y="4752175"/>
            <a:ext cx="11258550" cy="105968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冰山、游轮、鸭子、热气球都受重力的作用，但却没有因此而沉入水底或掉落下来，是什么力量把它们托起来的呢？</a:t>
            </a:r>
          </a:p>
        </p:txBody>
      </p:sp>
      <p:sp>
        <p:nvSpPr>
          <p:cNvPr id="12" name="形状5" title=""/>
          <p:cNvSpPr txBox="1"/>
          <p:nvPr/>
        </p:nvSpPr>
        <p:spPr>
          <a:xfrm flipH="1">
            <a:off x="7477731" y="3191151"/>
            <a:ext cx="1191" cy="969047"/>
          </a:xfrm>
          <a:prstGeom prst="straightConnector1">
            <a:avLst/>
          </a:prstGeom>
          <a:solidFill>
            <a:srgbClr val="4F81BD">
              <a:alpha val="10000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  <a:headEnd type="none" w="med" len="med"/>
            <a:tailEnd type="arrow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2" title=""/>
          <p:cNvSpPr txBox="1"/>
          <p:nvPr/>
        </p:nvSpPr>
        <p:spPr>
          <a:xfrm>
            <a:off x="7502712" y="3736616"/>
            <a:ext cx="74231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</a:p>
        </p:txBody>
      </p:sp>
      <p:sp>
        <p:nvSpPr>
          <p:cNvPr id="14" name="形状6" title=""/>
          <p:cNvSpPr txBox="1"/>
          <p:nvPr/>
        </p:nvSpPr>
        <p:spPr>
          <a:xfrm rot="10800000">
            <a:off x="7464612" y="2274211"/>
            <a:ext cx="9525" cy="912495"/>
          </a:xfrm>
          <a:prstGeom prst="straightConnector1">
            <a:avLst/>
          </a:prstGeom>
          <a:solidFill>
            <a:srgbClr val="4F81BD">
              <a:alpha val="100000"/>
            </a:srgbClr>
          </a:solidFill>
          <a:ln w="38100">
            <a:solidFill>
              <a:srgbClr val="471ECC">
                <a:alpha val="100000"/>
              </a:srgbClr>
            </a:solidFill>
            <a:prstDash val="solid"/>
            <a:headEnd type="none" w="med" len="med"/>
            <a:tailEnd type="arrow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文本3" title=""/>
          <p:cNvSpPr txBox="1"/>
          <p:nvPr/>
        </p:nvSpPr>
        <p:spPr>
          <a:xfrm>
            <a:off x="7602747" y="2114918"/>
            <a:ext cx="89725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1" i="0" baseline="-25000">
                <a:solidFill>
                  <a:srgbClr val="3B00FF">
                    <a:alpha val="100000"/>
                  </a:srgbClr>
                </a:solidFill>
                <a:latin typeface="新宋体"/>
                <a:ea typeface="新宋体"/>
              </a:rPr>
              <a:t>浮</a:t>
            </a:r>
          </a:p>
        </p:txBody>
      </p:sp>
      <p:sp>
        <p:nvSpPr>
          <p:cNvPr id="16" name="形状7" title=""/>
          <p:cNvSpPr txBox="1"/>
          <p:nvPr/>
        </p:nvSpPr>
        <p:spPr>
          <a:xfrm>
            <a:off x="7433424" y="3166305"/>
            <a:ext cx="65619" cy="144772"/>
          </a:xfrm>
          <a:custGeom>
            <a:gdLst>
              <a:gd name="connsiteX0" fmla="*/ 32809 w 65619"/>
              <a:gd name="connsiteY0" fmla="*/ 0 h 144772"/>
              <a:gd name="connsiteX1" fmla="*/ 50930 w 65619"/>
              <a:gd name="connsiteY1" fmla="*/ 0 h 144772"/>
              <a:gd name="connsiteX2" fmla="*/ 65619 w 65619"/>
              <a:gd name="connsiteY2" fmla="*/ 112364 h 144772"/>
              <a:gd name="connsiteX3" fmla="*/ 14689 w 65619"/>
              <a:gd name="connsiteY3" fmla="*/ 144772 h 144772"/>
              <a:gd name="connsiteX4" fmla="*/ 0 w 65619"/>
              <a:gd name="connsiteY4" fmla="*/ 32408 h 14477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19" h="144772">
                <a:moveTo>
                  <a:pt x="32809" y="0"/>
                </a:moveTo>
                <a:cubicBezTo>
                  <a:pt x="50930" y="0"/>
                  <a:pt x="65619" y="32408"/>
                  <a:pt x="65619" y="72386"/>
                </a:cubicBezTo>
                <a:cubicBezTo>
                  <a:pt x="65619" y="112364"/>
                  <a:pt x="50930" y="144772"/>
                  <a:pt x="32809" y="144772"/>
                </a:cubicBezTo>
                <a:cubicBezTo>
                  <a:pt x="14689" y="144772"/>
                  <a:pt x="0" y="112364"/>
                  <a:pt x="0" y="72386"/>
                </a:cubicBezTo>
                <a:cubicBezTo>
                  <a:pt x="0" y="32408"/>
                  <a:pt x="14689" y="0"/>
                  <a:pt x="32809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88579" y="1003668"/>
            <a:ext cx="1130617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1.定义：浸在液体中的物体受到向上的力，这个力叫做浮力（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F</a:t>
            </a:r>
            <a:r>
              <a:rPr lang="zh-CN" altLang="en-US" sz="3000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528045" y="1641758"/>
            <a:ext cx="28575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2.浮力的方向：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1478479" y="3227184"/>
            <a:ext cx="1251910" cy="1584141"/>
            <a:chExt cx="1251910" cy="1584141"/>
          </a:xfrm>
        </p:grpSpPr>
        <p:sp>
          <p:nvSpPr>
            <p:cNvPr id="11" name="形状7"/>
            <p:cNvSpPr txBox="1"/>
            <p:nvPr/>
          </p:nvSpPr>
          <p:spPr>
            <a:xfrm>
              <a:off x="115" y="781050"/>
              <a:ext cx="1251795" cy="803091"/>
            </a:xfrm>
            <a:prstGeom prst="rect">
              <a:avLst/>
            </a:prstGeom>
            <a:solidFill>
              <a:srgbClr val="CCE2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8"/>
            <p:cNvSpPr txBox="1"/>
            <p:nvPr/>
          </p:nvSpPr>
          <p:spPr>
            <a:xfrm>
              <a:off x="0" y="0"/>
              <a:ext cx="1251795" cy="15746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6"/>
            <p:cNvSpPr txBox="1"/>
            <p:nvPr/>
          </p:nvSpPr>
          <p:spPr>
            <a:xfrm>
              <a:off x="378429" y="931260"/>
              <a:ext cx="495504" cy="495504"/>
            </a:xfrm>
            <a:custGeom>
              <a:gdLst>
                <a:gd name="connsiteX0" fmla="*/ 82584 w 495504"/>
                <a:gd name="connsiteY0" fmla="*/ 0 h 495504"/>
                <a:gd name="connsiteX1" fmla="*/ 412920 w 495504"/>
                <a:gd name="connsiteY1" fmla="*/ 0 h 495504"/>
                <a:gd name="connsiteX2" fmla="*/ 458530 w 495504"/>
                <a:gd name="connsiteY2" fmla="*/ 0 h 495504"/>
                <a:gd name="connsiteX3" fmla="*/ 495504 w 495504"/>
                <a:gd name="connsiteY3" fmla="*/ 412920 h 495504"/>
                <a:gd name="connsiteX4" fmla="*/ 495504 w 495504"/>
                <a:gd name="connsiteY4" fmla="*/ 458530 h 495504"/>
                <a:gd name="connsiteX5" fmla="*/ 82584 w 495504"/>
                <a:gd name="connsiteY5" fmla="*/ 495504 h 495504"/>
                <a:gd name="connsiteX6" fmla="*/ 36974 w 495504"/>
                <a:gd name="connsiteY6" fmla="*/ 495504 h 495504"/>
                <a:gd name="connsiteX7" fmla="*/ 0 w 495504"/>
                <a:gd name="connsiteY7" fmla="*/ 82584 h 495504"/>
                <a:gd name="connsiteX8" fmla="*/ 0 w 495504"/>
                <a:gd name="connsiteY8" fmla="*/ 36974 h 4955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5503" h="495503">
                  <a:moveTo>
                    <a:pt x="82584" y="0"/>
                  </a:moveTo>
                  <a:lnTo>
                    <a:pt x="412920" y="0"/>
                  </a:lnTo>
                  <a:cubicBezTo>
                    <a:pt x="458530" y="0"/>
                    <a:pt x="495504" y="36974"/>
                    <a:pt x="495504" y="82584"/>
                  </a:cubicBezTo>
                  <a:lnTo>
                    <a:pt x="495504" y="412920"/>
                  </a:lnTo>
                  <a:cubicBezTo>
                    <a:pt x="495504" y="458530"/>
                    <a:pt x="458530" y="495504"/>
                    <a:pt x="412920" y="495504"/>
                  </a:cubicBezTo>
                  <a:lnTo>
                    <a:pt x="82584" y="495504"/>
                  </a:lnTo>
                  <a:cubicBezTo>
                    <a:pt x="36974" y="495504"/>
                    <a:pt x="0" y="458530"/>
                    <a:pt x="0" y="412920"/>
                  </a:cubicBezTo>
                  <a:lnTo>
                    <a:pt x="0" y="82584"/>
                  </a:lnTo>
                  <a:cubicBezTo>
                    <a:pt x="0" y="36974"/>
                    <a:pt x="36974" y="0"/>
                    <a:pt x="82584" y="0"/>
                  </a:cubicBezTo>
                  <a:close/>
                </a:path>
              </a:pathLst>
            </a:custGeom>
            <a:solidFill>
              <a:srgbClr val="E4E4E6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4" name="组合3" title=""/>
          <p:cNvGrpSpPr/>
          <p:nvPr/>
        </p:nvGrpSpPr>
        <p:grpSpPr>
          <a:xfrm>
            <a:off x="2058771" y="3224527"/>
            <a:ext cx="575522" cy="1243860"/>
            <a:chExt cx="575522" cy="1243860"/>
          </a:xfrm>
        </p:grpSpPr>
        <p:sp>
          <p:nvSpPr>
            <p:cNvPr id="15" name="形状9"/>
            <p:cNvSpPr txBox="1"/>
            <p:nvPr/>
          </p:nvSpPr>
          <p:spPr>
            <a:xfrm>
              <a:off x="0" y="1178662"/>
              <a:ext cx="65198" cy="65198"/>
            </a:xfrm>
            <a:custGeom>
              <a:gdLst>
                <a:gd name="connsiteX0" fmla="*/ 32599 w 65198"/>
                <a:gd name="connsiteY0" fmla="*/ 0 h 65198"/>
                <a:gd name="connsiteX1" fmla="*/ 50603 w 65198"/>
                <a:gd name="connsiteY1" fmla="*/ 0 h 65198"/>
                <a:gd name="connsiteX2" fmla="*/ 65198 w 65198"/>
                <a:gd name="connsiteY2" fmla="*/ 50603 h 65198"/>
                <a:gd name="connsiteX3" fmla="*/ 14595 w 65198"/>
                <a:gd name="connsiteY3" fmla="*/ 65198 h 65198"/>
                <a:gd name="connsiteX4" fmla="*/ 0 w 65198"/>
                <a:gd name="connsiteY4" fmla="*/ 14595 h 6519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198" h="65198">
                  <a:moveTo>
                    <a:pt x="32599" y="0"/>
                  </a:moveTo>
                  <a:cubicBezTo>
                    <a:pt x="50603" y="0"/>
                    <a:pt x="65198" y="14595"/>
                    <a:pt x="65198" y="32599"/>
                  </a:cubicBezTo>
                  <a:cubicBezTo>
                    <a:pt x="65198" y="50603"/>
                    <a:pt x="50603" y="65198"/>
                    <a:pt x="32599" y="65198"/>
                  </a:cubicBezTo>
                  <a:cubicBezTo>
                    <a:pt x="14595" y="65198"/>
                    <a:pt x="0" y="50603"/>
                    <a:pt x="0" y="32599"/>
                  </a:cubicBezTo>
                  <a:cubicBezTo>
                    <a:pt x="0" y="14595"/>
                    <a:pt x="14595" y="0"/>
                    <a:pt x="32599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10"/>
            <p:cNvSpPr txBox="1"/>
            <p:nvPr/>
          </p:nvSpPr>
          <p:spPr>
            <a:xfrm flipV="1">
              <a:off x="45581" y="334669"/>
              <a:ext cx="19050" cy="834533"/>
            </a:xfrm>
            <a:prstGeom prst="line">
              <a:avLst/>
            </a:prstGeom>
            <a:solidFill>
              <a:srgbClr val="00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5"/>
            <p:cNvSpPr txBox="1"/>
            <p:nvPr/>
          </p:nvSpPr>
          <p:spPr>
            <a:xfrm>
              <a:off x="4022" y="0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F</a:t>
              </a:r>
              <a:r>
                <a:rPr lang="zh-CN" altLang="en-US" sz="3000" b="0" i="0" baseline="-2500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浮</a:t>
              </a:r>
            </a:p>
          </p:txBody>
        </p:sp>
      </p:grpSp>
      <p:grpSp>
        <p:nvGrpSpPr>
          <p:cNvPr id="18" name="组合4" title=""/>
          <p:cNvGrpSpPr/>
          <p:nvPr/>
        </p:nvGrpSpPr>
        <p:grpSpPr>
          <a:xfrm>
            <a:off x="2889848" y="2861009"/>
            <a:ext cx="2359704" cy="1974158"/>
            <a:chExt cx="2359704" cy="1974158"/>
          </a:xfrm>
        </p:grpSpPr>
        <p:sp>
          <p:nvSpPr>
            <p:cNvPr id="19" name="形状12"/>
            <p:cNvSpPr txBox="1"/>
            <p:nvPr/>
          </p:nvSpPr>
          <p:spPr>
            <a:xfrm>
              <a:off x="0" y="1056500"/>
              <a:ext cx="2359704" cy="917658"/>
            </a:xfrm>
            <a:custGeom>
              <a:gdLst>
                <a:gd name="connsiteX0" fmla="*/ 2359705 w 2359704"/>
                <a:gd name="connsiteY0" fmla="*/ 0 h 917658"/>
                <a:gd name="connsiteX1" fmla="*/ 2359705 w 2359704"/>
                <a:gd name="connsiteY1" fmla="*/ 917658 h 917658"/>
                <a:gd name="connsiteX2" fmla="*/ 0 w 2359704"/>
                <a:gd name="connsiteY2" fmla="*/ 917658 h 917658"/>
                <a:gd name="connsiteX3" fmla="*/ 2359705 w 2359704"/>
                <a:gd name="connsiteY3" fmla="*/ 0 h 91765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705" h="917658">
                  <a:moveTo>
                    <a:pt x="2359705" y="0"/>
                  </a:moveTo>
                  <a:lnTo>
                    <a:pt x="2359705" y="917658"/>
                  </a:lnTo>
                  <a:lnTo>
                    <a:pt x="0" y="917658"/>
                  </a:lnTo>
                  <a:lnTo>
                    <a:pt x="2359705" y="0"/>
                  </a:lnTo>
                  <a:close/>
                </a:path>
              </a:pathLst>
            </a:custGeom>
            <a:solidFill>
              <a:srgbClr val="6F6F73">
                <a:alpha val="100000"/>
              </a:srgbClr>
            </a:solidFill>
            <a:ln w="19050">
              <a:solidFill>
                <a:srgbClr val="9494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3"/>
            <p:cNvSpPr txBox="1"/>
            <p:nvPr/>
          </p:nvSpPr>
          <p:spPr>
            <a:xfrm>
              <a:off x="127562" y="0"/>
              <a:ext cx="1501670" cy="1695148"/>
            </a:xfrm>
            <a:custGeom>
              <a:gdLst>
                <a:gd name="connsiteX0" fmla="*/ 0 w 1501670"/>
                <a:gd name="connsiteY0" fmla="*/ 312951 h 1695148"/>
                <a:gd name="connsiteX1" fmla="*/ 483588 w 1501670"/>
                <a:gd name="connsiteY1" fmla="*/ 1695148 h 1695148"/>
                <a:gd name="connsiteX2" fmla="*/ 1501669 w 1501670"/>
                <a:gd name="connsiteY2" fmla="*/ 1395237 h 1695148"/>
                <a:gd name="connsiteX3" fmla="*/ 941725 w 1501670"/>
                <a:gd name="connsiteY3" fmla="*/ 0 h 169514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669" h="1695148" fill="none">
                  <a:moveTo>
                    <a:pt x="0" y="312951"/>
                  </a:moveTo>
                  <a:lnTo>
                    <a:pt x="483588" y="1695148"/>
                  </a:lnTo>
                  <a:lnTo>
                    <a:pt x="1501669" y="1395237"/>
                  </a:lnTo>
                  <a:lnTo>
                    <a:pt x="941725" y="0"/>
                  </a:lnTo>
                </a:path>
              </a:pathLst>
            </a:custGeom>
            <a:solidFill>
              <a:srgbClr val="6F6F73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形状14"/>
            <p:cNvSpPr txBox="1"/>
            <p:nvPr/>
          </p:nvSpPr>
          <p:spPr>
            <a:xfrm>
              <a:off x="356630" y="925812"/>
              <a:ext cx="1272601" cy="769336"/>
            </a:xfrm>
            <a:custGeom>
              <a:gdLst>
                <a:gd name="connsiteX0" fmla="*/ 0 w 1272601"/>
                <a:gd name="connsiteY0" fmla="*/ 0 h 769336"/>
                <a:gd name="connsiteX1" fmla="*/ 1069061 w 1272601"/>
                <a:gd name="connsiteY1" fmla="*/ 0 h 769336"/>
                <a:gd name="connsiteX2" fmla="*/ 1272601 w 1272601"/>
                <a:gd name="connsiteY2" fmla="*/ 495505 h 769336"/>
                <a:gd name="connsiteX3" fmla="*/ 254520 w 1272601"/>
                <a:gd name="connsiteY3" fmla="*/ 769336 h 7693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601" h="769336">
                  <a:moveTo>
                    <a:pt x="0" y="0"/>
                  </a:moveTo>
                  <a:lnTo>
                    <a:pt x="1069061" y="0"/>
                  </a:lnTo>
                  <a:lnTo>
                    <a:pt x="1272601" y="495505"/>
                  </a:lnTo>
                  <a:lnTo>
                    <a:pt x="254520" y="769336"/>
                  </a:lnTo>
                  <a:close/>
                </a:path>
              </a:pathLst>
            </a:custGeom>
            <a:solidFill>
              <a:srgbClr val="CCE2FF">
                <a:alpha val="100000"/>
              </a:srgbClr>
            </a:solidFill>
            <a:ln w="19050">
              <a:solidFill>
                <a:srgbClr val="CCE2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11"/>
            <p:cNvSpPr txBox="1"/>
            <p:nvPr/>
          </p:nvSpPr>
          <p:spPr>
            <a:xfrm>
              <a:off x="751246" y="1063745"/>
              <a:ext cx="483589" cy="495505"/>
            </a:xfrm>
            <a:custGeom>
              <a:gdLst>
                <a:gd name="connsiteX0" fmla="*/ 241794 w 483589"/>
                <a:gd name="connsiteY0" fmla="*/ 0 h 495505"/>
                <a:gd name="connsiteX1" fmla="*/ 375334 w 483589"/>
                <a:gd name="connsiteY1" fmla="*/ 0 h 495505"/>
                <a:gd name="connsiteX2" fmla="*/ 483589 w 483589"/>
                <a:gd name="connsiteY2" fmla="*/ 384582 h 495505"/>
                <a:gd name="connsiteX3" fmla="*/ 108255 w 483589"/>
                <a:gd name="connsiteY3" fmla="*/ 495505 h 495505"/>
                <a:gd name="connsiteX4" fmla="*/ 0 w 483589"/>
                <a:gd name="connsiteY4" fmla="*/ 110922 h 4955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589" h="495505">
                  <a:moveTo>
                    <a:pt x="241794" y="0"/>
                  </a:moveTo>
                  <a:cubicBezTo>
                    <a:pt x="375334" y="0"/>
                    <a:pt x="483589" y="110922"/>
                    <a:pt x="483589" y="247752"/>
                  </a:cubicBezTo>
                  <a:cubicBezTo>
                    <a:pt x="483589" y="384582"/>
                    <a:pt x="375334" y="495505"/>
                    <a:pt x="241794" y="495505"/>
                  </a:cubicBezTo>
                  <a:cubicBezTo>
                    <a:pt x="108255" y="495505"/>
                    <a:pt x="0" y="384582"/>
                    <a:pt x="0" y="247752"/>
                  </a:cubicBezTo>
                  <a:cubicBezTo>
                    <a:pt x="0" y="110922"/>
                    <a:pt x="108255" y="0"/>
                    <a:pt x="241794" y="0"/>
                  </a:cubicBezTo>
                  <a:close/>
                </a:path>
              </a:pathLst>
            </a:custGeom>
            <a:solidFill>
              <a:srgbClr val="6F6F73">
                <a:alpha val="100000"/>
              </a:srgbClr>
            </a:solidFill>
            <a:ln w="19050">
              <a:solidFill>
                <a:srgbClr val="CCE2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3" name="组合5" title=""/>
          <p:cNvGrpSpPr/>
          <p:nvPr/>
        </p:nvGrpSpPr>
        <p:grpSpPr>
          <a:xfrm>
            <a:off x="3366565" y="2857520"/>
            <a:ext cx="573804" cy="1356569"/>
            <a:chExt cx="573804" cy="1356569"/>
          </a:xfrm>
        </p:grpSpPr>
        <p:sp>
          <p:nvSpPr>
            <p:cNvPr id="24" name="形状15"/>
            <p:cNvSpPr txBox="1"/>
            <p:nvPr/>
          </p:nvSpPr>
          <p:spPr>
            <a:xfrm>
              <a:off x="495567" y="1278332"/>
              <a:ext cx="78237" cy="78237"/>
            </a:xfrm>
            <a:custGeom>
              <a:gdLst>
                <a:gd name="connsiteX0" fmla="*/ 39119 w 78237"/>
                <a:gd name="connsiteY0" fmla="*/ 0 h 78237"/>
                <a:gd name="connsiteX1" fmla="*/ 60723 w 78237"/>
                <a:gd name="connsiteY1" fmla="*/ 0 h 78237"/>
                <a:gd name="connsiteX2" fmla="*/ 78237 w 78237"/>
                <a:gd name="connsiteY2" fmla="*/ 60723 h 78237"/>
                <a:gd name="connsiteX3" fmla="*/ 17514 w 78237"/>
                <a:gd name="connsiteY3" fmla="*/ 78237 h 78237"/>
                <a:gd name="connsiteX4" fmla="*/ 0 w 78237"/>
                <a:gd name="connsiteY4" fmla="*/ 17514 h 782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37" h="78237">
                  <a:moveTo>
                    <a:pt x="39119" y="0"/>
                  </a:moveTo>
                  <a:cubicBezTo>
                    <a:pt x="60723" y="0"/>
                    <a:pt x="78237" y="17514"/>
                    <a:pt x="78237" y="39119"/>
                  </a:cubicBezTo>
                  <a:cubicBezTo>
                    <a:pt x="78237" y="60723"/>
                    <a:pt x="60723" y="78237"/>
                    <a:pt x="39119" y="78237"/>
                  </a:cubicBezTo>
                  <a:cubicBezTo>
                    <a:pt x="17514" y="78237"/>
                    <a:pt x="0" y="60723"/>
                    <a:pt x="0" y="39119"/>
                  </a:cubicBezTo>
                  <a:cubicBezTo>
                    <a:pt x="0" y="17514"/>
                    <a:pt x="17514" y="0"/>
                    <a:pt x="39119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1905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6"/>
            <p:cNvSpPr txBox="1"/>
            <p:nvPr/>
          </p:nvSpPr>
          <p:spPr>
            <a:xfrm flipV="1">
              <a:off x="542205" y="182261"/>
              <a:ext cx="19050" cy="1160815"/>
            </a:xfrm>
            <a:prstGeom prst="line">
              <a:avLst/>
            </a:prstGeom>
            <a:solidFill>
              <a:srgbClr val="00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6"/>
            <p:cNvSpPr txBox="1"/>
            <p:nvPr/>
          </p:nvSpPr>
          <p:spPr>
            <a:xfrm>
              <a:off x="0" y="0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F</a:t>
              </a:r>
              <a:r>
                <a:rPr lang="zh-CN" altLang="en-US" sz="3000" b="0" i="0" baseline="-2500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浮</a:t>
              </a:r>
            </a:p>
          </p:txBody>
        </p:sp>
      </p:grpSp>
      <p:pic>
        <p:nvPicPr>
          <p:cNvPr id="27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528552" y="2266417"/>
            <a:ext cx="6772275" cy="3809409"/>
          </a:xfrm>
          <a:prstGeom prst="rect">
            <a:avLst/>
          </a:prstGeom>
        </p:spPr>
      </p:pic>
      <p:sp>
        <p:nvSpPr>
          <p:cNvPr id="28" name="文本3" title=""/>
          <p:cNvSpPr txBox="1"/>
          <p:nvPr/>
        </p:nvSpPr>
        <p:spPr>
          <a:xfrm>
            <a:off x="3234376" y="1641510"/>
            <a:ext cx="2995022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总是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竖直向上 </a:t>
            </a:r>
          </a:p>
        </p:txBody>
      </p:sp>
      <p:sp>
        <p:nvSpPr>
          <p:cNvPr id="29" name="文本4" title=""/>
          <p:cNvSpPr txBox="1"/>
          <p:nvPr/>
        </p:nvSpPr>
        <p:spPr>
          <a:xfrm>
            <a:off x="5821528" y="1628746"/>
            <a:ext cx="42672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施力物体：液体或气体</a:t>
            </a:r>
          </a:p>
        </p:txBody>
      </p:sp>
      <p:pic>
        <p:nvPicPr>
          <p:cNvPr id="3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810" y="2585599"/>
            <a:ext cx="280035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left)">
                                      <p:cBhvr>
                                        <p:cTn id="3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48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29" grpId="0" animBg="1"/>
      <p:bldP spid="9" grpId="0" animBg="1"/>
      <p:bldP spid="28" grpId="0" animBg="1"/>
      <p:bldP spid="18" grpId="0" animBg="1"/>
      <p:bldP spid="10" grpId="0" animBg="1"/>
      <p:bldP spid="27" grpId="0" animBg="1"/>
      <p:bldP spid="14" grpId="0" animBg="1"/>
      <p:bldP spid="23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44973" y="1703413"/>
            <a:ext cx="6788353" cy="123187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①在弹簧测力计下悬挂一个铝块，读出测力计的示数F</a:t>
            </a:r>
            <a:r>
              <a:rPr lang="zh-CN" altLang="en-US" sz="2665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，即铝块的重力为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G</a:t>
            </a:r>
            <a:r>
              <a:rPr lang="zh-CN" altLang="en-US" sz="266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665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=2.3N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545840" y="2924146"/>
            <a:ext cx="6500498" cy="116095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②把铝块浸没在水中，读出弹簧测力计的示数</a:t>
            </a:r>
            <a:r>
              <a:rPr lang="zh-CN" altLang="en-US" sz="266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544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66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544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=1.3N，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发现示数有什么变化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？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463"/>
          <a:stretch>
            <a:fillRect/>
          </a:stretch>
        </p:blipFill>
        <p:spPr>
          <a:xfrm>
            <a:off x="7556716" y="334461"/>
            <a:ext cx="4035485" cy="5712019"/>
          </a:xfrm>
          <a:prstGeom prst="rect">
            <a:avLst/>
          </a:prstGeom>
        </p:spPr>
      </p:pic>
      <p:grpSp>
        <p:nvGrpSpPr>
          <p:cNvPr id="11" name="组合2" title=""/>
          <p:cNvGrpSpPr/>
          <p:nvPr/>
        </p:nvGrpSpPr>
        <p:grpSpPr>
          <a:xfrm>
            <a:off x="9273330" y="1565091"/>
            <a:ext cx="1633986" cy="748120"/>
            <a:chExt cx="1633986" cy="748120"/>
          </a:xfrm>
        </p:grpSpPr>
        <p:sp>
          <p:nvSpPr>
            <p:cNvPr id="12" name="文本6"/>
            <p:cNvSpPr txBox="1"/>
            <p:nvPr/>
          </p:nvSpPr>
          <p:spPr>
            <a:xfrm>
              <a:off x="0" y="0"/>
              <a:ext cx="1633986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135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39" b="0" i="0" baseline="-2500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135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=1.3N</a:t>
              </a:r>
            </a:p>
          </p:txBody>
        </p:sp>
        <p:sp>
          <p:nvSpPr>
            <p:cNvPr id="13" name="形状6"/>
            <p:cNvSpPr txBox="1"/>
            <p:nvPr/>
          </p:nvSpPr>
          <p:spPr>
            <a:xfrm rot="10800000" flipH="1">
              <a:off x="1056574" y="440031"/>
              <a:ext cx="198970" cy="30808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4" name="组合3" title=""/>
          <p:cNvGrpSpPr/>
          <p:nvPr/>
        </p:nvGrpSpPr>
        <p:grpSpPr>
          <a:xfrm>
            <a:off x="8246478" y="2013880"/>
            <a:ext cx="1633987" cy="611064"/>
            <a:chExt cx="1633987" cy="611064"/>
          </a:xfrm>
        </p:grpSpPr>
        <p:sp>
          <p:nvSpPr>
            <p:cNvPr id="15" name="文本7"/>
            <p:cNvSpPr txBox="1"/>
            <p:nvPr/>
          </p:nvSpPr>
          <p:spPr>
            <a:xfrm>
              <a:off x="0" y="0"/>
              <a:ext cx="1633987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400"/>
                </a:lnSpc>
              </a:pPr>
              <a:r>
                <a:rPr lang="zh-CN" altLang="en-US" sz="2135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39" b="0" i="0" baseline="-2500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135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=2.3N</a:t>
              </a:r>
            </a:p>
          </p:txBody>
        </p:sp>
        <p:sp>
          <p:nvSpPr>
            <p:cNvPr id="16" name="形状7"/>
            <p:cNvSpPr txBox="1"/>
            <p:nvPr/>
          </p:nvSpPr>
          <p:spPr>
            <a:xfrm rot="10800000" flipH="1">
              <a:off x="24013" y="453333"/>
              <a:ext cx="428384" cy="68498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7" name="文本3" title=""/>
          <p:cNvSpPr txBox="1"/>
          <p:nvPr/>
        </p:nvSpPr>
        <p:spPr>
          <a:xfrm>
            <a:off x="422529" y="1119264"/>
            <a:ext cx="7362425" cy="7341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演示实验：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测量铝块浸没在水中所受的浮力</a:t>
            </a:r>
          </a:p>
        </p:txBody>
      </p:sp>
      <p:sp>
        <p:nvSpPr>
          <p:cNvPr id="18" name="文本4" title=""/>
          <p:cNvSpPr txBox="1"/>
          <p:nvPr/>
        </p:nvSpPr>
        <p:spPr>
          <a:xfrm>
            <a:off x="471326" y="4084615"/>
            <a:ext cx="6648450" cy="123187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65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想一想：弹簧测力计的示数为什么会变小？说明了什么问题？</a:t>
            </a:r>
          </a:p>
        </p:txBody>
      </p:sp>
      <p:sp>
        <p:nvSpPr>
          <p:cNvPr id="19" name="文本5" title=""/>
          <p:cNvSpPr txBox="1"/>
          <p:nvPr/>
        </p:nvSpPr>
        <p:spPr>
          <a:xfrm>
            <a:off x="545125" y="5403113"/>
            <a:ext cx="7455694" cy="7112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说明：浸没在水中的铝块也受到浮力的作用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9" grpId="0" animBg="1"/>
      <p:bldP spid="11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9673"/>
          <a:stretch>
            <a:fillRect/>
          </a:stretch>
        </p:blipFill>
        <p:spPr>
          <a:xfrm>
            <a:off x="6482324" y="201139"/>
            <a:ext cx="3235035" cy="4742945"/>
          </a:xfrm>
          <a:prstGeom prst="rect">
            <a:avLst/>
          </a:prstGeom>
        </p:spPr>
      </p:pic>
      <p:grpSp>
        <p:nvGrpSpPr>
          <p:cNvPr id="9" name="组合2" title=""/>
          <p:cNvGrpSpPr/>
          <p:nvPr/>
        </p:nvGrpSpPr>
        <p:grpSpPr>
          <a:xfrm>
            <a:off x="7829712" y="1145124"/>
            <a:ext cx="1633986" cy="748120"/>
            <a:chExt cx="1633986" cy="748120"/>
          </a:xfrm>
        </p:grpSpPr>
        <p:sp>
          <p:nvSpPr>
            <p:cNvPr id="10" name="文本5"/>
            <p:cNvSpPr txBox="1"/>
            <p:nvPr/>
          </p:nvSpPr>
          <p:spPr>
            <a:xfrm>
              <a:off x="0" y="0"/>
              <a:ext cx="1633986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135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39" b="0" i="0" baseline="-2500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135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=1.3N</a:t>
              </a:r>
            </a:p>
          </p:txBody>
        </p:sp>
        <p:sp>
          <p:nvSpPr>
            <p:cNvPr id="11" name="形状6"/>
            <p:cNvSpPr txBox="1"/>
            <p:nvPr/>
          </p:nvSpPr>
          <p:spPr>
            <a:xfrm rot="10800000" flipH="1">
              <a:off x="1056573" y="440031"/>
              <a:ext cx="198970" cy="30808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7130948" y="2073356"/>
            <a:ext cx="1633987" cy="762034"/>
            <a:chExt cx="1633987" cy="762034"/>
          </a:xfrm>
        </p:grpSpPr>
        <p:sp>
          <p:nvSpPr>
            <p:cNvPr id="13" name="文本6"/>
            <p:cNvSpPr txBox="1"/>
            <p:nvPr/>
          </p:nvSpPr>
          <p:spPr>
            <a:xfrm>
              <a:off x="0" y="150970"/>
              <a:ext cx="1633987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400"/>
                </a:lnSpc>
              </a:pPr>
              <a:r>
                <a:rPr lang="zh-CN" altLang="en-US" sz="2135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39" b="0" i="0" baseline="-2500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135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=2.3N</a:t>
              </a:r>
            </a:p>
          </p:txBody>
        </p:sp>
        <p:sp>
          <p:nvSpPr>
            <p:cNvPr id="14" name="形状7"/>
            <p:cNvSpPr txBox="1"/>
            <p:nvPr/>
          </p:nvSpPr>
          <p:spPr>
            <a:xfrm rot="10800000" flipH="1">
              <a:off x="47765" y="0"/>
              <a:ext cx="470255" cy="27620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5" name="文本1" title=""/>
          <p:cNvSpPr txBox="1"/>
          <p:nvPr/>
        </p:nvSpPr>
        <p:spPr>
          <a:xfrm>
            <a:off x="677142" y="1056723"/>
            <a:ext cx="5438775" cy="123189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65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则甲、乙中弹簧测力计示数之差，就是浮力的大小</a:t>
            </a: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：F</a:t>
            </a:r>
            <a:r>
              <a:rPr lang="zh-CN" altLang="en-US" sz="28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浮</a:t>
            </a: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=F</a:t>
            </a:r>
            <a:r>
              <a:rPr lang="zh-CN" altLang="en-US" sz="28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1</a:t>
            </a: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-F</a:t>
            </a:r>
            <a:r>
              <a:rPr lang="zh-CN" altLang="en-US" sz="28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2</a:t>
            </a: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=1N</a:t>
            </a:r>
          </a:p>
        </p:txBody>
      </p:sp>
      <p:sp>
        <p:nvSpPr>
          <p:cNvPr id="16" name="文本2" title=""/>
          <p:cNvSpPr txBox="1"/>
          <p:nvPr/>
        </p:nvSpPr>
        <p:spPr>
          <a:xfrm>
            <a:off x="986257" y="2442000"/>
            <a:ext cx="3969544" cy="7112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称重法：F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浮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=G-F</a:t>
            </a:r>
          </a:p>
        </p:txBody>
      </p:sp>
      <p:sp>
        <p:nvSpPr>
          <p:cNvPr id="17" name="文本3" title=""/>
          <p:cNvSpPr txBox="1"/>
          <p:nvPr/>
        </p:nvSpPr>
        <p:spPr>
          <a:xfrm>
            <a:off x="440950" y="3211363"/>
            <a:ext cx="6428737" cy="11609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③改变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铝块在水中浸没的深度，看看的示数是否有变化。</a:t>
            </a:r>
            <a:r>
              <a:rPr lang="zh-CN" altLang="en-US" sz="266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544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6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=1.3N</a:t>
            </a:r>
          </a:p>
        </p:txBody>
      </p:sp>
      <p:pic>
        <p:nvPicPr>
          <p:cNvPr id="18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011"/>
          <a:stretch>
            <a:fillRect/>
          </a:stretch>
        </p:blipFill>
        <p:spPr>
          <a:xfrm>
            <a:off x="10130185" y="201120"/>
            <a:ext cx="1712676" cy="4742945"/>
          </a:xfrm>
          <a:prstGeom prst="rect">
            <a:avLst/>
          </a:prstGeom>
        </p:spPr>
      </p:pic>
      <p:grpSp>
        <p:nvGrpSpPr>
          <p:cNvPr id="19" name="组合4" title=""/>
          <p:cNvGrpSpPr/>
          <p:nvPr/>
        </p:nvGrpSpPr>
        <p:grpSpPr>
          <a:xfrm>
            <a:off x="9608601" y="1296724"/>
            <a:ext cx="1633986" cy="748120"/>
            <a:chExt cx="1633986" cy="748120"/>
          </a:xfrm>
        </p:grpSpPr>
        <p:sp>
          <p:nvSpPr>
            <p:cNvPr id="20" name="文本7"/>
            <p:cNvSpPr txBox="1"/>
            <p:nvPr/>
          </p:nvSpPr>
          <p:spPr>
            <a:xfrm>
              <a:off x="0" y="0"/>
              <a:ext cx="1633986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135" b="0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39" b="0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3</a:t>
              </a:r>
              <a:r>
                <a:rPr lang="zh-CN" altLang="en-US" sz="2135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=1.3N</a:t>
              </a:r>
            </a:p>
          </p:txBody>
        </p:sp>
        <p:sp>
          <p:nvSpPr>
            <p:cNvPr id="21" name="形状8"/>
            <p:cNvSpPr txBox="1"/>
            <p:nvPr/>
          </p:nvSpPr>
          <p:spPr>
            <a:xfrm rot="10800000" flipH="1">
              <a:off x="1056573" y="440031"/>
              <a:ext cx="198970" cy="30808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2" name="文本4" title=""/>
          <p:cNvSpPr txBox="1"/>
          <p:nvPr/>
        </p:nvSpPr>
        <p:spPr>
          <a:xfrm>
            <a:off x="890540" y="5111648"/>
            <a:ext cx="9554766" cy="7112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说明：浸没在水中的铝块所受浮力的大小与深度无关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浮力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87" r="6770"/>
          <a:stretch>
            <a:fillRect/>
          </a:stretch>
        </p:blipFill>
        <p:spPr>
          <a:xfrm>
            <a:off x="8851763" y="857526"/>
            <a:ext cx="3237639" cy="3600450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588274" y="1617012"/>
            <a:ext cx="8382000" cy="22996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浸没在水中的铝块受到三个力重力G、弹簧测力计的拉力F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拉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和浮力F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。在这三个力的作用下铝块处于平衡状态。把F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拉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和F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的合力设为F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合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，这样就可以认为铝块受F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合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和G两个力的作用。你能证明F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=G-F</a:t>
            </a:r>
            <a:r>
              <a:rPr lang="zh-CN" altLang="en-US" sz="27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拉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吗?</a:t>
            </a:r>
          </a:p>
        </p:txBody>
      </p:sp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54" y="857596"/>
            <a:ext cx="2590800" cy="838200"/>
          </a:xfrm>
          <a:prstGeom prst="rect">
            <a:avLst/>
          </a:prstGeom>
        </p:spPr>
      </p:pic>
      <p:sp>
        <p:nvSpPr>
          <p:cNvPr id="11" name="文本2" title=""/>
          <p:cNvSpPr txBox="1"/>
          <p:nvPr/>
        </p:nvSpPr>
        <p:spPr>
          <a:xfrm>
            <a:off x="1507360" y="3996690"/>
            <a:ext cx="4439841" cy="7112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根据二力平衡  F</a:t>
            </a:r>
            <a:r>
              <a:rPr lang="zh-CN" altLang="en-US" sz="28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合</a:t>
            </a: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=G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3483674" y="4602861"/>
            <a:ext cx="2591991" cy="71118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拉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+F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 G</a:t>
            </a:r>
          </a:p>
        </p:txBody>
      </p:sp>
      <p:sp>
        <p:nvSpPr>
          <p:cNvPr id="13" name="文本4" title=""/>
          <p:cNvSpPr txBox="1"/>
          <p:nvPr/>
        </p:nvSpPr>
        <p:spPr>
          <a:xfrm>
            <a:off x="3950732" y="5222824"/>
            <a:ext cx="1791891" cy="75543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浮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=G-F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拉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175136" y="1241574"/>
            <a:ext cx="10530335" cy="12064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  <a:buFont typeface="Arial"/>
              <a:buChar char=" "/>
            </a:pPr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【猜想】</a:t>
            </a:r>
          </a:p>
          <a:p>
            <a:pPr marL="0" algn="l">
              <a:lnSpc>
                <a:spcPts val="40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浮力的大小可能跟物体</a:t>
            </a:r>
            <a:r>
              <a:rPr lang="zh-CN" altLang="en-US" sz="27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浸入水中的体积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有关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……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332" y="2765669"/>
            <a:ext cx="2734787" cy="1822984"/>
          </a:xfrm>
          <a:prstGeom prst="rect">
            <a:avLst/>
          </a:prstGeom>
          <a:ln w="9525">
            <a:solidFill>
              <a:srgbClr val="FFFFFF">
                <a:alpha val="100000"/>
              </a:srgbClr>
            </a:solidFill>
            <a:prstDash val="solid"/>
          </a:ln>
        </p:spPr>
      </p:pic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423" y="221980"/>
            <a:ext cx="3601564" cy="2622671"/>
          </a:xfrm>
          <a:prstGeom prst="rect">
            <a:avLst/>
          </a:prstGeom>
          <a:ln w="9525">
            <a:solidFill>
              <a:srgbClr val="FFFFFF">
                <a:alpha val="100000"/>
              </a:srgbClr>
            </a:solidFill>
            <a:prstDash val="solid"/>
          </a:ln>
        </p:spPr>
      </p:pic>
      <p:sp>
        <p:nvSpPr>
          <p:cNvPr id="11" name="文本2" title=""/>
          <p:cNvSpPr txBox="1"/>
          <p:nvPr/>
        </p:nvSpPr>
        <p:spPr>
          <a:xfrm>
            <a:off x="424653" y="3775129"/>
            <a:ext cx="4944745" cy="6984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7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7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7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）实验方法：控制变量法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695668" y="2519782"/>
            <a:ext cx="5695950" cy="6984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浮力的大小可能跟</a:t>
            </a:r>
            <a:r>
              <a:rPr lang="zh-CN" altLang="en-US" sz="27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液体的密度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有关；</a:t>
            </a:r>
          </a:p>
        </p:txBody>
      </p:sp>
      <p:sp>
        <p:nvSpPr>
          <p:cNvPr id="13" name="文本4" title=""/>
          <p:cNvSpPr txBox="1"/>
          <p:nvPr/>
        </p:nvSpPr>
        <p:spPr>
          <a:xfrm>
            <a:off x="695649" y="3218021"/>
            <a:ext cx="5695950" cy="6984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浮力的大小可能跟</a:t>
            </a:r>
            <a:r>
              <a:rPr lang="zh-CN" altLang="en-US" sz="27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固体的密度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有关；</a:t>
            </a:r>
          </a:p>
        </p:txBody>
      </p:sp>
      <p:sp>
        <p:nvSpPr>
          <p:cNvPr id="14" name="文本5" title=""/>
          <p:cNvSpPr txBox="1"/>
          <p:nvPr/>
        </p:nvSpPr>
        <p:spPr>
          <a:xfrm>
            <a:off x="424910" y="4473635"/>
            <a:ext cx="8448675" cy="122941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）测量浮力的方法（称重法）：</a:t>
            </a:r>
            <a:r>
              <a:rPr lang="zh-CN" altLang="en-US" sz="2800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F</a:t>
            </a:r>
            <a:r>
              <a:rPr lang="zh-CN" altLang="en-US" sz="3724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浮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2800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724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800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-</a:t>
            </a:r>
            <a:r>
              <a:rPr lang="zh-CN" altLang="en-US" sz="2800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724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）实验器材：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63011" cy="660949"/>
            </a:xfrm>
            <a:custGeom>
              <a:gdLst>
                <a:gd name="connsiteX0" fmla="*/ 110158 w 4963011"/>
                <a:gd name="connsiteY0" fmla="*/ 0 h 660949"/>
                <a:gd name="connsiteX1" fmla="*/ 4852853 w 4963011"/>
                <a:gd name="connsiteY1" fmla="*/ 0 h 660949"/>
                <a:gd name="connsiteX2" fmla="*/ 4882068 w 4963011"/>
                <a:gd name="connsiteY2" fmla="*/ 0 h 660949"/>
                <a:gd name="connsiteX3" fmla="*/ 4951405 w 4963011"/>
                <a:gd name="connsiteY3" fmla="*/ 52923 h 660949"/>
                <a:gd name="connsiteX4" fmla="*/ 4963011 w 4963011"/>
                <a:gd name="connsiteY4" fmla="*/ 550791 h 660949"/>
                <a:gd name="connsiteX5" fmla="*/ 4963011 w 4963011"/>
                <a:gd name="connsiteY5" fmla="*/ 580007 h 660949"/>
                <a:gd name="connsiteX6" fmla="*/ 4910088 w 4963011"/>
                <a:gd name="connsiteY6" fmla="*/ 649343 h 660949"/>
                <a:gd name="connsiteX7" fmla="*/ 110158 w 4963011"/>
                <a:gd name="connsiteY7" fmla="*/ 660949 h 660949"/>
                <a:gd name="connsiteX8" fmla="*/ 49320 w 4963011"/>
                <a:gd name="connsiteY8" fmla="*/ 660949 h 660949"/>
                <a:gd name="connsiteX9" fmla="*/ 0 w 4963011"/>
                <a:gd name="connsiteY9" fmla="*/ 110158 h 660949"/>
                <a:gd name="connsiteX10" fmla="*/ 0 w 4963011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3011" h="660949">
                  <a:moveTo>
                    <a:pt x="110158" y="0"/>
                  </a:moveTo>
                  <a:lnTo>
                    <a:pt x="4852853" y="0"/>
                  </a:lnTo>
                  <a:cubicBezTo>
                    <a:pt x="4882068" y="0"/>
                    <a:pt x="4910088" y="11606"/>
                    <a:pt x="4930747" y="32265"/>
                  </a:cubicBezTo>
                  <a:cubicBezTo>
                    <a:pt x="4951405" y="52923"/>
                    <a:pt x="4963011" y="80942"/>
                    <a:pt x="4963011" y="110158"/>
                  </a:cubicBezTo>
                  <a:lnTo>
                    <a:pt x="4963011" y="550791"/>
                  </a:lnTo>
                  <a:cubicBezTo>
                    <a:pt x="4963011" y="580007"/>
                    <a:pt x="4951405" y="608026"/>
                    <a:pt x="4930747" y="628685"/>
                  </a:cubicBezTo>
                  <a:cubicBezTo>
                    <a:pt x="4910088" y="649343"/>
                    <a:pt x="4882068" y="660949"/>
                    <a:pt x="4852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决定浮力大小的因素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8295362" y="1126159"/>
            <a:ext cx="933208" cy="4340259"/>
            <a:chExt cx="933208" cy="4340259"/>
          </a:xfrm>
        </p:grpSpPr>
        <p:pic>
          <p:nvPicPr>
            <p:cNvPr id="9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33208" cy="3732835"/>
            </a:xfrm>
            <a:prstGeom prst="rect">
              <a:avLst/>
            </a:prstGeom>
          </p:spPr>
        </p:pic>
        <p:sp>
          <p:nvSpPr>
            <p:cNvPr id="10" name="形状6"/>
            <p:cNvSpPr txBox="1"/>
            <p:nvPr/>
          </p:nvSpPr>
          <p:spPr>
            <a:xfrm>
              <a:off x="173500" y="3812442"/>
              <a:ext cx="562279" cy="527817"/>
            </a:xfrm>
            <a:prstGeom prst="rect">
              <a:avLst/>
            </a:prstGeom>
            <a:solidFill>
              <a:srgbClr val="FAC090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7"/>
            <p:cNvSpPr txBox="1"/>
            <p:nvPr/>
          </p:nvSpPr>
          <p:spPr>
            <a:xfrm rot="10800000">
              <a:off x="449673" y="3642540"/>
              <a:ext cx="4967" cy="16990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10041020" y="1150597"/>
            <a:ext cx="1707028" cy="4526279"/>
            <a:chExt cx="1707028" cy="4526279"/>
          </a:xfrm>
        </p:grpSpPr>
        <p:pic>
          <p:nvPicPr>
            <p:cNvPr id="13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6651"/>
              <a:ext cx="1707028" cy="1239628"/>
            </a:xfrm>
            <a:prstGeom prst="rect">
              <a:avLst/>
            </a:prstGeom>
          </p:spPr>
        </p:pic>
        <p:pic>
          <p:nvPicPr>
            <p:cNvPr id="14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053" y="0"/>
              <a:ext cx="837028" cy="3679930"/>
            </a:xfrm>
            <a:prstGeom prst="rect">
              <a:avLst/>
            </a:prstGeom>
          </p:spPr>
        </p:pic>
        <p:sp>
          <p:nvSpPr>
            <p:cNvPr id="15" name="形状8"/>
            <p:cNvSpPr txBox="1"/>
            <p:nvPr/>
          </p:nvSpPr>
          <p:spPr>
            <a:xfrm>
              <a:off x="596207" y="3779846"/>
              <a:ext cx="562279" cy="527816"/>
            </a:xfrm>
            <a:prstGeom prst="rect">
              <a:avLst/>
            </a:prstGeom>
            <a:solidFill>
              <a:srgbClr val="FAC090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9"/>
            <p:cNvSpPr txBox="1"/>
            <p:nvPr/>
          </p:nvSpPr>
          <p:spPr>
            <a:xfrm rot="10800000">
              <a:off x="875996" y="3604552"/>
              <a:ext cx="4967" cy="16990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4825889" y="3247566"/>
            <a:ext cx="1322090" cy="1824333"/>
            <a:chExt cx="1322090" cy="1824333"/>
          </a:xfrm>
        </p:grpSpPr>
        <p:sp>
          <p:nvSpPr>
            <p:cNvPr id="18" name="文本2"/>
            <p:cNvSpPr txBox="1"/>
            <p:nvPr/>
          </p:nvSpPr>
          <p:spPr>
            <a:xfrm>
              <a:off x="0" y="1233723"/>
              <a:ext cx="1322090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圆柱体</a:t>
              </a:r>
            </a:p>
          </p:txBody>
        </p:sp>
        <p:pic>
          <p:nvPicPr>
            <p:cNvPr id="19" name="图片7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4920" y="0"/>
              <a:ext cx="570854" cy="1225599"/>
            </a:xfrm>
            <a:prstGeom prst="rect">
              <a:avLst/>
            </a:prstGeom>
          </p:spPr>
        </p:pic>
      </p:grpSp>
      <p:pic>
        <p:nvPicPr>
          <p:cNvPr id="2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68209"/>
          <a:stretch>
            <a:fillRect/>
          </a:stretch>
        </p:blipFill>
        <p:spPr>
          <a:xfrm>
            <a:off x="776188" y="3197821"/>
            <a:ext cx="1231846" cy="1626502"/>
          </a:xfrm>
          <a:prstGeom prst="rect">
            <a:avLst/>
          </a:prstGeom>
        </p:spPr>
      </p:pic>
      <p:pic>
        <p:nvPicPr>
          <p:cNvPr id="21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4104" r="34722"/>
          <a:stretch>
            <a:fillRect/>
          </a:stretch>
        </p:blipFill>
        <p:spPr>
          <a:xfrm>
            <a:off x="2074600" y="3198272"/>
            <a:ext cx="1207809" cy="1626502"/>
          </a:xfrm>
          <a:prstGeom prst="rect">
            <a:avLst/>
          </a:prstGeom>
        </p:spPr>
      </p:pic>
      <p:pic>
        <p:nvPicPr>
          <p:cNvPr id="22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410" y="3240763"/>
            <a:ext cx="1207809" cy="1626502"/>
          </a:xfrm>
          <a:prstGeom prst="rect">
            <a:avLst/>
          </a:prstGeom>
        </p:spPr>
      </p:pic>
      <p:sp>
        <p:nvSpPr>
          <p:cNvPr id="23" name="文本1" title=""/>
          <p:cNvSpPr txBox="1"/>
          <p:nvPr/>
        </p:nvSpPr>
        <p:spPr>
          <a:xfrm>
            <a:off x="462229" y="1150525"/>
            <a:ext cx="6096000" cy="18668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）实验器材：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弹簧测力计、圆柱体、酒精、水、盐水、体积相等的铝块与铁块等。</a:t>
            </a:r>
          </a:p>
        </p:txBody>
      </p:sp>
      <p:grpSp>
        <p:nvGrpSpPr>
          <p:cNvPr id="24" name="组合5" title=""/>
          <p:cNvGrpSpPr/>
          <p:nvPr/>
        </p:nvGrpSpPr>
        <p:grpSpPr>
          <a:xfrm>
            <a:off x="6369754" y="3185675"/>
            <a:ext cx="919731" cy="1044181"/>
            <a:chExt cx="919731" cy="1044181"/>
          </a:xfrm>
        </p:grpSpPr>
        <p:sp>
          <p:nvSpPr>
            <p:cNvPr id="25" name="形状10"/>
            <p:cNvSpPr txBox="1"/>
            <p:nvPr/>
          </p:nvSpPr>
          <p:spPr>
            <a:xfrm>
              <a:off x="3810" y="0"/>
              <a:ext cx="865147" cy="503101"/>
            </a:xfrm>
            <a:prstGeom prst="cube">
              <a:avLst>
                <a:gd name="adj" fmla="val 25000"/>
              </a:avLst>
            </a:prstGeom>
            <a:solidFill>
              <a:srgbClr val="F2F2F2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3"/>
            <p:cNvSpPr txBox="1"/>
            <p:nvPr/>
          </p:nvSpPr>
          <p:spPr>
            <a:xfrm>
              <a:off x="0" y="453571"/>
              <a:ext cx="919731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铝块</a:t>
              </a:r>
            </a:p>
          </p:txBody>
        </p:sp>
      </p:grpSp>
      <p:grpSp>
        <p:nvGrpSpPr>
          <p:cNvPr id="27" name="组合6" title=""/>
          <p:cNvGrpSpPr/>
          <p:nvPr/>
        </p:nvGrpSpPr>
        <p:grpSpPr>
          <a:xfrm>
            <a:off x="6366224" y="4211355"/>
            <a:ext cx="1069868" cy="1063659"/>
            <a:chExt cx="1069868" cy="1063659"/>
          </a:xfrm>
        </p:grpSpPr>
        <p:sp>
          <p:nvSpPr>
            <p:cNvPr id="28" name="形状11"/>
            <p:cNvSpPr txBox="1"/>
            <p:nvPr/>
          </p:nvSpPr>
          <p:spPr>
            <a:xfrm>
              <a:off x="0" y="0"/>
              <a:ext cx="916898" cy="522579"/>
            </a:xfrm>
            <a:prstGeom prst="cube">
              <a:avLst>
                <a:gd name="adj" fmla="val 25000"/>
              </a:avLst>
            </a:prstGeom>
            <a:solidFill>
              <a:srgbClr val="8EB4E3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4"/>
            <p:cNvSpPr txBox="1"/>
            <p:nvPr/>
          </p:nvSpPr>
          <p:spPr>
            <a:xfrm>
              <a:off x="70552" y="473049"/>
              <a:ext cx="999316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铁块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0" grpId="0" animBg="1"/>
      <p:bldP spid="21" grpId="0" animBg="1"/>
      <p:bldP spid="22" grpId="0" animBg="1"/>
      <p:bldP spid="17" grpId="0" animBg="1"/>
      <p:bldP spid="24" grpId="0" animBg="1"/>
      <p:bldP spid="27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180</Paragraphs>
  <Slides>23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等线 Light</vt:lpstr>
      <vt:lpstr>等线</vt:lpstr>
      <vt:lpstr>微软雅黑</vt:lpstr>
      <vt:lpstr>新宋体</vt:lpstr>
      <vt:lpstr>楷体</vt:lpstr>
      <vt:lpstr>Times New Roman</vt:lpstr>
      <vt:lpstr>宋体</vt:lpstr>
      <vt:lpstr>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2025-03-14T09:28:41Z</cp:lastPrinted>
  <dcterms:created xsi:type="dcterms:W3CDTF">2025-03-14T09:28:41Z</dcterms:created>
  <dcterms:modified xsi:type="dcterms:W3CDTF">2025-03-14T01:28:41Z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