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custDataLst>
    <p:tags r:id="rId3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9.jpeg" /><Relationship Id="rId4" Type="http://schemas.openxmlformats.org/officeDocument/2006/relationships/image" Target="../media/image2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8.jpeg" /><Relationship Id="rId4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18.xml" TargetMode="Internal" /><Relationship Id="rId8" Type="http://schemas.openxmlformats.org/officeDocument/2006/relationships/slide" Target="slide2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3.jpeg" /><Relationship Id="rId4" Type="http://schemas.openxmlformats.org/officeDocument/2006/relationships/image" Target="../media/image34.png" /><Relationship Id="rId5" Type="http://schemas.openxmlformats.org/officeDocument/2006/relationships/image" Target="../media/image3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7.png" /><Relationship Id="rId4" Type="http://schemas.openxmlformats.org/officeDocument/2006/relationships/image" Target="../media/image38.jpeg" /><Relationship Id="rId5" Type="http://schemas.openxmlformats.org/officeDocument/2006/relationships/image" Target="../media/image3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0.png" /><Relationship Id="rId4" Type="http://schemas.openxmlformats.org/officeDocument/2006/relationships/image" Target="../media/image41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2.jpeg" /><Relationship Id="rId4" Type="http://schemas.openxmlformats.org/officeDocument/2006/relationships/image" Target="../media/image4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4.jpeg" /><Relationship Id="rId4" Type="http://schemas.openxmlformats.org/officeDocument/2006/relationships/image" Target="../media/image4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6.jpeg" /><Relationship Id="rId4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6.jpeg" /><Relationship Id="rId4" Type="http://schemas.openxmlformats.org/officeDocument/2006/relationships/image" Target="../media/image48.png" /><Relationship Id="rId5" Type="http://schemas.openxmlformats.org/officeDocument/2006/relationships/image" Target="../media/image49.png" /><Relationship Id="rId6" Type="http://schemas.openxmlformats.org/officeDocument/2006/relationships/image" Target="../media/image50.png" /><Relationship Id="rId7" Type="http://schemas.openxmlformats.org/officeDocument/2006/relationships/image" Target="../media/image51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png" /><Relationship Id="rId11" Type="http://schemas.openxmlformats.org/officeDocument/2006/relationships/image" Target="../media/image17.png" /><Relationship Id="rId12" Type="http://schemas.openxmlformats.org/officeDocument/2006/relationships/image" Target="../media/image18.pn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png" /><Relationship Id="rId7" Type="http://schemas.openxmlformats.org/officeDocument/2006/relationships/image" Target="../media/image13.png" /><Relationship Id="rId8" Type="http://schemas.openxmlformats.org/officeDocument/2006/relationships/image" Target="../media/image14.png" /><Relationship Id="rId9" Type="http://schemas.openxmlformats.org/officeDocument/2006/relationships/image" Target="../media/image1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Relationship Id="rId8" Type="http://schemas.openxmlformats.org/officeDocument/2006/relationships/image" Target="../media/image24.png" /><Relationship Id="rId9" Type="http://schemas.openxmlformats.org/officeDocument/2006/relationships/image" Target="../media/image2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5fa6a43ad.fixed?vcp=1&amp;pid=58bc74f9f&amp;color=0,0,0&amp;vtp=1&amp;bbb=1" title=""/>
          <p:cNvSpPr/>
          <p:nvPr/>
        </p:nvSpPr>
        <p:spPr>
          <a:xfrm>
            <a:off x="0" y="163906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5fa6a43ad.fixed?vcp=1&amp;pid=58bc74f9f&amp;color=0,0,0&amp;vtp=1&amp;bbb=1" title=""/>
          <p:cNvSpPr/>
          <p:nvPr/>
        </p:nvSpPr>
        <p:spPr>
          <a:xfrm>
            <a:off x="0" y="269976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物质、运动和相互作用</a:t>
            </a:r>
            <a:endParaRPr lang="en-US" altLang="zh-CN" sz="5500"/>
          </a:p>
        </p:txBody>
      </p:sp>
      <p:sp>
        <p:nvSpPr>
          <p:cNvPr id="4" name="C_3_BD#5fa6a43ad.fixed?vcp=1&amp;pid=58bc74f9f&amp;color=0,0,0&amp;vtp=1&amp;bbb=1" title=""/>
          <p:cNvSpPr/>
          <p:nvPr/>
        </p:nvSpPr>
        <p:spPr>
          <a:xfrm>
            <a:off x="0" y="363245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第6讲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质量与密度</a:t>
            </a:r>
            <a:endParaRPr lang="en-US" altLang="zh-CN" sz="5500"/>
          </a:p>
        </p:txBody>
      </p:sp>
      <p:sp>
        <p:nvSpPr>
          <p:cNvPr id="5" name="C_3#5fa6a43ad" title=""/>
          <p:cNvSpPr/>
          <p:nvPr/>
        </p:nvSpPr>
        <p:spPr>
          <a:xfrm>
            <a:off x="1956816" y="466572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fed06a64b?vcp=1&amp;pid=ca36ec4bc&amp;color=0,0,0&amp;vtp=1&amp;bt=1&amp;bbb=1&amp;hb=1" title=""/>
          <p:cNvSpPr/>
          <p:nvPr/>
        </p:nvSpPr>
        <p:spPr>
          <a:xfrm>
            <a:off x="932688" y="879824"/>
            <a:ext cx="10323576" cy="5087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◉考点点拨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密度是物质的一种特性。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（1）同种物质的密度相同，只要物质的种类不变，密度一般就不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会变化。对于固体和液体来说，密度不会随物体的质量和体积的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变化而变化。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（2）密度与温度、状态有关。固体、液体的密度受温度影响，但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不明显；气体随温度升高，体积膨胀，密度变小。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（3）不同物质的密度一般不同，这是鉴别物质的重要依据。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7d90b2e57.fixed?vcp=1&amp;pid=5fa6a43ad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7d90b2e57.fixed?vcp=1&amp;pid=5fa6a43ad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7d90b2e57.fixed?vcp=1&amp;pid=5fa6a43ad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f8a26fc7d?vcp=1&amp;pid=7d90b2e57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f8a26fc7d?vcp=1&amp;pid=7d90b2e57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宇宙和微观世界、纳米技术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质量</a:t>
            </a:r>
            <a:endParaRPr lang="en-US" altLang="zh-CN" sz="100"/>
          </a:p>
        </p:txBody>
      </p:sp>
      <p:pic>
        <p:nvPicPr>
          <p:cNvPr id="4" name="C_5_BD#f8a26fc7d?vcp=1&amp;pid=7d90b2e57&amp;color=0,0,0&amp;tib=255,255,255&amp;iip=5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39" y="810742"/>
            <a:ext cx="1143000" cy="466344"/>
          </a:xfrm>
          <a:prstGeom prst="rect">
            <a:avLst/>
          </a:prstGeom>
        </p:spPr>
      </p:pic>
      <p:sp>
        <p:nvSpPr>
          <p:cNvPr id="5" name="QC_6_BD.51_1#59e579e26?vcp=1&amp;vop=1&amp;vis=1&amp;pid=f8a26fc7d&amp;color=0,0,0&amp;vtp=1&amp;bbb=1" title=""/>
          <p:cNvSpPr/>
          <p:nvPr/>
        </p:nvSpPr>
        <p:spPr>
          <a:xfrm>
            <a:off x="932688" y="13510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（2024·原创）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下列粒子中，直径最大的是(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52_1#59e579e26.bracket?vcp=1&amp;vop=1&amp;vis=1&amp;pid=f8a26fc7d&amp;color=0,0,0&amp;vpa=51&amp;vtp=1" title=""/>
          <p:cNvSpPr/>
          <p:nvPr/>
        </p:nvSpPr>
        <p:spPr>
          <a:xfrm>
            <a:off x="8021670" y="134725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7" name="QC_6_BD.51_2#59e579e26.choices?vcp=1&amp;vop=1&amp;vis=1&amp;pid=f8a26fc7d&amp;color=0,0,0&amp;vtp=1&amp;bbb=1" title=""/>
          <p:cNvSpPr/>
          <p:nvPr/>
        </p:nvSpPr>
        <p:spPr>
          <a:xfrm>
            <a:off x="932688" y="198225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554605"/>
                <a:tab pos="5438775"/>
                <a:tab pos="79806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A.电子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B.原子核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C.原子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D.分子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53_1#17efebd50?vcp=1&amp;vop=1&amp;vis=1&amp;pid=f8a26fc7d&amp;color=0,0,0&amp;vtp=1&amp;bt=1&amp;bbb=1&amp;hb=1" title=""/>
          <p:cNvSpPr/>
          <p:nvPr/>
        </p:nvSpPr>
        <p:spPr>
          <a:xfrm>
            <a:off x="932688" y="250875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（2025·贵州）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你的质量（俗称体重）与下列各质量值最接近的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54_1#17efebd50.bracket?vcp=1&amp;vop=1&amp;vis=1&amp;pid=f8a26fc7d&amp;color=0,0,0&amp;vpa=52&amp;vtp=1" title=""/>
          <p:cNvSpPr/>
          <p:nvPr/>
        </p:nvSpPr>
        <p:spPr>
          <a:xfrm>
            <a:off x="1579594" y="3143123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53_2#17efebd50.choices?vcp=1&amp;vop=1&amp;vis=1&amp;pid=f8a26fc7d&amp;color=0,0,0&amp;vtp=1&amp;bbb=1" title=""/>
              <p:cNvSpPr/>
              <p:nvPr/>
            </p:nvSpPr>
            <p:spPr>
              <a:xfrm>
                <a:off x="932688" y="3784473"/>
                <a:ext cx="1032357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468880"/>
                    <a:tab pos="5178425"/>
                    <a:tab pos="768540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𝐭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53_2#17efebd50.choices?vcp=1&amp;vop=1&amp;vis=1&amp;pid=f8a26fc7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84473"/>
                <a:ext cx="10323576" cy="555244"/>
              </a:xfrm>
              <a:prstGeom prst="rect">
                <a:avLst/>
              </a:prstGeom>
              <a:blipFill rotWithShape="1">
                <a:blip r:embed="rId3"/>
                <a:stretch>
                  <a:fillRect l="-5" t="-91" r="2" b="-14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55_1#87b4afc5e?vcp=1&amp;vop=1&amp;vis=1&amp;pid=f8a26fc7d&amp;color=0,0,0&amp;vtp=1&amp;bt=1&amp;bbb=1" title=""/>
          <p:cNvSpPr/>
          <p:nvPr/>
        </p:nvSpPr>
        <p:spPr>
          <a:xfrm>
            <a:off x="932688" y="249605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（2024·玉林）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当水结成冰后，它的质量(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56_1#87b4afc5e.bracket?vcp=1&amp;vop=1&amp;vis=1&amp;pid=f8a26fc7d&amp;color=0,0,0&amp;vpa=53&amp;vtp=1" title=""/>
          <p:cNvSpPr/>
          <p:nvPr/>
        </p:nvSpPr>
        <p:spPr>
          <a:xfrm>
            <a:off x="7664482" y="2492248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6_BD.55_2#87b4afc5e.choices?vcp=1&amp;vop=1&amp;vis=1&amp;pid=f8a26fc7d&amp;color=0,0,0&amp;vtp=1&amp;bbb=1" title=""/>
          <p:cNvSpPr/>
          <p:nvPr/>
        </p:nvSpPr>
        <p:spPr>
          <a:xfrm>
            <a:off x="932688" y="313836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A.不变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B.变大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C.变小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D.先变小后变大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dc8bbeb7?vcp=1&amp;pid=7d90b2e57&amp;color=0,0,0&amp;tib=255,255,255&amp;iip=6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adc8bbeb7?vcp=1&amp;pid=7d90b2e57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密度</a:t>
            </a:r>
            <a:endParaRPr lang="en-US" altLang="zh-CN" sz="100"/>
          </a:p>
        </p:txBody>
      </p:sp>
      <p:sp>
        <p:nvSpPr>
          <p:cNvPr id="4" name="QC_6_BD.57_1#4f34bc40b?vcp=1&amp;vop=1&amp;vis=1&amp;pid=adc8bbeb7&amp;color=0,0,0&amp;vtp=1&amp;bbb=1&amp;hb=1" title=""/>
          <p:cNvSpPr/>
          <p:nvPr/>
        </p:nvSpPr>
        <p:spPr>
          <a:xfrm>
            <a:off x="932688" y="135106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（2024·山东）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密度与生活联系非常紧密，关于密度的一些说法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58_1#4f34bc40b.bracket?vcp=1&amp;vop=1&amp;vis=1&amp;pid=adc8bbeb7&amp;color=0,0,0&amp;vpa=54&amp;vtp=1" title=""/>
          <p:cNvSpPr/>
          <p:nvPr/>
        </p:nvSpPr>
        <p:spPr>
          <a:xfrm>
            <a:off x="2638457" y="19854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57_2#4f34bc40b.choices?vcp=1&amp;vop=1&amp;vis=1&amp;pid=adc8bbeb7&amp;color=0,0,0&amp;vtp=1&amp;bbb=1&amp;hb=1" title=""/>
              <p:cNvSpPr/>
              <p:nvPr/>
            </p:nvSpPr>
            <p:spPr>
              <a:xfrm>
                <a:off x="932688" y="2562770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的铁块比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的棉花重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B.可以利用密度来鉴别物质，因为不同物质的密度一定不同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C.航空器材常采用熔点高、密度大的新型材料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D.一旦发生火灾，受困人员常采取弯腰撤离，是因为烟雾温度高、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密度小，向上方聚集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57_2#4f34bc40b.choices?vcp=1&amp;vop=1&amp;vis=1&amp;pid=adc8bbeb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62770"/>
                <a:ext cx="103235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5" t="-17" r="-1265" b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59_1#c7dbcaa52?iti=1&amp;htil=1&amp;vcp=1&amp;vop=1&amp;vis=1&amp;pid=adc8bbeb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536" y="747432"/>
            <a:ext cx="2340864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9_2#c7dbcaa52?iti=1&amp;htil=1&amp;vcp=1&amp;vop=1&amp;vis=1&amp;pid=adc8bbeb7&amp;color=0,0,0&amp;vtp=1&amp;bbb=1" title=""/>
          <p:cNvSpPr/>
          <p:nvPr/>
        </p:nvSpPr>
        <p:spPr>
          <a:xfrm>
            <a:off x="9445562" y="2694088"/>
            <a:ext cx="912812" cy="4902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图6-1</a:t>
            </a:r>
            <a:endParaRPr lang="en-US" altLang="zh-CN" sz="2800"/>
          </a:p>
        </p:txBody>
      </p:sp>
      <p:sp>
        <p:nvSpPr>
          <p:cNvPr id="4" name="QC_6_BD.59_3#c7dbcaa52?htil=1&amp;vcp=1&amp;vop=1&amp;vis=1&amp;pid=adc8bbeb7&amp;color=0,0,0&amp;vtp=1&amp;bt=1&amp;bbb=1&amp;hb=1" title=""/>
          <p:cNvSpPr/>
          <p:nvPr/>
        </p:nvSpPr>
        <p:spPr>
          <a:xfrm>
            <a:off x="932688" y="720000"/>
            <a:ext cx="7845552" cy="2115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（2025·山西）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制作航天器部件的材料常需要满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足“低密度、高强度”等条件。航天小组的同学们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调查了铝合金和碳纤维两种材料，其质量与体积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的关系如图6-1所示。分析图像可知(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60_1#c7dbcaa52.bracket?vcp=1&amp;vop=1&amp;vis=1&amp;pid=adc8bbeb7&amp;color=0,0,0&amp;vpa=55&amp;vtp=1" title=""/>
          <p:cNvSpPr/>
          <p:nvPr/>
        </p:nvSpPr>
        <p:spPr>
          <a:xfrm>
            <a:off x="6684995" y="2345537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59_4#c7dbcaa52.choices?htil=1&amp;vcp=1&amp;vop=1&amp;vis=1&amp;pid=adc8bbeb7&amp;color=0,0,0&amp;vtp=1&amp;bbb=1&amp;hb=1" title=""/>
              <p:cNvSpPr/>
              <p:nvPr/>
            </p:nvSpPr>
            <p:spPr>
              <a:xfrm>
                <a:off x="932688" y="2834296"/>
                <a:ext cx="7845552" cy="32079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A.铝合金的密度为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B.碳纤维的密度是铝合金的2倍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C.质量相同时，用铝合金制成的实心部件体积较大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D.体积相同时，用碳纤维制成的实心部件质量较小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59_4#c7dbcaa52.choices?htil=1&amp;vcp=1&amp;vop=1&amp;vis=1&amp;pid=adc8bbeb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34296"/>
                <a:ext cx="7845552" cy="3207957"/>
              </a:xfrm>
              <a:prstGeom prst="rect">
                <a:avLst/>
              </a:prstGeom>
              <a:blipFill rotWithShape="1">
                <a:blip r:embed="rId4"/>
                <a:stretch>
                  <a:fillRect l="-6" t="-9" r="-113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61_1#1a12a8dd7?iti=2&amp;htil=2&amp;vcp=1&amp;vop=1&amp;vis=1&amp;pid=adc8bbeb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7848" y="1267872"/>
            <a:ext cx="3300984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61_2#1a12a8dd7?iti=2&amp;htil=2&amp;vcp=1&amp;vop=1&amp;vis=1&amp;pid=adc8bbeb7&amp;color=0,0,0&amp;vtp=1&amp;bbb=1" title=""/>
          <p:cNvSpPr/>
          <p:nvPr/>
        </p:nvSpPr>
        <p:spPr>
          <a:xfrm>
            <a:off x="9121934" y="2958496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图6-2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4" name="QB_6_BD.61_3#1a12a8dd7?htil=2&amp;vcp=1&amp;vop=1&amp;vis=1&amp;pid=adc8bbeb7&amp;color=0,0,0&amp;vtp=1&amp;bt=1&amp;bbb=1&amp;hb=1&amp;hs=1" title=""/>
          <p:cNvSpPr/>
          <p:nvPr/>
        </p:nvSpPr>
        <p:spPr>
          <a:xfrm>
            <a:off x="932688" y="1249585"/>
            <a:ext cx="688543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（2025·烟台）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小明用天平测量牛奶密度时，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把天平放在水平桌面上，游码归零后，指针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静止时如图6-2甲所示，此时他应将平衡螺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母向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（选填“左”或“右”）调节。天平平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6_AN.62_1#1a12a8dd7.blank?vcp=1&amp;vop=1&amp;vis=1&amp;pid=adc8bbeb7&amp;color=0,0,0&amp;vpa=56&amp;vtp=1" title=""/>
          <p:cNvSpPr/>
          <p:nvPr/>
        </p:nvSpPr>
        <p:spPr>
          <a:xfrm>
            <a:off x="1657382" y="3141250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QB_6_AN.63_1#1a12a8dd7.blank?vcp=1&amp;vop=1&amp;vis=1&amp;pid=adc8bbeb7&amp;color=0,0,0&amp;vpa=57&amp;vtp=1&amp;bbb=1" title=""/>
          <p:cNvSpPr/>
          <p:nvPr/>
        </p:nvSpPr>
        <p:spPr>
          <a:xfrm>
            <a:off x="8523320" y="4365656"/>
            <a:ext cx="10588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321.4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6_AN.64_1#1a12a8dd7.blank?vcp=1&amp;vop=1&amp;vis=1&amp;pid=adc8bbeb7&amp;color=0,0,0&amp;vpa=58&amp;vtp=1&amp;bbb=1" title=""/>
              <p:cNvSpPr/>
              <p:nvPr/>
            </p:nvSpPr>
            <p:spPr>
              <a:xfrm>
                <a:off x="6702171" y="5103336"/>
                <a:ext cx="1959166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6_AN.64_1#1a12a8dd7.blank?vcp=1&amp;vop=1&amp;vis=1&amp;pid=adc8bbeb7&amp;color=0,0,0&amp;vpa=5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171" y="5103336"/>
                <a:ext cx="1959166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9" t="-110" r="29" b="-8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B_6_BD.61_3#1a12a8dd7?htil=2&amp;vcp=1&amp;vop=1&amp;vis=1&amp;pid=adc8bbeb7&amp;color=0,0,0&amp;vtp=1&amp;bt=1&amp;bbb=1&amp;hb=1&amp;hs=1" title=""/>
              <p:cNvSpPr/>
              <p:nvPr/>
            </p:nvSpPr>
            <p:spPr>
              <a:xfrm>
                <a:off x="932688" y="3748436"/>
                <a:ext cx="10320018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衡后，他将标有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的整盒牛奶放在天平左盘进行称量，天平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再次平衡时如图6-2乙所示，则整盒牛奶的质量为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。若空奶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盒的质量为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𝟓𝟔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，则牛奶的密度为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6_BD.61_3#1a12a8dd7?htil=2&amp;vcp=1&amp;vop=1&amp;vis=1&amp;pid=adc8bbeb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48436"/>
                <a:ext cx="10320018" cy="1860550"/>
              </a:xfrm>
              <a:prstGeom prst="rect">
                <a:avLst/>
              </a:prstGeom>
              <a:blipFill rotWithShape="1">
                <a:blip r:embed="rId5"/>
                <a:stretch>
                  <a:fillRect l="-5" t="-2" r="-881" b="-3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8428a8ac.fixed?vcp=1&amp;pid=5fa6a43ad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a8428a8ac.fixed?vcp=1&amp;pid=5fa6a43ad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a8428a8ac.fixed?vcp=1&amp;pid=5fa6a43ad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65_1#a4ff761e4?vcp=1&amp;vop=1&amp;vis=1&amp;pid=a8428a8ac&amp;color=0,0,0&amp;vtp=1&amp;bt=1&amp;bbb=1&amp;hb=1" title=""/>
          <p:cNvSpPr/>
          <p:nvPr/>
        </p:nvSpPr>
        <p:spPr>
          <a:xfrm>
            <a:off x="932688" y="152171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（2024·江门模拟）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将一瓶酸奶喝掉一半后，下列关于剩下半瓶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酸奶的说法中，正确的是(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66_1#a4ff761e4.bracket?vcp=1&amp;vop=1&amp;vis=1&amp;pid=a8428a8ac&amp;color=0,0,0&amp;vpa=59&amp;vtp=1" title=""/>
          <p:cNvSpPr/>
          <p:nvPr/>
        </p:nvSpPr>
        <p:spPr>
          <a:xfrm>
            <a:off x="5138769" y="215607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4" name="QC_5_BD.65_2#a4ff761e4.choices?vcp=1&amp;vop=1&amp;vis=1&amp;pid=a8428a8ac&amp;color=0,0,0&amp;vtp=1&amp;bbb=1" title=""/>
          <p:cNvSpPr/>
          <p:nvPr/>
        </p:nvSpPr>
        <p:spPr>
          <a:xfrm>
            <a:off x="932688" y="2805239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A.质量和密度都不变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B.质量和密度都变为原来的一半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C.质量不变，密度变为原来的一半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D.质量变为原来的一半，密度不变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5fa6a43ad?lid=ddf3c446a&amp;cid=ddf3c446a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5fa6a43ad?lid=ddf3c446a&amp;cid=ddf3c446a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5fa6a43ad?lid=ddf3c446a&amp;cid=ddf3c446a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5fa6a43ad?lid=83dbb36d8&amp;cid=83dbb36d8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5fa6a43ad?lid=83dbb36d8&amp;cid=83dbb36d8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5fa6a43ad?lid=83dbb36d8&amp;cid=83dbb36d8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5fa6a43ad?lid=7d90b2e57&amp;cid=7d90b2e57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5fa6a43ad?lid=7d90b2e57&amp;cid=7d90b2e57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5fa6a43ad?lid=7d90b2e57&amp;cid=7d90b2e57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5fa6a43ad?lid=a8428a8ac&amp;cid=a8428a8ac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5fa6a43ad?lid=a8428a8ac&amp;cid=a8428a8ac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5fa6a43ad?lid=a8428a8ac&amp;cid=a8428a8ac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5fa6a43ad?lid=aa325cd48&amp;cid=aa325cd48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5fa6a43ad?lid=aa325cd48&amp;cid=aa325cd48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5fa6a43ad?lid=aa325cd48&amp;cid=aa325cd48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5fa6a43ad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5fa6a43ad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5fa6a43ad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7_1#24a52555c?iti=3&amp;htil=3&amp;vcp=1&amp;vop=1&amp;vis=1&amp;pid=a8428a8a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8966" y="774863"/>
            <a:ext cx="3749040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7_2#24a52555c?iti=3&amp;htil=3&amp;vcp=1&amp;vop=1&amp;vis=1&amp;pid=a8428a8ac&amp;color=0,0,0&amp;vtp=1&amp;bbb=1" title=""/>
          <p:cNvSpPr/>
          <p:nvPr/>
        </p:nvSpPr>
        <p:spPr>
          <a:xfrm>
            <a:off x="8897080" y="3974247"/>
            <a:ext cx="9128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67_3#24a52555c?htil=3&amp;vcp=1&amp;vop=1&amp;vis=1&amp;pid=a8428a8ac&amp;color=0,0,0&amp;vtp=1&amp;bt=1&amp;bbb=1&amp;hb=1" title=""/>
              <p:cNvSpPr/>
              <p:nvPr/>
            </p:nvSpPr>
            <p:spPr>
              <a:xfrm>
                <a:off x="932688" y="720000"/>
                <a:ext cx="6437376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小洋研究液体密度时，用两个完全相同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的容器分别装入甲、乙两种液体，并绘制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出总质量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与液体体积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的关系如图6-3所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示，由图像可知(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67_3#24a52555c?htil=3&amp;vcp=1&amp;vop=1&amp;vis=1&amp;pid=a8428a8a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437376" cy="2353882"/>
              </a:xfrm>
              <a:prstGeom prst="rect">
                <a:avLst/>
              </a:prstGeom>
              <a:blipFill rotWithShape="1">
                <a:blip r:embed="rId4"/>
                <a:stretch>
                  <a:fillRect l="-8" t="-23" r="-1495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68_1#24a52555c.bracket?vcp=1&amp;vop=1&amp;vis=1&amp;pid=a8428a8ac&amp;color=0,0,0&amp;vpa=60&amp;vtp=1" title=""/>
          <p:cNvSpPr/>
          <p:nvPr/>
        </p:nvSpPr>
        <p:spPr>
          <a:xfrm>
            <a:off x="3710019" y="2535656"/>
            <a:ext cx="515938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7_4#24a52555c.choices?htil=3&amp;vcp=1&amp;vop=1&amp;vis=1&amp;pid=a8428a8ac&amp;color=0,0,0&amp;vtp=1&amp;bbb=1&amp;hb=1" title=""/>
              <p:cNvSpPr/>
              <p:nvPr/>
            </p:nvSpPr>
            <p:spPr>
              <a:xfrm>
                <a:off x="932688" y="3064927"/>
                <a:ext cx="6437376" cy="29634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A.容器的质量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B.甲液体密度是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C.乙液体密度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D.密度为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的液体的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应位于Ⅲ区域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7_4#24a52555c.choices?htil=3&amp;vcp=1&amp;vop=1&amp;vis=1&amp;pid=a8428a8a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064927"/>
                <a:ext cx="6437376" cy="2963482"/>
              </a:xfrm>
              <a:prstGeom prst="rect">
                <a:avLst/>
              </a:prstGeom>
              <a:blipFill rotWithShape="1">
                <a:blip r:embed="rId5"/>
                <a:stretch>
                  <a:fillRect l="-8" t="-14" r="4" b="-1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69_1#10327e05c?vcp=1&amp;vop=1&amp;vis=1&amp;pid=a8428a8ac&amp;color=0,0,0&amp;vtp=1&amp;bt=1&amp;bbb=1&amp;hb=1" title=""/>
          <p:cNvSpPr/>
          <p:nvPr/>
        </p:nvSpPr>
        <p:spPr>
          <a:xfrm>
            <a:off x="932688" y="217268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（2025·江西）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【实验名称】测量液体的密度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某同学在放学途中看到一群小朋友吹泡泡，回家后配制了一些泡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泡水，测量该液体的密度。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【实验器材】天平（带砝码）、量筒、烧杯、泡泡水等。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69_2#10327e05c?vcp=1&amp;vop=1&amp;vis=1&amp;pid=a8428a8ac&amp;color=0,0,0&amp;vtp=1&amp;bt=1&amp;bbb=1" title=""/>
          <p:cNvSpPr/>
          <p:nvPr/>
        </p:nvSpPr>
        <p:spPr>
          <a:xfrm>
            <a:off x="932688" y="218236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【实验步骤】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B_6_BD.70_1#99a640f95?vcp=1&amp;vop=1&amp;vis=1&amp;pid=10327e05c&amp;color=0,0,0&amp;vtp=1&amp;bbb=1&amp;hb=1" title=""/>
              <p:cNvSpPr/>
              <p:nvPr/>
            </p:nvSpPr>
            <p:spPr>
              <a:xfrm>
                <a:off x="932688" y="282467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将天平放在水平台面上，游码移至标尺左端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调节平衡螺母，使指针对准分度盘的中央，并且读出图中标尺的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分度值为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6_BD.70_1#99a640f95?vcp=1&amp;vop=1&amp;vis=1&amp;pid=10327e05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2467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2" b="-3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71_1#99a640f95.blank?vcp=1&amp;vop=1&amp;vis=1&amp;pid=10327e05c&amp;color=0,0,0&amp;vpa=61&amp;vtp=1&amp;bbb=1" title=""/>
          <p:cNvSpPr/>
          <p:nvPr/>
        </p:nvSpPr>
        <p:spPr>
          <a:xfrm>
            <a:off x="8621745" y="2794190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零刻度线</a:t>
            </a:r>
            <a:endParaRPr lang="en-US" altLang="zh-CN" sz="2800"/>
          </a:p>
        </p:txBody>
      </p:sp>
      <p:sp>
        <p:nvSpPr>
          <p:cNvPr id="5" name="QB_6_AN.72_1#99a640f95.blank?vcp=1&amp;vop=1&amp;vis=1&amp;pid=10327e05c&amp;color=0,0,0&amp;vpa=62&amp;vtp=1&amp;bbb=1" title=""/>
          <p:cNvSpPr/>
          <p:nvPr/>
        </p:nvSpPr>
        <p:spPr>
          <a:xfrm>
            <a:off x="2333657" y="4068635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1001fcff8?vcp=1&amp;vis=1&amp;pid=10327e05c&amp;color=0,0,0&amp;vtp=1&amp;bt=1&amp;bbb=1&amp;hb=1" title=""/>
              <p:cNvSpPr/>
              <p:nvPr/>
            </p:nvSpPr>
            <p:spPr>
              <a:xfrm>
                <a:off x="932688" y="96821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（2）测出烧杯和泡泡水的总质量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（如图6-4甲所示），再将烧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杯中部分泡泡水倒入量筒中测出体积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1001fcff8?vcp=1&amp;vis=1&amp;pid=10327e0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6821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6_BD#1001fcff8?iti=4&amp;vcp=1&amp;vis=1&amp;pid=10327e05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4992" y="2302097"/>
            <a:ext cx="5468112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6_BD#1001fcff8?iti=4&amp;vcp=1&amp;vis=1&amp;pid=10327e05c&amp;color=0,0,0&amp;vtp=1&amp;bbb=1" title=""/>
          <p:cNvSpPr/>
          <p:nvPr/>
        </p:nvSpPr>
        <p:spPr>
          <a:xfrm>
            <a:off x="5642642" y="4102449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图6-4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P_6_BD#1001fcff8?vcp=1&amp;vis=1&amp;pid=10327e05c&amp;color=0,0,0&amp;vtp=1&amp;bbb=1" title=""/>
              <p:cNvSpPr/>
              <p:nvPr/>
            </p:nvSpPr>
            <p:spPr>
              <a:xfrm>
                <a:off x="932688" y="467699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（3）按照如图6-4乙所示测出需要测量的物理量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计算量筒中泡泡水的质量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P_6_BD#1001fcff8?vcp=1&amp;vis=1&amp;pid=10327e05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76997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74_1#1001fcff8.blank?vcp=1&amp;vop=1&amp;vis=1&amp;pid=10327e05c&amp;color=0,0,0&amp;vpa=63&amp;vtp=1&amp;bbb=1" title=""/>
          <p:cNvSpPr/>
          <p:nvPr/>
        </p:nvSpPr>
        <p:spPr>
          <a:xfrm>
            <a:off x="6451632" y="5273262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5_1#baa9f44a4?vcp=1&amp;vop=1&amp;vis=1&amp;pid=10327e05c&amp;color=0,0,0&amp;mp=1&amp;vtp=1&amp;bt=1&amp;bbb=1" title=""/>
              <p:cNvSpPr/>
              <p:nvPr/>
            </p:nvSpPr>
            <p:spPr>
              <a:xfrm>
                <a:off x="932688" y="796765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把测得的数据填入表中，并计算泡泡水的密度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O_6_BD.75_1#baa9f44a4?vcp=1&amp;vop=1&amp;vis=1&amp;pid=10327e05c&amp;color=0,0,0&amp;mp=1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96765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84" r="2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BD.76_1#bec9578e1?vcp=1&amp;vop=1&amp;vis=1&amp;pid=baa9f44a4&amp;color=0,0,0&amp;vtp=1&amp;bbb=1&amp;hb=1" title=""/>
          <p:cNvSpPr/>
          <p:nvPr/>
        </p:nvSpPr>
        <p:spPr>
          <a:xfrm>
            <a:off x="932688" y="137055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【实验数据】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请你将表中①、②和③的内容补充完整填写到横线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上：①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、②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、③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graphicFrame>
        <p:nvGraphicFramePr>
          <p:cNvPr id="26" name="QB_7_BD.76_2#bec9578e1?colgroup=4,4,6,6,5&amp;vcp=1&amp;vop=1&amp;vis=1&amp;pid=baa9f44a4&amp;color=0,0,0&amp;vtp=1&amp;bbb=1&amp;hb=1" title=""/>
          <p:cNvGraphicFramePr>
            <a:graphicFrameLocks noGrp="1"/>
          </p:cNvGraphicFramePr>
          <p:nvPr/>
        </p:nvGraphicFramePr>
        <p:xfrm>
          <a:off x="932688" y="2711038"/>
          <a:ext cx="10268712" cy="2268157"/>
        </p:xfrm>
        <a:graphic>
          <a:graphicData uri="http://schemas.openxmlformats.org/drawingml/2006/table">
            <a:tbl>
              <a:tblPr/>
              <a:tblGrid>
                <a:gridCol w="1746504"/>
                <a:gridCol w="1655064"/>
                <a:gridCol w="2487168"/>
                <a:gridCol w="2331720"/>
                <a:gridCol w="2048256"/>
              </a:tblGrid>
              <a:tr h="1913573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烧杯和泡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泡水的总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质量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𝐠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 u="sng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①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中泡泡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水的体积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50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𝑽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𝐜𝐦</m:t>
                                </m:r>
                              </m:e>
                              <m:sup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𝟑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900"/>
                        </a:lnSpc>
                      </a:pPr>
                      <a:r>
                        <a:rPr lang="en-US" altLang="zh-CN" sz="2800" b="1" i="0" u="sng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②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的质量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𝐠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量筒中泡泡水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9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的质量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𝐠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泡泡水的密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5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度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𝝆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/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1" i="0" u="sng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③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QB_7_AN.77_1#bec9578e1.blank?vcp=1&amp;vop=1&amp;vis=1&amp;pid=baa9f44a4&amp;color=0,0,0&amp;vpa=64&amp;vtp=1&amp;bbb=1" title=""/>
          <p:cNvSpPr/>
          <p:nvPr/>
        </p:nvSpPr>
        <p:spPr>
          <a:xfrm>
            <a:off x="2014569" y="196681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量筒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QB_7_AN.78_1#bec9578e1.blank?vcp=1&amp;vop=1&amp;vis=1&amp;pid=baa9f44a4&amp;color=0,0,0&amp;vpa=65&amp;vtp=1&amp;bbb=1" title=""/>
          <p:cNvSpPr/>
          <p:nvPr/>
        </p:nvSpPr>
        <p:spPr>
          <a:xfrm>
            <a:off x="3795744" y="1966818"/>
            <a:ext cx="311626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烧杯和剩余泡泡水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7_AN.79_1#bec9578e1.blank?vcp=1&amp;vop=1&amp;vis=1&amp;pid=baa9f44a4&amp;color=0,0,0&amp;vpa=66&amp;vtp=1&amp;bbb=1" title=""/>
              <p:cNvSpPr/>
              <p:nvPr/>
            </p:nvSpPr>
            <p:spPr>
              <a:xfrm>
                <a:off x="7762114" y="2070958"/>
                <a:ext cx="148399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7_AN.79_1#bec9578e1.blank?vcp=1&amp;vop=1&amp;vis=1&amp;pid=baa9f44a4&amp;color=0,0,0&amp;vpa=6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14" y="2070958"/>
                <a:ext cx="148399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34" t="-52" r="34" b="-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BD.80_1#c7ec47d68?vcp=1&amp;vop=1&amp;vis=1&amp;pid=baa9f44a4&amp;color=0,0,0&amp;vtp=1&amp;bbb=1&amp;hb=1" title=""/>
          <p:cNvSpPr/>
          <p:nvPr/>
        </p:nvSpPr>
        <p:spPr>
          <a:xfrm>
            <a:off x="932688" y="484463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【交流】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在读量筒内泡泡水的体积时，观察到液体中有一些气泡，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则应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（选填“立即”或“待气泡消失后”）读数。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9" name="QB_7_AN.81_1#c7ec47d68.blank?vcp=1&amp;vop=1&amp;vis=1&amp;pid=baa9f44a4&amp;color=0,0,0&amp;vpa=67&amp;vtp=1&amp;bbb=1" title=""/>
          <p:cNvSpPr/>
          <p:nvPr/>
        </p:nvSpPr>
        <p:spPr>
          <a:xfrm>
            <a:off x="1657382" y="5440903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待气泡消失后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9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82_1#936c87247?iti=5&amp;htil=4&amp;vcp=1&amp;vop=1&amp;vis=1&amp;pid=a8428a8a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1824704"/>
            <a:ext cx="3465576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82_2#936c87247?iti=5&amp;htil=4&amp;vcp=1&amp;vop=1&amp;vis=1&amp;pid=a8428a8ac&amp;color=0,0,0&amp;vtp=1&amp;bbb=1" title=""/>
          <p:cNvSpPr/>
          <p:nvPr/>
        </p:nvSpPr>
        <p:spPr>
          <a:xfrm>
            <a:off x="9048782" y="4484592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82_3#936c87247?htil=4&amp;vcp=1&amp;vop=1&amp;vis=1&amp;pid=a8428a8ac&amp;color=0,0,0&amp;vtp=1&amp;bt=1&amp;bbb=1&amp;hb=1" title=""/>
              <p:cNvSpPr/>
              <p:nvPr/>
            </p:nvSpPr>
            <p:spPr>
              <a:xfrm>
                <a:off x="932688" y="1806416"/>
                <a:ext cx="6720840" cy="31559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在测量石块的密度实验中，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天平平衡时，右盘中的砝码和标尺上游码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的位置如图6-5甲，则石块的质量为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如图6-5乙，石块的体积为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，经计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算，石块的密度为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82_3#936c87247?htil=4&amp;vcp=1&amp;vop=1&amp;vis=1&amp;pid=a8428a8a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06416"/>
                <a:ext cx="6720840" cy="3155950"/>
              </a:xfrm>
              <a:prstGeom prst="rect">
                <a:avLst/>
              </a:prstGeom>
              <a:blipFill rotWithShape="1">
                <a:blip r:embed="rId4"/>
                <a:stretch>
                  <a:fillRect l="-8" t="-15" r="-4386" b="-2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83_1#936c87247.blank?vcp=1&amp;vop=1&amp;vis=1&amp;pid=a8428a8ac&amp;color=0,0,0&amp;vpa=68&amp;vtp=1&amp;bbb=1" title=""/>
          <p:cNvSpPr/>
          <p:nvPr/>
        </p:nvSpPr>
        <p:spPr>
          <a:xfrm>
            <a:off x="6380195" y="3071336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26.2</a:t>
            </a:r>
            <a:endParaRPr lang="en-US" altLang="zh-CN" sz="2800"/>
          </a:p>
        </p:txBody>
      </p:sp>
      <p:sp>
        <p:nvSpPr>
          <p:cNvPr id="6" name="QB_5_AN.84_1#936c87247.blank?vcp=1&amp;vop=1&amp;vis=1&amp;pid=a8428a8ac&amp;color=0,0,0&amp;vpa=69&amp;vtp=1&amp;bbb=1" title=""/>
          <p:cNvSpPr/>
          <p:nvPr/>
        </p:nvSpPr>
        <p:spPr>
          <a:xfrm>
            <a:off x="4989544" y="3704558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/>
          </a:p>
        </p:txBody>
      </p:sp>
      <p:sp>
        <p:nvSpPr>
          <p:cNvPr id="7" name="QB_5_AN.85_1#936c87247.blank?vcp=1&amp;vop=1&amp;vis=1&amp;pid=a8428a8ac&amp;color=0,0,0&amp;vpa=70&amp;vtp=1&amp;bbb=1" title=""/>
          <p:cNvSpPr/>
          <p:nvPr/>
        </p:nvSpPr>
        <p:spPr>
          <a:xfrm>
            <a:off x="3762406" y="4344447"/>
            <a:ext cx="8810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2.62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a325cd48.fixed?vcp=1&amp;pid=5fa6a43ad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aa325cd48.fixed?vcp=1&amp;pid=5fa6a43ad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aa325cd48.fixed?vcp=1&amp;pid=5fa6a43ad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86_1#67b3f0484?vcp=1&amp;vop=1&amp;vis=1&amp;pid=aa325cd48&amp;color=0,0,0&amp;vtp=1&amp;bt=1&amp;bbb=1&amp;hb=1" title=""/>
          <p:cNvSpPr/>
          <p:nvPr/>
        </p:nvSpPr>
        <p:spPr>
          <a:xfrm>
            <a:off x="932688" y="217449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嫦娥五号携带月壤样品返回地球。从月球到地球，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样品的质量(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87_1#67b3f0484.bracket?vcp=1&amp;vop=1&amp;vis=1&amp;pid=aa325cd48&amp;color=0,0,0&amp;vpa=71&amp;vtp=1" title=""/>
          <p:cNvSpPr/>
          <p:nvPr/>
        </p:nvSpPr>
        <p:spPr>
          <a:xfrm>
            <a:off x="3008344" y="280885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4" name="QC_5_BD.86_2#67b3f0484.choices?vcp=1&amp;vop=1&amp;vis=1&amp;pid=aa325cd48&amp;color=0,0,0&amp;vtp=1&amp;bbb=1" title=""/>
          <p:cNvSpPr/>
          <p:nvPr/>
        </p:nvSpPr>
        <p:spPr>
          <a:xfrm>
            <a:off x="932688" y="345801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A.变为原来的一半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B.保持不变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C.变为原来的2倍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D.变为原来的4倍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88_1#29b259a3b?vcp=1&amp;vop=1&amp;vis=1&amp;pid=aa325cd48&amp;color=0,0,0&amp;vtp=1&amp;bt=1&amp;bbb=1" title=""/>
          <p:cNvSpPr/>
          <p:nvPr/>
        </p:nvSpPr>
        <p:spPr>
          <a:xfrm>
            <a:off x="932688" y="889571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小明摘来李子，用天平、量筒和水测量李子的密度。</a:t>
            </a:r>
            <a:endParaRPr lang="en-US" altLang="zh-CN" sz="2800" spc="-50"/>
          </a:p>
        </p:txBody>
      </p:sp>
      <p:sp>
        <p:nvSpPr>
          <p:cNvPr id="3" name="QB_6_BD.89_1#a506b616c?vcp=1&amp;vop=1&amp;vis=1&amp;pid=29b259a3b&amp;color=0,0,0&amp;vtp=1&amp;bbb=1&amp;hb=1" title=""/>
          <p:cNvSpPr/>
          <p:nvPr/>
        </p:nvSpPr>
        <p:spPr>
          <a:xfrm>
            <a:off x="932688" y="152730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调节天平时，应先将游码移至标尺的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处，然后调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节平衡螺母，使天平平衡。</a:t>
            </a:r>
            <a:endParaRPr lang="en-US" altLang="zh-CN" sz="2800"/>
          </a:p>
        </p:txBody>
      </p:sp>
      <p:sp>
        <p:nvSpPr>
          <p:cNvPr id="4" name="QB_6_AN.90_1#a506b616c.blank?vcp=1&amp;vop=1&amp;vis=1&amp;pid=29b259a3b&amp;color=0,0,0&amp;vpa=72&amp;vtp=1&amp;bbb=1" title=""/>
          <p:cNvSpPr/>
          <p:nvPr/>
        </p:nvSpPr>
        <p:spPr>
          <a:xfrm>
            <a:off x="7550182" y="1496822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零刻度线</a:t>
            </a:r>
            <a:endParaRPr lang="en-US" altLang="zh-CN" sz="2800"/>
          </a:p>
        </p:txBody>
      </p:sp>
      <p:pic>
        <p:nvPicPr>
          <p:cNvPr id="5" name="QB_6_BD.91_1#413a85318?iti=6&amp;htil=5&amp;vcp=1&amp;vop=1&amp;vis=1&amp;pid=29b259a3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166" y="2831718"/>
            <a:ext cx="3520440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91_2#413a85318?iti=6&amp;htil=5&amp;vcp=1&amp;vop=1&amp;vis=1&amp;pid=29b259a3b&amp;color=0,0,0&amp;vtp=1&amp;bbb=1" title=""/>
          <p:cNvSpPr/>
          <p:nvPr/>
        </p:nvSpPr>
        <p:spPr>
          <a:xfrm>
            <a:off x="8985980" y="498868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图6-6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6_BD.91_3#413a85318?htil=5&amp;vcp=1&amp;vop=1&amp;vis=1&amp;pid=29b259a3b&amp;color=0,0,0&amp;vtp=1&amp;bbb=1&amp;hb=1" title=""/>
              <p:cNvSpPr/>
              <p:nvPr/>
            </p:nvSpPr>
            <p:spPr>
              <a:xfrm>
                <a:off x="932688" y="2804287"/>
                <a:ext cx="6665976" cy="31559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用天平测量李子的质量，当天平平衡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时，右盘中的砝码和标尺上游码的位置如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图6-6所示，李子的质量为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；用量筒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和水测得李子的体积为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，则李子的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6_BD.91_3#413a85318?htil=5&amp;vcp=1&amp;vop=1&amp;vis=1&amp;pid=29b259a3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04287"/>
                <a:ext cx="6665976" cy="3155950"/>
              </a:xfrm>
              <a:prstGeom prst="rect">
                <a:avLst/>
              </a:prstGeom>
              <a:blipFill rotWithShape="1">
                <a:blip r:embed="rId4"/>
                <a:stretch>
                  <a:fillRect l="-8" t="-4" r="-682" b="-2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6_AN.92_1#413a85318.blank?vcp=1&amp;vop=1&amp;vis=1&amp;pid=29b259a3b&amp;color=0,0,0&amp;vpa=73&amp;vtp=1&amp;bbb=1" title=""/>
          <p:cNvSpPr/>
          <p:nvPr/>
        </p:nvSpPr>
        <p:spPr>
          <a:xfrm>
            <a:off x="4989544" y="4069206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44</a:t>
            </a:r>
            <a:endParaRPr lang="en-US" altLang="zh-CN" sz="2800"/>
          </a:p>
        </p:txBody>
      </p:sp>
      <p:sp>
        <p:nvSpPr>
          <p:cNvPr id="9" name="QB_6_AN.93_1#413a85318.blank?vcp=1&amp;vop=1&amp;vis=1&amp;pid=29b259a3b&amp;color=0,0,0&amp;vpa=74&amp;vtp=1&amp;bbb=1" title=""/>
          <p:cNvSpPr/>
          <p:nvPr/>
        </p:nvSpPr>
        <p:spPr>
          <a:xfrm>
            <a:off x="1976469" y="5342317"/>
            <a:ext cx="7032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  <p:bldP spid="9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94_1#729db665c?iti=7&amp;htil=6&amp;vcp=1&amp;vop=1&amp;vis=1&amp;pid=29b259a3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6121" y="1587976"/>
            <a:ext cx="3895344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94_2#729db665c?iti=7&amp;htil=6&amp;vcp=1&amp;vop=1&amp;vis=1&amp;pid=29b259a3b&amp;color=0,0,0&amp;vtp=1&amp;bbb=1" title=""/>
          <p:cNvSpPr/>
          <p:nvPr/>
        </p:nvSpPr>
        <p:spPr>
          <a:xfrm>
            <a:off x="8807386" y="3333464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图6-7</a:t>
            </a:r>
            <a:endParaRPr lang="en-US" altLang="zh-CN" sz="2800"/>
          </a:p>
        </p:txBody>
      </p:sp>
      <p:sp>
        <p:nvSpPr>
          <p:cNvPr id="4" name="QB_6_BD.94_3#729db665c?htil=6&amp;vcp=1&amp;vop=1&amp;vis=1&amp;pid=29b259a3b&amp;color=0,0,0&amp;vtp=1&amp;bt=1&amp;bbb=1&amp;hb=1&amp;hs=1" title=""/>
          <p:cNvSpPr/>
          <p:nvPr/>
        </p:nvSpPr>
        <p:spPr>
          <a:xfrm>
            <a:off x="932688" y="1569688"/>
            <a:ext cx="629107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完成上述实验后，在不用量筒的情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况下，小明利用天平、烧杯和该李子测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量凉茶的密度，实验步骤如下：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①在烧杯中加入适量的凉茶，如图6-7甲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B_6_BD.94_3#729db665c?htil=6&amp;vcp=1&amp;vop=1&amp;vis=1&amp;pid=29b259a3b&amp;color=0,0,0&amp;vtp=1&amp;bt=1&amp;bbb=1&amp;hb=1&amp;hs=1" title=""/>
              <p:cNvSpPr/>
              <p:nvPr/>
            </p:nvSpPr>
            <p:spPr>
              <a:xfrm>
                <a:off x="932688" y="4068540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所示，并在烧杯上标记此时液面的位置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，测得凉茶和烧杯的总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BD.94_3#729db665c?htil=6&amp;vcp=1&amp;vop=1&amp;vis=1&amp;pid=29b259a3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68540"/>
                <a:ext cx="10320018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5" t="-8" r="5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ddf3c446a.fixed?vcp=1&amp;pid=5fa6a43ad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ddf3c446a.fixed?vcp=1&amp;pid=5fa6a43ad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ddf3c446a.fixed?vcp=1&amp;pid=5fa6a43ad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94_4#729db665c?iti=8&amp;htil=7&amp;vcp=1&amp;vop=1&amp;vis=1&amp;visfb=1&amp;pid=29b259a3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3062" y="1081024"/>
            <a:ext cx="2935224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94_5#729db665c?iti=8&amp;htil=7&amp;vcp=1&amp;vop=1&amp;vis=1&amp;visfb=1&amp;pid=29b259a3b&amp;color=0,0,0&amp;vtp=1&amp;bbb=1" title=""/>
          <p:cNvSpPr/>
          <p:nvPr/>
        </p:nvSpPr>
        <p:spPr>
          <a:xfrm>
            <a:off x="9254268" y="2433320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图6-7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94_6#729db665c?htil=7&amp;vcp=1&amp;vop=1&amp;vis=1&amp;pid=29b259a3b&amp;color=0,0,0&amp;mp=1&amp;vtp=1&amp;bt=1&amp;bbb=1&amp;hb=1&amp;hs=1" title=""/>
              <p:cNvSpPr/>
              <p:nvPr/>
            </p:nvSpPr>
            <p:spPr>
              <a:xfrm>
                <a:off x="932688" y="922369"/>
                <a:ext cx="725119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②将李子放入凉茶中，李子沉底，如图6-7乙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所示，在烧杯上标记此时液面的位置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③取出李子，然后向烧杯中加凉茶，使液面上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升至位置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，测得此时凉茶和烧杯的总质量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94_6#729db665c?htil=7&amp;vcp=1&amp;vop=1&amp;vis=1&amp;pid=29b259a3b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22369"/>
                <a:ext cx="7251192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14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95_1#729db665c.blank?vcp=1&amp;vop=1&amp;vis=1&amp;pid=29b259a3b&amp;color=0,0,0&amp;mp=1&amp;vpa=75&amp;vtp=1&amp;bbb=1" title=""/>
              <p:cNvSpPr/>
              <p:nvPr/>
            </p:nvSpPr>
            <p:spPr>
              <a:xfrm>
                <a:off x="2385250" y="2940208"/>
                <a:ext cx="67672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95_1#729db665c.blank?vcp=1&amp;vop=1&amp;vis=1&amp;pid=29b259a3b&amp;color=0,0,0&amp;mp=1&amp;vpa=7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50" y="2940208"/>
                <a:ext cx="67672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8" t="-38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96_1#729db665c.blank?vcp=1&amp;vop=1&amp;vis=1&amp;pid=29b259a3b&amp;color=0,0,0&amp;mp=1&amp;vpa=76&amp;vtp=1&amp;bbb=1" title=""/>
          <p:cNvSpPr/>
          <p:nvPr/>
        </p:nvSpPr>
        <p:spPr>
          <a:xfrm>
            <a:off x="7883557" y="3388963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1.05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97_1#729db665c.blank?vcp=1&amp;vop=1&amp;vis=1&amp;pid=29b259a3b&amp;color=0,0,0&amp;mp=1&amp;vpa=77&amp;vtp=1" title=""/>
          <p:cNvSpPr/>
          <p:nvPr/>
        </p:nvSpPr>
        <p:spPr>
          <a:xfrm>
            <a:off x="10229882" y="4038441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6_AN.98_1#729db665c.blank?vcp=1&amp;vop=1&amp;vis=1&amp;pid=29b259a3b&amp;color=0,0,0&amp;mp=1&amp;vpa=78&amp;vtp=1&amp;bbb=1&amp;hb=1" title=""/>
              <p:cNvSpPr/>
              <p:nvPr/>
            </p:nvSpPr>
            <p:spPr>
              <a:xfrm>
                <a:off x="932688" y="4686141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取出李子后向烧杯中加凉茶使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液面上升至位置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时，已经将被带走的凉茶补齐了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QB_6_AN.98_1#729db665c.blank?vcp=1&amp;vop=1&amp;vis=1&amp;pid=29b259a3b&amp;color=0,0,0&amp;mp=1&amp;vpa=78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86141"/>
                <a:ext cx="10320018" cy="1201357"/>
              </a:xfrm>
              <a:prstGeom prst="rect">
                <a:avLst/>
              </a:prstGeom>
              <a:blipFill rotWithShape="1">
                <a:blip r:embed="rId6"/>
                <a:stretch>
                  <a:fillRect l="-5" t="-40" r="5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QB_6_BD.94_6#729db665c?htil=7&amp;vcp=1&amp;vop=1&amp;vis=1&amp;pid=29b259a3b&amp;color=0,0,0&amp;mp=1&amp;vtp=1&amp;bt=1&amp;bbb=1&amp;hb=1&amp;hs=1" title=""/>
              <p:cNvSpPr/>
              <p:nvPr/>
            </p:nvSpPr>
            <p:spPr>
              <a:xfrm>
                <a:off x="932688" y="3421221"/>
                <a:ext cx="1032001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𝟐𝟖𝟐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。根据实验数据，可得凉茶的密度为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。从烧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杯中拿出李子时会带出一些凉茶，这对凉茶密度的测量结果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（选填“有”或“无”）影响，原因是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QB_6_BD.94_6#729db665c?htil=7&amp;vcp=1&amp;vop=1&amp;vis=1&amp;pid=29b259a3b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21221"/>
                <a:ext cx="10320018" cy="2496757"/>
              </a:xfrm>
              <a:prstGeom prst="rect">
                <a:avLst/>
              </a:prstGeom>
              <a:blipFill rotWithShape="1">
                <a:blip r:embed="rId7"/>
                <a:stretch>
                  <a:fillRect l="-5" t="-19" r="-161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99_1#438761ef4?vcp=1&amp;vop=1&amp;vis=1&amp;pid=aa325cd48&amp;color=0,0,0&amp;vtp=1&amp;bt=1&amp;bbb=1&amp;hb=1" title=""/>
          <p:cNvSpPr/>
          <p:nvPr/>
        </p:nvSpPr>
        <p:spPr>
          <a:xfrm>
            <a:off x="932688" y="218538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火箭搭载飞船升空过程中：火箭向下喷出气体而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向上运动，说明力的作用是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的；火箭外壳与空气摩擦会发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热，这是通过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的方式改变外壳内能；宇航员座椅的质量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（选填“变大”“变小”或“不变”）。</a:t>
            </a:r>
            <a:endParaRPr lang="en-US" altLang="zh-CN" sz="2800"/>
          </a:p>
        </p:txBody>
      </p:sp>
      <p:sp>
        <p:nvSpPr>
          <p:cNvPr id="3" name="QB_5_AN.100_1#438761ef4.blank?vcp=1&amp;vop=1&amp;vis=1&amp;pid=aa325cd48&amp;color=0,0,0&amp;vpa=79&amp;vtp=1&amp;bbb=1" title=""/>
          <p:cNvSpPr/>
          <p:nvPr/>
        </p:nvSpPr>
        <p:spPr>
          <a:xfrm>
            <a:off x="5229256" y="280260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相互</a:t>
            </a:r>
            <a:endParaRPr lang="en-US" altLang="zh-CN" sz="2800"/>
          </a:p>
        </p:txBody>
      </p:sp>
      <p:sp>
        <p:nvSpPr>
          <p:cNvPr id="4" name="QB_5_AN.101_1#438761ef4.blank?vcp=1&amp;vop=1&amp;vis=1&amp;pid=aa325cd48&amp;color=0,0,0&amp;vpa=80&amp;vtp=1&amp;bbb=1" title=""/>
          <p:cNvSpPr/>
          <p:nvPr/>
        </p:nvSpPr>
        <p:spPr>
          <a:xfrm>
            <a:off x="3086131" y="345030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做功</a:t>
            </a:r>
            <a:endParaRPr lang="en-US" altLang="zh-CN" sz="2800"/>
          </a:p>
        </p:txBody>
      </p:sp>
      <p:sp>
        <p:nvSpPr>
          <p:cNvPr id="5" name="QB_5_AN.102_1#438761ef4.blank?vcp=1&amp;vop=1&amp;vis=1&amp;pid=aa325cd48&amp;color=0,0,0&amp;vpa=81&amp;vtp=1&amp;bbb=1" title=""/>
          <p:cNvSpPr/>
          <p:nvPr/>
        </p:nvSpPr>
        <p:spPr>
          <a:xfrm>
            <a:off x="943007" y="407704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ceb8ea31c?colgroup=5,22&amp;vcp=1&amp;pid=ddf3c446a&amp;color=0,0,0&amp;vtp=1&amp;bt=1&amp;bbb=1&amp;hb=1" title=""/>
          <p:cNvGraphicFramePr>
            <a:graphicFrameLocks noGrp="1"/>
          </p:cNvGraphicFramePr>
          <p:nvPr/>
        </p:nvGraphicFramePr>
        <p:xfrm>
          <a:off x="932688" y="1174496"/>
          <a:ext cx="10287000" cy="4509009"/>
        </p:xfrm>
        <a:graphic>
          <a:graphicData uri="http://schemas.openxmlformats.org/drawingml/2006/table">
            <a:tbl>
              <a:tblPr/>
              <a:tblGrid>
                <a:gridCol w="1965960"/>
                <a:gridCol w="905256"/>
                <a:gridCol w="2697480"/>
                <a:gridCol w="3813048"/>
                <a:gridCol w="905256"/>
              </a:tblGrid>
              <a:tr h="2256092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1.知道常见的物质是由分子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原子构成的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2.知道质量的含义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会测量固体和液体的质量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理解密度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会测量固体和液体的密度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能解释生活中与密度有关的一些物理现象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质量的不变性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质量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测量物体的密度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测量物体的密度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3dbb36d8.fixed?vcp=1&amp;pid=5fa6a43ad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83dbb36d8.fixed?vcp=1&amp;pid=5fa6a43ad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83dbb36d8.fixed?vcp=1&amp;pid=5fa6a43ad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f966ebf6c?vcp=1&amp;pid=83dbb36d8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75563"/>
            <a:ext cx="1143000" cy="466344"/>
          </a:xfrm>
          <a:prstGeom prst="rect">
            <a:avLst/>
          </a:prstGeom>
        </p:spPr>
      </p:pic>
      <p:sp>
        <p:nvSpPr>
          <p:cNvPr id="3" name="C_5_BD#f966ebf6c?vcp=1&amp;pid=83dbb36d8&amp;color=0,0,0&amp;vtp=1&amp;bt=1&amp;bbb=1" title=""/>
          <p:cNvSpPr/>
          <p:nvPr/>
        </p:nvSpPr>
        <p:spPr>
          <a:xfrm>
            <a:off x="932689" y="720000"/>
            <a:ext cx="10323321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6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宇宙和微观世界、纳米技术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741b33393?vcp=1&amp;pid=f966ebf6c&amp;color=0,0,0&amp;vtp=1&amp;bbb=1&amp;hb=1" title=""/>
              <p:cNvSpPr/>
              <p:nvPr/>
            </p:nvSpPr>
            <p:spPr>
              <a:xfrm>
                <a:off x="932688" y="1319567"/>
                <a:ext cx="10323576" cy="4693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1.地球及其他一切天体都是由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组成的，它们处于不停的运动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和发展中。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2.常见的物质一般是由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组成的。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3.分子由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组成。原子由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组成，原子核由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4.纳米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𝐧𝐦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单位，它与国际单位米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的换算关系是：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𝐧𝐦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，纳米科学技术主要应用于电子和通信、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等方面。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741b33393?vcp=1&amp;pid=f966ebf6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19567"/>
                <a:ext cx="10323576" cy="4693857"/>
              </a:xfrm>
              <a:prstGeom prst="rect">
                <a:avLst/>
              </a:prstGeom>
              <a:blipFill rotWithShape="1">
                <a:blip r:embed="rId4"/>
                <a:stretch>
                  <a:fillRect l="-5" t="-1" r="-447" b="-1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741b33393.blank?vcp=1&amp;pid=f966ebf6c&amp;color=0,0,0&amp;vpa=1&amp;vtp=1&amp;bbb=1" title=""/>
          <p:cNvSpPr/>
          <p:nvPr/>
        </p:nvSpPr>
        <p:spPr>
          <a:xfrm>
            <a:off x="5495956" y="12852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物质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741b33393.blank?vcp=1&amp;pid=f966ebf6c&amp;color=0,0,0&amp;vpa=2&amp;vtp=1&amp;bbb=1" title=""/>
          <p:cNvSpPr/>
          <p:nvPr/>
        </p:nvSpPr>
        <p:spPr>
          <a:xfrm>
            <a:off x="4424394" y="24790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741b33393.blank?vcp=1&amp;pid=f966ebf6c&amp;color=0,0,0&amp;vpa=3&amp;vtp=1&amp;bbb=1" title=""/>
          <p:cNvSpPr/>
          <p:nvPr/>
        </p:nvSpPr>
        <p:spPr>
          <a:xfrm>
            <a:off x="2281269" y="30759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原子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741b33393.blank?vcp=1&amp;pid=f966ebf6c&amp;color=0,0,0&amp;vpa=4&amp;vtp=1&amp;bbb=1" title=""/>
          <p:cNvSpPr/>
          <p:nvPr/>
        </p:nvSpPr>
        <p:spPr>
          <a:xfrm>
            <a:off x="5491194" y="3075914"/>
            <a:ext cx="1330325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原子核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5_1#741b33393.blank?vcp=1&amp;pid=f966ebf6c&amp;color=0,0,0&amp;vpa=5&amp;vtp=1&amp;bbb=1" title=""/>
          <p:cNvSpPr/>
          <p:nvPr/>
        </p:nvSpPr>
        <p:spPr>
          <a:xfrm>
            <a:off x="7270782" y="30759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6_1#741b33393.blank?vcp=1&amp;pid=f966ebf6c&amp;color=0,0,0&amp;vpa=6&amp;vtp=1&amp;bbb=1" title=""/>
          <p:cNvSpPr/>
          <p:nvPr/>
        </p:nvSpPr>
        <p:spPr>
          <a:xfrm>
            <a:off x="943007" y="36728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质子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P_6_AN.7_1#741b33393.blank?vcp=1&amp;pid=f966ebf6c&amp;color=0,0,0&amp;vpa=7&amp;vtp=1&amp;bbb=1" title=""/>
          <p:cNvSpPr/>
          <p:nvPr/>
        </p:nvSpPr>
        <p:spPr>
          <a:xfrm>
            <a:off x="2366994" y="36728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2" name="P_6_AN.8_1#741b33393.blank?vcp=1&amp;pid=f966ebf6c&amp;color=0,0,0&amp;vpa=8&amp;vtp=1&amp;bbb=1" title=""/>
          <p:cNvSpPr/>
          <p:nvPr/>
        </p:nvSpPr>
        <p:spPr>
          <a:xfrm>
            <a:off x="3117881" y="42697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长度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3" name="P_6_AN.9_1#741b33393.blank?vcp=1&amp;pid=f966ebf6c&amp;color=0,0,0&amp;vpa=9&amp;vtp=1&amp;bbb=1" title=""/>
              <p:cNvSpPr/>
              <p:nvPr/>
            </p:nvSpPr>
            <p:spPr>
              <a:xfrm>
                <a:off x="1931607" y="4931764"/>
                <a:ext cx="8529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9_1#741b33393.blank?vcp=1&amp;pid=f966ebf6c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07" y="4931764"/>
                <a:ext cx="852932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67" t="-82" r="8" b="-8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_6_AN.10_1#741b33393.blank?vcp=1&amp;pid=f966ebf6c&amp;color=0,0,0&amp;vpa=10&amp;vtp=1&amp;bbb=1" title=""/>
          <p:cNvSpPr/>
          <p:nvPr/>
        </p:nvSpPr>
        <p:spPr>
          <a:xfrm>
            <a:off x="9777826" y="48666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医疗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5" name="P_6_AN.11_1#741b33393.blank?vcp=1&amp;pid=f966ebf6c&amp;color=0,0,0&amp;vpa=11&amp;vtp=1&amp;bbb=1" title=""/>
          <p:cNvSpPr/>
          <p:nvPr/>
        </p:nvSpPr>
        <p:spPr>
          <a:xfrm>
            <a:off x="943007" y="5443512"/>
            <a:ext cx="1687513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机械制造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734800" y="1046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78c9d4f51?vcp=1&amp;pid=83dbb36d8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78c9d4f51?vcp=1&amp;pid=83dbb36d8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质量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48ecc0a7c?vcp=1&amp;pid=78c9d4f51&amp;color=0,0,0&amp;vtp=1&amp;bbb=1&amp;hb=1" title=""/>
              <p:cNvSpPr/>
              <p:nvPr/>
            </p:nvSpPr>
            <p:spPr>
              <a:xfrm>
                <a:off x="932688" y="1351063"/>
                <a:ext cx="10323576" cy="44129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5.物体所含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的多少叫作质量，用符号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表示。一个物体的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质量不随它的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而改变。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6.质量的单位是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，符号是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。常用的质量单位由大到小的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顺序为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。换算关系：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𝐭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7.测量质量的工具：实验室常用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测量质量。常见测量质量的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工具还有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等。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#3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P_6_BD#48ecc0a7c?vcp=1&amp;pid=78c9d4f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4412933"/>
              </a:xfrm>
              <a:prstGeom prst="rect">
                <a:avLst/>
              </a:prstGeom>
              <a:blipFill rotWithShape="1">
                <a:blip r:embed="rId4"/>
                <a:stretch>
                  <a:fillRect l="-5" t="-9" r="-447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2_1#48ecc0a7c.blank?vcp=1&amp;pid=78c9d4f51&amp;color=0,0,0&amp;vpa=12&amp;vtp=1&amp;bbb=1" title=""/>
          <p:cNvSpPr/>
          <p:nvPr/>
        </p:nvSpPr>
        <p:spPr>
          <a:xfrm>
            <a:off x="2638457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物质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13_1#48ecc0a7c.blank?vcp=1&amp;pid=78c9d4f51&amp;color=0,0,0&amp;vpa=13&amp;vtp=1&amp;bbb=1" title=""/>
              <p:cNvSpPr/>
              <p:nvPr/>
            </p:nvSpPr>
            <p:spPr>
              <a:xfrm>
                <a:off x="7635114" y="1445995"/>
                <a:ext cx="5111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13_1#48ecc0a7c.blank?vcp=1&amp;pid=78c9d4f51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114" y="1445995"/>
                <a:ext cx="5111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00" t="-24" r="100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_6_AN.14_1#48ecc0a7c.blank?vcp=1&amp;pid=78c9d4f51&amp;color=0,0,0&amp;vpa=14&amp;vtp=1&amp;bbb=1" title=""/>
          <p:cNvSpPr/>
          <p:nvPr/>
        </p:nvSpPr>
        <p:spPr>
          <a:xfrm>
            <a:off x="3086131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形状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15_1#48ecc0a7c.blank?vcp=1&amp;pid=78c9d4f51&amp;color=0,0,0&amp;vpa=15&amp;vtp=1&amp;bbb=1" title=""/>
          <p:cNvSpPr/>
          <p:nvPr/>
        </p:nvSpPr>
        <p:spPr>
          <a:xfrm>
            <a:off x="4510119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16_1#48ecc0a7c.blank?vcp=1&amp;pid=78c9d4f51&amp;color=0,0,0&amp;vpa=16&amp;vtp=1&amp;bbb=1" title=""/>
          <p:cNvSpPr/>
          <p:nvPr/>
        </p:nvSpPr>
        <p:spPr>
          <a:xfrm>
            <a:off x="5934106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位置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17_1#48ecc0a7c.blank?vcp=1&amp;pid=78c9d4f51&amp;color=0,0,0&amp;vpa=17&amp;vtp=1&amp;bbb=1" title=""/>
          <p:cNvSpPr/>
          <p:nvPr/>
        </p:nvSpPr>
        <p:spPr>
          <a:xfrm>
            <a:off x="3352831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千克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1" name="P_6_AN.18_1#48ecc0a7c.blank?vcp=1&amp;pid=78c9d4f51&amp;color=0,0,0&amp;vpa=18&amp;vtp=1&amp;bbb=1" title=""/>
              <p:cNvSpPr/>
              <p:nvPr/>
            </p:nvSpPr>
            <p:spPr>
              <a:xfrm>
                <a:off x="5899975" y="2744697"/>
                <a:ext cx="5889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18_1#48ecc0a7c.blank?vcp=1&amp;pid=78c9d4f51&amp;color=0,0,0&amp;vpa=1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75" y="2744697"/>
                <a:ext cx="588963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32" t="-55" r="86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2" name="P_6_AN.19_1#48ecc0a7c.blank?vcp=1&amp;pid=78c9d4f51&amp;color=0,0,0&amp;vpa=19&amp;vtp=1&amp;bbb=1" title=""/>
              <p:cNvSpPr/>
              <p:nvPr/>
            </p:nvSpPr>
            <p:spPr>
              <a:xfrm>
                <a:off x="2028063" y="3390111"/>
                <a:ext cx="31591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19_1#48ecc0a7c.blank?vcp=1&amp;pid=78c9d4f51&amp;color=0,0,0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63" y="3390111"/>
                <a:ext cx="315913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161" t="-117" r="60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3" name="P_6_AN.20_1#48ecc0a7c.blank?vcp=1&amp;pid=78c9d4f51&amp;color=0,0,0&amp;vpa=20&amp;vtp=1&amp;bbb=1" title=""/>
              <p:cNvSpPr/>
              <p:nvPr/>
            </p:nvSpPr>
            <p:spPr>
              <a:xfrm>
                <a:off x="2778950" y="3390111"/>
                <a:ext cx="5889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20_1#48ecc0a7c.blank?vcp=1&amp;pid=78c9d4f51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50" y="3390111"/>
                <a:ext cx="588963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32" t="-117" r="86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4" name="P_6_AN.21_1#48ecc0a7c.blank?vcp=1&amp;pid=78c9d4f51&amp;color=0,0,0&amp;vpa=21&amp;vtp=1&amp;bbb=1" title=""/>
              <p:cNvSpPr/>
              <p:nvPr/>
            </p:nvSpPr>
            <p:spPr>
              <a:xfrm>
                <a:off x="3872738" y="3390111"/>
                <a:ext cx="3730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4" name="P_6_AN.21_1#48ecc0a7c.blank?vcp=1&amp;pid=78c9d4f51&amp;color=0,0,0&amp;vpa=2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38" y="3390111"/>
                <a:ext cx="373063" cy="412369"/>
              </a:xfrm>
              <a:prstGeom prst="rect">
                <a:avLst/>
              </a:prstGeom>
              <a:blipFill rotWithShape="1">
                <a:blip r:embed="rId8"/>
                <a:stretch>
                  <a:fillRect l="-136" t="-117" r="51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5" name="P_6_AN.22_1#48ecc0a7c.blank?vcp=1&amp;pid=78c9d4f51&amp;color=0,0,0&amp;vpa=22&amp;vtp=1&amp;bbb=1" title=""/>
              <p:cNvSpPr/>
              <p:nvPr/>
            </p:nvSpPr>
            <p:spPr>
              <a:xfrm>
                <a:off x="4687126" y="3390111"/>
                <a:ext cx="69532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5" name="P_6_AN.22_1#48ecc0a7c.blank?vcp=1&amp;pid=78c9d4f51&amp;color=0,0,0&amp;vpa=2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26" y="3390111"/>
                <a:ext cx="695325" cy="412369"/>
              </a:xfrm>
              <a:prstGeom prst="rect">
                <a:avLst/>
              </a:prstGeom>
              <a:blipFill rotWithShape="1">
                <a:blip r:embed="rId9"/>
                <a:stretch>
                  <a:fillRect l="-27" t="-117" r="27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6" name="P_6_AN.23_1#48ecc0a7c.blank?vcp=1&amp;pid=78c9d4f51&amp;color=0,0,0&amp;vpa=23&amp;vtp=1&amp;bbb=1" title=""/>
              <p:cNvSpPr/>
              <p:nvPr/>
            </p:nvSpPr>
            <p:spPr>
              <a:xfrm>
                <a:off x="8380031" y="3370617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6" name="P_6_AN.23_1#48ecc0a7c.blank?vcp=1&amp;pid=78c9d4f51&amp;color=0,0,0&amp;vpa=2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31" y="3370617"/>
                <a:ext cx="776732" cy="431419"/>
              </a:xfrm>
              <a:prstGeom prst="rect">
                <a:avLst/>
              </a:prstGeom>
              <a:blipFill rotWithShape="1">
                <a:blip r:embed="rId10"/>
                <a:stretch>
                  <a:fillRect l="-74" t="-9" r="8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7" name="P_6_AN.24_1#48ecc0a7c.blank?vcp=1&amp;pid=78c9d4f51&amp;color=0,0,0&amp;vpa=24&amp;vtp=1&amp;bbb=1" title=""/>
              <p:cNvSpPr/>
              <p:nvPr/>
            </p:nvSpPr>
            <p:spPr>
              <a:xfrm>
                <a:off x="994601" y="4009173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7" name="P_6_AN.24_1#48ecc0a7c.blank?vcp=1&amp;pid=78c9d4f51&amp;color=0,0,0&amp;vpa=2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01" y="4009173"/>
                <a:ext cx="776732" cy="431419"/>
              </a:xfrm>
              <a:prstGeom prst="rect">
                <a:avLst/>
              </a:prstGeom>
              <a:blipFill rotWithShape="1">
                <a:blip r:embed="rId10"/>
                <a:stretch>
                  <a:fillRect l="-25" t="-97" r="41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8" name="P_6_AN.25_1#48ecc0a7c.blank?vcp=1&amp;pid=78c9d4f51&amp;color=0,0,0&amp;vpa=25&amp;vtp=1&amp;bbb=1" title=""/>
              <p:cNvSpPr/>
              <p:nvPr/>
            </p:nvSpPr>
            <p:spPr>
              <a:xfrm>
                <a:off x="3587369" y="4009173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8" name="P_6_AN.25_1#48ecc0a7c.blank?vcp=1&amp;pid=78c9d4f51&amp;color=0,0,0&amp;vpa=2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69" y="4009173"/>
                <a:ext cx="965645" cy="431419"/>
              </a:xfrm>
              <a:prstGeom prst="rect">
                <a:avLst/>
              </a:prstGeom>
              <a:blipFill rotWithShape="1">
                <a:blip r:embed="rId11"/>
                <a:stretch>
                  <a:fillRect l="-26" t="-97" r="7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9" name="P_6_AN.26_1#48ecc0a7c.blank?vcp=1&amp;pid=78c9d4f51&amp;color=0,0,0&amp;vpa=26&amp;vtp=1&amp;bbb=1" title=""/>
              <p:cNvSpPr/>
              <p:nvPr/>
            </p:nvSpPr>
            <p:spPr>
              <a:xfrm>
                <a:off x="5210175" y="4009173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9" name="P_6_AN.26_1#48ecc0a7c.blank?vcp=1&amp;pid=78c9d4f51&amp;color=0,0,0&amp;vpa=2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75" y="4009173"/>
                <a:ext cx="965645" cy="431419"/>
              </a:xfrm>
              <a:prstGeom prst="rect">
                <a:avLst/>
              </a:prstGeom>
              <a:blipFill rotWithShape="1">
                <a:blip r:embed="rId12"/>
                <a:stretch>
                  <a:fillRect t="-97" r="46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_6_AN.27_1#48ecc0a7c.blank?vcp=1&amp;pid=78c9d4f51&amp;color=0,0,0&amp;vpa=27&amp;vtp=1&amp;bbb=1" title=""/>
          <p:cNvSpPr/>
          <p:nvPr/>
        </p:nvSpPr>
        <p:spPr>
          <a:xfrm>
            <a:off x="5853144" y="45590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天平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1" name="P_6_AN.28_1#48ecc0a7c.blank?vcp=1&amp;pid=78c9d4f51&amp;color=0,0,0&amp;vpa=28&amp;vtp=1&amp;bbb=1" title=""/>
          <p:cNvSpPr/>
          <p:nvPr/>
        </p:nvSpPr>
        <p:spPr>
          <a:xfrm>
            <a:off x="2371757" y="5185828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电子秤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2" name="P_6_AN.29_1#48ecc0a7c.blank?vcp=1&amp;pid=78c9d4f51&amp;color=0,0,0&amp;vpa=29&amp;vtp=1&amp;bbb=1" title=""/>
          <p:cNvSpPr/>
          <p:nvPr/>
        </p:nvSpPr>
        <p:spPr>
          <a:xfrm>
            <a:off x="4151344" y="51858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台秤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  <p:bldP spid="18" grpId="0" uiExpand="1" build="p" animBg="1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48ecc0a7c?vcp=1&amp;pid=78c9d4f51&amp;color=0,0,0&amp;mp=1&amp;vtp=1&amp;bt=1&amp;bbb=1&amp;hb=1" title=""/>
          <p:cNvSpPr/>
          <p:nvPr/>
        </p:nvSpPr>
        <p:spPr>
          <a:xfrm>
            <a:off x="932688" y="720000"/>
            <a:ext cx="10323576" cy="5384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8.使用托盘天平测量物体质量的方法。</a:t>
            </a:r>
            <a:endParaRPr lang="en-US" altLang="zh-CN" sz="2800"/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（1）称量前要把天平放置在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上，游码应移到标尺左端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处，调节横梁两端的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，直到指针指在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，使横梁平衡。</a:t>
            </a:r>
            <a:endParaRPr lang="en-US" altLang="zh-CN" sz="2800"/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（2）称量时要把待测的物体放到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盘，用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往右盘加减砝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码，加砝码时，应先从质量较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的砝码开始加，必要时移动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使天平平衡。</a:t>
            </a:r>
            <a:endParaRPr lang="en-US" altLang="zh-CN" sz="2800"/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（3）读数时，待测物体的质量等于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的总质量加上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对应的刻度值。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#4.3</a:t>
            </a:r>
            <a:endParaRPr lang="en-US" altLang="zh-CN" sz="2800"/>
          </a:p>
        </p:txBody>
      </p:sp>
      <p:sp>
        <p:nvSpPr>
          <p:cNvPr id="3" name="P_6_AN.30_1#48ecc0a7c.blank?vcp=1&amp;pid=78c9d4f51&amp;color=0,0,0&amp;mp=1&amp;vpa=30&amp;vtp=1&amp;bbb=1" title=""/>
          <p:cNvSpPr/>
          <p:nvPr/>
        </p:nvSpPr>
        <p:spPr>
          <a:xfrm>
            <a:off x="5407056" y="1303692"/>
            <a:ext cx="1687513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水平桌面</a:t>
            </a:r>
            <a:endParaRPr lang="en-US" altLang="zh-CN" sz="2800"/>
          </a:p>
        </p:txBody>
      </p:sp>
      <p:sp>
        <p:nvSpPr>
          <p:cNvPr id="4" name="P_6_AN.31_1#48ecc0a7c.blank?vcp=1&amp;pid=78c9d4f51&amp;color=0,0,0&amp;mp=1&amp;vpa=31&amp;vtp=1&amp;bbb=1" title=""/>
          <p:cNvSpPr/>
          <p:nvPr/>
        </p:nvSpPr>
        <p:spPr>
          <a:xfrm>
            <a:off x="1300195" y="1913292"/>
            <a:ext cx="1687513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零刻度线</a:t>
            </a:r>
            <a:endParaRPr lang="en-US" altLang="zh-CN" sz="2800"/>
          </a:p>
        </p:txBody>
      </p:sp>
      <p:sp>
        <p:nvSpPr>
          <p:cNvPr id="5" name="P_6_AN.32_1#48ecc0a7c.blank?vcp=1&amp;pid=78c9d4f51&amp;color=0,0,0&amp;mp=1&amp;vpa=32&amp;vtp=1&amp;bbb=1" title=""/>
          <p:cNvSpPr/>
          <p:nvPr/>
        </p:nvSpPr>
        <p:spPr>
          <a:xfrm>
            <a:off x="6292881" y="1913292"/>
            <a:ext cx="1687513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平衡螺母</a:t>
            </a:r>
            <a:endParaRPr lang="en-US" altLang="zh-CN" sz="2800"/>
          </a:p>
        </p:txBody>
      </p:sp>
      <p:sp>
        <p:nvSpPr>
          <p:cNvPr id="6" name="P_6_AN.33_1#48ecc0a7c.blank?vcp=1&amp;pid=78c9d4f51&amp;color=0,0,0&amp;mp=1&amp;vpa=33&amp;vtp=1&amp;bbb=1" title=""/>
          <p:cNvSpPr/>
          <p:nvPr/>
        </p:nvSpPr>
        <p:spPr>
          <a:xfrm>
            <a:off x="943007" y="2522892"/>
            <a:ext cx="2759075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分度盘的中线处</a:t>
            </a:r>
            <a:endParaRPr lang="en-US" altLang="zh-CN" sz="2800"/>
          </a:p>
        </p:txBody>
      </p:sp>
      <p:sp>
        <p:nvSpPr>
          <p:cNvPr id="7" name="P_6_AN.34_1#48ecc0a7c.blank?vcp=1&amp;pid=78c9d4f51&amp;color=0,0,0&amp;mp=1&amp;vpa=34&amp;vtp=1" title=""/>
          <p:cNvSpPr/>
          <p:nvPr/>
        </p:nvSpPr>
        <p:spPr>
          <a:xfrm>
            <a:off x="6121431" y="3132492"/>
            <a:ext cx="615950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左</a:t>
            </a:r>
            <a:endParaRPr lang="en-US" altLang="zh-CN" sz="2800"/>
          </a:p>
        </p:txBody>
      </p:sp>
      <p:sp>
        <p:nvSpPr>
          <p:cNvPr id="8" name="P_6_AN.35_1#48ecc0a7c.blank?vcp=1&amp;pid=78c9d4f51&amp;color=0,0,0&amp;mp=1&amp;vpa=35&amp;vtp=1&amp;bbb=1" title=""/>
          <p:cNvSpPr/>
          <p:nvPr/>
        </p:nvSpPr>
        <p:spPr>
          <a:xfrm>
            <a:off x="7904195" y="3132492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镊子</a:t>
            </a:r>
            <a:endParaRPr lang="en-US" altLang="zh-CN" sz="2800"/>
          </a:p>
        </p:txBody>
      </p:sp>
      <p:sp>
        <p:nvSpPr>
          <p:cNvPr id="9" name="P_6_AN.36_1#48ecc0a7c.blank?vcp=1&amp;pid=78c9d4f51&amp;color=0,0,0&amp;mp=1&amp;vpa=36&amp;vtp=1" title=""/>
          <p:cNvSpPr/>
          <p:nvPr/>
        </p:nvSpPr>
        <p:spPr>
          <a:xfrm>
            <a:off x="5586444" y="3742092"/>
            <a:ext cx="615950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/>
          </a:p>
        </p:txBody>
      </p:sp>
      <p:sp>
        <p:nvSpPr>
          <p:cNvPr id="10" name="P_6_AN.37_1#48ecc0a7c.blank?vcp=1&amp;pid=78c9d4f51&amp;color=0,0,0&amp;mp=1&amp;vpa=37&amp;vtp=1&amp;bbb=1" title=""/>
          <p:cNvSpPr/>
          <p:nvPr/>
        </p:nvSpPr>
        <p:spPr>
          <a:xfrm>
            <a:off x="943007" y="4351692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游码</a:t>
            </a:r>
            <a:endParaRPr lang="en-US" altLang="zh-CN" sz="2800"/>
          </a:p>
        </p:txBody>
      </p:sp>
      <p:sp>
        <p:nvSpPr>
          <p:cNvPr id="11" name="P_6_AN.38_1#48ecc0a7c.blank?vcp=1&amp;pid=78c9d4f51&amp;color=0,0,0&amp;mp=1&amp;vpa=38&amp;vtp=1&amp;bbb=1" title=""/>
          <p:cNvSpPr/>
          <p:nvPr/>
        </p:nvSpPr>
        <p:spPr>
          <a:xfrm>
            <a:off x="6478620" y="4961292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砝码</a:t>
            </a:r>
            <a:endParaRPr lang="en-US" altLang="zh-CN" sz="2800"/>
          </a:p>
        </p:txBody>
      </p:sp>
      <p:sp>
        <p:nvSpPr>
          <p:cNvPr id="12" name="P_6_AN.39_1#48ecc0a7c.blank?vcp=1&amp;pid=78c9d4f51&amp;color=0,0,0&amp;mp=1&amp;vpa=39&amp;vtp=1&amp;bbb=1&amp;hb=1" title=""/>
          <p:cNvSpPr/>
          <p:nvPr/>
        </p:nvSpPr>
        <p:spPr>
          <a:xfrm>
            <a:off x="932689" y="4961292"/>
            <a:ext cx="10323321" cy="11323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4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游码左端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ca36ec4bc?vcp=1&amp;pid=83dbb36d8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ca36ec4bc?vcp=1&amp;pid=83dbb36d8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密度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fed06a64b?vcp=1&amp;pid=ca36ec4bc&amp;color=0,0,0&amp;vtp=1&amp;bbb=1&amp;hb=1" title=""/>
              <p:cNvSpPr/>
              <p:nvPr/>
            </p:nvSpPr>
            <p:spPr>
              <a:xfrm>
                <a:off x="932688" y="1351063"/>
                <a:ext cx="10323576" cy="38036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9.同种物质的质量与体积成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，不同物质的质量与体积的比值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一般是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10.某种物质的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的比值，叫作这种物质的密度，用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符号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表示。密度的定义式是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；密度的单位由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的单位组成，是组合单位；国际单位是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，常用单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位还有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；换算关系是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fed06a64b?vcp=1&amp;pid=ca36ec4b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803650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-447" b="-1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40_1#fed06a64b.blank?vcp=1&amp;pid=ca36ec4bc&amp;color=0,0,0&amp;vpa=40&amp;vtp=1&amp;bbb=1" title=""/>
          <p:cNvSpPr/>
          <p:nvPr/>
        </p:nvSpPr>
        <p:spPr>
          <a:xfrm>
            <a:off x="5138769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正比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41_1#fed06a64b.blank?vcp=1&amp;pid=ca36ec4bc&amp;color=0,0,0&amp;vpa=41&amp;vtp=1&amp;bbb=1" title=""/>
          <p:cNvSpPr/>
          <p:nvPr/>
        </p:nvSpPr>
        <p:spPr>
          <a:xfrm>
            <a:off x="2014569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不同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42_1#fed06a64b.blank?vcp=1&amp;pid=ca36ec4bc&amp;color=0,0,0&amp;vpa=42&amp;vtp=1&amp;bbb=1" title=""/>
          <p:cNvSpPr/>
          <p:nvPr/>
        </p:nvSpPr>
        <p:spPr>
          <a:xfrm>
            <a:off x="3173444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质量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3_1#fed06a64b.blank?vcp=1&amp;pid=ca36ec4bc&amp;color=0,0,0&amp;vpa=43&amp;vtp=1&amp;bbb=1" title=""/>
          <p:cNvSpPr/>
          <p:nvPr/>
        </p:nvSpPr>
        <p:spPr>
          <a:xfrm>
            <a:off x="4597431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44_1#fed06a64b.blank?vcp=1&amp;pid=ca36ec4bc&amp;color=0,0,0&amp;vpa=44&amp;vtp=1&amp;bbb=1" title=""/>
              <p:cNvSpPr/>
              <p:nvPr/>
            </p:nvSpPr>
            <p:spPr>
              <a:xfrm>
                <a:off x="1721675" y="3390111"/>
                <a:ext cx="4016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44_1#fed06a64b.blank?vcp=1&amp;pid=ca36ec4bc&amp;color=0,0,0&amp;vpa=4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675" y="3390111"/>
                <a:ext cx="4016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7" t="-117" r="126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45_1#fed06a64b.blank?vcp=1&amp;pid=ca36ec4bc&amp;color=0,0,0&amp;vpa=45&amp;vtp=1&amp;bbb=1&amp;rh=44.71504" title=""/>
              <p:cNvSpPr/>
              <p:nvPr/>
            </p:nvSpPr>
            <p:spPr>
              <a:xfrm>
                <a:off x="5826951" y="3239108"/>
                <a:ext cx="1105662" cy="5678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45_1#fed06a64b.blank?vcp=1&amp;pid=ca36ec4bc&amp;color=0,0,0&amp;vpa=45&amp;vtp=1&amp;bbb=1&amp;rh=44.71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51" y="3239108"/>
                <a:ext cx="1105662" cy="567881"/>
              </a:xfrm>
              <a:prstGeom prst="rect">
                <a:avLst/>
              </a:prstGeom>
              <a:blipFill rotWithShape="1">
                <a:blip r:embed="rId6"/>
                <a:stretch>
                  <a:fillRect l="-17" t="-107" r="29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46_1#fed06a64b.blank?vcp=1&amp;pid=ca36ec4bc&amp;color=0,0,0&amp;vpa=46&amp;vtp=1&amp;bbb=1" title=""/>
          <p:cNvSpPr/>
          <p:nvPr/>
        </p:nvSpPr>
        <p:spPr>
          <a:xfrm>
            <a:off x="9507570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质量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2" name="P_6_AN.47_1#fed06a64b.blank?vcp=1&amp;pid=ca36ec4bc&amp;color=0,0,0&amp;vpa=47&amp;vtp=1&amp;bbb=1" title=""/>
          <p:cNvSpPr/>
          <p:nvPr/>
        </p:nvSpPr>
        <p:spPr>
          <a:xfrm>
            <a:off x="943007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3" name="P_6_AN.48_1#fed06a64b.blank?vcp=1&amp;pid=ca36ec4bc&amp;color=0,0,0&amp;vpa=48&amp;vtp=1&amp;bbb=1" title=""/>
              <p:cNvSpPr/>
              <p:nvPr/>
            </p:nvSpPr>
            <p:spPr>
              <a:xfrm>
                <a:off x="8158989" y="4009173"/>
                <a:ext cx="1256157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3" name="P_6_AN.48_1#fed06a64b.blank?vcp=1&amp;pid=ca36ec4bc&amp;color=0,0,0&amp;vpa=4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89" y="4009173"/>
                <a:ext cx="1256157" cy="431419"/>
              </a:xfrm>
              <a:prstGeom prst="rect">
                <a:avLst/>
              </a:prstGeom>
              <a:blipFill rotWithShape="1">
                <a:blip r:embed="rId7"/>
                <a:stretch>
                  <a:fillRect l="-41" t="-97" r="0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4" name="P_6_AN.49_1#fed06a64b.blank?vcp=1&amp;pid=ca36ec4bc&amp;color=0,0,0&amp;vpa=49&amp;vtp=1&amp;bbb=1" title=""/>
              <p:cNvSpPr/>
              <p:nvPr/>
            </p:nvSpPr>
            <p:spPr>
              <a:xfrm>
                <a:off x="2028063" y="4659730"/>
                <a:ext cx="1211707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4" name="P_6_AN.49_1#fed06a64b.blank?vcp=1&amp;pid=ca36ec4bc&amp;color=0,0,0&amp;vpa=4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63" y="4659730"/>
                <a:ext cx="1211707" cy="431419"/>
              </a:xfrm>
              <a:prstGeom prst="rect">
                <a:avLst/>
              </a:prstGeom>
              <a:blipFill rotWithShape="1">
                <a:blip r:embed="rId8"/>
                <a:stretch>
                  <a:fillRect l="-42" t="-23" b="-8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5" name="P_6_AN.50_1#fed06a64b.blank?vcp=1&amp;pid=ca36ec4bc&amp;color=0,0,0&amp;vpa=50&amp;vtp=1&amp;bbb=1" title=""/>
              <p:cNvSpPr/>
              <p:nvPr/>
            </p:nvSpPr>
            <p:spPr>
              <a:xfrm>
                <a:off x="7086664" y="4659730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5" name="P_6_AN.50_1#fed06a64b.blank?vcp=1&amp;pid=ca36ec4bc&amp;color=0,0,0&amp;vpa=5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64" y="4659730"/>
                <a:ext cx="1401445" cy="431419"/>
              </a:xfrm>
              <a:prstGeom prst="rect">
                <a:avLst/>
              </a:prstGeom>
              <a:blipFill rotWithShape="1">
                <a:blip r:embed="rId9"/>
                <a:stretch>
                  <a:fillRect l="-5" t="-23" r="5" b="-8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2026-02-06T23:36:53Z</cp:lastPrinted>
  <dcterms:created xsi:type="dcterms:W3CDTF">2026-02-06T23:36:53Z</dcterms:created>
  <dcterms:modified xsi:type="dcterms:W3CDTF">2026-02-06T15:36:53Z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