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3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4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15" r:id="rId2"/>
    <p:sldId id="955" r:id="rId3"/>
    <p:sldId id="941" r:id="rId4"/>
    <p:sldId id="1062" r:id="rId5"/>
    <p:sldId id="1063" r:id="rId6"/>
    <p:sldId id="1066" r:id="rId7"/>
    <p:sldId id="958" r:id="rId8"/>
    <p:sldId id="1067" r:id="rId9"/>
    <p:sldId id="1068" r:id="rId10"/>
    <p:sldId id="978" r:id="rId11"/>
    <p:sldId id="987" r:id="rId12"/>
    <p:sldId id="979" r:id="rId13"/>
    <p:sldId id="1033" r:id="rId14"/>
    <p:sldId id="980" r:id="rId15"/>
    <p:sldId id="981" r:id="rId16"/>
    <p:sldId id="1034" r:id="rId17"/>
    <p:sldId id="1069" r:id="rId18"/>
    <p:sldId id="985" r:id="rId19"/>
    <p:sldId id="988" r:id="rId20"/>
    <p:sldId id="1035" r:id="rId21"/>
    <p:sldId id="1036" r:id="rId22"/>
    <p:sldId id="989" r:id="rId23"/>
    <p:sldId id="990" r:id="rId24"/>
    <p:sldId id="1058" r:id="rId25"/>
    <p:sldId id="102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0">
          <p15:clr>
            <a:srgbClr val="A4A3A4"/>
          </p15:clr>
        </p15:guide>
        <p15:guide id="2" pos="41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581" y="77"/>
      </p:cViewPr>
      <p:guideLst>
        <p:guide orient="horz" pos="2250"/>
        <p:guide pos="410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heme" Target="../theme/theme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heme" Target="../theme/theme2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7411" name="Rectangle 3"/>
          <p:cNvSpPr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 idx="2"/>
            <p:custDataLst>
              <p:tags r:id="rId4"/>
            </p:custDataLst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 idx="3"/>
            <p:custDataLst>
              <p:tags r:id="rId5"/>
            </p:custDataLst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1945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2150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2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2355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3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765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7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png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201833" y="19812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201833" y="40005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>
          <a:xfrm>
            <a:off x="402167" y="6019800"/>
            <a:ext cx="305223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37600" y="6019800"/>
            <a:ext cx="3052233" cy="476250"/>
          </a:xfrm>
          <a:prstGeom prst="rect">
            <a:avLst/>
          </a:prstGeom>
        </p:spPr>
        <p:txBody>
          <a:bodyPr anchor="ctr"/>
          <a:lstStyle/>
          <a:p>
            <a:pPr lvl="0" eaLnBrk="1" fontAlgn="base" hangingPunct="1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ea typeface="黑体" panose="02010609060101010101" pitchFamily="49" charset="-122"/>
              </a:defRPr>
            </a:lvl1pPr>
            <a:lvl2pPr>
              <a:defRPr sz="2100">
                <a:ea typeface="黑体" panose="02010609060101010101" pitchFamily="49" charset="-122"/>
              </a:defRPr>
            </a:lvl2pPr>
            <a:lvl3pPr>
              <a:defRPr sz="1800">
                <a:ea typeface="黑体" panose="02010609060101010101" pitchFamily="49" charset="-122"/>
              </a:defRPr>
            </a:lvl3pPr>
            <a:lvl4pPr>
              <a:defRPr sz="1500">
                <a:ea typeface="黑体" panose="02010609060101010101" pitchFamily="49" charset="-122"/>
              </a:defRPr>
            </a:lvl4pPr>
            <a:lvl5pPr>
              <a:defRPr sz="1500">
                <a:ea typeface="黑体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背景母版.jpg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image" Target="../media/image17.jpe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21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20.jpe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NULL" TargetMode="External"/><Relationship Id="rId5" Type="http://schemas.openxmlformats.org/officeDocument/2006/relationships/tags" Target="../tags/tag247.xml"/><Relationship Id="rId10" Type="http://schemas.openxmlformats.org/officeDocument/2006/relationships/image" Target="../media/image19.jpeg"/><Relationship Id="rId4" Type="http://schemas.openxmlformats.org/officeDocument/2006/relationships/tags" Target="../tags/tag246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23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image" Target="../media/image24.jpe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10" Type="http://schemas.openxmlformats.org/officeDocument/2006/relationships/image" Target="../media/image25.png"/><Relationship Id="rId4" Type="http://schemas.openxmlformats.org/officeDocument/2006/relationships/tags" Target="../tags/tag269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10" Type="http://schemas.openxmlformats.org/officeDocument/2006/relationships/tags" Target="../tags/tag310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5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4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9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8.xml"/><Relationship Id="rId1" Type="http://schemas.openxmlformats.org/officeDocument/2006/relationships/tags" Target="../tags/tag3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2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image" Target="../media/image27.wmf"/><Relationship Id="rId5" Type="http://schemas.openxmlformats.org/officeDocument/2006/relationships/tags" Target="../tags/tag325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24.xml"/><Relationship Id="rId9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2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image" Target="../media/image29.wmf"/><Relationship Id="rId5" Type="http://schemas.openxmlformats.org/officeDocument/2006/relationships/tags" Target="../tags/tag33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330.xml"/><Relationship Id="rId9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0.xml"/><Relationship Id="rId1" Type="http://schemas.openxmlformats.org/officeDocument/2006/relationships/tags" Target="../tags/tag33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tags" Target="../tags/tag142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3" Type="http://schemas.openxmlformats.org/officeDocument/2006/relationships/image" Target="../media/image8.emf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oleObject" Target="../embeddings/oleObject1.bin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8" Type="http://schemas.openxmlformats.org/officeDocument/2006/relationships/tags" Target="../tags/tag111.xml"/><Relationship Id="rId51" Type="http://schemas.openxmlformats.org/officeDocument/2006/relationships/notesSlide" Target="../notesSlides/notesSlide3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3" Type="http://schemas.openxmlformats.org/officeDocument/2006/relationships/tags" Target="../tags/tag158.xml"/><Relationship Id="rId21" Type="http://schemas.openxmlformats.org/officeDocument/2006/relationships/image" Target="../media/image10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image" Target="../media/image9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10" Type="http://schemas.openxmlformats.org/officeDocument/2006/relationships/tags" Target="../tags/tag16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12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image" Target="../media/image13.jpe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/>
          <p:nvPr>
            <p:custDataLst>
              <p:tags r:id="rId1"/>
            </p:custDataLst>
          </p:nvPr>
        </p:nvSpPr>
        <p:spPr>
          <a:xfrm>
            <a:off x="1221909" y="2708920"/>
            <a:ext cx="9748181" cy="106734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5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 物体的浮沉条件及应用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4"/>
          <p:cNvSpPr txBox="1"/>
          <p:nvPr>
            <p:custDataLst>
              <p:tags r:id="rId2"/>
            </p:custDataLst>
          </p:nvPr>
        </p:nvSpPr>
        <p:spPr>
          <a:xfrm>
            <a:off x="1055440" y="1045345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第十章  浮力</a:t>
            </a:r>
          </a:p>
        </p:txBody>
      </p:sp>
      <p:sp>
        <p:nvSpPr>
          <p:cNvPr id="18435" name="Text Box 33"/>
          <p:cNvSpPr txBox="1"/>
          <p:nvPr>
            <p:custDataLst>
              <p:tags r:id="rId3"/>
            </p:custDataLst>
          </p:nvPr>
        </p:nvSpPr>
        <p:spPr>
          <a:xfrm>
            <a:off x="5364163" y="620713"/>
            <a:ext cx="3455987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八年级物理（</a:t>
            </a:r>
            <a:r>
              <a:rPr lang="en-US" altLang="zh-CN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RJ</a:t>
            </a:r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</a:p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教学课件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>
            <p:custDataLst>
              <p:tags r:id="rId1"/>
            </p:custDataLst>
          </p:nvPr>
        </p:nvSpPr>
        <p:spPr>
          <a:xfrm>
            <a:off x="315595" y="1478280"/>
            <a:ext cx="11495405" cy="691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工作原理：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将钢铁制成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空心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的轮船，可以排开更多的水，漂浮在水面上。</a:t>
            </a:r>
            <a:endParaRPr lang="en-US" altLang="zh-CN" sz="2600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Text Box 3"/>
          <p:cNvSpPr txBox="1"/>
          <p:nvPr>
            <p:custDataLst>
              <p:tags r:id="rId2"/>
            </p:custDataLst>
          </p:nvPr>
        </p:nvSpPr>
        <p:spPr>
          <a:xfrm>
            <a:off x="315595" y="2708910"/>
            <a:ext cx="640524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indent="-457200" defTabSz="914400">
              <a:lnSpc>
                <a:spcPct val="150000"/>
              </a:lnSpc>
              <a:buClrTx/>
              <a:buSzTx/>
              <a:buFont typeface="Wingdings" panose="05000000000000000000" charset="0"/>
              <a:buChar char=""/>
              <a:defRPr/>
            </a:pPr>
            <a:r>
              <a:rPr kumimoji="0" lang="zh-CN" altLang="en-US" sz="26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排水量（</a:t>
            </a:r>
            <a:r>
              <a:rPr kumimoji="0" lang="en-US" altLang="zh-CN" sz="2600" i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m</a:t>
            </a:r>
            <a:r>
              <a:rPr kumimoji="0" lang="zh-CN" altLang="en-US" sz="2600" kern="1200" cap="none" spc="0" normalizeH="0" baseline="-250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排</a:t>
            </a:r>
            <a:r>
              <a:rPr kumimoji="0" lang="zh-CN" altLang="en-US" sz="26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）：</a:t>
            </a: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m</a:t>
            </a:r>
            <a:r>
              <a:rPr kumimoji="0" lang="zh-CN" altLang="en-US" sz="2600" b="1" kern="1200" cap="none" spc="0" normalizeH="0" baseline="-250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船</a:t>
            </a:r>
            <a:r>
              <a:rPr kumimoji="0" lang="en-US" altLang="zh-CN" sz="2600" b="1" kern="1200" cap="none" spc="0" normalizeH="0" baseline="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+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m</a:t>
            </a:r>
            <a:r>
              <a:rPr kumimoji="0" lang="zh-CN" altLang="en-US" sz="2600" b="1" kern="1200" cap="none" spc="0" normalizeH="0" baseline="-250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货</a:t>
            </a:r>
            <a:r>
              <a:rPr kumimoji="0" lang="en-US" altLang="zh-CN" sz="2600" b="1" kern="1200" cap="none" spc="0" normalizeH="0" baseline="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= 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m</a:t>
            </a:r>
            <a:r>
              <a:rPr kumimoji="0" lang="zh-CN" altLang="en-US" sz="2600" b="1" kern="1200" cap="none" spc="0" normalizeH="0" baseline="-250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排</a:t>
            </a:r>
            <a:endParaRPr kumimoji="0" lang="en-US" altLang="zh-CN" sz="2600" b="1" kern="1200" cap="none" spc="0" normalizeH="0" baseline="-25000" noProof="1"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364" name="Text Box 4"/>
          <p:cNvSpPr txBox="1"/>
          <p:nvPr>
            <p:custDataLst>
              <p:tags r:id="rId3"/>
            </p:custDataLst>
          </p:nvPr>
        </p:nvSpPr>
        <p:spPr>
          <a:xfrm>
            <a:off x="263208" y="5732780"/>
            <a:ext cx="2819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"/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载重线 </a:t>
            </a:r>
            <a:endParaRPr lang="en-US" altLang="zh-CN" sz="2600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42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20280" y="2636203"/>
            <a:ext cx="4572000" cy="310515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31749" name="文本框 1"/>
          <p:cNvSpPr txBox="1"/>
          <p:nvPr>
            <p:custDataLst>
              <p:tags r:id="rId5"/>
            </p:custDataLst>
          </p:nvPr>
        </p:nvSpPr>
        <p:spPr>
          <a:xfrm>
            <a:off x="5354638" y="688975"/>
            <a:ext cx="1270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轮  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/>
          <p:nvPr>
            <p:custDataLst>
              <p:tags r:id="rId1"/>
            </p:custDataLst>
          </p:nvPr>
        </p:nvSpPr>
        <p:spPr>
          <a:xfrm>
            <a:off x="3733800" y="2514600"/>
            <a:ext cx="54102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0" name="Text Box 3"/>
          <p:cNvSpPr txBox="1"/>
          <p:nvPr>
            <p:custDataLst>
              <p:tags r:id="rId2"/>
            </p:custDataLst>
          </p:nvPr>
        </p:nvSpPr>
        <p:spPr>
          <a:xfrm>
            <a:off x="299720" y="773430"/>
            <a:ext cx="11378565" cy="2214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一艘轮船从海里驶入河里，它受到的重力大小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，它受到的浮力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；它排开水的体积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。（填变大，变小或不变）轮船将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一些。（填“上浮”或“下沉”）</a:t>
            </a:r>
          </a:p>
          <a:p>
            <a:pPr>
              <a:lnSpc>
                <a:spcPct val="130000"/>
              </a:lnSpc>
            </a:pPr>
            <a:endParaRPr lang="zh-CN" altLang="en-US" sz="28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4871" name="Text Box 7"/>
          <p:cNvSpPr txBox="1"/>
          <p:nvPr>
            <p:custDataLst>
              <p:tags r:id="rId3"/>
            </p:custDataLst>
          </p:nvPr>
        </p:nvSpPr>
        <p:spPr>
          <a:xfrm>
            <a:off x="1271588" y="1419860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不变</a:t>
            </a:r>
          </a:p>
        </p:txBody>
      </p:sp>
      <p:sp>
        <p:nvSpPr>
          <p:cNvPr id="164872" name="Text Box 8"/>
          <p:cNvSpPr txBox="1"/>
          <p:nvPr>
            <p:custDataLst>
              <p:tags r:id="rId4"/>
            </p:custDataLst>
          </p:nvPr>
        </p:nvSpPr>
        <p:spPr>
          <a:xfrm>
            <a:off x="8112443" y="83629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不变</a:t>
            </a:r>
          </a:p>
        </p:txBody>
      </p:sp>
      <p:sp>
        <p:nvSpPr>
          <p:cNvPr id="164873" name="Text Box 9"/>
          <p:cNvSpPr txBox="1"/>
          <p:nvPr>
            <p:custDataLst>
              <p:tags r:id="rId5"/>
            </p:custDataLst>
          </p:nvPr>
        </p:nvSpPr>
        <p:spPr>
          <a:xfrm>
            <a:off x="5952490" y="1419543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变大</a:t>
            </a:r>
          </a:p>
        </p:txBody>
      </p:sp>
      <p:pic>
        <p:nvPicPr>
          <p:cNvPr id="32774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2616" name="文本框 152615"/>
          <p:cNvSpPr txBox="1"/>
          <p:nvPr>
            <p:custDataLst>
              <p:tags r:id="rId7"/>
            </p:custDataLst>
          </p:nvPr>
        </p:nvSpPr>
        <p:spPr>
          <a:xfrm>
            <a:off x="1631950" y="1988503"/>
            <a:ext cx="1066800" cy="58356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  <p:bldP spid="164872" grpId="0"/>
      <p:bldP spid="164873" grpId="0"/>
      <p:bldP spid="1526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/>
          <a:srcRect b="8820"/>
          <a:stretch>
            <a:fillRect/>
          </a:stretch>
        </p:blipFill>
        <p:spPr>
          <a:xfrm>
            <a:off x="7175500" y="1371600"/>
            <a:ext cx="3200400" cy="1906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2"/>
          <p:cNvSpPr txBox="1"/>
          <p:nvPr>
            <p:custDataLst>
              <p:tags r:id="rId2"/>
            </p:custDataLst>
          </p:nvPr>
        </p:nvSpPr>
        <p:spPr>
          <a:xfrm>
            <a:off x="1841500" y="3157538"/>
            <a:ext cx="879475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"/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工作原理：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靠改变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自身重力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上浮和下沉。</a:t>
            </a:r>
            <a:endParaRPr lang="en-US" altLang="zh-CN" sz="2600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5" name="Rectangle 4"/>
          <p:cNvSpPr>
            <a:spLocks noRot="1"/>
          </p:cNvSpPr>
          <p:nvPr>
            <p:custDataLst>
              <p:tags r:id="rId3"/>
            </p:custDataLst>
          </p:nvPr>
        </p:nvSpPr>
        <p:spPr>
          <a:xfrm>
            <a:off x="1841500" y="1268413"/>
            <a:ext cx="5445125" cy="1657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模拟潜水艇：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用注射器向密封的瓶内打气，将瓶内的水排出，瓶向上浮起</a:t>
            </a:r>
          </a:p>
        </p:txBody>
      </p:sp>
      <p:grpSp>
        <p:nvGrpSpPr>
          <p:cNvPr id="33796" name="Group 5"/>
          <p:cNvGrpSpPr/>
          <p:nvPr>
            <p:custDataLst>
              <p:tags r:id="rId4"/>
            </p:custDataLst>
          </p:nvPr>
        </p:nvGrpSpPr>
        <p:grpSpPr>
          <a:xfrm>
            <a:off x="2000250" y="4049713"/>
            <a:ext cx="3883025" cy="2517775"/>
            <a:chOff x="0" y="0"/>
            <a:chExt cx="2446" cy="1586"/>
          </a:xfrm>
        </p:grpSpPr>
        <p:pic>
          <p:nvPicPr>
            <p:cNvPr id="15372" name="Pictur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2446" cy="1586"/>
            </a:xfrm>
            <a:prstGeom prst="roundRect">
              <a:avLst/>
            </a:prstGeom>
            <a:noFill/>
            <a:ln w="9525">
              <a:noFill/>
            </a:ln>
          </p:spPr>
        </p:pic>
        <p:sp>
          <p:nvSpPr>
            <p:cNvPr id="15373" name="Text Box 7"/>
            <p:cNvSpPr txBox="1"/>
            <p:nvPr>
              <p:custDataLst>
                <p:tags r:id="rId8"/>
              </p:custDataLst>
            </p:nvPr>
          </p:nvSpPr>
          <p:spPr>
            <a:xfrm>
              <a:off x="142" y="1149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潜艇</a:t>
              </a:r>
            </a:p>
          </p:txBody>
        </p:sp>
      </p:grpSp>
      <p:pic>
        <p:nvPicPr>
          <p:cNvPr id="15369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07161" y="4049394"/>
            <a:ext cx="3563927" cy="251777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33800" name="文本框 1"/>
          <p:cNvSpPr txBox="1"/>
          <p:nvPr>
            <p:custDataLst>
              <p:tags r:id="rId6"/>
            </p:custDataLst>
          </p:nvPr>
        </p:nvSpPr>
        <p:spPr>
          <a:xfrm>
            <a:off x="5362575" y="603250"/>
            <a:ext cx="1270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潜水艇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42692"/>
          <p:cNvSpPr txBox="1"/>
          <p:nvPr>
            <p:custDataLst>
              <p:tags r:id="rId1"/>
            </p:custDataLst>
          </p:nvPr>
        </p:nvSpPr>
        <p:spPr>
          <a:xfrm>
            <a:off x="1974850" y="511175"/>
            <a:ext cx="8366125" cy="20300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潜水艇在水面下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100m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深处下潜至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300m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深处时，它受到水的压强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，受到水的浮力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_________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选填“变大”、“变小”、“不变”）</a:t>
            </a:r>
          </a:p>
        </p:txBody>
      </p:sp>
      <p:sp>
        <p:nvSpPr>
          <p:cNvPr id="242694" name="文本框 242693"/>
          <p:cNvSpPr txBox="1"/>
          <p:nvPr>
            <p:custDataLst>
              <p:tags r:id="rId2"/>
            </p:custDataLst>
          </p:nvPr>
        </p:nvSpPr>
        <p:spPr>
          <a:xfrm>
            <a:off x="2125663" y="3084513"/>
            <a:ext cx="7940675" cy="267652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潜水艇在水面下由长江潜至大海时，它受到的浮力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_________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选填“变大”、“变小”、“不变”）这个过程需要向水仓中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选填“充水”、“排水”）</a:t>
            </a:r>
          </a:p>
        </p:txBody>
      </p:sp>
      <p:sp>
        <p:nvSpPr>
          <p:cNvPr id="242695" name="文本框 242694"/>
          <p:cNvSpPr txBox="1"/>
          <p:nvPr>
            <p:custDataLst>
              <p:tags r:id="rId3"/>
            </p:custDataLst>
          </p:nvPr>
        </p:nvSpPr>
        <p:spPr>
          <a:xfrm>
            <a:off x="4433888" y="1235075"/>
            <a:ext cx="99568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变大</a:t>
            </a:r>
          </a:p>
        </p:txBody>
      </p:sp>
      <p:sp>
        <p:nvSpPr>
          <p:cNvPr id="242696" name="文本框 242695"/>
          <p:cNvSpPr txBox="1"/>
          <p:nvPr>
            <p:custDataLst>
              <p:tags r:id="rId4"/>
            </p:custDataLst>
          </p:nvPr>
        </p:nvSpPr>
        <p:spPr>
          <a:xfrm>
            <a:off x="8343900" y="1233488"/>
            <a:ext cx="99568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不变</a:t>
            </a:r>
          </a:p>
        </p:txBody>
      </p:sp>
      <p:sp>
        <p:nvSpPr>
          <p:cNvPr id="242697" name="文本框 242696"/>
          <p:cNvSpPr txBox="1"/>
          <p:nvPr>
            <p:custDataLst>
              <p:tags r:id="rId5"/>
            </p:custDataLst>
          </p:nvPr>
        </p:nvSpPr>
        <p:spPr>
          <a:xfrm>
            <a:off x="2857500" y="3740150"/>
            <a:ext cx="99568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变大</a:t>
            </a:r>
          </a:p>
        </p:txBody>
      </p:sp>
      <p:sp>
        <p:nvSpPr>
          <p:cNvPr id="242698" name="文本框 242697"/>
          <p:cNvSpPr txBox="1"/>
          <p:nvPr>
            <p:custDataLst>
              <p:tags r:id="rId6"/>
            </p:custDataLst>
          </p:nvPr>
        </p:nvSpPr>
        <p:spPr>
          <a:xfrm>
            <a:off x="6905625" y="4433888"/>
            <a:ext cx="99568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充水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9279" t="5699" r="53609" b="23213"/>
          <a:stretch>
            <a:fillRect/>
          </a:stretch>
        </p:blipFill>
        <p:spPr>
          <a:xfrm>
            <a:off x="2216785" y="2274569"/>
            <a:ext cx="2379651" cy="3040064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7412" name="Text Box 4"/>
          <p:cNvSpPr txBox="1"/>
          <p:nvPr>
            <p:custDataLst>
              <p:tags r:id="rId2"/>
            </p:custDataLst>
          </p:nvPr>
        </p:nvSpPr>
        <p:spPr>
          <a:xfrm>
            <a:off x="2206625" y="1477963"/>
            <a:ext cx="6975475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"/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内部充有小于空气密度的气体</a:t>
            </a:r>
            <a:endParaRPr lang="en-US" altLang="zh-CN" sz="2600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91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23485" y="2333943"/>
            <a:ext cx="5219700" cy="291465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35845" name="文本框 1"/>
          <p:cNvSpPr txBox="1"/>
          <p:nvPr>
            <p:custDataLst>
              <p:tags r:id="rId4"/>
            </p:custDataLst>
          </p:nvPr>
        </p:nvSpPr>
        <p:spPr>
          <a:xfrm>
            <a:off x="5362575" y="603250"/>
            <a:ext cx="20891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气球和飞艇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/>
          <p:nvPr>
            <p:custDataLst>
              <p:tags r:id="rId1"/>
            </p:custDataLst>
          </p:nvPr>
        </p:nvSpPr>
        <p:spPr>
          <a:xfrm>
            <a:off x="1941513" y="2976563"/>
            <a:ext cx="8307387" cy="129159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 defTabSz="914400">
              <a:lnSpc>
                <a:spcPct val="150000"/>
              </a:lnSpc>
              <a:buFont typeface="Wingdings" panose="05000000000000000000" charset="0"/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、液体的密度越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，排开液体的体积越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密度计浸入液体中越</a:t>
            </a:r>
            <a:r>
              <a:rPr lang="zh-CN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浅</a:t>
            </a:r>
            <a:r>
              <a:rPr lang="zh-CN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，密度计的位置越</a:t>
            </a:r>
            <a:r>
              <a:rPr lang="zh-CN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</a:t>
            </a:r>
            <a:r>
              <a:rPr lang="zh-CN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zh-CN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172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05319" y="3667756"/>
            <a:ext cx="3244216" cy="3031493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36867" name="文本框 1"/>
          <p:cNvSpPr txBox="1"/>
          <p:nvPr>
            <p:custDataLst>
              <p:tags r:id="rId3"/>
            </p:custDataLst>
          </p:nvPr>
        </p:nvSpPr>
        <p:spPr>
          <a:xfrm>
            <a:off x="4168775" y="479425"/>
            <a:ext cx="4654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密度计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测量液体密度的仪器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941513" y="1247775"/>
            <a:ext cx="69519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刻度</a:t>
            </a:r>
            <a:r>
              <a:rPr lang="zh-CN" altLang="zh-CN" sz="26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的</a:t>
            </a:r>
            <a:r>
              <a:rPr lang="zh-CN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特点：</a:t>
            </a:r>
            <a:r>
              <a:rPr lang="zh-CN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刻度是上小下大，上疏下密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zh-CN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941513" y="2235200"/>
            <a:ext cx="440944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工作条件：</a:t>
            </a:r>
            <a:r>
              <a:rPr lang="zh-CN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漂浮：</a:t>
            </a: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zh-CN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33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文本占位符 1699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4113" y="2349500"/>
            <a:ext cx="319405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文本框 169986"/>
          <p:cNvSpPr txBox="1"/>
          <p:nvPr>
            <p:custDataLst>
              <p:tags r:id="rId2"/>
            </p:custDataLst>
          </p:nvPr>
        </p:nvSpPr>
        <p:spPr>
          <a:xfrm>
            <a:off x="2063750" y="692150"/>
            <a:ext cx="8280400" cy="144526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如图示，把两只完全相同的密度计分别放入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两种液体中，所受到的浮力分别为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,A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两种液体的密度</a:t>
            </a:r>
            <a:r>
              <a:rPr lang="en-GB" altLang="zh-CN" sz="2800" err="1"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en-GB" altLang="zh-CN" sz="2800" baseline="-25000" err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GB" sz="28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GB" altLang="zh-CN" sz="2800" err="1"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en-GB" altLang="zh-CN" sz="2800" baseline="-25000" err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1" name="文本框 169990"/>
          <p:cNvSpPr txBox="1"/>
          <p:nvPr>
            <p:custDataLst>
              <p:tags r:id="rId3"/>
            </p:custDataLst>
          </p:nvPr>
        </p:nvSpPr>
        <p:spPr>
          <a:xfrm>
            <a:off x="6672263" y="2773363"/>
            <a:ext cx="2017395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_____F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37892" name="矩形 169991"/>
          <p:cNvSpPr/>
          <p:nvPr>
            <p:custDataLst>
              <p:tags r:id="rId4"/>
            </p:custDataLst>
          </p:nvPr>
        </p:nvSpPr>
        <p:spPr>
          <a:xfrm>
            <a:off x="6716713" y="4114800"/>
            <a:ext cx="575945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GB" altLang="zh-CN" sz="3200" err="1"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en-GB" altLang="zh-CN" sz="3200" baseline="-25000" err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37893" name="矩形 169992"/>
          <p:cNvSpPr/>
          <p:nvPr>
            <p:custDataLst>
              <p:tags r:id="rId5"/>
            </p:custDataLst>
          </p:nvPr>
        </p:nvSpPr>
        <p:spPr>
          <a:xfrm>
            <a:off x="8258175" y="4114800"/>
            <a:ext cx="56134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GB" altLang="zh-CN" sz="3200" err="1"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en-GB" altLang="zh-CN" sz="3200" baseline="-25000" err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37894" name="文本框 169993"/>
          <p:cNvSpPr txBox="1"/>
          <p:nvPr>
            <p:custDataLst>
              <p:tags r:id="rId6"/>
            </p:custDataLst>
          </p:nvPr>
        </p:nvSpPr>
        <p:spPr>
          <a:xfrm>
            <a:off x="7292975" y="4114800"/>
            <a:ext cx="1109663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</a:p>
        </p:txBody>
      </p:sp>
      <p:sp>
        <p:nvSpPr>
          <p:cNvPr id="169995" name="文本框 169994"/>
          <p:cNvSpPr txBox="1"/>
          <p:nvPr>
            <p:custDataLst>
              <p:tags r:id="rId7"/>
            </p:custDataLst>
          </p:nvPr>
        </p:nvSpPr>
        <p:spPr>
          <a:xfrm>
            <a:off x="7319963" y="2651125"/>
            <a:ext cx="526415" cy="82994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69996" name="文本框 169995"/>
          <p:cNvSpPr txBox="1"/>
          <p:nvPr>
            <p:custDataLst>
              <p:tags r:id="rId8"/>
            </p:custDataLst>
          </p:nvPr>
        </p:nvSpPr>
        <p:spPr>
          <a:xfrm>
            <a:off x="7599363" y="4022725"/>
            <a:ext cx="497840" cy="7683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78150" y="957110"/>
            <a:ext cx="10649866" cy="4589401"/>
            <a:chOff x="446879" y="517317"/>
            <a:chExt cx="10649866" cy="4589401"/>
          </a:xfrm>
        </p:grpSpPr>
        <p:sp>
          <p:nvSpPr>
            <p:cNvPr id="3" name="圆角矩形 2"/>
            <p:cNvSpPr/>
            <p:nvPr>
              <p:custDataLst>
                <p:tags r:id="rId17"/>
              </p:custDataLst>
            </p:nvPr>
          </p:nvSpPr>
          <p:spPr>
            <a:xfrm>
              <a:off x="446879" y="2099536"/>
              <a:ext cx="1384935" cy="2678073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lvl="0" algn="ctr"/>
              <a:r>
                <a:rPr lang="zh-CN" altLang="en-US" sz="3200" b="1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物体的浮沉条件及应用</a:t>
              </a:r>
            </a:p>
          </p:txBody>
        </p:sp>
        <p:sp>
          <p:nvSpPr>
            <p:cNvPr id="5" name="左大括号 4"/>
            <p:cNvSpPr/>
            <p:nvPr>
              <p:custDataLst>
                <p:tags r:id="rId18"/>
              </p:custDataLst>
            </p:nvPr>
          </p:nvSpPr>
          <p:spPr>
            <a:xfrm>
              <a:off x="1928965" y="1812318"/>
              <a:ext cx="672095" cy="2965291"/>
            </a:xfrm>
            <a:prstGeom prst="leftBrace">
              <a:avLst>
                <a:gd name="adj1" fmla="val 0"/>
                <a:gd name="adj2" fmla="val 51981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6" name="圆角矩形 5"/>
            <p:cNvSpPr/>
            <p:nvPr>
              <p:custDataLst>
                <p:tags r:id="rId19"/>
              </p:custDataLst>
            </p:nvPr>
          </p:nvSpPr>
          <p:spPr>
            <a:xfrm>
              <a:off x="2765485" y="1473290"/>
              <a:ext cx="2245507" cy="1167106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/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物体的浮沉条件</a:t>
              </a:r>
            </a:p>
          </p:txBody>
        </p:sp>
        <p:sp>
          <p:nvSpPr>
            <p:cNvPr id="7" name="圆角矩形 6"/>
            <p:cNvSpPr/>
            <p:nvPr>
              <p:custDataLst>
                <p:tags r:id="rId20"/>
              </p:custDataLst>
            </p:nvPr>
          </p:nvSpPr>
          <p:spPr>
            <a:xfrm>
              <a:off x="2698212" y="4101989"/>
              <a:ext cx="2420758" cy="1004729"/>
            </a:xfrm>
            <a:prstGeom prst="round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/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物体浮沉条件的应用</a:t>
              </a:r>
            </a:p>
          </p:txBody>
        </p:sp>
        <p:sp>
          <p:nvSpPr>
            <p:cNvPr id="8" name="左大括号 7"/>
            <p:cNvSpPr/>
            <p:nvPr>
              <p:custDataLst>
                <p:tags r:id="rId21"/>
              </p:custDataLst>
            </p:nvPr>
          </p:nvSpPr>
          <p:spPr>
            <a:xfrm>
              <a:off x="5048362" y="979367"/>
              <a:ext cx="510708" cy="2009304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" name="圆角矩形 8"/>
            <p:cNvSpPr/>
            <p:nvPr>
              <p:custDataLst>
                <p:tags r:id="rId22"/>
              </p:custDataLst>
            </p:nvPr>
          </p:nvSpPr>
          <p:spPr>
            <a:xfrm>
              <a:off x="6084837" y="517317"/>
              <a:ext cx="5011908" cy="729010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zh-CN" sz="2800" i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浮</a:t>
              </a:r>
              <a:r>
                <a:rPr lang="zh-CN" altLang="en-US" sz="28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＞</a:t>
              </a:r>
              <a:r>
                <a:rPr lang="zh-CN" altLang="zh-CN" sz="2800" i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G</a:t>
              </a:r>
              <a:r>
                <a:rPr lang="zh-CN" altLang="en-US" sz="28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物</a:t>
              </a:r>
              <a:r>
                <a:rPr lang="zh-CN" altLang="en-US" sz="2800">
                  <a:solidFill>
                    <a:prstClr val="black"/>
                  </a:solidFill>
                  <a:latin typeface="Times New Roman" panose="02020603050405020304" pitchFamily="18" charset="0"/>
                </a:rPr>
                <a:t>，上浮，</a:t>
              </a:r>
              <a:r>
                <a:rPr lang="zh-CN" altLang="zh-CN" sz="2800" i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ρ</a:t>
              </a:r>
              <a:r>
                <a:rPr lang="zh-CN" altLang="zh-CN" sz="2800" baseline="-250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液</a:t>
              </a:r>
              <a:r>
                <a:rPr lang="en-US" altLang="zh-CN" sz="2800" i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&gt;</a:t>
              </a:r>
              <a:r>
                <a:rPr lang="zh-CN" altLang="zh-CN" sz="2800" i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ρ</a:t>
              </a:r>
              <a:r>
                <a:rPr lang="zh-CN" altLang="zh-CN" sz="2800" baseline="-250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物</a:t>
              </a:r>
              <a:endParaRPr lang="zh-CN" altLang="en-US" sz="2800">
                <a:solidFill>
                  <a:sysClr val="windowText" lastClr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23"/>
              </p:custDataLst>
            </p:nvPr>
          </p:nvSpPr>
          <p:spPr>
            <a:xfrm>
              <a:off x="5911846" y="3575890"/>
              <a:ext cx="1384137" cy="603250"/>
            </a:xfrm>
            <a:prstGeom prst="round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轮船</a:t>
              </a:r>
            </a:p>
          </p:txBody>
        </p:sp>
      </p:grpSp>
      <p:sp>
        <p:nvSpPr>
          <p:cNvPr id="11" name="左大括号 10"/>
          <p:cNvSpPr/>
          <p:nvPr>
            <p:custDataLst>
              <p:tags r:id="rId2"/>
            </p:custDataLst>
          </p:nvPr>
        </p:nvSpPr>
        <p:spPr>
          <a:xfrm>
            <a:off x="5263841" y="4033845"/>
            <a:ext cx="510708" cy="2139536"/>
          </a:xfrm>
          <a:prstGeom prst="lef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8452885" y="5567775"/>
            <a:ext cx="2427318" cy="937197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2400">
                <a:solidFill>
                  <a:prstClr val="black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充入或排出密度较小的气体</a:t>
            </a: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8190747" y="4801988"/>
            <a:ext cx="2395350" cy="603250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改变自身重力</a:t>
            </a:r>
          </a:p>
        </p:txBody>
      </p:sp>
      <p:sp>
        <p:nvSpPr>
          <p:cNvPr id="14" name="圆角矩形 13"/>
          <p:cNvSpPr/>
          <p:nvPr>
            <p:custDataLst>
              <p:tags r:id="rId5"/>
            </p:custDataLst>
          </p:nvPr>
        </p:nvSpPr>
        <p:spPr>
          <a:xfrm>
            <a:off x="8190747" y="4036201"/>
            <a:ext cx="2274959" cy="603250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空心结构</a:t>
            </a:r>
          </a:p>
        </p:txBody>
      </p:sp>
      <p:sp>
        <p:nvSpPr>
          <p:cNvPr id="15" name="圆角矩形 14"/>
          <p:cNvSpPr/>
          <p:nvPr>
            <p:custDataLst>
              <p:tags r:id="rId6"/>
            </p:custDataLst>
          </p:nvPr>
        </p:nvSpPr>
        <p:spPr>
          <a:xfrm>
            <a:off x="5880736" y="4833500"/>
            <a:ext cx="1384138" cy="603250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潜水艇</a:t>
            </a:r>
          </a:p>
        </p:txBody>
      </p:sp>
      <p:sp>
        <p:nvSpPr>
          <p:cNvPr id="16" name="圆角矩形 15"/>
          <p:cNvSpPr/>
          <p:nvPr>
            <p:custDataLst>
              <p:tags r:id="rId7"/>
            </p:custDataLst>
          </p:nvPr>
        </p:nvSpPr>
        <p:spPr>
          <a:xfrm>
            <a:off x="5776325" y="5715617"/>
            <a:ext cx="2077549" cy="603250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气球和飞艇</a:t>
            </a:r>
          </a:p>
        </p:txBody>
      </p:sp>
      <p:cxnSp>
        <p:nvCxnSpPr>
          <p:cNvPr id="17" name="直接连接符 16"/>
          <p:cNvCxnSpPr>
            <a:stCxn id="10" idx="3"/>
          </p:cNvCxnSpPr>
          <p:nvPr>
            <p:custDataLst>
              <p:tags r:id="rId8"/>
            </p:custDataLst>
          </p:nvPr>
        </p:nvCxnSpPr>
        <p:spPr>
          <a:xfrm>
            <a:off x="7327254" y="4317308"/>
            <a:ext cx="826126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>
            <a:off x="7321966" y="5135125"/>
            <a:ext cx="771384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>
          <a:xfrm>
            <a:off x="7853874" y="5990829"/>
            <a:ext cx="599011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0" name="圆角矩形 19"/>
          <p:cNvSpPr/>
          <p:nvPr>
            <p:custDataLst>
              <p:tags r:id="rId11"/>
            </p:custDataLst>
          </p:nvPr>
        </p:nvSpPr>
        <p:spPr>
          <a:xfrm>
            <a:off x="6127681" y="2056814"/>
            <a:ext cx="5011908" cy="729010"/>
          </a:xfrm>
          <a:prstGeom prst="roundRect">
            <a:avLst/>
          </a:prstGeom>
          <a:noFill/>
          <a:ln w="12700" cap="flat" cmpd="sng" algn="ctr">
            <a:solidFill>
              <a:srgbClr val="5CBBF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zh-CN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zh-CN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，悬浮，</a:t>
            </a:r>
            <a:r>
              <a:rPr lang="zh-CN" altLang="zh-CN" sz="28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</a:t>
            </a:r>
            <a:r>
              <a:rPr lang="en-US" altLang="zh-CN" sz="28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zh-CN" altLang="zh-CN" sz="28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  <a:endParaRPr lang="zh-CN" altLang="en-US" sz="280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圆角矩形 20"/>
          <p:cNvSpPr/>
          <p:nvPr>
            <p:custDataLst>
              <p:tags r:id="rId12"/>
            </p:custDataLst>
          </p:nvPr>
        </p:nvSpPr>
        <p:spPr>
          <a:xfrm>
            <a:off x="6139258" y="3068134"/>
            <a:ext cx="5011908" cy="729010"/>
          </a:xfrm>
          <a:prstGeom prst="roundRect">
            <a:avLst/>
          </a:prstGeom>
          <a:noFill/>
          <a:ln w="12700" cap="flat" cmpd="sng" algn="ctr">
            <a:solidFill>
              <a:srgbClr val="5CBBF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zh-CN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</a:t>
            </a:r>
            <a:r>
              <a:rPr lang="zh-CN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，下沉，</a:t>
            </a:r>
            <a:r>
              <a:rPr lang="zh-CN" altLang="zh-CN" sz="28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 </a:t>
            </a:r>
            <a:r>
              <a:rPr lang="zh-CN" altLang="zh-CN" sz="28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  <a:endParaRPr lang="zh-CN" altLang="en-US" sz="280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>
            <a:off x="5346298" y="2421319"/>
            <a:ext cx="755590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>
            <p:custDataLst>
              <p:tags r:id="rId14"/>
            </p:custDataLst>
          </p:nvPr>
        </p:nvCxnSpPr>
        <p:spPr>
          <a:xfrm>
            <a:off x="5577070" y="1429335"/>
            <a:ext cx="524819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4" name="直接连接符 23"/>
          <p:cNvCxnSpPr/>
          <p:nvPr>
            <p:custDataLst>
              <p:tags r:id="rId15"/>
            </p:custDataLst>
          </p:nvPr>
        </p:nvCxnSpPr>
        <p:spPr>
          <a:xfrm>
            <a:off x="5577069" y="3432639"/>
            <a:ext cx="524819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5" name="直接连接符 24"/>
          <p:cNvCxnSpPr/>
          <p:nvPr>
            <p:custDataLst>
              <p:tags r:id="rId16"/>
            </p:custDataLst>
          </p:nvPr>
        </p:nvCxnSpPr>
        <p:spPr>
          <a:xfrm>
            <a:off x="5355917" y="5103613"/>
            <a:ext cx="524819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/>
          <p:nvPr>
            <p:custDataLst>
              <p:tags r:id="rId1"/>
            </p:custDataLst>
          </p:nvPr>
        </p:nvSpPr>
        <p:spPr>
          <a:xfrm>
            <a:off x="3733800" y="2514600"/>
            <a:ext cx="5410200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38" name="Text Box 3"/>
          <p:cNvSpPr txBox="1"/>
          <p:nvPr>
            <p:custDataLst>
              <p:tags r:id="rId2"/>
            </p:custDataLst>
          </p:nvPr>
        </p:nvSpPr>
        <p:spPr>
          <a:xfrm>
            <a:off x="1981200" y="762000"/>
            <a:ext cx="8291513" cy="233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重为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15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的物体，浸没于装满水的容器中后，溢出了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5×10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-4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的水。则此物体是（      ）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．浮在水面上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．沉到水底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．悬浮在水中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．以上几种情况都有可能</a:t>
            </a:r>
          </a:p>
        </p:txBody>
      </p:sp>
      <p:sp>
        <p:nvSpPr>
          <p:cNvPr id="163844" name="Text Box 4"/>
          <p:cNvSpPr txBox="1"/>
          <p:nvPr>
            <p:custDataLst>
              <p:tags r:id="rId3"/>
            </p:custDataLst>
          </p:nvPr>
        </p:nvSpPr>
        <p:spPr>
          <a:xfrm>
            <a:off x="8166100" y="1403350"/>
            <a:ext cx="5334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pic>
        <p:nvPicPr>
          <p:cNvPr id="3994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"/>
          <p:cNvGrpSpPr/>
          <p:nvPr>
            <p:custDataLst>
              <p:tags r:id="rId1"/>
            </p:custDataLst>
          </p:nvPr>
        </p:nvGrpSpPr>
        <p:grpSpPr>
          <a:xfrm>
            <a:off x="7491413" y="1042988"/>
            <a:ext cx="2971800" cy="2025650"/>
            <a:chOff x="3645" y="743"/>
            <a:chExt cx="1872" cy="1276"/>
          </a:xfrm>
        </p:grpSpPr>
        <p:sp>
          <p:nvSpPr>
            <p:cNvPr id="40962" name="Rectangle 3"/>
            <p:cNvSpPr/>
            <p:nvPr>
              <p:custDataLst>
                <p:tags r:id="rId4"/>
              </p:custDataLst>
            </p:nvPr>
          </p:nvSpPr>
          <p:spPr>
            <a:xfrm>
              <a:off x="3645" y="743"/>
              <a:ext cx="1872" cy="127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0963" name="Group 4"/>
            <p:cNvGrpSpPr/>
            <p:nvPr>
              <p:custDataLst>
                <p:tags r:id="rId5"/>
              </p:custDataLst>
            </p:nvPr>
          </p:nvGrpSpPr>
          <p:grpSpPr>
            <a:xfrm>
              <a:off x="3645" y="770"/>
              <a:ext cx="1815" cy="1135"/>
              <a:chOff x="4042" y="1763"/>
              <a:chExt cx="1815" cy="1135"/>
            </a:xfrm>
          </p:grpSpPr>
          <p:grpSp>
            <p:nvGrpSpPr>
              <p:cNvPr id="40964" name="Group 5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4099" y="2188"/>
                <a:ext cx="1661" cy="710"/>
                <a:chOff x="4099" y="2188"/>
                <a:chExt cx="1661" cy="710"/>
              </a:xfrm>
            </p:grpSpPr>
            <p:sp>
              <p:nvSpPr>
                <p:cNvPr id="40965" name="AutoShape 6" descr="横虚线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4099" y="2217"/>
                  <a:ext cx="1661" cy="681"/>
                </a:xfrm>
                <a:prstGeom prst="roundRect">
                  <a:avLst>
                    <a:gd name="adj" fmla="val 16667"/>
                  </a:avLst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0" hangingPunct="0"/>
                  <a:endParaRPr lang="zh-CN" altLang="zh-CN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966" name="Rectangle 7" descr="横虚线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099" y="2188"/>
                  <a:ext cx="1661" cy="142"/>
                </a:xfrm>
                <a:prstGeom prst="rect">
                  <a:avLst/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0" hangingPunct="0"/>
                  <a:endParaRPr lang="zh-CN" altLang="zh-CN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0967" name="AutoShape 8"/>
              <p:cNvSpPr/>
              <p:nvPr>
                <p:custDataLst>
                  <p:tags r:id="rId7"/>
                </p:custDataLst>
              </p:nvPr>
            </p:nvSpPr>
            <p:spPr>
              <a:xfrm>
                <a:off x="4099" y="1820"/>
                <a:ext cx="1661" cy="1077"/>
              </a:xfrm>
              <a:prstGeom prst="roundRect">
                <a:avLst>
                  <a:gd name="adj" fmla="val 11699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68" name="Rectangle 9"/>
              <p:cNvSpPr/>
              <p:nvPr>
                <p:custDataLst>
                  <p:tags r:id="rId8"/>
                </p:custDataLst>
              </p:nvPr>
            </p:nvSpPr>
            <p:spPr>
              <a:xfrm>
                <a:off x="4042" y="1763"/>
                <a:ext cx="1815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0969" name="Group 10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4354" y="2132"/>
                <a:ext cx="397" cy="368"/>
                <a:chOff x="4354" y="2132"/>
                <a:chExt cx="397" cy="368"/>
              </a:xfrm>
            </p:grpSpPr>
            <p:sp>
              <p:nvSpPr>
                <p:cNvPr id="40970" name="Oval 1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354" y="2132"/>
                  <a:ext cx="397" cy="3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E8E8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285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0" hangingPunct="0"/>
                  <a:endParaRPr lang="zh-CN" altLang="zh-CN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971" name="Text Box 12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4411" y="2132"/>
                  <a:ext cx="311" cy="3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</p:grpSp>
          <p:sp>
            <p:nvSpPr>
              <p:cNvPr id="40972" name="Oval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91" y="2387"/>
                <a:ext cx="312" cy="283"/>
              </a:xfrm>
              <a:prstGeom prst="ellipse">
                <a:avLst/>
              </a:prstGeom>
              <a:gradFill rotWithShape="1">
                <a:gsLst>
                  <a:gs pos="0">
                    <a:srgbClr val="BDDE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73" name="Text Box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120" y="2358"/>
                <a:ext cx="22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40974" name="Line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4099" y="2188"/>
                <a:ext cx="1661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40975" name="Text Box 16"/>
          <p:cNvSpPr txBox="1"/>
          <p:nvPr>
            <p:custDataLst>
              <p:tags r:id="rId2"/>
            </p:custDataLst>
          </p:nvPr>
        </p:nvSpPr>
        <p:spPr>
          <a:xfrm>
            <a:off x="2046288" y="684213"/>
            <a:ext cx="8505825" cy="37090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如图所示，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两物体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静止在水中（    ）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．两物体受到的浮力一定相等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两物体受到的浮力不等，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物体受到的浮力大 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．两物体的密度不等，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物体的密度大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．两物体的重力不等，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物体的重力大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8434" name="Text Box 18"/>
          <p:cNvSpPr txBox="1"/>
          <p:nvPr>
            <p:custDataLst>
              <p:tags r:id="rId3"/>
            </p:custDataLst>
          </p:nvPr>
        </p:nvSpPr>
        <p:spPr>
          <a:xfrm>
            <a:off x="4403725" y="1265238"/>
            <a:ext cx="576263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/>
          <p:cNvGrpSpPr/>
          <p:nvPr>
            <p:custDataLst>
              <p:tags r:id="rId1"/>
            </p:custDataLst>
          </p:nvPr>
        </p:nvGrpSpPr>
        <p:grpSpPr>
          <a:xfrm>
            <a:off x="2498143" y="4695661"/>
            <a:ext cx="9257030" cy="1527619"/>
            <a:chOff x="2192" y="9008"/>
            <a:chExt cx="11470" cy="2409"/>
          </a:xfrm>
        </p:grpSpPr>
        <p:sp>
          <p:nvSpPr>
            <p:cNvPr id="20493" name="Text Box 7"/>
            <p:cNvSpPr txBox="1"/>
            <p:nvPr>
              <p:custDataLst>
                <p:tags r:id="rId8"/>
              </p:custDataLst>
            </p:nvPr>
          </p:nvSpPr>
          <p:spPr>
            <a:xfrm>
              <a:off x="2192" y="9008"/>
              <a:ext cx="11470" cy="2409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物体的浮与沉是由什么因素决定的呢？</a:t>
              </a:r>
            </a:p>
          </p:txBody>
        </p:sp>
        <p:pic>
          <p:nvPicPr>
            <p:cNvPr id="20494" name="Picture 6" descr="？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192" y="9019"/>
              <a:ext cx="822" cy="109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332740"/>
            <a:ext cx="3462020" cy="2813685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/>
          <a:stretch>
            <a:fillRect/>
          </a:stretch>
        </p:blipFill>
        <p:spPr>
          <a:xfrm>
            <a:off x="4079875" y="332740"/>
            <a:ext cx="3810000" cy="2704465"/>
          </a:xfrm>
          <a:prstGeom prst="round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5" y="440055"/>
            <a:ext cx="4072255" cy="2597150"/>
          </a:xfrm>
          <a:prstGeom prst="roundRect">
            <a:avLst/>
          </a:prstGeom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4387606" y="357220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潜水艇悬浮在海水中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9048789" y="3428968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石头沉在水底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07426" y="3644598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鸭子漂浮在水面上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77153"/>
          <p:cNvSpPr txBox="1"/>
          <p:nvPr>
            <p:custDataLst>
              <p:tags r:id="rId1"/>
            </p:custDataLst>
          </p:nvPr>
        </p:nvSpPr>
        <p:spPr>
          <a:xfrm>
            <a:off x="1992313" y="549275"/>
            <a:ext cx="8207375" cy="4225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密度均匀的实心物体悬浮在水中，将物体   截成大小不等的两块后，仍放入水中，则 （        ）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  A、大块下沉，小块悬浮       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  B、大块下沉，小块上浮   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  C、两块都上浮                      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  D、两块都悬浮</a:t>
            </a:r>
          </a:p>
          <a:p>
            <a:pPr algn="just">
              <a:lnSpc>
                <a:spcPct val="120000"/>
              </a:lnSpc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7155" name="文本框 177154"/>
          <p:cNvSpPr txBox="1"/>
          <p:nvPr>
            <p:custDataLst>
              <p:tags r:id="rId2"/>
            </p:custDataLst>
          </p:nvPr>
        </p:nvSpPr>
        <p:spPr>
          <a:xfrm>
            <a:off x="2968625" y="1543050"/>
            <a:ext cx="609600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42337"/>
          <p:cNvSpPr/>
          <p:nvPr>
            <p:custDataLst>
              <p:tags r:id="rId1"/>
            </p:custDataLst>
          </p:nvPr>
        </p:nvSpPr>
        <p:spPr>
          <a:xfrm>
            <a:off x="1905000" y="1295400"/>
            <a:ext cx="8382000" cy="2879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量筒内装有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60mL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的水，把一个质量为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20g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的物体放入该量筒后液面升高到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75mL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处，则该物体最后在水中的状态是（     ）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．一定漂浮        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．一定下沉     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．可能漂浮        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．可能悬浮</a:t>
            </a:r>
          </a:p>
          <a:p>
            <a:pPr algn="just"/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2339" name="文本框 142338"/>
          <p:cNvSpPr txBox="1"/>
          <p:nvPr>
            <p:custDataLst>
              <p:tags r:id="rId2"/>
            </p:custDataLst>
          </p:nvPr>
        </p:nvSpPr>
        <p:spPr>
          <a:xfrm>
            <a:off x="4741863" y="2354263"/>
            <a:ext cx="586740" cy="7683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/>
          <p:nvPr>
            <p:custDataLst>
              <p:tags r:id="rId1"/>
            </p:custDataLst>
          </p:nvPr>
        </p:nvSpPr>
        <p:spPr>
          <a:xfrm>
            <a:off x="1687513" y="457200"/>
            <a:ext cx="8926512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一冰块漂浮在水面上，当冰完全熔化后，容器中的水面将如何变化？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575050" y="2384425"/>
          <a:ext cx="42703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87500" imgH="469900" progId="Equation.DSMT4">
                  <p:embed/>
                </p:oleObj>
              </mc:Choice>
              <mc:Fallback>
                <p:oleObj r:id="rId8" imgW="15875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050" y="2384425"/>
                        <a:ext cx="4270375" cy="1119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0" name="Text Box 4"/>
          <p:cNvSpPr txBox="1"/>
          <p:nvPr>
            <p:custDataLst>
              <p:tags r:id="rId3"/>
            </p:custDataLst>
          </p:nvPr>
        </p:nvSpPr>
        <p:spPr>
          <a:xfrm>
            <a:off x="2514600" y="3630613"/>
            <a:ext cx="727233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当冰化成水后，质量不变，所以，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冰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530600" y="4033838"/>
          <a:ext cx="31051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43000" imgH="469900" progId="Equation.DSMT4">
                  <p:embed/>
                </p:oleObj>
              </mc:Choice>
              <mc:Fallback>
                <p:oleObj r:id="rId10" imgW="11430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0600" y="4033838"/>
                        <a:ext cx="3105150" cy="1104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2" name="Text Box 6"/>
          <p:cNvSpPr txBox="1"/>
          <p:nvPr>
            <p:custDataLst>
              <p:tags r:id="rId5"/>
            </p:custDataLst>
          </p:nvPr>
        </p:nvSpPr>
        <p:spPr>
          <a:xfrm>
            <a:off x="2413000" y="5075238"/>
            <a:ext cx="7239000" cy="11982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冰排开水的体积等于冰化成水的体积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∴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液面高度不变</a:t>
            </a:r>
          </a:p>
        </p:txBody>
      </p:sp>
      <p:sp>
        <p:nvSpPr>
          <p:cNvPr id="167944" name="Text Box 8"/>
          <p:cNvSpPr txBox="1"/>
          <p:nvPr>
            <p:custDataLst>
              <p:tags r:id="rId6"/>
            </p:custDataLst>
          </p:nvPr>
        </p:nvSpPr>
        <p:spPr>
          <a:xfrm>
            <a:off x="2270125" y="1854200"/>
            <a:ext cx="7543800" cy="6076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【解】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冰漂浮在水面上，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0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20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冰</a:t>
            </a:r>
            <a:endParaRPr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/>
          <p:nvPr>
            <p:custDataLst>
              <p:tags r:id="rId1"/>
            </p:custDataLst>
          </p:nvPr>
        </p:nvSpPr>
        <p:spPr>
          <a:xfrm>
            <a:off x="2360613" y="685800"/>
            <a:ext cx="7772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当冰放入盐水中时，冰熔化后，液面如何变化？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495550" y="1808163"/>
          <a:ext cx="34829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57300" imgH="469900" progId="Equation.DSMT4">
                  <p:embed/>
                </p:oleObj>
              </mc:Choice>
              <mc:Fallback>
                <p:oleObj r:id="rId8" imgW="12573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95550" y="1808163"/>
                        <a:ext cx="3482975" cy="1192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Text Box 4"/>
          <p:cNvSpPr txBox="1"/>
          <p:nvPr>
            <p:custDataLst>
              <p:tags r:id="rId3"/>
            </p:custDataLst>
          </p:nvPr>
        </p:nvSpPr>
        <p:spPr>
          <a:xfrm>
            <a:off x="4114800" y="3581400"/>
            <a:ext cx="4800600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770688" y="1898650"/>
          <a:ext cx="243046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43000" imgH="469900" progId="Equation.DSMT4">
                  <p:embed/>
                </p:oleObj>
              </mc:Choice>
              <mc:Fallback>
                <p:oleObj r:id="rId10" imgW="11430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70688" y="1898650"/>
                        <a:ext cx="2430462" cy="1154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Text Box 6"/>
          <p:cNvSpPr txBox="1"/>
          <p:nvPr>
            <p:custDataLst>
              <p:tags r:id="rId5"/>
            </p:custDataLst>
          </p:nvPr>
        </p:nvSpPr>
        <p:spPr>
          <a:xfrm>
            <a:off x="2451100" y="3294063"/>
            <a:ext cx="7696200" cy="18148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∵</a:t>
            </a:r>
            <a:r>
              <a:rPr lang="en-US" altLang="zh-CN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l-GR" altLang="zh-CN" sz="2800" b="1" i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 </a:t>
            </a:r>
            <a:r>
              <a:rPr lang="el-GR" altLang="zh-CN" sz="2800" b="1" i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盐水</a:t>
            </a:r>
            <a:r>
              <a:rPr lang="zh-CN" altLang="zh-CN" sz="28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∴</a:t>
            </a:r>
            <a:r>
              <a:rPr lang="en-US" altLang="zh-CN" sz="2800" b="1" i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sz="2800" b="1" baseline="-250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altLang="zh-CN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i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盐水</a:t>
            </a:r>
            <a:endParaRPr lang="zh-CN" altLang="en-US" sz="2800" b="1" baseline="-2500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冰排开盐水的体积小于冰化成水的体积</a:t>
            </a:r>
            <a:endParaRPr lang="zh-CN" altLang="en-US" sz="28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∴</a:t>
            </a:r>
            <a:r>
              <a:rPr lang="zh-CN" altLang="zh-CN" sz="28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液面上升</a:t>
            </a:r>
            <a:endParaRPr lang="en-US" altLang="zh-CN" sz="28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8970" name="Text Box 10"/>
          <p:cNvSpPr txBox="1"/>
          <p:nvPr>
            <p:custDataLst>
              <p:tags r:id="rId6"/>
            </p:custDataLst>
          </p:nvPr>
        </p:nvSpPr>
        <p:spPr>
          <a:xfrm>
            <a:off x="2181225" y="1223963"/>
            <a:ext cx="7772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【解析】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冰漂浮在盐水中，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en-US" altLang="zh-CN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1689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/>
          <p:nvPr>
            <p:custDataLst>
              <p:tags r:id="rId1"/>
            </p:custDataLst>
          </p:nvPr>
        </p:nvSpPr>
        <p:spPr>
          <a:xfrm>
            <a:off x="1774825" y="838200"/>
            <a:ext cx="8359775" cy="556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l-GR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9272" name="Text Box 8"/>
          <p:cNvSpPr txBox="1"/>
          <p:nvPr>
            <p:custDataLst>
              <p:tags r:id="rId2"/>
            </p:custDataLst>
          </p:nvPr>
        </p:nvSpPr>
        <p:spPr>
          <a:xfrm>
            <a:off x="2090738" y="4464050"/>
            <a:ext cx="8101012" cy="2158365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．质量相等的实心铝球和铁球放在水中，铁球受的浮力</a:t>
            </a:r>
            <a:r>
              <a:rPr lang="zh-CN" altLang="en-US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铝球受的浮力；若把它们都放在水银中静止时，则铁球受的浮力</a:t>
            </a:r>
            <a:r>
              <a:rPr lang="zh-CN" altLang="en-US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铝球受的浮力（选填“＞”、“＜”、“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=”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9273" name="Text Box 9"/>
          <p:cNvSpPr txBox="1"/>
          <p:nvPr>
            <p:custDataLst>
              <p:tags r:id="rId3"/>
            </p:custDataLst>
          </p:nvPr>
        </p:nvSpPr>
        <p:spPr>
          <a:xfrm>
            <a:off x="2082800" y="1089025"/>
            <a:ext cx="8153400" cy="3192145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．用同一支密度计测定不同液体的密度，下列叙述正确的是（            ）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密度计漂浮的越高，所受的浮力越大                   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密度计漂浮在不同液体中，所受的浮力都相等 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密度计排液体积越大，液体密度越大  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密度计漂浮的越高，液体密度越大</a:t>
            </a:r>
          </a:p>
        </p:txBody>
      </p:sp>
      <p:sp>
        <p:nvSpPr>
          <p:cNvPr id="139276" name="Text Box 12"/>
          <p:cNvSpPr txBox="1"/>
          <p:nvPr>
            <p:custDataLst>
              <p:tags r:id="rId4"/>
            </p:custDataLst>
          </p:nvPr>
        </p:nvSpPr>
        <p:spPr>
          <a:xfrm>
            <a:off x="4371975" y="1628775"/>
            <a:ext cx="9144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 D</a:t>
            </a:r>
          </a:p>
        </p:txBody>
      </p:sp>
      <p:sp>
        <p:nvSpPr>
          <p:cNvPr id="139277" name="Text Box 13"/>
          <p:cNvSpPr txBox="1"/>
          <p:nvPr>
            <p:custDataLst>
              <p:tags r:id="rId5"/>
            </p:custDataLst>
          </p:nvPr>
        </p:nvSpPr>
        <p:spPr>
          <a:xfrm>
            <a:off x="3432175" y="491490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</a:t>
            </a:r>
          </a:p>
        </p:txBody>
      </p:sp>
      <p:sp>
        <p:nvSpPr>
          <p:cNvPr id="139278" name="Text Box 14"/>
          <p:cNvSpPr txBox="1"/>
          <p:nvPr>
            <p:custDataLst>
              <p:tags r:id="rId6"/>
            </p:custDataLst>
          </p:nvPr>
        </p:nvSpPr>
        <p:spPr>
          <a:xfrm>
            <a:off x="6718300" y="545465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/>
      <p:bldP spid="139273" grpId="0"/>
      <p:bldP spid="139276" grpId="0" build="p"/>
      <p:bldP spid="139277" grpId="0" build="p"/>
      <p:bldP spid="13927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占位符 218113"/>
          <p:cNvSpPr/>
          <p:nvPr>
            <p:custDataLst>
              <p:tags r:id="rId1"/>
            </p:custDataLst>
          </p:nvPr>
        </p:nvSpPr>
        <p:spPr>
          <a:xfrm>
            <a:off x="2100263" y="354013"/>
            <a:ext cx="8470900" cy="411480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 anchor="t" anchorCtr="0"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.质量为0.5 kg的小球，放入盛满水的容器中，小球静止后，溢出了2N的水，则小球在 水中将会(        )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A.漂浮                  B.悬浮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C.沉在容器底      D.无法判断</a:t>
            </a:r>
          </a:p>
        </p:txBody>
      </p:sp>
      <p:sp>
        <p:nvSpPr>
          <p:cNvPr id="218115" name="文本框 218114"/>
          <p:cNvSpPr txBox="1"/>
          <p:nvPr>
            <p:custDataLst>
              <p:tags r:id="rId2"/>
            </p:custDataLst>
          </p:nvPr>
        </p:nvSpPr>
        <p:spPr>
          <a:xfrm>
            <a:off x="8947150" y="947738"/>
            <a:ext cx="586740" cy="7683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6147"/>
          <p:cNvGrpSpPr/>
          <p:nvPr>
            <p:custDataLst>
              <p:tags r:id="rId1"/>
            </p:custDataLst>
          </p:nvPr>
        </p:nvGrpSpPr>
        <p:grpSpPr>
          <a:xfrm>
            <a:off x="335598" y="53658"/>
            <a:ext cx="3228975" cy="808990"/>
            <a:chOff x="0" y="0"/>
            <a:chExt cx="5090" cy="1274"/>
          </a:xfrm>
        </p:grpSpPr>
        <p:sp>
          <p:nvSpPr>
            <p:cNvPr id="22530" name="矩形 7"/>
            <p:cNvSpPr/>
            <p:nvPr>
              <p:custDataLst>
                <p:tags r:id="rId45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1" name="任意多边形 16"/>
            <p:cNvSpPr/>
            <p:nvPr>
              <p:custDataLst>
                <p:tags r:id="rId46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2" name="矩形 17"/>
            <p:cNvSpPr/>
            <p:nvPr>
              <p:custDataLst>
                <p:tags r:id="rId47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3" name="文本框 6151"/>
            <p:cNvSpPr txBox="1"/>
            <p:nvPr>
              <p:custDataLst>
                <p:tags r:id="rId48"/>
              </p:custDataLst>
            </p:nvPr>
          </p:nvSpPr>
          <p:spPr>
            <a:xfrm>
              <a:off x="878" y="432"/>
              <a:ext cx="421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物体的浮沉条件</a:t>
              </a:r>
            </a:p>
          </p:txBody>
        </p:sp>
        <p:sp>
          <p:nvSpPr>
            <p:cNvPr id="22534" name="文本框 6152"/>
            <p:cNvSpPr txBox="1"/>
            <p:nvPr>
              <p:custDataLst>
                <p:tags r:id="rId49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3" name="文本框 7"/>
          <p:cNvSpPr txBox="1"/>
          <p:nvPr>
            <p:custDataLst>
              <p:tags r:id="rId2"/>
            </p:custDataLst>
          </p:nvPr>
        </p:nvSpPr>
        <p:spPr>
          <a:xfrm>
            <a:off x="335598" y="980757"/>
            <a:ext cx="3857625" cy="5116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、浮力与重力的关系</a:t>
            </a:r>
          </a:p>
        </p:txBody>
      </p:sp>
      <p:sp>
        <p:nvSpPr>
          <p:cNvPr id="34" name="文本框 33"/>
          <p:cNvSpPr txBox="1"/>
          <p:nvPr>
            <p:custDataLst>
              <p:tags r:id="rId3"/>
            </p:custDataLst>
          </p:nvPr>
        </p:nvSpPr>
        <p:spPr>
          <a:xfrm>
            <a:off x="3719513" y="279083"/>
            <a:ext cx="8107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defTabSz="914400">
              <a:lnSpc>
                <a:spcPct val="150000"/>
              </a:lnSpc>
              <a:buFont typeface="Wingdings" panose="05000000000000000000" charset="0"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物体在液体中的沉浮取决于物体所受的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浮力和重力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的大小。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147060" y="2713355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2" imgW="8140700" imgH="5435600" progId="MSGraph.Chart.8">
                  <p:embed/>
                </p:oleObj>
              </mc:Choice>
              <mc:Fallback>
                <p:oleObj r:id="rId52" imgW="8140700" imgH="5435600" progId="MSGraph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3147060" y="2713355"/>
                        <a:ext cx="6096000" cy="406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496185" y="1916430"/>
          <a:ext cx="7567295" cy="4785678"/>
        </p:xfrm>
        <a:graphic>
          <a:graphicData uri="http://schemas.openxmlformats.org/drawingml/2006/table">
            <a:tbl>
              <a:tblPr/>
              <a:tblGrid>
                <a:gridCol w="5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2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状 态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上 浮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下 沉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悬 浮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漂 浮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1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物体受力分析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9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浮沉条件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浮力和重力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比较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液体密度和物体密度比较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特 点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44"/>
          <p:cNvSpPr/>
          <p:nvPr>
            <p:custDataLst>
              <p:tags r:id="rId6"/>
            </p:custDataLst>
          </p:nvPr>
        </p:nvSpPr>
        <p:spPr>
          <a:xfrm>
            <a:off x="4642485" y="4262755"/>
            <a:ext cx="119062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＞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  <p:sp>
        <p:nvSpPr>
          <p:cNvPr id="10" name="Rectangle 45"/>
          <p:cNvSpPr/>
          <p:nvPr>
            <p:custDataLst>
              <p:tags r:id="rId7"/>
            </p:custDataLst>
          </p:nvPr>
        </p:nvSpPr>
        <p:spPr>
          <a:xfrm>
            <a:off x="6031548" y="4262755"/>
            <a:ext cx="1233487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＜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  <p:sp>
        <p:nvSpPr>
          <p:cNvPr id="11" name="Rectangle 46"/>
          <p:cNvSpPr/>
          <p:nvPr>
            <p:custDataLst>
              <p:tags r:id="rId8"/>
            </p:custDataLst>
          </p:nvPr>
        </p:nvSpPr>
        <p:spPr>
          <a:xfrm>
            <a:off x="7423785" y="4291330"/>
            <a:ext cx="110331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  <p:sp>
        <p:nvSpPr>
          <p:cNvPr id="12" name="Rectangle 47"/>
          <p:cNvSpPr/>
          <p:nvPr>
            <p:custDataLst>
              <p:tags r:id="rId9"/>
            </p:custDataLst>
          </p:nvPr>
        </p:nvSpPr>
        <p:spPr>
          <a:xfrm>
            <a:off x="8906510" y="4305618"/>
            <a:ext cx="109696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  <p:grpSp>
        <p:nvGrpSpPr>
          <p:cNvPr id="13" name="Group 48"/>
          <p:cNvGrpSpPr/>
          <p:nvPr>
            <p:custDataLst>
              <p:tags r:id="rId10"/>
            </p:custDataLst>
          </p:nvPr>
        </p:nvGrpSpPr>
        <p:grpSpPr>
          <a:xfrm>
            <a:off x="6344285" y="2406968"/>
            <a:ext cx="1139825" cy="1725612"/>
            <a:chOff x="2976" y="689"/>
            <a:chExt cx="718" cy="1087"/>
          </a:xfrm>
        </p:grpSpPr>
        <p:sp>
          <p:nvSpPr>
            <p:cNvPr id="14" name="Oval 49"/>
            <p:cNvSpPr/>
            <p:nvPr>
              <p:custDataLst>
                <p:tags r:id="rId39"/>
              </p:custDataLst>
            </p:nvPr>
          </p:nvSpPr>
          <p:spPr>
            <a:xfrm>
              <a:off x="2976" y="960"/>
              <a:ext cx="432" cy="33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" name="Oval 50"/>
            <p:cNvSpPr/>
            <p:nvPr>
              <p:custDataLst>
                <p:tags r:id="rId40"/>
              </p:custDataLst>
            </p:nvPr>
          </p:nvSpPr>
          <p:spPr>
            <a:xfrm>
              <a:off x="3120" y="1056"/>
              <a:ext cx="144" cy="144"/>
            </a:xfrm>
            <a:prstGeom prst="ellipse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6" name="Line 51"/>
            <p:cNvSpPr/>
            <p:nvPr>
              <p:custDataLst>
                <p:tags r:id="rId41"/>
              </p:custDataLst>
            </p:nvPr>
          </p:nvSpPr>
          <p:spPr>
            <a:xfrm flipH="1" flipV="1">
              <a:off x="3192" y="816"/>
              <a:ext cx="0" cy="288"/>
            </a:xfrm>
            <a:prstGeom prst="line">
              <a:avLst/>
            </a:prstGeom>
            <a:ln w="412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Text Box 52"/>
            <p:cNvSpPr txBox="1"/>
            <p:nvPr>
              <p:custDataLst>
                <p:tags r:id="rId42"/>
              </p:custDataLst>
            </p:nvPr>
          </p:nvSpPr>
          <p:spPr>
            <a:xfrm>
              <a:off x="3208" y="689"/>
              <a:ext cx="432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浮</a:t>
              </a:r>
            </a:p>
          </p:txBody>
        </p:sp>
        <p:sp>
          <p:nvSpPr>
            <p:cNvPr id="18" name="Text Box 53"/>
            <p:cNvSpPr txBox="1"/>
            <p:nvPr>
              <p:custDataLst>
                <p:tags r:id="rId43"/>
              </p:custDataLst>
            </p:nvPr>
          </p:nvSpPr>
          <p:spPr>
            <a:xfrm>
              <a:off x="3214" y="1495"/>
              <a:ext cx="48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物</a:t>
              </a:r>
            </a:p>
          </p:txBody>
        </p:sp>
        <p:sp>
          <p:nvSpPr>
            <p:cNvPr id="19" name="Line 54"/>
            <p:cNvSpPr/>
            <p:nvPr>
              <p:custDataLst>
                <p:tags r:id="rId44"/>
              </p:custDataLst>
            </p:nvPr>
          </p:nvSpPr>
          <p:spPr>
            <a:xfrm flipH="1">
              <a:off x="3192" y="1104"/>
              <a:ext cx="0" cy="672"/>
            </a:xfrm>
            <a:prstGeom prst="line">
              <a:avLst/>
            </a:prstGeom>
            <a:ln w="412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0" name="Group 55"/>
          <p:cNvGrpSpPr/>
          <p:nvPr>
            <p:custDataLst>
              <p:tags r:id="rId11"/>
            </p:custDataLst>
          </p:nvPr>
        </p:nvGrpSpPr>
        <p:grpSpPr>
          <a:xfrm>
            <a:off x="7649210" y="2403793"/>
            <a:ext cx="1295400" cy="1728787"/>
            <a:chOff x="3798" y="687"/>
            <a:chExt cx="816" cy="1089"/>
          </a:xfrm>
        </p:grpSpPr>
        <p:sp>
          <p:nvSpPr>
            <p:cNvPr id="21" name="Text Box 56"/>
            <p:cNvSpPr txBox="1"/>
            <p:nvPr>
              <p:custDataLst>
                <p:tags r:id="rId32"/>
              </p:custDataLst>
            </p:nvPr>
          </p:nvSpPr>
          <p:spPr>
            <a:xfrm>
              <a:off x="4134" y="1471"/>
              <a:ext cx="48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物</a:t>
              </a:r>
            </a:p>
          </p:txBody>
        </p:sp>
        <p:grpSp>
          <p:nvGrpSpPr>
            <p:cNvPr id="22" name="Group 57"/>
            <p:cNvGrpSpPr/>
            <p:nvPr>
              <p:custDataLst>
                <p:tags r:id="rId33"/>
              </p:custDataLst>
            </p:nvPr>
          </p:nvGrpSpPr>
          <p:grpSpPr>
            <a:xfrm>
              <a:off x="3798" y="687"/>
              <a:ext cx="768" cy="1089"/>
              <a:chOff x="3798" y="687"/>
              <a:chExt cx="768" cy="1089"/>
            </a:xfrm>
          </p:grpSpPr>
          <p:sp>
            <p:nvSpPr>
              <p:cNvPr id="23" name="Oval 58"/>
              <p:cNvSpPr/>
              <p:nvPr>
                <p:custDataLst>
                  <p:tags r:id="rId34"/>
                </p:custDataLst>
              </p:nvPr>
            </p:nvSpPr>
            <p:spPr>
              <a:xfrm>
                <a:off x="3798" y="1123"/>
                <a:ext cx="432" cy="30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4" name="Oval 59"/>
              <p:cNvSpPr/>
              <p:nvPr>
                <p:custDataLst>
                  <p:tags r:id="rId35"/>
                </p:custDataLst>
              </p:nvPr>
            </p:nvSpPr>
            <p:spPr>
              <a:xfrm>
                <a:off x="3942" y="1210"/>
                <a:ext cx="144" cy="131"/>
              </a:xfrm>
              <a:prstGeom prst="ellipse">
                <a:avLst/>
              </a:prstGeom>
              <a:solidFill>
                <a:srgbClr val="A5002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" name="Line 60"/>
              <p:cNvSpPr/>
              <p:nvPr>
                <p:custDataLst>
                  <p:tags r:id="rId36"/>
                </p:custDataLst>
              </p:nvPr>
            </p:nvSpPr>
            <p:spPr>
              <a:xfrm flipH="1" flipV="1">
                <a:off x="4014" y="774"/>
                <a:ext cx="0" cy="479"/>
              </a:xfrm>
              <a:prstGeom prst="line">
                <a:avLst/>
              </a:prstGeom>
              <a:ln w="412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6" name="Text Box 61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4134" y="687"/>
                <a:ext cx="432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zh-CN" altLang="en-US" sz="20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浮</a:t>
                </a:r>
              </a:p>
            </p:txBody>
          </p:sp>
          <p:sp>
            <p:nvSpPr>
              <p:cNvPr id="27" name="Line 62"/>
              <p:cNvSpPr/>
              <p:nvPr>
                <p:custDataLst>
                  <p:tags r:id="rId38"/>
                </p:custDataLst>
              </p:nvPr>
            </p:nvSpPr>
            <p:spPr>
              <a:xfrm flipH="1">
                <a:off x="4014" y="1253"/>
                <a:ext cx="0" cy="523"/>
              </a:xfrm>
              <a:prstGeom prst="line">
                <a:avLst/>
              </a:prstGeom>
              <a:ln w="41275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28" name="Group 63"/>
          <p:cNvGrpSpPr/>
          <p:nvPr>
            <p:custDataLst>
              <p:tags r:id="rId12"/>
            </p:custDataLst>
          </p:nvPr>
        </p:nvGrpSpPr>
        <p:grpSpPr>
          <a:xfrm>
            <a:off x="8982710" y="2470468"/>
            <a:ext cx="1146175" cy="1641474"/>
            <a:chOff x="4638" y="729"/>
            <a:chExt cx="722" cy="1034"/>
          </a:xfrm>
        </p:grpSpPr>
        <p:sp>
          <p:nvSpPr>
            <p:cNvPr id="29" name="Oval 64"/>
            <p:cNvSpPr/>
            <p:nvPr>
              <p:custDataLst>
                <p:tags r:id="rId26"/>
              </p:custDataLst>
            </p:nvPr>
          </p:nvSpPr>
          <p:spPr>
            <a:xfrm>
              <a:off x="4638" y="1164"/>
              <a:ext cx="382" cy="3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0" name="Oval 65"/>
            <p:cNvSpPr/>
            <p:nvPr>
              <p:custDataLst>
                <p:tags r:id="rId27"/>
              </p:custDataLst>
            </p:nvPr>
          </p:nvSpPr>
          <p:spPr>
            <a:xfrm>
              <a:off x="4765" y="1251"/>
              <a:ext cx="128" cy="130"/>
            </a:xfrm>
            <a:prstGeom prst="ellipse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1" name="Line 66"/>
            <p:cNvSpPr/>
            <p:nvPr>
              <p:custDataLst>
                <p:tags r:id="rId28"/>
              </p:custDataLst>
            </p:nvPr>
          </p:nvSpPr>
          <p:spPr>
            <a:xfrm flipH="1" flipV="1">
              <a:off x="4824" y="816"/>
              <a:ext cx="0" cy="478"/>
            </a:xfrm>
            <a:prstGeom prst="line">
              <a:avLst/>
            </a:prstGeom>
            <a:ln w="412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Text Box 67"/>
            <p:cNvSpPr txBox="1"/>
            <p:nvPr>
              <p:custDataLst>
                <p:tags r:id="rId29"/>
              </p:custDataLst>
            </p:nvPr>
          </p:nvSpPr>
          <p:spPr>
            <a:xfrm>
              <a:off x="4935" y="729"/>
              <a:ext cx="38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浮</a:t>
              </a:r>
            </a:p>
          </p:txBody>
        </p:sp>
        <p:sp>
          <p:nvSpPr>
            <p:cNvPr id="35" name="Text Box 68"/>
            <p:cNvSpPr txBox="1"/>
            <p:nvPr>
              <p:custDataLst>
                <p:tags r:id="rId30"/>
              </p:custDataLst>
            </p:nvPr>
          </p:nvSpPr>
          <p:spPr>
            <a:xfrm>
              <a:off x="4935" y="1512"/>
              <a:ext cx="42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物</a:t>
              </a:r>
            </a:p>
          </p:txBody>
        </p:sp>
        <p:sp>
          <p:nvSpPr>
            <p:cNvPr id="36" name="Line 69"/>
            <p:cNvSpPr/>
            <p:nvPr>
              <p:custDataLst>
                <p:tags r:id="rId31"/>
              </p:custDataLst>
            </p:nvPr>
          </p:nvSpPr>
          <p:spPr>
            <a:xfrm flipH="1">
              <a:off x="4824" y="1294"/>
              <a:ext cx="0" cy="435"/>
            </a:xfrm>
            <a:prstGeom prst="line">
              <a:avLst/>
            </a:prstGeom>
            <a:ln w="412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7" name="Text Box 70"/>
          <p:cNvSpPr txBox="1"/>
          <p:nvPr>
            <p:custDataLst>
              <p:tags r:id="rId13"/>
            </p:custDataLst>
          </p:nvPr>
        </p:nvSpPr>
        <p:spPr>
          <a:xfrm>
            <a:off x="4448810" y="5996305"/>
            <a:ext cx="29495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200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处于动态，运动状态不断改变，受非平衡力</a:t>
            </a:r>
          </a:p>
        </p:txBody>
      </p:sp>
      <p:sp>
        <p:nvSpPr>
          <p:cNvPr id="38" name="Text Box 71"/>
          <p:cNvSpPr txBox="1"/>
          <p:nvPr>
            <p:custDataLst>
              <p:tags r:id="rId14"/>
            </p:custDataLst>
          </p:nvPr>
        </p:nvSpPr>
        <p:spPr>
          <a:xfrm>
            <a:off x="7780973" y="5994718"/>
            <a:ext cx="1808162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200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处于平衡状态，受平衡力作用。</a:t>
            </a:r>
          </a:p>
        </p:txBody>
      </p:sp>
      <p:grpSp>
        <p:nvGrpSpPr>
          <p:cNvPr id="39" name="Group 72"/>
          <p:cNvGrpSpPr/>
          <p:nvPr>
            <p:custDataLst>
              <p:tags r:id="rId15"/>
            </p:custDataLst>
          </p:nvPr>
        </p:nvGrpSpPr>
        <p:grpSpPr>
          <a:xfrm>
            <a:off x="4840923" y="2357755"/>
            <a:ext cx="1295400" cy="1770063"/>
            <a:chOff x="2029" y="658"/>
            <a:chExt cx="816" cy="1115"/>
          </a:xfrm>
        </p:grpSpPr>
        <p:sp>
          <p:nvSpPr>
            <p:cNvPr id="40" name="Oval 73"/>
            <p:cNvSpPr/>
            <p:nvPr>
              <p:custDataLst>
                <p:tags r:id="rId20"/>
              </p:custDataLst>
            </p:nvPr>
          </p:nvSpPr>
          <p:spPr>
            <a:xfrm>
              <a:off x="2029" y="1138"/>
              <a:ext cx="432" cy="33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1" name="Oval 74"/>
            <p:cNvSpPr/>
            <p:nvPr>
              <p:custDataLst>
                <p:tags r:id="rId21"/>
              </p:custDataLst>
            </p:nvPr>
          </p:nvSpPr>
          <p:spPr>
            <a:xfrm>
              <a:off x="2173" y="1234"/>
              <a:ext cx="144" cy="144"/>
            </a:xfrm>
            <a:prstGeom prst="ellipse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2" name="Line 75"/>
            <p:cNvSpPr/>
            <p:nvPr>
              <p:custDataLst>
                <p:tags r:id="rId22"/>
              </p:custDataLst>
            </p:nvPr>
          </p:nvSpPr>
          <p:spPr>
            <a:xfrm flipH="1" flipV="1">
              <a:off x="2245" y="754"/>
              <a:ext cx="0" cy="528"/>
            </a:xfrm>
            <a:prstGeom prst="line">
              <a:avLst/>
            </a:prstGeom>
            <a:ln w="412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Text Box 76"/>
            <p:cNvSpPr txBox="1"/>
            <p:nvPr>
              <p:custDataLst>
                <p:tags r:id="rId23"/>
              </p:custDataLst>
            </p:nvPr>
          </p:nvSpPr>
          <p:spPr>
            <a:xfrm>
              <a:off x="2365" y="658"/>
              <a:ext cx="432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浮</a:t>
              </a:r>
            </a:p>
          </p:txBody>
        </p:sp>
        <p:sp>
          <p:nvSpPr>
            <p:cNvPr id="44" name="Text Box 77"/>
            <p:cNvSpPr txBox="1"/>
            <p:nvPr>
              <p:custDataLst>
                <p:tags r:id="rId24"/>
              </p:custDataLst>
            </p:nvPr>
          </p:nvSpPr>
          <p:spPr>
            <a:xfrm>
              <a:off x="2365" y="1522"/>
              <a:ext cx="48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物</a:t>
              </a:r>
            </a:p>
          </p:txBody>
        </p:sp>
        <p:sp>
          <p:nvSpPr>
            <p:cNvPr id="45" name="Line 78"/>
            <p:cNvSpPr/>
            <p:nvPr>
              <p:custDataLst>
                <p:tags r:id="rId25"/>
              </p:custDataLst>
            </p:nvPr>
          </p:nvSpPr>
          <p:spPr>
            <a:xfrm flipH="1">
              <a:off x="2245" y="1282"/>
              <a:ext cx="0" cy="288"/>
            </a:xfrm>
            <a:prstGeom prst="line">
              <a:avLst/>
            </a:prstGeom>
            <a:ln w="412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46" name="Rectangle 79"/>
          <p:cNvSpPr/>
          <p:nvPr>
            <p:custDataLst>
              <p:tags r:id="rId16"/>
            </p:custDataLst>
          </p:nvPr>
        </p:nvSpPr>
        <p:spPr>
          <a:xfrm>
            <a:off x="4777423" y="5229543"/>
            <a:ext cx="112077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  <p:sp>
        <p:nvSpPr>
          <p:cNvPr id="47" name="Rectangle 80"/>
          <p:cNvSpPr/>
          <p:nvPr>
            <p:custDataLst>
              <p:tags r:id="rId17"/>
            </p:custDataLst>
          </p:nvPr>
        </p:nvSpPr>
        <p:spPr>
          <a:xfrm>
            <a:off x="6106160" y="5229543"/>
            <a:ext cx="105886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  <p:sp>
        <p:nvSpPr>
          <p:cNvPr id="48" name="Rectangle 81"/>
          <p:cNvSpPr/>
          <p:nvPr>
            <p:custDataLst>
              <p:tags r:id="rId18"/>
            </p:custDataLst>
          </p:nvPr>
        </p:nvSpPr>
        <p:spPr>
          <a:xfrm>
            <a:off x="7477760" y="5229543"/>
            <a:ext cx="9906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  <p:sp>
        <p:nvSpPr>
          <p:cNvPr id="49" name="Rectangle 82"/>
          <p:cNvSpPr/>
          <p:nvPr>
            <p:custDataLst>
              <p:tags r:id="rId19"/>
            </p:custDataLst>
          </p:nvPr>
        </p:nvSpPr>
        <p:spPr>
          <a:xfrm>
            <a:off x="8822373" y="5229543"/>
            <a:ext cx="111601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  <p:bldP spid="10" grpId="0"/>
      <p:bldP spid="11" grpId="0"/>
      <p:bldP spid="12" grpId="0"/>
      <p:bldP spid="37" grpId="0"/>
      <p:bldP spid="38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271753" y="2276516"/>
            <a:ext cx="1327663" cy="3324895"/>
            <a:chOff x="8804766" y="2148729"/>
            <a:chExt cx="1554838" cy="4398907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8804766" y="2148729"/>
              <a:ext cx="1404270" cy="3693523"/>
            </a:xfrm>
            <a:prstGeom prst="rect">
              <a:avLst/>
            </a:prstGeom>
          </p:spPr>
        </p:pic>
        <p:cxnSp>
          <p:nvCxnSpPr>
            <p:cNvPr id="24" name="直接箭头连接符 23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9682075" y="4451927"/>
              <a:ext cx="0" cy="95203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直接箭头连接符 24"/>
            <p:cNvCxnSpPr/>
            <p:nvPr>
              <p:custDataLst>
                <p:tags r:id="rId13"/>
              </p:custDataLst>
            </p:nvPr>
          </p:nvCxnSpPr>
          <p:spPr>
            <a:xfrm flipH="1">
              <a:off x="9667583" y="5404135"/>
              <a:ext cx="14129" cy="100730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直接箭头连接符 25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9682075" y="4873426"/>
              <a:ext cx="0" cy="67742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9803315" y="4007792"/>
              <a:ext cx="473453" cy="692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F</a:t>
              </a:r>
              <a:endParaRPr lang="zh-CN" altLang="en-US" sz="2800"/>
            </a:p>
          </p:txBody>
        </p:sp>
        <p:sp>
          <p:nvSpPr>
            <p:cNvPr id="28" name="矩形 27"/>
            <p:cNvSpPr/>
            <p:nvPr>
              <p:custDataLst>
                <p:tags r:id="rId16"/>
              </p:custDataLst>
            </p:nvPr>
          </p:nvSpPr>
          <p:spPr>
            <a:xfrm>
              <a:off x="9716479" y="474946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浮</a:t>
              </a:r>
              <a:endParaRPr lang="zh-CN" altLang="en-US" sz="2800"/>
            </a:p>
          </p:txBody>
        </p:sp>
        <p:sp>
          <p:nvSpPr>
            <p:cNvPr id="29" name="矩形 28"/>
            <p:cNvSpPr/>
            <p:nvPr>
              <p:custDataLst>
                <p:tags r:id="rId17"/>
              </p:custDataLst>
            </p:nvPr>
          </p:nvSpPr>
          <p:spPr>
            <a:xfrm>
              <a:off x="9735128" y="602441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G</a:t>
              </a:r>
              <a:endParaRPr lang="zh-CN" altLang="en-US" sz="2800"/>
            </a:p>
          </p:txBody>
        </p:sp>
        <p:sp>
          <p:nvSpPr>
            <p:cNvPr id="30" name="椭圆 29"/>
            <p:cNvSpPr/>
            <p:nvPr>
              <p:custDataLst>
                <p:tags r:id="rId18"/>
              </p:custDataLst>
            </p:nvPr>
          </p:nvSpPr>
          <p:spPr>
            <a:xfrm>
              <a:off x="9636899" y="5482290"/>
              <a:ext cx="79580" cy="64065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3143683" y="3500654"/>
            <a:ext cx="233426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浮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altLang="en-US" sz="2800" i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  <a:r>
              <a:rPr lang="en-US" altLang="zh-CN" sz="2800" i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  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i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示</a:t>
            </a: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406092" y="1393362"/>
            <a:ext cx="21386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）称重法</a:t>
            </a:r>
          </a:p>
        </p:txBody>
      </p:sp>
      <p:cxnSp>
        <p:nvCxnSpPr>
          <p:cNvPr id="34" name="直接连接符 33"/>
          <p:cNvCxnSpPr/>
          <p:nvPr>
            <p:custDataLst>
              <p:tags r:id="rId4"/>
            </p:custDataLst>
          </p:nvPr>
        </p:nvCxnSpPr>
        <p:spPr>
          <a:xfrm flipH="1">
            <a:off x="5833630" y="1668103"/>
            <a:ext cx="0" cy="4213709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dashDot"/>
            <a:miter lim="800000"/>
          </a:ln>
          <a:effectLst/>
        </p:spPr>
      </p:cxnSp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206046" y="769048"/>
            <a:ext cx="130629" cy="4320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>
            <a:off x="380220" y="73623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计算浮力的四种方法</a:t>
            </a: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752281" y="2189521"/>
            <a:ext cx="1846975" cy="3207534"/>
          </a:xfrm>
          <a:prstGeom prst="rect">
            <a:avLst/>
          </a:prstGeom>
        </p:spPr>
      </p:pic>
      <p:sp>
        <p:nvSpPr>
          <p:cNvPr id="38" name="矩形 37"/>
          <p:cNvSpPr/>
          <p:nvPr>
            <p:custDataLst>
              <p:tags r:id="rId8"/>
            </p:custDataLst>
          </p:nvPr>
        </p:nvSpPr>
        <p:spPr>
          <a:xfrm>
            <a:off x="8760212" y="3356440"/>
            <a:ext cx="269113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i="1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向上</a:t>
            </a:r>
            <a:r>
              <a:rPr lang="en-US" altLang="zh-CN" sz="2800" i="1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  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向下</a:t>
            </a:r>
          </a:p>
        </p:txBody>
      </p:sp>
      <p:sp>
        <p:nvSpPr>
          <p:cNvPr id="40" name="矩形 39"/>
          <p:cNvSpPr/>
          <p:nvPr>
            <p:custDataLst>
              <p:tags r:id="rId9"/>
            </p:custDataLst>
          </p:nvPr>
        </p:nvSpPr>
        <p:spPr>
          <a:xfrm>
            <a:off x="6570557" y="1306367"/>
            <a:ext cx="2494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）压力差法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 flipH="1">
            <a:off x="12458700" y="11823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68307" y="1228572"/>
            <a:ext cx="47549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）公式法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7137140" y="2312102"/>
            <a:ext cx="3731892" cy="2366248"/>
            <a:chOff x="8011421" y="2719275"/>
            <a:chExt cx="2681979" cy="1357167"/>
          </a:xfrm>
        </p:grpSpPr>
        <p:grpSp>
          <p:nvGrpSpPr>
            <p:cNvPr id="9" name="组合 8"/>
            <p:cNvGrpSpPr/>
            <p:nvPr>
              <p:custDataLst>
                <p:tags r:id="rId8"/>
              </p:custDataLst>
            </p:nvPr>
          </p:nvGrpSpPr>
          <p:grpSpPr>
            <a:xfrm>
              <a:off x="8011421" y="2719275"/>
              <a:ext cx="1086103" cy="1357167"/>
              <a:chOff x="1582589" y="3198500"/>
              <a:chExt cx="1524000" cy="1676400"/>
            </a:xfrm>
          </p:grpSpPr>
          <p:sp>
            <p:nvSpPr>
              <p:cNvPr id="10" name="矩形 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599940" y="3640918"/>
                <a:ext cx="1489298" cy="1219200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5B9BD5">
                      <a:lumMod val="40000"/>
                      <a:lumOff val="60000"/>
                    </a:srgbClr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1" name="Group 5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1582589" y="3198500"/>
                <a:ext cx="1524000" cy="1676400"/>
                <a:chOff x="0" y="0"/>
                <a:chExt cx="960" cy="1056"/>
              </a:xfrm>
            </p:grpSpPr>
            <p:sp>
              <p:nvSpPr>
                <p:cNvPr id="12" name="Line 6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flipH="1">
                  <a:off x="0" y="48"/>
                  <a:ext cx="0" cy="1008"/>
                </a:xfrm>
                <a:prstGeom prst="line">
                  <a:avLst/>
                </a:prstGeom>
                <a:noFill/>
                <a:ln w="38100" cmpd="sng">
                  <a:solidFill>
                    <a:sysClr val="windowText" lastClr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7E6E6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0" y="1056"/>
                  <a:ext cx="960" cy="0"/>
                </a:xfrm>
                <a:prstGeom prst="line">
                  <a:avLst/>
                </a:prstGeom>
                <a:noFill/>
                <a:ln w="38100" cmpd="sng">
                  <a:solidFill>
                    <a:sysClr val="windowText" lastClr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7E6E6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H="1" flipV="1">
                  <a:off x="960" y="0"/>
                  <a:ext cx="0" cy="1056"/>
                </a:xfrm>
                <a:prstGeom prst="line">
                  <a:avLst/>
                </a:prstGeom>
                <a:noFill/>
                <a:ln w="38100" cmpd="sng">
                  <a:solidFill>
                    <a:sysClr val="windowText" lastClr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7E6E6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>
              <p:custDataLst>
                <p:tags r:id="rId9"/>
              </p:custDataLst>
            </p:nvPr>
          </p:nvGrpSpPr>
          <p:grpSpPr>
            <a:xfrm>
              <a:off x="9550174" y="2719824"/>
              <a:ext cx="1143226" cy="1344177"/>
              <a:chOff x="6053540" y="2888904"/>
              <a:chExt cx="1525810" cy="1614488"/>
            </a:xfrm>
          </p:grpSpPr>
          <p:sp>
            <p:nvSpPr>
              <p:cNvPr id="16" name="矩形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053540" y="3254029"/>
                <a:ext cx="1489298" cy="1219200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7" name="Group 14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6055350" y="2888904"/>
                <a:ext cx="1524000" cy="1614488"/>
                <a:chOff x="0" y="39"/>
                <a:chExt cx="960" cy="1017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H="1">
                  <a:off x="0" y="48"/>
                  <a:ext cx="0" cy="1008"/>
                </a:xfrm>
                <a:prstGeom prst="line">
                  <a:avLst/>
                </a:prstGeom>
                <a:noFill/>
                <a:ln w="38100" cmpd="sng">
                  <a:solidFill>
                    <a:sysClr val="windowText" lastClr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7E6E6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0" y="1047"/>
                  <a:ext cx="960" cy="0"/>
                </a:xfrm>
                <a:prstGeom prst="line">
                  <a:avLst/>
                </a:prstGeom>
                <a:noFill/>
                <a:ln w="38100" cmpd="sng">
                  <a:solidFill>
                    <a:sysClr val="windowText" lastClr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7E6E6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Line 17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flipH="1" flipV="1">
                  <a:off x="937" y="39"/>
                  <a:ext cx="0" cy="1017"/>
                </a:xfrm>
                <a:prstGeom prst="line">
                  <a:avLst/>
                </a:prstGeom>
                <a:noFill/>
                <a:ln w="38100" cmpd="sng">
                  <a:solidFill>
                    <a:sysClr val="windowText" lastClr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7E6E6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" name="椭圆 21"/>
            <p:cNvSpPr/>
            <p:nvPr>
              <p:custDataLst>
                <p:tags r:id="rId10"/>
              </p:custDataLst>
            </p:nvPr>
          </p:nvSpPr>
          <p:spPr>
            <a:xfrm>
              <a:off x="9846472" y="3287245"/>
              <a:ext cx="556386" cy="228600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11"/>
              </p:custDataLst>
            </p:nvPr>
          </p:nvSpPr>
          <p:spPr>
            <a:xfrm>
              <a:off x="8286572" y="2951177"/>
              <a:ext cx="556386" cy="228600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矩形 40"/>
          <p:cNvSpPr/>
          <p:nvPr>
            <p:custDataLst>
              <p:tags r:id="rId3"/>
            </p:custDataLst>
          </p:nvPr>
        </p:nvSpPr>
        <p:spPr>
          <a:xfrm>
            <a:off x="839243" y="5065825"/>
            <a:ext cx="37016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排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排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液</a:t>
            </a:r>
            <a:r>
              <a:rPr lang="en-US" altLang="zh-CN" sz="2800" i="1" err="1">
                <a:solidFill>
                  <a:prstClr val="black"/>
                </a:solidFill>
                <a:latin typeface="Times New Roman" panose="02020603050405020304" pitchFamily="18" charset="0"/>
              </a:rPr>
              <a:t>gV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排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39243" y="2098759"/>
            <a:ext cx="2786514" cy="2704019"/>
          </a:xfrm>
          <a:prstGeom prst="rect">
            <a:avLst/>
          </a:prstGeom>
        </p:spPr>
      </p:pic>
      <p:sp>
        <p:nvSpPr>
          <p:cNvPr id="43" name="矩形 42"/>
          <p:cNvSpPr/>
          <p:nvPr>
            <p:custDataLst>
              <p:tags r:id="rId5"/>
            </p:custDataLst>
          </p:nvPr>
        </p:nvSpPr>
        <p:spPr>
          <a:xfrm>
            <a:off x="6038144" y="1228572"/>
            <a:ext cx="2494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）平衡力法</a:t>
            </a:r>
          </a:p>
        </p:txBody>
      </p:sp>
      <p:sp>
        <p:nvSpPr>
          <p:cNvPr id="44" name="矩形 43"/>
          <p:cNvSpPr/>
          <p:nvPr>
            <p:custDataLst>
              <p:tags r:id="rId6"/>
            </p:custDataLst>
          </p:nvPr>
        </p:nvSpPr>
        <p:spPr>
          <a:xfrm>
            <a:off x="7104380" y="5085080"/>
            <a:ext cx="374586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漂浮、悬浮时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</a:p>
        </p:txBody>
      </p:sp>
      <p:cxnSp>
        <p:nvCxnSpPr>
          <p:cNvPr id="45" name="直接连接符 44"/>
          <p:cNvCxnSpPr/>
          <p:nvPr>
            <p:custDataLst>
              <p:tags r:id="rId7"/>
            </p:custDataLst>
          </p:nvPr>
        </p:nvCxnSpPr>
        <p:spPr>
          <a:xfrm flipH="1">
            <a:off x="5833630" y="1678898"/>
            <a:ext cx="0" cy="4213709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dashDot"/>
            <a:miter lim="800000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376229" y="589530"/>
            <a:ext cx="97620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</a:t>
            </a:r>
            <a:r>
              <a:rPr kumimoji="1" lang="en-US" altLang="zh-CN" sz="280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80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两物体静止在水中，则（      ）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2800" ker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两物体受到的浮力一定相等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1" lang="en-US" altLang="zh-CN" sz="2800" ker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两物体受到的浮力不等，</a:t>
            </a:r>
            <a:r>
              <a:rPr kumimoji="1" lang="en-US" altLang="zh-CN" sz="280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物体受到的浮力大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1" lang="en-US" altLang="zh-CN" sz="2800" ker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两物体的密度不等，</a:t>
            </a:r>
            <a:r>
              <a:rPr kumimoji="1" lang="en-US" altLang="zh-CN" sz="280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物体的密度大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1" lang="en-US" altLang="zh-CN" sz="2800" ker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两物体的重力不等，</a:t>
            </a:r>
            <a:r>
              <a:rPr kumimoji="1" lang="en-US" altLang="zh-CN" sz="280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物体的重力</a:t>
            </a:r>
            <a:r>
              <a:rPr kumimoji="1" lang="zh-CN" altLang="en-US" sz="2800" ker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23"/>
          <p:cNvGrpSpPr/>
          <p:nvPr>
            <p:custDataLst>
              <p:tags r:id="rId2"/>
            </p:custDataLst>
          </p:nvPr>
        </p:nvGrpSpPr>
        <p:grpSpPr>
          <a:xfrm>
            <a:off x="3529937" y="3952237"/>
            <a:ext cx="2971800" cy="2025650"/>
            <a:chOff x="3645" y="743"/>
            <a:chExt cx="1872" cy="1276"/>
          </a:xfrm>
        </p:grpSpPr>
        <p:sp>
          <p:nvSpPr>
            <p:cNvPr id="7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45" y="743"/>
              <a:ext cx="1872" cy="1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20"/>
            <p:cNvGrpSpPr/>
            <p:nvPr>
              <p:custDataLst>
                <p:tags r:id="rId13"/>
              </p:custDataLst>
            </p:nvPr>
          </p:nvGrpSpPr>
          <p:grpSpPr>
            <a:xfrm>
              <a:off x="3645" y="770"/>
              <a:ext cx="1815" cy="1134"/>
              <a:chOff x="4042" y="1763"/>
              <a:chExt cx="1815" cy="1134"/>
            </a:xfrm>
          </p:grpSpPr>
          <p:grpSp>
            <p:nvGrpSpPr>
              <p:cNvPr id="10" name="Group 12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4099" y="2187"/>
                <a:ext cx="1661" cy="710"/>
                <a:chOff x="4099" y="2187"/>
                <a:chExt cx="1661" cy="710"/>
              </a:xfrm>
            </p:grpSpPr>
            <p:sp>
              <p:nvSpPr>
                <p:cNvPr id="20" name="AutoShape 10" descr="横虚线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099" y="2216"/>
                  <a:ext cx="1661" cy="681"/>
                </a:xfrm>
                <a:prstGeom prst="roundRect">
                  <a:avLst>
                    <a:gd name="adj" fmla="val 16667"/>
                  </a:avLst>
                </a:prstGeom>
                <a:pattFill prst="dashHorz">
                  <a:fgClr>
                    <a:srgbClr val="BBE0E3"/>
                  </a:fgClr>
                  <a:bgClr>
                    <a:srgbClr val="CCECFF"/>
                  </a:bgClr>
                </a:pattFill>
                <a:ln w="9525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 descr="横虚线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099" y="2187"/>
                  <a:ext cx="1661" cy="142"/>
                </a:xfrm>
                <a:prstGeom prst="rect">
                  <a:avLst/>
                </a:prstGeom>
                <a:pattFill prst="dashHorz">
                  <a:fgClr>
                    <a:srgbClr val="BBE0E3"/>
                  </a:fgClr>
                  <a:bgClr>
                    <a:srgbClr val="CCEC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AutoShape 8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9" y="1820"/>
                <a:ext cx="1661" cy="1077"/>
              </a:xfrm>
              <a:prstGeom prst="roundRect">
                <a:avLst>
                  <a:gd name="adj" fmla="val 11699"/>
                </a:avLst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42" y="1763"/>
                <a:ext cx="1815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9" y="2188"/>
                <a:ext cx="1661" cy="0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3" name="Group 15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4354" y="2132"/>
                <a:ext cx="397" cy="368"/>
                <a:chOff x="4354" y="2132"/>
                <a:chExt cx="397" cy="368"/>
              </a:xfrm>
            </p:grpSpPr>
            <p:sp>
              <p:nvSpPr>
                <p:cNvPr id="18" name="Oval 13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4354" y="2132"/>
                  <a:ext cx="397" cy="3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E8E8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4D4D4D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 Box 14"/>
                <p:cNvSpPr txBox="1"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411" y="2132"/>
                  <a:ext cx="311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14" name="Oval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91" y="2387"/>
                <a:ext cx="312" cy="283"/>
              </a:xfrm>
              <a:prstGeom prst="ellipse">
                <a:avLst/>
              </a:prstGeom>
              <a:gradFill rotWithShape="1">
                <a:gsLst>
                  <a:gs pos="0">
                    <a:srgbClr val="BDDE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120" y="2358"/>
                <a:ext cx="22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028986" y="73398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ker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206046" y="769048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336675" y="72343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prstClr val="black"/>
                </a:solidFill>
              </a:rPr>
              <a:t>典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>
            <p:custDataLst>
              <p:tags r:id="rId6"/>
            </p:custDataLst>
          </p:nvPr>
        </p:nvSpPr>
        <p:spPr>
          <a:xfrm>
            <a:off x="7351700" y="4340768"/>
            <a:ext cx="1250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zh-CN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25" name="椭圆 24"/>
          <p:cNvSpPr/>
          <p:nvPr>
            <p:custDataLst>
              <p:tags r:id="rId7"/>
            </p:custDataLst>
          </p:nvPr>
        </p:nvSpPr>
        <p:spPr>
          <a:xfrm>
            <a:off x="3805513" y="4355463"/>
            <a:ext cx="1025525" cy="973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>
            <p:custDataLst>
              <p:tags r:id="rId8"/>
            </p:custDataLst>
          </p:nvPr>
        </p:nvCxnSpPr>
        <p:spPr>
          <a:xfrm>
            <a:off x="4745963" y="4536557"/>
            <a:ext cx="2399904" cy="131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>
            <p:custDataLst>
              <p:tags r:id="rId9"/>
            </p:custDataLst>
          </p:nvPr>
        </p:nvSpPr>
        <p:spPr>
          <a:xfrm>
            <a:off x="5015837" y="4863988"/>
            <a:ext cx="930078" cy="787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>
            <p:custDataLst>
              <p:tags r:id="rId10"/>
            </p:custDataLst>
          </p:nvPr>
        </p:nvCxnSpPr>
        <p:spPr>
          <a:xfrm>
            <a:off x="5945915" y="5295243"/>
            <a:ext cx="2399904" cy="131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11"/>
            </p:custDataLst>
          </p:nvPr>
        </p:nvSpPr>
        <p:spPr>
          <a:xfrm>
            <a:off x="8535602" y="5067750"/>
            <a:ext cx="1250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zh-CN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ρ</a:t>
            </a:r>
            <a:r>
              <a:rPr lang="zh-CN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</a:t>
            </a:r>
            <a:endParaRPr lang="zh-CN" altLang="en-US" sz="28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92288" y="568325"/>
            <a:ext cx="8428037" cy="166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早在殷商之前，我国古代人民对浮力就有深入的观察，到殷商时已由制</a:t>
            </a:r>
            <a:r>
              <a:rPr lang="zh-CN" altLang="en-US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独木舟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发展到用木板组成大的船体，这是我国最早的木船。</a:t>
            </a:r>
          </a:p>
        </p:txBody>
      </p:sp>
      <p:grpSp>
        <p:nvGrpSpPr>
          <p:cNvPr id="26626" name="组合 1"/>
          <p:cNvGrpSpPr/>
          <p:nvPr>
            <p:custDataLst>
              <p:tags r:id="rId2"/>
            </p:custDataLst>
          </p:nvPr>
        </p:nvGrpSpPr>
        <p:grpSpPr>
          <a:xfrm>
            <a:off x="3500438" y="2316163"/>
            <a:ext cx="5805487" cy="3873500"/>
            <a:chOff x="2652" y="3459"/>
            <a:chExt cx="9142" cy="6100"/>
          </a:xfrm>
        </p:grpSpPr>
        <p:pic>
          <p:nvPicPr>
            <p:cNvPr id="26627" name="Picture 3" descr="独木舟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652" y="3459"/>
              <a:ext cx="9142" cy="61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Text Box 4"/>
            <p:cNvSpPr txBox="1"/>
            <p:nvPr>
              <p:custDataLst>
                <p:tags r:id="rId4"/>
              </p:custDataLst>
            </p:nvPr>
          </p:nvSpPr>
          <p:spPr>
            <a:xfrm>
              <a:off x="2709" y="8731"/>
              <a:ext cx="354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芦湖独木舟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58142" y="1073913"/>
            <a:ext cx="107355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思考：橡皮泥的密度比水大，它在水中会下沉，怎样使它能漂浮在水面上，并能承载重物呢？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"/>
          <a:stretch>
            <a:fillRect/>
          </a:stretch>
        </p:blipFill>
        <p:spPr>
          <a:xfrm>
            <a:off x="6513652" y="2632248"/>
            <a:ext cx="4069467" cy="3444671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12" y="2458908"/>
            <a:ext cx="3791352" cy="37913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3" y="1839811"/>
            <a:ext cx="4198073" cy="3279744"/>
          </a:xfrm>
          <a:prstGeom prst="rect">
            <a:avLst/>
          </a:prstGeom>
        </p:spPr>
      </p:pic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5353226" y="1839811"/>
            <a:ext cx="6233031" cy="3509149"/>
          </a:xfrm>
          <a:prstGeom prst="roundRect">
            <a:avLst/>
          </a:prstGeom>
          <a:noFill/>
          <a:ln w="381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zh-CN" altLang="en-US" sz="3200">
                <a:solidFill>
                  <a:prstClr val="black"/>
                </a:solidFill>
              </a:rPr>
              <a:t>把橡皮泥捏成瓢状放在水面，虽然它所受的重力没有改变，但是排开的水较多，因而受到较大的浮力，所以能漂浮在水面上。</a:t>
            </a:r>
            <a:endParaRPr lang="en-US" altLang="zh-CN" sz="320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轮船</a:t>
            </a:r>
            <a:r>
              <a:rPr lang="zh-CN" altLang="en-US" sz="3200">
                <a:solidFill>
                  <a:prstClr val="black"/>
                </a:solidFill>
              </a:rPr>
              <a:t>就是根据这个道理制造的。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  <p:tag name="KSO_WM_UNIT_PLACING_PICTURE_USER_VIEWPORT" val="{&quot;height&quot;:5569.2,&quot;width&quot;:7845.822047244094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</a:ln>
      </a:spPr>
      <a:bodyPr>
        <a:spAutoFit/>
      </a:bodyPr>
      <a:lstStyle>
        <a:defPPr>
          <a:defRPr lang="zh-CN" altLang="en-US" sz="2400" dirty="0"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Microsoft Office PowerPoint</Application>
  <PresentationFormat>宽屏</PresentationFormat>
  <Paragraphs>166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黑体</vt:lpstr>
      <vt:lpstr>华文细黑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默认设计模板</vt:lpstr>
      <vt:lpstr>Microsoft Graph Chart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2024-10-08T09:25:45Z</cp:lastPrinted>
  <dcterms:created xsi:type="dcterms:W3CDTF">2024-10-08T09:25:45Z</dcterms:created>
  <dcterms:modified xsi:type="dcterms:W3CDTF">2026-02-25T00:56:06Z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