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heme/theme2.xml" ContentType="application/vnd.openxmlformats-officedocument.them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heme/theme3.xml" ContentType="application/vnd.openxmlformats-officedocument.them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1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2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3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notesSlides/notesSlide4.xml" ContentType="application/vnd.openxmlformats-officedocument.presentationml.notesSlide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notesSlides/notesSlide5.xml" ContentType="application/vnd.openxmlformats-officedocument.presentationml.notesSlide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notesSlides/notesSlide6.xml" ContentType="application/vnd.openxmlformats-officedocument.presentationml.notesSlide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notesSlides/notesSlide7.xml" ContentType="application/vnd.openxmlformats-officedocument.presentationml.notesSlide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notesSlides/notesSlide8.xml" ContentType="application/vnd.openxmlformats-officedocument.presentationml.notesSlide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notesSlides/notesSlide9.xml" ContentType="application/vnd.openxmlformats-officedocument.presentationml.notesSlide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notesSlides/notesSlide10.xml" ContentType="application/vnd.openxmlformats-officedocument.presentationml.notesSlide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notesSlides/notesSlide11.xml" ContentType="application/vnd.openxmlformats-officedocument.presentationml.notesSlide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notesSlides/notesSlide12.xml" ContentType="application/vnd.openxmlformats-officedocument.presentationml.notesSlide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notesSlides/notesSlide13.xml" ContentType="application/vnd.openxmlformats-officedocument.presentationml.notesSlide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notesSlides/notesSlide14.xml" ContentType="application/vnd.openxmlformats-officedocument.presentationml.notesSlide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notesSlides/notesSlide15.xml" ContentType="application/vnd.openxmlformats-officedocument.presentationml.notesSlide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515" r:id="rId2"/>
    <p:sldId id="900" r:id="rId3"/>
    <p:sldId id="901" r:id="rId4"/>
    <p:sldId id="903" r:id="rId5"/>
    <p:sldId id="902" r:id="rId6"/>
    <p:sldId id="904" r:id="rId7"/>
    <p:sldId id="905" r:id="rId8"/>
    <p:sldId id="935" r:id="rId9"/>
    <p:sldId id="915" r:id="rId10"/>
    <p:sldId id="907" r:id="rId11"/>
    <p:sldId id="987" r:id="rId12"/>
    <p:sldId id="908" r:id="rId13"/>
    <p:sldId id="936" r:id="rId14"/>
    <p:sldId id="909" r:id="rId15"/>
    <p:sldId id="910" r:id="rId16"/>
    <p:sldId id="989" r:id="rId17"/>
    <p:sldId id="988" r:id="rId18"/>
    <p:sldId id="990" r:id="rId19"/>
    <p:sldId id="991" r:id="rId20"/>
    <p:sldId id="914" r:id="rId21"/>
    <p:sldId id="919" r:id="rId22"/>
    <p:sldId id="993" r:id="rId23"/>
    <p:sldId id="994" r:id="rId24"/>
    <p:sldId id="996" r:id="rId25"/>
    <p:sldId id="995" r:id="rId26"/>
    <p:sldId id="1000" r:id="rId27"/>
    <p:sldId id="997" r:id="rId28"/>
    <p:sldId id="999" r:id="rId29"/>
    <p:sldId id="971" r:id="rId30"/>
  </p:sldIdLst>
  <p:sldSz cx="12192000" cy="6858000"/>
  <p:notesSz cx="6858000" cy="9144000"/>
  <p:custDataLst>
    <p:tags r:id="rId33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>
          <p15:clr>
            <a:srgbClr val="A4A3A4"/>
          </p15:clr>
        </p15:guide>
        <p15:guide id="2" pos="40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581" y="77"/>
      </p:cViewPr>
      <p:guideLst>
        <p:guide orient="horz" pos="2140"/>
        <p:guide pos="406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heme" Target="../theme/theme3.xml"/><Relationship Id="rId5" Type="http://schemas.openxmlformats.org/officeDocument/2006/relationships/tags" Target="../tags/tag85.xml"/><Relationship Id="rId4" Type="http://schemas.openxmlformats.org/officeDocument/2006/relationships/tags" Target="../tags/tag8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 smtClean="0"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2" Type="http://schemas.openxmlformats.org/officeDocument/2006/relationships/tags" Target="../tags/tag76.xml"/><Relationship Id="rId1" Type="http://schemas.openxmlformats.org/officeDocument/2006/relationships/theme" Target="../theme/theme2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/>
          </p:cNvSpPr>
          <p:nvPr>
            <p:ph type="sldImg"/>
            <p:custDataLst>
              <p:tags r:id="rId2"/>
            </p:custDataLst>
          </p:nvPr>
        </p:nvSpPr>
        <p:spPr>
          <a:xfrm>
            <a:off x="408870" y="754063"/>
            <a:ext cx="5856110" cy="3294062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7411" name="Rectangle 3"/>
          <p:cNvSpPr>
            <a:spLocks noGrp="1"/>
          </p:cNvSpPr>
          <p:nvPr>
            <p:ph type="body" sz="quarter" idx="1"/>
            <p:custDataLst>
              <p:tags r:id="rId3"/>
            </p:custDataLst>
          </p:nvPr>
        </p:nvSpPr>
        <p:spPr>
          <a:xfrm>
            <a:off x="538163" y="4387850"/>
            <a:ext cx="5780087" cy="39528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/>
            <a:r>
              <a:rPr lang="zh-CN" altLang="en-US"/>
              <a:t>单击此处编辑母版文本样式
第二级
第三级
第四级
第五级</a:t>
            </a:r>
          </a:p>
        </p:txBody>
      </p:sp>
      <p:sp>
        <p:nvSpPr>
          <p:cNvPr id="2052" name="Rectangle 4"/>
          <p:cNvSpPr>
            <a:spLocks noGrp="1"/>
          </p:cNvSpPr>
          <p:nvPr>
            <p:ph type="hdr" sz="quarter" idx="2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3" name="Rectangle 5"/>
          <p:cNvSpPr>
            <a:spLocks noGrp="1"/>
          </p:cNvSpPr>
          <p:nvPr>
            <p:ph type="dt" idx="3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‹#›</a:t>
            </a:fld>
            <a:endParaRPr lang="zh-CN" altLang="en-US" sz="1200" strike="noStrike" noProof="1">
              <a:ea typeface="黑体" panose="020106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黑体" panose="02010609060101010101" pitchFamily="49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slide" Target="../slides/slide1.xml"/><Relationship Id="rId4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5" Type="http://schemas.openxmlformats.org/officeDocument/2006/relationships/slide" Target="../slides/slide10.xml"/><Relationship Id="rId4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61.xml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5" Type="http://schemas.openxmlformats.org/officeDocument/2006/relationships/slide" Target="../slides/slide12.xml"/><Relationship Id="rId4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5" Type="http://schemas.openxmlformats.org/officeDocument/2006/relationships/slide" Target="../slides/slide14.xml"/><Relationship Id="rId4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32.xm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5" Type="http://schemas.openxmlformats.org/officeDocument/2006/relationships/slide" Target="../slides/slide15.xml"/><Relationship Id="rId4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91.xml"/><Relationship Id="rId2" Type="http://schemas.openxmlformats.org/officeDocument/2006/relationships/tags" Target="../tags/tag390.xml"/><Relationship Id="rId1" Type="http://schemas.openxmlformats.org/officeDocument/2006/relationships/tags" Target="../tags/tag389.xml"/><Relationship Id="rId5" Type="http://schemas.openxmlformats.org/officeDocument/2006/relationships/slide" Target="../slides/slide20.xml"/><Relationship Id="rId4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02.xml"/><Relationship Id="rId2" Type="http://schemas.openxmlformats.org/officeDocument/2006/relationships/tags" Target="../tags/tag401.xml"/><Relationship Id="rId1" Type="http://schemas.openxmlformats.org/officeDocument/2006/relationships/tags" Target="../tags/tag400.xml"/><Relationship Id="rId5" Type="http://schemas.openxmlformats.org/officeDocument/2006/relationships/slide" Target="../slides/slide21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slide" Target="../slides/slide2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5" Type="http://schemas.openxmlformats.org/officeDocument/2006/relationships/slide" Target="../slides/slide3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5" Type="http://schemas.openxmlformats.org/officeDocument/2006/relationships/slide" Target="../slides/slide4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5" Type="http://schemas.openxmlformats.org/officeDocument/2006/relationships/slide" Target="../slides/slide5.xml"/><Relationship Id="rId4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5" Type="http://schemas.openxmlformats.org/officeDocument/2006/relationships/slide" Target="../slides/slide6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5" Type="http://schemas.openxmlformats.org/officeDocument/2006/relationships/slide" Target="../slides/slide7.xml"/><Relationship Id="rId4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4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5" Type="http://schemas.openxmlformats.org/officeDocument/2006/relationships/slide" Target="../slides/slide9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19458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19459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1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37890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37891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10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39938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39939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12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43010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43011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14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45058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45059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15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52226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52227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20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54274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54275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21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21506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21507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2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23554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23555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3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25602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25603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4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27650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27651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5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29698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29699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6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31746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31747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7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3794" name="文本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35842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35843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indent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9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1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image" Target="../media/image1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5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9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10" Type="http://schemas.openxmlformats.org/officeDocument/2006/relationships/image" Target="../media/image1.png"/><Relationship Id="rId4" Type="http://schemas.openxmlformats.org/officeDocument/2006/relationships/tags" Target="../tags/tag28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ea typeface="黑体" panose="02010609060101010101" pitchFamily="49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1600200"/>
            <a:ext cx="10972800" cy="4525963"/>
          </a:xfrm>
        </p:spPr>
        <p:txBody>
          <a:bodyPr vert="eaVert"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 文本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标题，文本与两项内容">
    <p:bg>
      <p:bgPr>
        <a:blipFill rotWithShape="0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2167" y="685800"/>
            <a:ext cx="11387667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406400" y="1981200"/>
            <a:ext cx="5592233" cy="38862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201833" y="1981200"/>
            <a:ext cx="5592233" cy="18669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6201833" y="4000500"/>
            <a:ext cx="5592233" cy="18669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>
          <a:xfrm>
            <a:off x="402167" y="6019800"/>
            <a:ext cx="3052233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ct val="0"/>
              </a:spcBef>
              <a:spcAft>
                <a:spcPct val="0"/>
              </a:spcAft>
              <a:buFontTx/>
              <a:buNone/>
              <a:defRPr noProof="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3"/>
            <p:custDataLst>
              <p:tags r:id="rId6"/>
            </p:custDataLst>
          </p:nvPr>
        </p:nvSpPr>
        <p:spPr>
          <a:xfrm>
            <a:off x="4165600" y="6019800"/>
            <a:ext cx="3860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ct val="0"/>
              </a:spcBef>
              <a:spcAft>
                <a:spcPct val="0"/>
              </a:spcAft>
              <a:buFontTx/>
              <a:buNone/>
              <a:defRPr noProof="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737600" y="6019800"/>
            <a:ext cx="3052233" cy="476250"/>
          </a:xfrm>
          <a:prstGeom prst="rect">
            <a:avLst/>
          </a:prstGeom>
        </p:spPr>
        <p:txBody>
          <a:bodyPr anchor="ctr"/>
          <a:lstStyle/>
          <a:p>
            <a:pPr lvl="0" eaLnBrk="1" fontAlgn="base" hangingPunct="1"/>
            <a:fld id="{9A0DB2DC-4C9A-4742-B13C-FB6460FD3503}" type="slidenum">
              <a:rPr lang="en-US" altLang="zh-CN" sz="1200" strike="noStrike" noProof="1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z="1200" strike="noStrike" noProof="1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9600" y="1600200"/>
            <a:ext cx="10972800" cy="45259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ea typeface="黑体" panose="02010609060101010101" pitchFamily="49" charset="-122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Pr>
        <a:blipFill rotWithShape="0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>
                <a:ea typeface="黑体" panose="02010609060101010101" pitchFamily="49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>
                <a:ea typeface="黑体" panose="02010609060101010101" pitchFamily="49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14"/>
            <p:custDataLst>
              <p:tags r:id="rId8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>
                <a:ea typeface="黑体" panose="02010609060101010101" pitchFamily="49" charset="-122"/>
              </a:defRPr>
            </a:lvl1pPr>
            <a:lvl2pPr>
              <a:defRPr sz="2100">
                <a:ea typeface="黑体" panose="02010609060101010101" pitchFamily="49" charset="-122"/>
              </a:defRPr>
            </a:lvl2pPr>
            <a:lvl3pPr>
              <a:defRPr sz="1800">
                <a:ea typeface="黑体" panose="02010609060101010101" pitchFamily="49" charset="-122"/>
              </a:defRPr>
            </a:lvl3pPr>
            <a:lvl4pPr>
              <a:defRPr sz="1500">
                <a:ea typeface="黑体" panose="02010609060101010101" pitchFamily="49" charset="-122"/>
              </a:defRPr>
            </a:lvl4pPr>
            <a:lvl5pPr>
              <a:defRPr sz="1500">
                <a:ea typeface="黑体" panose="02010609060101010101" pitchFamily="49" charset="-122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ea typeface="黑体" panose="02010609060101010101" pitchFamily="49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ea typeface="黑体" panose="02010609060101010101" pitchFamily="49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file:///D:\qq&#25991;&#20214;\712321467\Image\C2C\Image2\%7b75232B38-A165-1FB7-499C-2E1C792CACB5%7d.png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4" descr="背景母版.jp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32.xml"/><Relationship Id="rId13" Type="http://schemas.openxmlformats.org/officeDocument/2006/relationships/tags" Target="../tags/tag237.xml"/><Relationship Id="rId18" Type="http://schemas.openxmlformats.org/officeDocument/2006/relationships/tags" Target="../tags/tag242.xml"/><Relationship Id="rId3" Type="http://schemas.openxmlformats.org/officeDocument/2006/relationships/tags" Target="../tags/tag227.xml"/><Relationship Id="rId21" Type="http://schemas.openxmlformats.org/officeDocument/2006/relationships/tags" Target="../tags/tag245.xml"/><Relationship Id="rId7" Type="http://schemas.openxmlformats.org/officeDocument/2006/relationships/tags" Target="../tags/tag231.xml"/><Relationship Id="rId12" Type="http://schemas.openxmlformats.org/officeDocument/2006/relationships/tags" Target="../tags/tag236.xml"/><Relationship Id="rId17" Type="http://schemas.openxmlformats.org/officeDocument/2006/relationships/tags" Target="../tags/tag241.xml"/><Relationship Id="rId25" Type="http://schemas.openxmlformats.org/officeDocument/2006/relationships/notesSlide" Target="../notesSlides/notesSlide10.xml"/><Relationship Id="rId2" Type="http://schemas.openxmlformats.org/officeDocument/2006/relationships/tags" Target="../tags/tag226.xml"/><Relationship Id="rId16" Type="http://schemas.openxmlformats.org/officeDocument/2006/relationships/tags" Target="../tags/tag240.xml"/><Relationship Id="rId20" Type="http://schemas.openxmlformats.org/officeDocument/2006/relationships/tags" Target="../tags/tag244.xml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11" Type="http://schemas.openxmlformats.org/officeDocument/2006/relationships/tags" Target="../tags/tag235.xml"/><Relationship Id="rId24" Type="http://schemas.openxmlformats.org/officeDocument/2006/relationships/slideLayout" Target="../slideLayouts/slideLayout7.xml"/><Relationship Id="rId5" Type="http://schemas.openxmlformats.org/officeDocument/2006/relationships/tags" Target="../tags/tag229.xml"/><Relationship Id="rId15" Type="http://schemas.openxmlformats.org/officeDocument/2006/relationships/tags" Target="../tags/tag239.xml"/><Relationship Id="rId23" Type="http://schemas.openxmlformats.org/officeDocument/2006/relationships/tags" Target="../tags/tag247.xml"/><Relationship Id="rId10" Type="http://schemas.openxmlformats.org/officeDocument/2006/relationships/tags" Target="../tags/tag234.xml"/><Relationship Id="rId19" Type="http://schemas.openxmlformats.org/officeDocument/2006/relationships/tags" Target="../tags/tag243.xml"/><Relationship Id="rId4" Type="http://schemas.openxmlformats.org/officeDocument/2006/relationships/tags" Target="../tags/tag228.xml"/><Relationship Id="rId9" Type="http://schemas.openxmlformats.org/officeDocument/2006/relationships/tags" Target="../tags/tag233.xml"/><Relationship Id="rId14" Type="http://schemas.openxmlformats.org/officeDocument/2006/relationships/tags" Target="../tags/tag238.xml"/><Relationship Id="rId22" Type="http://schemas.openxmlformats.org/officeDocument/2006/relationships/tags" Target="../tags/tag2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5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25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tags" Target="../tags/tag258.xml"/><Relationship Id="rId5" Type="http://schemas.openxmlformats.org/officeDocument/2006/relationships/tags" Target="../tags/tag257.xml"/><Relationship Id="rId10" Type="http://schemas.openxmlformats.org/officeDocument/2006/relationships/image" Target="../media/image19.jpeg"/><Relationship Id="rId4" Type="http://schemas.openxmlformats.org/officeDocument/2006/relationships/tags" Target="../tags/tag256.xml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69.xml"/><Relationship Id="rId13" Type="http://schemas.openxmlformats.org/officeDocument/2006/relationships/tags" Target="../tags/tag274.xml"/><Relationship Id="rId18" Type="http://schemas.openxmlformats.org/officeDocument/2006/relationships/image" Target="../media/image20.png"/><Relationship Id="rId3" Type="http://schemas.openxmlformats.org/officeDocument/2006/relationships/tags" Target="../tags/tag264.xml"/><Relationship Id="rId21" Type="http://schemas.openxmlformats.org/officeDocument/2006/relationships/image" Target="../media/image23.jpeg"/><Relationship Id="rId7" Type="http://schemas.openxmlformats.org/officeDocument/2006/relationships/tags" Target="../tags/tag268.xml"/><Relationship Id="rId12" Type="http://schemas.openxmlformats.org/officeDocument/2006/relationships/tags" Target="../tags/tag273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63.xml"/><Relationship Id="rId16" Type="http://schemas.openxmlformats.org/officeDocument/2006/relationships/tags" Target="../tags/tag277.xml"/><Relationship Id="rId20" Type="http://schemas.openxmlformats.org/officeDocument/2006/relationships/image" Target="../media/image22.jpeg"/><Relationship Id="rId1" Type="http://schemas.openxmlformats.org/officeDocument/2006/relationships/tags" Target="../tags/tag262.xml"/><Relationship Id="rId6" Type="http://schemas.openxmlformats.org/officeDocument/2006/relationships/tags" Target="../tags/tag267.xml"/><Relationship Id="rId11" Type="http://schemas.openxmlformats.org/officeDocument/2006/relationships/tags" Target="../tags/tag272.xml"/><Relationship Id="rId5" Type="http://schemas.openxmlformats.org/officeDocument/2006/relationships/tags" Target="../tags/tag266.xml"/><Relationship Id="rId15" Type="http://schemas.openxmlformats.org/officeDocument/2006/relationships/tags" Target="../tags/tag276.xml"/><Relationship Id="rId10" Type="http://schemas.openxmlformats.org/officeDocument/2006/relationships/tags" Target="../tags/tag271.xml"/><Relationship Id="rId19" Type="http://schemas.openxmlformats.org/officeDocument/2006/relationships/image" Target="../media/image21.png"/><Relationship Id="rId4" Type="http://schemas.openxmlformats.org/officeDocument/2006/relationships/tags" Target="../tags/tag265.xml"/><Relationship Id="rId9" Type="http://schemas.openxmlformats.org/officeDocument/2006/relationships/tags" Target="../tags/tag270.xml"/><Relationship Id="rId14" Type="http://schemas.openxmlformats.org/officeDocument/2006/relationships/tags" Target="../tags/tag27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85.xml"/><Relationship Id="rId13" Type="http://schemas.openxmlformats.org/officeDocument/2006/relationships/tags" Target="../tags/tag290.xml"/><Relationship Id="rId3" Type="http://schemas.openxmlformats.org/officeDocument/2006/relationships/tags" Target="../tags/tag280.xml"/><Relationship Id="rId7" Type="http://schemas.openxmlformats.org/officeDocument/2006/relationships/tags" Target="../tags/tag284.xml"/><Relationship Id="rId12" Type="http://schemas.openxmlformats.org/officeDocument/2006/relationships/tags" Target="../tags/tag289.xml"/><Relationship Id="rId17" Type="http://schemas.openxmlformats.org/officeDocument/2006/relationships/image" Target="../media/image25.png"/><Relationship Id="rId2" Type="http://schemas.openxmlformats.org/officeDocument/2006/relationships/tags" Target="../tags/tag279.xml"/><Relationship Id="rId16" Type="http://schemas.openxmlformats.org/officeDocument/2006/relationships/image" Target="../media/image24.png"/><Relationship Id="rId1" Type="http://schemas.openxmlformats.org/officeDocument/2006/relationships/tags" Target="../tags/tag278.xml"/><Relationship Id="rId6" Type="http://schemas.openxmlformats.org/officeDocument/2006/relationships/tags" Target="../tags/tag283.xml"/><Relationship Id="rId11" Type="http://schemas.openxmlformats.org/officeDocument/2006/relationships/tags" Target="../tags/tag288.xml"/><Relationship Id="rId5" Type="http://schemas.openxmlformats.org/officeDocument/2006/relationships/tags" Target="../tags/tag282.xml"/><Relationship Id="rId15" Type="http://schemas.openxmlformats.org/officeDocument/2006/relationships/notesSlide" Target="../notesSlides/notesSlide12.xml"/><Relationship Id="rId10" Type="http://schemas.openxmlformats.org/officeDocument/2006/relationships/tags" Target="../tags/tag287.xml"/><Relationship Id="rId4" Type="http://schemas.openxmlformats.org/officeDocument/2006/relationships/tags" Target="../tags/tag281.xml"/><Relationship Id="rId9" Type="http://schemas.openxmlformats.org/officeDocument/2006/relationships/tags" Target="../tags/tag286.xml"/><Relationship Id="rId1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306.xml"/><Relationship Id="rId18" Type="http://schemas.openxmlformats.org/officeDocument/2006/relationships/tags" Target="../tags/tag311.xml"/><Relationship Id="rId26" Type="http://schemas.openxmlformats.org/officeDocument/2006/relationships/tags" Target="../tags/tag319.xml"/><Relationship Id="rId39" Type="http://schemas.openxmlformats.org/officeDocument/2006/relationships/image" Target="../media/image26.png"/><Relationship Id="rId21" Type="http://schemas.openxmlformats.org/officeDocument/2006/relationships/tags" Target="../tags/tag314.xml"/><Relationship Id="rId34" Type="http://schemas.openxmlformats.org/officeDocument/2006/relationships/tags" Target="../tags/tag327.xml"/><Relationship Id="rId7" Type="http://schemas.openxmlformats.org/officeDocument/2006/relationships/tags" Target="../tags/tag300.xml"/><Relationship Id="rId12" Type="http://schemas.openxmlformats.org/officeDocument/2006/relationships/tags" Target="../tags/tag305.xml"/><Relationship Id="rId17" Type="http://schemas.openxmlformats.org/officeDocument/2006/relationships/tags" Target="../tags/tag310.xml"/><Relationship Id="rId25" Type="http://schemas.openxmlformats.org/officeDocument/2006/relationships/tags" Target="../tags/tag318.xml"/><Relationship Id="rId33" Type="http://schemas.openxmlformats.org/officeDocument/2006/relationships/tags" Target="../tags/tag326.xml"/><Relationship Id="rId38" Type="http://schemas.openxmlformats.org/officeDocument/2006/relationships/notesSlide" Target="../notesSlides/notesSlide13.xml"/><Relationship Id="rId2" Type="http://schemas.openxmlformats.org/officeDocument/2006/relationships/tags" Target="../tags/tag295.xml"/><Relationship Id="rId16" Type="http://schemas.openxmlformats.org/officeDocument/2006/relationships/tags" Target="../tags/tag309.xml"/><Relationship Id="rId20" Type="http://schemas.openxmlformats.org/officeDocument/2006/relationships/tags" Target="../tags/tag313.xml"/><Relationship Id="rId29" Type="http://schemas.openxmlformats.org/officeDocument/2006/relationships/tags" Target="../tags/tag322.xml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11" Type="http://schemas.openxmlformats.org/officeDocument/2006/relationships/tags" Target="../tags/tag304.xml"/><Relationship Id="rId24" Type="http://schemas.openxmlformats.org/officeDocument/2006/relationships/tags" Target="../tags/tag317.xml"/><Relationship Id="rId32" Type="http://schemas.openxmlformats.org/officeDocument/2006/relationships/tags" Target="../tags/tag325.xml"/><Relationship Id="rId37" Type="http://schemas.openxmlformats.org/officeDocument/2006/relationships/slideLayout" Target="../slideLayouts/slideLayout7.xml"/><Relationship Id="rId5" Type="http://schemas.openxmlformats.org/officeDocument/2006/relationships/tags" Target="../tags/tag298.xml"/><Relationship Id="rId15" Type="http://schemas.openxmlformats.org/officeDocument/2006/relationships/tags" Target="../tags/tag308.xml"/><Relationship Id="rId23" Type="http://schemas.openxmlformats.org/officeDocument/2006/relationships/tags" Target="../tags/tag316.xml"/><Relationship Id="rId28" Type="http://schemas.openxmlformats.org/officeDocument/2006/relationships/tags" Target="../tags/tag321.xml"/><Relationship Id="rId36" Type="http://schemas.openxmlformats.org/officeDocument/2006/relationships/tags" Target="../tags/tag329.xml"/><Relationship Id="rId10" Type="http://schemas.openxmlformats.org/officeDocument/2006/relationships/tags" Target="../tags/tag303.xml"/><Relationship Id="rId19" Type="http://schemas.openxmlformats.org/officeDocument/2006/relationships/tags" Target="../tags/tag312.xml"/><Relationship Id="rId31" Type="http://schemas.openxmlformats.org/officeDocument/2006/relationships/tags" Target="../tags/tag324.xml"/><Relationship Id="rId4" Type="http://schemas.openxmlformats.org/officeDocument/2006/relationships/tags" Target="../tags/tag297.xml"/><Relationship Id="rId9" Type="http://schemas.openxmlformats.org/officeDocument/2006/relationships/tags" Target="../tags/tag302.xml"/><Relationship Id="rId14" Type="http://schemas.openxmlformats.org/officeDocument/2006/relationships/tags" Target="../tags/tag307.xml"/><Relationship Id="rId22" Type="http://schemas.openxmlformats.org/officeDocument/2006/relationships/tags" Target="../tags/tag315.xml"/><Relationship Id="rId27" Type="http://schemas.openxmlformats.org/officeDocument/2006/relationships/tags" Target="../tags/tag320.xml"/><Relationship Id="rId30" Type="http://schemas.openxmlformats.org/officeDocument/2006/relationships/tags" Target="../tags/tag323.xml"/><Relationship Id="rId35" Type="http://schemas.openxmlformats.org/officeDocument/2006/relationships/tags" Target="../tags/tag328.xml"/><Relationship Id="rId8" Type="http://schemas.openxmlformats.org/officeDocument/2006/relationships/tags" Target="../tags/tag301.xml"/><Relationship Id="rId3" Type="http://schemas.openxmlformats.org/officeDocument/2006/relationships/tags" Target="../tags/tag29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40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335.xml"/><Relationship Id="rId7" Type="http://schemas.openxmlformats.org/officeDocument/2006/relationships/tags" Target="../tags/tag339.xml"/><Relationship Id="rId12" Type="http://schemas.openxmlformats.org/officeDocument/2006/relationships/tags" Target="../tags/tag344.xml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6" Type="http://schemas.openxmlformats.org/officeDocument/2006/relationships/tags" Target="../tags/tag338.xml"/><Relationship Id="rId11" Type="http://schemas.openxmlformats.org/officeDocument/2006/relationships/tags" Target="../tags/tag343.xml"/><Relationship Id="rId5" Type="http://schemas.openxmlformats.org/officeDocument/2006/relationships/tags" Target="../tags/tag337.xml"/><Relationship Id="rId10" Type="http://schemas.openxmlformats.org/officeDocument/2006/relationships/tags" Target="../tags/tag342.xml"/><Relationship Id="rId4" Type="http://schemas.openxmlformats.org/officeDocument/2006/relationships/tags" Target="../tags/tag336.xml"/><Relationship Id="rId9" Type="http://schemas.openxmlformats.org/officeDocument/2006/relationships/tags" Target="../tags/tag341.xml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52.xml"/><Relationship Id="rId13" Type="http://schemas.openxmlformats.org/officeDocument/2006/relationships/tags" Target="../tags/tag357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347.xml"/><Relationship Id="rId7" Type="http://schemas.openxmlformats.org/officeDocument/2006/relationships/tags" Target="../tags/tag351.xml"/><Relationship Id="rId12" Type="http://schemas.openxmlformats.org/officeDocument/2006/relationships/tags" Target="../tags/tag356.xml"/><Relationship Id="rId17" Type="http://schemas.openxmlformats.org/officeDocument/2006/relationships/tags" Target="../tags/tag361.xml"/><Relationship Id="rId2" Type="http://schemas.openxmlformats.org/officeDocument/2006/relationships/tags" Target="../tags/tag346.xml"/><Relationship Id="rId16" Type="http://schemas.openxmlformats.org/officeDocument/2006/relationships/tags" Target="../tags/tag360.xml"/><Relationship Id="rId1" Type="http://schemas.openxmlformats.org/officeDocument/2006/relationships/tags" Target="../tags/tag345.xml"/><Relationship Id="rId6" Type="http://schemas.openxmlformats.org/officeDocument/2006/relationships/tags" Target="../tags/tag350.xml"/><Relationship Id="rId11" Type="http://schemas.openxmlformats.org/officeDocument/2006/relationships/tags" Target="../tags/tag355.xml"/><Relationship Id="rId5" Type="http://schemas.openxmlformats.org/officeDocument/2006/relationships/tags" Target="../tags/tag349.xml"/><Relationship Id="rId15" Type="http://schemas.openxmlformats.org/officeDocument/2006/relationships/tags" Target="../tags/tag359.xml"/><Relationship Id="rId10" Type="http://schemas.openxmlformats.org/officeDocument/2006/relationships/tags" Target="../tags/tag354.xml"/><Relationship Id="rId19" Type="http://schemas.openxmlformats.org/officeDocument/2006/relationships/image" Target="../media/image28.png"/><Relationship Id="rId4" Type="http://schemas.openxmlformats.org/officeDocument/2006/relationships/tags" Target="../tags/tag348.xml"/><Relationship Id="rId9" Type="http://schemas.openxmlformats.org/officeDocument/2006/relationships/tags" Target="../tags/tag353.xml"/><Relationship Id="rId14" Type="http://schemas.openxmlformats.org/officeDocument/2006/relationships/tags" Target="../tags/tag35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69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364.xml"/><Relationship Id="rId7" Type="http://schemas.openxmlformats.org/officeDocument/2006/relationships/tags" Target="../tags/tag368.xml"/><Relationship Id="rId12" Type="http://schemas.openxmlformats.org/officeDocument/2006/relationships/tags" Target="../tags/tag373.xml"/><Relationship Id="rId2" Type="http://schemas.openxmlformats.org/officeDocument/2006/relationships/tags" Target="../tags/tag363.xml"/><Relationship Id="rId1" Type="http://schemas.openxmlformats.org/officeDocument/2006/relationships/tags" Target="../tags/tag362.xml"/><Relationship Id="rId6" Type="http://schemas.openxmlformats.org/officeDocument/2006/relationships/tags" Target="../tags/tag367.xml"/><Relationship Id="rId11" Type="http://schemas.openxmlformats.org/officeDocument/2006/relationships/tags" Target="../tags/tag372.xml"/><Relationship Id="rId5" Type="http://schemas.openxmlformats.org/officeDocument/2006/relationships/tags" Target="../tags/tag366.xml"/><Relationship Id="rId10" Type="http://schemas.openxmlformats.org/officeDocument/2006/relationships/tags" Target="../tags/tag371.xml"/><Relationship Id="rId4" Type="http://schemas.openxmlformats.org/officeDocument/2006/relationships/tags" Target="../tags/tag365.xml"/><Relationship Id="rId9" Type="http://schemas.openxmlformats.org/officeDocument/2006/relationships/tags" Target="../tags/tag370.xml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81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376.xml"/><Relationship Id="rId7" Type="http://schemas.openxmlformats.org/officeDocument/2006/relationships/tags" Target="../tags/tag380.xml"/><Relationship Id="rId12" Type="http://schemas.openxmlformats.org/officeDocument/2006/relationships/tags" Target="../tags/tag385.xml"/><Relationship Id="rId2" Type="http://schemas.openxmlformats.org/officeDocument/2006/relationships/tags" Target="../tags/tag375.xml"/><Relationship Id="rId1" Type="http://schemas.openxmlformats.org/officeDocument/2006/relationships/tags" Target="../tags/tag374.xml"/><Relationship Id="rId6" Type="http://schemas.openxmlformats.org/officeDocument/2006/relationships/tags" Target="../tags/tag379.xml"/><Relationship Id="rId11" Type="http://schemas.openxmlformats.org/officeDocument/2006/relationships/tags" Target="../tags/tag384.xml"/><Relationship Id="rId5" Type="http://schemas.openxmlformats.org/officeDocument/2006/relationships/tags" Target="../tags/tag378.xml"/><Relationship Id="rId10" Type="http://schemas.openxmlformats.org/officeDocument/2006/relationships/tags" Target="../tags/tag383.xml"/><Relationship Id="rId4" Type="http://schemas.openxmlformats.org/officeDocument/2006/relationships/tags" Target="../tags/tag377.xml"/><Relationship Id="rId9" Type="http://schemas.openxmlformats.org/officeDocument/2006/relationships/tags" Target="../tags/tag382.xml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13" Type="http://schemas.openxmlformats.org/officeDocument/2006/relationships/notesSlide" Target="../notesSlides/notesSlide2.xml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6" Type="http://schemas.openxmlformats.org/officeDocument/2006/relationships/image" Target="../media/image6.jpeg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tags" Target="../tags/tag101.xml"/><Relationship Id="rId5" Type="http://schemas.openxmlformats.org/officeDocument/2006/relationships/tags" Target="../tags/tag95.xml"/><Relationship Id="rId15" Type="http://schemas.openxmlformats.org/officeDocument/2006/relationships/image" Target="../media/image5.jpeg"/><Relationship Id="rId10" Type="http://schemas.openxmlformats.org/officeDocument/2006/relationships/tags" Target="../tags/tag100.xml"/><Relationship Id="rId4" Type="http://schemas.openxmlformats.org/officeDocument/2006/relationships/tags" Target="../tags/tag94.xml"/><Relationship Id="rId9" Type="http://schemas.openxmlformats.org/officeDocument/2006/relationships/tags" Target="../tags/tag99.xml"/><Relationship Id="rId1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88.xml"/><Relationship Id="rId2" Type="http://schemas.openxmlformats.org/officeDocument/2006/relationships/tags" Target="../tags/tag387.xml"/><Relationship Id="rId1" Type="http://schemas.openxmlformats.org/officeDocument/2006/relationships/tags" Target="../tags/tag386.xml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99.xml"/><Relationship Id="rId3" Type="http://schemas.openxmlformats.org/officeDocument/2006/relationships/tags" Target="../tags/tag394.xml"/><Relationship Id="rId7" Type="http://schemas.openxmlformats.org/officeDocument/2006/relationships/tags" Target="../tags/tag398.xml"/><Relationship Id="rId2" Type="http://schemas.openxmlformats.org/officeDocument/2006/relationships/tags" Target="../tags/tag393.xml"/><Relationship Id="rId1" Type="http://schemas.openxmlformats.org/officeDocument/2006/relationships/tags" Target="../tags/tag392.xml"/><Relationship Id="rId6" Type="http://schemas.openxmlformats.org/officeDocument/2006/relationships/tags" Target="../tags/tag397.xml"/><Relationship Id="rId11" Type="http://schemas.openxmlformats.org/officeDocument/2006/relationships/image" Target="../media/image31.jpeg"/><Relationship Id="rId5" Type="http://schemas.openxmlformats.org/officeDocument/2006/relationships/tags" Target="../tags/tag396.xml"/><Relationship Id="rId10" Type="http://schemas.openxmlformats.org/officeDocument/2006/relationships/notesSlide" Target="../notesSlides/notesSlide15.xml"/><Relationship Id="rId4" Type="http://schemas.openxmlformats.org/officeDocument/2006/relationships/tags" Target="../tags/tag395.xml"/><Relationship Id="rId9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410.xml"/><Relationship Id="rId3" Type="http://schemas.openxmlformats.org/officeDocument/2006/relationships/tags" Target="../tags/tag405.xml"/><Relationship Id="rId7" Type="http://schemas.openxmlformats.org/officeDocument/2006/relationships/tags" Target="../tags/tag409.xml"/><Relationship Id="rId2" Type="http://schemas.openxmlformats.org/officeDocument/2006/relationships/tags" Target="../tags/tag404.xml"/><Relationship Id="rId1" Type="http://schemas.openxmlformats.org/officeDocument/2006/relationships/tags" Target="../tags/tag403.xml"/><Relationship Id="rId6" Type="http://schemas.openxmlformats.org/officeDocument/2006/relationships/tags" Target="../tags/tag408.xml"/><Relationship Id="rId11" Type="http://schemas.openxmlformats.org/officeDocument/2006/relationships/image" Target="../media/image32.png"/><Relationship Id="rId5" Type="http://schemas.openxmlformats.org/officeDocument/2006/relationships/tags" Target="../tags/tag407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06.xml"/><Relationship Id="rId9" Type="http://schemas.openxmlformats.org/officeDocument/2006/relationships/tags" Target="../tags/tag4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419.xml"/><Relationship Id="rId13" Type="http://schemas.openxmlformats.org/officeDocument/2006/relationships/tags" Target="../tags/tag424.xml"/><Relationship Id="rId18" Type="http://schemas.openxmlformats.org/officeDocument/2006/relationships/tags" Target="../tags/tag429.xml"/><Relationship Id="rId3" Type="http://schemas.openxmlformats.org/officeDocument/2006/relationships/tags" Target="../tags/tag414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418.xml"/><Relationship Id="rId12" Type="http://schemas.openxmlformats.org/officeDocument/2006/relationships/tags" Target="../tags/tag423.xml"/><Relationship Id="rId17" Type="http://schemas.openxmlformats.org/officeDocument/2006/relationships/tags" Target="../tags/tag428.xml"/><Relationship Id="rId2" Type="http://schemas.openxmlformats.org/officeDocument/2006/relationships/tags" Target="../tags/tag413.xml"/><Relationship Id="rId16" Type="http://schemas.openxmlformats.org/officeDocument/2006/relationships/tags" Target="../tags/tag427.xml"/><Relationship Id="rId20" Type="http://schemas.openxmlformats.org/officeDocument/2006/relationships/tags" Target="../tags/tag431.xml"/><Relationship Id="rId1" Type="http://schemas.openxmlformats.org/officeDocument/2006/relationships/tags" Target="../tags/tag412.xml"/><Relationship Id="rId6" Type="http://schemas.openxmlformats.org/officeDocument/2006/relationships/tags" Target="../tags/tag417.xml"/><Relationship Id="rId11" Type="http://schemas.openxmlformats.org/officeDocument/2006/relationships/tags" Target="../tags/tag422.xml"/><Relationship Id="rId5" Type="http://schemas.openxmlformats.org/officeDocument/2006/relationships/tags" Target="../tags/tag416.xml"/><Relationship Id="rId15" Type="http://schemas.openxmlformats.org/officeDocument/2006/relationships/tags" Target="../tags/tag426.xml"/><Relationship Id="rId10" Type="http://schemas.openxmlformats.org/officeDocument/2006/relationships/tags" Target="../tags/tag421.xml"/><Relationship Id="rId19" Type="http://schemas.openxmlformats.org/officeDocument/2006/relationships/tags" Target="../tags/tag430.xml"/><Relationship Id="rId4" Type="http://schemas.openxmlformats.org/officeDocument/2006/relationships/tags" Target="../tags/tag415.xml"/><Relationship Id="rId9" Type="http://schemas.openxmlformats.org/officeDocument/2006/relationships/tags" Target="../tags/tag420.xml"/><Relationship Id="rId14" Type="http://schemas.openxmlformats.org/officeDocument/2006/relationships/tags" Target="../tags/tag4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434.xml"/><Relationship Id="rId2" Type="http://schemas.openxmlformats.org/officeDocument/2006/relationships/tags" Target="../tags/tag433.xml"/><Relationship Id="rId1" Type="http://schemas.openxmlformats.org/officeDocument/2006/relationships/tags" Target="../tags/tag432.xml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442.xml"/><Relationship Id="rId3" Type="http://schemas.openxmlformats.org/officeDocument/2006/relationships/tags" Target="../tags/tag437.xml"/><Relationship Id="rId7" Type="http://schemas.openxmlformats.org/officeDocument/2006/relationships/tags" Target="../tags/tag441.xml"/><Relationship Id="rId2" Type="http://schemas.openxmlformats.org/officeDocument/2006/relationships/tags" Target="../tags/tag436.xml"/><Relationship Id="rId1" Type="http://schemas.openxmlformats.org/officeDocument/2006/relationships/tags" Target="../tags/tag435.xml"/><Relationship Id="rId6" Type="http://schemas.openxmlformats.org/officeDocument/2006/relationships/tags" Target="../tags/tag440.xml"/><Relationship Id="rId5" Type="http://schemas.openxmlformats.org/officeDocument/2006/relationships/tags" Target="../tags/tag439.xml"/><Relationship Id="rId10" Type="http://schemas.openxmlformats.org/officeDocument/2006/relationships/image" Target="../media/image33.png"/><Relationship Id="rId4" Type="http://schemas.openxmlformats.org/officeDocument/2006/relationships/tags" Target="../tags/tag438.xml"/><Relationship Id="rId9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445.xml"/><Relationship Id="rId2" Type="http://schemas.openxmlformats.org/officeDocument/2006/relationships/tags" Target="../tags/tag444.xml"/><Relationship Id="rId1" Type="http://schemas.openxmlformats.org/officeDocument/2006/relationships/tags" Target="../tags/tag443.xml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448.xml"/><Relationship Id="rId7" Type="http://schemas.openxmlformats.org/officeDocument/2006/relationships/image" Target="../media/image36.png"/><Relationship Id="rId2" Type="http://schemas.openxmlformats.org/officeDocument/2006/relationships/tags" Target="../tags/tag447.xml"/><Relationship Id="rId1" Type="http://schemas.openxmlformats.org/officeDocument/2006/relationships/tags" Target="../tags/tag446.xm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4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52.xml"/><Relationship Id="rId7" Type="http://schemas.openxmlformats.org/officeDocument/2006/relationships/tags" Target="../tags/tag456.xml"/><Relationship Id="rId2" Type="http://schemas.openxmlformats.org/officeDocument/2006/relationships/tags" Target="../tags/tag451.xml"/><Relationship Id="rId1" Type="http://schemas.openxmlformats.org/officeDocument/2006/relationships/tags" Target="../tags/tag450.xml"/><Relationship Id="rId6" Type="http://schemas.openxmlformats.org/officeDocument/2006/relationships/tags" Target="../tags/tag455.xml"/><Relationship Id="rId5" Type="http://schemas.openxmlformats.org/officeDocument/2006/relationships/tags" Target="../tags/tag454.xml"/><Relationship Id="rId4" Type="http://schemas.openxmlformats.org/officeDocument/2006/relationships/tags" Target="../tags/tag453.xml"/><Relationship Id="rId9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459.xml"/><Relationship Id="rId2" Type="http://schemas.openxmlformats.org/officeDocument/2006/relationships/tags" Target="../tags/tag458.xml"/><Relationship Id="rId1" Type="http://schemas.openxmlformats.org/officeDocument/2006/relationships/tags" Target="../tags/tag45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6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13" Type="http://schemas.openxmlformats.org/officeDocument/2006/relationships/notesSlide" Target="../notesSlides/notesSlide3.xml"/><Relationship Id="rId3" Type="http://schemas.openxmlformats.org/officeDocument/2006/relationships/tags" Target="../tags/tag107.xml"/><Relationship Id="rId7" Type="http://schemas.openxmlformats.org/officeDocument/2006/relationships/tags" Target="../tags/tag111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9.png"/><Relationship Id="rId2" Type="http://schemas.openxmlformats.org/officeDocument/2006/relationships/tags" Target="../tags/tag106.xml"/><Relationship Id="rId16" Type="http://schemas.openxmlformats.org/officeDocument/2006/relationships/image" Target="../media/image8.jpeg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tags" Target="../tags/tag115.xml"/><Relationship Id="rId5" Type="http://schemas.openxmlformats.org/officeDocument/2006/relationships/tags" Target="../tags/tag109.xml"/><Relationship Id="rId15" Type="http://schemas.openxmlformats.org/officeDocument/2006/relationships/image" Target="../media/image7.jpeg"/><Relationship Id="rId10" Type="http://schemas.openxmlformats.org/officeDocument/2006/relationships/tags" Target="../tags/tag114.xml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31.xml"/><Relationship Id="rId18" Type="http://schemas.openxmlformats.org/officeDocument/2006/relationships/tags" Target="../tags/tag136.xml"/><Relationship Id="rId26" Type="http://schemas.openxmlformats.org/officeDocument/2006/relationships/tags" Target="../tags/tag144.xml"/><Relationship Id="rId39" Type="http://schemas.openxmlformats.org/officeDocument/2006/relationships/notesSlide" Target="../notesSlides/notesSlide4.xml"/><Relationship Id="rId21" Type="http://schemas.openxmlformats.org/officeDocument/2006/relationships/tags" Target="../tags/tag139.xml"/><Relationship Id="rId34" Type="http://schemas.openxmlformats.org/officeDocument/2006/relationships/tags" Target="../tags/tag152.xml"/><Relationship Id="rId7" Type="http://schemas.openxmlformats.org/officeDocument/2006/relationships/tags" Target="../tags/tag125.xml"/><Relationship Id="rId2" Type="http://schemas.openxmlformats.org/officeDocument/2006/relationships/tags" Target="../tags/tag120.xml"/><Relationship Id="rId16" Type="http://schemas.openxmlformats.org/officeDocument/2006/relationships/tags" Target="../tags/tag134.xml"/><Relationship Id="rId20" Type="http://schemas.openxmlformats.org/officeDocument/2006/relationships/tags" Target="../tags/tag138.xml"/><Relationship Id="rId29" Type="http://schemas.openxmlformats.org/officeDocument/2006/relationships/tags" Target="../tags/tag147.xml"/><Relationship Id="rId41" Type="http://schemas.openxmlformats.org/officeDocument/2006/relationships/image" Target="../media/image10.jpeg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tags" Target="../tags/tag129.xml"/><Relationship Id="rId24" Type="http://schemas.openxmlformats.org/officeDocument/2006/relationships/tags" Target="../tags/tag142.xml"/><Relationship Id="rId32" Type="http://schemas.openxmlformats.org/officeDocument/2006/relationships/tags" Target="../tags/tag150.xml"/><Relationship Id="rId37" Type="http://schemas.openxmlformats.org/officeDocument/2006/relationships/tags" Target="../tags/tag155.xml"/><Relationship Id="rId40" Type="http://schemas.openxmlformats.org/officeDocument/2006/relationships/audio" Target="../media/audio1.wav"/><Relationship Id="rId5" Type="http://schemas.openxmlformats.org/officeDocument/2006/relationships/tags" Target="../tags/tag123.xml"/><Relationship Id="rId15" Type="http://schemas.openxmlformats.org/officeDocument/2006/relationships/tags" Target="../tags/tag133.xml"/><Relationship Id="rId23" Type="http://schemas.openxmlformats.org/officeDocument/2006/relationships/tags" Target="../tags/tag141.xml"/><Relationship Id="rId28" Type="http://schemas.openxmlformats.org/officeDocument/2006/relationships/tags" Target="../tags/tag146.xml"/><Relationship Id="rId36" Type="http://schemas.openxmlformats.org/officeDocument/2006/relationships/tags" Target="../tags/tag154.xml"/><Relationship Id="rId10" Type="http://schemas.openxmlformats.org/officeDocument/2006/relationships/tags" Target="../tags/tag128.xml"/><Relationship Id="rId19" Type="http://schemas.openxmlformats.org/officeDocument/2006/relationships/tags" Target="../tags/tag137.xml"/><Relationship Id="rId31" Type="http://schemas.openxmlformats.org/officeDocument/2006/relationships/tags" Target="../tags/tag149.xml"/><Relationship Id="rId4" Type="http://schemas.openxmlformats.org/officeDocument/2006/relationships/tags" Target="../tags/tag122.xml"/><Relationship Id="rId9" Type="http://schemas.openxmlformats.org/officeDocument/2006/relationships/tags" Target="../tags/tag127.xml"/><Relationship Id="rId14" Type="http://schemas.openxmlformats.org/officeDocument/2006/relationships/tags" Target="../tags/tag132.xml"/><Relationship Id="rId22" Type="http://schemas.openxmlformats.org/officeDocument/2006/relationships/tags" Target="../tags/tag140.xml"/><Relationship Id="rId27" Type="http://schemas.openxmlformats.org/officeDocument/2006/relationships/tags" Target="../tags/tag145.xml"/><Relationship Id="rId30" Type="http://schemas.openxmlformats.org/officeDocument/2006/relationships/tags" Target="../tags/tag148.xml"/><Relationship Id="rId35" Type="http://schemas.openxmlformats.org/officeDocument/2006/relationships/tags" Target="../tags/tag153.xml"/><Relationship Id="rId8" Type="http://schemas.openxmlformats.org/officeDocument/2006/relationships/tags" Target="../tags/tag126.xml"/><Relationship Id="rId3" Type="http://schemas.openxmlformats.org/officeDocument/2006/relationships/tags" Target="../tags/tag121.xml"/><Relationship Id="rId12" Type="http://schemas.openxmlformats.org/officeDocument/2006/relationships/tags" Target="../tags/tag130.xml"/><Relationship Id="rId17" Type="http://schemas.openxmlformats.org/officeDocument/2006/relationships/tags" Target="../tags/tag135.xml"/><Relationship Id="rId25" Type="http://schemas.openxmlformats.org/officeDocument/2006/relationships/tags" Target="../tags/tag143.xml"/><Relationship Id="rId33" Type="http://schemas.openxmlformats.org/officeDocument/2006/relationships/tags" Target="../tags/tag151.xml"/><Relationship Id="rId38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66.xml"/><Relationship Id="rId13" Type="http://schemas.openxmlformats.org/officeDocument/2006/relationships/tags" Target="../tags/tag171.xml"/><Relationship Id="rId3" Type="http://schemas.openxmlformats.org/officeDocument/2006/relationships/tags" Target="../tags/tag161.xml"/><Relationship Id="rId7" Type="http://schemas.openxmlformats.org/officeDocument/2006/relationships/tags" Target="../tags/tag165.xml"/><Relationship Id="rId12" Type="http://schemas.openxmlformats.org/officeDocument/2006/relationships/tags" Target="../tags/tag170.xml"/><Relationship Id="rId17" Type="http://schemas.openxmlformats.org/officeDocument/2006/relationships/image" Target="../media/image12.png"/><Relationship Id="rId2" Type="http://schemas.openxmlformats.org/officeDocument/2006/relationships/tags" Target="../tags/tag160.xml"/><Relationship Id="rId16" Type="http://schemas.openxmlformats.org/officeDocument/2006/relationships/image" Target="../media/image11.jpeg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tags" Target="../tags/tag169.xml"/><Relationship Id="rId5" Type="http://schemas.openxmlformats.org/officeDocument/2006/relationships/tags" Target="../tags/tag163.xml"/><Relationship Id="rId15" Type="http://schemas.openxmlformats.org/officeDocument/2006/relationships/notesSlide" Target="../notesSlides/notesSlide5.xml"/><Relationship Id="rId10" Type="http://schemas.openxmlformats.org/officeDocument/2006/relationships/tags" Target="../tags/tag168.xml"/><Relationship Id="rId4" Type="http://schemas.openxmlformats.org/officeDocument/2006/relationships/tags" Target="../tags/tag162.xml"/><Relationship Id="rId9" Type="http://schemas.openxmlformats.org/officeDocument/2006/relationships/tags" Target="../tags/tag167.xml"/><Relationship Id="rId1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177.xml"/><Relationship Id="rId7" Type="http://schemas.openxmlformats.org/officeDocument/2006/relationships/tags" Target="../tags/tag181.xml"/><Relationship Id="rId12" Type="http://schemas.openxmlformats.org/officeDocument/2006/relationships/tags" Target="../tags/tag186.xml"/><Relationship Id="rId17" Type="http://schemas.openxmlformats.org/officeDocument/2006/relationships/image" Target="../media/image10.jpeg"/><Relationship Id="rId2" Type="http://schemas.openxmlformats.org/officeDocument/2006/relationships/tags" Target="../tags/tag176.xml"/><Relationship Id="rId16" Type="http://schemas.openxmlformats.org/officeDocument/2006/relationships/image" Target="../media/image14.jpeg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11" Type="http://schemas.openxmlformats.org/officeDocument/2006/relationships/tags" Target="../tags/tag185.xml"/><Relationship Id="rId5" Type="http://schemas.openxmlformats.org/officeDocument/2006/relationships/tags" Target="../tags/tag179.xml"/><Relationship Id="rId15" Type="http://schemas.openxmlformats.org/officeDocument/2006/relationships/image" Target="../media/image13.jpeg"/><Relationship Id="rId10" Type="http://schemas.openxmlformats.org/officeDocument/2006/relationships/tags" Target="../tags/tag184.xml"/><Relationship Id="rId4" Type="http://schemas.openxmlformats.org/officeDocument/2006/relationships/tags" Target="../tags/tag178.xml"/><Relationship Id="rId9" Type="http://schemas.openxmlformats.org/officeDocument/2006/relationships/tags" Target="../tags/tag183.xml"/><Relationship Id="rId1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97.xml"/><Relationship Id="rId13" Type="http://schemas.openxmlformats.org/officeDocument/2006/relationships/tags" Target="../tags/tag202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92.xml"/><Relationship Id="rId21" Type="http://schemas.openxmlformats.org/officeDocument/2006/relationships/image" Target="../media/image10.jpeg"/><Relationship Id="rId7" Type="http://schemas.openxmlformats.org/officeDocument/2006/relationships/tags" Target="../tags/tag196.xml"/><Relationship Id="rId12" Type="http://schemas.openxmlformats.org/officeDocument/2006/relationships/tags" Target="../tags/tag201.xml"/><Relationship Id="rId17" Type="http://schemas.openxmlformats.org/officeDocument/2006/relationships/tags" Target="../tags/tag206.xml"/><Relationship Id="rId2" Type="http://schemas.openxmlformats.org/officeDocument/2006/relationships/tags" Target="../tags/tag191.xml"/><Relationship Id="rId16" Type="http://schemas.openxmlformats.org/officeDocument/2006/relationships/tags" Target="../tags/tag205.xml"/><Relationship Id="rId20" Type="http://schemas.openxmlformats.org/officeDocument/2006/relationships/image" Target="../media/image15.jpeg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tags" Target="../tags/tag200.xml"/><Relationship Id="rId5" Type="http://schemas.openxmlformats.org/officeDocument/2006/relationships/tags" Target="../tags/tag194.xml"/><Relationship Id="rId15" Type="http://schemas.openxmlformats.org/officeDocument/2006/relationships/tags" Target="../tags/tag204.xml"/><Relationship Id="rId10" Type="http://schemas.openxmlformats.org/officeDocument/2006/relationships/tags" Target="../tags/tag199.xml"/><Relationship Id="rId19" Type="http://schemas.openxmlformats.org/officeDocument/2006/relationships/notesSlide" Target="../notesSlides/notesSlide7.xml"/><Relationship Id="rId4" Type="http://schemas.openxmlformats.org/officeDocument/2006/relationships/tags" Target="../tags/tag193.xml"/><Relationship Id="rId9" Type="http://schemas.openxmlformats.org/officeDocument/2006/relationships/tags" Target="../tags/tag198.xml"/><Relationship Id="rId14" Type="http://schemas.openxmlformats.org/officeDocument/2006/relationships/tags" Target="../tags/tag20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21.xml"/><Relationship Id="rId3" Type="http://schemas.openxmlformats.org/officeDocument/2006/relationships/tags" Target="../tags/tag216.xml"/><Relationship Id="rId7" Type="http://schemas.openxmlformats.org/officeDocument/2006/relationships/tags" Target="../tags/tag220.xml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tags" Target="../tags/tag219.xml"/><Relationship Id="rId11" Type="http://schemas.openxmlformats.org/officeDocument/2006/relationships/image" Target="../media/image16.png"/><Relationship Id="rId5" Type="http://schemas.openxmlformats.org/officeDocument/2006/relationships/tags" Target="../tags/tag218.xml"/><Relationship Id="rId10" Type="http://schemas.openxmlformats.org/officeDocument/2006/relationships/notesSlide" Target="../notesSlides/notesSlide9.xml"/><Relationship Id="rId4" Type="http://schemas.openxmlformats.org/officeDocument/2006/relationships/tags" Target="../tags/tag217.xml"/><Relationship Id="rId9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/>
          <p:cNvSpPr/>
          <p:nvPr>
            <p:custDataLst>
              <p:tags r:id="rId1"/>
            </p:custDataLst>
          </p:nvPr>
        </p:nvSpPr>
        <p:spPr>
          <a:xfrm>
            <a:off x="2879082" y="2327403"/>
            <a:ext cx="5549917" cy="1392369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7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7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zh-CN" sz="7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    浮力</a:t>
            </a:r>
            <a:endParaRPr lang="zh-CN" altLang="zh-CN" sz="7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34" name="Text Box 4"/>
          <p:cNvSpPr txBox="1"/>
          <p:nvPr>
            <p:custDataLst>
              <p:tags r:id="rId2"/>
            </p:custDataLst>
          </p:nvPr>
        </p:nvSpPr>
        <p:spPr>
          <a:xfrm>
            <a:off x="1055650" y="908825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 dirty="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第十章  浮力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AutoShape 2"/>
          <p:cNvSpPr/>
          <p:nvPr>
            <p:custDataLst>
              <p:tags r:id="rId1"/>
            </p:custDataLst>
          </p:nvPr>
        </p:nvSpPr>
        <p:spPr>
          <a:xfrm>
            <a:off x="7010400" y="3048000"/>
            <a:ext cx="2819400" cy="3200400"/>
          </a:xfrm>
          <a:prstGeom prst="can">
            <a:avLst>
              <a:gd name="adj" fmla="val 28676"/>
            </a:avLst>
          </a:prstGeom>
          <a:solidFill>
            <a:srgbClr val="00FFFF">
              <a:alpha val="50194"/>
            </a:srgb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7763" name="Line 3"/>
          <p:cNvSpPr/>
          <p:nvPr>
            <p:custDataLst>
              <p:tags r:id="rId2"/>
            </p:custDataLst>
          </p:nvPr>
        </p:nvSpPr>
        <p:spPr>
          <a:xfrm flipH="1" flipV="1">
            <a:off x="8305800" y="4876800"/>
            <a:ext cx="0" cy="1295400"/>
          </a:xfrm>
          <a:prstGeom prst="line">
            <a:avLst/>
          </a:prstGeom>
          <a:ln w="12065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lg"/>
          </a:ln>
        </p:spPr>
        <p:txBody>
          <a:bodyPr/>
          <a:lstStyle/>
          <a:p>
            <a:endParaRPr/>
          </a:p>
        </p:txBody>
      </p:sp>
      <p:sp>
        <p:nvSpPr>
          <p:cNvPr id="117764" name="Rectangle 4"/>
          <p:cNvSpPr/>
          <p:nvPr>
            <p:custDataLst>
              <p:tags r:id="rId3"/>
            </p:custDataLst>
          </p:nvPr>
        </p:nvSpPr>
        <p:spPr>
          <a:xfrm>
            <a:off x="7924800" y="4343400"/>
            <a:ext cx="762000" cy="609600"/>
          </a:xfrm>
          <a:prstGeom prst="rect">
            <a:avLst/>
          </a:prstGeom>
          <a:solidFill>
            <a:srgbClr val="00FF00"/>
          </a:solidFill>
          <a:ln w="9525"/>
          <a:scene3d>
            <a:camera prst="legacyObliqueTopRight">
              <a:rot lat="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00"/>
            </a:extrusionClr>
          </a:sp3d>
        </p:spPr>
        <p:txBody>
          <a:bodyPr wrap="none" anchor="ctr" anchorCtr="0">
            <a:flatTx/>
          </a:bodyPr>
          <a:lstStyle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7765" name="Line 5"/>
          <p:cNvSpPr/>
          <p:nvPr>
            <p:custDataLst>
              <p:tags r:id="rId4"/>
            </p:custDataLst>
          </p:nvPr>
        </p:nvSpPr>
        <p:spPr>
          <a:xfrm flipH="1" flipV="1">
            <a:off x="8382000" y="3733800"/>
            <a:ext cx="0" cy="457200"/>
          </a:xfrm>
          <a:prstGeom prst="line">
            <a:avLst/>
          </a:prstGeom>
          <a:ln w="92075" cap="flat" cmpd="sng">
            <a:solidFill>
              <a:srgbClr val="FF3300"/>
            </a:solidFill>
            <a:prstDash val="solid"/>
            <a:round/>
            <a:headEnd type="triangle" w="med" len="med"/>
            <a:tailEnd type="none" w="med" len="lg"/>
          </a:ln>
        </p:spPr>
        <p:txBody>
          <a:bodyPr/>
          <a:lstStyle/>
          <a:p>
            <a:endParaRPr/>
          </a:p>
        </p:txBody>
      </p:sp>
      <p:sp>
        <p:nvSpPr>
          <p:cNvPr id="117766" name="Line 6"/>
          <p:cNvSpPr/>
          <p:nvPr>
            <p:custDataLst>
              <p:tags r:id="rId5"/>
            </p:custDataLst>
          </p:nvPr>
        </p:nvSpPr>
        <p:spPr>
          <a:xfrm flipH="1">
            <a:off x="7467600" y="4953000"/>
            <a:ext cx="457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117767" name="Line 7"/>
          <p:cNvSpPr/>
          <p:nvPr>
            <p:custDataLst>
              <p:tags r:id="rId6"/>
            </p:custDataLst>
          </p:nvPr>
        </p:nvSpPr>
        <p:spPr>
          <a:xfrm flipH="1">
            <a:off x="7467600" y="3810000"/>
            <a:ext cx="457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cxnSp>
        <p:nvCxnSpPr>
          <p:cNvPr id="117768" name="AutoShape 8"/>
          <p:cNvCxnSpPr/>
          <p:nvPr>
            <p:custDataLst>
              <p:tags r:id="rId7"/>
            </p:custDataLst>
          </p:nvPr>
        </p:nvCxnSpPr>
        <p:spPr>
          <a:xfrm flipH="1">
            <a:off x="7772400" y="3810000"/>
            <a:ext cx="0" cy="1143000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stealth" w="med" len="lg"/>
            <a:tailEnd type="stealth" w="med" len="lg"/>
          </a:ln>
        </p:spPr>
      </p:cxnSp>
      <p:sp>
        <p:nvSpPr>
          <p:cNvPr id="117769" name="Line 9"/>
          <p:cNvSpPr/>
          <p:nvPr>
            <p:custDataLst>
              <p:tags r:id="rId8"/>
            </p:custDataLst>
          </p:nvPr>
        </p:nvSpPr>
        <p:spPr>
          <a:xfrm flipH="1">
            <a:off x="9144000" y="3810000"/>
            <a:ext cx="0" cy="381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117770" name="Text Box 10"/>
          <p:cNvSpPr txBox="1"/>
          <p:nvPr>
            <p:custDataLst>
              <p:tags r:id="rId9"/>
            </p:custDataLst>
          </p:nvPr>
        </p:nvSpPr>
        <p:spPr>
          <a:xfrm>
            <a:off x="7162800" y="4114800"/>
            <a:ext cx="53340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 eaLnBrk="0" hangingPunct="0"/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sz="24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en-US" altLang="zh-CN" sz="24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7771" name="Text Box 11"/>
          <p:cNvSpPr txBox="1"/>
          <p:nvPr>
            <p:custDataLst>
              <p:tags r:id="rId10"/>
            </p:custDataLst>
          </p:nvPr>
        </p:nvSpPr>
        <p:spPr>
          <a:xfrm>
            <a:off x="9220200" y="3886200"/>
            <a:ext cx="53340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 eaLnBrk="0" hangingPunct="0"/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sz="2400" baseline="-2500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endParaRPr lang="en-US" altLang="zh-CN" sz="24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7772" name="Text Box 12"/>
          <p:cNvSpPr txBox="1"/>
          <p:nvPr>
            <p:custDataLst>
              <p:tags r:id="rId11"/>
            </p:custDataLst>
          </p:nvPr>
        </p:nvSpPr>
        <p:spPr>
          <a:xfrm>
            <a:off x="8534400" y="53340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zh-CN" altLang="en-US" sz="24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上</a:t>
            </a:r>
          </a:p>
        </p:txBody>
      </p:sp>
      <p:sp>
        <p:nvSpPr>
          <p:cNvPr id="117773" name="Text Box 13"/>
          <p:cNvSpPr txBox="1"/>
          <p:nvPr>
            <p:custDataLst>
              <p:tags r:id="rId12"/>
            </p:custDataLst>
          </p:nvPr>
        </p:nvSpPr>
        <p:spPr>
          <a:xfrm>
            <a:off x="8458200" y="3810000"/>
            <a:ext cx="83820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zh-CN" altLang="en-US" sz="24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下</a:t>
            </a:r>
          </a:p>
        </p:txBody>
      </p:sp>
      <p:sp>
        <p:nvSpPr>
          <p:cNvPr id="117774" name="AutoShape 14"/>
          <p:cNvSpPr/>
          <p:nvPr>
            <p:custDataLst>
              <p:tags r:id="rId13"/>
            </p:custDataLst>
          </p:nvPr>
        </p:nvSpPr>
        <p:spPr>
          <a:xfrm>
            <a:off x="7010400" y="2590800"/>
            <a:ext cx="2819400" cy="3657600"/>
          </a:xfrm>
          <a:prstGeom prst="can">
            <a:avLst>
              <a:gd name="adj" fmla="val 28227"/>
            </a:avLst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2" name="Group 15"/>
          <p:cNvGrpSpPr/>
          <p:nvPr>
            <p:custDataLst>
              <p:tags r:id="rId14"/>
            </p:custDataLst>
          </p:nvPr>
        </p:nvGrpSpPr>
        <p:grpSpPr>
          <a:xfrm>
            <a:off x="6697663" y="4630738"/>
            <a:ext cx="3186112" cy="87312"/>
            <a:chOff x="3259" y="2917"/>
            <a:chExt cx="2007" cy="55"/>
          </a:xfrm>
        </p:grpSpPr>
        <p:sp>
          <p:nvSpPr>
            <p:cNvPr id="36879" name="Line 16"/>
            <p:cNvSpPr/>
            <p:nvPr>
              <p:custDataLst>
                <p:tags r:id="rId22"/>
              </p:custDataLst>
            </p:nvPr>
          </p:nvSpPr>
          <p:spPr>
            <a:xfrm rot="5324176" flipV="1">
              <a:off x="3623" y="2520"/>
              <a:ext cx="1" cy="771"/>
            </a:xfrm>
            <a:prstGeom prst="line">
              <a:avLst/>
            </a:prstGeom>
            <a:ln w="12065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6880" name="Line 17"/>
            <p:cNvSpPr/>
            <p:nvPr>
              <p:custDataLst>
                <p:tags r:id="rId23"/>
              </p:custDataLst>
            </p:nvPr>
          </p:nvSpPr>
          <p:spPr>
            <a:xfrm rot="-5559976" flipV="1">
              <a:off x="4840" y="2546"/>
              <a:ext cx="55" cy="754"/>
            </a:xfrm>
            <a:prstGeom prst="line">
              <a:avLst/>
            </a:prstGeom>
            <a:ln w="12065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lg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117778" name="Line 18"/>
          <p:cNvSpPr/>
          <p:nvPr>
            <p:custDataLst>
              <p:tags r:id="rId15"/>
            </p:custDataLst>
          </p:nvPr>
        </p:nvSpPr>
        <p:spPr>
          <a:xfrm>
            <a:off x="8915400" y="4191000"/>
            <a:ext cx="381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117779" name="Line 19"/>
          <p:cNvSpPr/>
          <p:nvPr>
            <p:custDataLst>
              <p:tags r:id="rId16"/>
            </p:custDataLst>
          </p:nvPr>
        </p:nvSpPr>
        <p:spPr>
          <a:xfrm>
            <a:off x="8915400" y="3810000"/>
            <a:ext cx="381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117780" name="Text Box 20"/>
          <p:cNvSpPr txBox="1"/>
          <p:nvPr>
            <p:custDataLst>
              <p:tags r:id="rId17"/>
            </p:custDataLst>
          </p:nvPr>
        </p:nvSpPr>
        <p:spPr>
          <a:xfrm>
            <a:off x="2066925" y="1849438"/>
            <a:ext cx="3856038" cy="4682490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 noProof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物体的下表面：</a:t>
            </a:r>
            <a:endParaRPr lang="zh-CN" altLang="en-US" sz="2600" noProof="1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600" b="1" i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F</a:t>
            </a:r>
            <a:r>
              <a:rPr lang="zh-CN" altLang="en-US" sz="2600" b="1" baseline="-25000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向上</a:t>
            </a:r>
            <a:r>
              <a:rPr lang="en-US" altLang="zh-CN" sz="2600" b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=</a:t>
            </a:r>
            <a:r>
              <a:rPr lang="en-US" altLang="zh-CN" sz="2600" b="1" i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p</a:t>
            </a:r>
            <a:r>
              <a:rPr lang="zh-CN" altLang="en-US" sz="2600" b="1" baseline="-25000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向上</a:t>
            </a:r>
            <a:r>
              <a:rPr lang="en-US" altLang="zh-CN" sz="2600" b="1" i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S </a:t>
            </a:r>
            <a:r>
              <a:rPr lang="en-US" altLang="zh-CN" sz="2600" b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= </a:t>
            </a:r>
            <a:r>
              <a:rPr lang="zh-CN" altLang="zh-CN" sz="2600" b="1" i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ρ</a:t>
            </a:r>
            <a:r>
              <a:rPr lang="zh-CN" altLang="zh-CN" sz="2600" b="1" baseline="-25000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液</a:t>
            </a:r>
            <a:r>
              <a:rPr lang="zh-CN" altLang="zh-CN" sz="2600" b="1" i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gh</a:t>
            </a:r>
            <a:r>
              <a:rPr lang="en-US" altLang="zh-CN" sz="2600" b="1" i="1" baseline="-25000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2</a:t>
            </a:r>
            <a:r>
              <a:rPr lang="zh-CN" altLang="zh-CN" sz="2600" b="1" i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S</a:t>
            </a:r>
            <a:endParaRPr lang="zh-CN" altLang="zh-CN" sz="2600" b="1" i="1" noProof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600" noProof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物体的上表面：</a:t>
            </a:r>
            <a:endParaRPr lang="zh-CN" altLang="en-US" sz="2600" noProof="1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600" b="1" i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F</a:t>
            </a:r>
            <a:r>
              <a:rPr lang="zh-CN" altLang="zh-CN" sz="2600" b="1" baseline="-25000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向下</a:t>
            </a:r>
            <a:r>
              <a:rPr lang="zh-CN" altLang="zh-CN" sz="2600" b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=</a:t>
            </a:r>
            <a:r>
              <a:rPr lang="en-US" altLang="zh-CN" sz="2600" b="1" i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p</a:t>
            </a:r>
            <a:r>
              <a:rPr lang="zh-CN" altLang="en-US" sz="2600" b="1" baseline="-25000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向下</a:t>
            </a:r>
            <a:r>
              <a:rPr lang="zh-CN" altLang="zh-CN" sz="2600" b="1" i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S</a:t>
            </a:r>
            <a:r>
              <a:rPr lang="zh-CN" altLang="zh-CN" sz="2600" b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= </a:t>
            </a:r>
            <a:r>
              <a:rPr lang="zh-CN" altLang="zh-CN" sz="2600" b="1" i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ρ</a:t>
            </a:r>
            <a:r>
              <a:rPr lang="zh-CN" altLang="zh-CN" sz="2600" b="1" baseline="-25000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液</a:t>
            </a:r>
            <a:r>
              <a:rPr lang="zh-CN" altLang="zh-CN" sz="2600" b="1" i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gh</a:t>
            </a:r>
            <a:r>
              <a:rPr lang="en-US" altLang="zh-CN" sz="2600" b="1" i="1" baseline="-25000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1</a:t>
            </a:r>
            <a:r>
              <a:rPr lang="zh-CN" altLang="zh-CN" sz="2600" b="1" i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S</a:t>
            </a:r>
            <a:endParaRPr lang="zh-CN" altLang="zh-CN" sz="2600" b="1" i="1" noProof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marL="342900" indent="-342900">
              <a:spcBef>
                <a:spcPct val="50000"/>
              </a:spcBef>
            </a:pPr>
            <a:r>
              <a:rPr lang="zh-CN" altLang="en-US" sz="2600" noProof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上、下两面所受压力关系</a:t>
            </a:r>
            <a:endParaRPr lang="zh-CN" altLang="en-US" sz="2600" noProof="1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marL="342900" indent="-342900">
              <a:spcBef>
                <a:spcPct val="50000"/>
              </a:spcBef>
            </a:pPr>
            <a:r>
              <a:rPr lang="zh-CN" altLang="en-US" sz="2600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 </a:t>
            </a:r>
            <a:r>
              <a:rPr lang="zh-CN" altLang="zh-CN" sz="2600" b="1" i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  </a:t>
            </a:r>
            <a:r>
              <a:rPr lang="zh-CN" altLang="zh-CN" sz="2600" b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∵   </a:t>
            </a:r>
            <a:r>
              <a:rPr lang="zh-CN" altLang="zh-CN" sz="2600" b="1" i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p</a:t>
            </a:r>
            <a:r>
              <a:rPr lang="zh-CN" altLang="zh-CN" sz="2600" b="1" i="1" baseline="-25000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向上</a:t>
            </a:r>
            <a:r>
              <a:rPr lang="zh-CN" altLang="zh-CN" sz="2600" b="1" i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＞ p</a:t>
            </a:r>
            <a:r>
              <a:rPr lang="zh-CN" altLang="zh-CN" sz="2600" b="1" i="1" baseline="-25000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向下</a:t>
            </a:r>
            <a:r>
              <a:rPr lang="zh-CN" altLang="zh-CN" sz="2600" b="1" i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 </a:t>
            </a:r>
            <a:endParaRPr lang="zh-CN" altLang="zh-CN" sz="2600" b="1" i="1" noProof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marL="342900" indent="-342900">
              <a:spcBef>
                <a:spcPct val="50000"/>
              </a:spcBef>
            </a:pPr>
            <a:r>
              <a:rPr lang="zh-CN" altLang="zh-CN" sz="2600" b="1" i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   </a:t>
            </a:r>
            <a:r>
              <a:rPr lang="zh-CN" altLang="zh-CN" sz="2600" b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∴  </a:t>
            </a:r>
            <a:r>
              <a:rPr lang="zh-CN" altLang="zh-CN" sz="2600" b="1" i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F</a:t>
            </a:r>
            <a:r>
              <a:rPr lang="zh-CN" altLang="zh-CN" sz="2600" b="1" i="1" baseline="-25000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向上</a:t>
            </a:r>
            <a:r>
              <a:rPr lang="zh-CN" altLang="zh-CN" sz="2600" b="1" i="1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＞ F</a:t>
            </a:r>
            <a:r>
              <a:rPr lang="zh-CN" altLang="zh-CN" sz="2600" b="1" i="1" baseline="-25000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向下</a:t>
            </a:r>
            <a:endParaRPr lang="zh-CN" altLang="en-US" sz="2600" b="1" baseline="-25000" noProof="1">
              <a:latin typeface="Times New Roman" panose="02020603050405020304" pitchFamily="18" charset="0"/>
              <a:ea typeface="楷体_GB2312" charset="-122"/>
            </a:endParaRPr>
          </a:p>
          <a:p>
            <a:pPr>
              <a:lnSpc>
                <a:spcPct val="150000"/>
              </a:lnSpc>
            </a:pPr>
            <a:endParaRPr lang="zh-CN" altLang="zh-CN" sz="2600" b="1" baseline="-25000" noProof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17782" name="Rectangle 22"/>
          <p:cNvSpPr/>
          <p:nvPr>
            <p:custDataLst>
              <p:tags r:id="rId18"/>
            </p:custDataLst>
          </p:nvPr>
        </p:nvSpPr>
        <p:spPr>
          <a:xfrm>
            <a:off x="2187575" y="868363"/>
            <a:ext cx="7607300" cy="491490"/>
          </a:xfrm>
          <a:prstGeom prst="rect">
            <a:avLst/>
          </a:prstGeom>
          <a:noFill/>
          <a:ln w="12700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6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浮力是由于液体对物体上下表面之间压力差产生的。</a:t>
            </a:r>
          </a:p>
        </p:txBody>
      </p:sp>
      <p:sp>
        <p:nvSpPr>
          <p:cNvPr id="117783" name="Text Box 23"/>
          <p:cNvSpPr txBox="1"/>
          <p:nvPr>
            <p:custDataLst>
              <p:tags r:id="rId19"/>
            </p:custDataLst>
          </p:nvPr>
        </p:nvSpPr>
        <p:spPr>
          <a:xfrm>
            <a:off x="7291388" y="2032000"/>
            <a:ext cx="2211070" cy="491490"/>
          </a:xfrm>
          <a:prstGeom prst="rect">
            <a:avLst/>
          </a:prstGeom>
          <a:noFill/>
          <a:ln w="12700">
            <a:noFill/>
          </a:ln>
        </p:spPr>
        <p:txBody>
          <a:bodyPr wrap="none" anchor="t" anchorCtr="0">
            <a:spAutoFit/>
          </a:bodyPr>
          <a:lstStyle/>
          <a:p>
            <a:pPr eaLnBrk="0" hangingPunct="0"/>
            <a:r>
              <a:rPr lang="en-US" altLang="zh-CN" sz="26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</a:t>
            </a:r>
            <a:r>
              <a:rPr lang="en-US" altLang="zh-CN" sz="26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pS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= </a:t>
            </a:r>
            <a:r>
              <a:rPr lang="zh-CN" altLang="zh-CN" sz="26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ρ</a:t>
            </a:r>
            <a:r>
              <a:rPr lang="zh-CN" altLang="en-US" sz="26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水</a:t>
            </a:r>
            <a:r>
              <a:rPr lang="zh-CN" altLang="zh-CN" sz="26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ghS</a:t>
            </a:r>
          </a:p>
        </p:txBody>
      </p:sp>
      <p:sp>
        <p:nvSpPr>
          <p:cNvPr id="117784" name="Text Box 24"/>
          <p:cNvSpPr txBox="1"/>
          <p:nvPr>
            <p:custDataLst>
              <p:tags r:id="rId20"/>
            </p:custDataLst>
          </p:nvPr>
        </p:nvSpPr>
        <p:spPr>
          <a:xfrm>
            <a:off x="4130675" y="285750"/>
            <a:ext cx="466883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zh-CN" altLang="en-US" sz="32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浮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= 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zh-CN" altLang="en-US" sz="32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向上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- 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zh-CN" altLang="en-US" sz="32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向下（压力差法）</a:t>
            </a:r>
          </a:p>
        </p:txBody>
      </p:sp>
      <p:sp>
        <p:nvSpPr>
          <p:cNvPr id="14" name="圆角矩形 13"/>
          <p:cNvSpPr/>
          <p:nvPr>
            <p:custDataLst>
              <p:tags r:id="rId21"/>
            </p:custDataLst>
          </p:nvPr>
        </p:nvSpPr>
        <p:spPr>
          <a:xfrm>
            <a:off x="1806575" y="1646238"/>
            <a:ext cx="4116388" cy="5089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7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"/>
                                        <p:tgtEl>
                                          <p:spTgt spid="117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17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17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17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177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177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177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177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117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117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2" grpId="0" animBg="1"/>
      <p:bldP spid="117764" grpId="0" animBg="1"/>
      <p:bldP spid="117770" grpId="0"/>
      <p:bldP spid="117771" grpId="0"/>
      <p:bldP spid="117772" grpId="0"/>
      <p:bldP spid="117773" grpId="0"/>
      <p:bldP spid="117774" grpId="0" animBg="1"/>
      <p:bldP spid="117780" grpId="0" uiExpand="1" build="p"/>
      <p:bldP spid="117782" grpId="0"/>
      <p:bldP spid="117783" grpId="0"/>
      <p:bldP spid="117784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浮力产生的原因 视频素材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860" y="755015"/>
            <a:ext cx="9700260" cy="5693410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4872471" y="116727"/>
            <a:ext cx="2698175" cy="662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浮力产生的原因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/>
          <p:nvPr>
            <p:custDataLst>
              <p:tags r:id="rId1"/>
            </p:custDataLst>
          </p:nvPr>
        </p:nvSpPr>
        <p:spPr>
          <a:xfrm>
            <a:off x="2235200" y="5195888"/>
            <a:ext cx="7964488" cy="10502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altLang="zh-CN" sz="2600">
                <a:latin typeface="黑体" panose="02010609060101010101" pitchFamily="49" charset="-122"/>
                <a:ea typeface="黑体" panose="02010609060101010101" pitchFamily="49" charset="-122"/>
              </a:rPr>
              <a:t> 1.</a:t>
            </a: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将乒乓球放入瓶内，向瓶里倒水，乒乓球不浮起。</a:t>
            </a:r>
          </a:p>
          <a:p>
            <a:pPr eaLnBrk="0" hangingPunct="0">
              <a:lnSpc>
                <a:spcPct val="120000"/>
              </a:lnSpc>
            </a:pPr>
            <a:r>
              <a:rPr lang="en-US" altLang="zh-CN" sz="2600">
                <a:latin typeface="黑体" panose="02010609060101010101" pitchFamily="49" charset="-122"/>
                <a:ea typeface="黑体" panose="02010609060101010101" pitchFamily="49" charset="-122"/>
              </a:rPr>
              <a:t> 2.</a:t>
            </a: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将瓶下口堵住，乒乓球浮起。</a:t>
            </a:r>
            <a:endParaRPr lang="en-US" altLang="zh-CN" sz="26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8914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928938" y="1412875"/>
            <a:ext cx="2744787" cy="2881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5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384925" y="1412875"/>
            <a:ext cx="2671763" cy="2881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6" name="Rectangle 7"/>
          <p:cNvSpPr/>
          <p:nvPr>
            <p:custDataLst>
              <p:tags r:id="rId4"/>
            </p:custDataLst>
          </p:nvPr>
        </p:nvSpPr>
        <p:spPr>
          <a:xfrm>
            <a:off x="2136775" y="692150"/>
            <a:ext cx="2684463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600">
                <a:solidFill>
                  <a:srgbClr val="F8081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实验与观察</a:t>
            </a:r>
          </a:p>
        </p:txBody>
      </p:sp>
      <p:sp>
        <p:nvSpPr>
          <p:cNvPr id="38917" name="AutoShape 8"/>
          <p:cNvSpPr/>
          <p:nvPr>
            <p:custDataLst>
              <p:tags r:id="rId5"/>
            </p:custDataLst>
          </p:nvPr>
        </p:nvSpPr>
        <p:spPr>
          <a:xfrm>
            <a:off x="4332288" y="2871788"/>
            <a:ext cx="180975" cy="539750"/>
          </a:xfrm>
          <a:prstGeom prst="downArrow">
            <a:avLst>
              <a:gd name="adj1" fmla="val 50000"/>
              <a:gd name="adj2" fmla="val 74271"/>
            </a:avLst>
          </a:prstGeom>
          <a:solidFill>
            <a:srgbClr val="CC0000"/>
          </a:solidFill>
          <a:ln w="2857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6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8918" name="Rectangle 9"/>
          <p:cNvSpPr/>
          <p:nvPr>
            <p:custDataLst>
              <p:tags r:id="rId6"/>
            </p:custDataLst>
          </p:nvPr>
        </p:nvSpPr>
        <p:spPr>
          <a:xfrm>
            <a:off x="2136617" y="4508500"/>
            <a:ext cx="1668780" cy="5708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zh-CN" altLang="en-US" sz="2600">
                <a:solidFill>
                  <a:srgbClr val="F8081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实验现象</a:t>
            </a:r>
            <a:r>
              <a:rPr lang="en-US" altLang="zh-CN" sz="2600">
                <a:solidFill>
                  <a:srgbClr val="F8081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文本框 90127"/>
          <p:cNvSpPr txBox="1"/>
          <p:nvPr>
            <p:custDataLst>
              <p:tags r:id="rId1"/>
            </p:custDataLst>
          </p:nvPr>
        </p:nvSpPr>
        <p:spPr>
          <a:xfrm>
            <a:off x="1911350" y="1093788"/>
            <a:ext cx="8610600" cy="9531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800">
                <a:solidFill>
                  <a:srgbClr val="371DFB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    </a:t>
            </a:r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</a:rPr>
              <a:t>  </a:t>
            </a:r>
            <a:r>
              <a:rPr lang="zh-CN" altLang="en-US" sz="2800">
                <a:latin typeface="Times New Roman" panose="02020603050405020304" pitchFamily="18" charset="0"/>
                <a:ea typeface="黑体" panose="02010609060101010101" pitchFamily="49" charset="-122"/>
              </a:rPr>
              <a:t>若物体与容器的底部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紧密接触</a:t>
            </a:r>
            <a:r>
              <a:rPr lang="zh-CN" altLang="en-US" sz="2800">
                <a:latin typeface="Times New Roman" panose="02020603050405020304" pitchFamily="18" charset="0"/>
                <a:ea typeface="黑体" panose="02010609060101010101" pitchFamily="49" charset="-122"/>
              </a:rPr>
              <a:t>时，则物体</a:t>
            </a:r>
            <a:r>
              <a:rPr lang="en-US" altLang="zh-CN" sz="2800">
                <a:solidFill>
                  <a:srgbClr val="371DFB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______</a:t>
            </a:r>
            <a:r>
              <a:rPr lang="zh-CN" altLang="en-US" sz="2800">
                <a:latin typeface="Times New Roman" panose="02020603050405020304" pitchFamily="18" charset="0"/>
                <a:ea typeface="黑体" panose="02010609060101010101" pitchFamily="49" charset="-122"/>
              </a:rPr>
              <a:t>浮力。</a:t>
            </a:r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</a:rPr>
              <a:t>(</a:t>
            </a:r>
            <a:r>
              <a:rPr lang="zh-CN" altLang="en-US" sz="2800">
                <a:latin typeface="Times New Roman" panose="02020603050405020304" pitchFamily="18" charset="0"/>
                <a:ea typeface="黑体" panose="02010609060101010101" pitchFamily="49" charset="-122"/>
              </a:rPr>
              <a:t>填“受”或“不受”</a:t>
            </a:r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</a:rPr>
              <a:t>)</a:t>
            </a:r>
          </a:p>
        </p:txBody>
      </p:sp>
      <p:sp>
        <p:nvSpPr>
          <p:cNvPr id="90129" name="文本框 90128"/>
          <p:cNvSpPr txBox="1"/>
          <p:nvPr>
            <p:custDataLst>
              <p:tags r:id="rId2"/>
            </p:custDataLst>
          </p:nvPr>
        </p:nvSpPr>
        <p:spPr>
          <a:xfrm>
            <a:off x="9083675" y="971550"/>
            <a:ext cx="10033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不受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clrChange>
              <a:clrFrom>
                <a:srgbClr val="FDEFF8"/>
              </a:clrFrom>
              <a:clrTo>
                <a:srgbClr val="FDEF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118" y="2529132"/>
            <a:ext cx="3050021" cy="2423889"/>
          </a:xfrm>
          <a:prstGeom prst="rect">
            <a:avLst/>
          </a:prstGeom>
        </p:spPr>
      </p:pic>
      <p:grpSp>
        <p:nvGrpSpPr>
          <p:cNvPr id="9" name="组合 8"/>
          <p:cNvGrpSpPr/>
          <p:nvPr>
            <p:custDataLst>
              <p:tags r:id="rId4"/>
            </p:custDataLst>
          </p:nvPr>
        </p:nvGrpSpPr>
        <p:grpSpPr>
          <a:xfrm>
            <a:off x="761591" y="2492338"/>
            <a:ext cx="2552700" cy="2619375"/>
            <a:chOff x="711426" y="1952588"/>
            <a:chExt cx="2552700" cy="2619375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711426" y="1952588"/>
              <a:ext cx="2552700" cy="2619375"/>
            </a:xfrm>
            <a:prstGeom prst="rect">
              <a:avLst/>
            </a:prstGeom>
          </p:spPr>
        </p:pic>
        <p:sp>
          <p:nvSpPr>
            <p:cNvPr id="12" name="矩形 11"/>
            <p:cNvSpPr/>
            <p:nvPr>
              <p:custDataLst>
                <p:tags r:id="rId16"/>
              </p:custDataLst>
            </p:nvPr>
          </p:nvSpPr>
          <p:spPr>
            <a:xfrm>
              <a:off x="1509825" y="2484794"/>
              <a:ext cx="955901" cy="421341"/>
            </a:xfrm>
            <a:prstGeom prst="rect">
              <a:avLst/>
            </a:prstGeom>
            <a:blipFill>
              <a:blip r:embed="rId20"/>
              <a:tile tx="0" ty="0" sx="100000" sy="100000" flip="none" algn="tl"/>
            </a:blip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1318947" y="5681357"/>
            <a:ext cx="15424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i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F</a:t>
            </a:r>
            <a:r>
              <a:rPr kumimoji="1" lang="zh-CN" altLang="en-US" sz="2800" baseline="-250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浮</a:t>
            </a:r>
            <a:r>
              <a:rPr kumimoji="1"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=</a:t>
            </a:r>
            <a:r>
              <a:rPr kumimoji="1" lang="en-US" altLang="zh-CN" sz="2800" i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F</a:t>
            </a:r>
            <a:r>
              <a:rPr kumimoji="1" lang="zh-CN" altLang="en-US" sz="2800" baseline="-250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向上</a:t>
            </a:r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4569382" y="5808765"/>
            <a:ext cx="1024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i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F</a:t>
            </a:r>
            <a:r>
              <a:rPr kumimoji="1" lang="zh-CN" altLang="en-US" sz="2800" baseline="-250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浮</a:t>
            </a:r>
            <a:r>
              <a:rPr kumimoji="1"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=0</a:t>
            </a:r>
            <a:endParaRPr lang="zh-CN" altLang="en-US"/>
          </a:p>
        </p:txBody>
      </p:sp>
      <p:grpSp>
        <p:nvGrpSpPr>
          <p:cNvPr id="19" name="组合 18"/>
          <p:cNvGrpSpPr/>
          <p:nvPr>
            <p:custDataLst>
              <p:tags r:id="rId7"/>
            </p:custDataLst>
          </p:nvPr>
        </p:nvGrpSpPr>
        <p:grpSpPr>
          <a:xfrm>
            <a:off x="3792240" y="2492338"/>
            <a:ext cx="2552700" cy="3256965"/>
            <a:chOff x="3264125" y="1952588"/>
            <a:chExt cx="2552700" cy="3256965"/>
          </a:xfrm>
        </p:grpSpPr>
        <p:grpSp>
          <p:nvGrpSpPr>
            <p:cNvPr id="20" name="组合 19"/>
            <p:cNvGrpSpPr/>
            <p:nvPr>
              <p:custDataLst>
                <p:tags r:id="rId10"/>
              </p:custDataLst>
            </p:nvPr>
          </p:nvGrpSpPr>
          <p:grpSpPr>
            <a:xfrm>
              <a:off x="3264125" y="1952588"/>
              <a:ext cx="2552700" cy="2619375"/>
              <a:chOff x="3287305" y="1797552"/>
              <a:chExt cx="2552700" cy="2619375"/>
            </a:xfrm>
          </p:grpSpPr>
          <p:pic>
            <p:nvPicPr>
              <p:cNvPr id="22" name="图片 21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9"/>
              <a:stretch>
                <a:fillRect/>
              </a:stretch>
            </p:blipFill>
            <p:spPr>
              <a:xfrm>
                <a:off x="3287305" y="1797552"/>
                <a:ext cx="2552700" cy="2619375"/>
              </a:xfrm>
              <a:prstGeom prst="rect">
                <a:avLst/>
              </a:prstGeom>
            </p:spPr>
          </p:pic>
          <p:sp>
            <p:nvSpPr>
              <p:cNvPr id="23" name="矩形 22"/>
              <p:cNvSpPr/>
              <p:nvPr>
                <p:custDataLst>
                  <p:tags r:id="rId14"/>
                </p:custDataLst>
              </p:nvPr>
            </p:nvSpPr>
            <p:spPr>
              <a:xfrm>
                <a:off x="4210252" y="3836894"/>
                <a:ext cx="955901" cy="421341"/>
              </a:xfrm>
              <a:prstGeom prst="rect">
                <a:avLst/>
              </a:prstGeom>
              <a:blipFill>
                <a:blip r:embed="rId21"/>
                <a:tile tx="0" ty="0" sx="100000" sy="100000" flip="none" algn="tl"/>
              </a:blip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8" name="直接箭头连接符 27"/>
            <p:cNvCxnSpPr/>
            <p:nvPr>
              <p:custDataLst>
                <p:tags r:id="rId11"/>
              </p:custDataLst>
            </p:nvPr>
          </p:nvCxnSpPr>
          <p:spPr>
            <a:xfrm>
              <a:off x="4675473" y="4338899"/>
              <a:ext cx="247865" cy="293301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9" name="矩形 28"/>
            <p:cNvSpPr/>
            <p:nvPr>
              <p:custDataLst>
                <p:tags r:id="rId12"/>
              </p:custDataLst>
            </p:nvPr>
          </p:nvSpPr>
          <p:spPr>
            <a:xfrm>
              <a:off x="4195868" y="4470889"/>
              <a:ext cx="1620957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zh-CN" altLang="en-US" sz="2800">
                  <a:solidFill>
                    <a:prstClr val="black"/>
                  </a:solidFill>
                  <a:latin typeface="Times New Roman" panose="02020603050405020304" pitchFamily="18" charset="0"/>
                </a:rPr>
                <a:t>紧密接触</a:t>
              </a:r>
              <a:endParaRPr lang="en-US" altLang="zh-CN" sz="28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0" name="矩形 29"/>
          <p:cNvSpPr/>
          <p:nvPr>
            <p:custDataLst>
              <p:tags r:id="rId8"/>
            </p:custDataLst>
          </p:nvPr>
        </p:nvSpPr>
        <p:spPr>
          <a:xfrm>
            <a:off x="6914068" y="5155381"/>
            <a:ext cx="4850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沉入河底的桥墩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</a:rPr>
              <a:t>______ 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（填“受”或“不受”）水的浮力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>
            <p:custDataLst>
              <p:tags r:id="rId9"/>
            </p:custDataLst>
          </p:nvPr>
        </p:nvSpPr>
        <p:spPr>
          <a:xfrm>
            <a:off x="9646733" y="5213343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不受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0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1" grpId="0"/>
      <p:bldP spid="14" grpId="0"/>
      <p:bldP spid="16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24205" y="1556385"/>
            <a:ext cx="3937635" cy="3357245"/>
          </a:xfrm>
          <a:prstGeom prst="ellipse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</p:pic>
      <p:sp>
        <p:nvSpPr>
          <p:cNvPr id="41986" name="Rectangle 5"/>
          <p:cNvSpPr/>
          <p:nvPr>
            <p:custDataLst>
              <p:tags r:id="rId2"/>
            </p:custDataLst>
          </p:nvPr>
        </p:nvSpPr>
        <p:spPr>
          <a:xfrm>
            <a:off x="5520055" y="1056323"/>
            <a:ext cx="6137275" cy="129159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把空饮料罐用手按入水桶，饮料罐进入水中越深，手的感觉有什么变化？</a:t>
            </a:r>
            <a:endParaRPr lang="zh-CN" altLang="en-US" sz="26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726" name="Rectangle 6"/>
          <p:cNvSpPr/>
          <p:nvPr>
            <p:custDataLst>
              <p:tags r:id="rId3"/>
            </p:custDataLst>
          </p:nvPr>
        </p:nvSpPr>
        <p:spPr>
          <a:xfrm>
            <a:off x="5664200" y="3068955"/>
            <a:ext cx="5956935" cy="53403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浮力大小和什么因素有关？</a:t>
            </a:r>
          </a:p>
        </p:txBody>
      </p:sp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5736273" y="3755708"/>
            <a:ext cx="1173480" cy="49149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猜  想</a:t>
            </a:r>
          </a:p>
        </p:txBody>
      </p:sp>
      <p:sp>
        <p:nvSpPr>
          <p:cNvPr id="2" name="TextBox 3"/>
          <p:cNvSpPr txBox="1"/>
          <p:nvPr>
            <p:custDataLst>
              <p:tags r:id="rId5"/>
            </p:custDataLst>
          </p:nvPr>
        </p:nvSpPr>
        <p:spPr>
          <a:xfrm>
            <a:off x="5697538" y="2424430"/>
            <a:ext cx="1503680" cy="49149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提出问题</a:t>
            </a:r>
          </a:p>
        </p:txBody>
      </p:sp>
      <p:grpSp>
        <p:nvGrpSpPr>
          <p:cNvPr id="41991" name="组合 6147"/>
          <p:cNvGrpSpPr/>
          <p:nvPr>
            <p:custDataLst>
              <p:tags r:id="rId6"/>
            </p:custDataLst>
          </p:nvPr>
        </p:nvGrpSpPr>
        <p:grpSpPr>
          <a:xfrm>
            <a:off x="350520" y="260033"/>
            <a:ext cx="5007610" cy="808671"/>
            <a:chOff x="0" y="0"/>
            <a:chExt cx="7890" cy="1275"/>
          </a:xfrm>
        </p:grpSpPr>
        <p:sp>
          <p:nvSpPr>
            <p:cNvPr id="41992" name="矩形 7"/>
            <p:cNvSpPr/>
            <p:nvPr>
              <p:custDataLst>
                <p:tags r:id="rId9"/>
              </p:custDataLst>
            </p:nvPr>
          </p:nvSpPr>
          <p:spPr>
            <a:xfrm>
              <a:off x="882" y="0"/>
              <a:ext cx="2634" cy="1200"/>
            </a:xfrm>
            <a:custGeom>
              <a:avLst/>
              <a:gdLst/>
              <a:ahLst/>
              <a:cxnLst>
                <a:cxn ang="0">
                  <a:pos x="0" y="1200"/>
                </a:cxn>
                <a:cxn ang="0">
                  <a:pos x="2634" y="1200"/>
                </a:cxn>
                <a:cxn ang="0">
                  <a:pos x="0" y="120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sq" cmpd="sng">
              <a:solidFill>
                <a:srgbClr val="DDDDDD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993" name="任意多边形 16"/>
            <p:cNvSpPr/>
            <p:nvPr>
              <p:custDataLst>
                <p:tags r:id="rId10"/>
              </p:custDataLst>
            </p:nvPr>
          </p:nvSpPr>
          <p:spPr>
            <a:xfrm>
              <a:off x="0" y="454"/>
              <a:ext cx="826" cy="7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5" y="0"/>
                </a:cxn>
                <a:cxn ang="0">
                  <a:pos x="545" y="258"/>
                </a:cxn>
                <a:cxn ang="0">
                  <a:pos x="826" y="258"/>
                </a:cxn>
                <a:cxn ang="0">
                  <a:pos x="826" y="760"/>
                </a:cxn>
                <a:cxn ang="0">
                  <a:pos x="0" y="760"/>
                </a:cxn>
                <a:cxn ang="0">
                  <a:pos x="0" y="0"/>
                </a:cxn>
              </a:cxnLst>
              <a:rect l="l" t="t" r="r" b="b"/>
              <a:pathLst>
                <a:path w="696310" h="696310">
                  <a:moveTo>
                    <a:pt x="0" y="0"/>
                  </a:moveTo>
                  <a:lnTo>
                    <a:pt x="459827" y="0"/>
                  </a:lnTo>
                  <a:lnTo>
                    <a:pt x="459827" y="236483"/>
                  </a:lnTo>
                  <a:lnTo>
                    <a:pt x="696310" y="236483"/>
                  </a:lnTo>
                  <a:lnTo>
                    <a:pt x="696310" y="696310"/>
                  </a:lnTo>
                  <a:lnTo>
                    <a:pt x="0" y="696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994" name="矩形 17"/>
            <p:cNvSpPr/>
            <p:nvPr>
              <p:custDataLst>
                <p:tags r:id="rId11"/>
              </p:custDataLst>
            </p:nvPr>
          </p:nvSpPr>
          <p:spPr>
            <a:xfrm>
              <a:off x="570" y="374"/>
              <a:ext cx="258" cy="265"/>
            </a:xfrm>
            <a:prstGeom prst="rect">
              <a:avLst/>
            </a:prstGeom>
            <a:solidFill>
              <a:srgbClr val="008080">
                <a:alpha val="50980"/>
              </a:srgbClr>
            </a:solidFill>
            <a:ln w="9525">
              <a:noFill/>
            </a:ln>
          </p:spPr>
          <p:txBody>
            <a:bodyPr lIns="0" tIns="215900" rIns="179705" bIns="0" anchor="ctr" anchorCtr="0"/>
            <a:lstStyle/>
            <a:p>
              <a:pPr algn="ctr"/>
              <a:endParaRPr lang="zh-CN" altLang="en-US" sz="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204" name="文本框 6151"/>
            <p:cNvSpPr txBox="1"/>
            <p:nvPr>
              <p:custDataLst>
                <p:tags r:id="rId12"/>
              </p:custDataLst>
            </p:nvPr>
          </p:nvSpPr>
          <p:spPr>
            <a:xfrm>
              <a:off x="878" y="433"/>
              <a:ext cx="7012" cy="82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marR="0" defTabSz="91440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kern="1200" cap="none" spc="0" normalizeH="0" baseline="0" noProof="1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浮力的大小与哪些因素有关</a:t>
              </a:r>
            </a:p>
          </p:txBody>
        </p:sp>
        <p:sp>
          <p:nvSpPr>
            <p:cNvPr id="41996" name="文本框 6152"/>
            <p:cNvSpPr txBox="1"/>
            <p:nvPr>
              <p:custDataLst>
                <p:tags r:id="rId13"/>
              </p:custDataLst>
            </p:nvPr>
          </p:nvSpPr>
          <p:spPr>
            <a:xfrm>
              <a:off x="0" y="452"/>
              <a:ext cx="873" cy="82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zh-CN" altLang="en-US" sz="280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</a:t>
              </a:r>
            </a:p>
          </p:txBody>
        </p:sp>
      </p:grp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3576182" y="4652781"/>
            <a:ext cx="10554898" cy="189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①浮力的大小</a:t>
            </a:r>
            <a:r>
              <a:rPr lang="zh-CN" altLang="en-US" sz="2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可能</a:t>
            </a:r>
            <a:r>
              <a:rPr lang="zh-CN" altLang="en-US" sz="26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与物体</a:t>
            </a:r>
            <a:r>
              <a:rPr lang="zh-CN" altLang="en-US" sz="2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浸在液体中的体积或深度有关</a:t>
            </a:r>
            <a:r>
              <a:rPr lang="zh-CN" altLang="en-US" sz="26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6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6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②浮力的大小</a:t>
            </a:r>
            <a:r>
              <a:rPr lang="zh-CN" altLang="en-US" sz="2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可能与液体的密度</a:t>
            </a:r>
            <a:r>
              <a:rPr lang="zh-CN" altLang="en-US" sz="26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有关。</a:t>
            </a:r>
            <a:endParaRPr lang="en-US" altLang="zh-CN" sz="26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6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③浮力的大小可能与浸在液体中的物体的密度有关。</a:t>
            </a:r>
          </a:p>
        </p:txBody>
      </p:sp>
      <p:pic>
        <p:nvPicPr>
          <p:cNvPr id="3" name="Picture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/>
          <a:stretch>
            <a:fillRect/>
          </a:stretch>
        </p:blipFill>
        <p:spPr>
          <a:xfrm flipH="1">
            <a:off x="11061700" y="105283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/>
      <p:bldP spid="4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>
            <p:custDataLst>
              <p:tags r:id="rId1"/>
            </p:custDataLst>
          </p:nvPr>
        </p:nvGrpSpPr>
        <p:grpSpPr>
          <a:xfrm>
            <a:off x="5087938" y="2420938"/>
            <a:ext cx="990600" cy="1892300"/>
            <a:chOff x="1920" y="2400"/>
            <a:chExt cx="624" cy="1192"/>
          </a:xfrm>
        </p:grpSpPr>
        <p:sp>
          <p:nvSpPr>
            <p:cNvPr id="44034" name="Text Box 4"/>
            <p:cNvSpPr txBox="1"/>
            <p:nvPr>
              <p:custDataLst>
                <p:tags r:id="rId31"/>
              </p:custDataLst>
            </p:nvPr>
          </p:nvSpPr>
          <p:spPr>
            <a:xfrm>
              <a:off x="2112" y="3360"/>
              <a:ext cx="288" cy="23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en-US">
                  <a:latin typeface="黑体" panose="02010609060101010101" pitchFamily="49" charset="-122"/>
                  <a:ea typeface="黑体" panose="02010609060101010101" pitchFamily="49" charset="-122"/>
                </a:rPr>
                <a:t>水</a:t>
              </a:r>
            </a:p>
          </p:txBody>
        </p:sp>
        <p:grpSp>
          <p:nvGrpSpPr>
            <p:cNvPr id="44035" name="Group 5"/>
            <p:cNvGrpSpPr/>
            <p:nvPr>
              <p:custDataLst>
                <p:tags r:id="rId32"/>
              </p:custDataLst>
            </p:nvPr>
          </p:nvGrpSpPr>
          <p:grpSpPr>
            <a:xfrm>
              <a:off x="1920" y="2400"/>
              <a:ext cx="624" cy="912"/>
              <a:chOff x="1920" y="2400"/>
              <a:chExt cx="624" cy="912"/>
            </a:xfrm>
          </p:grpSpPr>
          <p:grpSp>
            <p:nvGrpSpPr>
              <p:cNvPr id="44036" name="xjhzja8"/>
              <p:cNvGrpSpPr/>
              <p:nvPr>
                <p:custDataLst>
                  <p:tags r:id="rId33"/>
                </p:custDataLst>
              </p:nvPr>
            </p:nvGrpSpPr>
            <p:grpSpPr>
              <a:xfrm>
                <a:off x="1920" y="2400"/>
                <a:ext cx="624" cy="912"/>
                <a:chOff x="7740" y="816"/>
                <a:chExt cx="1740" cy="1890"/>
              </a:xfrm>
            </p:grpSpPr>
            <p:sp>
              <p:nvSpPr>
                <p:cNvPr id="44037" name="AutoShape 7"/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7965" y="1746"/>
                  <a:ext cx="1440" cy="960"/>
                </a:xfrm>
                <a:prstGeom prst="flowChartAlternateProcess">
                  <a:avLst/>
                </a:prstGeom>
                <a:solidFill>
                  <a:schemeClr val="bg1"/>
                </a:solidFill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lstStyle/>
                <a:p>
                  <a:endParaRPr lang="zh-CN" altLang="en-US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44038" name="Freeform 8"/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7740" y="816"/>
                  <a:ext cx="1740" cy="1129"/>
                </a:xfrm>
                <a:custGeom>
                  <a:avLst/>
                  <a:gdLst/>
                  <a:ahLst/>
                  <a:cxnLst>
                    <a:cxn ang="0">
                      <a:pos x="225" y="1129"/>
                    </a:cxn>
                    <a:cxn ang="0">
                      <a:pos x="225" y="360"/>
                    </a:cxn>
                    <a:cxn ang="0">
                      <a:pos x="225" y="180"/>
                    </a:cxn>
                    <a:cxn ang="0">
                      <a:pos x="0" y="45"/>
                    </a:cxn>
                    <a:cxn ang="0">
                      <a:pos x="285" y="0"/>
                    </a:cxn>
                    <a:cxn ang="0">
                      <a:pos x="1740" y="0"/>
                    </a:cxn>
                    <a:cxn ang="0">
                      <a:pos x="1665" y="120"/>
                    </a:cxn>
                    <a:cxn ang="0">
                      <a:pos x="1665" y="1129"/>
                    </a:cxn>
                  </a:cxnLst>
                  <a:rect l="l" t="t" r="r" b="b"/>
                  <a:pathLst>
                    <a:path w="1740" h="1129">
                      <a:moveTo>
                        <a:pt x="225" y="1129"/>
                      </a:moveTo>
                      <a:lnTo>
                        <a:pt x="225" y="360"/>
                      </a:lnTo>
                      <a:lnTo>
                        <a:pt x="225" y="180"/>
                      </a:lnTo>
                      <a:lnTo>
                        <a:pt x="0" y="45"/>
                      </a:lnTo>
                      <a:lnTo>
                        <a:pt x="285" y="0"/>
                      </a:lnTo>
                      <a:lnTo>
                        <a:pt x="1740" y="0"/>
                      </a:lnTo>
                      <a:lnTo>
                        <a:pt x="1665" y="120"/>
                      </a:lnTo>
                      <a:lnTo>
                        <a:pt x="1665" y="1129"/>
                      </a:lnTo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44039" name="Rectangle 9"/>
              <p:cNvSpPr/>
              <p:nvPr>
                <p:custDataLst>
                  <p:tags r:id="rId34"/>
                </p:custDataLst>
              </p:nvPr>
            </p:nvSpPr>
            <p:spPr>
              <a:xfrm>
                <a:off x="2009" y="2731"/>
                <a:ext cx="500" cy="576"/>
              </a:xfrm>
              <a:prstGeom prst="rect">
                <a:avLst/>
              </a:prstGeom>
              <a:solidFill>
                <a:schemeClr val="bg1"/>
              </a:solidFill>
              <a:ln w="2857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  <p:grpSp>
        <p:nvGrpSpPr>
          <p:cNvPr id="6" name="Group 10"/>
          <p:cNvGrpSpPr/>
          <p:nvPr>
            <p:custDataLst>
              <p:tags r:id="rId2"/>
            </p:custDataLst>
          </p:nvPr>
        </p:nvGrpSpPr>
        <p:grpSpPr>
          <a:xfrm>
            <a:off x="6770688" y="2432050"/>
            <a:ext cx="990600" cy="1892300"/>
            <a:chOff x="2976" y="2400"/>
            <a:chExt cx="624" cy="1192"/>
          </a:xfrm>
        </p:grpSpPr>
        <p:sp>
          <p:nvSpPr>
            <p:cNvPr id="44041" name="Text Box 11"/>
            <p:cNvSpPr txBox="1"/>
            <p:nvPr>
              <p:custDataLst>
                <p:tags r:id="rId25"/>
              </p:custDataLst>
            </p:nvPr>
          </p:nvSpPr>
          <p:spPr>
            <a:xfrm>
              <a:off x="3120" y="3360"/>
              <a:ext cx="432" cy="23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en-US">
                  <a:latin typeface="黑体" panose="02010609060101010101" pitchFamily="49" charset="-122"/>
                  <a:ea typeface="黑体" panose="02010609060101010101" pitchFamily="49" charset="-122"/>
                </a:rPr>
                <a:t>酒精</a:t>
              </a:r>
            </a:p>
          </p:txBody>
        </p:sp>
        <p:grpSp>
          <p:nvGrpSpPr>
            <p:cNvPr id="44042" name="Group 12"/>
            <p:cNvGrpSpPr/>
            <p:nvPr>
              <p:custDataLst>
                <p:tags r:id="rId26"/>
              </p:custDataLst>
            </p:nvPr>
          </p:nvGrpSpPr>
          <p:grpSpPr>
            <a:xfrm>
              <a:off x="2976" y="2400"/>
              <a:ext cx="624" cy="914"/>
              <a:chOff x="1920" y="2400"/>
              <a:chExt cx="624" cy="914"/>
            </a:xfrm>
          </p:grpSpPr>
          <p:grpSp>
            <p:nvGrpSpPr>
              <p:cNvPr id="44043" name="xjhzja8"/>
              <p:cNvGrpSpPr/>
              <p:nvPr>
                <p:custDataLst>
                  <p:tags r:id="rId27"/>
                </p:custDataLst>
              </p:nvPr>
            </p:nvGrpSpPr>
            <p:grpSpPr>
              <a:xfrm>
                <a:off x="1920" y="2400"/>
                <a:ext cx="624" cy="912"/>
                <a:chOff x="7740" y="816"/>
                <a:chExt cx="1740" cy="1890"/>
              </a:xfrm>
            </p:grpSpPr>
            <p:sp>
              <p:nvSpPr>
                <p:cNvPr id="44044" name="AutoShape 14" descr="横虚线"/>
                <p:cNvSpPr/>
                <p:nvPr>
                  <p:custDataLst>
                    <p:tags r:id="rId29"/>
                  </p:custDataLst>
                </p:nvPr>
              </p:nvSpPr>
              <p:spPr>
                <a:xfrm>
                  <a:off x="7965" y="1746"/>
                  <a:ext cx="1440" cy="960"/>
                </a:xfrm>
                <a:prstGeom prst="flowChartAlternateProcess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lstStyle/>
                <a:p>
                  <a:endParaRPr lang="zh-CN" altLang="en-US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44045" name="Freeform 15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7740" y="816"/>
                  <a:ext cx="1740" cy="1129"/>
                </a:xfrm>
                <a:custGeom>
                  <a:avLst/>
                  <a:gdLst/>
                  <a:ahLst/>
                  <a:cxnLst>
                    <a:cxn ang="0">
                      <a:pos x="225" y="1129"/>
                    </a:cxn>
                    <a:cxn ang="0">
                      <a:pos x="225" y="360"/>
                    </a:cxn>
                    <a:cxn ang="0">
                      <a:pos x="225" y="180"/>
                    </a:cxn>
                    <a:cxn ang="0">
                      <a:pos x="0" y="45"/>
                    </a:cxn>
                    <a:cxn ang="0">
                      <a:pos x="285" y="0"/>
                    </a:cxn>
                    <a:cxn ang="0">
                      <a:pos x="1740" y="0"/>
                    </a:cxn>
                    <a:cxn ang="0">
                      <a:pos x="1665" y="120"/>
                    </a:cxn>
                    <a:cxn ang="0">
                      <a:pos x="1665" y="1129"/>
                    </a:cxn>
                  </a:cxnLst>
                  <a:rect l="l" t="t" r="r" b="b"/>
                  <a:pathLst>
                    <a:path w="1740" h="1129">
                      <a:moveTo>
                        <a:pt x="225" y="1129"/>
                      </a:moveTo>
                      <a:lnTo>
                        <a:pt x="225" y="360"/>
                      </a:lnTo>
                      <a:lnTo>
                        <a:pt x="225" y="180"/>
                      </a:lnTo>
                      <a:lnTo>
                        <a:pt x="0" y="45"/>
                      </a:lnTo>
                      <a:lnTo>
                        <a:pt x="285" y="0"/>
                      </a:lnTo>
                      <a:lnTo>
                        <a:pt x="1740" y="0"/>
                      </a:lnTo>
                      <a:lnTo>
                        <a:pt x="1665" y="120"/>
                      </a:lnTo>
                      <a:lnTo>
                        <a:pt x="1665" y="1129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44046" name="Rectangle 16"/>
              <p:cNvSpPr/>
              <p:nvPr>
                <p:custDataLst>
                  <p:tags r:id="rId28"/>
                </p:custDataLst>
              </p:nvPr>
            </p:nvSpPr>
            <p:spPr>
              <a:xfrm>
                <a:off x="2011" y="2738"/>
                <a:ext cx="500" cy="576"/>
              </a:xfrm>
              <a:prstGeom prst="rect">
                <a:avLst/>
              </a:prstGeom>
              <a:solidFill>
                <a:srgbClr val="FFFFCC"/>
              </a:solidFill>
              <a:ln w="1905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  <p:grpSp>
        <p:nvGrpSpPr>
          <p:cNvPr id="10" name="Group 17"/>
          <p:cNvGrpSpPr/>
          <p:nvPr>
            <p:custDataLst>
              <p:tags r:id="rId3"/>
            </p:custDataLst>
          </p:nvPr>
        </p:nvGrpSpPr>
        <p:grpSpPr>
          <a:xfrm>
            <a:off x="8385175" y="2419350"/>
            <a:ext cx="1066800" cy="1892300"/>
            <a:chOff x="3984" y="2016"/>
            <a:chExt cx="672" cy="1192"/>
          </a:xfrm>
        </p:grpSpPr>
        <p:grpSp>
          <p:nvGrpSpPr>
            <p:cNvPr id="44048" name="Group 18"/>
            <p:cNvGrpSpPr/>
            <p:nvPr>
              <p:custDataLst>
                <p:tags r:id="rId19"/>
              </p:custDataLst>
            </p:nvPr>
          </p:nvGrpSpPr>
          <p:grpSpPr>
            <a:xfrm>
              <a:off x="3984" y="2016"/>
              <a:ext cx="624" cy="912"/>
              <a:chOff x="1920" y="2400"/>
              <a:chExt cx="624" cy="912"/>
            </a:xfrm>
          </p:grpSpPr>
          <p:grpSp>
            <p:nvGrpSpPr>
              <p:cNvPr id="44049" name="xjhzja8"/>
              <p:cNvGrpSpPr/>
              <p:nvPr>
                <p:custDataLst>
                  <p:tags r:id="rId21"/>
                </p:custDataLst>
              </p:nvPr>
            </p:nvGrpSpPr>
            <p:grpSpPr>
              <a:xfrm>
                <a:off x="1920" y="2400"/>
                <a:ext cx="624" cy="912"/>
                <a:chOff x="7740" y="816"/>
                <a:chExt cx="1740" cy="1890"/>
              </a:xfrm>
            </p:grpSpPr>
            <p:sp>
              <p:nvSpPr>
                <p:cNvPr id="44050" name="AutoShape 20" descr="横虚线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7965" y="1746"/>
                  <a:ext cx="1440" cy="960"/>
                </a:xfrm>
                <a:prstGeom prst="flowChartAlternateProcess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 anchorCtr="0"/>
                <a:lstStyle/>
                <a:p>
                  <a:endParaRPr lang="zh-CN" altLang="en-US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44051" name="Freeform 21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7740" y="816"/>
                  <a:ext cx="1740" cy="1129"/>
                </a:xfrm>
                <a:custGeom>
                  <a:avLst/>
                  <a:gdLst/>
                  <a:ahLst/>
                  <a:cxnLst>
                    <a:cxn ang="0">
                      <a:pos x="225" y="1129"/>
                    </a:cxn>
                    <a:cxn ang="0">
                      <a:pos x="225" y="360"/>
                    </a:cxn>
                    <a:cxn ang="0">
                      <a:pos x="225" y="180"/>
                    </a:cxn>
                    <a:cxn ang="0">
                      <a:pos x="0" y="45"/>
                    </a:cxn>
                    <a:cxn ang="0">
                      <a:pos x="285" y="0"/>
                    </a:cxn>
                    <a:cxn ang="0">
                      <a:pos x="1740" y="0"/>
                    </a:cxn>
                    <a:cxn ang="0">
                      <a:pos x="1665" y="120"/>
                    </a:cxn>
                    <a:cxn ang="0">
                      <a:pos x="1665" y="1129"/>
                    </a:cxn>
                  </a:cxnLst>
                  <a:rect l="l" t="t" r="r" b="b"/>
                  <a:pathLst>
                    <a:path w="1740" h="1129">
                      <a:moveTo>
                        <a:pt x="225" y="1129"/>
                      </a:moveTo>
                      <a:lnTo>
                        <a:pt x="225" y="360"/>
                      </a:lnTo>
                      <a:lnTo>
                        <a:pt x="225" y="180"/>
                      </a:lnTo>
                      <a:lnTo>
                        <a:pt x="0" y="45"/>
                      </a:lnTo>
                      <a:lnTo>
                        <a:pt x="285" y="0"/>
                      </a:lnTo>
                      <a:lnTo>
                        <a:pt x="1740" y="0"/>
                      </a:lnTo>
                      <a:lnTo>
                        <a:pt x="1665" y="120"/>
                      </a:lnTo>
                      <a:lnTo>
                        <a:pt x="1665" y="1129"/>
                      </a:lnTo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44052" name="Rectangle 22"/>
              <p:cNvSpPr/>
              <p:nvPr>
                <p:custDataLst>
                  <p:tags r:id="rId22"/>
                </p:custDataLst>
              </p:nvPr>
            </p:nvSpPr>
            <p:spPr>
              <a:xfrm>
                <a:off x="2009" y="2736"/>
                <a:ext cx="500" cy="576"/>
              </a:xfrm>
              <a:prstGeom prst="rect">
                <a:avLst/>
              </a:prstGeom>
              <a:solidFill>
                <a:schemeClr val="bg2"/>
              </a:solidFill>
              <a:ln w="1905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44053" name="Text Box 23"/>
            <p:cNvSpPr txBox="1"/>
            <p:nvPr>
              <p:custDataLst>
                <p:tags r:id="rId20"/>
              </p:custDataLst>
            </p:nvPr>
          </p:nvSpPr>
          <p:spPr>
            <a:xfrm>
              <a:off x="4080" y="2976"/>
              <a:ext cx="576" cy="23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en-US">
                  <a:latin typeface="黑体" panose="02010609060101010101" pitchFamily="49" charset="-122"/>
                  <a:ea typeface="黑体" panose="02010609060101010101" pitchFamily="49" charset="-122"/>
                </a:rPr>
                <a:t>浓盐水</a:t>
              </a:r>
            </a:p>
          </p:txBody>
        </p:sp>
      </p:grpSp>
      <p:grpSp>
        <p:nvGrpSpPr>
          <p:cNvPr id="13" name="Group 24"/>
          <p:cNvGrpSpPr/>
          <p:nvPr>
            <p:custDataLst>
              <p:tags r:id="rId4"/>
            </p:custDataLst>
          </p:nvPr>
        </p:nvGrpSpPr>
        <p:grpSpPr>
          <a:xfrm>
            <a:off x="2809875" y="1487488"/>
            <a:ext cx="1371600" cy="3113087"/>
            <a:chOff x="810" y="1423"/>
            <a:chExt cx="864" cy="1961"/>
          </a:xfrm>
        </p:grpSpPr>
        <p:pic>
          <p:nvPicPr>
            <p:cNvPr id="44055" name="Picture 8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9"/>
            <a:stretch>
              <a:fillRect/>
            </a:stretch>
          </p:blipFill>
          <p:spPr>
            <a:xfrm>
              <a:off x="896" y="1423"/>
              <a:ext cx="668" cy="189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4056" name="Text Box 26"/>
            <p:cNvSpPr txBox="1"/>
            <p:nvPr>
              <p:custDataLst>
                <p:tags r:id="rId18"/>
              </p:custDataLst>
            </p:nvPr>
          </p:nvSpPr>
          <p:spPr>
            <a:xfrm>
              <a:off x="810" y="3152"/>
              <a:ext cx="864" cy="23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en-US">
                  <a:latin typeface="黑体" panose="02010609060101010101" pitchFamily="49" charset="-122"/>
                  <a:ea typeface="黑体" panose="02010609060101010101" pitchFamily="49" charset="-122"/>
                </a:rPr>
                <a:t>弹簧测力计</a:t>
              </a:r>
            </a:p>
          </p:txBody>
        </p:sp>
      </p:grp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2528888" y="981075"/>
            <a:ext cx="1503680" cy="49149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实验器材</a:t>
            </a:r>
          </a:p>
        </p:txBody>
      </p:sp>
      <p:sp>
        <p:nvSpPr>
          <p:cNvPr id="8" name="TextBox 7"/>
          <p:cNvSpPr/>
          <p:nvPr>
            <p:custDataLst>
              <p:tags r:id="rId6"/>
            </p:custDataLst>
          </p:nvPr>
        </p:nvSpPr>
        <p:spPr>
          <a:xfrm>
            <a:off x="2586038" y="4742974"/>
            <a:ext cx="1503680" cy="49149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实验方法</a:t>
            </a:r>
          </a:p>
        </p:txBody>
      </p:sp>
      <p:grpSp>
        <p:nvGrpSpPr>
          <p:cNvPr id="14" name="Group 31"/>
          <p:cNvGrpSpPr/>
          <p:nvPr>
            <p:custDataLst>
              <p:tags r:id="rId7"/>
            </p:custDataLst>
          </p:nvPr>
        </p:nvGrpSpPr>
        <p:grpSpPr>
          <a:xfrm>
            <a:off x="4070350" y="2701925"/>
            <a:ext cx="914400" cy="1223963"/>
            <a:chOff x="1604" y="2188"/>
            <a:chExt cx="576" cy="771"/>
          </a:xfrm>
        </p:grpSpPr>
        <p:sp>
          <p:nvSpPr>
            <p:cNvPr id="44061" name="Text Box 32"/>
            <p:cNvSpPr txBox="1"/>
            <p:nvPr>
              <p:custDataLst>
                <p:tags r:id="rId10"/>
              </p:custDataLst>
            </p:nvPr>
          </p:nvSpPr>
          <p:spPr>
            <a:xfrm>
              <a:off x="1604" y="2727"/>
              <a:ext cx="576" cy="23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en-US">
                  <a:latin typeface="黑体" panose="02010609060101010101" pitchFamily="49" charset="-122"/>
                  <a:ea typeface="黑体" panose="02010609060101010101" pitchFamily="49" charset="-122"/>
                </a:rPr>
                <a:t>圆柱体</a:t>
              </a:r>
            </a:p>
          </p:txBody>
        </p:sp>
        <p:grpSp>
          <p:nvGrpSpPr>
            <p:cNvPr id="44062" name="Group 33"/>
            <p:cNvGrpSpPr/>
            <p:nvPr>
              <p:custDataLst>
                <p:tags r:id="rId11"/>
              </p:custDataLst>
            </p:nvPr>
          </p:nvGrpSpPr>
          <p:grpSpPr>
            <a:xfrm>
              <a:off x="1730" y="2188"/>
              <a:ext cx="243" cy="426"/>
              <a:chOff x="1730" y="2188"/>
              <a:chExt cx="243" cy="426"/>
            </a:xfrm>
          </p:grpSpPr>
          <p:grpSp>
            <p:nvGrpSpPr>
              <p:cNvPr id="44063" name="Group 34"/>
              <p:cNvGrpSpPr/>
              <p:nvPr>
                <p:custDataLst>
                  <p:tags r:id="rId12"/>
                </p:custDataLst>
              </p:nvPr>
            </p:nvGrpSpPr>
            <p:grpSpPr>
              <a:xfrm>
                <a:off x="1730" y="2245"/>
                <a:ext cx="243" cy="369"/>
                <a:chOff x="1730" y="2245"/>
                <a:chExt cx="243" cy="255"/>
              </a:xfrm>
            </p:grpSpPr>
            <p:sp>
              <p:nvSpPr>
                <p:cNvPr id="44064" name="Rectangle 35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730" y="2245"/>
                  <a:ext cx="243" cy="85"/>
                </a:xfrm>
                <a:prstGeom prst="rect">
                  <a:avLst/>
                </a:prstGeom>
                <a:solidFill>
                  <a:schemeClr val="hlink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lang="zh-CN" altLang="en-US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44065" name="Rectangle 36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730" y="2330"/>
                  <a:ext cx="243" cy="85"/>
                </a:xfrm>
                <a:prstGeom prst="rect">
                  <a:avLst/>
                </a:prstGeom>
                <a:solidFill>
                  <a:schemeClr val="hlink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lang="zh-CN" altLang="en-US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44066" name="Rectangle 37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730" y="2415"/>
                  <a:ext cx="243" cy="85"/>
                </a:xfrm>
                <a:prstGeom prst="rect">
                  <a:avLst/>
                </a:prstGeom>
                <a:solidFill>
                  <a:schemeClr val="hlink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lang="zh-CN" altLang="en-US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  <p:sp>
            <p:nvSpPr>
              <p:cNvPr id="44067" name="Freeform 38"/>
              <p:cNvSpPr/>
              <p:nvPr>
                <p:custDataLst>
                  <p:tags r:id="rId13"/>
                </p:custDataLst>
              </p:nvPr>
            </p:nvSpPr>
            <p:spPr>
              <a:xfrm>
                <a:off x="1831" y="2188"/>
                <a:ext cx="57" cy="57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4" y="5"/>
                  </a:cxn>
                  <a:cxn ang="0">
                    <a:pos x="25" y="0"/>
                  </a:cxn>
                  <a:cxn ang="0">
                    <a:pos x="52" y="6"/>
                  </a:cxn>
                  <a:cxn ang="0">
                    <a:pos x="52" y="23"/>
                  </a:cxn>
                  <a:cxn ang="0">
                    <a:pos x="26" y="30"/>
                  </a:cxn>
                  <a:cxn ang="0">
                    <a:pos x="25" y="57"/>
                  </a:cxn>
                </a:cxnLst>
                <a:rect l="l" t="t" r="r" b="b"/>
                <a:pathLst>
                  <a:path w="201" h="356">
                    <a:moveTo>
                      <a:pt x="1" y="90"/>
                    </a:moveTo>
                    <a:cubicBezTo>
                      <a:pt x="3" y="80"/>
                      <a:pt x="0" y="46"/>
                      <a:pt x="15" y="31"/>
                    </a:cubicBezTo>
                    <a:cubicBezTo>
                      <a:pt x="30" y="16"/>
                      <a:pt x="61" y="0"/>
                      <a:pt x="89" y="1"/>
                    </a:cubicBezTo>
                    <a:cubicBezTo>
                      <a:pt x="117" y="2"/>
                      <a:pt x="170" y="15"/>
                      <a:pt x="186" y="39"/>
                    </a:cubicBezTo>
                    <a:cubicBezTo>
                      <a:pt x="202" y="63"/>
                      <a:pt x="200" y="118"/>
                      <a:pt x="185" y="142"/>
                    </a:cubicBezTo>
                    <a:cubicBezTo>
                      <a:pt x="170" y="166"/>
                      <a:pt x="109" y="150"/>
                      <a:pt x="93" y="186"/>
                    </a:cubicBezTo>
                    <a:cubicBezTo>
                      <a:pt x="77" y="222"/>
                      <a:pt x="89" y="321"/>
                      <a:pt x="88" y="356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5" name="右箭头 4"/>
          <p:cNvSpPr/>
          <p:nvPr>
            <p:custDataLst>
              <p:tags r:id="rId8"/>
            </p:custDataLst>
          </p:nvPr>
        </p:nvSpPr>
        <p:spPr>
          <a:xfrm>
            <a:off x="4520814" y="4699611"/>
            <a:ext cx="1431701" cy="57873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12" name="圆角矩形 11"/>
          <p:cNvSpPr/>
          <p:nvPr>
            <p:custDataLst>
              <p:tags r:id="rId9"/>
            </p:custDataLst>
          </p:nvPr>
        </p:nvSpPr>
        <p:spPr>
          <a:xfrm>
            <a:off x="5952515" y="4612801"/>
            <a:ext cx="2222339" cy="75235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</a:rPr>
              <a:t>控制变量法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5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438940" y="749401"/>
            <a:ext cx="10560754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）探究浮力的大小与物体浸没的深度的关系。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40" y="1560245"/>
            <a:ext cx="4590260" cy="3710225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5719317" y="3493472"/>
            <a:ext cx="55941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观察：乙、丙两种情况下弹簧</a:t>
            </a:r>
            <a:r>
              <a:rPr lang="zh-CN" altLang="en-US" sz="2800">
                <a:latin typeface="Times New Roman" panose="02020603050405020304" pitchFamily="18" charset="0"/>
              </a:rPr>
              <a:t>测力计的示数</a:t>
            </a:r>
            <a:r>
              <a:rPr lang="en-US" altLang="zh-CN" sz="2800">
                <a:latin typeface="Times New Roman" panose="02020603050405020304" pitchFamily="18" charset="0"/>
              </a:rPr>
              <a:t>______</a:t>
            </a:r>
            <a:r>
              <a:rPr lang="zh-CN" altLang="en-US" sz="2800">
                <a:latin typeface="Times New Roman" panose="02020603050405020304" pitchFamily="18" charset="0"/>
              </a:rPr>
              <a:t>，即浮力</a:t>
            </a:r>
            <a:r>
              <a:rPr lang="en-US" altLang="zh-CN" sz="2800">
                <a:latin typeface="Times New Roman" panose="02020603050405020304" pitchFamily="18" charset="0"/>
              </a:rPr>
              <a:t>_______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。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1074271" y="5427701"/>
            <a:ext cx="3685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甲               乙            丙</a:t>
            </a:r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7340153" y="4185969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相同</a:t>
            </a: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9992476" y="426653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相同</a:t>
            </a:r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5719316" y="2220651"/>
            <a:ext cx="55941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同一物体浸没在同一液体中，物体浸没的深度不同。</a:t>
            </a:r>
          </a:p>
        </p:txBody>
      </p:sp>
      <p:sp>
        <p:nvSpPr>
          <p:cNvPr id="11" name="剪去单角的矩形 10"/>
          <p:cNvSpPr/>
          <p:nvPr>
            <p:custDataLst>
              <p:tags r:id="rId8"/>
            </p:custDataLst>
          </p:nvPr>
        </p:nvSpPr>
        <p:spPr>
          <a:xfrm>
            <a:off x="5778978" y="2201290"/>
            <a:ext cx="5668399" cy="2808711"/>
          </a:xfrm>
          <a:prstGeom prst="snip1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结论：浮力的大小与物体浸没在液体中的深度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</a:rPr>
              <a:t>______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。</a:t>
            </a: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8096568" y="3755081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无关</a:t>
            </a:r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3147057" y="2916216"/>
            <a:ext cx="5556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3N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1551165" y="3605645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5N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4601467" y="2913148"/>
            <a:ext cx="5556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3N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 animBg="1"/>
      <p:bldP spid="8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940579" y="629697"/>
            <a:ext cx="10560754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）探究浮力的大小与物体浸入液体的体积的关系。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79" y="1409754"/>
            <a:ext cx="3808402" cy="3096878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5420907" y="3241427"/>
            <a:ext cx="5522424" cy="1308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观察：乙、丙两种情况下</a:t>
            </a:r>
            <a:r>
              <a:rPr lang="zh-CN" altLang="en-US" sz="2800">
                <a:latin typeface="Times New Roman" panose="02020603050405020304" pitchFamily="18" charset="0"/>
              </a:rPr>
              <a:t>弹簧测力计的示数</a:t>
            </a:r>
            <a:r>
              <a:rPr lang="en-US" altLang="zh-CN" sz="2800">
                <a:latin typeface="Times New Roman" panose="02020603050405020304" pitchFamily="18" charset="0"/>
              </a:rPr>
              <a:t>______</a:t>
            </a:r>
            <a:r>
              <a:rPr lang="zh-CN" altLang="en-US" sz="2800">
                <a:latin typeface="Times New Roman" panose="02020603050405020304" pitchFamily="18" charset="0"/>
              </a:rPr>
              <a:t>，即浮力</a:t>
            </a:r>
            <a:r>
              <a:rPr lang="en-US" altLang="zh-CN" sz="2800">
                <a:latin typeface="Times New Roman" panose="02020603050405020304" pitchFamily="18" charset="0"/>
              </a:rPr>
              <a:t>______</a:t>
            </a:r>
            <a:r>
              <a:rPr lang="zh-CN" altLang="en-US" sz="2800">
                <a:latin typeface="Times New Roman" panose="02020603050405020304" pitchFamily="18" charset="0"/>
              </a:rPr>
              <a:t>。</a:t>
            </a: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1136620" y="4806269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甲            乙            丙</a:t>
            </a:r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7010724" y="398341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不同</a:t>
            </a:r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9503352" y="398341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不同</a:t>
            </a: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7"/>
            </p:custDataLst>
          </p:nvPr>
        </p:nvSpPr>
        <p:spPr>
          <a:xfrm>
            <a:off x="5352361" y="1844625"/>
            <a:ext cx="5522424" cy="1308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液体的密度相同，同一物体浸入液体的体积不同。</a:t>
            </a:r>
          </a:p>
        </p:txBody>
      </p:sp>
      <p:sp>
        <p:nvSpPr>
          <p:cNvPr id="18" name="剪去单角的矩形 17"/>
          <p:cNvSpPr/>
          <p:nvPr>
            <p:custDataLst>
              <p:tags r:id="rId8"/>
            </p:custDataLst>
          </p:nvPr>
        </p:nvSpPr>
        <p:spPr>
          <a:xfrm>
            <a:off x="5304087" y="1844625"/>
            <a:ext cx="5668399" cy="2791598"/>
          </a:xfrm>
          <a:prstGeom prst="snip1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结论：浮力的大小与物体浸入液体的体积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</a:rPr>
              <a:t>______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。</a:t>
            </a:r>
          </a:p>
        </p:txBody>
      </p:sp>
      <p:sp>
        <p:nvSpPr>
          <p:cNvPr id="21" name="矩形 20"/>
          <p:cNvSpPr/>
          <p:nvPr>
            <p:custDataLst>
              <p:tags r:id="rId9"/>
            </p:custDataLst>
          </p:nvPr>
        </p:nvSpPr>
        <p:spPr>
          <a:xfrm>
            <a:off x="6877126" y="3400238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有关</a:t>
            </a:r>
            <a:endParaRPr lang="zh-CN" altLang="en-US"/>
          </a:p>
        </p:txBody>
      </p:sp>
      <p:sp>
        <p:nvSpPr>
          <p:cNvPr id="22" name="文本框 21"/>
          <p:cNvSpPr txBox="1"/>
          <p:nvPr>
            <p:custDataLst>
              <p:tags r:id="rId10"/>
            </p:custDataLst>
          </p:nvPr>
        </p:nvSpPr>
        <p:spPr>
          <a:xfrm>
            <a:off x="2925465" y="2482728"/>
            <a:ext cx="5556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4N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11"/>
            </p:custDataLst>
          </p:nvPr>
        </p:nvSpPr>
        <p:spPr>
          <a:xfrm>
            <a:off x="1769415" y="2936193"/>
            <a:ext cx="5556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5N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12"/>
            </p:custDataLst>
          </p:nvPr>
        </p:nvSpPr>
        <p:spPr>
          <a:xfrm>
            <a:off x="4332606" y="2500387"/>
            <a:ext cx="5556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3N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3"/>
          <p:cNvGrpSpPr/>
          <p:nvPr>
            <p:custDataLst>
              <p:tags r:id="rId13"/>
            </p:custDataLst>
          </p:nvPr>
        </p:nvGrpSpPr>
        <p:grpSpPr>
          <a:xfrm>
            <a:off x="2207578" y="5588318"/>
            <a:ext cx="7392987" cy="706438"/>
            <a:chOff x="0" y="-11"/>
            <a:chExt cx="4545" cy="445"/>
          </a:xfrm>
        </p:grpSpPr>
        <p:sp>
          <p:nvSpPr>
            <p:cNvPr id="47107" name="Rectangle 4"/>
            <p:cNvSpPr/>
            <p:nvPr>
              <p:custDataLst>
                <p:tags r:id="rId15"/>
              </p:custDataLst>
            </p:nvPr>
          </p:nvSpPr>
          <p:spPr>
            <a:xfrm>
              <a:off x="2976" y="58"/>
              <a:ext cx="1569" cy="34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rgbClr val="3D94E3"/>
                </a:gs>
              </a:gsLst>
              <a:lin ang="5400000" scaled="1"/>
            </a:gradFill>
            <a:ln w="28575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>
              <a:spAutoFit/>
            </a:bodyPr>
            <a:lstStyle/>
            <a:p>
              <a:pPr eaLnBrk="0" hangingPunct="0"/>
              <a:r>
                <a:rPr lang="zh-CN" altLang="en-US" sz="2600">
                  <a:solidFill>
                    <a:srgbClr val="F8081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排开液体的体积</a:t>
              </a:r>
            </a:p>
          </p:txBody>
        </p:sp>
        <p:sp>
          <p:nvSpPr>
            <p:cNvPr id="47108" name="Rectangle 5"/>
            <p:cNvSpPr/>
            <p:nvPr>
              <p:custDataLst>
                <p:tags r:id="rId16"/>
              </p:custDataLst>
            </p:nvPr>
          </p:nvSpPr>
          <p:spPr>
            <a:xfrm>
              <a:off x="0" y="58"/>
              <a:ext cx="2199" cy="34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rgbClr val="3D94E3"/>
                </a:gs>
              </a:gsLst>
              <a:lin ang="5400000" scaled="1"/>
            </a:gradFill>
            <a:ln w="28575">
              <a:noFill/>
            </a:ln>
          </p:spPr>
          <p:txBody>
            <a:bodyPr anchor="t" anchorCtr="0">
              <a:spAutoFit/>
            </a:bodyPr>
            <a:lstStyle/>
            <a:p>
              <a:pPr eaLnBrk="0" hangingPunct="0"/>
              <a:r>
                <a:rPr lang="zh-CN" altLang="en-US" sz="2600">
                  <a:solidFill>
                    <a:srgbClr val="F8081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物体浸在液体中的体积</a:t>
              </a:r>
            </a:p>
          </p:txBody>
        </p:sp>
        <p:sp>
          <p:nvSpPr>
            <p:cNvPr id="47109" name="Rectangle 6"/>
            <p:cNvSpPr/>
            <p:nvPr>
              <p:custDataLst>
                <p:tags r:id="rId17"/>
              </p:custDataLst>
            </p:nvPr>
          </p:nvSpPr>
          <p:spPr>
            <a:xfrm>
              <a:off x="2454" y="-11"/>
              <a:ext cx="288" cy="44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eaLnBrk="0" hangingPunct="0"/>
              <a:r>
                <a:rPr lang="en-US" altLang="zh-CN" sz="4000" b="1">
                  <a:solidFill>
                    <a:srgbClr val="F8081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=</a:t>
              </a:r>
            </a:p>
          </p:txBody>
        </p:sp>
      </p:grpSp>
      <p:sp>
        <p:nvSpPr>
          <p:cNvPr id="28" name="文本框 27"/>
          <p:cNvSpPr txBox="1"/>
          <p:nvPr>
            <p:custDataLst>
              <p:tags r:id="rId14"/>
            </p:custDataLst>
          </p:nvPr>
        </p:nvSpPr>
        <p:spPr>
          <a:xfrm>
            <a:off x="9503410" y="2863850"/>
            <a:ext cx="792480" cy="460375"/>
          </a:xfrm>
          <a:prstGeom prst="rect">
            <a:avLst/>
          </a:prstGeom>
          <a:solidFill>
            <a:srgbClr val="DEEBF7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>
                <a:solidFill>
                  <a:srgbClr val="F8081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排开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8" grpId="0" animBg="1"/>
      <p:bldP spid="21" grpId="0"/>
      <p:bldP spid="22" grpId="0"/>
      <p:bldP spid="24" grpId="0"/>
      <p:bldP spid="25" grpId="0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365392" y="786430"/>
            <a:ext cx="10560754" cy="662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）探究浮力的大小与液体密度的关系</a:t>
            </a: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6349662" y="2226755"/>
            <a:ext cx="53071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同一物体浸在液体中的体积相同，液体密度不同。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19" y="1871174"/>
            <a:ext cx="5135096" cy="3749324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6349663" y="3611750"/>
            <a:ext cx="53071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观察：乙、丙两种情况下弹簧测力计的示数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</a:rPr>
              <a:t>_______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，即浮力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</a:rPr>
              <a:t>________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。</a:t>
            </a: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8421822" y="4295113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不同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6539233" y="4996745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不同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0" name="剪去单角的矩形 9"/>
          <p:cNvSpPr/>
          <p:nvPr>
            <p:custDataLst>
              <p:tags r:id="rId7"/>
            </p:custDataLst>
          </p:nvPr>
        </p:nvSpPr>
        <p:spPr>
          <a:xfrm>
            <a:off x="6257311" y="2385164"/>
            <a:ext cx="5668399" cy="3235334"/>
          </a:xfrm>
          <a:prstGeom prst="snip1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>
              <a:lnSpc>
                <a:spcPct val="20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结论：物体受到的浮力与液体的密度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</a:rPr>
              <a:t>______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。</a:t>
            </a: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7157471" y="4309729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有关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3136262" y="3379983"/>
            <a:ext cx="5556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3N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4809778" y="3380917"/>
            <a:ext cx="5556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4N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1667692" y="3833448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5N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12"/>
            </p:custDataLst>
          </p:nvPr>
        </p:nvSpPr>
        <p:spPr>
          <a:xfrm>
            <a:off x="1209526" y="5721071"/>
            <a:ext cx="3685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甲               乙            丙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8" grpId="0"/>
      <p:bldP spid="5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707881" y="877907"/>
            <a:ext cx="10560754" cy="662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）探究浮力的大小与物体密度的关系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7" y="2010658"/>
            <a:ext cx="5501248" cy="3897645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6650453" y="2193972"/>
            <a:ext cx="461818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物体的体积相同，浸没在同一液体中，物体密度不同。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现象：甲、乙两种情况下弹簧测力计的示数差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</a:rPr>
              <a:t>______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，即浮力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</a:rPr>
              <a:t>_______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。</a:t>
            </a: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9856376" y="418339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相同</a:t>
            </a: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8000393" y="4862263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相同</a:t>
            </a:r>
            <a:endParaRPr lang="zh-CN" altLang="en-US"/>
          </a:p>
        </p:txBody>
      </p:sp>
      <p:sp>
        <p:nvSpPr>
          <p:cNvPr id="8" name="剪去单角的矩形 7"/>
          <p:cNvSpPr/>
          <p:nvPr>
            <p:custDataLst>
              <p:tags r:id="rId6"/>
            </p:custDataLst>
          </p:nvPr>
        </p:nvSpPr>
        <p:spPr>
          <a:xfrm>
            <a:off x="6714639" y="2193971"/>
            <a:ext cx="4982104" cy="3323987"/>
          </a:xfrm>
          <a:prstGeom prst="snip1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结论：物体所受的浮力与物体的密度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</a:rPr>
              <a:t>______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。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8238695" y="3910422"/>
            <a:ext cx="90281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无关</a:t>
            </a: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3147057" y="3390778"/>
            <a:ext cx="5556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2N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1678487" y="3844243"/>
            <a:ext cx="5556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3N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5830880" y="3268260"/>
            <a:ext cx="5556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3N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4488968" y="3721725"/>
            <a:ext cx="5556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4N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12"/>
            </p:custDataLst>
          </p:nvPr>
        </p:nvSpPr>
        <p:spPr>
          <a:xfrm>
            <a:off x="2194411" y="5907761"/>
            <a:ext cx="28498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甲                      乙      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6" grpId="0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/>
          <p:nvPr>
            <p:custDataLst>
              <p:tags r:id="rId1"/>
            </p:custDataLst>
          </p:nvPr>
        </p:nvGrpSpPr>
        <p:grpSpPr>
          <a:xfrm>
            <a:off x="1690539" y="654045"/>
            <a:ext cx="4290190" cy="6077962"/>
            <a:chOff x="975" y="1661"/>
            <a:chExt cx="2364" cy="3235"/>
          </a:xfrm>
          <a:effectLst>
            <a:outerShdw blurRad="50800" dist="38100" dir="2700000" algn="tl" rotWithShape="0">
              <a:schemeClr val="bg2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3088" name="Text Box 3"/>
            <p:cNvSpPr txBox="1"/>
            <p:nvPr>
              <p:custDataLst>
                <p:tags r:id="rId9"/>
              </p:custDataLst>
            </p:nvPr>
          </p:nvSpPr>
          <p:spPr>
            <a:xfrm>
              <a:off x="1277" y="2475"/>
              <a:ext cx="222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3</a:t>
              </a:r>
            </a:p>
          </p:txBody>
        </p:sp>
        <p:pic>
          <p:nvPicPr>
            <p:cNvPr id="3089" name="Picture 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975" y="1661"/>
              <a:ext cx="2364" cy="3235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</p:pic>
        <p:sp>
          <p:nvSpPr>
            <p:cNvPr id="3090" name="Text Box 7"/>
            <p:cNvSpPr txBox="1"/>
            <p:nvPr>
              <p:custDataLst>
                <p:tags r:id="rId11"/>
              </p:custDataLst>
            </p:nvPr>
          </p:nvSpPr>
          <p:spPr>
            <a:xfrm>
              <a:off x="1964" y="4613"/>
              <a:ext cx="393" cy="232"/>
            </a:xfrm>
            <a:prstGeom prst="rect">
              <a:avLst/>
            </a:prstGeom>
            <a:solidFill>
              <a:schemeClr val="tx1">
                <a:alpha val="48000"/>
              </a:schemeClr>
            </a:solidFill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1">
                  <a:ln>
                    <a:noFill/>
                  </a:ln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竹筏</a:t>
              </a:r>
            </a:p>
          </p:txBody>
        </p:sp>
      </p:grpSp>
      <p:grpSp>
        <p:nvGrpSpPr>
          <p:cNvPr id="3" name="组合 4"/>
          <p:cNvGrpSpPr/>
          <p:nvPr>
            <p:custDataLst>
              <p:tags r:id="rId2"/>
            </p:custDataLst>
          </p:nvPr>
        </p:nvGrpSpPr>
        <p:grpSpPr>
          <a:xfrm>
            <a:off x="6211271" y="3861030"/>
            <a:ext cx="4493049" cy="2880200"/>
            <a:chOff x="7749" y="5221"/>
            <a:chExt cx="5878" cy="4372"/>
          </a:xfrm>
        </p:grpSpPr>
        <p:pic>
          <p:nvPicPr>
            <p:cNvPr id="3086" name="Picture 9" descr="帆船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7749" y="5221"/>
              <a:ext cx="5878" cy="4372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  <a:effectLst>
              <a:outerShdw blurRad="50800" dist="38100" dir="2700000" algn="tl" rotWithShape="0">
                <a:schemeClr val="bg2">
                  <a:lumMod val="60000"/>
                  <a:lumOff val="40000"/>
                  <a:alpha val="40000"/>
                </a:schemeClr>
              </a:outerShdw>
            </a:effectLst>
          </p:spPr>
        </p:pic>
        <p:sp>
          <p:nvSpPr>
            <p:cNvPr id="3087" name="Text Box 10"/>
            <p:cNvSpPr txBox="1"/>
            <p:nvPr>
              <p:custDataLst>
                <p:tags r:id="rId8"/>
              </p:custDataLst>
            </p:nvPr>
          </p:nvSpPr>
          <p:spPr>
            <a:xfrm>
              <a:off x="10322" y="8998"/>
              <a:ext cx="1020" cy="581"/>
            </a:xfrm>
            <a:prstGeom prst="rect">
              <a:avLst/>
            </a:prstGeom>
            <a:solidFill>
              <a:schemeClr val="tx1">
                <a:alpha val="23000"/>
              </a:schemeClr>
            </a:solidFill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 marR="0" defTabSz="914400" eaLnBrk="0" hangingPunct="0">
                <a:spcBef>
                  <a:spcPct val="5000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1" kern="1200" cap="none" spc="0" normalizeH="0" baseline="0" noProof="1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帆船</a:t>
              </a:r>
            </a:p>
          </p:txBody>
        </p:sp>
      </p:grpSp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6211271" y="654045"/>
            <a:ext cx="4421043" cy="3134980"/>
            <a:chOff x="7770" y="1419"/>
            <a:chExt cx="5882" cy="3658"/>
          </a:xfrm>
        </p:grpSpPr>
        <p:pic>
          <p:nvPicPr>
            <p:cNvPr id="3084" name="Picture 15" descr="liaoninghao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7770" y="1419"/>
              <a:ext cx="5882" cy="3658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  <a:effectLst>
              <a:outerShdw blurRad="50800" dist="38100" dir="2700000" algn="tl" rotWithShape="0">
                <a:schemeClr val="bg2">
                  <a:lumMod val="60000"/>
                  <a:lumOff val="40000"/>
                  <a:alpha val="40000"/>
                </a:schemeClr>
              </a:outerShdw>
            </a:effectLst>
          </p:spPr>
        </p:pic>
        <p:sp>
          <p:nvSpPr>
            <p:cNvPr id="3085" name="Text Box 16"/>
            <p:cNvSpPr txBox="1"/>
            <p:nvPr>
              <p:custDataLst>
                <p:tags r:id="rId6"/>
              </p:custDataLst>
            </p:nvPr>
          </p:nvSpPr>
          <p:spPr>
            <a:xfrm>
              <a:off x="9757" y="4379"/>
              <a:ext cx="1927" cy="581"/>
            </a:xfrm>
            <a:prstGeom prst="rect">
              <a:avLst/>
            </a:prstGeom>
            <a:solidFill>
              <a:schemeClr val="tx1">
                <a:alpha val="22000"/>
              </a:schemeClr>
            </a:solidFill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 marR="0" algn="ctr" defTabSz="914400" eaLnBrk="0" hangingPunct="0">
                <a:spcBef>
                  <a:spcPct val="5000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1" kern="1200" cap="none" spc="0" normalizeH="0" baseline="0" noProof="1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辽宁舰</a:t>
              </a:r>
            </a:p>
          </p:txBody>
        </p:sp>
      </p:grpSp>
      <p:sp>
        <p:nvSpPr>
          <p:cNvPr id="20488" name="文本框 2"/>
          <p:cNvSpPr txBox="1"/>
          <p:nvPr>
            <p:custDataLst>
              <p:tags r:id="rId4"/>
            </p:custDataLst>
          </p:nvPr>
        </p:nvSpPr>
        <p:spPr>
          <a:xfrm>
            <a:off x="767630" y="2253267"/>
            <a:ext cx="344488" cy="25545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认识浮力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>
            <p:custDataLst>
              <p:tags r:id="rId1"/>
            </p:custDataLst>
          </p:nvPr>
        </p:nvSpPr>
        <p:spPr>
          <a:xfrm>
            <a:off x="2062163" y="1990725"/>
            <a:ext cx="8067675" cy="2096334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</a:t>
            </a:r>
            <a:r>
              <a:rPr kumimoji="1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浮力大小</a:t>
            </a:r>
            <a:r>
              <a:rPr kumimoji="1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只和它</a:t>
            </a:r>
            <a:r>
              <a:rPr kumimoji="1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排开液体的体积</a:t>
            </a:r>
            <a:r>
              <a:rPr kumimoji="1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以及</a:t>
            </a:r>
            <a:r>
              <a:rPr kumimoji="1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液体的密度</a:t>
            </a:r>
            <a:r>
              <a:rPr kumimoji="1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有关。排开液体的体积越大、液体的密度越大，浮力就越大。</a:t>
            </a:r>
            <a:endParaRPr kumimoji="0" lang="zh-CN" altLang="en-US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TextBox 8"/>
          <p:cNvSpPr txBox="1"/>
          <p:nvPr>
            <p:custDataLst>
              <p:tags r:id="rId2"/>
            </p:custDataLst>
          </p:nvPr>
        </p:nvSpPr>
        <p:spPr>
          <a:xfrm>
            <a:off x="2062163" y="4227513"/>
            <a:ext cx="8067675" cy="1431332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1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</a:t>
            </a:r>
            <a:r>
              <a:rPr kumimoji="1" lang="en-US" altLang="zh-CN" sz="2600" strike="noStrike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跟浸在液体中</a:t>
            </a:r>
            <a:r>
              <a:rPr kumimoji="1" lang="en-US" altLang="zh-CN" sz="2600" strike="noStrike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固体的密度</a:t>
            </a:r>
            <a:r>
              <a:rPr kumimoji="1" lang="en-US" altLang="zh-CN" sz="2600" strike="noStrike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</a:t>
            </a:r>
            <a:r>
              <a:rPr kumimoji="1" lang="zh-CN" altLang="en-US" sz="2600" strike="noStrike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固体</a:t>
            </a:r>
            <a:r>
              <a:rPr kumimoji="1" lang="en-US" altLang="zh-CN" sz="2600" strike="noStrike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的形状</a:t>
            </a:r>
            <a:r>
              <a:rPr kumimoji="1" lang="en-US" altLang="zh-CN" sz="2600" strike="noStrike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、跟</a:t>
            </a:r>
            <a:r>
              <a:rPr kumimoji="1" lang="en-US" altLang="zh-CN" sz="2600" strike="noStrike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浸没的深度</a:t>
            </a:r>
            <a:r>
              <a:rPr kumimoji="1" lang="en-US" altLang="zh-CN" sz="2600" strike="noStrike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等无关。</a:t>
            </a:r>
            <a:endParaRPr kumimoji="1" lang="en-US" altLang="zh-CN" sz="2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551649" y="548718"/>
            <a:ext cx="1811201" cy="62145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</a:rPr>
              <a:t>实验结论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自选图形 4"/>
          <p:cNvSpPr/>
          <p:nvPr>
            <p:custDataLst>
              <p:tags r:id="rId1"/>
            </p:custDataLst>
          </p:nvPr>
        </p:nvSpPr>
        <p:spPr>
          <a:xfrm>
            <a:off x="539115" y="888048"/>
            <a:ext cx="4038600" cy="4387850"/>
          </a:xfrm>
          <a:prstGeom prst="roundRect">
            <a:avLst>
              <a:gd name="adj" fmla="val 9106"/>
            </a:avLst>
          </a:prstGeom>
          <a:solidFill>
            <a:srgbClr val="FFCCFF">
              <a:alpha val="38039"/>
            </a:srgbClr>
          </a:solidFill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3250" name="Picture 102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67715" y="1299210"/>
            <a:ext cx="3581400" cy="205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1" name="矩形 281604"/>
          <p:cNvSpPr/>
          <p:nvPr>
            <p:custDataLst>
              <p:tags r:id="rId3"/>
            </p:custDataLst>
          </p:nvPr>
        </p:nvSpPr>
        <p:spPr>
          <a:xfrm>
            <a:off x="767715" y="3356610"/>
            <a:ext cx="3657600" cy="1891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</a:pP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潜艇陷在海底泥沙中一动不动，你能替他们想出摆脱困境的办法吗？</a:t>
            </a:r>
          </a:p>
        </p:txBody>
      </p:sp>
      <p:grpSp>
        <p:nvGrpSpPr>
          <p:cNvPr id="53252" name="组合 281605"/>
          <p:cNvGrpSpPr/>
          <p:nvPr>
            <p:custDataLst>
              <p:tags r:id="rId4"/>
            </p:custDataLst>
          </p:nvPr>
        </p:nvGrpSpPr>
        <p:grpSpPr>
          <a:xfrm>
            <a:off x="920115" y="613410"/>
            <a:ext cx="3276600" cy="503238"/>
            <a:chOff x="816" y="432"/>
            <a:chExt cx="2064" cy="317"/>
          </a:xfrm>
        </p:grpSpPr>
        <p:sp>
          <p:nvSpPr>
            <p:cNvPr id="53253" name="自选图形 6"/>
            <p:cNvSpPr/>
            <p:nvPr>
              <p:custDataLst>
                <p:tags r:id="rId6"/>
              </p:custDataLst>
            </p:nvPr>
          </p:nvSpPr>
          <p:spPr>
            <a:xfrm>
              <a:off x="816" y="432"/>
              <a:ext cx="2064" cy="31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B76DC"/>
                </a:gs>
                <a:gs pos="100000">
                  <a:srgbClr val="333399"/>
                </a:gs>
              </a:gsLst>
              <a:lin ang="5400000" scaled="1"/>
            </a:gradFill>
            <a:ln w="9525">
              <a:noFill/>
            </a:ln>
          </p:spPr>
          <p:txBody>
            <a:bodyPr wrap="none" anchor="ctr" anchorCtr="0"/>
            <a:lstStyle/>
            <a:p>
              <a:pPr algn="ctr"/>
              <a:r>
                <a:rPr lang="zh-CN" altLang="en-US" sz="4000">
                  <a:solidFill>
                    <a:schemeClr val="bg1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想一想</a:t>
              </a:r>
            </a:p>
          </p:txBody>
        </p:sp>
        <p:sp>
          <p:nvSpPr>
            <p:cNvPr id="53254" name="自选图形 7"/>
            <p:cNvSpPr/>
            <p:nvPr>
              <p:custDataLst>
                <p:tags r:id="rId7"/>
              </p:custDataLst>
            </p:nvPr>
          </p:nvSpPr>
          <p:spPr>
            <a:xfrm>
              <a:off x="2544" y="567"/>
              <a:ext cx="151" cy="57"/>
            </a:xfrm>
            <a:prstGeom prst="octagon">
              <a:avLst>
                <a:gd name="adj" fmla="val 29287"/>
              </a:avLst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3255" name="自选图形 8"/>
            <p:cNvSpPr/>
            <p:nvPr>
              <p:custDataLst>
                <p:tags r:id="rId8"/>
              </p:custDataLst>
            </p:nvPr>
          </p:nvSpPr>
          <p:spPr>
            <a:xfrm>
              <a:off x="1008" y="568"/>
              <a:ext cx="151" cy="56"/>
            </a:xfrm>
            <a:prstGeom prst="octagon">
              <a:avLst>
                <a:gd name="adj" fmla="val 29287"/>
              </a:avLst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81613" name="文本框 281612"/>
          <p:cNvSpPr txBox="1"/>
          <p:nvPr>
            <p:custDataLst>
              <p:tags r:id="rId5"/>
            </p:custDataLst>
          </p:nvPr>
        </p:nvSpPr>
        <p:spPr>
          <a:xfrm>
            <a:off x="4998085" y="1508125"/>
            <a:ext cx="6478270" cy="2030095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rgbClr val="999999"/>
            </a:prstShdw>
          </a:effectLst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</a:pPr>
            <a:r>
              <a:rPr lang="zh-CN" altLang="en-US" sz="2800">
                <a:solidFill>
                  <a:srgbClr val="FA160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原因：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潜艇陷入海底，未受到潜艇下表面的压力，船不能上浮。</a:t>
            </a:r>
          </a:p>
          <a:p>
            <a:pPr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</a:pPr>
            <a:r>
              <a:rPr lang="zh-CN" altLang="en-US" sz="2800">
                <a:solidFill>
                  <a:srgbClr val="FA160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措施：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掏空泥沙，使潜艇底部与海水接触，即可上浮。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816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816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81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81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1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1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206046" y="779843"/>
            <a:ext cx="130629" cy="432000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80220" y="747026"/>
            <a:ext cx="1124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</a:rPr>
              <a:t>典例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358193" y="612374"/>
            <a:ext cx="10361295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如图所示，是探究同一物体所受浮力大小与哪些因素有关的实验过程。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1917" y="1682543"/>
            <a:ext cx="6970083" cy="2473473"/>
          </a:xfrm>
          <a:prstGeom prst="rect">
            <a:avLst/>
          </a:prstGeom>
        </p:spPr>
      </p:pic>
      <p:sp>
        <p:nvSpPr>
          <p:cNvPr id="19" name="矩形 18"/>
          <p:cNvSpPr/>
          <p:nvPr>
            <p:custDataLst>
              <p:tags r:id="rId5"/>
            </p:custDataLst>
          </p:nvPr>
        </p:nvSpPr>
        <p:spPr>
          <a:xfrm>
            <a:off x="108779" y="2051875"/>
            <a:ext cx="52219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（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1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）</a:t>
            </a:r>
            <a:r>
              <a:rPr lang="zh-CN" altLang="en-US" sz="2800" u="sng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           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两次实验证明：物体所受浮力随物体排开液体体积的变化而变化（选填实验序号）。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>
            <p:custDataLst>
              <p:tags r:id="rId6"/>
            </p:custDataLst>
          </p:nvPr>
        </p:nvSpPr>
        <p:spPr>
          <a:xfrm>
            <a:off x="108779" y="4156016"/>
            <a:ext cx="117784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（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2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）进行乙、丙两次实验是为了探究物体所受浮力大小与</a:t>
            </a:r>
            <a:r>
              <a:rPr lang="zh-CN" altLang="en-US" sz="2800" u="sng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               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的关系。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（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3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）由丙、丁两次实验可知：浸没在同种液体中的物体，所受浮力大小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与</a:t>
            </a:r>
            <a:r>
              <a:rPr lang="zh-CN" altLang="en-US" sz="2800" u="sng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                                              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无关。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>
            <p:custDataLst>
              <p:tags r:id="rId7"/>
            </p:custDataLst>
          </p:nvPr>
        </p:nvSpPr>
        <p:spPr>
          <a:xfrm>
            <a:off x="1082270" y="1979059"/>
            <a:ext cx="126188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甲、乙</a:t>
            </a:r>
          </a:p>
        </p:txBody>
      </p:sp>
      <p:sp>
        <p:nvSpPr>
          <p:cNvPr id="24" name="矩形 23"/>
          <p:cNvSpPr/>
          <p:nvPr>
            <p:custDataLst>
              <p:tags r:id="rId8"/>
            </p:custDataLst>
          </p:nvPr>
        </p:nvSpPr>
        <p:spPr>
          <a:xfrm>
            <a:off x="9194430" y="4058304"/>
            <a:ext cx="1620957" cy="662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液体密度</a:t>
            </a:r>
          </a:p>
        </p:txBody>
      </p:sp>
      <p:sp>
        <p:nvSpPr>
          <p:cNvPr id="25" name="矩形 24"/>
          <p:cNvSpPr/>
          <p:nvPr>
            <p:custDataLst>
              <p:tags r:id="rId9"/>
            </p:custDataLst>
          </p:nvPr>
        </p:nvSpPr>
        <p:spPr>
          <a:xfrm>
            <a:off x="652509" y="5390802"/>
            <a:ext cx="413446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物体浸没在液体中的深度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1035037" y="1661425"/>
            <a:ext cx="9455580" cy="4098559"/>
            <a:chOff x="486857" y="2538042"/>
            <a:chExt cx="9455580" cy="4098559"/>
          </a:xfrm>
        </p:grpSpPr>
        <p:grpSp>
          <p:nvGrpSpPr>
            <p:cNvPr id="26" name="组合 25"/>
            <p:cNvGrpSpPr/>
            <p:nvPr>
              <p:custDataLst>
                <p:tags r:id="rId6"/>
              </p:custDataLst>
            </p:nvPr>
          </p:nvGrpSpPr>
          <p:grpSpPr>
            <a:xfrm>
              <a:off x="486857" y="2538042"/>
              <a:ext cx="9455580" cy="3958844"/>
              <a:chOff x="394626" y="2133648"/>
              <a:chExt cx="9455580" cy="3958844"/>
            </a:xfrm>
          </p:grpSpPr>
          <p:sp>
            <p:nvSpPr>
              <p:cNvPr id="28" name="圆角矩形 27"/>
              <p:cNvSpPr/>
              <p:nvPr>
                <p:custDataLst>
                  <p:tags r:id="rId11"/>
                </p:custDataLst>
              </p:nvPr>
            </p:nvSpPr>
            <p:spPr>
              <a:xfrm>
                <a:off x="394626" y="3358934"/>
                <a:ext cx="1384935" cy="823134"/>
              </a:xfrm>
              <a:prstGeom prst="round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28575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wrap="square" rtlCol="0" anchor="ctr" anchorCtr="1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zh-CN" altLang="en-US" sz="3200" b="1">
                    <a:solidFill>
                      <a:prstClr val="black"/>
                    </a:solidFill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浮力</a:t>
                </a:r>
              </a:p>
            </p:txBody>
          </p:sp>
          <p:sp>
            <p:nvSpPr>
              <p:cNvPr id="29" name="左大括号 28"/>
              <p:cNvSpPr/>
              <p:nvPr>
                <p:custDataLst>
                  <p:tags r:id="rId12"/>
                </p:custDataLst>
              </p:nvPr>
            </p:nvSpPr>
            <p:spPr>
              <a:xfrm>
                <a:off x="1893295" y="2367443"/>
                <a:ext cx="672095" cy="3135436"/>
              </a:xfrm>
              <a:prstGeom prst="leftBrace">
                <a:avLst>
                  <a:gd name="adj1" fmla="val 0"/>
                  <a:gd name="adj2" fmla="val 48908"/>
                </a:avLst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30" name="圆角矩形 29"/>
              <p:cNvSpPr/>
              <p:nvPr>
                <p:custDataLst>
                  <p:tags r:id="rId13"/>
                </p:custDataLst>
              </p:nvPr>
            </p:nvSpPr>
            <p:spPr>
              <a:xfrm>
                <a:off x="2570319" y="2133648"/>
                <a:ext cx="2088744" cy="520700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>
                  <a:lnSpc>
                    <a:spcPct val="150000"/>
                  </a:lnSpc>
                </a:pPr>
                <a:r>
                  <a:rPr lang="zh-CN" altLang="en-US" sz="2800">
                    <a:solidFill>
                      <a:prstClr val="black"/>
                    </a:solidFill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浮力的概念</a:t>
                </a:r>
              </a:p>
            </p:txBody>
          </p:sp>
          <p:sp>
            <p:nvSpPr>
              <p:cNvPr id="31" name="圆角矩形 30"/>
              <p:cNvSpPr/>
              <p:nvPr>
                <p:custDataLst>
                  <p:tags r:id="rId14"/>
                </p:custDataLst>
              </p:nvPr>
            </p:nvSpPr>
            <p:spPr>
              <a:xfrm>
                <a:off x="2626871" y="5149051"/>
                <a:ext cx="1760220" cy="574675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>
                  <a:lnSpc>
                    <a:spcPct val="150000"/>
                  </a:lnSpc>
                </a:pPr>
                <a:r>
                  <a:rPr lang="zh-CN" altLang="en-US" sz="2800">
                    <a:solidFill>
                      <a:prstClr val="black"/>
                    </a:solidFill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影响因素</a:t>
                </a:r>
              </a:p>
            </p:txBody>
          </p:sp>
          <p:sp>
            <p:nvSpPr>
              <p:cNvPr id="32" name="圆角矩形 31"/>
              <p:cNvSpPr/>
              <p:nvPr>
                <p:custDataLst>
                  <p:tags r:id="rId15"/>
                </p:custDataLst>
              </p:nvPr>
            </p:nvSpPr>
            <p:spPr>
              <a:xfrm>
                <a:off x="5209831" y="4565063"/>
                <a:ext cx="2590800" cy="603250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>
                  <a:lnSpc>
                    <a:spcPct val="150000"/>
                  </a:lnSpc>
                </a:pPr>
                <a:r>
                  <a:rPr lang="zh-CN" altLang="en-US" sz="2800">
                    <a:solidFill>
                      <a:prstClr val="black"/>
                    </a:solidFill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排开液体体积</a:t>
                </a:r>
              </a:p>
            </p:txBody>
          </p:sp>
          <p:sp>
            <p:nvSpPr>
              <p:cNvPr id="33" name="左大括号 32"/>
              <p:cNvSpPr/>
              <p:nvPr>
                <p:custDataLst>
                  <p:tags r:id="rId16"/>
                </p:custDataLst>
              </p:nvPr>
            </p:nvSpPr>
            <p:spPr>
              <a:xfrm>
                <a:off x="4615133" y="4757158"/>
                <a:ext cx="510708" cy="1335334"/>
              </a:xfrm>
              <a:prstGeom prst="leftBrace">
                <a:avLst>
                  <a:gd name="adj1" fmla="val 0"/>
                  <a:gd name="adj2" fmla="val 50000"/>
                </a:avLst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34" name="圆角矩形 33"/>
              <p:cNvSpPr/>
              <p:nvPr>
                <p:custDataLst>
                  <p:tags r:id="rId17"/>
                </p:custDataLst>
              </p:nvPr>
            </p:nvSpPr>
            <p:spPr>
              <a:xfrm>
                <a:off x="5600494" y="3724896"/>
                <a:ext cx="4249712" cy="526415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>
                  <a:lnSpc>
                    <a:spcPct val="150000"/>
                  </a:lnSpc>
                </a:pPr>
                <a:r>
                  <a:rPr lang="zh-CN" altLang="en-US" sz="2800">
                    <a:solidFill>
                      <a:prstClr val="black"/>
                    </a:solidFill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称重法测浮力</a:t>
                </a:r>
                <a:r>
                  <a:rPr lang="en-US" altLang="zh-CN" sz="2800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微软雅黑" panose="020B0503020204020204" pitchFamily="34" charset="-122"/>
                  </a:rPr>
                  <a:t>F</a:t>
                </a:r>
                <a:r>
                  <a:rPr lang="zh-CN" altLang="en-US" sz="2800" baseline="-250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微软雅黑" panose="020B0503020204020204" pitchFamily="34" charset="-122"/>
                  </a:rPr>
                  <a:t>浮</a:t>
                </a:r>
                <a:r>
                  <a:rPr lang="en-US" altLang="zh-CN" sz="2800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微软雅黑" panose="020B0503020204020204" pitchFamily="34" charset="-122"/>
                  </a:rPr>
                  <a:t>=G-F</a:t>
                </a:r>
                <a:endParaRPr lang="zh-CN" altLang="en-US" sz="2800" i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5" name="圆角矩形 34"/>
              <p:cNvSpPr/>
              <p:nvPr>
                <p:custDataLst>
                  <p:tags r:id="rId18"/>
                </p:custDataLst>
              </p:nvPr>
            </p:nvSpPr>
            <p:spPr>
              <a:xfrm>
                <a:off x="6048094" y="2914298"/>
                <a:ext cx="3417543" cy="603250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>
                  <a:lnSpc>
                    <a:spcPct val="150000"/>
                  </a:lnSpc>
                </a:pPr>
                <a:r>
                  <a:rPr lang="zh-CN" altLang="en-US" sz="2800">
                    <a:solidFill>
                      <a:prstClr val="black"/>
                    </a:solidFill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上、下表面压力差</a:t>
                </a:r>
              </a:p>
            </p:txBody>
          </p:sp>
          <p:sp>
            <p:nvSpPr>
              <p:cNvPr id="37" name="圆角矩形 36"/>
              <p:cNvSpPr/>
              <p:nvPr>
                <p:custDataLst>
                  <p:tags r:id="rId19"/>
                </p:custDataLst>
              </p:nvPr>
            </p:nvSpPr>
            <p:spPr>
              <a:xfrm>
                <a:off x="2676942" y="3659683"/>
                <a:ext cx="2264368" cy="603250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>
                  <a:lnSpc>
                    <a:spcPct val="150000"/>
                  </a:lnSpc>
                </a:pPr>
                <a:r>
                  <a:rPr lang="zh-CN" altLang="en-US" sz="2800">
                    <a:solidFill>
                      <a:prstClr val="black"/>
                    </a:solidFill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浮力的测量</a:t>
                </a:r>
              </a:p>
            </p:txBody>
          </p:sp>
          <p:sp>
            <p:nvSpPr>
              <p:cNvPr id="38" name="圆角矩形 37"/>
              <p:cNvSpPr/>
              <p:nvPr>
                <p:custDataLst>
                  <p:tags r:id="rId20"/>
                </p:custDataLst>
              </p:nvPr>
            </p:nvSpPr>
            <p:spPr>
              <a:xfrm>
                <a:off x="2676942" y="2888897"/>
                <a:ext cx="2923552" cy="603250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>
                  <a:lnSpc>
                    <a:spcPct val="150000"/>
                  </a:lnSpc>
                </a:pPr>
                <a:r>
                  <a:rPr lang="zh-CN" altLang="en-US" sz="2800">
                    <a:solidFill>
                      <a:prstClr val="black"/>
                    </a:solidFill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浮力产生的原因</a:t>
                </a:r>
              </a:p>
            </p:txBody>
          </p:sp>
        </p:grpSp>
        <p:sp>
          <p:nvSpPr>
            <p:cNvPr id="20" name="圆角矩形 19"/>
            <p:cNvSpPr/>
            <p:nvPr>
              <p:custDataLst>
                <p:tags r:id="rId7"/>
              </p:custDataLst>
            </p:nvPr>
          </p:nvSpPr>
          <p:spPr>
            <a:xfrm>
              <a:off x="5302151" y="6033351"/>
              <a:ext cx="1707456" cy="603250"/>
            </a:xfrm>
            <a:prstGeom prst="round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>
                <a:lnSpc>
                  <a:spcPct val="150000"/>
                </a:lnSpc>
              </a:pPr>
              <a:r>
                <a:rPr lang="zh-CN" altLang="en-US" sz="2800">
                  <a:solidFill>
                    <a:prstClr val="black"/>
                  </a:solidFill>
                  <a:cs typeface="微软雅黑" panose="020B0503020204020204" pitchFamily="34" charset="-122"/>
                  <a:sym typeface="微软雅黑" panose="020B0503020204020204" pitchFamily="34" charset="-122"/>
                </a:rPr>
                <a:t>液体密度</a:t>
              </a:r>
            </a:p>
          </p:txBody>
        </p:sp>
        <p:cxnSp>
          <p:nvCxnSpPr>
            <p:cNvPr id="5" name="直接连接符 4"/>
            <p:cNvCxnSpPr>
              <a:endCxn id="38" idx="1"/>
            </p:cNvCxnSpPr>
            <p:nvPr>
              <p:custDataLst>
                <p:tags r:id="rId8"/>
              </p:custDataLst>
            </p:nvPr>
          </p:nvCxnSpPr>
          <p:spPr>
            <a:xfrm>
              <a:off x="2321573" y="3594916"/>
              <a:ext cx="447600" cy="0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7" name="直接连接符 26"/>
            <p:cNvCxnSpPr/>
            <p:nvPr>
              <p:custDataLst>
                <p:tags r:id="rId9"/>
              </p:custDataLst>
            </p:nvPr>
          </p:nvCxnSpPr>
          <p:spPr>
            <a:xfrm>
              <a:off x="2321573" y="4302256"/>
              <a:ext cx="397529" cy="1281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36" name="直接连接符 35"/>
            <p:cNvCxnSpPr/>
            <p:nvPr>
              <p:custDataLst>
                <p:tags r:id="rId10"/>
              </p:custDataLst>
            </p:nvPr>
          </p:nvCxnSpPr>
          <p:spPr>
            <a:xfrm>
              <a:off x="5692725" y="3620317"/>
              <a:ext cx="447600" cy="0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cxnSp>
        <p:nvCxnSpPr>
          <p:cNvPr id="22" name="直接连接符 21"/>
          <p:cNvCxnSpPr/>
          <p:nvPr>
            <p:custDataLst>
              <p:tags r:id="rId2"/>
            </p:custDataLst>
          </p:nvPr>
        </p:nvCxnSpPr>
        <p:spPr>
          <a:xfrm>
            <a:off x="5581721" y="3489085"/>
            <a:ext cx="626717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2" name="圆角矩形 1"/>
          <p:cNvSpPr/>
          <p:nvPr>
            <p:custDataLst>
              <p:tags r:id="rId3"/>
            </p:custDataLst>
          </p:nvPr>
        </p:nvSpPr>
        <p:spPr>
          <a:xfrm>
            <a:off x="5747385" y="1240790"/>
            <a:ext cx="5760720" cy="1043940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D7D31"/>
                </a:solidFill>
              </a14:hiddenFill>
            </a:ext>
          </a:extLst>
        </p:spPr>
        <p:txBody>
          <a:bodyPr rtlCol="0" anchor="ctr"/>
          <a:lstStyle/>
          <a:p>
            <a:pPr algn="ctr"/>
            <a:r>
              <a:rPr lang="zh-CN" altLang="en-US" sz="2800">
                <a:solidFill>
                  <a:sysClr val="windowText" lastClr="000000"/>
                </a:solidFill>
              </a:rPr>
              <a:t>浸在液体（或气体）中的物体受到的竖直向上的力，这个力叫做浮力</a:t>
            </a:r>
          </a:p>
        </p:txBody>
      </p:sp>
      <p:cxnSp>
        <p:nvCxnSpPr>
          <p:cNvPr id="3" name="直接连接符 2"/>
          <p:cNvCxnSpPr/>
          <p:nvPr>
            <p:custDataLst>
              <p:tags r:id="rId4"/>
            </p:custDataLst>
          </p:nvPr>
        </p:nvCxnSpPr>
        <p:spPr>
          <a:xfrm>
            <a:off x="5299835" y="1921375"/>
            <a:ext cx="447600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23" name="文本框 1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23016" y="555156"/>
            <a:ext cx="16273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ysClr val="windowText" lastClr="000000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归纳新知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9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09476" y="1891190"/>
            <a:ext cx="9694766" cy="2823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lIns="121890" tIns="60945" rIns="121890" bIns="60945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>
                <a:cs typeface="Times New Roman" panose="02020603050405020304" pitchFamily="18" charset="0"/>
              </a:rPr>
              <a:t>1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．</a:t>
            </a:r>
            <a:r>
              <a:rPr lang="zh-CN" altLang="en-US" sz="2400" b="0">
                <a:cs typeface="Times New Roman" panose="02020603050405020304" pitchFamily="18" charset="0"/>
              </a:rPr>
              <a:t>以下有关浮力的说法错误的是</a:t>
            </a:r>
            <a:r>
              <a:rPr lang="en-US" altLang="zh-CN" sz="2400" b="0">
                <a:cs typeface="Times New Roman" panose="02020603050405020304" pitchFamily="18" charset="0"/>
              </a:rPr>
              <a:t>(</a:t>
            </a:r>
            <a:r>
              <a:rPr lang="zh-CN" altLang="en-US" sz="2400" b="0">
                <a:cs typeface="Times New Roman" panose="02020603050405020304" pitchFamily="18" charset="0"/>
              </a:rPr>
              <a:t>　　</a:t>
            </a:r>
            <a:r>
              <a:rPr lang="en-US" altLang="zh-CN" sz="2400" b="0"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b="0">
                <a:cs typeface="Times New Roman" panose="02020603050405020304" pitchFamily="18" charset="0"/>
              </a:rPr>
              <a:t>A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．</a:t>
            </a:r>
            <a:r>
              <a:rPr lang="zh-CN" altLang="en-US" sz="2400" b="0">
                <a:cs typeface="Times New Roman" panose="02020603050405020304" pitchFamily="18" charset="0"/>
              </a:rPr>
              <a:t>在海滨游泳的人受到海水对他的浮力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b="0">
                <a:cs typeface="Times New Roman" panose="02020603050405020304" pitchFamily="18" charset="0"/>
              </a:rPr>
              <a:t>B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．</a:t>
            </a:r>
            <a:r>
              <a:rPr lang="zh-CN" altLang="en-US" sz="2400" b="0">
                <a:cs typeface="Times New Roman" panose="02020603050405020304" pitchFamily="18" charset="0"/>
              </a:rPr>
              <a:t>在空中飘浮的氢气球受到空气对它的浮力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b="0">
                <a:cs typeface="Times New Roman" panose="02020603050405020304" pitchFamily="18" charset="0"/>
              </a:rPr>
              <a:t>C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．</a:t>
            </a:r>
            <a:r>
              <a:rPr lang="zh-CN" altLang="en-US" sz="2400" b="0">
                <a:cs typeface="Times New Roman" panose="02020603050405020304" pitchFamily="18" charset="0"/>
              </a:rPr>
              <a:t>将一块石块扔在水中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，</a:t>
            </a:r>
            <a:r>
              <a:rPr lang="zh-CN" altLang="en-US" sz="2400" b="0">
                <a:cs typeface="Times New Roman" panose="02020603050405020304" pitchFamily="18" charset="0"/>
              </a:rPr>
              <a:t>在其下沉过程中不受浮力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b="0">
                <a:cs typeface="Times New Roman" panose="02020603050405020304" pitchFamily="18" charset="0"/>
              </a:rPr>
              <a:t>D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．</a:t>
            </a:r>
            <a:r>
              <a:rPr lang="zh-CN" altLang="en-US" sz="2400" b="0">
                <a:cs typeface="Times New Roman" panose="02020603050405020304" pitchFamily="18" charset="0"/>
              </a:rPr>
              <a:t>在水中上浮的木块受到浮力</a:t>
            </a:r>
            <a:endParaRPr lang="en-US" altLang="zh-CN" sz="2400" b="0">
              <a:cs typeface="Times New Roman" panose="02020603050405020304" pitchFamily="18" charset="0"/>
            </a:endParaRPr>
          </a:p>
        </p:txBody>
      </p:sp>
      <p:sp>
        <p:nvSpPr>
          <p:cNvPr id="282635" name="Rectangle 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775572" y="2030625"/>
            <a:ext cx="451345" cy="4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wrap="none" lIns="121890" tIns="60945" rIns="121890" bIns="60945">
            <a:spAutoFit/>
          </a:bodyPr>
          <a:lstStyle>
            <a:lvl1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1pPr>
            <a:lvl2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2pPr>
            <a:lvl3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3pPr>
            <a:lvl4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4pPr>
            <a:lvl5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5pPr>
            <a:lvl6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6pPr>
            <a:lvl7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7pPr>
            <a:lvl8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8pPr>
            <a:lvl9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400" b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endParaRPr lang="zh-CN" altLang="en-US" sz="2400" b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文本框 10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23016" y="522771"/>
            <a:ext cx="16273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ysClr val="windowText" lastClr="000000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99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2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2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3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24310" y="1201498"/>
            <a:ext cx="10848149" cy="282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90" tIns="60945" rIns="121890" bIns="60945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>
                <a:cs typeface="Times New Roman" panose="02020603050405020304" pitchFamily="18" charset="0"/>
              </a:rPr>
              <a:t>2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．</a:t>
            </a:r>
            <a:r>
              <a:rPr lang="zh-CN" altLang="en-US" sz="2400" b="0">
                <a:cs typeface="Times New Roman" panose="02020603050405020304" pitchFamily="18" charset="0"/>
              </a:rPr>
              <a:t>游船能漂浮在水面上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，</a:t>
            </a:r>
            <a:r>
              <a:rPr lang="zh-CN" altLang="en-US" sz="2400" b="0">
                <a:cs typeface="Times New Roman" panose="02020603050405020304" pitchFamily="18" charset="0"/>
              </a:rPr>
              <a:t>这是因为游船受到</a:t>
            </a:r>
            <a:r>
              <a:rPr lang="en-US" altLang="zh-CN" sz="2400" b="0">
                <a:cs typeface="Times New Roman" panose="02020603050405020304" pitchFamily="18" charset="0"/>
              </a:rPr>
              <a:t>_______</a:t>
            </a:r>
            <a:r>
              <a:rPr lang="zh-CN" altLang="en-US" sz="2400" b="0">
                <a:cs typeface="Times New Roman" panose="02020603050405020304" pitchFamily="18" charset="0"/>
              </a:rPr>
              <a:t>的缘故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，</a:t>
            </a:r>
            <a:r>
              <a:rPr lang="zh-CN" altLang="en-US" sz="2400" b="0">
                <a:cs typeface="Times New Roman" panose="02020603050405020304" pitchFamily="18" charset="0"/>
              </a:rPr>
              <a:t>该力的施力物体是</a:t>
            </a:r>
            <a:r>
              <a:rPr lang="en-US" altLang="zh-CN" sz="2400" b="0">
                <a:cs typeface="Times New Roman" panose="02020603050405020304" pitchFamily="18" charset="0"/>
              </a:rPr>
              <a:t>____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，</a:t>
            </a:r>
            <a:r>
              <a:rPr lang="zh-CN" altLang="en-US" sz="2400" b="0">
                <a:cs typeface="Times New Roman" panose="02020603050405020304" pitchFamily="18" charset="0"/>
              </a:rPr>
              <a:t>方向</a:t>
            </a:r>
            <a:r>
              <a:rPr lang="en-US" altLang="zh-CN" sz="2400" b="0">
                <a:cs typeface="Times New Roman" panose="02020603050405020304" pitchFamily="18" charset="0"/>
              </a:rPr>
              <a:t>___________</a:t>
            </a:r>
            <a:r>
              <a:rPr lang="zh-CN" altLang="en-US" sz="2400" b="0">
                <a:cs typeface="Times New Roman" panose="02020603050405020304" pitchFamily="18" charset="0"/>
              </a:rPr>
              <a:t>。</a:t>
            </a:r>
            <a:endParaRPr lang="zh-CN" altLang="en-US" sz="2400"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400">
                <a:cs typeface="Times New Roman" panose="02020603050405020304" pitchFamily="18" charset="0"/>
              </a:rPr>
              <a:t>3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．</a:t>
            </a:r>
            <a:r>
              <a:rPr lang="zh-CN" altLang="en-US" sz="2400" b="0">
                <a:cs typeface="Times New Roman" panose="02020603050405020304" pitchFamily="18" charset="0"/>
              </a:rPr>
              <a:t>如图甲所示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，</a:t>
            </a:r>
            <a:r>
              <a:rPr lang="zh-CN" altLang="en-US" sz="2400" b="0">
                <a:cs typeface="Times New Roman" panose="02020603050405020304" pitchFamily="18" charset="0"/>
              </a:rPr>
              <a:t>物体重</a:t>
            </a:r>
            <a:r>
              <a:rPr lang="en-US" altLang="zh-CN" sz="2400" b="0">
                <a:cs typeface="Times New Roman" panose="02020603050405020304" pitchFamily="18" charset="0"/>
              </a:rPr>
              <a:t>____N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，</a:t>
            </a:r>
            <a:r>
              <a:rPr lang="zh-CN" altLang="en-US" sz="2400" b="0">
                <a:cs typeface="Times New Roman" panose="02020603050405020304" pitchFamily="18" charset="0"/>
              </a:rPr>
              <a:t>把它渐渐地浸入水中的过程中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，</a:t>
            </a:r>
            <a:r>
              <a:rPr lang="zh-CN" altLang="en-US" sz="2400" b="0">
                <a:cs typeface="Times New Roman" panose="02020603050405020304" pitchFamily="18" charset="0"/>
              </a:rPr>
              <a:t>弹簧测力计的示数将变</a:t>
            </a:r>
            <a:r>
              <a:rPr lang="en-US" altLang="zh-CN" sz="2400" b="0">
                <a:cs typeface="Times New Roman" panose="02020603050405020304" pitchFamily="18" charset="0"/>
              </a:rPr>
              <a:t>____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，</a:t>
            </a:r>
            <a:r>
              <a:rPr lang="zh-CN" altLang="en-US" sz="2400" b="0">
                <a:cs typeface="Times New Roman" panose="02020603050405020304" pitchFamily="18" charset="0"/>
              </a:rPr>
              <a:t>浸没在水中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，</a:t>
            </a:r>
            <a:r>
              <a:rPr lang="zh-CN" altLang="en-US" sz="2400" b="0">
                <a:cs typeface="Times New Roman" panose="02020603050405020304" pitchFamily="18" charset="0"/>
              </a:rPr>
              <a:t>弹簧测力计的示数如图乙所示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，</a:t>
            </a:r>
            <a:r>
              <a:rPr lang="zh-CN" altLang="en-US" sz="2400" b="0">
                <a:cs typeface="Times New Roman" panose="02020603050405020304" pitchFamily="18" charset="0"/>
              </a:rPr>
              <a:t>则物体受到的浮力为</a:t>
            </a:r>
            <a:r>
              <a:rPr lang="en-US" altLang="zh-CN" sz="2400" b="0">
                <a:cs typeface="Times New Roman" panose="02020603050405020304" pitchFamily="18" charset="0"/>
              </a:rPr>
              <a:t>____N</a:t>
            </a:r>
            <a:r>
              <a:rPr lang="zh-CN" altLang="en-US" sz="2400" b="0"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283658" name="Rectangle 1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709270" y="1234688"/>
            <a:ext cx="861714" cy="4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90" tIns="60945" rIns="121890" bIns="60945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400" b="0">
                <a:solidFill>
                  <a:srgbClr val="FF0000"/>
                </a:solidFill>
                <a:latin typeface="Times New Roman" panose="02020603050405020304" pitchFamily="18" charset="0"/>
              </a:rPr>
              <a:t>浮力</a:t>
            </a:r>
          </a:p>
        </p:txBody>
      </p:sp>
      <p:sp>
        <p:nvSpPr>
          <p:cNvPr id="283659" name="Rectangle 1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27631" y="1844757"/>
            <a:ext cx="553937" cy="4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90" tIns="60945" rIns="121890" bIns="60945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400" b="0">
                <a:solidFill>
                  <a:srgbClr val="FF0000"/>
                </a:solidFill>
                <a:latin typeface="Times New Roman" panose="02020603050405020304" pitchFamily="18" charset="0"/>
              </a:rPr>
              <a:t>水</a:t>
            </a:r>
          </a:p>
        </p:txBody>
      </p:sp>
      <p:sp>
        <p:nvSpPr>
          <p:cNvPr id="283660" name="Rectangle 1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83672" y="1844757"/>
            <a:ext cx="1477267" cy="4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90" tIns="60945" rIns="121890" bIns="60945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400" b="0">
                <a:solidFill>
                  <a:srgbClr val="FF0000"/>
                </a:solidFill>
                <a:latin typeface="Times New Roman" panose="02020603050405020304" pitchFamily="18" charset="0"/>
              </a:rPr>
              <a:t>竖直向上</a:t>
            </a:r>
          </a:p>
        </p:txBody>
      </p:sp>
      <p:sp>
        <p:nvSpPr>
          <p:cNvPr id="283661" name="Rectangle 1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00122" y="2366524"/>
            <a:ext cx="553937" cy="4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90" tIns="60945" rIns="121890" bIns="60945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400" b="0">
                <a:solidFill>
                  <a:srgbClr val="FF0000"/>
                </a:solidFill>
                <a:latin typeface="Times New Roman" panose="02020603050405020304" pitchFamily="18" charset="0"/>
              </a:rPr>
              <a:t>15</a:t>
            </a:r>
            <a:endParaRPr lang="zh-CN" altLang="en-US" sz="2400" b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3662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91718" y="2894497"/>
            <a:ext cx="553937" cy="4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90" tIns="60945" rIns="121890" bIns="60945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400" b="0">
                <a:solidFill>
                  <a:srgbClr val="FF0000"/>
                </a:solidFill>
                <a:latin typeface="Times New Roman" panose="02020603050405020304" pitchFamily="18" charset="0"/>
              </a:rPr>
              <a:t>小</a:t>
            </a:r>
          </a:p>
        </p:txBody>
      </p:sp>
      <p:sp>
        <p:nvSpPr>
          <p:cNvPr id="283663" name="Rectangle 1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42988" y="3447880"/>
            <a:ext cx="553937" cy="4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90" tIns="60945" rIns="121890" bIns="60945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400" b="0">
                <a:solidFill>
                  <a:srgbClr val="FF0000"/>
                </a:solidFill>
                <a:latin typeface="Times New Roman" panose="02020603050405020304" pitchFamily="18" charset="0"/>
              </a:rPr>
              <a:t>10</a:t>
            </a:r>
            <a:endParaRPr lang="zh-CN" altLang="en-US" sz="2400" b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83664" name="Picture 16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9592" y="3717836"/>
            <a:ext cx="1989321" cy="249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3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3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3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3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3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3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3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3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3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3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3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3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3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3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3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3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8" grpId="0" animBg="1"/>
      <p:bldP spid="283659" grpId="0" animBg="1"/>
      <p:bldP spid="283660" grpId="0" animBg="1"/>
      <p:bldP spid="283661" grpId="0" animBg="1"/>
      <p:bldP spid="283662" grpId="0" animBg="1"/>
      <p:bldP spid="28366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7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16892" y="1197981"/>
            <a:ext cx="10558217" cy="344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90" tIns="60945" rIns="121890" bIns="60945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>
                <a:cs typeface="Times New Roman" panose="02020603050405020304" pitchFamily="18" charset="0"/>
              </a:rPr>
              <a:t>3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．</a:t>
            </a:r>
            <a:r>
              <a:rPr lang="zh-CN" altLang="en-US" sz="2400" b="0">
                <a:cs typeface="Times New Roman" panose="02020603050405020304" pitchFamily="18" charset="0"/>
              </a:rPr>
              <a:t>如图所示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，</a:t>
            </a:r>
            <a:r>
              <a:rPr lang="en-US" altLang="zh-CN" sz="2400" b="0" i="1">
                <a:cs typeface="Times New Roman" panose="02020603050405020304" pitchFamily="18" charset="0"/>
              </a:rPr>
              <a:t>A</a:t>
            </a:r>
            <a:r>
              <a:rPr lang="zh-CN" altLang="en-US" sz="2400" b="0">
                <a:cs typeface="Times New Roman" panose="02020603050405020304" pitchFamily="18" charset="0"/>
              </a:rPr>
              <a:t>、</a:t>
            </a:r>
            <a:r>
              <a:rPr lang="en-US" altLang="zh-CN" sz="2400" b="0" i="1">
                <a:cs typeface="Times New Roman" panose="02020603050405020304" pitchFamily="18" charset="0"/>
              </a:rPr>
              <a:t>B</a:t>
            </a:r>
            <a:r>
              <a:rPr lang="zh-CN" altLang="en-US" sz="2400" b="0">
                <a:cs typeface="Times New Roman" panose="02020603050405020304" pitchFamily="18" charset="0"/>
              </a:rPr>
              <a:t>是自由移动的物体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，</a:t>
            </a:r>
            <a:r>
              <a:rPr lang="en-US" altLang="zh-CN" sz="2400" b="0" i="1">
                <a:cs typeface="Times New Roman" panose="02020603050405020304" pitchFamily="18" charset="0"/>
              </a:rPr>
              <a:t>C</a:t>
            </a:r>
            <a:r>
              <a:rPr lang="zh-CN" altLang="en-US" sz="2400" b="0">
                <a:cs typeface="Times New Roman" panose="02020603050405020304" pitchFamily="18" charset="0"/>
              </a:rPr>
              <a:t>、</a:t>
            </a:r>
            <a:r>
              <a:rPr lang="en-US" altLang="zh-CN" sz="2400" b="0" i="1">
                <a:cs typeface="Times New Roman" panose="02020603050405020304" pitchFamily="18" charset="0"/>
              </a:rPr>
              <a:t>D</a:t>
            </a:r>
            <a:r>
              <a:rPr lang="zh-CN" altLang="en-US" sz="2400" b="0">
                <a:cs typeface="Times New Roman" panose="02020603050405020304" pitchFamily="18" charset="0"/>
              </a:rPr>
              <a:t>是容器自身凸起的一部分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，</a:t>
            </a:r>
            <a:r>
              <a:rPr lang="zh-CN" altLang="en-US" sz="2400" b="0">
                <a:cs typeface="Times New Roman" panose="02020603050405020304" pitchFamily="18" charset="0"/>
              </a:rPr>
              <a:t>现往容器里注入一些水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，</a:t>
            </a:r>
            <a:r>
              <a:rPr lang="zh-CN" altLang="en-US" sz="2400" b="0">
                <a:cs typeface="Times New Roman" panose="02020603050405020304" pitchFamily="18" charset="0"/>
              </a:rPr>
              <a:t>则下列说法中错误的是</a:t>
            </a:r>
            <a:r>
              <a:rPr lang="en-US" altLang="zh-CN" sz="2400" b="0">
                <a:cs typeface="Times New Roman" panose="02020603050405020304" pitchFamily="18" charset="0"/>
              </a:rPr>
              <a:t>(</a:t>
            </a:r>
            <a:r>
              <a:rPr lang="zh-CN" altLang="en-US" sz="2400" b="0">
                <a:cs typeface="Times New Roman" panose="02020603050405020304" pitchFamily="18" charset="0"/>
              </a:rPr>
              <a:t>　　</a:t>
            </a:r>
            <a:r>
              <a:rPr lang="en-US" altLang="zh-CN" sz="2400" b="0"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b="0">
                <a:cs typeface="Times New Roman" panose="02020603050405020304" pitchFamily="18" charset="0"/>
              </a:rPr>
              <a:t>A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．</a:t>
            </a:r>
            <a:r>
              <a:rPr lang="en-US" altLang="zh-CN" sz="2400" b="0" i="1">
                <a:cs typeface="Times New Roman" panose="02020603050405020304" pitchFamily="18" charset="0"/>
              </a:rPr>
              <a:t>A</a:t>
            </a:r>
            <a:r>
              <a:rPr lang="zh-CN" altLang="en-US" sz="2400" b="0">
                <a:cs typeface="Times New Roman" panose="02020603050405020304" pitchFamily="18" charset="0"/>
              </a:rPr>
              <a:t>物体一定受到浮力作用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b="0">
                <a:cs typeface="Times New Roman" panose="02020603050405020304" pitchFamily="18" charset="0"/>
              </a:rPr>
              <a:t>B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．</a:t>
            </a:r>
            <a:r>
              <a:rPr lang="en-US" altLang="zh-CN" sz="2400" b="0" i="1">
                <a:cs typeface="Times New Roman" panose="02020603050405020304" pitchFamily="18" charset="0"/>
              </a:rPr>
              <a:t>B</a:t>
            </a:r>
            <a:r>
              <a:rPr lang="zh-CN" altLang="en-US" sz="2400" b="0">
                <a:cs typeface="Times New Roman" panose="02020603050405020304" pitchFamily="18" charset="0"/>
              </a:rPr>
              <a:t>物体一定受到浮力作用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b="0">
                <a:cs typeface="Times New Roman" panose="02020603050405020304" pitchFamily="18" charset="0"/>
              </a:rPr>
              <a:t>C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．</a:t>
            </a:r>
            <a:r>
              <a:rPr lang="en-US" altLang="zh-CN" sz="2400" b="0" i="1">
                <a:cs typeface="Times New Roman" panose="02020603050405020304" pitchFamily="18" charset="0"/>
              </a:rPr>
              <a:t>C</a:t>
            </a:r>
            <a:r>
              <a:rPr lang="zh-CN" altLang="en-US" sz="2400" b="0">
                <a:cs typeface="Times New Roman" panose="02020603050405020304" pitchFamily="18" charset="0"/>
              </a:rPr>
              <a:t>部分一定受到浮力作用</a:t>
            </a:r>
          </a:p>
          <a:p>
            <a:pPr>
              <a:lnSpc>
                <a:spcPct val="150000"/>
              </a:lnSpc>
            </a:pPr>
            <a:r>
              <a:rPr lang="en-US" altLang="zh-CN" sz="2400" b="0">
                <a:cs typeface="Times New Roman" panose="02020603050405020304" pitchFamily="18" charset="0"/>
              </a:rPr>
              <a:t>D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．</a:t>
            </a:r>
            <a:r>
              <a:rPr lang="en-US" altLang="zh-CN" sz="2400" b="0" i="1">
                <a:cs typeface="Times New Roman" panose="02020603050405020304" pitchFamily="18" charset="0"/>
              </a:rPr>
              <a:t>D</a:t>
            </a:r>
            <a:r>
              <a:rPr lang="zh-CN" altLang="en-US" sz="2400" b="0">
                <a:cs typeface="Times New Roman" panose="02020603050405020304" pitchFamily="18" charset="0"/>
              </a:rPr>
              <a:t>部分一定受到浮力作用</a:t>
            </a:r>
            <a:r>
              <a:rPr lang="zh-CN" altLang="en-US" sz="240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3903" name="Rectangle 1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269488" y="1811695"/>
            <a:ext cx="451345" cy="4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90" tIns="60945" rIns="121890" bIns="60945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400" b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endParaRPr lang="zh-CN" altLang="en-US" sz="2400" b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93904" name="Picture 1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4875" y="3237500"/>
            <a:ext cx="1769226" cy="201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3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3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0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16892" y="1459311"/>
            <a:ext cx="10848149" cy="67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90" tIns="60945" rIns="121890" bIns="60945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>
                <a:cs typeface="Times New Roman" panose="02020603050405020304" pitchFamily="18" charset="0"/>
              </a:rPr>
              <a:t>5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．</a:t>
            </a:r>
            <a:r>
              <a:rPr lang="zh-CN" altLang="en-US" sz="2400" b="0">
                <a:cs typeface="Times New Roman" panose="02020603050405020304" pitchFamily="18" charset="0"/>
              </a:rPr>
              <a:t>有一个木球静止在水面上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，</a:t>
            </a:r>
            <a:r>
              <a:rPr lang="zh-CN" altLang="en-US" sz="2400" b="0">
                <a:cs typeface="Times New Roman" panose="02020603050405020304" pitchFamily="18" charset="0"/>
              </a:rPr>
              <a:t>在图中画出它的受力示意图。</a:t>
            </a:r>
          </a:p>
        </p:txBody>
      </p:sp>
      <p:pic>
        <p:nvPicPr>
          <p:cNvPr id="285708" name="Picture 1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0976" y="2661946"/>
            <a:ext cx="3263333" cy="193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09" name="Rectangle 1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12126" y="2680242"/>
            <a:ext cx="2184192" cy="4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90" tIns="60945" rIns="121890" bIns="60945" anchor="ctr">
            <a:spAutoFit/>
          </a:bodyPr>
          <a:lstStyle/>
          <a:p>
            <a:r>
              <a:rPr lang="zh-CN" altLang="en-US" sz="2400" b="0">
                <a:solidFill>
                  <a:srgbClr val="FF0000"/>
                </a:solidFill>
              </a:rPr>
              <a:t>解：如图所示</a:t>
            </a:r>
            <a:r>
              <a:rPr lang="zh-CN" altLang="en-US" sz="240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85710" name="Picture 1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5976" y="3430059"/>
            <a:ext cx="2399883" cy="2272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5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5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5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5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5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5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0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24310" y="1464281"/>
            <a:ext cx="10848149" cy="3935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lIns="121890" tIns="60945" rIns="121890" bIns="60945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b="0">
                <a:cs typeface="Times New Roman" panose="02020603050405020304" pitchFamily="18" charset="0"/>
              </a:rPr>
              <a:t>(1)</a:t>
            </a:r>
            <a:r>
              <a:rPr lang="zh-CN" altLang="en-US" sz="2400" b="0">
                <a:cs typeface="Times New Roman" panose="02020603050405020304" pitchFamily="18" charset="0"/>
              </a:rPr>
              <a:t>物体受到的重力为</a:t>
            </a:r>
            <a:r>
              <a:rPr lang="en-US" altLang="zh-CN" sz="2400" b="0">
                <a:cs typeface="Times New Roman" panose="02020603050405020304" pitchFamily="18" charset="0"/>
              </a:rPr>
              <a:t>____N</a:t>
            </a:r>
            <a:r>
              <a:rPr lang="zh-CN" altLang="en-US" sz="2400" b="0">
                <a:cs typeface="Times New Roman" panose="02020603050405020304" pitchFamily="18" charset="0"/>
              </a:rPr>
              <a:t>。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b="0">
                <a:cs typeface="Times New Roman" panose="02020603050405020304" pitchFamily="18" charset="0"/>
              </a:rPr>
              <a:t>(2)</a:t>
            </a:r>
            <a:r>
              <a:rPr lang="zh-CN" altLang="en-US" sz="2400" b="0">
                <a:cs typeface="Times New Roman" panose="02020603050405020304" pitchFamily="18" charset="0"/>
              </a:rPr>
              <a:t>物体全部浸没在水中时</a:t>
            </a:r>
            <a:r>
              <a:rPr lang="zh-CN" altLang="en-US" sz="2400" b="0">
                <a:latin typeface="MingLiU_HKSCS" charset="-120"/>
                <a:ea typeface="MingLiU_HKSCS" charset="-120"/>
                <a:cs typeface="Times New Roman" panose="02020603050405020304" pitchFamily="18" charset="0"/>
              </a:rPr>
              <a:t>，</a:t>
            </a:r>
            <a:r>
              <a:rPr lang="zh-CN" altLang="en-US" sz="2400" b="0">
                <a:cs typeface="Times New Roman" panose="02020603050405020304" pitchFamily="18" charset="0"/>
              </a:rPr>
              <a:t>受到的浮力是</a:t>
            </a:r>
            <a:r>
              <a:rPr lang="en-US" altLang="zh-CN" sz="2400" b="0">
                <a:cs typeface="Times New Roman" panose="02020603050405020304" pitchFamily="18" charset="0"/>
              </a:rPr>
              <a:t>____N</a:t>
            </a:r>
            <a:r>
              <a:rPr lang="zh-CN" altLang="en-US" sz="2400" b="0">
                <a:cs typeface="Times New Roman" panose="02020603050405020304" pitchFamily="18" charset="0"/>
              </a:rPr>
              <a:t>。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b="0">
                <a:cs typeface="Times New Roman" panose="02020603050405020304" pitchFamily="18" charset="0"/>
              </a:rPr>
              <a:t>(3)</a:t>
            </a:r>
            <a:r>
              <a:rPr lang="zh-CN" altLang="en-US" sz="2400" b="0">
                <a:cs typeface="Times New Roman" panose="02020603050405020304" pitchFamily="18" charset="0"/>
              </a:rPr>
              <a:t>由</a:t>
            </a:r>
            <a:r>
              <a:rPr lang="en-US" altLang="zh-CN" sz="2400" b="0">
                <a:cs typeface="Times New Roman" panose="02020603050405020304" pitchFamily="18" charset="0"/>
              </a:rPr>
              <a:t>________</a:t>
            </a:r>
            <a:r>
              <a:rPr lang="zh-CN" altLang="en-US" sz="2400" b="0">
                <a:cs typeface="Times New Roman" panose="02020603050405020304" pitchFamily="18" charset="0"/>
              </a:rPr>
              <a:t>两图可得出结论：物体受到的浮力大小与物体排开液体的体积有关。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b="0">
                <a:cs typeface="Times New Roman" panose="02020603050405020304" pitchFamily="18" charset="0"/>
              </a:rPr>
              <a:t>(4)</a:t>
            </a:r>
            <a:r>
              <a:rPr lang="zh-CN" altLang="en-US" sz="2400" b="0">
                <a:cs typeface="Times New Roman" panose="02020603050405020304" pitchFamily="18" charset="0"/>
              </a:rPr>
              <a:t>由</a:t>
            </a:r>
            <a:r>
              <a:rPr lang="en-US" altLang="zh-CN" sz="2400" b="0">
                <a:cs typeface="Times New Roman" panose="02020603050405020304" pitchFamily="18" charset="0"/>
              </a:rPr>
              <a:t>__________</a:t>
            </a:r>
            <a:r>
              <a:rPr lang="zh-CN" altLang="en-US" sz="2400" b="0">
                <a:cs typeface="Times New Roman" panose="02020603050405020304" pitchFamily="18" charset="0"/>
              </a:rPr>
              <a:t>两图可得出结论：物体受到的浮力大小与物体浸没在液体中的深度无关。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b="0">
                <a:cs typeface="Times New Roman" panose="02020603050405020304" pitchFamily="18" charset="0"/>
              </a:rPr>
              <a:t>(5)</a:t>
            </a:r>
            <a:r>
              <a:rPr lang="zh-CN" altLang="en-US" sz="2400" b="0">
                <a:cs typeface="Times New Roman" panose="02020603050405020304" pitchFamily="18" charset="0"/>
              </a:rPr>
              <a:t>由</a:t>
            </a:r>
            <a:r>
              <a:rPr lang="en-US" altLang="zh-CN" sz="2400" b="0">
                <a:cs typeface="Times New Roman" panose="02020603050405020304" pitchFamily="18" charset="0"/>
              </a:rPr>
              <a:t>D</a:t>
            </a:r>
            <a:r>
              <a:rPr lang="zh-CN" altLang="en-US" sz="2400" b="0">
                <a:cs typeface="Times New Roman" panose="02020603050405020304" pitchFamily="18" charset="0"/>
              </a:rPr>
              <a:t>、</a:t>
            </a:r>
            <a:r>
              <a:rPr lang="en-US" altLang="zh-CN" sz="2400" b="0">
                <a:cs typeface="Times New Roman" panose="02020603050405020304" pitchFamily="18" charset="0"/>
              </a:rPr>
              <a:t>E</a:t>
            </a:r>
            <a:r>
              <a:rPr lang="zh-CN" altLang="en-US" sz="2400" b="0">
                <a:cs typeface="Times New Roman" panose="02020603050405020304" pitchFamily="18" charset="0"/>
              </a:rPr>
              <a:t>两图可得出结论：物体受到的浮力大小与液体的</a:t>
            </a:r>
            <a:r>
              <a:rPr lang="en-US" altLang="zh-CN" sz="2400" b="0">
                <a:cs typeface="Times New Roman" panose="02020603050405020304" pitchFamily="18" charset="0"/>
              </a:rPr>
              <a:t>_______</a:t>
            </a:r>
            <a:r>
              <a:rPr lang="zh-CN" altLang="en-US" sz="2400" b="0">
                <a:cs typeface="Times New Roman" panose="02020603050405020304" pitchFamily="18" charset="0"/>
              </a:rPr>
              <a:t>有关。</a:t>
            </a:r>
          </a:p>
        </p:txBody>
      </p:sp>
      <p:sp>
        <p:nvSpPr>
          <p:cNvPr id="288778" name="Rectangle 1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91818" y="1497470"/>
            <a:ext cx="400049" cy="4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wrap="none" lIns="121890" tIns="60945" rIns="121890" bIns="60945">
            <a:spAutoFit/>
          </a:bodyPr>
          <a:lstStyle>
            <a:lvl1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1pPr>
            <a:lvl2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2pPr>
            <a:lvl3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3pPr>
            <a:lvl4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4pPr>
            <a:lvl5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5pPr>
            <a:lvl6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6pPr>
            <a:lvl7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7pPr>
            <a:lvl8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8pPr>
            <a:lvl9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400" b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endParaRPr lang="zh-CN" altLang="en-US" sz="2400" b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8779" name="Rectangle 1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00794" y="2040487"/>
            <a:ext cx="400049" cy="4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wrap="none" lIns="121890" tIns="60945" rIns="121890" bIns="60945">
            <a:spAutoFit/>
          </a:bodyPr>
          <a:lstStyle>
            <a:lvl1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1pPr>
            <a:lvl2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2pPr>
            <a:lvl3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3pPr>
            <a:lvl4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4pPr>
            <a:lvl5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5pPr>
            <a:lvl6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6pPr>
            <a:lvl7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7pPr>
            <a:lvl8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8pPr>
            <a:lvl9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400" b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zh-CN" altLang="en-US" sz="2400" b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8780" name="Rectangle 1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20967" y="2597456"/>
            <a:ext cx="964306" cy="4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wrap="none" lIns="121890" tIns="60945" rIns="121890" bIns="60945">
            <a:spAutoFit/>
          </a:bodyPr>
          <a:lstStyle>
            <a:lvl1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1pPr>
            <a:lvl2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2pPr>
            <a:lvl3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3pPr>
            <a:lvl4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4pPr>
            <a:lvl5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5pPr>
            <a:lvl6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6pPr>
            <a:lvl7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7pPr>
            <a:lvl8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8pPr>
            <a:lvl9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400" b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zh-CN" altLang="en-US" sz="2400" b="0">
                <a:solidFill>
                  <a:srgbClr val="FF0000"/>
                </a:solidFill>
                <a:latin typeface="Times New Roman" panose="02020603050405020304" pitchFamily="18" charset="0"/>
              </a:rPr>
              <a:t>、</a:t>
            </a:r>
            <a:r>
              <a:rPr lang="en-US" altLang="zh-CN" sz="2400" b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endParaRPr lang="zh-CN" altLang="en-US" sz="2400" b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8781" name="Rectangle 1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716200" y="3715279"/>
            <a:ext cx="981940" cy="4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wrap="none" lIns="121890" tIns="60945" rIns="121890" bIns="60945">
            <a:spAutoFit/>
          </a:bodyPr>
          <a:lstStyle>
            <a:lvl1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1pPr>
            <a:lvl2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2pPr>
            <a:lvl3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3pPr>
            <a:lvl4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4pPr>
            <a:lvl5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5pPr>
            <a:lvl6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6pPr>
            <a:lvl7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7pPr>
            <a:lvl8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8pPr>
            <a:lvl9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400" b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zh-CN" altLang="en-US" sz="2400" b="0">
                <a:solidFill>
                  <a:srgbClr val="FF0000"/>
                </a:solidFill>
                <a:latin typeface="Times New Roman" panose="02020603050405020304" pitchFamily="18" charset="0"/>
              </a:rPr>
              <a:t>、</a:t>
            </a:r>
            <a:r>
              <a:rPr lang="en-US" altLang="zh-CN" sz="2400" b="0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  <a:endParaRPr lang="zh-CN" altLang="en-US" sz="2400" b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8782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689150" y="4807015"/>
            <a:ext cx="861714" cy="4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wrap="none" lIns="121890" tIns="60945" rIns="121890" bIns="60945">
            <a:spAutoFit/>
          </a:bodyPr>
          <a:lstStyle>
            <a:lvl1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1pPr>
            <a:lvl2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2pPr>
            <a:lvl3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3pPr>
            <a:lvl4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4pPr>
            <a:lvl5pPr defTabSz="815975"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5pPr>
            <a:lvl6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6pPr>
            <a:lvl7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7pPr>
            <a:lvl8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8pPr>
            <a:lvl9pPr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400" b="0">
                <a:solidFill>
                  <a:srgbClr val="FF0000"/>
                </a:solidFill>
                <a:latin typeface="Times New Roman" panose="02020603050405020304" pitchFamily="18" charset="0"/>
              </a:rPr>
              <a:t>密度</a:t>
            </a:r>
          </a:p>
        </p:txBody>
      </p:sp>
      <p:pic>
        <p:nvPicPr>
          <p:cNvPr id="287753" name="Picture 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5210" y="28575"/>
            <a:ext cx="4526280" cy="237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8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8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8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8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8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8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8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8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8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8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8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8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8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8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8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8" grpId="0" animBg="1"/>
      <p:bldP spid="288779" grpId="0" animBg="1"/>
      <p:bldP spid="288780" grpId="0" animBg="1"/>
      <p:bldP spid="288781" grpId="0" animBg="1"/>
      <p:bldP spid="28878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矩形 136194"/>
          <p:cNvSpPr/>
          <p:nvPr>
            <p:custDataLst>
              <p:tags r:id="rId1"/>
            </p:custDataLst>
          </p:nvPr>
        </p:nvSpPr>
        <p:spPr>
          <a:xfrm>
            <a:off x="335915" y="476250"/>
            <a:ext cx="11366500" cy="4648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342900" indent="-342900">
              <a:lnSpc>
                <a:spcPct val="130000"/>
              </a:lnSpc>
              <a:buClr>
                <a:schemeClr val="hlink"/>
              </a:buClr>
              <a:buFont typeface="Wingdings" panose="05000000000000000000" pitchFamily="2" charset="2"/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  </a:t>
            </a:r>
            <a:r>
              <a:rPr lang="zh-CN" altLang="en-US" sz="2800" b="1">
                <a:solidFill>
                  <a:srgbClr val="99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例</a:t>
            </a:r>
            <a:r>
              <a:rPr lang="en-US" altLang="zh-CN" sz="2800" b="1">
                <a:solidFill>
                  <a:srgbClr val="99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2800" b="1">
                <a:solidFill>
                  <a:srgbClr val="99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　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质量相同的铁球和铝球，分别挂在两个相同的弹簧测力计上，将两球同时浸没在水中。若挂铁球的示数变为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，挂铝球的示数变为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，则 （         ）</a:t>
            </a:r>
          </a:p>
          <a:p>
            <a:pPr marL="342900" indent="-342900">
              <a:lnSpc>
                <a:spcPct val="130000"/>
              </a:lnSpc>
              <a:buClr>
                <a:schemeClr val="hlink"/>
              </a:buClr>
              <a:buFont typeface="Wingdings" panose="05000000000000000000" pitchFamily="2" charset="2"/>
            </a:pP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          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A.  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＞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                            B.  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=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      </a:t>
            </a:r>
          </a:p>
          <a:p>
            <a:pPr marL="342900" indent="-342900">
              <a:lnSpc>
                <a:spcPct val="130000"/>
              </a:lnSpc>
              <a:buClr>
                <a:schemeClr val="hlink"/>
              </a:buClr>
              <a:buFont typeface="Wingdings" panose="05000000000000000000" pitchFamily="2" charset="2"/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          C.  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＜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 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                           D.  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无法比较</a:t>
            </a:r>
          </a:p>
        </p:txBody>
      </p:sp>
      <p:sp>
        <p:nvSpPr>
          <p:cNvPr id="136196" name="文本框 136195"/>
          <p:cNvSpPr txBox="1"/>
          <p:nvPr>
            <p:custDataLst>
              <p:tags r:id="rId2"/>
            </p:custDataLst>
          </p:nvPr>
        </p:nvSpPr>
        <p:spPr>
          <a:xfrm>
            <a:off x="2496185" y="1628458"/>
            <a:ext cx="533400" cy="583565"/>
          </a:xfrm>
          <a:prstGeom prst="rect">
            <a:avLst/>
          </a:prstGeom>
          <a:noFill/>
          <a:ln w="2857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</a:p>
        </p:txBody>
      </p:sp>
      <p:sp>
        <p:nvSpPr>
          <p:cNvPr id="56321" name="文本框 139271"/>
          <p:cNvSpPr txBox="1"/>
          <p:nvPr>
            <p:custDataLst>
              <p:tags r:id="rId3"/>
            </p:custDataLst>
          </p:nvPr>
        </p:nvSpPr>
        <p:spPr>
          <a:xfrm>
            <a:off x="624205" y="4148455"/>
            <a:ext cx="1125283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2．绳子的下端系着一个铁块，当铁块浸没在水中后剪断绳子，铁块下沉的过程中它受到的浮力将（        ）</a:t>
            </a:r>
          </a:p>
          <a:p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       A．逐渐变大                    B．逐渐变小 </a:t>
            </a:r>
          </a:p>
          <a:p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       C．保持不变                    D．变为零</a:t>
            </a:r>
          </a:p>
        </p:txBody>
      </p:sp>
      <p:sp>
        <p:nvSpPr>
          <p:cNvPr id="139275" name="Text Box 5"/>
          <p:cNvSpPr txBox="1"/>
          <p:nvPr>
            <p:custDataLst>
              <p:tags r:id="rId4"/>
            </p:custDataLst>
          </p:nvPr>
        </p:nvSpPr>
        <p:spPr>
          <a:xfrm>
            <a:off x="5376545" y="4580255"/>
            <a:ext cx="735965" cy="583565"/>
          </a:xfrm>
          <a:prstGeom prst="rect">
            <a:avLst/>
          </a:prstGeom>
          <a:noFill/>
          <a:ln w="38100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6" grpId="0"/>
      <p:bldP spid="1392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3"/>
          <p:cNvSpPr txBox="1"/>
          <p:nvPr>
            <p:custDataLst>
              <p:tags r:id="rId1"/>
            </p:custDataLst>
          </p:nvPr>
        </p:nvSpPr>
        <p:spPr>
          <a:xfrm>
            <a:off x="3909219" y="3929063"/>
            <a:ext cx="3524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 eaLnBrk="0" hangingPunct="0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</a:p>
        </p:txBody>
      </p:sp>
      <p:grpSp>
        <p:nvGrpSpPr>
          <p:cNvPr id="2" name="Group 5"/>
          <p:cNvGrpSpPr/>
          <p:nvPr>
            <p:custDataLst>
              <p:tags r:id="rId2"/>
            </p:custDataLst>
          </p:nvPr>
        </p:nvGrpSpPr>
        <p:grpSpPr>
          <a:xfrm>
            <a:off x="1844897" y="3514000"/>
            <a:ext cx="8139373" cy="3344000"/>
            <a:chOff x="3645" y="2362"/>
            <a:chExt cx="2550" cy="1795"/>
          </a:xfrm>
        </p:grpSpPr>
        <p:pic>
          <p:nvPicPr>
            <p:cNvPr id="22531" name="Picture 6" descr="Img219962669">
              <a:hlinkClick r:id="rId14" action="ppaction://hlinksldjump"/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3645" y="2362"/>
              <a:ext cx="2550" cy="1795"/>
            </a:xfrm>
            <a:prstGeom prst="rect">
              <a:avLst/>
            </a:prstGeom>
            <a:noFill/>
            <a:ln w="28575" cap="flat" cmpd="sng">
              <a:solidFill>
                <a:srgbClr val="FFFFF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8100" dir="2699999" algn="tl" rotWithShape="0">
                <a:srgbClr val="ADADAD">
                  <a:alpha val="39998"/>
                </a:srgbClr>
              </a:outerShdw>
            </a:effectLst>
          </p:spPr>
        </p:pic>
        <p:sp>
          <p:nvSpPr>
            <p:cNvPr id="4105" name="Text Box 7"/>
            <p:cNvSpPr txBox="1"/>
            <p:nvPr>
              <p:custDataLst>
                <p:tags r:id="rId11"/>
              </p:custDataLst>
            </p:nvPr>
          </p:nvSpPr>
          <p:spPr>
            <a:xfrm>
              <a:off x="4791" y="3872"/>
              <a:ext cx="302" cy="233"/>
            </a:xfrm>
            <a:prstGeom prst="rect">
              <a:avLst/>
            </a:prstGeom>
            <a:noFill/>
            <a:ln w="28575">
              <a:noFill/>
            </a:ln>
            <a:effectLst/>
          </p:spPr>
          <p:txBody>
            <a:bodyPr lIns="0" tIns="0" rIns="0" bIns="0">
              <a:spAutoFit/>
            </a:bodyPr>
            <a:lstStyle/>
            <a:p>
              <a:pPr marR="0" algn="ctr" defTabSz="914400" eaLnBrk="0" hangingPunct="0">
                <a:spcBef>
                  <a:spcPct val="5000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1" kern="1200" cap="none" spc="0" normalizeH="0" baseline="0" noProof="1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飞艇</a:t>
              </a:r>
            </a:p>
          </p:txBody>
        </p:sp>
      </p:grpSp>
      <p:grpSp>
        <p:nvGrpSpPr>
          <p:cNvPr id="3" name="组合 3"/>
          <p:cNvGrpSpPr/>
          <p:nvPr>
            <p:custDataLst>
              <p:tags r:id="rId3"/>
            </p:custDataLst>
          </p:nvPr>
        </p:nvGrpSpPr>
        <p:grpSpPr>
          <a:xfrm>
            <a:off x="5735975" y="358251"/>
            <a:ext cx="4306550" cy="3004073"/>
            <a:chOff x="7071" y="1361"/>
            <a:chExt cx="6352" cy="3883"/>
          </a:xfrm>
        </p:grpSpPr>
        <p:pic>
          <p:nvPicPr>
            <p:cNvPr id="4101" name="Picture 13" descr="0130000009816812825385879598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7071" y="1361"/>
              <a:ext cx="6352" cy="3883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  <a:effectLst>
              <a:outerShdw blurRad="50800" dist="38100" dir="2700000" algn="tl" rotWithShape="0">
                <a:schemeClr val="bg2">
                  <a:lumMod val="60000"/>
                  <a:lumOff val="40000"/>
                  <a:alpha val="40000"/>
                </a:schemeClr>
              </a:outerShdw>
            </a:effectLst>
          </p:spPr>
        </p:pic>
        <p:sp>
          <p:nvSpPr>
            <p:cNvPr id="4102" name="Text Box 14"/>
            <p:cNvSpPr txBox="1"/>
            <p:nvPr>
              <p:custDataLst>
                <p:tags r:id="rId9"/>
              </p:custDataLst>
            </p:nvPr>
          </p:nvSpPr>
          <p:spPr>
            <a:xfrm>
              <a:off x="9506" y="4584"/>
              <a:ext cx="1775" cy="581"/>
            </a:xfrm>
            <a:prstGeom prst="rect">
              <a:avLst/>
            </a:prstGeom>
            <a:solidFill>
              <a:schemeClr val="tx1">
                <a:alpha val="17000"/>
              </a:schemeClr>
            </a:solidFill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 marR="0" defTabSz="914400" eaLnBrk="0" hangingPunct="0">
                <a:spcBef>
                  <a:spcPct val="5000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1" kern="1200" cap="none" spc="0" normalizeH="0" baseline="0" noProof="1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潜水器</a:t>
              </a:r>
            </a:p>
          </p:txBody>
        </p:sp>
      </p:grpSp>
      <p:grpSp>
        <p:nvGrpSpPr>
          <p:cNvPr id="4" name="组合 1"/>
          <p:cNvGrpSpPr/>
          <p:nvPr>
            <p:custDataLst>
              <p:tags r:id="rId4"/>
            </p:custDataLst>
          </p:nvPr>
        </p:nvGrpSpPr>
        <p:grpSpPr>
          <a:xfrm>
            <a:off x="1847705" y="358251"/>
            <a:ext cx="3672255" cy="3004073"/>
            <a:chOff x="1839" y="1332"/>
            <a:chExt cx="4878" cy="3947"/>
          </a:xfrm>
        </p:grpSpPr>
        <p:pic>
          <p:nvPicPr>
            <p:cNvPr id="4100" name="Picture 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839" y="1332"/>
              <a:ext cx="4878" cy="3947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  <a:effectLst>
              <a:outerShdw blurRad="50800" dist="38100" dir="2700000" algn="tl" rotWithShape="0">
                <a:schemeClr val="bg2">
                  <a:lumMod val="60000"/>
                  <a:lumOff val="40000"/>
                  <a:alpha val="40000"/>
                </a:schemeClr>
              </a:outerShdw>
            </a:effectLst>
          </p:spPr>
        </p:pic>
        <p:sp>
          <p:nvSpPr>
            <p:cNvPr id="4103" name="Text Box 18"/>
            <p:cNvSpPr txBox="1"/>
            <p:nvPr>
              <p:custDataLst>
                <p:tags r:id="rId7"/>
              </p:custDataLst>
            </p:nvPr>
          </p:nvSpPr>
          <p:spPr>
            <a:xfrm>
              <a:off x="3389" y="4632"/>
              <a:ext cx="1775" cy="581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 w="9525">
              <a:noFill/>
            </a:ln>
          </p:spPr>
          <p:txBody>
            <a:bodyPr lIns="0" tIns="0" rIns="0" bIns="0">
              <a:spAutoFit/>
            </a:bodyPr>
            <a:lstStyle/>
            <a:p>
              <a:pPr marR="0" algn="ctr" defTabSz="914400" eaLnBrk="0" hangingPunct="0">
                <a:spcBef>
                  <a:spcPct val="50000"/>
                </a:spcBef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1" kern="1200" cap="none" spc="0" normalizeH="0" baseline="0" noProof="1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天鹅</a:t>
              </a:r>
            </a:p>
          </p:txBody>
        </p:sp>
      </p:grpSp>
      <p:sp>
        <p:nvSpPr>
          <p:cNvPr id="22539" name="文本框 4"/>
          <p:cNvSpPr txBox="1"/>
          <p:nvPr>
            <p:custDataLst>
              <p:tags r:id="rId5"/>
            </p:custDataLst>
          </p:nvPr>
        </p:nvSpPr>
        <p:spPr>
          <a:xfrm>
            <a:off x="779173" y="1930191"/>
            <a:ext cx="344488" cy="280076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认识浮力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65505" y="2828316"/>
            <a:ext cx="1665288" cy="1406524"/>
          </a:xfrm>
          <a:prstGeom prst="rect">
            <a:avLst/>
          </a:prstGeom>
          <a:pattFill prst="dashHorz">
            <a:fgClr>
              <a:srgbClr val="000000"/>
            </a:fgClr>
            <a:bgClr>
              <a:srgbClr val="FFFFFF"/>
            </a:bgClr>
          </a:pattFill>
          <a:ln w="9525">
            <a:solidFill>
              <a:srgbClr val="000000"/>
            </a:solidFill>
            <a:prstDash val="dash"/>
            <a:miter lim="800000"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" name="Group 5"/>
          <p:cNvGrpSpPr/>
          <p:nvPr>
            <p:custDataLst>
              <p:tags r:id="rId2"/>
            </p:custDataLst>
          </p:nvPr>
        </p:nvGrpSpPr>
        <p:grpSpPr>
          <a:xfrm>
            <a:off x="3434080" y="2140585"/>
            <a:ext cx="1727200" cy="2087563"/>
            <a:chOff x="1429" y="1344"/>
            <a:chExt cx="1088" cy="1315"/>
          </a:xfrm>
        </p:grpSpPr>
        <p:grpSp>
          <p:nvGrpSpPr>
            <p:cNvPr id="24579" name="Group 7"/>
            <p:cNvGrpSpPr/>
            <p:nvPr>
              <p:custDataLst>
                <p:tags r:id="rId33"/>
              </p:custDataLst>
            </p:nvPr>
          </p:nvGrpSpPr>
          <p:grpSpPr>
            <a:xfrm>
              <a:off x="1429" y="1344"/>
              <a:ext cx="1088" cy="1315"/>
              <a:chOff x="1429" y="1344"/>
              <a:chExt cx="635" cy="771"/>
            </a:xfrm>
          </p:grpSpPr>
          <p:sp>
            <p:nvSpPr>
              <p:cNvPr id="24580" name="Line 8"/>
              <p:cNvSpPr/>
              <p:nvPr>
                <p:custDataLst>
                  <p:tags r:id="rId35"/>
                </p:custDataLst>
              </p:nvPr>
            </p:nvSpPr>
            <p:spPr>
              <a:xfrm flipH="1">
                <a:off x="1429" y="1344"/>
                <a:ext cx="0" cy="771"/>
              </a:xfrm>
              <a:prstGeom prst="line">
                <a:avLst/>
              </a:prstGeom>
              <a:ln w="539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581" name="Line 9"/>
              <p:cNvSpPr/>
              <p:nvPr>
                <p:custDataLst>
                  <p:tags r:id="rId36"/>
                </p:custDataLst>
              </p:nvPr>
            </p:nvSpPr>
            <p:spPr>
              <a:xfrm>
                <a:off x="1429" y="2115"/>
                <a:ext cx="635" cy="0"/>
              </a:xfrm>
              <a:prstGeom prst="line">
                <a:avLst/>
              </a:prstGeom>
              <a:ln w="539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582" name="Line 10"/>
              <p:cNvSpPr/>
              <p:nvPr>
                <p:custDataLst>
                  <p:tags r:id="rId37"/>
                </p:custDataLst>
              </p:nvPr>
            </p:nvSpPr>
            <p:spPr>
              <a:xfrm flipH="1" flipV="1">
                <a:off x="2064" y="1344"/>
                <a:ext cx="0" cy="771"/>
              </a:xfrm>
              <a:prstGeom prst="line">
                <a:avLst/>
              </a:prstGeom>
              <a:ln w="539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sp>
          <p:nvSpPr>
            <p:cNvPr id="24583" name="Rectangle 11"/>
            <p:cNvSpPr/>
            <p:nvPr>
              <p:custDataLst>
                <p:tags r:id="rId34"/>
              </p:custDataLst>
            </p:nvPr>
          </p:nvSpPr>
          <p:spPr>
            <a:xfrm>
              <a:off x="1764" y="1600"/>
              <a:ext cx="402" cy="39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00000"/>
                  </a:srgbClr>
                </a:gs>
                <a:gs pos="74001">
                  <a:srgbClr val="FFFFFB">
                    <a:alpha val="100000"/>
                  </a:srgbClr>
                </a:gs>
                <a:gs pos="83000">
                  <a:srgbClr val="FFFFFB">
                    <a:alpha val="100000"/>
                  </a:srgbClr>
                </a:gs>
                <a:gs pos="100000">
                  <a:srgbClr val="FFFFFD">
                    <a:alpha val="100000"/>
                  </a:srgbClr>
                </a:gs>
              </a:gsLst>
              <a:lin ang="5400000"/>
            </a:gradFill>
            <a:ln w="349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" name="Group 12"/>
          <p:cNvGrpSpPr/>
          <p:nvPr>
            <p:custDataLst>
              <p:tags r:id="rId3"/>
            </p:custDataLst>
          </p:nvPr>
        </p:nvGrpSpPr>
        <p:grpSpPr>
          <a:xfrm>
            <a:off x="6311900" y="2205038"/>
            <a:ext cx="2881313" cy="1912937"/>
            <a:chOff x="3061" y="1001"/>
            <a:chExt cx="1815" cy="1205"/>
          </a:xfrm>
        </p:grpSpPr>
        <p:sp>
          <p:nvSpPr>
            <p:cNvPr id="24585" name="AutoShape 13"/>
            <p:cNvSpPr/>
            <p:nvPr>
              <p:custDataLst>
                <p:tags r:id="rId20"/>
              </p:custDataLst>
            </p:nvPr>
          </p:nvSpPr>
          <p:spPr>
            <a:xfrm>
              <a:off x="3061" y="1480"/>
              <a:ext cx="1815" cy="726"/>
            </a:xfrm>
            <a:prstGeom prst="rtTriangle">
              <a:avLst/>
            </a:prstGeom>
            <a:solidFill>
              <a:schemeClr val="accent1"/>
            </a:solidFill>
            <a:ln w="444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grpSp>
          <p:nvGrpSpPr>
            <p:cNvPr id="24586" name="Group 14"/>
            <p:cNvGrpSpPr/>
            <p:nvPr>
              <p:custDataLst>
                <p:tags r:id="rId21"/>
              </p:custDataLst>
            </p:nvPr>
          </p:nvGrpSpPr>
          <p:grpSpPr>
            <a:xfrm rot="1354598">
              <a:off x="3742" y="1026"/>
              <a:ext cx="772" cy="862"/>
              <a:chOff x="2426" y="2704"/>
              <a:chExt cx="772" cy="862"/>
            </a:xfrm>
          </p:grpSpPr>
          <p:sp>
            <p:nvSpPr>
              <p:cNvPr id="24587" name="Line 15"/>
              <p:cNvSpPr/>
              <p:nvPr>
                <p:custDataLst>
                  <p:tags r:id="rId31"/>
                </p:custDataLst>
              </p:nvPr>
            </p:nvSpPr>
            <p:spPr>
              <a:xfrm flipH="1">
                <a:off x="2426" y="2704"/>
                <a:ext cx="0" cy="862"/>
              </a:xfrm>
              <a:prstGeom prst="line">
                <a:avLst/>
              </a:prstGeom>
              <a:ln w="508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588" name="Line 17"/>
              <p:cNvSpPr/>
              <p:nvPr>
                <p:custDataLst>
                  <p:tags r:id="rId32"/>
                </p:custDataLst>
              </p:nvPr>
            </p:nvSpPr>
            <p:spPr>
              <a:xfrm flipH="1" flipV="1">
                <a:off x="3198" y="2704"/>
                <a:ext cx="0" cy="862"/>
              </a:xfrm>
              <a:prstGeom prst="line">
                <a:avLst/>
              </a:prstGeom>
              <a:ln w="508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24589" name="Group 18"/>
            <p:cNvGrpSpPr/>
            <p:nvPr>
              <p:custDataLst>
                <p:tags r:id="rId22"/>
              </p:custDataLst>
            </p:nvPr>
          </p:nvGrpSpPr>
          <p:grpSpPr>
            <a:xfrm>
              <a:off x="3651" y="1298"/>
              <a:ext cx="953" cy="544"/>
              <a:chOff x="3651" y="1298"/>
              <a:chExt cx="953" cy="544"/>
            </a:xfrm>
          </p:grpSpPr>
          <p:sp>
            <p:nvSpPr>
              <p:cNvPr id="24590" name="Line 19"/>
              <p:cNvSpPr/>
              <p:nvPr>
                <p:custDataLst>
                  <p:tags r:id="rId24"/>
                </p:custDataLst>
              </p:nvPr>
            </p:nvSpPr>
            <p:spPr>
              <a:xfrm>
                <a:off x="3787" y="1298"/>
                <a:ext cx="817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591" name="Line 20"/>
              <p:cNvSpPr/>
              <p:nvPr>
                <p:custDataLst>
                  <p:tags r:id="rId25"/>
                </p:custDataLst>
              </p:nvPr>
            </p:nvSpPr>
            <p:spPr>
              <a:xfrm>
                <a:off x="3742" y="1389"/>
                <a:ext cx="816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592" name="Line 21"/>
              <p:cNvSpPr/>
              <p:nvPr>
                <p:custDataLst>
                  <p:tags r:id="rId26"/>
                </p:custDataLst>
              </p:nvPr>
            </p:nvSpPr>
            <p:spPr>
              <a:xfrm>
                <a:off x="3742" y="1480"/>
                <a:ext cx="771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593" name="Line 22"/>
              <p:cNvSpPr/>
              <p:nvPr>
                <p:custDataLst>
                  <p:tags r:id="rId27"/>
                </p:custDataLst>
              </p:nvPr>
            </p:nvSpPr>
            <p:spPr>
              <a:xfrm>
                <a:off x="3696" y="1570"/>
                <a:ext cx="772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594" name="Line 23"/>
              <p:cNvSpPr/>
              <p:nvPr>
                <p:custDataLst>
                  <p:tags r:id="rId28"/>
                </p:custDataLst>
              </p:nvPr>
            </p:nvSpPr>
            <p:spPr>
              <a:xfrm>
                <a:off x="3651" y="1661"/>
                <a:ext cx="771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595" name="Line 24"/>
              <p:cNvSpPr/>
              <p:nvPr>
                <p:custDataLst>
                  <p:tags r:id="rId29"/>
                </p:custDataLst>
              </p:nvPr>
            </p:nvSpPr>
            <p:spPr>
              <a:xfrm>
                <a:off x="3833" y="1752"/>
                <a:ext cx="544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596" name="Line 25"/>
              <p:cNvSpPr/>
              <p:nvPr>
                <p:custDataLst>
                  <p:tags r:id="rId30"/>
                </p:custDataLst>
              </p:nvPr>
            </p:nvSpPr>
            <p:spPr>
              <a:xfrm>
                <a:off x="4014" y="1842"/>
                <a:ext cx="363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sp>
          <p:nvSpPr>
            <p:cNvPr id="24597" name="Oval 26"/>
            <p:cNvSpPr/>
            <p:nvPr>
              <p:custDataLst>
                <p:tags r:id="rId23"/>
              </p:custDataLst>
            </p:nvPr>
          </p:nvSpPr>
          <p:spPr>
            <a:xfrm>
              <a:off x="3973" y="1001"/>
              <a:ext cx="454" cy="454"/>
            </a:xfrm>
            <a:prstGeom prst="ellipse">
              <a:avLst/>
            </a:prstGeom>
            <a:solidFill>
              <a:schemeClr val="accent1"/>
            </a:solidFill>
            <a:ln w="508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9" name="组合 13"/>
          <p:cNvGrpSpPr/>
          <p:nvPr>
            <p:custDataLst>
              <p:tags r:id="rId4"/>
            </p:custDataLst>
          </p:nvPr>
        </p:nvGrpSpPr>
        <p:grpSpPr>
          <a:xfrm>
            <a:off x="4295140" y="1773238"/>
            <a:ext cx="1008698" cy="1081087"/>
            <a:chOff x="4251" y="2793"/>
            <a:chExt cx="1588" cy="1702"/>
          </a:xfrm>
        </p:grpSpPr>
        <p:sp>
          <p:nvSpPr>
            <p:cNvPr id="24599" name="Line 27"/>
            <p:cNvSpPr/>
            <p:nvPr>
              <p:custDataLst>
                <p:tags r:id="rId18"/>
              </p:custDataLst>
            </p:nvPr>
          </p:nvSpPr>
          <p:spPr>
            <a:xfrm flipH="1" flipV="1">
              <a:off x="4251" y="3020"/>
              <a:ext cx="0" cy="1475"/>
            </a:xfrm>
            <a:prstGeom prst="line">
              <a:avLst/>
            </a:prstGeom>
            <a:ln w="53975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lg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600" name="Text Box 28"/>
            <p:cNvSpPr txBox="1"/>
            <p:nvPr>
              <p:custDataLst>
                <p:tags r:id="rId19"/>
              </p:custDataLst>
            </p:nvPr>
          </p:nvSpPr>
          <p:spPr>
            <a:xfrm>
              <a:off x="4479" y="2793"/>
              <a:ext cx="1360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en-US" altLang="zh-CN" sz="2800" b="1" i="1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  <a:r>
                <a:rPr lang="zh-CN" altLang="en-US" sz="2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浮</a:t>
              </a:r>
            </a:p>
          </p:txBody>
        </p:sp>
      </p:grpSp>
      <p:grpSp>
        <p:nvGrpSpPr>
          <p:cNvPr id="10" name="组合 15"/>
          <p:cNvGrpSpPr/>
          <p:nvPr>
            <p:custDataLst>
              <p:tags r:id="rId5"/>
            </p:custDataLst>
          </p:nvPr>
        </p:nvGrpSpPr>
        <p:grpSpPr>
          <a:xfrm>
            <a:off x="8111490" y="1557338"/>
            <a:ext cx="1008698" cy="1008062"/>
            <a:chOff x="10261" y="2453"/>
            <a:chExt cx="1588" cy="1587"/>
          </a:xfrm>
        </p:grpSpPr>
        <p:sp>
          <p:nvSpPr>
            <p:cNvPr id="24602" name="Line 29"/>
            <p:cNvSpPr/>
            <p:nvPr>
              <p:custDataLst>
                <p:tags r:id="rId16"/>
              </p:custDataLst>
            </p:nvPr>
          </p:nvSpPr>
          <p:spPr>
            <a:xfrm flipH="1" flipV="1">
              <a:off x="10261" y="2565"/>
              <a:ext cx="0" cy="1475"/>
            </a:xfrm>
            <a:prstGeom prst="line">
              <a:avLst/>
            </a:prstGeom>
            <a:ln w="53975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lg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603" name="Text Box 30"/>
            <p:cNvSpPr txBox="1"/>
            <p:nvPr>
              <p:custDataLst>
                <p:tags r:id="rId17"/>
              </p:custDataLst>
            </p:nvPr>
          </p:nvSpPr>
          <p:spPr>
            <a:xfrm>
              <a:off x="10489" y="2453"/>
              <a:ext cx="1360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en-US" altLang="zh-CN" sz="2800" b="1" i="1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  <a:r>
                <a:rPr lang="zh-CN" altLang="en-US" sz="2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浮</a:t>
              </a:r>
            </a:p>
          </p:txBody>
        </p:sp>
      </p:grp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254760" y="5026025"/>
            <a:ext cx="9265920" cy="11309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分析</a:t>
            </a:r>
            <a:r>
              <a:rPr lang="en-US" altLang="zh-CN" sz="2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由二力平衡的条件可知，浮力的方向与重力的方向相反，即浮力的方向</a:t>
            </a:r>
            <a:r>
              <a:rPr lang="zh-CN" altLang="en-US" sz="2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竖直向上。</a:t>
            </a:r>
          </a:p>
        </p:txBody>
      </p:sp>
      <p:grpSp>
        <p:nvGrpSpPr>
          <p:cNvPr id="24605" name="组合 9"/>
          <p:cNvGrpSpPr/>
          <p:nvPr>
            <p:custDataLst>
              <p:tags r:id="rId7"/>
            </p:custDataLst>
          </p:nvPr>
        </p:nvGrpSpPr>
        <p:grpSpPr>
          <a:xfrm>
            <a:off x="839788" y="404495"/>
            <a:ext cx="9447912" cy="980219"/>
            <a:chOff x="1065" y="1229"/>
            <a:chExt cx="14878" cy="1545"/>
          </a:xfrm>
        </p:grpSpPr>
        <p:sp>
          <p:nvSpPr>
            <p:cNvPr id="24606" name="Text Box 31"/>
            <p:cNvSpPr txBox="1"/>
            <p:nvPr>
              <p:custDataLst>
                <p:tags r:id="rId14"/>
              </p:custDataLst>
            </p:nvPr>
          </p:nvSpPr>
          <p:spPr>
            <a:xfrm>
              <a:off x="2143" y="1229"/>
              <a:ext cx="13800" cy="9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600">
                  <a:latin typeface="黑体" panose="02010609060101010101" pitchFamily="49" charset="-122"/>
                  <a:ea typeface="黑体" panose="02010609060101010101" pitchFamily="49" charset="-122"/>
                </a:rPr>
                <a:t>小球静止于水面上，试分析小球的受力情况，并画图说明。</a:t>
              </a:r>
            </a:p>
          </p:txBody>
        </p:sp>
        <p:pic>
          <p:nvPicPr>
            <p:cNvPr id="24607" name="Picture 6" descr="？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41"/>
            <a:stretch>
              <a:fillRect/>
            </a:stretch>
          </p:blipFill>
          <p:spPr>
            <a:xfrm>
              <a:off x="1065" y="1352"/>
              <a:ext cx="1067" cy="142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2" name="组合 12"/>
          <p:cNvGrpSpPr/>
          <p:nvPr>
            <p:custDataLst>
              <p:tags r:id="rId8"/>
            </p:custDataLst>
          </p:nvPr>
        </p:nvGrpSpPr>
        <p:grpSpPr>
          <a:xfrm>
            <a:off x="3740150" y="2828290"/>
            <a:ext cx="863600" cy="1092835"/>
            <a:chOff x="3377" y="4454"/>
            <a:chExt cx="1360" cy="1722"/>
          </a:xfrm>
        </p:grpSpPr>
        <p:sp>
          <p:nvSpPr>
            <p:cNvPr id="24609" name="Line 27"/>
            <p:cNvSpPr/>
            <p:nvPr>
              <p:custDataLst>
                <p:tags r:id="rId12"/>
              </p:custDataLst>
            </p:nvPr>
          </p:nvSpPr>
          <p:spPr>
            <a:xfrm flipH="1">
              <a:off x="4251" y="4454"/>
              <a:ext cx="0" cy="1475"/>
            </a:xfrm>
            <a:prstGeom prst="line">
              <a:avLst/>
            </a:prstGeom>
            <a:ln w="539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610" name="Text Box 28"/>
            <p:cNvSpPr txBox="1"/>
            <p:nvPr>
              <p:custDataLst>
                <p:tags r:id="rId13"/>
              </p:custDataLst>
            </p:nvPr>
          </p:nvSpPr>
          <p:spPr>
            <a:xfrm>
              <a:off x="3377" y="5354"/>
              <a:ext cx="1360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G</a:t>
              </a:r>
              <a:endParaRPr lang="en-US" altLang="zh-CN" sz="2800" b="1" i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3" name="组合 14"/>
          <p:cNvGrpSpPr/>
          <p:nvPr>
            <p:custDataLst>
              <p:tags r:id="rId9"/>
            </p:custDataLst>
          </p:nvPr>
        </p:nvGrpSpPr>
        <p:grpSpPr>
          <a:xfrm>
            <a:off x="7554913" y="2542540"/>
            <a:ext cx="863600" cy="1075373"/>
            <a:chOff x="9384" y="4003"/>
            <a:chExt cx="1360" cy="1694"/>
          </a:xfrm>
        </p:grpSpPr>
        <p:sp>
          <p:nvSpPr>
            <p:cNvPr id="24612" name="Line 27"/>
            <p:cNvSpPr/>
            <p:nvPr>
              <p:custDataLst>
                <p:tags r:id="rId10"/>
              </p:custDataLst>
            </p:nvPr>
          </p:nvSpPr>
          <p:spPr>
            <a:xfrm flipH="1">
              <a:off x="10261" y="4003"/>
              <a:ext cx="0" cy="1475"/>
            </a:xfrm>
            <a:prstGeom prst="line">
              <a:avLst/>
            </a:prstGeom>
            <a:ln w="539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613" name="Text Box 28"/>
            <p:cNvSpPr txBox="1"/>
            <p:nvPr>
              <p:custDataLst>
                <p:tags r:id="rId11"/>
              </p:custDataLst>
            </p:nvPr>
          </p:nvSpPr>
          <p:spPr>
            <a:xfrm>
              <a:off x="9384" y="4875"/>
              <a:ext cx="1360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G</a:t>
              </a:r>
              <a:endParaRPr lang="en-US" altLang="zh-CN" sz="2800" b="1" i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487805" y="1556385"/>
            <a:ext cx="10847705" cy="6915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457200" indent="-457200" eaLnBrk="0" hangingPunct="0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zh-CN" altLang="en-US" sz="26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定义</a:t>
            </a:r>
            <a:r>
              <a:rPr lang="en-US" altLang="zh-CN" sz="26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浸在液体（气体）中的物体受到</a:t>
            </a:r>
            <a:r>
              <a:rPr lang="zh-CN" altLang="en-US" sz="2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竖直向上</a:t>
            </a: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的力叫浮力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07895" y="662940"/>
            <a:ext cx="1446530" cy="5708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eaLnBrk="0" hangingPunct="0">
              <a:lnSpc>
                <a:spcPct val="120000"/>
              </a:lnSpc>
              <a:buFont typeface="Wingdings" panose="05000000000000000000" pitchFamily="2" charset="2"/>
            </a:pPr>
            <a:r>
              <a:rPr lang="en-US" altLang="zh-CN" sz="260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60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600" b="1" i="1">
                <a:solidFill>
                  <a:srgbClr val="F8081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zh-CN" altLang="en-US" sz="2600" b="1" baseline="-25000">
                <a:solidFill>
                  <a:srgbClr val="F8081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浮</a:t>
            </a:r>
            <a:r>
              <a:rPr lang="zh-CN" altLang="en-US" sz="26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343660" y="4436745"/>
            <a:ext cx="5262880" cy="5708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marL="457200" indent="-457200" eaLnBrk="0" hangingPunct="0">
              <a:lnSpc>
                <a:spcPct val="120000"/>
              </a:lnSpc>
              <a:buFont typeface="Wingdings" panose="05000000000000000000" pitchFamily="2" charset="2"/>
              <a:buChar char=""/>
            </a:pPr>
            <a:r>
              <a:rPr lang="zh-CN" altLang="en-US" sz="26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浮力的施力物体</a:t>
            </a: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2600">
                <a:solidFill>
                  <a:srgbClr val="F8081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液体（气体）</a:t>
            </a:r>
            <a:endParaRPr lang="zh-CN" altLang="en-US" sz="26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6628" name="组合 6147"/>
          <p:cNvGrpSpPr/>
          <p:nvPr>
            <p:custDataLst>
              <p:tags r:id="rId4"/>
            </p:custDataLst>
          </p:nvPr>
        </p:nvGrpSpPr>
        <p:grpSpPr>
          <a:xfrm>
            <a:off x="1095375" y="417513"/>
            <a:ext cx="2230438" cy="808990"/>
            <a:chOff x="0" y="0"/>
            <a:chExt cx="3516" cy="1274"/>
          </a:xfrm>
        </p:grpSpPr>
        <p:sp>
          <p:nvSpPr>
            <p:cNvPr id="26629" name="矩形 7"/>
            <p:cNvSpPr/>
            <p:nvPr>
              <p:custDataLst>
                <p:tags r:id="rId9"/>
              </p:custDataLst>
            </p:nvPr>
          </p:nvSpPr>
          <p:spPr>
            <a:xfrm>
              <a:off x="882" y="0"/>
              <a:ext cx="2634" cy="1200"/>
            </a:xfrm>
            <a:custGeom>
              <a:avLst/>
              <a:gdLst/>
              <a:ahLst/>
              <a:cxnLst>
                <a:cxn ang="0">
                  <a:pos x="0" y="1200"/>
                </a:cxn>
                <a:cxn ang="0">
                  <a:pos x="2634" y="1200"/>
                </a:cxn>
                <a:cxn ang="0">
                  <a:pos x="0" y="120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sq" cmpd="sng">
              <a:solidFill>
                <a:srgbClr val="DDDDDD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30" name="任意多边形 16"/>
            <p:cNvSpPr/>
            <p:nvPr>
              <p:custDataLst>
                <p:tags r:id="rId10"/>
              </p:custDataLst>
            </p:nvPr>
          </p:nvSpPr>
          <p:spPr>
            <a:xfrm>
              <a:off x="0" y="454"/>
              <a:ext cx="826" cy="7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5" y="0"/>
                </a:cxn>
                <a:cxn ang="0">
                  <a:pos x="545" y="258"/>
                </a:cxn>
                <a:cxn ang="0">
                  <a:pos x="826" y="258"/>
                </a:cxn>
                <a:cxn ang="0">
                  <a:pos x="826" y="760"/>
                </a:cxn>
                <a:cxn ang="0">
                  <a:pos x="0" y="760"/>
                </a:cxn>
                <a:cxn ang="0">
                  <a:pos x="0" y="0"/>
                </a:cxn>
              </a:cxnLst>
              <a:rect l="l" t="t" r="r" b="b"/>
              <a:pathLst>
                <a:path w="696310" h="696310">
                  <a:moveTo>
                    <a:pt x="0" y="0"/>
                  </a:moveTo>
                  <a:lnTo>
                    <a:pt x="459827" y="0"/>
                  </a:lnTo>
                  <a:lnTo>
                    <a:pt x="459827" y="236483"/>
                  </a:lnTo>
                  <a:lnTo>
                    <a:pt x="696310" y="236483"/>
                  </a:lnTo>
                  <a:lnTo>
                    <a:pt x="696310" y="696310"/>
                  </a:lnTo>
                  <a:lnTo>
                    <a:pt x="0" y="696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631" name="矩形 17"/>
            <p:cNvSpPr/>
            <p:nvPr>
              <p:custDataLst>
                <p:tags r:id="rId11"/>
              </p:custDataLst>
            </p:nvPr>
          </p:nvSpPr>
          <p:spPr>
            <a:xfrm>
              <a:off x="570" y="374"/>
              <a:ext cx="258" cy="265"/>
            </a:xfrm>
            <a:prstGeom prst="rect">
              <a:avLst/>
            </a:prstGeom>
            <a:solidFill>
              <a:srgbClr val="008080">
                <a:alpha val="50980"/>
              </a:srgbClr>
            </a:solidFill>
            <a:ln w="9525">
              <a:noFill/>
            </a:ln>
          </p:spPr>
          <p:txBody>
            <a:bodyPr lIns="0" tIns="215900" rIns="179705" bIns="0" anchor="ctr" anchorCtr="0"/>
            <a:lstStyle/>
            <a:p>
              <a:pPr algn="ctr"/>
              <a:endParaRPr lang="zh-CN" altLang="en-US" sz="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632" name="文本框 6151"/>
            <p:cNvSpPr txBox="1"/>
            <p:nvPr>
              <p:custDataLst>
                <p:tags r:id="rId12"/>
              </p:custDataLst>
            </p:nvPr>
          </p:nvSpPr>
          <p:spPr>
            <a:xfrm>
              <a:off x="878" y="432"/>
              <a:ext cx="140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zh-CN" sz="2800" b="1">
                  <a:solidFill>
                    <a:srgbClr val="00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浮力</a:t>
              </a:r>
            </a:p>
          </p:txBody>
        </p:sp>
        <p:sp>
          <p:nvSpPr>
            <p:cNvPr id="26633" name="文本框 6152"/>
            <p:cNvSpPr txBox="1"/>
            <p:nvPr>
              <p:custDataLst>
                <p:tags r:id="rId13"/>
              </p:custDataLst>
            </p:nvPr>
          </p:nvSpPr>
          <p:spPr>
            <a:xfrm>
              <a:off x="0" y="452"/>
              <a:ext cx="873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zh-CN" altLang="en-US" sz="280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457325" y="2625725"/>
            <a:ext cx="3942080" cy="5708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marL="457200" indent="-457200" eaLnBrk="0" hangingPunct="0">
              <a:lnSpc>
                <a:spcPct val="120000"/>
              </a:lnSpc>
              <a:buFont typeface="Wingdings" panose="05000000000000000000" pitchFamily="2" charset="2"/>
              <a:buChar char=""/>
            </a:pPr>
            <a:r>
              <a:rPr lang="zh-CN" altLang="en-US" sz="26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浮力的方向</a:t>
            </a: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2600">
                <a:solidFill>
                  <a:srgbClr val="F8081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竖直向上</a:t>
            </a:r>
            <a:endParaRPr lang="zh-CN" altLang="en-US" sz="26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1416050" y="3500438"/>
            <a:ext cx="3611880" cy="5708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marL="457200" indent="-457200" eaLnBrk="0" hangingPunct="0">
              <a:lnSpc>
                <a:spcPct val="120000"/>
              </a:lnSpc>
              <a:buFont typeface="Wingdings" panose="05000000000000000000" pitchFamily="2" charset="2"/>
              <a:buChar char=""/>
            </a:pPr>
            <a:r>
              <a:rPr lang="zh-CN" altLang="en-US" sz="26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浮力的作用点</a:t>
            </a: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2600">
                <a:solidFill>
                  <a:srgbClr val="F8081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重心</a:t>
            </a: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45" y="2652395"/>
            <a:ext cx="2592070" cy="1726565"/>
          </a:xfrm>
          <a:prstGeom prst="round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192260" y="2652395"/>
            <a:ext cx="2625090" cy="1726565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/>
          <a:srcRect r="51855" b="9137"/>
          <a:stretch>
            <a:fillRect/>
          </a:stretch>
        </p:blipFill>
        <p:spPr>
          <a:xfrm>
            <a:off x="2376488" y="1270635"/>
            <a:ext cx="1119187" cy="3236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/>
          <a:srcRect l="37500" b="6454"/>
          <a:stretch>
            <a:fillRect/>
          </a:stretch>
        </p:blipFill>
        <p:spPr>
          <a:xfrm>
            <a:off x="4095750" y="1297623"/>
            <a:ext cx="1392238" cy="3192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左箭头 5"/>
          <p:cNvSpPr/>
          <p:nvPr>
            <p:custDataLst>
              <p:tags r:id="rId3"/>
            </p:custDataLst>
          </p:nvPr>
        </p:nvSpPr>
        <p:spPr>
          <a:xfrm flipH="1">
            <a:off x="3409950" y="2696210"/>
            <a:ext cx="750888" cy="360363"/>
          </a:xfrm>
          <a:prstGeom prst="leftArrow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左箭头 6"/>
          <p:cNvSpPr/>
          <p:nvPr>
            <p:custDataLst>
              <p:tags r:id="rId4"/>
            </p:custDataLst>
          </p:nvPr>
        </p:nvSpPr>
        <p:spPr>
          <a:xfrm flipH="1">
            <a:off x="5259388" y="2659698"/>
            <a:ext cx="750888" cy="360363"/>
          </a:xfrm>
          <a:prstGeom prst="left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127250" y="4683760"/>
            <a:ext cx="1963738" cy="1476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(1)</a:t>
            </a:r>
            <a:r>
              <a:rPr lang="zh-CN" altLang="en-US" sz="24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用弹簧测力计测出铝块的重力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G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物</a:t>
            </a:r>
            <a:r>
              <a:rPr lang="zh-CN" altLang="en-US" sz="2400">
                <a:latin typeface="Times New Roman" panose="02020603050405020304" pitchFamily="18" charset="0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4105275" y="4669473"/>
            <a:ext cx="2447925" cy="1476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(2)</a:t>
            </a:r>
            <a:r>
              <a:rPr lang="zh-CN" altLang="en-US" sz="24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把铝块浸入水中，记录弹簧测力计的示数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示</a:t>
            </a:r>
            <a:r>
              <a:rPr lang="zh-CN" altLang="en-US" sz="2400">
                <a:latin typeface="Times New Roman" panose="02020603050405020304" pitchFamily="18" charset="0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6168390" y="2332355"/>
            <a:ext cx="308546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弹簧测力计示数变小了，说明了什么？</a:t>
            </a:r>
          </a:p>
        </p:txBody>
      </p:sp>
      <p:sp>
        <p:nvSpPr>
          <p:cNvPr id="12" name="左箭头 11"/>
          <p:cNvSpPr/>
          <p:nvPr>
            <p:custDataLst>
              <p:tags r:id="rId8"/>
            </p:custDataLst>
          </p:nvPr>
        </p:nvSpPr>
        <p:spPr>
          <a:xfrm flipH="1">
            <a:off x="9336405" y="2659380"/>
            <a:ext cx="803275" cy="360363"/>
          </a:xfrm>
          <a:prstGeom prst="leftArrow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10416540" y="980123"/>
            <a:ext cx="508000" cy="52622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浸没在水中的铝块受浮力的作用</a:t>
            </a:r>
          </a:p>
        </p:txBody>
      </p:sp>
      <p:grpSp>
        <p:nvGrpSpPr>
          <p:cNvPr id="28682" name="组合 15"/>
          <p:cNvGrpSpPr/>
          <p:nvPr>
            <p:custDataLst>
              <p:tags r:id="rId10"/>
            </p:custDataLst>
          </p:nvPr>
        </p:nvGrpSpPr>
        <p:grpSpPr>
          <a:xfrm>
            <a:off x="2640013" y="188278"/>
            <a:ext cx="5340350" cy="903287"/>
            <a:chOff x="2368" y="727"/>
            <a:chExt cx="8410" cy="1422"/>
          </a:xfrm>
        </p:grpSpPr>
        <p:sp>
          <p:nvSpPr>
            <p:cNvPr id="28683" name="Text Box 31"/>
            <p:cNvSpPr txBox="1"/>
            <p:nvPr>
              <p:custDataLst>
                <p:tags r:id="rId11"/>
              </p:custDataLst>
            </p:nvPr>
          </p:nvSpPr>
          <p:spPr>
            <a:xfrm>
              <a:off x="3500" y="1040"/>
              <a:ext cx="7278" cy="77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zh-CN" altLang="en-US" sz="2600">
                  <a:latin typeface="黑体" panose="02010609060101010101" pitchFamily="49" charset="-122"/>
                  <a:ea typeface="黑体" panose="02010609060101010101" pitchFamily="49" charset="-122"/>
                </a:rPr>
                <a:t>如何测量浮力的大小呢？</a:t>
              </a:r>
            </a:p>
          </p:txBody>
        </p:sp>
        <p:pic>
          <p:nvPicPr>
            <p:cNvPr id="28684" name="Picture 6" descr="？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2368" y="727"/>
              <a:ext cx="1067" cy="142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1" grpId="0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/>
          <a:srcRect l="37500" b="6454"/>
          <a:stretch>
            <a:fillRect/>
          </a:stretch>
        </p:blipFill>
        <p:spPr>
          <a:xfrm>
            <a:off x="7756525" y="869950"/>
            <a:ext cx="2089150" cy="479425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" name="直接箭头连接符 5"/>
          <p:cNvCxnSpPr/>
          <p:nvPr>
            <p:custDataLst>
              <p:tags r:id="rId2"/>
            </p:custDataLst>
          </p:nvPr>
        </p:nvCxnSpPr>
        <p:spPr>
          <a:xfrm flipH="1">
            <a:off x="8832850" y="4918075"/>
            <a:ext cx="0" cy="115570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>
            <p:custDataLst>
              <p:tags r:id="rId3"/>
            </p:custDataLst>
          </p:nvPr>
        </p:nvCxnSpPr>
        <p:spPr>
          <a:xfrm flipH="1" flipV="1">
            <a:off x="8832850" y="3805238"/>
            <a:ext cx="0" cy="11541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>
            <p:custDataLst>
              <p:tags r:id="rId4"/>
            </p:custDataLst>
          </p:nvPr>
        </p:nvCxnSpPr>
        <p:spPr>
          <a:xfrm flipH="1" flipV="1">
            <a:off x="8839200" y="3384550"/>
            <a:ext cx="0" cy="5556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9"/>
          <p:cNvGrpSpPr/>
          <p:nvPr>
            <p:custDataLst>
              <p:tags r:id="rId5"/>
            </p:custDataLst>
          </p:nvPr>
        </p:nvGrpSpPr>
        <p:grpSpPr>
          <a:xfrm>
            <a:off x="2433638" y="4192588"/>
            <a:ext cx="5581650" cy="1738312"/>
            <a:chOff x="1432" y="6602"/>
            <a:chExt cx="8791" cy="2737"/>
          </a:xfrm>
        </p:grpSpPr>
        <p:sp>
          <p:nvSpPr>
            <p:cNvPr id="30726" name="文本框 9"/>
            <p:cNvSpPr txBox="1"/>
            <p:nvPr>
              <p:custDataLst>
                <p:tags r:id="rId15"/>
              </p:custDataLst>
            </p:nvPr>
          </p:nvSpPr>
          <p:spPr>
            <a:xfrm>
              <a:off x="1432" y="6602"/>
              <a:ext cx="4439" cy="77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"/>
              </a:pPr>
              <a:r>
                <a:rPr lang="zh-CN" altLang="en-US" sz="260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称重法</a:t>
              </a:r>
            </a:p>
          </p:txBody>
        </p:sp>
        <p:sp>
          <p:nvSpPr>
            <p:cNvPr id="30727" name="文本框 10"/>
            <p:cNvSpPr txBox="1"/>
            <p:nvPr>
              <p:custDataLst>
                <p:tags r:id="rId16"/>
              </p:custDataLst>
            </p:nvPr>
          </p:nvSpPr>
          <p:spPr>
            <a:xfrm>
              <a:off x="1538" y="7602"/>
              <a:ext cx="8685" cy="77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zh-CN" altLang="en-US" sz="2600">
                  <a:latin typeface="黑体" panose="02010609060101010101" pitchFamily="49" charset="-122"/>
                  <a:ea typeface="黑体" panose="02010609060101010101" pitchFamily="49" charset="-122"/>
                </a:rPr>
                <a:t>用弹簧测力计测量浮力大小</a:t>
              </a:r>
            </a:p>
          </p:txBody>
        </p:sp>
        <p:sp>
          <p:nvSpPr>
            <p:cNvPr id="30728" name="文本框 11"/>
            <p:cNvSpPr txBox="1"/>
            <p:nvPr>
              <p:custDataLst>
                <p:tags r:id="rId17"/>
              </p:custDataLst>
            </p:nvPr>
          </p:nvSpPr>
          <p:spPr>
            <a:xfrm>
              <a:off x="2650" y="8565"/>
              <a:ext cx="4439" cy="77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en-US" altLang="zh-CN" sz="2600" b="1" i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  <a:r>
                <a:rPr lang="zh-CN" altLang="en-US" sz="26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浮</a:t>
              </a:r>
              <a:r>
                <a:rPr lang="en-US" altLang="zh-CN" sz="26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=</a:t>
              </a:r>
              <a:r>
                <a:rPr lang="en-US" altLang="zh-CN" sz="2600" b="1" i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G</a:t>
              </a:r>
              <a:r>
                <a:rPr lang="zh-CN" altLang="en-US" sz="26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物</a:t>
              </a:r>
              <a:r>
                <a:rPr lang="en-US" altLang="zh-CN" sz="26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-</a:t>
              </a:r>
              <a:r>
                <a:rPr lang="en-US" altLang="zh-CN" sz="2600" b="1" i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  <a:r>
                <a:rPr lang="zh-CN" altLang="en-US" sz="26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示</a:t>
              </a:r>
            </a:p>
          </p:txBody>
        </p:sp>
      </p:grpSp>
      <p:grpSp>
        <p:nvGrpSpPr>
          <p:cNvPr id="30729" name="组合 15"/>
          <p:cNvGrpSpPr/>
          <p:nvPr>
            <p:custDataLst>
              <p:tags r:id="rId6"/>
            </p:custDataLst>
          </p:nvPr>
        </p:nvGrpSpPr>
        <p:grpSpPr>
          <a:xfrm>
            <a:off x="3027363" y="461963"/>
            <a:ext cx="5340350" cy="903922"/>
            <a:chOff x="2368" y="728"/>
            <a:chExt cx="8410" cy="1423"/>
          </a:xfrm>
        </p:grpSpPr>
        <p:sp>
          <p:nvSpPr>
            <p:cNvPr id="30730" name="Text Box 31"/>
            <p:cNvSpPr txBox="1"/>
            <p:nvPr>
              <p:custDataLst>
                <p:tags r:id="rId13"/>
              </p:custDataLst>
            </p:nvPr>
          </p:nvSpPr>
          <p:spPr>
            <a:xfrm>
              <a:off x="3500" y="1040"/>
              <a:ext cx="7278" cy="77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zh-CN" altLang="en-US" sz="2600">
                  <a:latin typeface="黑体" panose="02010609060101010101" pitchFamily="49" charset="-122"/>
                  <a:ea typeface="黑体" panose="02010609060101010101" pitchFamily="49" charset="-122"/>
                </a:rPr>
                <a:t>如何测量浮力的大小呢？</a:t>
              </a:r>
            </a:p>
          </p:txBody>
        </p:sp>
        <p:pic>
          <p:nvPicPr>
            <p:cNvPr id="30731" name="Picture 6" descr="？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2368" y="728"/>
              <a:ext cx="1067" cy="142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" name="组合 18"/>
          <p:cNvGrpSpPr/>
          <p:nvPr>
            <p:custDataLst>
              <p:tags r:id="rId7"/>
            </p:custDataLst>
          </p:nvPr>
        </p:nvGrpSpPr>
        <p:grpSpPr>
          <a:xfrm>
            <a:off x="2135188" y="1701800"/>
            <a:ext cx="5400675" cy="2071688"/>
            <a:chOff x="963" y="2679"/>
            <a:chExt cx="8504" cy="3264"/>
          </a:xfrm>
        </p:grpSpPr>
        <p:sp>
          <p:nvSpPr>
            <p:cNvPr id="30733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445" y="2739"/>
              <a:ext cx="7704" cy="298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6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分析：</a:t>
              </a:r>
              <a:r>
                <a:rPr lang="zh-CN" altLang="en-US" sz="2600">
                  <a:latin typeface="Times New Roman" panose="02020603050405020304" pitchFamily="18" charset="0"/>
                  <a:ea typeface="黑体" panose="02010609060101010101" pitchFamily="49" charset="-122"/>
                </a:rPr>
                <a:t>铝块的受力情况如图所示，由力的平衡可知，</a:t>
              </a:r>
              <a:r>
                <a:rPr lang="en-US" altLang="zh-CN" sz="2600" b="1" i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G</a:t>
              </a:r>
              <a:r>
                <a:rPr lang="zh-CN" altLang="en-US" sz="26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物</a:t>
              </a:r>
              <a:r>
                <a:rPr lang="en-US" altLang="zh-CN" sz="26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=</a:t>
              </a:r>
              <a:r>
                <a:rPr lang="en-US" altLang="zh-CN" sz="2600" b="1" i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  <a:r>
                <a:rPr lang="zh-CN" altLang="en-US" sz="26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浮</a:t>
              </a:r>
              <a:r>
                <a:rPr lang="en-US" altLang="zh-CN" sz="26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+</a:t>
              </a:r>
              <a:r>
                <a:rPr lang="en-US" altLang="zh-CN" sz="2600" b="1" i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  <a:r>
                <a:rPr lang="zh-CN" altLang="en-US" sz="26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示</a:t>
              </a:r>
              <a:r>
                <a:rPr lang="zh-CN" altLang="en-US" sz="2600">
                  <a:latin typeface="Times New Roman" panose="02020603050405020304" pitchFamily="18" charset="0"/>
                  <a:ea typeface="黑体" panose="02010609060101010101" pitchFamily="49" charset="-122"/>
                </a:rPr>
                <a:t>，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600">
                  <a:latin typeface="Times New Roman" panose="02020603050405020304" pitchFamily="18" charset="0"/>
                  <a:ea typeface="黑体" panose="02010609060101010101" pitchFamily="49" charset="-122"/>
                </a:rPr>
                <a:t>则</a:t>
              </a:r>
              <a:r>
                <a:rPr lang="en-US" altLang="zh-CN" sz="2600" b="1" i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  <a:r>
                <a:rPr lang="zh-CN" altLang="en-US" sz="26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浮</a:t>
              </a:r>
              <a:r>
                <a:rPr lang="en-US" altLang="zh-CN" sz="26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=</a:t>
              </a:r>
              <a:r>
                <a:rPr lang="en-US" altLang="zh-CN" sz="2600" b="1" i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G</a:t>
              </a:r>
              <a:r>
                <a:rPr lang="zh-CN" altLang="en-US" sz="26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物</a:t>
              </a:r>
              <a:r>
                <a:rPr lang="en-US" altLang="zh-CN" sz="2600" b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-</a:t>
              </a:r>
              <a:r>
                <a:rPr lang="en-US" altLang="zh-CN" sz="2600" b="1" i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  <a:r>
                <a:rPr lang="zh-CN" altLang="en-US" sz="26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示</a:t>
              </a:r>
              <a:r>
                <a:rPr lang="zh-CN" altLang="en-US" sz="2600">
                  <a:latin typeface="Times New Roman" panose="02020603050405020304" pitchFamily="18" charset="0"/>
                  <a:ea typeface="黑体" panose="02010609060101010101" pitchFamily="49" charset="-122"/>
                </a:rPr>
                <a:t>。</a:t>
              </a:r>
            </a:p>
          </p:txBody>
        </p:sp>
        <p:sp>
          <p:nvSpPr>
            <p:cNvPr id="14" name="圆角矩形 13"/>
            <p:cNvSpPr/>
            <p:nvPr>
              <p:custDataLst>
                <p:tags r:id="rId12"/>
              </p:custDataLst>
            </p:nvPr>
          </p:nvSpPr>
          <p:spPr>
            <a:xfrm>
              <a:off x="963" y="2679"/>
              <a:ext cx="8504" cy="3264"/>
            </a:xfrm>
            <a:prstGeom prst="round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8955088" y="5883275"/>
            <a:ext cx="890587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6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G</a:t>
            </a:r>
            <a:r>
              <a:rPr lang="zh-CN" altLang="en-US" sz="26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物</a:t>
            </a: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8956675" y="3095625"/>
            <a:ext cx="58547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F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浮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8990013" y="3663950"/>
            <a:ext cx="58547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F</a:t>
            </a:r>
            <a:r>
              <a:rPr lang="zh-CN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文本框 59393"/>
          <p:cNvSpPr txBox="1"/>
          <p:nvPr>
            <p:custDataLst>
              <p:tags r:id="rId1"/>
            </p:custDataLst>
          </p:nvPr>
        </p:nvSpPr>
        <p:spPr>
          <a:xfrm>
            <a:off x="631825" y="980440"/>
            <a:ext cx="10928350" cy="1254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35000"/>
              </a:lnSpc>
              <a:buClr>
                <a:schemeClr val="bg1"/>
              </a:buClr>
            </a:pPr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</a:rPr>
              <a:t>        </a:t>
            </a:r>
            <a:r>
              <a:rPr lang="zh-CN" altLang="en-US" sz="2800">
                <a:latin typeface="Times New Roman" panose="02020603050405020304" pitchFamily="18" charset="0"/>
                <a:ea typeface="黑体" panose="02010609060101010101" pitchFamily="49" charset="-122"/>
              </a:rPr>
              <a:t>一个物体在空气中用弹簧测力计测其重为</a:t>
            </a:r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</a:rPr>
              <a:t>12N,</a:t>
            </a:r>
            <a:r>
              <a:rPr lang="zh-CN" altLang="en-US" sz="2800">
                <a:latin typeface="Times New Roman" panose="02020603050405020304" pitchFamily="18" charset="0"/>
                <a:ea typeface="黑体" panose="02010609060101010101" pitchFamily="49" charset="-122"/>
              </a:rPr>
              <a:t>浸在水中后用弹簧测力计测其示数为</a:t>
            </a:r>
            <a:r>
              <a:rPr lang="en-US" altLang="zh-CN" sz="2800">
                <a:latin typeface="Times New Roman" panose="02020603050405020304" pitchFamily="18" charset="0"/>
                <a:ea typeface="黑体" panose="02010609060101010101" pitchFamily="49" charset="-122"/>
              </a:rPr>
              <a:t>5N</a:t>
            </a:r>
            <a:r>
              <a:rPr lang="zh-CN" altLang="en-US" sz="2800">
                <a:latin typeface="Times New Roman" panose="02020603050405020304" pitchFamily="18" charset="0"/>
                <a:ea typeface="黑体" panose="02010609060101010101" pitchFamily="49" charset="-122"/>
              </a:rPr>
              <a:t>，物体在水中所受到的浮力是多大？</a:t>
            </a:r>
          </a:p>
        </p:txBody>
      </p:sp>
      <p:sp>
        <p:nvSpPr>
          <p:cNvPr id="59396" name="文本框 59395"/>
          <p:cNvSpPr txBox="1"/>
          <p:nvPr>
            <p:custDataLst>
              <p:tags r:id="rId2"/>
            </p:custDataLst>
          </p:nvPr>
        </p:nvSpPr>
        <p:spPr>
          <a:xfrm>
            <a:off x="3048000" y="2879725"/>
            <a:ext cx="6096000" cy="15684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3200">
                <a:latin typeface="Times New Roman" panose="02020603050405020304" pitchFamily="18" charset="0"/>
                <a:ea typeface="黑体" panose="02010609060101010101" pitchFamily="49" charset="-122"/>
              </a:rPr>
              <a:t>解</a:t>
            </a:r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</a:rPr>
              <a:t>:  </a:t>
            </a:r>
            <a:r>
              <a:rPr lang="en-US" altLang="zh-CN" sz="3200" i="1"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zh-CN" altLang="en-US" sz="3200" baseline="-25000">
                <a:latin typeface="Times New Roman" panose="02020603050405020304" pitchFamily="18" charset="0"/>
                <a:ea typeface="黑体" panose="02010609060101010101" pitchFamily="49" charset="-122"/>
              </a:rPr>
              <a:t>浮 </a:t>
            </a:r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</a:rPr>
              <a:t>= </a:t>
            </a:r>
            <a:r>
              <a:rPr lang="en-US" altLang="zh-CN" sz="3200" i="1">
                <a:latin typeface="Times New Roman" panose="02020603050405020304" pitchFamily="18" charset="0"/>
                <a:ea typeface="黑体" panose="02010609060101010101" pitchFamily="49" charset="-122"/>
              </a:rPr>
              <a:t>G</a:t>
            </a:r>
            <a:r>
              <a:rPr lang="zh-CN" altLang="en-US" sz="3200" baseline="-25000">
                <a:latin typeface="Times New Roman" panose="02020603050405020304" pitchFamily="18" charset="0"/>
                <a:ea typeface="黑体" panose="02010609060101010101" pitchFamily="49" charset="-122"/>
              </a:rPr>
              <a:t>物</a:t>
            </a:r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</a:rPr>
              <a:t>–</a:t>
            </a:r>
            <a:r>
              <a:rPr lang="en-US" altLang="zh-CN" sz="3200" i="1"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zh-CN" altLang="en-US" sz="3200" baseline="-25000">
                <a:latin typeface="Times New Roman" panose="02020603050405020304" pitchFamily="18" charset="0"/>
                <a:ea typeface="黑体" panose="02010609060101010101" pitchFamily="49" charset="-122"/>
              </a:rPr>
              <a:t>示</a:t>
            </a:r>
            <a:endParaRPr lang="en-US" altLang="zh-CN" sz="320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</a:rPr>
              <a:t>            = 12</a:t>
            </a:r>
            <a:r>
              <a:rPr lang="en-US" altLang="zh-CN" sz="3200" i="1">
                <a:latin typeface="Times New Roman" panose="02020603050405020304" pitchFamily="18" charset="0"/>
                <a:ea typeface="黑体" panose="02010609060101010101" pitchFamily="49" charset="-122"/>
              </a:rPr>
              <a:t>N</a:t>
            </a:r>
            <a:r>
              <a:rPr lang="zh-CN" altLang="en-US" sz="3200">
                <a:latin typeface="Times New Roman" panose="02020603050405020304" pitchFamily="18" charset="0"/>
                <a:ea typeface="黑体" panose="02010609060101010101" pitchFamily="49" charset="-122"/>
              </a:rPr>
              <a:t>﹣</a:t>
            </a:r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</a:rPr>
              <a:t>5</a:t>
            </a:r>
            <a:r>
              <a:rPr lang="en-US" altLang="zh-CN" sz="3200" i="1">
                <a:latin typeface="Times New Roman" panose="02020603050405020304" pitchFamily="18" charset="0"/>
                <a:ea typeface="黑体" panose="02010609060101010101" pitchFamily="49" charset="-122"/>
              </a:rPr>
              <a:t>N</a:t>
            </a:r>
            <a:endParaRPr lang="en-US" altLang="zh-CN" sz="320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r>
              <a:rPr lang="en-US" altLang="zh-CN" sz="3200">
                <a:latin typeface="Times New Roman" panose="02020603050405020304" pitchFamily="18" charset="0"/>
                <a:ea typeface="黑体" panose="02010609060101010101" pitchFamily="49" charset="-122"/>
              </a:rPr>
              <a:t>            = 7</a:t>
            </a:r>
            <a:r>
              <a:rPr lang="en-US" altLang="zh-CN" sz="3200" i="1">
                <a:latin typeface="Times New Roman" panose="02020603050405020304" pitchFamily="18" charset="0"/>
                <a:ea typeface="黑体" panose="02010609060101010101" pitchFamily="49" charset="-122"/>
              </a:rPr>
              <a:t>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/>
          <p:nvPr>
            <p:custDataLst>
              <p:tags r:id="rId1"/>
            </p:custDataLst>
          </p:nvPr>
        </p:nvSpPr>
        <p:spPr>
          <a:xfrm>
            <a:off x="2071688" y="5038725"/>
            <a:ext cx="8291512" cy="7207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 eaLnBrk="0" hangingPunct="0">
              <a:lnSpc>
                <a:spcPct val="120000"/>
              </a:lnSpc>
            </a:pPr>
            <a:r>
              <a:rPr lang="zh-CN" altLang="en-US" sz="26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浸在液体中的物体受到液体对物体向各个方向的压力。</a:t>
            </a:r>
          </a:p>
        </p:txBody>
      </p:sp>
      <p:pic>
        <p:nvPicPr>
          <p:cNvPr id="34818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9950" y="1908175"/>
            <a:ext cx="5416550" cy="2663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4819" name="组合 6147"/>
          <p:cNvGrpSpPr/>
          <p:nvPr>
            <p:custDataLst>
              <p:tags r:id="rId3"/>
            </p:custDataLst>
          </p:nvPr>
        </p:nvGrpSpPr>
        <p:grpSpPr>
          <a:xfrm>
            <a:off x="480060" y="332423"/>
            <a:ext cx="2518410" cy="808671"/>
            <a:chOff x="0" y="0"/>
            <a:chExt cx="3968" cy="1275"/>
          </a:xfrm>
        </p:grpSpPr>
        <p:sp>
          <p:nvSpPr>
            <p:cNvPr id="34820" name="矩形 7"/>
            <p:cNvSpPr/>
            <p:nvPr>
              <p:custDataLst>
                <p:tags r:id="rId4"/>
              </p:custDataLst>
            </p:nvPr>
          </p:nvSpPr>
          <p:spPr>
            <a:xfrm>
              <a:off x="882" y="0"/>
              <a:ext cx="2634" cy="1200"/>
            </a:xfrm>
            <a:custGeom>
              <a:avLst/>
              <a:gdLst/>
              <a:ahLst/>
              <a:cxnLst>
                <a:cxn ang="0">
                  <a:pos x="0" y="1200"/>
                </a:cxn>
                <a:cxn ang="0">
                  <a:pos x="2634" y="1200"/>
                </a:cxn>
                <a:cxn ang="0">
                  <a:pos x="0" y="120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sq" cmpd="sng">
              <a:solidFill>
                <a:srgbClr val="DDDDDD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21" name="任意多边形 16"/>
            <p:cNvSpPr/>
            <p:nvPr>
              <p:custDataLst>
                <p:tags r:id="rId5"/>
              </p:custDataLst>
            </p:nvPr>
          </p:nvSpPr>
          <p:spPr>
            <a:xfrm>
              <a:off x="0" y="454"/>
              <a:ext cx="826" cy="7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5" y="0"/>
                </a:cxn>
                <a:cxn ang="0">
                  <a:pos x="545" y="258"/>
                </a:cxn>
                <a:cxn ang="0">
                  <a:pos x="826" y="258"/>
                </a:cxn>
                <a:cxn ang="0">
                  <a:pos x="826" y="760"/>
                </a:cxn>
                <a:cxn ang="0">
                  <a:pos x="0" y="760"/>
                </a:cxn>
                <a:cxn ang="0">
                  <a:pos x="0" y="0"/>
                </a:cxn>
              </a:cxnLst>
              <a:rect l="l" t="t" r="r" b="b"/>
              <a:pathLst>
                <a:path w="696310" h="696310">
                  <a:moveTo>
                    <a:pt x="0" y="0"/>
                  </a:moveTo>
                  <a:lnTo>
                    <a:pt x="459827" y="0"/>
                  </a:lnTo>
                  <a:lnTo>
                    <a:pt x="459827" y="236483"/>
                  </a:lnTo>
                  <a:lnTo>
                    <a:pt x="696310" y="236483"/>
                  </a:lnTo>
                  <a:lnTo>
                    <a:pt x="696310" y="696310"/>
                  </a:lnTo>
                  <a:lnTo>
                    <a:pt x="0" y="696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22" name="矩形 17"/>
            <p:cNvSpPr/>
            <p:nvPr>
              <p:custDataLst>
                <p:tags r:id="rId6"/>
              </p:custDataLst>
            </p:nvPr>
          </p:nvSpPr>
          <p:spPr>
            <a:xfrm>
              <a:off x="570" y="374"/>
              <a:ext cx="258" cy="265"/>
            </a:xfrm>
            <a:prstGeom prst="rect">
              <a:avLst/>
            </a:prstGeom>
            <a:solidFill>
              <a:srgbClr val="008080">
                <a:alpha val="50980"/>
              </a:srgbClr>
            </a:solidFill>
            <a:ln w="9525">
              <a:noFill/>
            </a:ln>
          </p:spPr>
          <p:txBody>
            <a:bodyPr lIns="0" tIns="215900" rIns="179705" bIns="0" anchor="ctr" anchorCtr="0"/>
            <a:lstStyle/>
            <a:p>
              <a:pPr algn="ctr"/>
              <a:endParaRPr lang="zh-CN" altLang="en-US" sz="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4823" name="文本框 6151"/>
            <p:cNvSpPr txBox="1"/>
            <p:nvPr>
              <p:custDataLst>
                <p:tags r:id="rId7"/>
              </p:custDataLst>
            </p:nvPr>
          </p:nvSpPr>
          <p:spPr>
            <a:xfrm>
              <a:off x="878" y="432"/>
              <a:ext cx="3090" cy="82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zh-CN" sz="2800" b="1">
                  <a:solidFill>
                    <a:srgbClr val="00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浮力的产生</a:t>
              </a:r>
            </a:p>
          </p:txBody>
        </p:sp>
        <p:sp>
          <p:nvSpPr>
            <p:cNvPr id="34824" name="文本框 6152"/>
            <p:cNvSpPr txBox="1"/>
            <p:nvPr>
              <p:custDataLst>
                <p:tags r:id="rId8"/>
              </p:custDataLst>
            </p:nvPr>
          </p:nvSpPr>
          <p:spPr>
            <a:xfrm>
              <a:off x="0" y="452"/>
              <a:ext cx="873" cy="82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zh-CN" altLang="en-US" sz="280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  <p:tag name="KSO_WM_UNIT_PLACING_PICTURE_USER_VIEWPORT" val="{&quot;height&quot;:4508.022047244094,&quot;width&quot;:6767.768503937008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"/>
  <p:tag name="KSO_WM_UNIT_PLACING_PICTURE_USER_VIEWPORT" val="{&quot;height&quot;:4508.022047244094,&quot;width&quot;:6854.662992125985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9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8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4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0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1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2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3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7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4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5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7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8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6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7B7"/>
      </a:accent6>
      <a:hlink>
        <a:srgbClr val="FF5050"/>
      </a:hlink>
      <a:folHlink>
        <a:srgbClr val="FF99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 w="9525">
          <a:noFill/>
        </a:ln>
      </a:spPr>
      <a:bodyPr>
        <a:spAutoFit/>
      </a:bodyPr>
      <a:lstStyle>
        <a:defPPr>
          <a:defRPr lang="zh-CN" altLang="en-US" sz="2400" dirty="0">
            <a:latin typeface="黑体" panose="02010609060101010101" pitchFamily="49" charset="-122"/>
            <a:ea typeface="黑体" panose="02010609060101010101" pitchFamily="49" charset="-122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1708</Words>
  <Application>Microsoft Office PowerPoint</Application>
  <PresentationFormat>宽屏</PresentationFormat>
  <Paragraphs>220</Paragraphs>
  <Slides>29</Slides>
  <Notes>15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8" baseType="lpstr">
      <vt:lpstr>MingLiU_HKSCS</vt:lpstr>
      <vt:lpstr>黑体</vt:lpstr>
      <vt:lpstr>隶书</vt:lpstr>
      <vt:lpstr>微软雅黑</vt:lpstr>
      <vt:lpstr>Arial</vt:lpstr>
      <vt:lpstr>Calibri</vt:lpstr>
      <vt:lpstr>Times New Roman</vt:lpstr>
      <vt:lpstr>Wingdings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2024-10-08T09:26:01Z</cp:lastPrinted>
  <dcterms:created xsi:type="dcterms:W3CDTF">2024-10-08T09:26:01Z</dcterms:created>
  <dcterms:modified xsi:type="dcterms:W3CDTF">2026-02-25T00:47:44Z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