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8" r:id="rId3"/>
    <p:sldId id="259" r:id="rId4"/>
    <p:sldId id="260" r:id="rId5"/>
    <p:sldId id="263" r:id="rId6"/>
    <p:sldId id="265" r:id="rId7"/>
    <p:sldId id="266" r:id="rId8"/>
    <p:sldId id="269" r:id="rId9"/>
    <p:sldId id="268" r:id="rId10"/>
    <p:sldId id="270" r:id="rId11"/>
    <p:sldId id="271" r:id="rId12"/>
    <p:sldId id="273" r:id="rId13"/>
    <p:sldId id="272" r:id="rId14"/>
    <p:sldId id="274" r:id="rId15"/>
    <p:sldId id="276" r:id="rId16"/>
    <p:sldId id="275" r:id="rId17"/>
    <p:sldId id="278" r:id="rId18"/>
    <p:sldId id="277" r:id="rId19"/>
    <p:sldId id="279" r:id="rId20"/>
    <p:sldId id="283" r:id="rId21"/>
    <p:sldId id="284" r:id="rId22"/>
    <p:sldId id="280" r:id="rId23"/>
    <p:sldId id="281" r:id="rId24"/>
    <p:sldId id="282" r:id="rId25"/>
    <p:sldId id="288" r:id="rId26"/>
    <p:sldId id="287" r:id="rId27"/>
    <p:sldId id="285" r:id="rId28"/>
    <p:sldId id="286" r:id="rId29"/>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365"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EECB97-55C1-3810-F295-ABF5AC2D96A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41701AA-901C-7CA6-0979-D03942ED4C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4CF5B4D-6DBF-C571-2679-AB7093FE5311}"/>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70CF9475-C69F-57C6-6A62-3D6008F5F2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108DDA8-0E10-F05A-CD17-C0306BEBA110}"/>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60021634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7DD565-7132-2A56-01E0-A3C500535A4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A94E2AA-B826-91D8-A0F2-8DC841C5B7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75A2F7-6443-3DA5-518C-D2F20794D6A5}"/>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29057E78-7919-DB70-3AD6-E1DC9F550D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D6ABAB-7159-4C20-3FE0-605332C0E00B}"/>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38364877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B643ACB-CA4D-23CC-83E3-1FE6F51A5FB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B8E9A7-9D9A-3D6E-EB3F-1CD57DA086C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66FE6B-A8A1-6E8C-1C10-F8D9CA2ADD9B}"/>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653795AC-9E66-77C4-0624-88B500D48B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EF59C5-09BD-4FA8-4B43-5F31744572ED}"/>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2920149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10586B-7DBD-B83D-9F97-838A5774FEF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7A090B8-1C8C-9FDE-4045-DF0BA3A91F8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4D96C1-0B5E-F8F4-B565-1BA64B27AA60}"/>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B5ADB513-2FBE-3B2C-75D3-A050CE384B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B69620-87A6-8A25-AF9B-2D97E5D4A4C4}"/>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34369010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A8A1E-5C1E-8773-92B0-C5079BF2DF9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6CD5AC-1BD9-87F1-D28F-850489A34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2A6EB2-C37E-C35C-B0F8-C2DF0F1D60F7}"/>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883B6E8F-0B0F-65B8-FA0A-B5F91701C9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696359-8613-5ED3-BBAC-DA5A22D28164}"/>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21668554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CDE23D-E087-8BA1-5E4D-2DC4C5906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40AAB0-661D-A1E3-525B-D717D16A941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DED0570-2907-B669-F091-701BC2C712B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D0D7524-0D2B-419B-3996-EE8AECB82CD7}"/>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BF807208-6D2F-8B1C-17C4-55C8A63ED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328F82-D66B-CD11-D98A-A2281647A222}"/>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42312479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2161BB-91C4-A3D9-21FB-3D380F0926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C195EF1-3200-CDD7-2987-22BCD57EFB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5B43B-7E9A-C9E7-E5D0-5BA89009F69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430AD50-62D8-7CC0-6982-B3EF19B25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55B9622-9394-8418-0887-5E7F7394741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E1D29B0-779C-5356-5C0B-9448F48CC1D2}"/>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8" name="页脚占位符 7">
            <a:extLst>
              <a:ext uri="{FF2B5EF4-FFF2-40B4-BE49-F238E27FC236}">
                <a16:creationId xmlns:a16="http://schemas.microsoft.com/office/drawing/2014/main" id="{0D648E42-F70A-6EFB-6147-C6A2D4D3328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FCA376-CB69-FF26-E003-4273D598D006}"/>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11545747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12B13C-28B7-D0AE-6434-7D707C8C3F6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A847DBA-6982-9EC8-1984-9F1DC182EE66}"/>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4" name="页脚占位符 3">
            <a:extLst>
              <a:ext uri="{FF2B5EF4-FFF2-40B4-BE49-F238E27FC236}">
                <a16:creationId xmlns:a16="http://schemas.microsoft.com/office/drawing/2014/main" id="{22D005DF-F187-6261-255D-8F401018EFC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0E2A8D0-5D79-5A21-807B-C701F15FAE34}"/>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29043486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BC3E518-B14F-79B0-34A4-91791DBC98A9}"/>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3" name="页脚占位符 2">
            <a:extLst>
              <a:ext uri="{FF2B5EF4-FFF2-40B4-BE49-F238E27FC236}">
                <a16:creationId xmlns:a16="http://schemas.microsoft.com/office/drawing/2014/main" id="{BE517E43-C766-2604-A5DD-EAECB0AB6FB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8E1B47E-0ED9-D853-16B5-442F3FC69454}"/>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8359214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7CC50A-972F-FFB2-82E3-58C80B0553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098E0A4-61A0-7CDF-583D-EAD8D95EF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70E63-6750-E4E2-BDE8-D47642864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056E21-05FE-4209-B56C-B3932DD09183}"/>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7D807B41-13A0-B818-44FB-FBAB1D6D9D3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FFC748B-4986-F8E1-4F08-A624BEFAA266}"/>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2424738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FBD1D5-8BF4-4658-A5CC-EECB6BFBC23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660389-2A6E-7AFC-30D3-BB7BDD1642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0DFA219-3F9B-3D8E-C40E-E87A95688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B246A3F-34F3-8E53-ABF8-2A266C077E3B}"/>
              </a:ext>
            </a:extLst>
          </p:cNvPr>
          <p:cNvSpPr>
            <a:spLocks noGrp="1"/>
          </p:cNvSpPr>
          <p:nvPr>
            <p:ph type="dt" sz="half" idx="10"/>
          </p:nvPr>
        </p:nvSpPr>
        <p:spPr/>
        <p:txBody>
          <a:bodyPr/>
          <a:lstStyle/>
          <a:p>
            <a:fld id="{44AA702E-932F-4D16-A384-DD7671950F0D}"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F3F28628-A10C-E2F7-35E2-043BF0B05F8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DF20CB-C9EA-8660-99B6-9061AFC8CCA3}"/>
              </a:ext>
            </a:extLst>
          </p:cNvPr>
          <p:cNvSpPr>
            <a:spLocks noGrp="1"/>
          </p:cNvSpPr>
          <p:nvPr>
            <p:ph type="sldNum" sz="quarter" idx="12"/>
          </p:nvPr>
        </p:nvSpPr>
        <p:spPr/>
        <p:txBody>
          <a:bodyPr/>
          <a:lstStyle/>
          <a:p>
            <a:fld id="{72A8AC51-7F54-4CFA-AF45-8E7C2B59D40D}" type="slidenum">
              <a:rPr lang="zh-CN" altLang="en-US" smtClean="0"/>
              <a:t>‹#›</a:t>
            </a:fld>
            <a:endParaRPr lang="zh-CN" altLang="en-US"/>
          </a:p>
        </p:txBody>
      </p:sp>
    </p:spTree>
    <p:extLst>
      <p:ext uri="{BB962C8B-B14F-4D97-AF65-F5344CB8AC3E}">
        <p14:creationId xmlns:p14="http://schemas.microsoft.com/office/powerpoint/2010/main" val="42889668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D:\qq&#25991;&#20214;\712321467\Image\C2C\Image2\%7b75232B38-A165-1FB7-499C-2E1C792CACB5%7d.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109810D-11F3-AD73-5B0F-9FF363F76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F7030F-EA94-3267-E4CE-9FBE47D60C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26B74D-F5E8-5D76-E5EB-1C40336210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A702E-932F-4D16-A384-DD7671950F0D}"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E4BE5150-2ED8-670D-2C67-4721D6E8F0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34F27B0-0ABA-BC5E-B90A-75A53D4524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8AC51-7F54-4CFA-AF45-8E7C2B59D40D}" type="slidenum">
              <a:rPr lang="zh-CN" altLang="en-US" smtClean="0"/>
              <a:t>‹#›</a:t>
            </a:fld>
            <a:endParaRPr lang="zh-CN" altLang="en-US"/>
          </a:p>
        </p:txBody>
      </p:sp>
      <p:pic>
        <p:nvPicPr>
          <p:cNvPr id="7" name="图片 1073743875" descr="学科网 zxxk.com"/>
          <p:cNvPicPr>
            <a:picLocks noChangeAspect="1"/>
          </p:cNvPicPr>
          <p:nvPr/>
        </p:nvPicPr>
        <p:blipFill>
          <a:blip r:embed="rId13" r:link="rId14"/>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89071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png"/><Relationship Id="rId3" Type="http://schemas.openxmlformats.org/officeDocument/2006/relationships/tags" Target="../tags/tag4.xml"/><Relationship Id="rId7" Type="http://schemas.openxmlformats.org/officeDocument/2006/relationships/tags" Target="../tags/tag8.xml"/><Relationship Id="rId12" Type="http://schemas.microsoft.com/office/2007/relationships/hdphoto" Target="../media/hdphoto1.wdp"/><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image" Target="file:///D:\qq&#25991;&#20214;\712321467\Image\C2C\Image2\%7b75232B38-A165-1FB7-499C-2E1C792CACB5%7d.png" TargetMode="External"/><Relationship Id="rId4" Type="http://schemas.openxmlformats.org/officeDocument/2006/relationships/tags" Target="../tags/tag5.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23567;&#36710;&#20174;&#21516;&#19968;&#39640;&#24230;&#28369;&#19979;.swf"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C6290-17DD-3490-BF4D-01587F2AB86E}"/>
              </a:ext>
            </a:extLst>
          </p:cNvPr>
          <p:cNvSpPr>
            <a:spLocks noGrp="1"/>
          </p:cNvSpPr>
          <p:nvPr>
            <p:ph type="ctrTitle"/>
          </p:nvPr>
        </p:nvSpPr>
        <p:spPr>
          <a:xfrm>
            <a:off x="1586496" y="3123909"/>
            <a:ext cx="9144000" cy="1459098"/>
          </a:xfrm>
        </p:spPr>
        <p:txBody>
          <a:bodyPr/>
          <a:lstStyle/>
          <a:p>
            <a:r>
              <a:rPr lang="zh-CN" altLang="en-US" dirty="0">
                <a:latin typeface="华文楷体" panose="02010600040101010101" pitchFamily="2" charset="-122"/>
                <a:ea typeface="华文楷体" panose="02010600040101010101" pitchFamily="2" charset="-122"/>
              </a:rPr>
              <a:t>第</a:t>
            </a:r>
            <a:r>
              <a:rPr lang="en-US" altLang="zh-CN" dirty="0">
                <a:latin typeface="华文楷体" panose="02010600040101010101" pitchFamily="2" charset="-122"/>
                <a:ea typeface="华文楷体" panose="02010600040101010101" pitchFamily="2" charset="-122"/>
              </a:rPr>
              <a:t>8</a:t>
            </a:r>
            <a:r>
              <a:rPr lang="zh-CN" altLang="en-US" dirty="0">
                <a:latin typeface="华文楷体" panose="02010600040101010101" pitchFamily="2" charset="-122"/>
                <a:ea typeface="华文楷体" panose="02010600040101010101" pitchFamily="2" charset="-122"/>
              </a:rPr>
              <a:t>讲 力和运动</a:t>
            </a:r>
          </a:p>
        </p:txBody>
      </p:sp>
      <p:grpSp>
        <p:nvGrpSpPr>
          <p:cNvPr id="3" name="组合 2">
            <a:extLst>
              <a:ext uri="{FF2B5EF4-FFF2-40B4-BE49-F238E27FC236}">
                <a16:creationId xmlns:a16="http://schemas.microsoft.com/office/drawing/2014/main" id="{FDB47A93-B371-8FA3-F363-0E923F6A1112}"/>
              </a:ext>
            </a:extLst>
          </p:cNvPr>
          <p:cNvGrpSpPr/>
          <p:nvPr>
            <p:custDataLst>
              <p:tags r:id="rId1"/>
            </p:custDataLst>
          </p:nvPr>
        </p:nvGrpSpPr>
        <p:grpSpPr>
          <a:xfrm>
            <a:off x="1611378" y="1285358"/>
            <a:ext cx="9939908" cy="1022587"/>
            <a:chOff x="150287" y="385641"/>
            <a:chExt cx="2501481" cy="608682"/>
          </a:xfrm>
        </p:grpSpPr>
        <p:sp>
          <p:nvSpPr>
            <p:cNvPr id="4" name="Shape 108">
              <a:extLst>
                <a:ext uri="{FF2B5EF4-FFF2-40B4-BE49-F238E27FC236}">
                  <a16:creationId xmlns:a16="http://schemas.microsoft.com/office/drawing/2014/main" id="{5227DE8D-170C-80CF-CFD0-3D0FD9B6EF32}"/>
                </a:ext>
              </a:extLst>
            </p:cNvPr>
            <p:cNvSpPr/>
            <p:nvPr>
              <p:custDataLst>
                <p:tags r:id="rId6"/>
              </p:custDataLst>
            </p:nvPr>
          </p:nvSpPr>
          <p:spPr>
            <a:xfrm>
              <a:off x="150287" y="409549"/>
              <a:ext cx="2310500" cy="584774"/>
            </a:xfrm>
            <a:prstGeom prst="rect">
              <a:avLst/>
            </a:prstGeom>
            <a:solidFill>
              <a:srgbClr val="007E27">
                <a:alpha val="80000"/>
              </a:srgbClr>
            </a:solidFill>
            <a:ln w="12700">
              <a:noFill/>
              <a:miter lim="400000"/>
            </a:ln>
            <a:effectLst>
              <a:outerShdw blurRad="50800" dist="38100" dir="13500000" algn="br" rotWithShape="0">
                <a:prstClr val="black">
                  <a:alpha val="40000"/>
                </a:prstClr>
              </a:outerShdw>
            </a:effectLst>
          </p:spPr>
          <p:txBody>
            <a:bodyPr lIns="0" tIns="0" rIns="0" bIns="0"/>
            <a:lstStyle/>
            <a:p>
              <a:pPr marL="0" marR="0" lvl="0" indent="0" defTabSz="914400" eaLnBrk="1" fontAlgn="auto" latinLnBrk="0" hangingPunct="1">
                <a:lnSpc>
                  <a:spcPct val="100000"/>
                </a:lnSpc>
                <a:spcBef>
                  <a:spcPct val="0"/>
                </a:spcBef>
                <a:spcAft>
                  <a:spcPct val="0"/>
                </a:spcAft>
                <a:buClrTx/>
                <a:buSzTx/>
                <a:buFontTx/>
                <a:buNone/>
                <a:defRPr>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kumimoji="0" sz="1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微软雅黑" panose="020B0503020204020204" charset="-122"/>
              </a:endParaRPr>
            </a:p>
          </p:txBody>
        </p:sp>
        <p:sp>
          <p:nvSpPr>
            <p:cNvPr id="5" name="Text Box 3">
              <a:extLst>
                <a:ext uri="{FF2B5EF4-FFF2-40B4-BE49-F238E27FC236}">
                  <a16:creationId xmlns:a16="http://schemas.microsoft.com/office/drawing/2014/main" id="{BAF85D85-9E23-6935-CDE3-7F527D33461C}"/>
                </a:ext>
              </a:extLst>
            </p:cNvPr>
            <p:cNvSpPr txBox="1"/>
            <p:nvPr>
              <p:custDataLst>
                <p:tags r:id="rId7"/>
              </p:custDataLst>
            </p:nvPr>
          </p:nvSpPr>
          <p:spPr>
            <a:xfrm>
              <a:off x="246611" y="385641"/>
              <a:ext cx="2405157" cy="421360"/>
            </a:xfrm>
            <a:prstGeom prst="rect">
              <a:avLst/>
            </a:prstGeom>
            <a:noFill/>
            <a:ln w="9525">
              <a:noFill/>
            </a:ln>
          </p:spPr>
          <p:txBody>
            <a:bodyPr wrap="square" anchor="t">
              <a:spAutoFit/>
            </a:bodyPr>
            <a:lstStyle/>
            <a:p>
              <a:pPr>
                <a:spcBef>
                  <a:spcPct val="50000"/>
                </a:spcBef>
              </a:pPr>
              <a:r>
                <a:rPr lang="en-US" altLang="zh-CN" sz="4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2025</a:t>
              </a:r>
              <a:r>
                <a:rPr lang="zh-CN" altLang="en-US" sz="4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年中考物理基础知识复习课件</a:t>
              </a:r>
            </a:p>
          </p:txBody>
        </p:sp>
      </p:grpSp>
      <p:pic>
        <p:nvPicPr>
          <p:cNvPr id="7" name="图片 1073743875" descr="学科网 zxxk.com">
            <a:extLst>
              <a:ext uri="{FF2B5EF4-FFF2-40B4-BE49-F238E27FC236}">
                <a16:creationId xmlns:a16="http://schemas.microsoft.com/office/drawing/2014/main" id="{49D0BEF2-FF85-4403-7092-2C570E322AFA}"/>
              </a:ext>
            </a:extLst>
          </p:cNvPr>
          <p:cNvPicPr>
            <a:picLocks noChangeAspect="1"/>
          </p:cNvPicPr>
          <p:nvPr>
            <p:custDataLst>
              <p:tags r:id="rId2"/>
            </p:custDataLst>
          </p:nvPr>
        </p:nvPicPr>
        <p:blipFill>
          <a:blip r:embed="rId9" r:link="rId10"/>
          <a:stretch>
            <a:fillRect/>
          </a:stretch>
        </p:blipFill>
        <p:spPr>
          <a:xfrm>
            <a:off x="838200" y="365125"/>
            <a:ext cx="9525" cy="9525"/>
          </a:xfrm>
          <a:prstGeom prst="rect">
            <a:avLst/>
          </a:prstGeom>
          <a:noFill/>
          <a:ln>
            <a:noFill/>
            <a:miter lim="800000"/>
          </a:ln>
        </p:spPr>
      </p:pic>
      <p:pic>
        <p:nvPicPr>
          <p:cNvPr id="8" name="图片 7">
            <a:extLst>
              <a:ext uri="{FF2B5EF4-FFF2-40B4-BE49-F238E27FC236}">
                <a16:creationId xmlns:a16="http://schemas.microsoft.com/office/drawing/2014/main" id="{14CE90B0-E8AE-A9D1-2F23-755AAFC981C2}"/>
              </a:ext>
            </a:extLst>
          </p:cNvPr>
          <p:cNvPicPr>
            <a:picLocks noChangeAspect="1"/>
          </p:cNvPicPr>
          <p:nvPr>
            <p:custDataLst>
              <p:tags r:id="rId3"/>
            </p:custDataLst>
          </p:nvPr>
        </p:nvPicPr>
        <p:blipFill>
          <a:blip r:embed="rId11">
            <a:extLst>
              <a:ext uri="{BEBA8EAE-BF5A-486C-A8C5-ECC9F3942E4B}">
                <a14:imgProps xmlns:a14="http://schemas.microsoft.com/office/drawing/2010/main">
                  <a14:imgLayer r:embed="rId12">
                    <a14:imgEffect>
                      <a14:backgroundRemoval t="2182" b="90000" l="1250" r="90000">
                        <a14:foregroundMark x1="9667" y1="2182" x2="11000" y2="13727"/>
                        <a14:foregroundMark x1="4917" y1="4091" x2="5083" y2="19455"/>
                        <a14:foregroundMark x1="1250" y1="4364" x2="1250" y2="4364"/>
                        <a14:foregroundMark x1="6583" y1="62727" x2="6583" y2="62727"/>
                        <a14:foregroundMark x1="10417" y1="61818" x2="10417" y2="61818"/>
                        <a14:foregroundMark x1="10583" y1="64636" x2="10583" y2="64636"/>
                        <a14:foregroundMark x1="12417" y1="63000" x2="12417" y2="63000"/>
                        <a14:foregroundMark x1="10000" y1="62818" x2="10000" y2="62818"/>
                        <a14:foregroundMark x1="21417" y1="37364" x2="33583" y2="60364"/>
                        <a14:foregroundMark x1="23250" y1="17273" x2="30833" y2="41000"/>
                        <a14:foregroundMark x1="23083" y1="4909" x2="12583" y2="31091"/>
                        <a14:foregroundMark x1="32833" y1="39000" x2="30667" y2="40000"/>
                        <a14:foregroundMark x1="30333" y1="40000" x2="26750" y2="48182"/>
                        <a14:backgroundMark x1="29167" y1="5636" x2="31167" y2="21182"/>
                        <a14:backgroundMark x1="26250" y1="12273" x2="26250" y2="12273"/>
                      </a14:backgroundRemoval>
                    </a14:imgEffect>
                  </a14:imgLayer>
                </a14:imgProps>
              </a:ext>
              <a:ext uri="{28A0092B-C50C-407E-A947-70E740481C1C}">
                <a14:useLocalDpi xmlns:a14="http://schemas.microsoft.com/office/drawing/2010/main" val="0"/>
              </a:ext>
            </a:extLst>
          </a:blip>
          <a:srcRect r="67642" b="30168"/>
          <a:stretch>
            <a:fillRect/>
          </a:stretch>
        </p:blipFill>
        <p:spPr>
          <a:xfrm>
            <a:off x="-50798" y="0"/>
            <a:ext cx="1662176" cy="3257484"/>
          </a:xfrm>
          <a:prstGeom prst="rect">
            <a:avLst/>
          </a:prstGeom>
        </p:spPr>
      </p:pic>
      <p:pic>
        <p:nvPicPr>
          <p:cNvPr id="9" name="图片 8">
            <a:extLst>
              <a:ext uri="{FF2B5EF4-FFF2-40B4-BE49-F238E27FC236}">
                <a16:creationId xmlns:a16="http://schemas.microsoft.com/office/drawing/2014/main" id="{7AAFFFE7-F212-D448-87FF-395F9B4A1B2D}"/>
              </a:ext>
            </a:extLst>
          </p:cNvPr>
          <p:cNvPicPr>
            <a:picLocks noChangeAspect="1"/>
          </p:cNvPicPr>
          <p:nvPr>
            <p:custDataLst>
              <p:tags r:id="rId4"/>
            </p:custDataLst>
          </p:nvPr>
        </p:nvPicPr>
        <p:blipFill>
          <a:blip r:embed="rId13">
            <a:extLst>
              <a:ext uri="{BEBA8EAE-BF5A-486C-A8C5-ECC9F3942E4B}">
                <a14:imgProps xmlns:a14="http://schemas.microsoft.com/office/drawing/2010/main">
                  <a14:imgLayer r:embed="rId12">
                    <a14:imgEffect>
                      <a14:backgroundRemoval t="1364" b="90364" l="10000" r="99750">
                        <a14:foregroundMark x1="38250" y1="6091" x2="96583" y2="8727"/>
                        <a14:foregroundMark x1="91750" y1="17273" x2="80250" y2="86545"/>
                        <a14:foregroundMark x1="98500" y1="2091" x2="99750" y2="72000"/>
                        <a14:foregroundMark x1="78333" y1="58364" x2="74333" y2="68000"/>
                        <a14:foregroundMark x1="74750" y1="78000" x2="84917" y2="90364"/>
                        <a14:foregroundMark x1="38917" y1="4182" x2="36000" y2="1364"/>
                        <a14:foregroundMark x1="27167" y1="11000" x2="61000" y2="31636"/>
                        <a14:foregroundMark x1="52000" y1="24818" x2="44833" y2="29727"/>
                      </a14:backgroundRemoval>
                    </a14:imgEffect>
                  </a14:imgLayer>
                </a14:imgProps>
              </a:ext>
              <a:ext uri="{28A0092B-C50C-407E-A947-70E740481C1C}">
                <a14:useLocalDpi xmlns:a14="http://schemas.microsoft.com/office/drawing/2010/main" val="0"/>
              </a:ext>
            </a:extLst>
          </a:blip>
          <a:stretch>
            <a:fillRect/>
          </a:stretch>
        </p:blipFill>
        <p:spPr>
          <a:xfrm rot="5400000">
            <a:off x="7922679" y="2588682"/>
            <a:ext cx="4454941" cy="4083697"/>
          </a:xfrm>
          <a:prstGeom prst="rect">
            <a:avLst/>
          </a:prstGeom>
        </p:spPr>
      </p:pic>
      <p:pic>
        <p:nvPicPr>
          <p:cNvPr id="10" name="图片 1073743875" descr="学科网 zxxk.com">
            <a:extLst>
              <a:ext uri="{FF2B5EF4-FFF2-40B4-BE49-F238E27FC236}">
                <a16:creationId xmlns:a16="http://schemas.microsoft.com/office/drawing/2014/main" id="{41935C82-1207-DA05-2627-0CF3C2516DAC}"/>
              </a:ext>
            </a:extLst>
          </p:cNvPr>
          <p:cNvPicPr>
            <a:picLocks noChangeAspect="1"/>
          </p:cNvPicPr>
          <p:nvPr>
            <p:custDataLst>
              <p:tags r:id="rId5"/>
            </p:custDataLst>
          </p:nvPr>
        </p:nvPicPr>
        <p:blipFill>
          <a:blip r:embed="rId9" r:link="rId10"/>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25069151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1F32A0B-086A-5D24-AD32-ED474B5C016E}"/>
              </a:ext>
            </a:extLst>
          </p:cNvPr>
          <p:cNvSpPr>
            <a:spLocks noChangeArrowheads="1"/>
          </p:cNvSpPr>
          <p:nvPr/>
        </p:nvSpPr>
        <p:spPr bwMode="auto">
          <a:xfrm>
            <a:off x="621829" y="592274"/>
            <a:ext cx="10513628" cy="1602042"/>
          </a:xfrm>
          <a:prstGeom prst="rect">
            <a:avLst/>
          </a:prstGeom>
          <a:solidFill>
            <a:schemeClr val="accent4">
              <a:lumMod val="20000"/>
              <a:lumOff val="80000"/>
              <a:alpha val="72000"/>
            </a:schemeClr>
          </a:solidFill>
          <a:ln w="19050">
            <a:solidFill>
              <a:schemeClr val="accent4">
                <a:lumMod val="40000"/>
                <a:lumOff val="60000"/>
              </a:schemeClr>
            </a:solidFill>
            <a:miter lim="800000"/>
          </a:ln>
          <a:effectLst/>
        </p:spPr>
        <p:txBody>
          <a:bodyPr wrap="square">
            <a:spAutoFit/>
          </a:bodyPr>
          <a:lstStyle/>
          <a:p>
            <a:pPr>
              <a:lnSpc>
                <a:spcPct val="130000"/>
              </a:lnSpc>
              <a:defRPr/>
            </a:pPr>
            <a:r>
              <a:rPr lang="en-US" altLang="zh-CN" sz="2600">
                <a:latin typeface="Times New Roman" panose="02020603050405020304" pitchFamily="18" charset="0"/>
                <a:ea typeface="楷体" panose="02010609060101010101" pitchFamily="49" charset="-122"/>
              </a:rPr>
              <a:t>1.</a:t>
            </a:r>
            <a:r>
              <a:rPr lang="zh-CN" altLang="en-US" sz="2600">
                <a:latin typeface="Times New Roman" panose="02020603050405020304" pitchFamily="18" charset="0"/>
                <a:ea typeface="楷体" panose="02010609060101010101" pitchFamily="49" charset="-122"/>
              </a:rPr>
              <a:t>惯性是物体本身的一种属性，一切物体都有惯性，即无论物体是静止还是运动，无论物体是受力还是不受力，</a:t>
            </a:r>
            <a:r>
              <a:rPr lang="zh-CN" altLang="en-US" sz="2600">
                <a:solidFill>
                  <a:srgbClr val="FF0000"/>
                </a:solidFill>
                <a:latin typeface="Times New Roman" panose="02020603050405020304" pitchFamily="18" charset="0"/>
                <a:ea typeface="楷体" panose="02010609060101010101" pitchFamily="49" charset="-122"/>
              </a:rPr>
              <a:t>在任何时候、任何状态下都具有惯性</a:t>
            </a:r>
            <a:r>
              <a:rPr lang="zh-CN" altLang="en-US" sz="2600">
                <a:latin typeface="Times New Roman" panose="02020603050405020304" pitchFamily="18" charset="0"/>
                <a:ea typeface="楷体" panose="02010609060101010101" pitchFamily="49" charset="-122"/>
              </a:rPr>
              <a:t>。</a:t>
            </a:r>
          </a:p>
        </p:txBody>
      </p:sp>
      <p:sp>
        <p:nvSpPr>
          <p:cNvPr id="3" name="Text Box 2">
            <a:extLst>
              <a:ext uri="{FF2B5EF4-FFF2-40B4-BE49-F238E27FC236}">
                <a16:creationId xmlns:a16="http://schemas.microsoft.com/office/drawing/2014/main" id="{84DFC396-4B17-63B7-DE99-D54242F523E1}"/>
              </a:ext>
            </a:extLst>
          </p:cNvPr>
          <p:cNvSpPr>
            <a:spLocks noChangeArrowheads="1"/>
          </p:cNvSpPr>
          <p:nvPr/>
        </p:nvSpPr>
        <p:spPr bwMode="auto">
          <a:xfrm>
            <a:off x="621829" y="2536490"/>
            <a:ext cx="10513627" cy="1602042"/>
          </a:xfrm>
          <a:prstGeom prst="rect">
            <a:avLst/>
          </a:prstGeom>
          <a:solidFill>
            <a:schemeClr val="accent4">
              <a:lumMod val="40000"/>
              <a:lumOff val="60000"/>
              <a:alpha val="50000"/>
            </a:schemeClr>
          </a:solidFill>
          <a:ln w="19050">
            <a:solidFill>
              <a:schemeClr val="accent4">
                <a:lumMod val="40000"/>
                <a:lumOff val="60000"/>
              </a:schemeClr>
            </a:solidFill>
            <a:miter lim="800000"/>
          </a:ln>
          <a:effectLst/>
        </p:spPr>
        <p:txBody>
          <a:bodyPr wrap="square">
            <a:spAutoFit/>
          </a:bodyPr>
          <a:lstStyle/>
          <a:p>
            <a:pPr>
              <a:lnSpc>
                <a:spcPct val="130000"/>
              </a:lnSpc>
            </a:pPr>
            <a:r>
              <a:rPr lang="en-US" altLang="zh-CN" sz="2600">
                <a:latin typeface="Times New Roman" panose="02020603050405020304" pitchFamily="18" charset="0"/>
                <a:ea typeface="楷体" panose="02010609060101010101" pitchFamily="49" charset="-122"/>
              </a:rPr>
              <a:t>2.</a:t>
            </a:r>
            <a:r>
              <a:rPr lang="zh-CN" altLang="en-US" sz="2600">
                <a:solidFill>
                  <a:srgbClr val="FF0000"/>
                </a:solidFill>
                <a:latin typeface="Times New Roman" panose="02020603050405020304" pitchFamily="18" charset="0"/>
                <a:ea typeface="楷体" panose="02010609060101010101" pitchFamily="49" charset="-122"/>
              </a:rPr>
              <a:t>惯性不是力</a:t>
            </a:r>
            <a:r>
              <a:rPr lang="zh-CN" altLang="en-US" sz="2600">
                <a:latin typeface="Times New Roman" panose="02020603050405020304" pitchFamily="18" charset="0"/>
                <a:ea typeface="楷体" panose="02010609060101010101" pitchFamily="49" charset="-122"/>
              </a:rPr>
              <a:t>，在解答问题时，只能说</a:t>
            </a:r>
            <a:r>
              <a:rPr lang="en-US" altLang="zh-CN" sz="2600">
                <a:latin typeface="Times New Roman" panose="02020603050405020304" pitchFamily="18" charset="0"/>
                <a:ea typeface="楷体" panose="02010609060101010101" pitchFamily="49" charset="-122"/>
              </a:rPr>
              <a:t>“</a:t>
            </a:r>
            <a:r>
              <a:rPr lang="zh-CN" altLang="en-US" sz="2600">
                <a:latin typeface="Times New Roman" panose="02020603050405020304" pitchFamily="18" charset="0"/>
                <a:ea typeface="楷体" panose="02010609060101010101" pitchFamily="49" charset="-122"/>
              </a:rPr>
              <a:t>由于惯性</a:t>
            </a:r>
            <a:r>
              <a:rPr lang="en-US" altLang="zh-CN" sz="2600">
                <a:latin typeface="Times New Roman" panose="02020603050405020304" pitchFamily="18" charset="0"/>
                <a:ea typeface="楷体" panose="02010609060101010101" pitchFamily="49" charset="-122"/>
              </a:rPr>
              <a:t>”</a:t>
            </a:r>
            <a:r>
              <a:rPr lang="zh-CN" altLang="en-US" sz="2600">
                <a:latin typeface="Times New Roman" panose="02020603050405020304" pitchFamily="18" charset="0"/>
                <a:ea typeface="楷体" panose="02010609060101010101" pitchFamily="49" charset="-122"/>
              </a:rPr>
              <a:t> </a:t>
            </a:r>
            <a:r>
              <a:rPr lang="en-US" altLang="zh-CN" sz="2600">
                <a:latin typeface="Times New Roman" panose="02020603050405020304" pitchFamily="18" charset="0"/>
                <a:ea typeface="楷体" panose="02010609060101010101" pitchFamily="49" charset="-122"/>
              </a:rPr>
              <a:t>“</a:t>
            </a:r>
            <a:r>
              <a:rPr lang="zh-CN" altLang="en-US" sz="2600">
                <a:latin typeface="Times New Roman" panose="02020603050405020304" pitchFamily="18" charset="0"/>
                <a:ea typeface="楷体" panose="02010609060101010101" pitchFamily="49" charset="-122"/>
              </a:rPr>
              <a:t>具有惯性”。而不能说“受到惯性”“由于惯性的作用”“克服惯性”等，否则就将惯性和作用混为一谈。</a:t>
            </a:r>
          </a:p>
        </p:txBody>
      </p:sp>
      <p:sp>
        <p:nvSpPr>
          <p:cNvPr id="4" name="Text Box 2">
            <a:extLst>
              <a:ext uri="{FF2B5EF4-FFF2-40B4-BE49-F238E27FC236}">
                <a16:creationId xmlns:a16="http://schemas.microsoft.com/office/drawing/2014/main" id="{2C531072-91D2-C59D-8531-063B9E10F7B2}"/>
              </a:ext>
            </a:extLst>
          </p:cNvPr>
          <p:cNvSpPr>
            <a:spLocks noChangeArrowheads="1"/>
          </p:cNvSpPr>
          <p:nvPr/>
        </p:nvSpPr>
        <p:spPr bwMode="auto">
          <a:xfrm>
            <a:off x="608657" y="4453971"/>
            <a:ext cx="10539969" cy="1602042"/>
          </a:xfrm>
          <a:prstGeom prst="rect">
            <a:avLst/>
          </a:prstGeom>
          <a:solidFill>
            <a:schemeClr val="accent4">
              <a:lumMod val="40000"/>
              <a:lumOff val="60000"/>
              <a:alpha val="50000"/>
            </a:schemeClr>
          </a:solidFill>
          <a:ln w="19050">
            <a:solidFill>
              <a:schemeClr val="accent4">
                <a:lumMod val="40000"/>
                <a:lumOff val="60000"/>
              </a:schemeClr>
            </a:solidFill>
            <a:miter lim="800000"/>
          </a:ln>
          <a:effectLst/>
        </p:spPr>
        <p:txBody>
          <a:bodyPr wrap="square">
            <a:spAutoFit/>
          </a:bodyPr>
          <a:lstStyle/>
          <a:p>
            <a:pPr>
              <a:lnSpc>
                <a:spcPct val="130000"/>
              </a:lnSpc>
            </a:pPr>
            <a:r>
              <a:rPr lang="en-US" altLang="zh-CN" sz="2600">
                <a:latin typeface="Times New Roman" panose="02020603050405020304" pitchFamily="18" charset="0"/>
                <a:ea typeface="楷体" panose="02010609060101010101" pitchFamily="49" charset="-122"/>
                <a:sym typeface="宋体" panose="02010600030101010101" pitchFamily="2" charset="-122"/>
              </a:rPr>
              <a:t>3.</a:t>
            </a:r>
            <a:r>
              <a:rPr lang="zh-CN" altLang="en-US" sz="2600">
                <a:solidFill>
                  <a:srgbClr val="FF0000"/>
                </a:solidFill>
                <a:latin typeface="Times New Roman" panose="02020603050405020304" pitchFamily="18" charset="0"/>
                <a:ea typeface="楷体" panose="02010609060101010101" pitchFamily="49" charset="-122"/>
                <a:sym typeface="宋体" panose="02010600030101010101" pitchFamily="2" charset="-122"/>
              </a:rPr>
              <a:t>所有的物体都有惯性</a:t>
            </a:r>
            <a:r>
              <a:rPr lang="zh-CN" altLang="en-US" sz="2600">
                <a:latin typeface="Times New Roman" panose="02020603050405020304" pitchFamily="18" charset="0"/>
                <a:ea typeface="楷体" panose="02010609060101010101" pitchFamily="49" charset="-122"/>
                <a:sym typeface="宋体" panose="02010600030101010101" pitchFamily="2" charset="-122"/>
              </a:rPr>
              <a:t>，但不同物体的惯性大小是不同的，物体的惯性</a:t>
            </a:r>
            <a:r>
              <a:rPr lang="zh-CN" altLang="en-US" sz="2600">
                <a:solidFill>
                  <a:srgbClr val="FF0000"/>
                </a:solidFill>
                <a:latin typeface="Times New Roman" panose="02020603050405020304" pitchFamily="18" charset="0"/>
                <a:ea typeface="楷体" panose="02010609060101010101" pitchFamily="49" charset="-122"/>
                <a:sym typeface="宋体" panose="02010600030101010101" pitchFamily="2" charset="-122"/>
              </a:rPr>
              <a:t>只与物体的质量有关</a:t>
            </a:r>
            <a:r>
              <a:rPr lang="zh-CN" altLang="en-US" sz="2600">
                <a:latin typeface="Times New Roman" panose="02020603050405020304" pitchFamily="18" charset="0"/>
                <a:ea typeface="楷体" panose="02010609060101010101" pitchFamily="49" charset="-122"/>
                <a:sym typeface="宋体" panose="02010600030101010101" pitchFamily="2" charset="-122"/>
              </a:rPr>
              <a:t>，物体的质量越大，惯性越大；物体的质量越小，惯性越小，质量是物体惯性的量度。</a:t>
            </a:r>
          </a:p>
        </p:txBody>
      </p:sp>
    </p:spTree>
    <p:extLst>
      <p:ext uri="{BB962C8B-B14F-4D97-AF65-F5344CB8AC3E}">
        <p14:creationId xmlns:p14="http://schemas.microsoft.com/office/powerpoint/2010/main" val="1306202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E845205-35CC-6FCD-EB79-9D497B959393}"/>
              </a:ext>
            </a:extLst>
          </p:cNvPr>
          <p:cNvSpPr txBox="1"/>
          <p:nvPr/>
        </p:nvSpPr>
        <p:spPr>
          <a:xfrm>
            <a:off x="481204" y="78535"/>
            <a:ext cx="3081146" cy="523220"/>
          </a:xfrm>
          <a:prstGeom prst="rect">
            <a:avLst/>
          </a:prstGeom>
          <a:noFill/>
        </p:spPr>
        <p:txBody>
          <a:bodyPr wrap="square">
            <a:spAutoFit/>
          </a:bodyPr>
          <a:lstStyle/>
          <a:p>
            <a:pPr>
              <a:lnSpc>
                <a:spcPct val="100000"/>
              </a:lnSpc>
              <a:spcBef>
                <a:spcPct val="0"/>
              </a:spcBef>
              <a:buFontTx/>
              <a:buNone/>
            </a:pPr>
            <a:r>
              <a:rPr lang="zh-CN" altLang="en-US" sz="2800" b="1">
                <a:solidFill>
                  <a:srgbClr val="008080"/>
                </a:solidFill>
                <a:latin typeface="Times New Roman" panose="02020603050405020304" pitchFamily="18" charset="0"/>
                <a:ea typeface="楷体" panose="02010609060101010101" pitchFamily="49" charset="-122"/>
              </a:rPr>
              <a:t>解释惯性现象</a:t>
            </a:r>
          </a:p>
        </p:txBody>
      </p:sp>
      <p:sp>
        <p:nvSpPr>
          <p:cNvPr id="4" name="Text Box 3">
            <a:extLst>
              <a:ext uri="{FF2B5EF4-FFF2-40B4-BE49-F238E27FC236}">
                <a16:creationId xmlns:a16="http://schemas.microsoft.com/office/drawing/2014/main" id="{F1259A49-2767-DA68-D6A3-174DAE6B5DA6}"/>
              </a:ext>
            </a:extLst>
          </p:cNvPr>
          <p:cNvSpPr>
            <a:spLocks noChangeArrowheads="1"/>
          </p:cNvSpPr>
          <p:nvPr/>
        </p:nvSpPr>
        <p:spPr bwMode="auto">
          <a:xfrm>
            <a:off x="408432" y="1111171"/>
            <a:ext cx="4464496" cy="1961388"/>
          </a:xfrm>
          <a:prstGeom prst="roundRect">
            <a:avLst>
              <a:gd name="adj" fmla="val 16667"/>
            </a:avLst>
          </a:prstGeom>
          <a:noFill/>
          <a:ln>
            <a:noFill/>
          </a:ln>
          <a:effectLst/>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30000"/>
              </a:lnSpc>
            </a:pPr>
            <a:r>
              <a:rPr lang="zh-CN" altLang="en-US" sz="2800">
                <a:solidFill>
                  <a:srgbClr val="008080"/>
                </a:solidFill>
                <a:latin typeface="Times New Roman" panose="02020603050405020304" pitchFamily="18" charset="0"/>
                <a:ea typeface="楷体" panose="02010609060101010101" pitchFamily="49" charset="-122"/>
                <a:sym typeface="宋体" panose="02010600030101010101" pitchFamily="2" charset="-122"/>
              </a:rPr>
              <a:t>在杯子中盛满牛奶，突然急速拉动杯子，会看到什么现象？为什么？</a:t>
            </a:r>
          </a:p>
        </p:txBody>
      </p:sp>
      <p:pic>
        <p:nvPicPr>
          <p:cNvPr id="5" name="Picture 5">
            <a:extLst>
              <a:ext uri="{FF2B5EF4-FFF2-40B4-BE49-F238E27FC236}">
                <a16:creationId xmlns:a16="http://schemas.microsoft.com/office/drawing/2014/main" id="{24195C72-6759-E266-2D6B-15D75C75DAB7}"/>
              </a:ext>
            </a:extLst>
          </p:cNvPr>
          <p:cNvPicPr>
            <a:picLocks noChangeAspect="1" noChangeArrowheads="1"/>
          </p:cNvPicPr>
          <p:nvPr/>
        </p:nvPicPr>
        <p:blipFill>
          <a:blip r:embed="rId2"/>
          <a:srcRect r="-11" b="-24"/>
          <a:stretch>
            <a:fillRect/>
          </a:stretch>
        </p:blipFill>
        <p:spPr bwMode="auto">
          <a:xfrm>
            <a:off x="6352329" y="642139"/>
            <a:ext cx="5040560" cy="2983619"/>
          </a:xfrm>
          <a:prstGeom prst="roundRect">
            <a:avLst/>
          </a:prstGeom>
          <a:ln>
            <a:noFill/>
          </a:ln>
          <a:effectLst/>
        </p:spPr>
      </p:pic>
      <p:sp>
        <p:nvSpPr>
          <p:cNvPr id="6" name="Text Box 3">
            <a:extLst>
              <a:ext uri="{FF2B5EF4-FFF2-40B4-BE49-F238E27FC236}">
                <a16:creationId xmlns:a16="http://schemas.microsoft.com/office/drawing/2014/main" id="{C194F211-B357-8BB3-1F70-E96D8364FCF2}"/>
              </a:ext>
            </a:extLst>
          </p:cNvPr>
          <p:cNvSpPr>
            <a:spLocks noChangeArrowheads="1"/>
          </p:cNvSpPr>
          <p:nvPr/>
        </p:nvSpPr>
        <p:spPr bwMode="auto">
          <a:xfrm>
            <a:off x="265707" y="3335378"/>
            <a:ext cx="2160240" cy="661529"/>
          </a:xfrm>
          <a:prstGeom prst="roundRect">
            <a:avLst>
              <a:gd name="adj" fmla="val 16667"/>
            </a:avLst>
          </a:prstGeom>
          <a:noFill/>
          <a:ln>
            <a:noFill/>
          </a:ln>
          <a:effectLst/>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30000"/>
              </a:lnSpc>
            </a:pPr>
            <a:r>
              <a:rPr lang="zh-CN" altLang="en-US" sz="2800" b="1">
                <a:solidFill>
                  <a:srgbClr val="008080"/>
                </a:solidFill>
                <a:latin typeface="Times New Roman" panose="02020603050405020304" pitchFamily="18" charset="0"/>
                <a:ea typeface="楷体" panose="02010609060101010101" pitchFamily="49" charset="-122"/>
                <a:sym typeface="宋体" panose="02010600030101010101" pitchFamily="2" charset="-122"/>
              </a:rPr>
              <a:t>解释方法：</a:t>
            </a:r>
          </a:p>
        </p:txBody>
      </p:sp>
      <p:sp>
        <p:nvSpPr>
          <p:cNvPr id="7" name="文本框 6">
            <a:extLst>
              <a:ext uri="{FF2B5EF4-FFF2-40B4-BE49-F238E27FC236}">
                <a16:creationId xmlns:a16="http://schemas.microsoft.com/office/drawing/2014/main" id="{0C9424FA-B2A6-50BE-8951-A11B4CBFDA54}"/>
              </a:ext>
            </a:extLst>
          </p:cNvPr>
          <p:cNvSpPr txBox="1"/>
          <p:nvPr/>
        </p:nvSpPr>
        <p:spPr>
          <a:xfrm>
            <a:off x="382000" y="4259726"/>
            <a:ext cx="5760640" cy="489173"/>
          </a:xfrm>
          <a:prstGeom prst="rect">
            <a:avLst/>
          </a:prstGeom>
          <a:noFill/>
        </p:spPr>
        <p:txBody>
          <a:bodyPr wrap="square" lIns="0" tIns="0" rIns="0" bIns="0" rtlCol="0">
            <a:spAutoFit/>
          </a:bodyPr>
          <a:lstStyle/>
          <a:p>
            <a:pPr marL="0" marR="0" lvl="0" indent="0" algn="l" fontAlgn="base">
              <a:lnSpc>
                <a:spcPct val="125000"/>
              </a:lnSpc>
            </a:pPr>
            <a:r>
              <a:rPr lang="en-US" sz="2800" u="none" spc="0">
                <a:latin typeface="Times New Roman" panose="02020603050405020304" pitchFamily="18" charset="0"/>
                <a:ea typeface="楷体" panose="02010609060101010101" pitchFamily="49" charset="-122"/>
              </a:rPr>
              <a:t>1.交待研究对象原来的运动状态；</a:t>
            </a:r>
          </a:p>
        </p:txBody>
      </p:sp>
      <p:sp>
        <p:nvSpPr>
          <p:cNvPr id="8" name="文本框 7">
            <a:extLst>
              <a:ext uri="{FF2B5EF4-FFF2-40B4-BE49-F238E27FC236}">
                <a16:creationId xmlns:a16="http://schemas.microsoft.com/office/drawing/2014/main" id="{6C3BFA2C-41AE-3C76-510E-43EC3183BA9D}"/>
              </a:ext>
            </a:extLst>
          </p:cNvPr>
          <p:cNvSpPr txBox="1"/>
          <p:nvPr/>
        </p:nvSpPr>
        <p:spPr>
          <a:xfrm>
            <a:off x="408432" y="4928335"/>
            <a:ext cx="4292961" cy="489173"/>
          </a:xfrm>
          <a:prstGeom prst="rect">
            <a:avLst/>
          </a:prstGeom>
          <a:noFill/>
        </p:spPr>
        <p:txBody>
          <a:bodyPr wrap="square" lIns="0" tIns="0" rIns="0" bIns="0" rtlCol="0">
            <a:spAutoFit/>
          </a:bodyPr>
          <a:lstStyle/>
          <a:p>
            <a:pPr marL="0" marR="0" lvl="0" indent="0" algn="l" fontAlgn="base">
              <a:lnSpc>
                <a:spcPct val="125000"/>
              </a:lnSpc>
            </a:pPr>
            <a:r>
              <a:rPr lang="en-US" sz="2800" u="none" spc="0">
                <a:latin typeface="Times New Roman" panose="02020603050405020304" pitchFamily="18" charset="0"/>
                <a:ea typeface="楷体" panose="02010609060101010101" pitchFamily="49" charset="-122"/>
              </a:rPr>
              <a:t>2.说明运动条件的改变；</a:t>
            </a:r>
          </a:p>
        </p:txBody>
      </p:sp>
      <p:sp>
        <p:nvSpPr>
          <p:cNvPr id="9" name="文本框 8">
            <a:extLst>
              <a:ext uri="{FF2B5EF4-FFF2-40B4-BE49-F238E27FC236}">
                <a16:creationId xmlns:a16="http://schemas.microsoft.com/office/drawing/2014/main" id="{21CF1E11-C0DC-2D86-9326-60F1C0ED2DC1}"/>
              </a:ext>
            </a:extLst>
          </p:cNvPr>
          <p:cNvSpPr txBox="1"/>
          <p:nvPr/>
        </p:nvSpPr>
        <p:spPr>
          <a:xfrm>
            <a:off x="408433" y="5648415"/>
            <a:ext cx="4292961" cy="489173"/>
          </a:xfrm>
          <a:prstGeom prst="rect">
            <a:avLst/>
          </a:prstGeom>
          <a:noFill/>
        </p:spPr>
        <p:txBody>
          <a:bodyPr wrap="square" lIns="0" tIns="0" rIns="0" bIns="0" rtlCol="0">
            <a:spAutoFit/>
          </a:bodyPr>
          <a:lstStyle/>
          <a:p>
            <a:pPr marL="0" marR="0" lvl="0" indent="0" algn="l" fontAlgn="base">
              <a:lnSpc>
                <a:spcPct val="125000"/>
              </a:lnSpc>
            </a:pPr>
            <a:r>
              <a:rPr lang="en-US" sz="2800" u="none" spc="0">
                <a:latin typeface="Times New Roman" panose="02020603050405020304" pitchFamily="18" charset="0"/>
                <a:ea typeface="楷体" panose="02010609060101010101" pitchFamily="49" charset="-122"/>
              </a:rPr>
              <a:t>3.点出惯性并得出结论。</a:t>
            </a:r>
          </a:p>
        </p:txBody>
      </p:sp>
      <p:sp>
        <p:nvSpPr>
          <p:cNvPr id="10" name="TextBox 8">
            <a:extLst>
              <a:ext uri="{FF2B5EF4-FFF2-40B4-BE49-F238E27FC236}">
                <a16:creationId xmlns:a16="http://schemas.microsoft.com/office/drawing/2014/main" id="{F3F8132C-C4B3-A630-E11B-B98E451F00B2}"/>
              </a:ext>
            </a:extLst>
          </p:cNvPr>
          <p:cNvSpPr txBox="1"/>
          <p:nvPr/>
        </p:nvSpPr>
        <p:spPr bwMode="auto">
          <a:xfrm>
            <a:off x="5682671" y="4259726"/>
            <a:ext cx="6379876" cy="1868739"/>
          </a:xfrm>
          <a:prstGeom prst="roundRect">
            <a:avLst/>
          </a:prstGeom>
          <a:solidFill>
            <a:schemeClr val="bg1">
              <a:lumMod val="85000"/>
              <a:alpha val="60000"/>
            </a:schemeClr>
          </a:solidFill>
          <a:ln w="28575">
            <a:noFill/>
          </a:ln>
        </p:spPr>
        <p:style>
          <a:lnRef idx="2">
            <a:schemeClr val="accent6"/>
          </a:lnRef>
          <a:fillRef idx="1">
            <a:schemeClr val="lt1"/>
          </a:fillRef>
          <a:effectRef idx="0">
            <a:schemeClr val="accent6"/>
          </a:effectRef>
          <a:fontRef idx="minor">
            <a:schemeClr val="dk1"/>
          </a:fontRef>
        </p:style>
        <p:txBody>
          <a:bodyPr wrap="square">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lnSpc>
                <a:spcPct val="150000"/>
              </a:lnSpc>
              <a:defRPr/>
            </a:pPr>
            <a:r>
              <a:rPr lang="zh-CN" altLang="en-US" sz="2400" noProof="1">
                <a:solidFill>
                  <a:srgbClr val="000000"/>
                </a:solidFill>
                <a:latin typeface="Times New Roman" panose="02020603050405020304" pitchFamily="18" charset="0"/>
                <a:ea typeface="楷体" panose="02010609060101010101" pitchFamily="49" charset="-122"/>
              </a:rPr>
              <a:t>牛奶向右洒出。因为牛奶开始处于静止状态，当杯子突然向左运动，牛奶因为有惯性，要保持静止状态，所以向杯子右侧洒出。</a:t>
            </a:r>
          </a:p>
        </p:txBody>
      </p:sp>
    </p:spTree>
    <p:extLst>
      <p:ext uri="{BB962C8B-B14F-4D97-AF65-F5344CB8AC3E}">
        <p14:creationId xmlns:p14="http://schemas.microsoft.com/office/powerpoint/2010/main" val="33808886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E0CD7D6A-79A8-9C57-1D21-BDAD3D736BE9}"/>
              </a:ext>
            </a:extLst>
          </p:cNvPr>
          <p:cNvSpPr txBox="1">
            <a:spLocks noChangeArrowheads="1"/>
          </p:cNvSpPr>
          <p:nvPr/>
        </p:nvSpPr>
        <p:spPr bwMode="auto">
          <a:xfrm>
            <a:off x="300459" y="4014598"/>
            <a:ext cx="4700749" cy="2481672"/>
          </a:xfrm>
          <a:prstGeom prst="roundRect">
            <a:avLst/>
          </a:prstGeom>
          <a:solidFill>
            <a:schemeClr val="bg1">
              <a:lumMod val="85000"/>
              <a:alpha val="60000"/>
            </a:schemeClr>
          </a:solidFill>
          <a:ln w="28575">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zh-CN"/>
            </a:defPPr>
            <a:lvl1pPr marL="0" lvl="0" indent="0" defTabSz="914400" eaLnBrk="1" latinLnBrk="0" hangingPunct="1">
              <a:lnSpc>
                <a:spcPct val="150000"/>
              </a:lnSpc>
              <a:buNone/>
              <a:defRPr sz="2800" b="0" i="0" u="none" baseline="0">
                <a:solidFill>
                  <a:srgbClr val="000000"/>
                </a:solidFill>
                <a:latin typeface="微软雅黑" pitchFamily="34" charset="-122"/>
                <a:ea typeface="微软雅黑" pitchFamily="34" charset="-122"/>
              </a:defRPr>
            </a:lvl1pPr>
            <a:lvl2pPr lvl="1"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2pPr>
            <a:lvl3pPr lvl="2"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3pPr>
            <a:lvl4pPr lvl="3"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4pPr>
            <a:lvl5pPr lvl="4"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5pPr>
          </a:lstStyle>
          <a:p>
            <a:r>
              <a:rPr lang="zh-CN" altLang="en-US" sz="2400" noProof="1">
                <a:latin typeface="Times New Roman" panose="02020603050405020304" pitchFamily="18" charset="0"/>
                <a:ea typeface="楷体" panose="02010609060101010101" pitchFamily="49" charset="-122"/>
                <a:sym typeface="+mn-ea"/>
              </a:rPr>
              <a:t>当汽车刹车时，人的脚底由于阻力而随之静止，人的上身由于惯性，会保持继续向前运动的状态，所以刹车或减速时，人会向前倾。</a:t>
            </a:r>
          </a:p>
        </p:txBody>
      </p:sp>
      <p:sp>
        <p:nvSpPr>
          <p:cNvPr id="3" name="圆角矩形 26627">
            <a:extLst>
              <a:ext uri="{FF2B5EF4-FFF2-40B4-BE49-F238E27FC236}">
                <a16:creationId xmlns:a16="http://schemas.microsoft.com/office/drawing/2014/main" id="{8A772359-733A-89CE-5AB5-D8D7376BF535}"/>
              </a:ext>
            </a:extLst>
          </p:cNvPr>
          <p:cNvSpPr>
            <a:spLocks noChangeArrowheads="1"/>
          </p:cNvSpPr>
          <p:nvPr/>
        </p:nvSpPr>
        <p:spPr bwMode="auto">
          <a:xfrm>
            <a:off x="106074" y="642439"/>
            <a:ext cx="6114975" cy="661245"/>
          </a:xfrm>
          <a:prstGeom prst="roundRect">
            <a:avLst>
              <a:gd name="adj" fmla="val 16667"/>
            </a:avLst>
          </a:prstGeom>
          <a:noFill/>
          <a:ln>
            <a:noFill/>
          </a:ln>
          <a:effectLst/>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30000"/>
              </a:lnSpc>
            </a:pPr>
            <a:r>
              <a:rPr lang="zh-CN" altLang="en-US" sz="2800" b="1">
                <a:solidFill>
                  <a:srgbClr val="008080"/>
                </a:solidFill>
                <a:latin typeface="Times New Roman" panose="02020603050405020304" pitchFamily="18" charset="0"/>
                <a:ea typeface="楷体" panose="02010609060101010101" pitchFamily="49" charset="-122"/>
              </a:rPr>
              <a:t>汽车突然刹车，为什么人会向前倾？</a:t>
            </a:r>
          </a:p>
        </p:txBody>
      </p:sp>
      <p:pic>
        <p:nvPicPr>
          <p:cNvPr id="4" name="Picture 2">
            <a:extLst>
              <a:ext uri="{FF2B5EF4-FFF2-40B4-BE49-F238E27FC236}">
                <a16:creationId xmlns:a16="http://schemas.microsoft.com/office/drawing/2014/main" id="{21F33ADC-9E7A-6283-453A-77D7D37E5AB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7071" y="1506121"/>
            <a:ext cx="4923774" cy="221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 27651">
            <a:extLst>
              <a:ext uri="{FF2B5EF4-FFF2-40B4-BE49-F238E27FC236}">
                <a16:creationId xmlns:a16="http://schemas.microsoft.com/office/drawing/2014/main" id="{1648A4FF-9083-C540-3659-F831FA05004E}"/>
              </a:ext>
            </a:extLst>
          </p:cNvPr>
          <p:cNvSpPr>
            <a:spLocks noChangeArrowheads="1"/>
          </p:cNvSpPr>
          <p:nvPr/>
        </p:nvSpPr>
        <p:spPr bwMode="auto">
          <a:xfrm>
            <a:off x="6096000" y="642439"/>
            <a:ext cx="5819775" cy="661529"/>
          </a:xfrm>
          <a:prstGeom prst="roundRect">
            <a:avLst>
              <a:gd name="adj" fmla="val 16667"/>
            </a:avLst>
          </a:prstGeom>
          <a:noFill/>
          <a:ln>
            <a:noFill/>
          </a:ln>
          <a:effectLst/>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30000"/>
              </a:lnSpc>
            </a:pPr>
            <a:r>
              <a:rPr lang="zh-CN" altLang="en-US" sz="2800" b="1">
                <a:solidFill>
                  <a:srgbClr val="008080"/>
                </a:solidFill>
                <a:latin typeface="Times New Roman" panose="02020603050405020304" pitchFamily="18" charset="0"/>
                <a:ea typeface="楷体" panose="02010609060101010101" pitchFamily="49" charset="-122"/>
              </a:rPr>
              <a:t>汽车突然加速，为什么人会向后仰</a:t>
            </a:r>
            <a:r>
              <a:rPr lang="en-US" altLang="zh-CN" sz="2800" b="1">
                <a:solidFill>
                  <a:srgbClr val="008080"/>
                </a:solidFill>
                <a:latin typeface="Times New Roman" panose="02020603050405020304" pitchFamily="18" charset="0"/>
                <a:ea typeface="楷体" panose="02010609060101010101" pitchFamily="49" charset="-122"/>
              </a:rPr>
              <a:t>?</a:t>
            </a:r>
            <a:endParaRPr lang="zh-CN" altLang="en-US" sz="2800" b="1">
              <a:solidFill>
                <a:srgbClr val="008080"/>
              </a:solidFill>
              <a:latin typeface="Times New Roman" panose="02020603050405020304" pitchFamily="18" charset="0"/>
              <a:ea typeface="楷体" panose="02010609060101010101" pitchFamily="49" charset="-122"/>
            </a:endParaRPr>
          </a:p>
        </p:txBody>
      </p:sp>
      <p:sp>
        <p:nvSpPr>
          <p:cNvPr id="6" name="Text Box 12">
            <a:extLst>
              <a:ext uri="{FF2B5EF4-FFF2-40B4-BE49-F238E27FC236}">
                <a16:creationId xmlns:a16="http://schemas.microsoft.com/office/drawing/2014/main" id="{78C3A500-620F-45C7-8B07-FB3E78996220}"/>
              </a:ext>
            </a:extLst>
          </p:cNvPr>
          <p:cNvSpPr txBox="1">
            <a:spLocks noChangeArrowheads="1"/>
          </p:cNvSpPr>
          <p:nvPr/>
        </p:nvSpPr>
        <p:spPr bwMode="auto">
          <a:xfrm>
            <a:off x="5673855" y="4014598"/>
            <a:ext cx="6241920" cy="2481672"/>
          </a:xfrm>
          <a:prstGeom prst="roundRect">
            <a:avLst/>
          </a:prstGeom>
          <a:solidFill>
            <a:schemeClr val="bg1">
              <a:lumMod val="85000"/>
              <a:alpha val="60000"/>
            </a:schemeClr>
          </a:solidFill>
          <a:ln w="28575">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zh-CN"/>
            </a:defPPr>
            <a:lvl1pPr marL="0" lvl="0" indent="0" defTabSz="914400" eaLnBrk="1" latinLnBrk="0" hangingPunct="1">
              <a:lnSpc>
                <a:spcPct val="150000"/>
              </a:lnSpc>
              <a:buNone/>
              <a:defRPr sz="2800" b="0" i="0" u="none" baseline="0">
                <a:solidFill>
                  <a:srgbClr val="000000"/>
                </a:solidFill>
                <a:latin typeface="微软雅黑" pitchFamily="34" charset="-122"/>
                <a:ea typeface="微软雅黑" pitchFamily="34" charset="-122"/>
              </a:defRPr>
            </a:lvl1pPr>
            <a:lvl2pPr lvl="1"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2pPr>
            <a:lvl3pPr lvl="2"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3pPr>
            <a:lvl4pPr lvl="3"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4pPr>
            <a:lvl5pPr lvl="4" indent="0" defTabSz="914400" eaLnBrk="1" latinLnBrk="0" hangingPunct="1">
              <a:lnSpc>
                <a:spcPct val="100000"/>
              </a:lnSpc>
              <a:buNone/>
              <a:defRPr b="0" i="0" u="none" baseline="0">
                <a:solidFill>
                  <a:schemeClr val="tx1"/>
                </a:solidFill>
                <a:latin typeface="Arial" panose="020B0604020202020204" pitchFamily="34" charset="0"/>
                <a:ea typeface="宋体" panose="02010600030101010101" pitchFamily="2" charset="-122"/>
              </a:defRPr>
            </a:lvl5pPr>
          </a:lstStyle>
          <a:p>
            <a:r>
              <a:rPr lang="zh-CN" altLang="en-US" sz="2400" noProof="1">
                <a:latin typeface="Times New Roman" panose="02020603050405020304" pitchFamily="18" charset="0"/>
                <a:ea typeface="楷体" panose="02010609060101010101" pitchFamily="49" charset="-122"/>
                <a:sym typeface="+mn-ea"/>
              </a:rPr>
              <a:t>当汽车突然加速时，人的脚底由于受力而随之一起运动，人的上身由于惯性，仍保持加速前慢速行驶的运动状态，所以当汽车加速时，人会向后仰。</a:t>
            </a:r>
          </a:p>
        </p:txBody>
      </p:sp>
      <p:pic>
        <p:nvPicPr>
          <p:cNvPr id="7" name="Picture 4">
            <a:extLst>
              <a:ext uri="{FF2B5EF4-FFF2-40B4-BE49-F238E27FC236}">
                <a16:creationId xmlns:a16="http://schemas.microsoft.com/office/drawing/2014/main" id="{26CDF92E-92BE-C81B-FDC1-FDC71AE0A4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6502" y="1506121"/>
            <a:ext cx="3307225" cy="2016224"/>
          </a:xfrm>
          <a:prstGeom prst="rect">
            <a:avLst/>
          </a:prstGeom>
          <a:solidFill>
            <a:srgbClr val="AEA1B3"/>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833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948F87D-815A-C09D-90A9-01C8D3841943}"/>
              </a:ext>
            </a:extLst>
          </p:cNvPr>
          <p:cNvSpPr txBox="1"/>
          <p:nvPr/>
        </p:nvSpPr>
        <p:spPr>
          <a:xfrm>
            <a:off x="137627" y="267868"/>
            <a:ext cx="6097554" cy="461665"/>
          </a:xfrm>
          <a:prstGeom prst="rect">
            <a:avLst/>
          </a:prstGeom>
          <a:noFill/>
        </p:spPr>
        <p:txBody>
          <a:bodyPr wrap="square">
            <a:spAutoFit/>
          </a:bodyPr>
          <a:lstStyle/>
          <a:p>
            <a:pPr>
              <a:lnSpc>
                <a:spcPct val="100000"/>
              </a:lnSpc>
              <a:spcBef>
                <a:spcPct val="0"/>
              </a:spcBef>
              <a:buFontTx/>
              <a:buNone/>
            </a:pPr>
            <a:r>
              <a:rPr lang="zh-CN" altLang="en-US" sz="2400" b="1">
                <a:solidFill>
                  <a:srgbClr val="008080"/>
                </a:solidFill>
                <a:latin typeface="Times New Roman" panose="02020603050405020304" pitchFamily="18" charset="0"/>
                <a:ea typeface="楷体" panose="02010609060101010101" pitchFamily="49" charset="-122"/>
              </a:rPr>
              <a:t>惯性的防止与利用</a:t>
            </a:r>
          </a:p>
        </p:txBody>
      </p:sp>
      <p:pic>
        <p:nvPicPr>
          <p:cNvPr id="4" name="图片 3">
            <a:extLst>
              <a:ext uri="{FF2B5EF4-FFF2-40B4-BE49-F238E27FC236}">
                <a16:creationId xmlns:a16="http://schemas.microsoft.com/office/drawing/2014/main" id="{3EAE8870-31FC-36E3-CD9C-4E5F62F4FE5F}"/>
              </a:ext>
            </a:extLst>
          </p:cNvPr>
          <p:cNvPicPr>
            <a:picLocks noChangeAspect="1"/>
          </p:cNvPicPr>
          <p:nvPr/>
        </p:nvPicPr>
        <p:blipFill>
          <a:blip r:embed="rId2"/>
          <a:stretch>
            <a:fillRect/>
          </a:stretch>
        </p:blipFill>
        <p:spPr>
          <a:xfrm>
            <a:off x="4077816" y="3638490"/>
            <a:ext cx="4000154" cy="2895776"/>
          </a:xfrm>
          <a:prstGeom prst="rect">
            <a:avLst/>
          </a:prstGeom>
        </p:spPr>
      </p:pic>
      <p:pic>
        <p:nvPicPr>
          <p:cNvPr id="5" name="图片 4">
            <a:extLst>
              <a:ext uri="{FF2B5EF4-FFF2-40B4-BE49-F238E27FC236}">
                <a16:creationId xmlns:a16="http://schemas.microsoft.com/office/drawing/2014/main" id="{72DD47B7-05DA-550B-D2F2-550141E01734}"/>
              </a:ext>
            </a:extLst>
          </p:cNvPr>
          <p:cNvPicPr>
            <a:picLocks noChangeAspect="1"/>
          </p:cNvPicPr>
          <p:nvPr/>
        </p:nvPicPr>
        <p:blipFill>
          <a:blip r:embed="rId3"/>
          <a:stretch>
            <a:fillRect/>
          </a:stretch>
        </p:blipFill>
        <p:spPr>
          <a:xfrm>
            <a:off x="4247221" y="833812"/>
            <a:ext cx="3846093" cy="2700185"/>
          </a:xfrm>
          <a:prstGeom prst="rect">
            <a:avLst/>
          </a:prstGeom>
        </p:spPr>
      </p:pic>
      <p:pic>
        <p:nvPicPr>
          <p:cNvPr id="6" name="图片 5">
            <a:extLst>
              <a:ext uri="{FF2B5EF4-FFF2-40B4-BE49-F238E27FC236}">
                <a16:creationId xmlns:a16="http://schemas.microsoft.com/office/drawing/2014/main" id="{67D364B3-0F3A-238F-1439-06B3ED1A6D64}"/>
              </a:ext>
            </a:extLst>
          </p:cNvPr>
          <p:cNvPicPr>
            <a:picLocks noChangeAspect="1"/>
          </p:cNvPicPr>
          <p:nvPr/>
        </p:nvPicPr>
        <p:blipFill>
          <a:blip r:embed="rId4"/>
          <a:stretch>
            <a:fillRect/>
          </a:stretch>
        </p:blipFill>
        <p:spPr>
          <a:xfrm>
            <a:off x="357596" y="3684099"/>
            <a:ext cx="3720220" cy="2813215"/>
          </a:xfrm>
          <a:prstGeom prst="rect">
            <a:avLst/>
          </a:prstGeom>
        </p:spPr>
      </p:pic>
      <p:pic>
        <p:nvPicPr>
          <p:cNvPr id="7" name="图片 6">
            <a:extLst>
              <a:ext uri="{FF2B5EF4-FFF2-40B4-BE49-F238E27FC236}">
                <a16:creationId xmlns:a16="http://schemas.microsoft.com/office/drawing/2014/main" id="{064FA593-1A53-C242-B408-24EE6E2228C4}"/>
              </a:ext>
            </a:extLst>
          </p:cNvPr>
          <p:cNvPicPr>
            <a:picLocks noChangeAspect="1"/>
          </p:cNvPicPr>
          <p:nvPr/>
        </p:nvPicPr>
        <p:blipFill>
          <a:blip r:embed="rId5"/>
          <a:stretch>
            <a:fillRect/>
          </a:stretch>
        </p:blipFill>
        <p:spPr>
          <a:xfrm>
            <a:off x="8537496" y="664458"/>
            <a:ext cx="3194979" cy="2804465"/>
          </a:xfrm>
          <a:prstGeom prst="rect">
            <a:avLst/>
          </a:prstGeom>
        </p:spPr>
      </p:pic>
      <p:pic>
        <p:nvPicPr>
          <p:cNvPr id="8" name="图片 7">
            <a:extLst>
              <a:ext uri="{FF2B5EF4-FFF2-40B4-BE49-F238E27FC236}">
                <a16:creationId xmlns:a16="http://schemas.microsoft.com/office/drawing/2014/main" id="{D03DA12D-0B0B-6867-E0D1-8C08D4480F21}"/>
              </a:ext>
            </a:extLst>
          </p:cNvPr>
          <p:cNvPicPr>
            <a:picLocks noChangeAspect="1"/>
          </p:cNvPicPr>
          <p:nvPr/>
        </p:nvPicPr>
        <p:blipFill>
          <a:blip r:embed="rId6"/>
          <a:stretch>
            <a:fillRect/>
          </a:stretch>
        </p:blipFill>
        <p:spPr>
          <a:xfrm>
            <a:off x="372594" y="729533"/>
            <a:ext cx="3811439" cy="2804465"/>
          </a:xfrm>
          <a:prstGeom prst="rect">
            <a:avLst/>
          </a:prstGeom>
        </p:spPr>
      </p:pic>
      <p:pic>
        <p:nvPicPr>
          <p:cNvPr id="9" name="图片 8">
            <a:extLst>
              <a:ext uri="{FF2B5EF4-FFF2-40B4-BE49-F238E27FC236}">
                <a16:creationId xmlns:a16="http://schemas.microsoft.com/office/drawing/2014/main" id="{A73C2C47-1A68-DD3C-78DE-0F9B66AD8A90}"/>
              </a:ext>
            </a:extLst>
          </p:cNvPr>
          <p:cNvPicPr>
            <a:picLocks noChangeAspect="1"/>
          </p:cNvPicPr>
          <p:nvPr/>
        </p:nvPicPr>
        <p:blipFill>
          <a:blip r:embed="rId7"/>
          <a:stretch>
            <a:fillRect/>
          </a:stretch>
        </p:blipFill>
        <p:spPr>
          <a:xfrm>
            <a:off x="8077970" y="3595667"/>
            <a:ext cx="3654505" cy="2938599"/>
          </a:xfrm>
          <a:prstGeom prst="rect">
            <a:avLst/>
          </a:prstGeom>
        </p:spPr>
      </p:pic>
      <p:sp>
        <p:nvSpPr>
          <p:cNvPr id="10" name="矩形 9">
            <a:extLst>
              <a:ext uri="{FF2B5EF4-FFF2-40B4-BE49-F238E27FC236}">
                <a16:creationId xmlns:a16="http://schemas.microsoft.com/office/drawing/2014/main" id="{77AB1F3A-275B-9F85-D003-B62D6059D83A}"/>
              </a:ext>
            </a:extLst>
          </p:cNvPr>
          <p:cNvSpPr/>
          <p:nvPr/>
        </p:nvSpPr>
        <p:spPr>
          <a:xfrm>
            <a:off x="1394625" y="1809927"/>
            <a:ext cx="9853011" cy="1314700"/>
          </a:xfrm>
          <a:prstGeom prst="rect">
            <a:avLst/>
          </a:prstGeom>
        </p:spPr>
        <p:txBody>
          <a:bodyPr wrap="none" fromWordArt="1">
            <a:prstTxWarp prst="textPlain">
              <a:avLst>
                <a:gd name="adj" fmla="val 50000"/>
              </a:avLst>
            </a:prstTxWarp>
            <a:normAutofit/>
          </a:bodyPr>
          <a:lstStyle/>
          <a:p>
            <a:pPr algn="ctr"/>
            <a:r>
              <a:rPr lang="zh-CN" altLang="en-US" sz="27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gradFill>
                <a:effectLst>
                  <a:outerShdw dist="35921" dir="2699999" sy="50000" kx="2115830" algn="bl" rotWithShape="0">
                    <a:srgbClr val="C0C0C0">
                      <a:alpha val="80000"/>
                    </a:srgbClr>
                  </a:outerShdw>
                </a:effectLst>
                <a:latin typeface="Times New Roman" panose="02020603050405020304" pitchFamily="18" charset="0"/>
                <a:ea typeface="楷体" panose="02010609060101010101" pitchFamily="49" charset="-122"/>
              </a:rPr>
              <a:t>生活中，人们常常利用物体的惯性</a:t>
            </a:r>
          </a:p>
        </p:txBody>
      </p:sp>
    </p:spTree>
    <p:extLst>
      <p:ext uri="{BB962C8B-B14F-4D97-AF65-F5344CB8AC3E}">
        <p14:creationId xmlns:p14="http://schemas.microsoft.com/office/powerpoint/2010/main" val="3404122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nodeType="clickPar">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nodeType="clickPar">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cBhvr>
                                    </p:anim>
                                  </p:childTnLst>
                                </p:cTn>
                              </p:par>
                            </p:childTnLst>
                          </p:cTn>
                        </p:par>
                      </p:childTnLst>
                    </p:cTn>
                  </p:par>
                  <p:par>
                    <p:cTn id="23" fill="hold" nodeType="clickPar">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cBhvr>
                                    </p:anim>
                                  </p:childTnLst>
                                </p:cTn>
                              </p:par>
                            </p:childTnLst>
                          </p:cTn>
                        </p:par>
                      </p:childTnLst>
                    </p:cTn>
                  </p:par>
                  <p:par>
                    <p:cTn id="28" fill="hold" nodeType="clickPar">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cBhvr>
                                    </p:anim>
                                  </p:childTnLst>
                                </p:cTn>
                              </p:par>
                            </p:childTnLst>
                          </p:cTn>
                        </p:par>
                      </p:childTnLst>
                    </p:cTn>
                  </p:par>
                  <p:par>
                    <p:cTn id="33" fill="hold" nodeType="clickPar">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749FD1E-BA6E-EF3C-B4F4-2751D280726A}"/>
              </a:ext>
            </a:extLst>
          </p:cNvPr>
          <p:cNvSpPr txBox="1"/>
          <p:nvPr/>
        </p:nvSpPr>
        <p:spPr>
          <a:xfrm>
            <a:off x="492651" y="5329395"/>
            <a:ext cx="10319045" cy="1384995"/>
          </a:xfrm>
          <a:prstGeom prst="rect">
            <a:avLst/>
          </a:prstGeom>
          <a:noFill/>
        </p:spPr>
        <p:txBody>
          <a:bodyPr wrap="square" rtlCol="0">
            <a:spAutoFit/>
          </a:bodyPr>
          <a:lstStyle/>
          <a:p>
            <a:r>
              <a:rPr lang="zh-CN" altLang="en-US" sz="2800" b="1">
                <a:latin typeface="Times New Roman" panose="02020603050405020304" pitchFamily="18" charset="0"/>
                <a:ea typeface="楷体" panose="02010609060101010101" pitchFamily="49" charset="-122"/>
              </a:rPr>
              <a:t>交通法规中，对车辆限速、限载，要求车辆保持车距，驾驶员系安全带，公交车启动时提醒乘客“站稳扶好”等，都是要减少惯性可能给人带来的伤害。</a:t>
            </a:r>
          </a:p>
        </p:txBody>
      </p:sp>
      <p:pic>
        <p:nvPicPr>
          <p:cNvPr id="3" name="图片 2">
            <a:extLst>
              <a:ext uri="{FF2B5EF4-FFF2-40B4-BE49-F238E27FC236}">
                <a16:creationId xmlns:a16="http://schemas.microsoft.com/office/drawing/2014/main" id="{08286716-02AA-D7C7-324E-0472FB721E27}"/>
              </a:ext>
            </a:extLst>
          </p:cNvPr>
          <p:cNvPicPr>
            <a:picLocks noChangeAspect="1"/>
          </p:cNvPicPr>
          <p:nvPr/>
        </p:nvPicPr>
        <p:blipFill>
          <a:blip r:embed="rId2"/>
          <a:stretch>
            <a:fillRect/>
          </a:stretch>
        </p:blipFill>
        <p:spPr>
          <a:xfrm>
            <a:off x="1092399" y="498175"/>
            <a:ext cx="3815504" cy="2273840"/>
          </a:xfrm>
          <a:prstGeom prst="rect">
            <a:avLst/>
          </a:prstGeom>
        </p:spPr>
      </p:pic>
      <p:pic>
        <p:nvPicPr>
          <p:cNvPr id="4" name="图片 3">
            <a:extLst>
              <a:ext uri="{FF2B5EF4-FFF2-40B4-BE49-F238E27FC236}">
                <a16:creationId xmlns:a16="http://schemas.microsoft.com/office/drawing/2014/main" id="{74887D9E-2459-F60F-E5AE-3618A4D8C808}"/>
              </a:ext>
            </a:extLst>
          </p:cNvPr>
          <p:cNvPicPr>
            <a:picLocks noChangeAspect="1"/>
          </p:cNvPicPr>
          <p:nvPr/>
        </p:nvPicPr>
        <p:blipFill>
          <a:blip r:embed="rId3"/>
          <a:stretch>
            <a:fillRect/>
          </a:stretch>
        </p:blipFill>
        <p:spPr>
          <a:xfrm>
            <a:off x="5357922" y="386208"/>
            <a:ext cx="3656211" cy="2058413"/>
          </a:xfrm>
          <a:prstGeom prst="rect">
            <a:avLst/>
          </a:prstGeom>
        </p:spPr>
      </p:pic>
      <p:sp>
        <p:nvSpPr>
          <p:cNvPr id="5" name="矩形 4">
            <a:extLst>
              <a:ext uri="{FF2B5EF4-FFF2-40B4-BE49-F238E27FC236}">
                <a16:creationId xmlns:a16="http://schemas.microsoft.com/office/drawing/2014/main" id="{02B53BB6-AAEF-DBDE-895A-73D97C9A95C4}"/>
              </a:ext>
            </a:extLst>
          </p:cNvPr>
          <p:cNvSpPr/>
          <p:nvPr/>
        </p:nvSpPr>
        <p:spPr>
          <a:xfrm>
            <a:off x="923270" y="1789010"/>
            <a:ext cx="10012312" cy="791963"/>
          </a:xfrm>
          <a:prstGeom prst="rect">
            <a:avLst/>
          </a:prstGeom>
        </p:spPr>
        <p:txBody>
          <a:bodyPr wrap="none" fromWordArt="1">
            <a:prstTxWarp prst="textPlain">
              <a:avLst>
                <a:gd name="adj" fmla="val 50000"/>
              </a:avLst>
            </a:prstTxWarp>
            <a:normAutofit/>
          </a:bodyPr>
          <a:lstStyle/>
          <a:p>
            <a:pPr algn="ctr"/>
            <a:r>
              <a:rPr lang="zh-CN" altLang="en-US" sz="27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gradFill>
                <a:effectLst>
                  <a:outerShdw dist="35921" dir="2699999" sy="50000" kx="2115830" algn="bl" rotWithShape="0">
                    <a:srgbClr val="C0C0C0">
                      <a:alpha val="80000"/>
                    </a:srgbClr>
                  </a:outerShdw>
                </a:effectLst>
                <a:latin typeface="Times New Roman" panose="02020603050405020304" pitchFamily="18" charset="0"/>
                <a:ea typeface="楷体" panose="02010609060101010101" pitchFamily="49" charset="-122"/>
              </a:rPr>
              <a:t>惯性有时也给人们带来危害，需要防范</a:t>
            </a:r>
          </a:p>
        </p:txBody>
      </p:sp>
      <p:pic>
        <p:nvPicPr>
          <p:cNvPr id="6" name="图片 5">
            <a:extLst>
              <a:ext uri="{FF2B5EF4-FFF2-40B4-BE49-F238E27FC236}">
                <a16:creationId xmlns:a16="http://schemas.microsoft.com/office/drawing/2014/main" id="{90D9B79B-B8A0-56E8-99AD-86E398F92C1C}"/>
              </a:ext>
            </a:extLst>
          </p:cNvPr>
          <p:cNvPicPr>
            <a:picLocks noChangeAspect="1"/>
          </p:cNvPicPr>
          <p:nvPr/>
        </p:nvPicPr>
        <p:blipFill>
          <a:blip r:embed="rId4">
            <a:extLst>
              <a:ext uri="{28A0092B-C50C-407E-A947-70E740481C1C}">
                <a14:useLocalDpi xmlns:a14="http://schemas.microsoft.com/office/drawing/2010/main" val="0"/>
              </a:ext>
            </a:extLst>
          </a:blip>
          <a:srcRect r="15716" b="5660"/>
          <a:stretch>
            <a:fillRect/>
          </a:stretch>
        </p:blipFill>
        <p:spPr>
          <a:xfrm>
            <a:off x="5316271" y="2826704"/>
            <a:ext cx="3739514" cy="2487240"/>
          </a:xfrm>
          <a:prstGeom prst="rect">
            <a:avLst/>
          </a:prstGeom>
        </p:spPr>
      </p:pic>
      <p:pic>
        <p:nvPicPr>
          <p:cNvPr id="7" name="图片 6">
            <a:extLst>
              <a:ext uri="{FF2B5EF4-FFF2-40B4-BE49-F238E27FC236}">
                <a16:creationId xmlns:a16="http://schemas.microsoft.com/office/drawing/2014/main" id="{B3D3BAB3-3893-3240-AC45-14111919C46F}"/>
              </a:ext>
            </a:extLst>
          </p:cNvPr>
          <p:cNvPicPr>
            <a:picLocks noChangeAspect="1"/>
          </p:cNvPicPr>
          <p:nvPr/>
        </p:nvPicPr>
        <p:blipFill>
          <a:blip r:embed="rId5">
            <a:extLst>
              <a:ext uri="{28A0092B-C50C-407E-A947-70E740481C1C}">
                <a14:useLocalDpi xmlns:a14="http://schemas.microsoft.com/office/drawing/2010/main" val="0"/>
              </a:ext>
            </a:extLst>
          </a:blip>
          <a:srcRect l="5037" r="6804" b="5248"/>
          <a:stretch>
            <a:fillRect/>
          </a:stretch>
        </p:blipFill>
        <p:spPr>
          <a:xfrm>
            <a:off x="1092399" y="2772015"/>
            <a:ext cx="3865737" cy="2541929"/>
          </a:xfrm>
          <a:prstGeom prst="rect">
            <a:avLst/>
          </a:prstGeom>
        </p:spPr>
      </p:pic>
    </p:spTree>
    <p:extLst>
      <p:ext uri="{BB962C8B-B14F-4D97-AF65-F5344CB8AC3E}">
        <p14:creationId xmlns:p14="http://schemas.microsoft.com/office/powerpoint/2010/main" val="13722959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to="" calcmode="lin" valueType="num">
                                      <p:cBhvr>
                                        <p:cTn id="23" dur="1" fill="hold"/>
                                        <p:tgtEl>
                                          <p:spTgt spid="5"/>
                                        </p:tgtEl>
                                      </p:cBhvr>
                                    </p:anim>
                                  </p:childTnLst>
                                </p:cTn>
                              </p:par>
                            </p:childTnLst>
                          </p:cTn>
                        </p:par>
                      </p:childTnLst>
                    </p:cTn>
                  </p:par>
                  <p:par>
                    <p:cTn id="24" fill="hold" nodeType="clickPar">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to="" calcmode="lin" valueType="num">
                                      <p:cBhvr>
                                        <p:cTn id="28"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8F7E7E0-F88D-D3E0-A5D7-B196EBF028A3}"/>
              </a:ext>
            </a:extLst>
          </p:cNvPr>
          <p:cNvSpPr txBox="1">
            <a:spLocks noChangeArrowheads="1"/>
          </p:cNvSpPr>
          <p:nvPr/>
        </p:nvSpPr>
        <p:spPr bwMode="auto">
          <a:xfrm>
            <a:off x="315913" y="678647"/>
            <a:ext cx="11773450" cy="388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pPr marL="0" indent="0">
              <a:lnSpc>
                <a:spcPct val="150000"/>
              </a:lnSpc>
            </a:pPr>
            <a:r>
              <a:rPr lang="en-US" altLang="zh-CN" sz="2800">
                <a:latin typeface="Times New Roman" panose="02020603050405020304" pitchFamily="18" charset="0"/>
                <a:ea typeface="楷体" panose="02010609060101010101" pitchFamily="49" charset="-122"/>
              </a:rPr>
              <a:t>1</a:t>
            </a:r>
            <a:r>
              <a:rPr lang="zh-CN" altLang="en-US" sz="2800">
                <a:latin typeface="Times New Roman" panose="02020603050405020304" pitchFamily="18" charset="0"/>
                <a:ea typeface="楷体" panose="02010609060101010101" pitchFamily="49" charset="-122"/>
              </a:rPr>
              <a:t>．关于惯性，下面说法正确的是（　　　）</a:t>
            </a:r>
          </a:p>
          <a:p>
            <a:pPr marL="0" indent="0">
              <a:lnSpc>
                <a:spcPct val="150000"/>
              </a:lnSpc>
            </a:pPr>
            <a:r>
              <a:rPr lang="en-US" altLang="zh-CN" sz="2800">
                <a:latin typeface="Times New Roman" panose="02020603050405020304" pitchFamily="18" charset="0"/>
                <a:ea typeface="楷体" panose="02010609060101010101" pitchFamily="49" charset="-122"/>
              </a:rPr>
              <a:t>A</a:t>
            </a:r>
            <a:r>
              <a:rPr lang="zh-CN" altLang="en-US" sz="2800">
                <a:latin typeface="Times New Roman" panose="02020603050405020304" pitchFamily="18" charset="0"/>
                <a:ea typeface="楷体" panose="02010609060101010101" pitchFamily="49" charset="-122"/>
              </a:rPr>
              <a:t>．一切物体在没有受到力的作用时，总保持匀速直线运动状态或静止状态的性质叫做惯性</a:t>
            </a:r>
          </a:p>
          <a:p>
            <a:pPr marL="0" indent="0">
              <a:lnSpc>
                <a:spcPct val="150000"/>
              </a:lnSpc>
            </a:pPr>
            <a:r>
              <a:rPr lang="en-US" altLang="zh-CN" sz="2800">
                <a:latin typeface="Times New Roman" panose="02020603050405020304" pitchFamily="18" charset="0"/>
                <a:ea typeface="楷体" panose="02010609060101010101" pitchFamily="49" charset="-122"/>
              </a:rPr>
              <a:t>B</a:t>
            </a:r>
            <a:r>
              <a:rPr lang="zh-CN" altLang="en-US" sz="2800">
                <a:latin typeface="Times New Roman" panose="02020603050405020304" pitchFamily="18" charset="0"/>
                <a:ea typeface="楷体" panose="02010609060101010101" pitchFamily="49" charset="-122"/>
              </a:rPr>
              <a:t>．射出的子弹离开枪口继续高速前进，是因为子弹受到惯性的作用</a:t>
            </a:r>
          </a:p>
          <a:p>
            <a:pPr marL="0" indent="0">
              <a:lnSpc>
                <a:spcPct val="150000"/>
              </a:lnSpc>
            </a:pPr>
            <a:r>
              <a:rPr lang="en-US" altLang="zh-CN" sz="2800">
                <a:latin typeface="Times New Roman" panose="02020603050405020304" pitchFamily="18" charset="0"/>
                <a:ea typeface="楷体" panose="02010609060101010101" pitchFamily="49" charset="-122"/>
              </a:rPr>
              <a:t>C</a:t>
            </a:r>
            <a:r>
              <a:rPr lang="zh-CN" altLang="en-US" sz="2800">
                <a:latin typeface="Times New Roman" panose="02020603050405020304" pitchFamily="18" charset="0"/>
                <a:ea typeface="楷体" panose="02010609060101010101" pitchFamily="49" charset="-122"/>
              </a:rPr>
              <a:t>．汽车关闭发动机后还能继续前进是由于汽车的惯性大于它受到的阻力</a:t>
            </a:r>
          </a:p>
          <a:p>
            <a:pPr marL="0" indent="0">
              <a:lnSpc>
                <a:spcPct val="150000"/>
              </a:lnSpc>
            </a:pPr>
            <a:r>
              <a:rPr lang="en-US" altLang="zh-CN" sz="2800">
                <a:latin typeface="Times New Roman" panose="02020603050405020304" pitchFamily="18" charset="0"/>
                <a:ea typeface="楷体" panose="02010609060101010101" pitchFamily="49" charset="-122"/>
              </a:rPr>
              <a:t>D</a:t>
            </a:r>
            <a:r>
              <a:rPr lang="zh-CN" altLang="en-US" sz="2800">
                <a:latin typeface="Times New Roman" panose="02020603050405020304" pitchFamily="18" charset="0"/>
                <a:ea typeface="楷体" panose="02010609060101010101" pitchFamily="49" charset="-122"/>
              </a:rPr>
              <a:t>．一切物体在任何情况下都具有惯性</a:t>
            </a:r>
          </a:p>
        </p:txBody>
      </p:sp>
      <p:sp>
        <p:nvSpPr>
          <p:cNvPr id="3" name="Text Box 3">
            <a:extLst>
              <a:ext uri="{FF2B5EF4-FFF2-40B4-BE49-F238E27FC236}">
                <a16:creationId xmlns:a16="http://schemas.microsoft.com/office/drawing/2014/main" id="{C57525BC-45D8-9816-8CB5-4861203AF05E}"/>
              </a:ext>
            </a:extLst>
          </p:cNvPr>
          <p:cNvSpPr txBox="1">
            <a:spLocks noChangeArrowheads="1"/>
          </p:cNvSpPr>
          <p:nvPr/>
        </p:nvSpPr>
        <p:spPr bwMode="auto">
          <a:xfrm>
            <a:off x="6202638" y="799592"/>
            <a:ext cx="6011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r>
              <a:rPr lang="en-US" altLang="zh-CN" sz="2800">
                <a:solidFill>
                  <a:srgbClr val="FF5050"/>
                </a:solidFill>
                <a:latin typeface="Times New Roman" panose="02020603050405020304" pitchFamily="18" charset="0"/>
                <a:ea typeface="楷体" panose="02010609060101010101" pitchFamily="49" charset="-122"/>
              </a:rPr>
              <a:t>D</a:t>
            </a:r>
          </a:p>
        </p:txBody>
      </p:sp>
    </p:spTree>
    <p:extLst>
      <p:ext uri="{BB962C8B-B14F-4D97-AF65-F5344CB8AC3E}">
        <p14:creationId xmlns:p14="http://schemas.microsoft.com/office/powerpoint/2010/main" val="563286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19CB1F-56A9-6E67-8FF4-EB4C135E30C0}"/>
              </a:ext>
            </a:extLst>
          </p:cNvPr>
          <p:cNvSpPr>
            <a:spLocks noChangeArrowheads="1"/>
          </p:cNvSpPr>
          <p:nvPr/>
        </p:nvSpPr>
        <p:spPr bwMode="auto">
          <a:xfrm>
            <a:off x="839416" y="836712"/>
            <a:ext cx="1038959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2.</a:t>
            </a:r>
            <a:r>
              <a:rPr kumimoji="0" 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如果锤头的手柄松了，人们常用撞击锤柄下端的方法使锤头紧套，这是利用了</a:t>
            </a:r>
            <a:r>
              <a:rPr kumimoji="0" lang="zh-CN" sz="2800" b="0" i="0" u="sng"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　</a:t>
            </a:r>
            <a:r>
              <a:rPr kumimoji="0" lang="zh-CN" altLang="en-US" sz="2800" b="0" i="0" u="sng"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     　</a:t>
            </a:r>
            <a:r>
              <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（选填“锤头”或“锤柄”）的惯性；低速行驶的汽车，一旦被追尾，这时</a:t>
            </a:r>
            <a:r>
              <a:rPr kumimoji="0" lang="zh-CN" altLang="en-US" sz="2800" b="0" i="0" u="sng"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　      　</a:t>
            </a:r>
            <a:r>
              <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对人体起到保护作用（选填“安全带”或“头枕”或“安全气囊”）。</a:t>
            </a:r>
            <a:endPar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Tx/>
              <a:buNone/>
            </a:pPr>
            <a:endPar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宋体" pitchFamily="2" charset="-122"/>
            </a:endParaRPr>
          </a:p>
        </p:txBody>
      </p:sp>
      <p:sp>
        <p:nvSpPr>
          <p:cNvPr id="3" name="矩形 2">
            <a:extLst>
              <a:ext uri="{FF2B5EF4-FFF2-40B4-BE49-F238E27FC236}">
                <a16:creationId xmlns:a16="http://schemas.microsoft.com/office/drawing/2014/main" id="{FF72EB3E-22E6-F463-9401-D647351130DC}"/>
              </a:ext>
            </a:extLst>
          </p:cNvPr>
          <p:cNvSpPr/>
          <p:nvPr/>
        </p:nvSpPr>
        <p:spPr>
          <a:xfrm>
            <a:off x="3575720" y="1578035"/>
            <a:ext cx="902811" cy="523220"/>
          </a:xfrm>
          <a:prstGeom prst="rect">
            <a:avLst/>
          </a:prstGeom>
        </p:spPr>
        <p:txBody>
          <a:bodyPr wrap="none">
            <a:spAutoFit/>
          </a:bodyPr>
          <a:lstStyle/>
          <a:p>
            <a:r>
              <a:rPr lang="zh-CN" altLang="zh-CN" sz="2800">
                <a:solidFill>
                  <a:srgbClr val="FF0000"/>
                </a:solidFill>
                <a:latin typeface="Times New Roman" panose="02020603050405020304" pitchFamily="18" charset="0"/>
                <a:ea typeface="楷体" panose="02010609060101010101" pitchFamily="49" charset="-122"/>
              </a:rPr>
              <a:t>锤头</a:t>
            </a:r>
            <a:endParaRPr lang="zh-CN" altLang="en-US" sz="2800">
              <a:solidFill>
                <a:srgbClr val="FF0000"/>
              </a:solidFill>
              <a:latin typeface="Times New Roman" panose="02020603050405020304" pitchFamily="18" charset="0"/>
              <a:ea typeface="楷体" panose="02010609060101010101" pitchFamily="49" charset="-122"/>
            </a:endParaRPr>
          </a:p>
        </p:txBody>
      </p:sp>
      <p:sp>
        <p:nvSpPr>
          <p:cNvPr id="4" name="矩形 3">
            <a:extLst>
              <a:ext uri="{FF2B5EF4-FFF2-40B4-BE49-F238E27FC236}">
                <a16:creationId xmlns:a16="http://schemas.microsoft.com/office/drawing/2014/main" id="{EB8B1984-CFFF-7943-E2C4-BF574DE4C63F}"/>
              </a:ext>
            </a:extLst>
          </p:cNvPr>
          <p:cNvSpPr/>
          <p:nvPr/>
        </p:nvSpPr>
        <p:spPr>
          <a:xfrm>
            <a:off x="6456040" y="2185700"/>
            <a:ext cx="902811" cy="523220"/>
          </a:xfrm>
          <a:prstGeom prst="rect">
            <a:avLst/>
          </a:prstGeom>
        </p:spPr>
        <p:txBody>
          <a:bodyPr wrap="none">
            <a:spAutoFit/>
          </a:bodyPr>
          <a:lstStyle/>
          <a:p>
            <a:r>
              <a:rPr lang="zh-CN" altLang="zh-CN" sz="2800">
                <a:solidFill>
                  <a:srgbClr val="FF0000"/>
                </a:solidFill>
                <a:latin typeface="Times New Roman" panose="02020603050405020304" pitchFamily="18" charset="0"/>
                <a:ea typeface="楷体" panose="02010609060101010101" pitchFamily="49" charset="-122"/>
              </a:rPr>
              <a:t>头枕</a:t>
            </a:r>
            <a:endParaRPr lang="zh-CN" altLang="en-US" sz="2800">
              <a:solidFill>
                <a:srgbClr val="FF0000"/>
              </a:solidFill>
              <a:latin typeface="Times New Roman" panose="02020603050405020304" pitchFamily="18" charset="0"/>
              <a:ea typeface="楷体" panose="02010609060101010101" pitchFamily="49" charset="-122"/>
            </a:endParaRPr>
          </a:p>
        </p:txBody>
      </p:sp>
      <p:grpSp>
        <p:nvGrpSpPr>
          <p:cNvPr id="5" name="组合 4">
            <a:extLst>
              <a:ext uri="{FF2B5EF4-FFF2-40B4-BE49-F238E27FC236}">
                <a16:creationId xmlns:a16="http://schemas.microsoft.com/office/drawing/2014/main" id="{782E1D5F-DC1B-46FA-88F2-4B763969C960}"/>
              </a:ext>
            </a:extLst>
          </p:cNvPr>
          <p:cNvGrpSpPr/>
          <p:nvPr/>
        </p:nvGrpSpPr>
        <p:grpSpPr>
          <a:xfrm>
            <a:off x="3807155" y="3760921"/>
            <a:ext cx="4593101" cy="2700000"/>
            <a:chOff x="3329458" y="3760921"/>
            <a:chExt cx="4593101" cy="2700000"/>
          </a:xfrm>
        </p:grpSpPr>
        <p:pic>
          <p:nvPicPr>
            <p:cNvPr id="6" name="图片 5">
              <a:extLst>
                <a:ext uri="{FF2B5EF4-FFF2-40B4-BE49-F238E27FC236}">
                  <a16:creationId xmlns:a16="http://schemas.microsoft.com/office/drawing/2014/main" id="{C604246F-5DF7-6187-0228-90B825BA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458" y="3760921"/>
              <a:ext cx="2619403" cy="2700000"/>
            </a:xfrm>
            <a:prstGeom prst="rect">
              <a:avLst/>
            </a:prstGeom>
            <a:ln>
              <a:solidFill>
                <a:schemeClr val="accent1">
                  <a:lumMod val="50000"/>
                </a:schemeClr>
              </a:solidFill>
            </a:ln>
          </p:spPr>
        </p:pic>
        <p:pic>
          <p:nvPicPr>
            <p:cNvPr id="7" name="图片 6">
              <a:extLst>
                <a:ext uri="{FF2B5EF4-FFF2-40B4-BE49-F238E27FC236}">
                  <a16:creationId xmlns:a16="http://schemas.microsoft.com/office/drawing/2014/main" id="{668A1D09-82EE-07DF-160A-40320F708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845" y="3760921"/>
              <a:ext cx="2005714" cy="2700000"/>
            </a:xfrm>
            <a:prstGeom prst="rect">
              <a:avLst/>
            </a:prstGeom>
            <a:ln>
              <a:solidFill>
                <a:schemeClr val="accent1">
                  <a:lumMod val="50000"/>
                </a:schemeClr>
              </a:solidFill>
            </a:ln>
          </p:spPr>
        </p:pic>
      </p:grpSp>
    </p:spTree>
    <p:extLst>
      <p:ext uri="{BB962C8B-B14F-4D97-AF65-F5344CB8AC3E}">
        <p14:creationId xmlns:p14="http://schemas.microsoft.com/office/powerpoint/2010/main" val="1438656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B3F955A-3B03-2345-D2E1-67B42E1013CB}"/>
              </a:ext>
            </a:extLst>
          </p:cNvPr>
          <p:cNvSpPr txBox="1"/>
          <p:nvPr/>
        </p:nvSpPr>
        <p:spPr>
          <a:xfrm>
            <a:off x="644024" y="1148790"/>
            <a:ext cx="10524719" cy="3346237"/>
          </a:xfrm>
          <a:prstGeom prst="rect">
            <a:avLst/>
          </a:prstGeom>
          <a:noFill/>
        </p:spPr>
        <p:txBody>
          <a:bodyPr wrap="square" rtlCol="0">
            <a:spAutoFit/>
          </a:bodyPr>
          <a:lstStyle/>
          <a:p>
            <a:pPr fontAlgn="auto">
              <a:lnSpc>
                <a:spcPct val="150000"/>
              </a:lnSpc>
            </a:pPr>
            <a:r>
              <a:rPr lang="en-US" altLang="zh-CN" sz="2400" b="1">
                <a:solidFill>
                  <a:srgbClr val="161BF6"/>
                </a:solidFill>
                <a:latin typeface="Times New Roman" panose="02020603050405020304" pitchFamily="18" charset="0"/>
                <a:ea typeface="楷体" panose="02010609060101010101" pitchFamily="49" charset="-122"/>
                <a:cs typeface="Times New Roman" pitchFamily="18" charset="0"/>
              </a:rPr>
              <a:t>3</a:t>
            </a:r>
            <a:r>
              <a:rPr lang="zh-CN" altLang="en-US" sz="2400" b="1">
                <a:solidFill>
                  <a:srgbClr val="161BF6"/>
                </a:solidFill>
                <a:latin typeface="Times New Roman" panose="02020603050405020304" pitchFamily="18" charset="0"/>
                <a:ea typeface="楷体" panose="02010609060101010101" pitchFamily="49" charset="-122"/>
                <a:cs typeface="Times New Roman" pitchFamily="18" charset="0"/>
              </a:rPr>
              <a:t>、</a:t>
            </a:r>
            <a:r>
              <a:rPr lang="zh-CN" altLang="en-US" sz="2400" b="1">
                <a:latin typeface="Times New Roman" panose="02020603050405020304" pitchFamily="18" charset="0"/>
                <a:ea typeface="楷体" panose="02010609060101010101" pitchFamily="49" charset="-122"/>
                <a:cs typeface="Times New Roman" pitchFamily="18" charset="0"/>
              </a:rPr>
              <a:t>同学们对运动场上出现的现象进行了讨论。下列说法正确的是（　　）</a:t>
            </a:r>
          </a:p>
          <a:p>
            <a:pPr fontAlgn="auto">
              <a:lnSpc>
                <a:spcPct val="150000"/>
              </a:lnSpc>
            </a:pPr>
            <a:endParaRPr lang="en-US" altLang="zh-CN" sz="2400" b="1">
              <a:latin typeface="Times New Roman" panose="02020603050405020304" pitchFamily="18" charset="0"/>
              <a:ea typeface="楷体" panose="02010609060101010101" pitchFamily="49" charset="-122"/>
              <a:cs typeface="Times New Roman" pitchFamily="18" charset="0"/>
            </a:endParaRPr>
          </a:p>
          <a:p>
            <a:pPr fontAlgn="auto">
              <a:lnSpc>
                <a:spcPct val="150000"/>
              </a:lnSpc>
            </a:pPr>
            <a:r>
              <a:rPr lang="zh-CN" altLang="en-US" sz="2400" b="1">
                <a:latin typeface="Times New Roman" panose="02020603050405020304" pitchFamily="18" charset="0"/>
                <a:ea typeface="楷体" panose="02010609060101010101" pitchFamily="49" charset="-122"/>
                <a:cs typeface="Times New Roman" pitchFamily="18" charset="0"/>
              </a:rPr>
              <a:t>A．运动员冲过终点时，由于受到惯性力的作用不会立即停下来 </a:t>
            </a:r>
          </a:p>
          <a:p>
            <a:pPr fontAlgn="auto">
              <a:lnSpc>
                <a:spcPct val="150000"/>
              </a:lnSpc>
            </a:pPr>
            <a:r>
              <a:rPr lang="zh-CN" altLang="en-US" sz="2400" b="1">
                <a:latin typeface="Times New Roman" panose="02020603050405020304" pitchFamily="18" charset="0"/>
                <a:ea typeface="楷体" panose="02010609060101010101" pitchFamily="49" charset="-122"/>
                <a:cs typeface="Times New Roman" pitchFamily="18" charset="0"/>
              </a:rPr>
              <a:t>B．抛出去的篮球会在空中继续运动，是因为篮球具有惯性 </a:t>
            </a:r>
          </a:p>
          <a:p>
            <a:pPr fontAlgn="auto">
              <a:lnSpc>
                <a:spcPct val="150000"/>
              </a:lnSpc>
            </a:pPr>
            <a:r>
              <a:rPr lang="zh-CN" altLang="en-US" sz="2400" b="1">
                <a:latin typeface="Times New Roman" panose="02020603050405020304" pitchFamily="18" charset="0"/>
                <a:ea typeface="楷体" panose="02010609060101010101" pitchFamily="49" charset="-122"/>
                <a:cs typeface="Times New Roman" pitchFamily="18" charset="0"/>
              </a:rPr>
              <a:t>C．踢出去的足球在地上越滚越慢，说明物体的运动需要力来维持 </a:t>
            </a:r>
          </a:p>
          <a:p>
            <a:pPr fontAlgn="auto">
              <a:lnSpc>
                <a:spcPct val="150000"/>
              </a:lnSpc>
            </a:pPr>
            <a:r>
              <a:rPr lang="zh-CN" altLang="en-US" sz="2400" b="1">
                <a:latin typeface="Times New Roman" panose="02020603050405020304" pitchFamily="18" charset="0"/>
                <a:ea typeface="楷体" panose="02010609060101010101" pitchFamily="49" charset="-122"/>
                <a:cs typeface="Times New Roman" pitchFamily="18" charset="0"/>
              </a:rPr>
              <a:t>D．跳远运动员助跑起跳，是为了增大惯性 </a:t>
            </a:r>
          </a:p>
        </p:txBody>
      </p:sp>
      <p:sp>
        <p:nvSpPr>
          <p:cNvPr id="3" name="文本框 2">
            <a:extLst>
              <a:ext uri="{FF2B5EF4-FFF2-40B4-BE49-F238E27FC236}">
                <a16:creationId xmlns:a16="http://schemas.microsoft.com/office/drawing/2014/main" id="{5DBB61A1-D493-7035-2D15-08B8EA5023FD}"/>
              </a:ext>
            </a:extLst>
          </p:cNvPr>
          <p:cNvSpPr txBox="1"/>
          <p:nvPr/>
        </p:nvSpPr>
        <p:spPr>
          <a:xfrm>
            <a:off x="5229499" y="2382172"/>
            <a:ext cx="2501909" cy="414020"/>
          </a:xfrm>
          <a:prstGeom prst="rect">
            <a:avLst/>
          </a:prstGeom>
          <a:noFill/>
          <a:ln w="28575" cmpd="sng">
            <a:solidFill>
              <a:srgbClr val="FF0000"/>
            </a:solidFill>
            <a:prstDash val="solid"/>
          </a:ln>
        </p:spPr>
        <p:txBody>
          <a:bodyPr wrap="square" rtlCol="0">
            <a:spAutoFit/>
          </a:bodyPr>
          <a:lstStyle/>
          <a:p>
            <a:endParaRPr lang="zh-CN" altLang="en-US" sz="2100" b="1"/>
          </a:p>
        </p:txBody>
      </p:sp>
      <p:sp>
        <p:nvSpPr>
          <p:cNvPr id="4" name="文本框 3">
            <a:extLst>
              <a:ext uri="{FF2B5EF4-FFF2-40B4-BE49-F238E27FC236}">
                <a16:creationId xmlns:a16="http://schemas.microsoft.com/office/drawing/2014/main" id="{E4DFC2AC-9A3F-10E9-B915-844AD6A46D84}"/>
              </a:ext>
            </a:extLst>
          </p:cNvPr>
          <p:cNvSpPr txBox="1"/>
          <p:nvPr/>
        </p:nvSpPr>
        <p:spPr>
          <a:xfrm>
            <a:off x="5260868" y="4033597"/>
            <a:ext cx="1443990" cy="414020"/>
          </a:xfrm>
          <a:prstGeom prst="rect">
            <a:avLst/>
          </a:prstGeom>
          <a:noFill/>
          <a:ln w="28575" cmpd="sng">
            <a:solidFill>
              <a:srgbClr val="161BF6"/>
            </a:solidFill>
            <a:prstDash val="solid"/>
          </a:ln>
        </p:spPr>
        <p:txBody>
          <a:bodyPr wrap="square" rtlCol="0">
            <a:spAutoFit/>
          </a:bodyPr>
          <a:lstStyle/>
          <a:p>
            <a:endParaRPr lang="zh-CN" altLang="en-US" sz="2100" b="1"/>
          </a:p>
        </p:txBody>
      </p:sp>
      <p:sp>
        <p:nvSpPr>
          <p:cNvPr id="5" name="文本框 4">
            <a:extLst>
              <a:ext uri="{FF2B5EF4-FFF2-40B4-BE49-F238E27FC236}">
                <a16:creationId xmlns:a16="http://schemas.microsoft.com/office/drawing/2014/main" id="{A837699E-D8B8-AFD1-8BDC-8ACEB331A6A0}"/>
              </a:ext>
            </a:extLst>
          </p:cNvPr>
          <p:cNvSpPr txBox="1"/>
          <p:nvPr/>
        </p:nvSpPr>
        <p:spPr>
          <a:xfrm>
            <a:off x="7072691" y="3490643"/>
            <a:ext cx="2415855" cy="414020"/>
          </a:xfrm>
          <a:prstGeom prst="rect">
            <a:avLst/>
          </a:prstGeom>
          <a:noFill/>
          <a:ln w="28575" cmpd="sng">
            <a:solidFill>
              <a:srgbClr val="161BF6"/>
            </a:solidFill>
            <a:prstDash val="solid"/>
          </a:ln>
        </p:spPr>
        <p:txBody>
          <a:bodyPr wrap="square" rtlCol="0">
            <a:spAutoFit/>
          </a:bodyPr>
          <a:lstStyle/>
          <a:p>
            <a:endParaRPr lang="zh-CN" altLang="en-US" sz="2100" b="1"/>
          </a:p>
        </p:txBody>
      </p:sp>
      <p:sp>
        <p:nvSpPr>
          <p:cNvPr id="6" name="文本框 5">
            <a:extLst>
              <a:ext uri="{FF2B5EF4-FFF2-40B4-BE49-F238E27FC236}">
                <a16:creationId xmlns:a16="http://schemas.microsoft.com/office/drawing/2014/main" id="{451E3B02-9C34-9CD4-2F2E-48CD45F5956E}"/>
              </a:ext>
            </a:extLst>
          </p:cNvPr>
          <p:cNvSpPr txBox="1"/>
          <p:nvPr/>
        </p:nvSpPr>
        <p:spPr>
          <a:xfrm>
            <a:off x="9934283" y="1062434"/>
            <a:ext cx="389850" cy="626133"/>
          </a:xfrm>
          <a:prstGeom prst="rect">
            <a:avLst/>
          </a:prstGeom>
          <a:noFill/>
        </p:spPr>
        <p:txBody>
          <a:bodyPr wrap="none" rtlCol="0" anchor="t">
            <a:spAutoFit/>
          </a:bodyPr>
          <a:lstStyle/>
          <a:p>
            <a:pPr fontAlgn="auto">
              <a:lnSpc>
                <a:spcPts val="4840"/>
              </a:lnSpc>
            </a:pPr>
            <a:r>
              <a:rPr lang="en-US" altLang="zh-CN" sz="2400" b="1">
                <a:solidFill>
                  <a:srgbClr val="FF0000"/>
                </a:solidFill>
                <a:latin typeface="Times New Roman" panose="02020603050405020304" pitchFamily="18" charset="0"/>
                <a:ea typeface="楷体" panose="02010609060101010101" pitchFamily="49" charset="-122"/>
                <a:cs typeface="Times New Roman" panose="02020603050405020304" charset="0"/>
                <a:sym typeface="+mn-ea"/>
              </a:rPr>
              <a:t>B</a:t>
            </a:r>
          </a:p>
        </p:txBody>
      </p:sp>
      <p:sp>
        <p:nvSpPr>
          <p:cNvPr id="7" name="线形标注 2 6">
            <a:extLst>
              <a:ext uri="{FF2B5EF4-FFF2-40B4-BE49-F238E27FC236}">
                <a16:creationId xmlns:a16="http://schemas.microsoft.com/office/drawing/2014/main" id="{5FB44E03-3B5F-91C3-90E4-64DE3EFAF0CA}"/>
              </a:ext>
            </a:extLst>
          </p:cNvPr>
          <p:cNvSpPr/>
          <p:nvPr/>
        </p:nvSpPr>
        <p:spPr>
          <a:xfrm>
            <a:off x="5738313" y="1687442"/>
            <a:ext cx="2255901" cy="487157"/>
          </a:xfrm>
          <a:prstGeom prst="borderCallout2">
            <a:avLst>
              <a:gd name="adj1" fmla="val 18750"/>
              <a:gd name="adj2" fmla="val -8333"/>
              <a:gd name="adj3" fmla="val 18750"/>
              <a:gd name="adj4" fmla="val -16667"/>
              <a:gd name="adj5" fmla="val 126075"/>
              <a:gd name="adj6" fmla="val -16981"/>
            </a:avLst>
          </a:prstGeom>
          <a:grpFill/>
          <a:ln>
            <a:solidFill>
              <a:srgbClr val="FF0000"/>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Times New Roman" panose="02020603050405020304" pitchFamily="18" charset="0"/>
                <a:ea typeface="楷体" panose="02010609060101010101" pitchFamily="49" charset="-122"/>
              </a:rPr>
              <a:t>惯性不是</a:t>
            </a:r>
            <a:r>
              <a:rPr lang="en-US" altLang="zh-CN" sz="2400">
                <a:solidFill>
                  <a:schemeClr val="tx1"/>
                </a:solidFill>
                <a:latin typeface="Times New Roman" panose="02020603050405020304" pitchFamily="18" charset="0"/>
                <a:ea typeface="楷体" panose="02010609060101010101" pitchFamily="49" charset="-122"/>
              </a:rPr>
              <a:t>“</a:t>
            </a:r>
            <a:r>
              <a:rPr lang="zh-CN" altLang="en-US" sz="2400">
                <a:solidFill>
                  <a:schemeClr val="tx1"/>
                </a:solidFill>
                <a:latin typeface="Times New Roman" panose="02020603050405020304" pitchFamily="18" charset="0"/>
                <a:ea typeface="楷体" panose="02010609060101010101" pitchFamily="49" charset="-122"/>
              </a:rPr>
              <a:t>力</a:t>
            </a:r>
            <a:r>
              <a:rPr lang="en-US" altLang="zh-CN" sz="2400">
                <a:solidFill>
                  <a:schemeClr val="tx1"/>
                </a:solidFill>
                <a:latin typeface="Times New Roman" panose="02020603050405020304" pitchFamily="18" charset="0"/>
                <a:ea typeface="楷体" panose="02010609060101010101" pitchFamily="49" charset="-122"/>
              </a:rPr>
              <a:t>”</a:t>
            </a:r>
          </a:p>
        </p:txBody>
      </p:sp>
      <p:sp>
        <p:nvSpPr>
          <p:cNvPr id="8" name="线形标注 2 7">
            <a:extLst>
              <a:ext uri="{FF2B5EF4-FFF2-40B4-BE49-F238E27FC236}">
                <a16:creationId xmlns:a16="http://schemas.microsoft.com/office/drawing/2014/main" id="{B2217ECC-CF57-340A-F07B-CCC251925AF3}"/>
              </a:ext>
            </a:extLst>
          </p:cNvPr>
          <p:cNvSpPr/>
          <p:nvPr/>
        </p:nvSpPr>
        <p:spPr>
          <a:xfrm>
            <a:off x="7096231" y="4240607"/>
            <a:ext cx="2625754" cy="562062"/>
          </a:xfrm>
          <a:prstGeom prst="borderCallout2">
            <a:avLst>
              <a:gd name="adj1" fmla="val 17258"/>
              <a:gd name="adj2" fmla="val -665"/>
              <a:gd name="adj3" fmla="val 18750"/>
              <a:gd name="adj4" fmla="val -5804"/>
              <a:gd name="adj5" fmla="val -86007"/>
              <a:gd name="adj6" fmla="val -1299"/>
            </a:avLst>
          </a:prstGeom>
          <a:grpFill/>
          <a:ln>
            <a:solidFill>
              <a:srgbClr val="161BF6"/>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a:solidFill>
                  <a:schemeClr val="tx1"/>
                </a:solidFill>
                <a:latin typeface="Times New Roman" panose="02020603050405020304" pitchFamily="18" charset="0"/>
                <a:ea typeface="楷体" panose="02010609060101010101" pitchFamily="49" charset="-122"/>
              </a:rPr>
              <a:t>足球受阻力作用</a:t>
            </a:r>
          </a:p>
        </p:txBody>
      </p:sp>
      <p:sp>
        <p:nvSpPr>
          <p:cNvPr id="9" name="圆角矩形标注 8">
            <a:extLst>
              <a:ext uri="{FF2B5EF4-FFF2-40B4-BE49-F238E27FC236}">
                <a16:creationId xmlns:a16="http://schemas.microsoft.com/office/drawing/2014/main" id="{B5C30894-56DE-AD82-0A5B-1E5C5B19ED04}"/>
              </a:ext>
            </a:extLst>
          </p:cNvPr>
          <p:cNvSpPr/>
          <p:nvPr/>
        </p:nvSpPr>
        <p:spPr>
          <a:xfrm>
            <a:off x="1159007" y="4418255"/>
            <a:ext cx="4101861" cy="620785"/>
          </a:xfrm>
          <a:prstGeom prst="wedgeRoundRectCallout">
            <a:avLst>
              <a:gd name="adj1" fmla="val 51777"/>
              <a:gd name="adj2" fmla="val -61775"/>
              <a:gd name="adj3" fmla="val 16667"/>
            </a:avLst>
          </a:prstGeom>
          <a:grpFill/>
          <a:ln>
            <a:solidFill>
              <a:srgbClr val="161BF6"/>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Times New Roman" panose="02020603050405020304" pitchFamily="18" charset="0"/>
                <a:ea typeface="楷体" panose="02010609060101010101" pitchFamily="49" charset="-122"/>
              </a:rPr>
              <a:t>惯性大小只与质量有关</a:t>
            </a:r>
          </a:p>
        </p:txBody>
      </p:sp>
      <p:pic>
        <p:nvPicPr>
          <p:cNvPr id="10" name="Picture 10"/>
          <p:cNvPicPr>
            <a:picLocks noChangeAspect="1"/>
          </p:cNvPicPr>
          <p:nvPr/>
        </p:nvPicPr>
        <p:blipFill>
          <a:blip r:embed="rId2"/>
          <a:stretch>
            <a:fillRect/>
          </a:stretch>
        </p:blipFill>
        <p:spPr>
          <a:xfrm flipH="1">
            <a:off x="12103100" y="11620500"/>
            <a:ext cx="0" cy="0"/>
          </a:xfrm>
          <a:prstGeom prst="rect">
            <a:avLst/>
          </a:prstGeom>
          <a:ln>
            <a:noFill/>
          </a:ln>
        </p:spPr>
      </p:pic>
    </p:spTree>
    <p:extLst>
      <p:ext uri="{BB962C8B-B14F-4D97-AF65-F5344CB8AC3E}">
        <p14:creationId xmlns:p14="http://schemas.microsoft.com/office/powerpoint/2010/main" val="2612689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1"/>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nodeType="afterGroup">
                            <p:stCondLst>
                              <p:cond delay="1"/>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ppt_y</p:attrName>
                                        </p:attrNameLst>
                                      </p:cBhvr>
                                      <p:tavLst>
                                        <p:tav tm="0">
                                          <p:val>
                                            <p:strVal val="#ppt_y+#ppt_h*1.125000"/>
                                          </p:val>
                                        </p:tav>
                                        <p:tav tm="100000">
                                          <p:val>
                                            <p:strVal val="#ppt_y"/>
                                          </p:val>
                                        </p:tav>
                                      </p:tavLst>
                                    </p:anim>
                                    <p:animEffect transition="in" filter="wipe(up)">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DD17142-A188-6ABF-740C-61C8599B5C10}"/>
              </a:ext>
            </a:extLst>
          </p:cNvPr>
          <p:cNvSpPr txBox="1"/>
          <p:nvPr/>
        </p:nvSpPr>
        <p:spPr>
          <a:xfrm>
            <a:off x="133895" y="47040"/>
            <a:ext cx="6093822" cy="646331"/>
          </a:xfrm>
          <a:prstGeom prst="rect">
            <a:avLst/>
          </a:prstGeom>
          <a:noFill/>
        </p:spPr>
        <p:txBody>
          <a:bodyPr wrap="square">
            <a:spAutoFit/>
          </a:bodyPr>
          <a:lstStyle/>
          <a:p>
            <a:pPr>
              <a:lnSpc>
                <a:spcPct val="100000"/>
              </a:lnSpc>
              <a:spcBef>
                <a:spcPct val="0"/>
              </a:spcBef>
              <a:buFontTx/>
              <a:buNone/>
            </a:pPr>
            <a:r>
              <a:rPr lang="zh-CN" altLang="en-US" sz="3600" b="1">
                <a:solidFill>
                  <a:srgbClr val="008080"/>
                </a:solidFill>
                <a:latin typeface="Times New Roman" panose="02020603050405020304" pitchFamily="18" charset="0"/>
                <a:ea typeface="楷体" panose="02010609060101010101" pitchFamily="49" charset="-122"/>
              </a:rPr>
              <a:t>考点</a:t>
            </a:r>
            <a:r>
              <a:rPr lang="en-US" altLang="zh-CN" sz="3600" b="1">
                <a:solidFill>
                  <a:srgbClr val="008080"/>
                </a:solidFill>
                <a:latin typeface="Times New Roman" panose="02020603050405020304" pitchFamily="18" charset="0"/>
                <a:ea typeface="楷体" panose="02010609060101010101" pitchFamily="49" charset="-122"/>
              </a:rPr>
              <a:t>2</a:t>
            </a:r>
            <a:r>
              <a:rPr lang="zh-CN" altLang="en-US" sz="3600" b="1">
                <a:solidFill>
                  <a:srgbClr val="008080"/>
                </a:solidFill>
                <a:latin typeface="Times New Roman" panose="02020603050405020304" pitchFamily="18" charset="0"/>
                <a:ea typeface="楷体" panose="02010609060101010101" pitchFamily="49" charset="-122"/>
              </a:rPr>
              <a:t>、力的平衡</a:t>
            </a:r>
            <a:endParaRPr lang="zh-CN" altLang="en-US" b="1">
              <a:solidFill>
                <a:srgbClr val="008080"/>
              </a:solidFill>
              <a:latin typeface="Times New Roman" panose="02020603050405020304" pitchFamily="18" charset="0"/>
              <a:ea typeface="楷体" panose="02010609060101010101" pitchFamily="49" charset="-122"/>
            </a:endParaRPr>
          </a:p>
        </p:txBody>
      </p:sp>
      <p:pic>
        <p:nvPicPr>
          <p:cNvPr id="4" name="图片 3">
            <a:extLst>
              <a:ext uri="{FF2B5EF4-FFF2-40B4-BE49-F238E27FC236}">
                <a16:creationId xmlns:a16="http://schemas.microsoft.com/office/drawing/2014/main" id="{86862D94-A867-0115-4ACA-26FD4BBD7C06}"/>
              </a:ext>
            </a:extLst>
          </p:cNvPr>
          <p:cNvPicPr>
            <a:picLocks noChangeAspect="1"/>
          </p:cNvPicPr>
          <p:nvPr/>
        </p:nvPicPr>
        <p:blipFill>
          <a:blip r:embed="rId2">
            <a:extLst>
              <a:ext uri="{28A0092B-C50C-407E-A947-70E740481C1C}">
                <a14:useLocalDpi xmlns:a14="http://schemas.microsoft.com/office/drawing/2010/main" val="0"/>
              </a:ext>
            </a:extLst>
          </a:blip>
          <a:srcRect r="5502" b="9076"/>
          <a:stretch>
            <a:fillRect/>
          </a:stretch>
        </p:blipFill>
        <p:spPr>
          <a:xfrm>
            <a:off x="5519936" y="2113840"/>
            <a:ext cx="4969013" cy="3186650"/>
          </a:xfrm>
          <a:prstGeom prst="rect">
            <a:avLst/>
          </a:prstGeom>
        </p:spPr>
      </p:pic>
      <p:pic>
        <p:nvPicPr>
          <p:cNvPr id="5" name="图片 4">
            <a:extLst>
              <a:ext uri="{FF2B5EF4-FFF2-40B4-BE49-F238E27FC236}">
                <a16:creationId xmlns:a16="http://schemas.microsoft.com/office/drawing/2014/main" id="{EEFA931A-6B70-F7D8-0D47-8486C382378B}"/>
              </a:ext>
            </a:extLst>
          </p:cNvPr>
          <p:cNvPicPr>
            <a:picLocks noChangeAspect="1"/>
          </p:cNvPicPr>
          <p:nvPr/>
        </p:nvPicPr>
        <p:blipFill>
          <a:blip r:embed="rId3">
            <a:extLst>
              <a:ext uri="{28A0092B-C50C-407E-A947-70E740481C1C}">
                <a14:useLocalDpi xmlns:a14="http://schemas.microsoft.com/office/drawing/2010/main" val="0"/>
              </a:ext>
            </a:extLst>
          </a:blip>
          <a:srcRect b="5900"/>
          <a:stretch>
            <a:fillRect/>
          </a:stretch>
        </p:blipFill>
        <p:spPr>
          <a:xfrm>
            <a:off x="1167567" y="2091989"/>
            <a:ext cx="3502893" cy="3186650"/>
          </a:xfrm>
          <a:prstGeom prst="rect">
            <a:avLst/>
          </a:prstGeom>
        </p:spPr>
      </p:pic>
      <p:sp>
        <p:nvSpPr>
          <p:cNvPr id="6" name="Text Box 41">
            <a:extLst>
              <a:ext uri="{FF2B5EF4-FFF2-40B4-BE49-F238E27FC236}">
                <a16:creationId xmlns:a16="http://schemas.microsoft.com/office/drawing/2014/main" id="{92A51209-ACF8-78D5-8E50-6226BD314A85}"/>
              </a:ext>
            </a:extLst>
          </p:cNvPr>
          <p:cNvSpPr txBox="1">
            <a:spLocks noChangeArrowheads="1"/>
          </p:cNvSpPr>
          <p:nvPr/>
        </p:nvSpPr>
        <p:spPr bwMode="auto">
          <a:xfrm>
            <a:off x="6799805" y="5967261"/>
            <a:ext cx="2759724" cy="553994"/>
          </a:xfrm>
          <a:prstGeom prst="rect">
            <a:avLst/>
          </a:prstGeom>
          <a:noFill/>
          <a:ln w="9525">
            <a:noFill/>
            <a:miter lim="800000"/>
          </a:ln>
          <a:effectLst/>
        </p:spPr>
        <p:txBody>
          <a:bodyPr vert="horz" wrap="none" lIns="121917" tIns="60958" rIns="121917" bIns="60958">
            <a:spAutoFit/>
          </a:bodyPr>
          <a:lstStyle>
            <a:defPPr>
              <a:defRPr lang="zh-CN"/>
            </a:defPPr>
            <a:lvl1pPr eaLnBrk="0" hangingPunct="0">
              <a:buNone/>
              <a:defRPr sz="2800">
                <a:solidFill>
                  <a:srgbClr val="008080"/>
                </a:solidFill>
                <a:effectLst>
                  <a:outerShdw blurRad="38100" dist="38100" dir="2700000" algn="tl">
                    <a:srgbClr val="C0C0C0"/>
                  </a:outerShdw>
                </a:effectLst>
                <a:latin typeface="微软雅黑" pitchFamily="34" charset="-122"/>
                <a:ea typeface="微软雅黑" pitchFamily="34" charset="-122"/>
              </a:defRPr>
            </a:lvl1pPr>
            <a:lvl2pPr eaLnBrk="0" hangingPunct="0"/>
            <a:lvl3pPr eaLnBrk="0" hangingPunct="0"/>
            <a:lvl4pPr eaLnBrk="0" hangingPunct="0"/>
            <a:lvl5pPr eaLnBrk="0" hangingPunct="0"/>
            <a:lvl6pPr eaLnBrk="0" fontAlgn="base" hangingPunct="0">
              <a:spcBef>
                <a:spcPct val="0"/>
              </a:spcBef>
              <a:spcAft>
                <a:spcPct val="0"/>
              </a:spcAft>
              <a:buFont typeface="Arial" panose="020B0604020202020204" pitchFamily="34" charset="0"/>
            </a:lvl6pPr>
            <a:lvl7pPr eaLnBrk="0" fontAlgn="base" hangingPunct="0">
              <a:spcBef>
                <a:spcPct val="0"/>
              </a:spcBef>
              <a:spcAft>
                <a:spcPct val="0"/>
              </a:spcAft>
              <a:buFont typeface="Arial" panose="020B0604020202020204" pitchFamily="34" charset="0"/>
            </a:lvl7pPr>
            <a:lvl8pPr eaLnBrk="0" fontAlgn="base" hangingPunct="0">
              <a:spcBef>
                <a:spcPct val="0"/>
              </a:spcBef>
              <a:spcAft>
                <a:spcPct val="0"/>
              </a:spcAft>
              <a:buFont typeface="Arial" panose="020B0604020202020204" pitchFamily="34" charset="0"/>
            </a:lvl8pPr>
            <a:lvl9pPr eaLnBrk="0" fontAlgn="base" hangingPunct="0">
              <a:spcBef>
                <a:spcPct val="0"/>
              </a:spcBef>
              <a:spcAft>
                <a:spcPct val="0"/>
              </a:spcAft>
              <a:buFont typeface="Arial" panose="020B0604020202020204" pitchFamily="34" charset="0"/>
            </a:lvl9pPr>
          </a:lstStyle>
          <a:p>
            <a:r>
              <a:rPr lang="zh-CN" altLang="en-US">
                <a:solidFill>
                  <a:srgbClr val="FF0000"/>
                </a:solidFill>
                <a:latin typeface="Times New Roman" panose="02020603050405020304" pitchFamily="18" charset="0"/>
                <a:ea typeface="楷体" panose="02010609060101010101" pitchFamily="49" charset="-122"/>
              </a:rPr>
              <a:t>匀速</a:t>
            </a:r>
            <a:r>
              <a:rPr lang="zh-CN" altLang="en-US">
                <a:latin typeface="Times New Roman" panose="02020603050405020304" pitchFamily="18" charset="0"/>
                <a:ea typeface="楷体" panose="02010609060101010101" pitchFamily="49" charset="-122"/>
              </a:rPr>
              <a:t>行驶</a:t>
            </a:r>
            <a:r>
              <a:rPr lang="zh-CN" altLang="en-US">
                <a:solidFill>
                  <a:schemeClr val="tx1"/>
                </a:solidFill>
                <a:latin typeface="Times New Roman" panose="02020603050405020304" pitchFamily="18" charset="0"/>
                <a:ea typeface="楷体" panose="02010609060101010101" pitchFamily="49" charset="-122"/>
              </a:rPr>
              <a:t>的汽车</a:t>
            </a:r>
          </a:p>
        </p:txBody>
      </p:sp>
      <p:grpSp>
        <p:nvGrpSpPr>
          <p:cNvPr id="7" name="Group 8">
            <a:extLst>
              <a:ext uri="{FF2B5EF4-FFF2-40B4-BE49-F238E27FC236}">
                <a16:creationId xmlns:a16="http://schemas.microsoft.com/office/drawing/2014/main" id="{AA4C7D70-66B6-27CC-C66D-CA7F7633BF8A}"/>
              </a:ext>
            </a:extLst>
          </p:cNvPr>
          <p:cNvGrpSpPr/>
          <p:nvPr/>
        </p:nvGrpSpPr>
        <p:grpSpPr>
          <a:xfrm>
            <a:off x="2922189" y="3621812"/>
            <a:ext cx="812800" cy="1623484"/>
            <a:chOff x="798" y="1131"/>
            <a:chExt cx="384" cy="767"/>
          </a:xfrm>
        </p:grpSpPr>
        <p:sp>
          <p:nvSpPr>
            <p:cNvPr id="8" name="Line 9">
              <a:extLst>
                <a:ext uri="{FF2B5EF4-FFF2-40B4-BE49-F238E27FC236}">
                  <a16:creationId xmlns:a16="http://schemas.microsoft.com/office/drawing/2014/main" id="{87952ACA-1098-4970-D794-6203869322DA}"/>
                </a:ext>
              </a:extLst>
            </p:cNvPr>
            <p:cNvSpPr>
              <a:spLocks noChangeShapeType="1"/>
            </p:cNvSpPr>
            <p:nvPr/>
          </p:nvSpPr>
          <p:spPr bwMode="auto">
            <a:xfrm flipH="1">
              <a:off x="798" y="1131"/>
              <a:ext cx="0" cy="767"/>
            </a:xfrm>
            <a:prstGeom prst="line">
              <a:avLst/>
            </a:prstGeom>
            <a:noFill/>
            <a:ln w="57150">
              <a:solidFill>
                <a:srgbClr val="FF33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9" name="Text Box 10">
              <a:extLst>
                <a:ext uri="{FF2B5EF4-FFF2-40B4-BE49-F238E27FC236}">
                  <a16:creationId xmlns:a16="http://schemas.microsoft.com/office/drawing/2014/main" id="{6D607EB8-579A-9C4F-082B-265373813DDD}"/>
                </a:ext>
              </a:extLst>
            </p:cNvPr>
            <p:cNvSpPr txBox="1">
              <a:spLocks noChangeArrowheads="1"/>
            </p:cNvSpPr>
            <p:nvPr/>
          </p:nvSpPr>
          <p:spPr bwMode="auto">
            <a:xfrm>
              <a:off x="846" y="1536"/>
              <a:ext cx="33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2800" i="1">
                  <a:solidFill>
                    <a:srgbClr val="FF3300"/>
                  </a:solidFill>
                  <a:latin typeface="Times New Roman" panose="02020603050405020304" pitchFamily="18" charset="0"/>
                  <a:ea typeface="楷体" panose="02010609060101010101" pitchFamily="49" charset="-122"/>
                </a:rPr>
                <a:t>G</a:t>
              </a:r>
            </a:p>
          </p:txBody>
        </p:sp>
      </p:grpSp>
      <p:grpSp>
        <p:nvGrpSpPr>
          <p:cNvPr id="10" name="Group 11">
            <a:extLst>
              <a:ext uri="{FF2B5EF4-FFF2-40B4-BE49-F238E27FC236}">
                <a16:creationId xmlns:a16="http://schemas.microsoft.com/office/drawing/2014/main" id="{C69066CF-5D2C-B612-CE14-5D897C7F651A}"/>
              </a:ext>
            </a:extLst>
          </p:cNvPr>
          <p:cNvGrpSpPr/>
          <p:nvPr/>
        </p:nvGrpSpPr>
        <p:grpSpPr>
          <a:xfrm>
            <a:off x="2922189" y="2159195"/>
            <a:ext cx="829733" cy="1447800"/>
            <a:chOff x="798" y="420"/>
            <a:chExt cx="392" cy="684"/>
          </a:xfrm>
        </p:grpSpPr>
        <p:sp>
          <p:nvSpPr>
            <p:cNvPr id="11" name="Line 12">
              <a:extLst>
                <a:ext uri="{FF2B5EF4-FFF2-40B4-BE49-F238E27FC236}">
                  <a16:creationId xmlns:a16="http://schemas.microsoft.com/office/drawing/2014/main" id="{B5A5D142-6601-F80D-619A-7CB7DF320F1E}"/>
                </a:ext>
              </a:extLst>
            </p:cNvPr>
            <p:cNvSpPr>
              <a:spLocks noChangeShapeType="1"/>
            </p:cNvSpPr>
            <p:nvPr/>
          </p:nvSpPr>
          <p:spPr bwMode="auto">
            <a:xfrm flipH="1" flipV="1">
              <a:off x="798" y="432"/>
              <a:ext cx="0" cy="672"/>
            </a:xfrm>
            <a:prstGeom prst="line">
              <a:avLst/>
            </a:prstGeom>
            <a:noFill/>
            <a:ln w="57150">
              <a:solidFill>
                <a:srgbClr val="FF33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2" name="Text Box 13">
              <a:extLst>
                <a:ext uri="{FF2B5EF4-FFF2-40B4-BE49-F238E27FC236}">
                  <a16:creationId xmlns:a16="http://schemas.microsoft.com/office/drawing/2014/main" id="{7C1773E4-87B4-C0C1-980A-0E9AEB3C6A4A}"/>
                </a:ext>
              </a:extLst>
            </p:cNvPr>
            <p:cNvSpPr txBox="1">
              <a:spLocks noChangeArrowheads="1"/>
            </p:cNvSpPr>
            <p:nvPr/>
          </p:nvSpPr>
          <p:spPr bwMode="auto">
            <a:xfrm>
              <a:off x="854" y="420"/>
              <a:ext cx="33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2800" i="1">
                  <a:solidFill>
                    <a:srgbClr val="FF3300"/>
                  </a:solidFill>
                  <a:latin typeface="Times New Roman" panose="02020603050405020304" pitchFamily="18" charset="0"/>
                  <a:ea typeface="楷体" panose="02010609060101010101" pitchFamily="49" charset="-122"/>
                </a:rPr>
                <a:t>F</a:t>
              </a:r>
            </a:p>
          </p:txBody>
        </p:sp>
      </p:grpSp>
      <p:sp>
        <p:nvSpPr>
          <p:cNvPr id="13" name="Oval 14">
            <a:extLst>
              <a:ext uri="{FF2B5EF4-FFF2-40B4-BE49-F238E27FC236}">
                <a16:creationId xmlns:a16="http://schemas.microsoft.com/office/drawing/2014/main" id="{A4AC3746-3A1C-3B8B-1D33-F3F18BDF446A}"/>
              </a:ext>
            </a:extLst>
          </p:cNvPr>
          <p:cNvSpPr>
            <a:spLocks noChangeArrowheads="1"/>
          </p:cNvSpPr>
          <p:nvPr/>
        </p:nvSpPr>
        <p:spPr bwMode="auto">
          <a:xfrm>
            <a:off x="2841756" y="3554078"/>
            <a:ext cx="154517" cy="154517"/>
          </a:xfrm>
          <a:prstGeom prst="ellipse">
            <a:avLst/>
          </a:prstGeom>
          <a:solidFill>
            <a:srgbClr val="FFFF00"/>
          </a:solidFill>
          <a:ln w="9525">
            <a:solidFill>
              <a:schemeClr val="tx1"/>
            </a:solidFill>
            <a:miter lim="800000"/>
          </a:ln>
        </p:spPr>
        <p:txBody>
          <a:bodyPr wrap="none" lIns="121917" tIns="60958" rIns="121917" bIns="60958" anchor="ctr"/>
          <a:lstStyle/>
          <a:p>
            <a:pPr eaLnBrk="1" hangingPunct="1">
              <a:buFont typeface="Arial" panose="020B0604020202020204" pitchFamily="34" charset="0"/>
              <a:buNone/>
            </a:pPr>
            <a:endParaRPr lang="zh-CN" altLang="en-US" sz="2800">
              <a:latin typeface="微软雅黑" pitchFamily="34" charset="-122"/>
              <a:ea typeface="微软雅黑" pitchFamily="34" charset="-122"/>
            </a:endParaRPr>
          </a:p>
        </p:txBody>
      </p:sp>
      <p:sp>
        <p:nvSpPr>
          <p:cNvPr id="14" name="Text Box 39">
            <a:extLst>
              <a:ext uri="{FF2B5EF4-FFF2-40B4-BE49-F238E27FC236}">
                <a16:creationId xmlns:a16="http://schemas.microsoft.com/office/drawing/2014/main" id="{1695E248-29EF-4293-06F7-8725E8BFB03B}"/>
              </a:ext>
            </a:extLst>
          </p:cNvPr>
          <p:cNvSpPr txBox="1">
            <a:spLocks noChangeArrowheads="1"/>
          </p:cNvSpPr>
          <p:nvPr/>
        </p:nvSpPr>
        <p:spPr bwMode="auto">
          <a:xfrm>
            <a:off x="1820967" y="5938047"/>
            <a:ext cx="2041578" cy="553994"/>
          </a:xfrm>
          <a:prstGeom prst="rect">
            <a:avLst/>
          </a:prstGeom>
          <a:noFill/>
          <a:ln w="9525">
            <a:noFill/>
            <a:miter lim="800000"/>
          </a:ln>
          <a:effectLst/>
        </p:spPr>
        <p:txBody>
          <a:bodyPr vert="horz" wrap="none"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defRPr/>
            </a:pPr>
            <a:r>
              <a:rPr lang="zh-CN" altLang="en-US" sz="2800">
                <a:solidFill>
                  <a:srgbClr val="008080"/>
                </a:solidFill>
                <a:effectLst>
                  <a:outerShdw blurRad="38100" dist="38100" dir="2700000" algn="tl">
                    <a:srgbClr val="C0C0C0"/>
                  </a:outerShdw>
                </a:effectLst>
                <a:latin typeface="Times New Roman" panose="02020603050405020304" pitchFamily="18" charset="0"/>
                <a:ea typeface="楷体" panose="02010609060101010101" pitchFamily="49" charset="-122"/>
              </a:rPr>
              <a:t>静止</a:t>
            </a:r>
            <a:r>
              <a:rPr lang="zh-CN" altLang="en-US" sz="2800">
                <a:latin typeface="Times New Roman" panose="02020603050405020304" pitchFamily="18" charset="0"/>
                <a:ea typeface="楷体" panose="02010609060101010101" pitchFamily="49" charset="-122"/>
              </a:rPr>
              <a:t>的电灯</a:t>
            </a:r>
          </a:p>
        </p:txBody>
      </p:sp>
      <p:grpSp>
        <p:nvGrpSpPr>
          <p:cNvPr id="15" name="Group 8">
            <a:extLst>
              <a:ext uri="{FF2B5EF4-FFF2-40B4-BE49-F238E27FC236}">
                <a16:creationId xmlns:a16="http://schemas.microsoft.com/office/drawing/2014/main" id="{0EDC55E3-04CF-AE11-705D-135CC5A2798E}"/>
              </a:ext>
            </a:extLst>
          </p:cNvPr>
          <p:cNvGrpSpPr/>
          <p:nvPr/>
        </p:nvGrpSpPr>
        <p:grpSpPr>
          <a:xfrm>
            <a:off x="8173315" y="4292423"/>
            <a:ext cx="812800" cy="1623484"/>
            <a:chOff x="798" y="1131"/>
            <a:chExt cx="384" cy="767"/>
          </a:xfrm>
        </p:grpSpPr>
        <p:sp>
          <p:nvSpPr>
            <p:cNvPr id="16" name="Line 9">
              <a:extLst>
                <a:ext uri="{FF2B5EF4-FFF2-40B4-BE49-F238E27FC236}">
                  <a16:creationId xmlns:a16="http://schemas.microsoft.com/office/drawing/2014/main" id="{F34D4C84-517B-E3EA-2606-29A170180F9E}"/>
                </a:ext>
              </a:extLst>
            </p:cNvPr>
            <p:cNvSpPr>
              <a:spLocks noChangeShapeType="1"/>
            </p:cNvSpPr>
            <p:nvPr/>
          </p:nvSpPr>
          <p:spPr bwMode="auto">
            <a:xfrm flipH="1">
              <a:off x="798" y="1131"/>
              <a:ext cx="0" cy="767"/>
            </a:xfrm>
            <a:prstGeom prst="line">
              <a:avLst/>
            </a:prstGeom>
            <a:noFill/>
            <a:ln w="57150">
              <a:solidFill>
                <a:srgbClr val="FF33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7" name="Text Box 10">
              <a:extLst>
                <a:ext uri="{FF2B5EF4-FFF2-40B4-BE49-F238E27FC236}">
                  <a16:creationId xmlns:a16="http://schemas.microsoft.com/office/drawing/2014/main" id="{91664612-3429-EDB0-49C4-FFA4F995AFD2}"/>
                </a:ext>
              </a:extLst>
            </p:cNvPr>
            <p:cNvSpPr txBox="1">
              <a:spLocks noChangeArrowheads="1"/>
            </p:cNvSpPr>
            <p:nvPr/>
          </p:nvSpPr>
          <p:spPr bwMode="auto">
            <a:xfrm>
              <a:off x="846" y="1536"/>
              <a:ext cx="33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2800" i="1">
                  <a:solidFill>
                    <a:srgbClr val="FF3300"/>
                  </a:solidFill>
                  <a:latin typeface="Times New Roman" panose="02020603050405020304" pitchFamily="18" charset="0"/>
                  <a:ea typeface="楷体" panose="02010609060101010101" pitchFamily="49" charset="-122"/>
                </a:rPr>
                <a:t>G</a:t>
              </a:r>
            </a:p>
          </p:txBody>
        </p:sp>
      </p:grpSp>
      <p:grpSp>
        <p:nvGrpSpPr>
          <p:cNvPr id="18" name="Group 11">
            <a:extLst>
              <a:ext uri="{FF2B5EF4-FFF2-40B4-BE49-F238E27FC236}">
                <a16:creationId xmlns:a16="http://schemas.microsoft.com/office/drawing/2014/main" id="{51EEFF02-716D-5B22-A345-E0803F7D51A3}"/>
              </a:ext>
            </a:extLst>
          </p:cNvPr>
          <p:cNvGrpSpPr/>
          <p:nvPr/>
        </p:nvGrpSpPr>
        <p:grpSpPr>
          <a:xfrm>
            <a:off x="8173315" y="2840389"/>
            <a:ext cx="812800" cy="1437217"/>
            <a:chOff x="798" y="425"/>
            <a:chExt cx="384" cy="679"/>
          </a:xfrm>
        </p:grpSpPr>
        <p:sp>
          <p:nvSpPr>
            <p:cNvPr id="19" name="Line 12">
              <a:extLst>
                <a:ext uri="{FF2B5EF4-FFF2-40B4-BE49-F238E27FC236}">
                  <a16:creationId xmlns:a16="http://schemas.microsoft.com/office/drawing/2014/main" id="{5FDDD378-EAE5-DAD3-D81A-AB4CA5A80E2E}"/>
                </a:ext>
              </a:extLst>
            </p:cNvPr>
            <p:cNvSpPr>
              <a:spLocks noChangeShapeType="1"/>
            </p:cNvSpPr>
            <p:nvPr/>
          </p:nvSpPr>
          <p:spPr bwMode="auto">
            <a:xfrm flipH="1" flipV="1">
              <a:off x="798" y="432"/>
              <a:ext cx="0" cy="672"/>
            </a:xfrm>
            <a:prstGeom prst="line">
              <a:avLst/>
            </a:prstGeom>
            <a:noFill/>
            <a:ln w="57150">
              <a:solidFill>
                <a:srgbClr val="FF33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20" name="Text Box 13">
              <a:extLst>
                <a:ext uri="{FF2B5EF4-FFF2-40B4-BE49-F238E27FC236}">
                  <a16:creationId xmlns:a16="http://schemas.microsoft.com/office/drawing/2014/main" id="{C227F192-61E5-376E-EA75-663B96A95C32}"/>
                </a:ext>
              </a:extLst>
            </p:cNvPr>
            <p:cNvSpPr txBox="1">
              <a:spLocks noChangeArrowheads="1"/>
            </p:cNvSpPr>
            <p:nvPr/>
          </p:nvSpPr>
          <p:spPr bwMode="auto">
            <a:xfrm>
              <a:off x="846" y="425"/>
              <a:ext cx="33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2800" i="1">
                  <a:solidFill>
                    <a:srgbClr val="FF3300"/>
                  </a:solidFill>
                  <a:latin typeface="Times New Roman" panose="02020603050405020304" pitchFamily="18" charset="0"/>
                  <a:ea typeface="楷体" panose="02010609060101010101" pitchFamily="49" charset="-122"/>
                </a:rPr>
                <a:t>F</a:t>
              </a:r>
            </a:p>
          </p:txBody>
        </p:sp>
      </p:grpSp>
      <p:grpSp>
        <p:nvGrpSpPr>
          <p:cNvPr id="21" name="Group 11">
            <a:extLst>
              <a:ext uri="{FF2B5EF4-FFF2-40B4-BE49-F238E27FC236}">
                <a16:creationId xmlns:a16="http://schemas.microsoft.com/office/drawing/2014/main" id="{FD03FF05-A493-6AB4-72D7-871B836D789C}"/>
              </a:ext>
            </a:extLst>
          </p:cNvPr>
          <p:cNvGrpSpPr/>
          <p:nvPr/>
        </p:nvGrpSpPr>
        <p:grpSpPr>
          <a:xfrm rot="5400000">
            <a:off x="8746930" y="3731510"/>
            <a:ext cx="639234" cy="1773761"/>
            <a:chOff x="798" y="265"/>
            <a:chExt cx="302" cy="839"/>
          </a:xfrm>
        </p:grpSpPr>
        <p:sp>
          <p:nvSpPr>
            <p:cNvPr id="22" name="Line 12">
              <a:extLst>
                <a:ext uri="{FF2B5EF4-FFF2-40B4-BE49-F238E27FC236}">
                  <a16:creationId xmlns:a16="http://schemas.microsoft.com/office/drawing/2014/main" id="{CFD0ABD3-3AFC-5559-59AF-BBB53897BF26}"/>
                </a:ext>
              </a:extLst>
            </p:cNvPr>
            <p:cNvSpPr>
              <a:spLocks noChangeShapeType="1"/>
            </p:cNvSpPr>
            <p:nvPr/>
          </p:nvSpPr>
          <p:spPr bwMode="auto">
            <a:xfrm flipH="1" flipV="1">
              <a:off x="798" y="432"/>
              <a:ext cx="0" cy="672"/>
            </a:xfrm>
            <a:prstGeom prst="line">
              <a:avLst/>
            </a:prstGeom>
            <a:noFill/>
            <a:ln w="57150">
              <a:solidFill>
                <a:srgbClr val="FF33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23" name="Text Box 13">
              <a:extLst>
                <a:ext uri="{FF2B5EF4-FFF2-40B4-BE49-F238E27FC236}">
                  <a16:creationId xmlns:a16="http://schemas.microsoft.com/office/drawing/2014/main" id="{06655225-64BE-B6AE-6E0D-8FE240ACC71A}"/>
                </a:ext>
              </a:extLst>
            </p:cNvPr>
            <p:cNvSpPr txBox="1">
              <a:spLocks noChangeArrowheads="1"/>
            </p:cNvSpPr>
            <p:nvPr/>
          </p:nvSpPr>
          <p:spPr bwMode="auto">
            <a:xfrm rot="16200000">
              <a:off x="809" y="309"/>
              <a:ext cx="33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2800" i="1">
                  <a:solidFill>
                    <a:srgbClr val="FF3300"/>
                  </a:solidFill>
                  <a:latin typeface="Times New Roman" panose="02020603050405020304" pitchFamily="18" charset="0"/>
                  <a:ea typeface="楷体" panose="02010609060101010101" pitchFamily="49" charset="-122"/>
                </a:rPr>
                <a:t>F’</a:t>
              </a:r>
            </a:p>
          </p:txBody>
        </p:sp>
      </p:grpSp>
      <p:grpSp>
        <p:nvGrpSpPr>
          <p:cNvPr id="24" name="Group 11">
            <a:extLst>
              <a:ext uri="{FF2B5EF4-FFF2-40B4-BE49-F238E27FC236}">
                <a16:creationId xmlns:a16="http://schemas.microsoft.com/office/drawing/2014/main" id="{57058218-DDB4-A28F-BE06-AD8D752AD0DA}"/>
              </a:ext>
            </a:extLst>
          </p:cNvPr>
          <p:cNvGrpSpPr/>
          <p:nvPr/>
        </p:nvGrpSpPr>
        <p:grpSpPr>
          <a:xfrm rot="-5400000">
            <a:off x="7004916" y="3769607"/>
            <a:ext cx="599016" cy="1657350"/>
            <a:chOff x="515" y="321"/>
            <a:chExt cx="283" cy="783"/>
          </a:xfrm>
        </p:grpSpPr>
        <p:sp>
          <p:nvSpPr>
            <p:cNvPr id="25" name="Line 12">
              <a:extLst>
                <a:ext uri="{FF2B5EF4-FFF2-40B4-BE49-F238E27FC236}">
                  <a16:creationId xmlns:a16="http://schemas.microsoft.com/office/drawing/2014/main" id="{76F4E9E8-E531-AEC7-AC41-3AD22041716D}"/>
                </a:ext>
              </a:extLst>
            </p:cNvPr>
            <p:cNvSpPr>
              <a:spLocks noChangeShapeType="1"/>
            </p:cNvSpPr>
            <p:nvPr/>
          </p:nvSpPr>
          <p:spPr bwMode="auto">
            <a:xfrm flipH="1" flipV="1">
              <a:off x="798" y="432"/>
              <a:ext cx="0" cy="672"/>
            </a:xfrm>
            <a:prstGeom prst="line">
              <a:avLst/>
            </a:prstGeom>
            <a:noFill/>
            <a:ln w="57150">
              <a:solidFill>
                <a:srgbClr val="FF33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26" name="Text Box 13">
              <a:extLst>
                <a:ext uri="{FF2B5EF4-FFF2-40B4-BE49-F238E27FC236}">
                  <a16:creationId xmlns:a16="http://schemas.microsoft.com/office/drawing/2014/main" id="{BF964ED8-237F-EE6B-8A85-594FBBE3F945}"/>
                </a:ext>
              </a:extLst>
            </p:cNvPr>
            <p:cNvSpPr txBox="1">
              <a:spLocks noChangeArrowheads="1"/>
            </p:cNvSpPr>
            <p:nvPr/>
          </p:nvSpPr>
          <p:spPr bwMode="auto">
            <a:xfrm rot="5400000">
              <a:off x="471" y="365"/>
              <a:ext cx="33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sz="2800" i="1">
                  <a:solidFill>
                    <a:srgbClr val="FF3300"/>
                  </a:solidFill>
                  <a:latin typeface="Times New Roman" panose="02020603050405020304" pitchFamily="18" charset="0"/>
                  <a:ea typeface="楷体" panose="02010609060101010101" pitchFamily="49" charset="-122"/>
                </a:rPr>
                <a:t>f</a:t>
              </a:r>
            </a:p>
          </p:txBody>
        </p:sp>
      </p:grpSp>
      <p:sp>
        <p:nvSpPr>
          <p:cNvPr id="27" name="Oval 14">
            <a:extLst>
              <a:ext uri="{FF2B5EF4-FFF2-40B4-BE49-F238E27FC236}">
                <a16:creationId xmlns:a16="http://schemas.microsoft.com/office/drawing/2014/main" id="{9F1921E1-C9E7-EB20-E10A-868AE7F1437D}"/>
              </a:ext>
            </a:extLst>
          </p:cNvPr>
          <p:cNvSpPr>
            <a:spLocks noChangeArrowheads="1"/>
          </p:cNvSpPr>
          <p:nvPr/>
        </p:nvSpPr>
        <p:spPr bwMode="auto">
          <a:xfrm>
            <a:off x="8092882" y="4224689"/>
            <a:ext cx="154517" cy="154517"/>
          </a:xfrm>
          <a:prstGeom prst="ellipse">
            <a:avLst/>
          </a:prstGeom>
          <a:solidFill>
            <a:srgbClr val="FFFF00"/>
          </a:solidFill>
          <a:ln w="9525">
            <a:solidFill>
              <a:schemeClr val="tx1"/>
            </a:solidFill>
            <a:miter lim="800000"/>
          </a:ln>
        </p:spPr>
        <p:txBody>
          <a:bodyPr wrap="none" lIns="121917" tIns="60958" rIns="121917" bIns="60958" anchor="ctr"/>
          <a:lstStyle/>
          <a:p>
            <a:pPr eaLnBrk="1" hangingPunct="1">
              <a:buFont typeface="Arial" panose="020B0604020202020204" pitchFamily="34" charset="0"/>
              <a:buNone/>
            </a:pPr>
            <a:endParaRPr lang="zh-CN" altLang="en-US" sz="2800">
              <a:latin typeface="微软雅黑" pitchFamily="34" charset="-122"/>
              <a:ea typeface="微软雅黑" pitchFamily="34" charset="-122"/>
            </a:endParaRPr>
          </a:p>
        </p:txBody>
      </p:sp>
      <p:sp>
        <p:nvSpPr>
          <p:cNvPr id="28" name="TextBox 5">
            <a:extLst>
              <a:ext uri="{FF2B5EF4-FFF2-40B4-BE49-F238E27FC236}">
                <a16:creationId xmlns:a16="http://schemas.microsoft.com/office/drawing/2014/main" id="{8ED2B88C-D090-0DA2-23B0-CE1D578AC227}"/>
              </a:ext>
            </a:extLst>
          </p:cNvPr>
          <p:cNvSpPr txBox="1">
            <a:spLocks noChangeArrowheads="1"/>
          </p:cNvSpPr>
          <p:nvPr/>
        </p:nvSpPr>
        <p:spPr bwMode="auto">
          <a:xfrm>
            <a:off x="506513" y="642956"/>
            <a:ext cx="10998131" cy="1188848"/>
          </a:xfrm>
          <a:prstGeom prst="rect">
            <a:avLst/>
          </a:prstGeom>
          <a:noFill/>
          <a:ln w="28575">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defRPr/>
            </a:pPr>
            <a:r>
              <a:rPr lang="zh-CN" altLang="en-US" sz="2800">
                <a:latin typeface="Times New Roman" panose="02020603050405020304" pitchFamily="18" charset="0"/>
                <a:ea typeface="楷体" panose="02010609060101010101" pitchFamily="49" charset="-122"/>
              </a:rPr>
              <a:t>请大家观察桌面上的书，挂在天花板上的电灯，平直公路上匀速行驶的汽车，分析它们的运动状态和受力情况。</a:t>
            </a:r>
          </a:p>
        </p:txBody>
      </p:sp>
    </p:spTree>
    <p:extLst>
      <p:ext uri="{BB962C8B-B14F-4D97-AF65-F5344CB8AC3E}">
        <p14:creationId xmlns:p14="http://schemas.microsoft.com/office/powerpoint/2010/main" val="900607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cond evt="onBegin" delay="0">
                          <p:tn val="22"/>
                        </p:cond>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nodeType="clickPar">
                      <p:stCondLst>
                        <p:cond delay="indefinite"/>
                        <p:cond evt="onBegin" delay="0">
                          <p:tn val="27"/>
                        </p:cond>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right)">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1583FE2D-D216-5C2E-76EF-0C6E4CECAC2A}"/>
              </a:ext>
            </a:extLst>
          </p:cNvPr>
          <p:cNvSpPr txBox="1">
            <a:spLocks noChangeArrowheads="1"/>
          </p:cNvSpPr>
          <p:nvPr/>
        </p:nvSpPr>
        <p:spPr bwMode="auto">
          <a:xfrm>
            <a:off x="1271464" y="1196752"/>
            <a:ext cx="8076817" cy="1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pPr>
              <a:lnSpc>
                <a:spcPct val="150000"/>
              </a:lnSpc>
            </a:pPr>
            <a:r>
              <a:rPr kumimoji="1" lang="zh-CN" altLang="en-US" sz="2800">
                <a:latin typeface="Times New Roman" panose="02020603050405020304" pitchFamily="18" charset="0"/>
                <a:ea typeface="楷体" panose="02010609060101010101" pitchFamily="49" charset="-122"/>
                <a:cs typeface="仿宋"/>
              </a:rPr>
              <a:t>      物体在受到几个力的作用时，如果</a:t>
            </a:r>
            <a:r>
              <a:rPr kumimoji="1" lang="zh-CN" altLang="en-US" sz="2800">
                <a:solidFill>
                  <a:srgbClr val="FF0000"/>
                </a:solidFill>
                <a:latin typeface="Times New Roman" panose="02020603050405020304" pitchFamily="18" charset="0"/>
                <a:ea typeface="楷体" panose="02010609060101010101" pitchFamily="49" charset="-122"/>
                <a:cs typeface="仿宋"/>
              </a:rPr>
              <a:t>保持静止</a:t>
            </a:r>
            <a:r>
              <a:rPr kumimoji="1" lang="zh-CN" altLang="en-US" sz="2800">
                <a:latin typeface="Times New Roman" panose="02020603050405020304" pitchFamily="18" charset="0"/>
                <a:ea typeface="楷体" panose="02010609060101010101" pitchFamily="49" charset="-122"/>
                <a:cs typeface="仿宋"/>
              </a:rPr>
              <a:t>或</a:t>
            </a:r>
            <a:r>
              <a:rPr kumimoji="1" lang="zh-CN" altLang="en-US" sz="2800">
                <a:solidFill>
                  <a:srgbClr val="FF0000"/>
                </a:solidFill>
                <a:latin typeface="Times New Roman" panose="02020603050405020304" pitchFamily="18" charset="0"/>
                <a:ea typeface="楷体" panose="02010609060101010101" pitchFamily="49" charset="-122"/>
                <a:cs typeface="仿宋"/>
              </a:rPr>
              <a:t>匀速直线运动状态</a:t>
            </a:r>
            <a:r>
              <a:rPr kumimoji="1" lang="zh-CN" altLang="en-US" sz="2800">
                <a:latin typeface="Times New Roman" panose="02020603050405020304" pitchFamily="18" charset="0"/>
                <a:ea typeface="楷体" panose="02010609060101010101" pitchFamily="49" charset="-122"/>
                <a:cs typeface="仿宋"/>
              </a:rPr>
              <a:t>，我们就说这几个力</a:t>
            </a:r>
            <a:r>
              <a:rPr kumimoji="1" lang="zh-CN" altLang="en-US" sz="2800" b="1">
                <a:solidFill>
                  <a:srgbClr val="FF0000"/>
                </a:solidFill>
                <a:latin typeface="Times New Roman" panose="02020603050405020304" pitchFamily="18" charset="0"/>
                <a:ea typeface="楷体" panose="02010609060101010101" pitchFamily="49" charset="-122"/>
                <a:cs typeface="仿宋"/>
              </a:rPr>
              <a:t>平衡</a:t>
            </a:r>
            <a:r>
              <a:rPr kumimoji="1" lang="zh-CN" altLang="en-US" sz="2800">
                <a:latin typeface="Times New Roman" panose="02020603050405020304" pitchFamily="18" charset="0"/>
                <a:ea typeface="楷体" panose="02010609060101010101" pitchFamily="49" charset="-122"/>
                <a:cs typeface="仿宋"/>
              </a:rPr>
              <a:t>。 </a:t>
            </a:r>
          </a:p>
        </p:txBody>
      </p:sp>
      <p:grpSp>
        <p:nvGrpSpPr>
          <p:cNvPr id="3" name="组合 2">
            <a:extLst>
              <a:ext uri="{FF2B5EF4-FFF2-40B4-BE49-F238E27FC236}">
                <a16:creationId xmlns:a16="http://schemas.microsoft.com/office/drawing/2014/main" id="{D6D04A49-B669-72DC-56FB-CC24E7A5D5D5}"/>
              </a:ext>
            </a:extLst>
          </p:cNvPr>
          <p:cNvGrpSpPr/>
          <p:nvPr/>
        </p:nvGrpSpPr>
        <p:grpSpPr>
          <a:xfrm>
            <a:off x="2995039" y="1835970"/>
            <a:ext cx="2236510" cy="1569660"/>
            <a:chOff x="2632195" y="2000240"/>
            <a:chExt cx="2236309" cy="1719616"/>
          </a:xfrm>
        </p:grpSpPr>
        <p:sp>
          <p:nvSpPr>
            <p:cNvPr id="4" name="矩形 3">
              <a:extLst>
                <a:ext uri="{FF2B5EF4-FFF2-40B4-BE49-F238E27FC236}">
                  <a16:creationId xmlns:a16="http://schemas.microsoft.com/office/drawing/2014/main" id="{A7CB7C2F-7F9C-C721-135B-0557E1EBA2CA}"/>
                </a:ext>
              </a:extLst>
            </p:cNvPr>
            <p:cNvSpPr/>
            <p:nvPr/>
          </p:nvSpPr>
          <p:spPr>
            <a:xfrm>
              <a:off x="2632195" y="3079215"/>
              <a:ext cx="2236309" cy="640641"/>
            </a:xfrm>
            <a:prstGeom prst="rect">
              <a:avLst/>
            </a:prstGeom>
            <a:noFill/>
            <a:ln w="28575">
              <a:solidFill>
                <a:schemeClr val="accent1">
                  <a:lumMod val="75000"/>
                </a:schemeClr>
              </a:solidFill>
            </a:ln>
          </p:spPr>
          <p:style>
            <a:lnRef idx="1">
              <a:schemeClr val="accent3"/>
            </a:lnRef>
            <a:fillRef idx="2">
              <a:schemeClr val="accent3"/>
            </a:fillRef>
            <a:effectRef idx="1">
              <a:schemeClr val="accent3"/>
            </a:effectRef>
            <a:fontRef idx="minor">
              <a:schemeClr val="dk1"/>
            </a:fontRef>
          </p:style>
          <p:txBody>
            <a:bodyPr wrap="none">
              <a:spAutoFit/>
            </a:bodyPr>
            <a:lstStyle/>
            <a:p>
              <a:r>
                <a:rPr kumimoji="1" lang="zh-CN" altLang="en-US" sz="3200">
                  <a:solidFill>
                    <a:srgbClr val="FF0000"/>
                  </a:solidFill>
                  <a:latin typeface="Times New Roman" panose="02020603050405020304" pitchFamily="18" charset="0"/>
                  <a:ea typeface="楷体" panose="02010609060101010101" pitchFamily="49" charset="-122"/>
                  <a:cs typeface="仿宋"/>
                </a:rPr>
                <a:t>只受两个力</a:t>
              </a:r>
            </a:p>
          </p:txBody>
        </p:sp>
        <p:cxnSp>
          <p:nvCxnSpPr>
            <p:cNvPr id="5" name="直接连接符 4">
              <a:extLst>
                <a:ext uri="{FF2B5EF4-FFF2-40B4-BE49-F238E27FC236}">
                  <a16:creationId xmlns:a16="http://schemas.microsoft.com/office/drawing/2014/main" id="{7B304668-D65A-E2BE-39B3-73BEF5E4FF6C}"/>
                </a:ext>
              </a:extLst>
            </p:cNvPr>
            <p:cNvCxnSpPr/>
            <p:nvPr/>
          </p:nvCxnSpPr>
          <p:spPr>
            <a:xfrm>
              <a:off x="3214616" y="2000240"/>
              <a:ext cx="1071466" cy="17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下箭头 26">
              <a:extLst>
                <a:ext uri="{FF2B5EF4-FFF2-40B4-BE49-F238E27FC236}">
                  <a16:creationId xmlns:a16="http://schemas.microsoft.com/office/drawing/2014/main" id="{6EBB5785-DD74-6D0F-AD1B-5573C805D274}"/>
                </a:ext>
              </a:extLst>
            </p:cNvPr>
            <p:cNvSpPr/>
            <p:nvPr/>
          </p:nvSpPr>
          <p:spPr>
            <a:xfrm>
              <a:off x="3607486" y="2133823"/>
              <a:ext cx="285724" cy="762289"/>
            </a:xfrm>
            <a:prstGeom prst="downArrow">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3200">
                <a:latin typeface="微软雅黑" pitchFamily="34" charset="-122"/>
                <a:ea typeface="微软雅黑" pitchFamily="34" charset="-122"/>
              </a:endParaRPr>
            </a:p>
          </p:txBody>
        </p:sp>
      </p:grpSp>
      <p:grpSp>
        <p:nvGrpSpPr>
          <p:cNvPr id="7" name="组合 6">
            <a:extLst>
              <a:ext uri="{FF2B5EF4-FFF2-40B4-BE49-F238E27FC236}">
                <a16:creationId xmlns:a16="http://schemas.microsoft.com/office/drawing/2014/main" id="{1DD5BBEC-8306-17E7-C513-DCF59E2BD4D2}"/>
              </a:ext>
            </a:extLst>
          </p:cNvPr>
          <p:cNvGrpSpPr/>
          <p:nvPr/>
        </p:nvGrpSpPr>
        <p:grpSpPr>
          <a:xfrm>
            <a:off x="6308111" y="2487359"/>
            <a:ext cx="1928812" cy="1172758"/>
            <a:chOff x="6572264" y="2500306"/>
            <a:chExt cx="1928826" cy="962790"/>
          </a:xfrm>
        </p:grpSpPr>
        <p:sp>
          <p:nvSpPr>
            <p:cNvPr id="8" name="矩形 7">
              <a:extLst>
                <a:ext uri="{FF2B5EF4-FFF2-40B4-BE49-F238E27FC236}">
                  <a16:creationId xmlns:a16="http://schemas.microsoft.com/office/drawing/2014/main" id="{2F7D826D-6F3C-C746-EC61-1AD834C7EE70}"/>
                </a:ext>
              </a:extLst>
            </p:cNvPr>
            <p:cNvSpPr/>
            <p:nvPr/>
          </p:nvSpPr>
          <p:spPr>
            <a:xfrm>
              <a:off x="6653240" y="2983018"/>
              <a:ext cx="1826154" cy="480078"/>
            </a:xfrm>
            <a:prstGeom prst="rect">
              <a:avLst/>
            </a:prstGeom>
            <a:noFill/>
            <a:ln w="28575">
              <a:solidFill>
                <a:schemeClr val="accent1">
                  <a:lumMod val="75000"/>
                </a:schemeClr>
              </a:solidFill>
            </a:ln>
          </p:spPr>
          <p:style>
            <a:lnRef idx="1">
              <a:schemeClr val="accent3"/>
            </a:lnRef>
            <a:fillRef idx="2">
              <a:schemeClr val="accent3"/>
            </a:fillRef>
            <a:effectRef idx="1">
              <a:schemeClr val="accent3"/>
            </a:effectRef>
            <a:fontRef idx="minor">
              <a:schemeClr val="dk1"/>
            </a:fontRef>
          </p:style>
          <p:txBody>
            <a:bodyPr wrap="none">
              <a:spAutoFit/>
            </a:bodyPr>
            <a:lstStyle/>
            <a:p>
              <a:r>
                <a:rPr kumimoji="1" lang="zh-CN" altLang="en-US" sz="3200">
                  <a:solidFill>
                    <a:srgbClr val="FF0000"/>
                  </a:solidFill>
                  <a:latin typeface="Times New Roman" panose="02020603050405020304" pitchFamily="18" charset="0"/>
                  <a:ea typeface="楷体" panose="02010609060101010101" pitchFamily="49" charset="-122"/>
                  <a:cs typeface="仿宋"/>
                </a:rPr>
                <a:t>二力平衡</a:t>
              </a:r>
              <a:endParaRPr lang="zh-CN" altLang="en-US" sz="3200">
                <a:solidFill>
                  <a:srgbClr val="000000"/>
                </a:solidFill>
                <a:latin typeface="Times New Roman" panose="02020603050405020304" pitchFamily="18" charset="0"/>
                <a:ea typeface="楷体" panose="02010609060101010101" pitchFamily="49" charset="-122"/>
                <a:cs typeface="仿宋"/>
              </a:endParaRPr>
            </a:p>
          </p:txBody>
        </p:sp>
        <p:cxnSp>
          <p:nvCxnSpPr>
            <p:cNvPr id="9" name="直接连接符 8">
              <a:extLst>
                <a:ext uri="{FF2B5EF4-FFF2-40B4-BE49-F238E27FC236}">
                  <a16:creationId xmlns:a16="http://schemas.microsoft.com/office/drawing/2014/main" id="{F7EC1277-04B4-8B79-5BBF-C70B9AEC098E}"/>
                </a:ext>
              </a:extLst>
            </p:cNvPr>
            <p:cNvCxnSpPr/>
            <p:nvPr/>
          </p:nvCxnSpPr>
          <p:spPr>
            <a:xfrm>
              <a:off x="6572264" y="2500306"/>
              <a:ext cx="1928826" cy="130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下箭头 30">
              <a:extLst>
                <a:ext uri="{FF2B5EF4-FFF2-40B4-BE49-F238E27FC236}">
                  <a16:creationId xmlns:a16="http://schemas.microsoft.com/office/drawing/2014/main" id="{921E152D-E41F-A576-B698-11C53F819A9D}"/>
                </a:ext>
              </a:extLst>
            </p:cNvPr>
            <p:cNvSpPr/>
            <p:nvPr/>
          </p:nvSpPr>
          <p:spPr>
            <a:xfrm>
              <a:off x="7429520" y="2571986"/>
              <a:ext cx="285752" cy="364918"/>
            </a:xfrm>
            <a:prstGeom prst="downArrow">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3200">
                <a:latin typeface="微软雅黑" pitchFamily="34" charset="-122"/>
                <a:ea typeface="微软雅黑" pitchFamily="34" charset="-122"/>
              </a:endParaRPr>
            </a:p>
          </p:txBody>
        </p:sp>
      </p:grpSp>
      <p:sp>
        <p:nvSpPr>
          <p:cNvPr id="11" name="TextBox 31">
            <a:extLst>
              <a:ext uri="{FF2B5EF4-FFF2-40B4-BE49-F238E27FC236}">
                <a16:creationId xmlns:a16="http://schemas.microsoft.com/office/drawing/2014/main" id="{3DDA4D4C-3E1D-6F60-10CB-5660B5EB6AE3}"/>
              </a:ext>
            </a:extLst>
          </p:cNvPr>
          <p:cNvSpPr txBox="1">
            <a:spLocks noChangeArrowheads="1"/>
          </p:cNvSpPr>
          <p:nvPr/>
        </p:nvSpPr>
        <p:spPr bwMode="auto">
          <a:xfrm>
            <a:off x="1893617" y="4075575"/>
            <a:ext cx="9505056" cy="74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pPr>
              <a:lnSpc>
                <a:spcPct val="150000"/>
              </a:lnSpc>
            </a:pPr>
            <a:r>
              <a:rPr lang="zh-CN" altLang="en-US" sz="3200" b="1">
                <a:solidFill>
                  <a:schemeClr val="accent1">
                    <a:lumMod val="75000"/>
                  </a:schemeClr>
                </a:solidFill>
                <a:latin typeface="Times New Roman" panose="02020603050405020304" pitchFamily="18" charset="0"/>
                <a:ea typeface="楷体" panose="02010609060101010101" pitchFamily="49" charset="-122"/>
                <a:cs typeface="仿宋"/>
              </a:rPr>
              <a:t>静止</a:t>
            </a:r>
            <a:r>
              <a:rPr lang="zh-CN" altLang="en-US" sz="3200">
                <a:latin typeface="Times New Roman" panose="02020603050405020304" pitchFamily="18" charset="0"/>
                <a:ea typeface="楷体" panose="02010609060101010101" pitchFamily="49" charset="-122"/>
                <a:cs typeface="仿宋"/>
              </a:rPr>
              <a:t>状态和</a:t>
            </a:r>
            <a:r>
              <a:rPr lang="zh-CN" altLang="en-US" sz="3200" b="1">
                <a:solidFill>
                  <a:schemeClr val="accent1">
                    <a:lumMod val="75000"/>
                  </a:schemeClr>
                </a:solidFill>
                <a:latin typeface="Times New Roman" panose="02020603050405020304" pitchFamily="18" charset="0"/>
                <a:ea typeface="楷体" panose="02010609060101010101" pitchFamily="49" charset="-122"/>
                <a:cs typeface="仿宋"/>
              </a:rPr>
              <a:t>匀速直线运动</a:t>
            </a:r>
            <a:r>
              <a:rPr lang="zh-CN" altLang="en-US" sz="3200">
                <a:latin typeface="Times New Roman" panose="02020603050405020304" pitchFamily="18" charset="0"/>
                <a:ea typeface="楷体" panose="02010609060101010101" pitchFamily="49" charset="-122"/>
                <a:cs typeface="仿宋"/>
              </a:rPr>
              <a:t>状态又叫</a:t>
            </a:r>
            <a:r>
              <a:rPr lang="zh-CN" altLang="en-US" sz="3200" b="1">
                <a:solidFill>
                  <a:srgbClr val="FF0000"/>
                </a:solidFill>
                <a:latin typeface="Times New Roman" panose="02020603050405020304" pitchFamily="18" charset="0"/>
                <a:ea typeface="楷体" panose="02010609060101010101" pitchFamily="49" charset="-122"/>
                <a:cs typeface="仿宋"/>
              </a:rPr>
              <a:t>平衡状态</a:t>
            </a:r>
            <a:r>
              <a:rPr lang="zh-CN" altLang="en-US" sz="3200">
                <a:latin typeface="Times New Roman" panose="02020603050405020304" pitchFamily="18" charset="0"/>
                <a:ea typeface="楷体" panose="02010609060101010101" pitchFamily="49" charset="-122"/>
                <a:cs typeface="仿宋"/>
              </a:rPr>
              <a:t>。</a:t>
            </a:r>
          </a:p>
        </p:txBody>
      </p:sp>
      <p:sp>
        <p:nvSpPr>
          <p:cNvPr id="12" name="TextBox 5">
            <a:extLst>
              <a:ext uri="{FF2B5EF4-FFF2-40B4-BE49-F238E27FC236}">
                <a16:creationId xmlns:a16="http://schemas.microsoft.com/office/drawing/2014/main" id="{8138DF04-A1CA-B1EF-26B3-1FC17CEC5061}"/>
              </a:ext>
            </a:extLst>
          </p:cNvPr>
          <p:cNvSpPr txBox="1">
            <a:spLocks noChangeArrowheads="1"/>
          </p:cNvSpPr>
          <p:nvPr/>
        </p:nvSpPr>
        <p:spPr bwMode="auto">
          <a:xfrm>
            <a:off x="1933105" y="5085184"/>
            <a:ext cx="8181774" cy="628438"/>
          </a:xfrm>
          <a:prstGeom prst="rect">
            <a:avLst/>
          </a:prstGeom>
          <a:noFill/>
          <a:ln w="28575">
            <a:solidFill>
              <a:schemeClr val="accent1">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defRPr/>
            </a:pPr>
            <a:r>
              <a:rPr lang="zh-CN" altLang="en-US" sz="2800">
                <a:latin typeface="Times New Roman" panose="02020603050405020304" pitchFamily="18" charset="0"/>
                <a:ea typeface="楷体" panose="02010609060101010101" pitchFamily="49" charset="-122"/>
              </a:rPr>
              <a:t>那么什么样的两个力才能使物体处于平衡状态呢？</a:t>
            </a:r>
          </a:p>
        </p:txBody>
      </p:sp>
      <p:sp>
        <p:nvSpPr>
          <p:cNvPr id="13" name="文本框 12">
            <a:extLst>
              <a:ext uri="{FF2B5EF4-FFF2-40B4-BE49-F238E27FC236}">
                <a16:creationId xmlns:a16="http://schemas.microsoft.com/office/drawing/2014/main" id="{7882BCB8-BC2E-A04C-5151-7DEE62C10C7A}"/>
              </a:ext>
            </a:extLst>
          </p:cNvPr>
          <p:cNvSpPr txBox="1"/>
          <p:nvPr/>
        </p:nvSpPr>
        <p:spPr>
          <a:xfrm>
            <a:off x="98915" y="1325120"/>
            <a:ext cx="1643974" cy="523220"/>
          </a:xfrm>
          <a:prstGeom prst="rect">
            <a:avLst/>
          </a:prstGeom>
          <a:noFill/>
        </p:spPr>
        <p:txBody>
          <a:bodyPr wrap="square" rtlCol="0">
            <a:spAutoFit/>
          </a:bodyPr>
          <a:lstStyle/>
          <a:p>
            <a:r>
              <a:rPr lang="zh-CN" altLang="en-US" sz="2800"/>
              <a:t>力的平衡：</a:t>
            </a:r>
          </a:p>
        </p:txBody>
      </p:sp>
      <p:sp>
        <p:nvSpPr>
          <p:cNvPr id="14" name="文本框 13">
            <a:extLst>
              <a:ext uri="{FF2B5EF4-FFF2-40B4-BE49-F238E27FC236}">
                <a16:creationId xmlns:a16="http://schemas.microsoft.com/office/drawing/2014/main" id="{AF53DFFF-A00A-A65B-BFD2-F0BB994BD14F}"/>
              </a:ext>
            </a:extLst>
          </p:cNvPr>
          <p:cNvSpPr txBox="1"/>
          <p:nvPr/>
        </p:nvSpPr>
        <p:spPr>
          <a:xfrm>
            <a:off x="0" y="4296020"/>
            <a:ext cx="1841804" cy="523220"/>
          </a:xfrm>
          <a:prstGeom prst="rect">
            <a:avLst/>
          </a:prstGeom>
          <a:noFill/>
        </p:spPr>
        <p:txBody>
          <a:bodyPr wrap="square" rtlCol="0">
            <a:spAutoFit/>
          </a:bodyPr>
          <a:lstStyle/>
          <a:p>
            <a:r>
              <a:rPr lang="zh-CN" altLang="en-US" sz="2800"/>
              <a:t> 平衡状态：</a:t>
            </a:r>
            <a:endParaRPr lang="en-US" altLang="zh-CN" sz="2800"/>
          </a:p>
        </p:txBody>
      </p:sp>
      <p:sp>
        <p:nvSpPr>
          <p:cNvPr id="15" name="文本框 14">
            <a:extLst>
              <a:ext uri="{FF2B5EF4-FFF2-40B4-BE49-F238E27FC236}">
                <a16:creationId xmlns:a16="http://schemas.microsoft.com/office/drawing/2014/main" id="{CDB76899-46EC-6F64-9485-FC7BE7247ACF}"/>
              </a:ext>
            </a:extLst>
          </p:cNvPr>
          <p:cNvSpPr txBox="1"/>
          <p:nvPr/>
        </p:nvSpPr>
        <p:spPr>
          <a:xfrm>
            <a:off x="213380" y="338560"/>
            <a:ext cx="3757038" cy="523220"/>
          </a:xfrm>
          <a:prstGeom prst="rect">
            <a:avLst/>
          </a:prstGeom>
          <a:noFill/>
        </p:spPr>
        <p:txBody>
          <a:bodyPr wrap="square" rtlCol="0">
            <a:spAutoFit/>
          </a:bodyPr>
          <a:lstStyle/>
          <a:p>
            <a:r>
              <a:rPr lang="en-US" altLang="zh-CN" sz="2800"/>
              <a:t>1</a:t>
            </a:r>
            <a:r>
              <a:rPr lang="zh-CN" altLang="en-US" sz="2800"/>
              <a:t>、力的平衡 平衡状态</a:t>
            </a:r>
          </a:p>
        </p:txBody>
      </p:sp>
    </p:spTree>
    <p:extLst>
      <p:ext uri="{BB962C8B-B14F-4D97-AF65-F5344CB8AC3E}">
        <p14:creationId xmlns:p14="http://schemas.microsoft.com/office/powerpoint/2010/main" val="3912537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3BD4380-F851-0765-9FDD-9FA922C4199D}"/>
              </a:ext>
            </a:extLst>
          </p:cNvPr>
          <p:cNvSpPr txBox="1"/>
          <p:nvPr/>
        </p:nvSpPr>
        <p:spPr>
          <a:xfrm>
            <a:off x="645288" y="1016991"/>
            <a:ext cx="6097772" cy="584775"/>
          </a:xfrm>
          <a:prstGeom prst="rect">
            <a:avLst/>
          </a:prstGeom>
          <a:noFill/>
        </p:spPr>
        <p:txBody>
          <a:bodyPr wrap="square">
            <a:spAutoFit/>
          </a:bodyPr>
          <a:lstStyle/>
          <a:p>
            <a:pPr>
              <a:lnSpc>
                <a:spcPct val="100000"/>
              </a:lnSpc>
              <a:spcBef>
                <a:spcPct val="0"/>
              </a:spcBef>
              <a:buFontTx/>
              <a:buNone/>
            </a:pPr>
            <a:r>
              <a:rPr lang="zh-CN" altLang="en-US" sz="3200" b="1">
                <a:solidFill>
                  <a:srgbClr val="008080"/>
                </a:solidFill>
                <a:latin typeface="Times New Roman" panose="02020603050405020304" pitchFamily="18" charset="0"/>
                <a:ea typeface="楷体" panose="02010609060101010101" pitchFamily="49" charset="-122"/>
              </a:rPr>
              <a:t>（</a:t>
            </a:r>
            <a:r>
              <a:rPr lang="en-US" altLang="zh-CN" sz="3200" b="1">
                <a:solidFill>
                  <a:srgbClr val="008080"/>
                </a:solidFill>
                <a:latin typeface="Times New Roman" panose="02020603050405020304" pitchFamily="18" charset="0"/>
                <a:ea typeface="楷体" panose="02010609060101010101" pitchFamily="49" charset="-122"/>
              </a:rPr>
              <a:t>1</a:t>
            </a:r>
            <a:r>
              <a:rPr lang="zh-CN" altLang="en-US" sz="3200" b="1">
                <a:solidFill>
                  <a:srgbClr val="008080"/>
                </a:solidFill>
                <a:latin typeface="Times New Roman" panose="02020603050405020304" pitchFamily="18" charset="0"/>
                <a:ea typeface="楷体" panose="02010609060101010101" pitchFamily="49" charset="-122"/>
              </a:rPr>
              <a:t>）阻力对运动的影响</a:t>
            </a:r>
          </a:p>
        </p:txBody>
      </p:sp>
      <p:pic>
        <p:nvPicPr>
          <p:cNvPr id="4" name="图片 3">
            <a:extLst>
              <a:ext uri="{FF2B5EF4-FFF2-40B4-BE49-F238E27FC236}">
                <a16:creationId xmlns:a16="http://schemas.microsoft.com/office/drawing/2014/main" id="{36C2A739-F216-0F67-A048-4550DA57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08" y="2035890"/>
            <a:ext cx="3755829" cy="3179693"/>
          </a:xfrm>
          <a:prstGeom prst="rect">
            <a:avLst/>
          </a:prstGeom>
          <a:ln>
            <a:noFill/>
          </a:ln>
          <a:effectLst>
            <a:softEdge rad="112500"/>
          </a:effectLst>
        </p:spPr>
      </p:pic>
      <p:sp>
        <p:nvSpPr>
          <p:cNvPr id="5" name="TextBox 8">
            <a:extLst>
              <a:ext uri="{FF2B5EF4-FFF2-40B4-BE49-F238E27FC236}">
                <a16:creationId xmlns:a16="http://schemas.microsoft.com/office/drawing/2014/main" id="{0A06B840-AE73-8960-53D5-E2D0E8C8F95A}"/>
              </a:ext>
            </a:extLst>
          </p:cNvPr>
          <p:cNvSpPr txBox="1">
            <a:spLocks noChangeArrowheads="1"/>
          </p:cNvSpPr>
          <p:nvPr/>
        </p:nvSpPr>
        <p:spPr bwMode="auto">
          <a:xfrm>
            <a:off x="796392" y="2035890"/>
            <a:ext cx="2230109" cy="3157275"/>
          </a:xfrm>
          <a:prstGeom prst="rect">
            <a:avLst/>
          </a:prstGeom>
          <a:noFill/>
          <a:ln w="38100">
            <a:solidFill>
              <a:srgbClr val="013564"/>
            </a:solidFill>
            <a:miter lim="800000"/>
          </a:ln>
        </p:spPr>
        <p:txBody>
          <a:bodyPr wrap="square">
            <a:spAutoFit/>
          </a:bodyPr>
          <a:lstStyle/>
          <a:p>
            <a:pPr>
              <a:lnSpc>
                <a:spcPct val="130000"/>
              </a:lnSpc>
            </a:pPr>
            <a:r>
              <a:rPr lang="zh-CN" altLang="en-US" sz="2600" b="1">
                <a:solidFill>
                  <a:schemeClr val="accent1">
                    <a:lumMod val="50000"/>
                  </a:schemeClr>
                </a:solidFill>
                <a:latin typeface="Times New Roman" panose="02020603050405020304" pitchFamily="18" charset="0"/>
                <a:ea typeface="楷体" panose="02010609060101010101" pitchFamily="49" charset="-122"/>
              </a:rPr>
              <a:t>正方：    </a:t>
            </a:r>
            <a:r>
              <a:rPr lang="zh-CN" altLang="en-US" sz="2600">
                <a:latin typeface="Times New Roman" panose="02020603050405020304" pitchFamily="18" charset="0"/>
                <a:ea typeface="楷体" panose="02010609060101010101" pitchFamily="49" charset="-122"/>
              </a:rPr>
              <a:t>玩滑板车时，人不蹬地，车最终会停下来。说明物体运动需要力来维持。</a:t>
            </a:r>
          </a:p>
        </p:txBody>
      </p:sp>
      <p:sp>
        <p:nvSpPr>
          <p:cNvPr id="6" name="TextBox 10">
            <a:extLst>
              <a:ext uri="{FF2B5EF4-FFF2-40B4-BE49-F238E27FC236}">
                <a16:creationId xmlns:a16="http://schemas.microsoft.com/office/drawing/2014/main" id="{C9FB91CE-46DE-D4E6-A87D-F36ABE4DC270}"/>
              </a:ext>
            </a:extLst>
          </p:cNvPr>
          <p:cNvSpPr txBox="1">
            <a:spLocks noChangeArrowheads="1"/>
          </p:cNvSpPr>
          <p:nvPr/>
        </p:nvSpPr>
        <p:spPr bwMode="auto">
          <a:xfrm>
            <a:off x="7965956" y="2058308"/>
            <a:ext cx="3165466" cy="3157275"/>
          </a:xfrm>
          <a:prstGeom prst="rect">
            <a:avLst/>
          </a:prstGeom>
          <a:noFill/>
          <a:ln w="38100">
            <a:solidFill>
              <a:schemeClr val="accent2">
                <a:lumMod val="75000"/>
              </a:schemeClr>
            </a:solidFill>
            <a:miter lim="800000"/>
          </a:ln>
        </p:spPr>
        <p:txBody>
          <a:bodyPr wrap="square">
            <a:spAutoFit/>
          </a:bodyPr>
          <a:lstStyle/>
          <a:p>
            <a:pPr>
              <a:lnSpc>
                <a:spcPct val="130000"/>
              </a:lnSpc>
            </a:pPr>
            <a:r>
              <a:rPr lang="zh-CN" altLang="en-US" sz="2600" b="1">
                <a:solidFill>
                  <a:schemeClr val="accent2">
                    <a:lumMod val="75000"/>
                  </a:schemeClr>
                </a:solidFill>
                <a:latin typeface="Times New Roman" panose="02020603050405020304" pitchFamily="18" charset="0"/>
                <a:ea typeface="楷体" panose="02010609060101010101" pitchFamily="49" charset="-122"/>
              </a:rPr>
              <a:t>反方：    </a:t>
            </a:r>
            <a:r>
              <a:rPr lang="zh-CN" altLang="en-US" sz="2600">
                <a:latin typeface="Times New Roman" panose="02020603050405020304" pitchFamily="18" charset="0"/>
                <a:ea typeface="楷体" panose="02010609060101010101" pitchFamily="49" charset="-122"/>
              </a:rPr>
              <a:t>滑板车滑行时，人没有蹬地，车还继续前进。说明物体运动不需要力来维持。车停下来是因为受到阻力的作用。</a:t>
            </a:r>
          </a:p>
        </p:txBody>
      </p:sp>
      <p:sp>
        <p:nvSpPr>
          <p:cNvPr id="2" name="文本框 1">
            <a:extLst>
              <a:ext uri="{FF2B5EF4-FFF2-40B4-BE49-F238E27FC236}">
                <a16:creationId xmlns:a16="http://schemas.microsoft.com/office/drawing/2014/main" id="{6E0DF3F6-98CE-48D5-99B0-C605C7C55EBA}"/>
              </a:ext>
            </a:extLst>
          </p:cNvPr>
          <p:cNvSpPr txBox="1"/>
          <p:nvPr/>
        </p:nvSpPr>
        <p:spPr>
          <a:xfrm>
            <a:off x="391181" y="139684"/>
            <a:ext cx="6097772" cy="584775"/>
          </a:xfrm>
          <a:prstGeom prst="rect">
            <a:avLst/>
          </a:prstGeom>
          <a:noFill/>
        </p:spPr>
        <p:txBody>
          <a:bodyPr wrap="square">
            <a:spAutoFit/>
          </a:bodyPr>
          <a:lstStyle/>
          <a:p>
            <a:pPr>
              <a:lnSpc>
                <a:spcPct val="100000"/>
              </a:lnSpc>
              <a:spcBef>
                <a:spcPct val="0"/>
              </a:spcBef>
              <a:buFontTx/>
              <a:buNone/>
            </a:pPr>
            <a:r>
              <a:rPr lang="zh-CN" altLang="en-US" sz="3200" b="1">
                <a:solidFill>
                  <a:srgbClr val="008080"/>
                </a:solidFill>
                <a:latin typeface="Times New Roman" panose="02020603050405020304" pitchFamily="18" charset="0"/>
                <a:ea typeface="楷体" panose="02010609060101010101" pitchFamily="49" charset="-122"/>
              </a:rPr>
              <a:t>考点</a:t>
            </a:r>
            <a:r>
              <a:rPr lang="en-US" altLang="zh-CN" sz="3200" b="1">
                <a:solidFill>
                  <a:srgbClr val="008080"/>
                </a:solidFill>
                <a:latin typeface="Times New Roman" panose="02020603050405020304" pitchFamily="18" charset="0"/>
                <a:ea typeface="楷体" panose="02010609060101010101" pitchFamily="49" charset="-122"/>
              </a:rPr>
              <a:t>1 </a:t>
            </a:r>
            <a:r>
              <a:rPr lang="zh-CN" altLang="en-US" sz="3200" b="1">
                <a:solidFill>
                  <a:srgbClr val="008080"/>
                </a:solidFill>
                <a:latin typeface="Times New Roman" panose="02020603050405020304" pitchFamily="18" charset="0"/>
                <a:ea typeface="楷体" panose="02010609060101010101" pitchFamily="49" charset="-122"/>
              </a:rPr>
              <a:t>牛顿第一定律</a:t>
            </a:r>
          </a:p>
        </p:txBody>
      </p:sp>
    </p:spTree>
    <p:extLst>
      <p:ext uri="{BB962C8B-B14F-4D97-AF65-F5344CB8AC3E}">
        <p14:creationId xmlns:p14="http://schemas.microsoft.com/office/powerpoint/2010/main" val="12447337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E6BFE68-C388-9362-8B71-8ECE46846C0A}"/>
              </a:ext>
            </a:extLst>
          </p:cNvPr>
          <p:cNvSpPr txBox="1"/>
          <p:nvPr/>
        </p:nvSpPr>
        <p:spPr>
          <a:xfrm>
            <a:off x="511392" y="670012"/>
            <a:ext cx="6097554" cy="523220"/>
          </a:xfrm>
          <a:prstGeom prst="rect">
            <a:avLst/>
          </a:prstGeom>
          <a:noFill/>
        </p:spPr>
        <p:txBody>
          <a:bodyPr wrap="square">
            <a:spAutoFit/>
          </a:bodyPr>
          <a:lstStyle/>
          <a:p>
            <a:pPr>
              <a:lnSpc>
                <a:spcPct val="100000"/>
              </a:lnSpc>
              <a:spcBef>
                <a:spcPct val="0"/>
              </a:spcBef>
              <a:buFontTx/>
              <a:buNone/>
            </a:pPr>
            <a:r>
              <a:rPr lang="en-US" altLang="zh-CN" sz="2800" b="1">
                <a:solidFill>
                  <a:srgbClr val="008080"/>
                </a:solidFill>
                <a:latin typeface="Times New Roman" panose="02020603050405020304" pitchFamily="18" charset="0"/>
                <a:ea typeface="楷体" panose="02010609060101010101" pitchFamily="49" charset="-122"/>
              </a:rPr>
              <a:t>2</a:t>
            </a:r>
            <a:r>
              <a:rPr lang="zh-CN" altLang="en-US" sz="2800" b="1">
                <a:solidFill>
                  <a:srgbClr val="008080"/>
                </a:solidFill>
                <a:latin typeface="Times New Roman" panose="02020603050405020304" pitchFamily="18" charset="0"/>
                <a:ea typeface="楷体" panose="02010609060101010101" pitchFamily="49" charset="-122"/>
              </a:rPr>
              <a:t>、探究二力平衡的条件</a:t>
            </a:r>
          </a:p>
        </p:txBody>
      </p:sp>
      <p:pic>
        <p:nvPicPr>
          <p:cNvPr id="4" name="探究二力平衡的条件_1080">
            <a:hlinkClick r:id="" action="ppaction://media"/>
            <a:extLst>
              <a:ext uri="{FF2B5EF4-FFF2-40B4-BE49-F238E27FC236}">
                <a16:creationId xmlns:a16="http://schemas.microsoft.com/office/drawing/2014/main" id="{5703BCAE-6270-07DD-E60B-0D1AADA6CC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1392" y="2096155"/>
            <a:ext cx="5131284" cy="2886347"/>
          </a:xfrm>
          <a:prstGeom prst="rect">
            <a:avLst/>
          </a:prstGeom>
        </p:spPr>
      </p:pic>
      <p:sp>
        <p:nvSpPr>
          <p:cNvPr id="5" name="TextBox 12">
            <a:extLst>
              <a:ext uri="{FF2B5EF4-FFF2-40B4-BE49-F238E27FC236}">
                <a16:creationId xmlns:a16="http://schemas.microsoft.com/office/drawing/2014/main" id="{4B1B4249-9152-D61B-3B55-8880B9B2F2F9}"/>
              </a:ext>
            </a:extLst>
          </p:cNvPr>
          <p:cNvSpPr txBox="1"/>
          <p:nvPr/>
        </p:nvSpPr>
        <p:spPr>
          <a:xfrm>
            <a:off x="5735960" y="5141548"/>
            <a:ext cx="5570756" cy="523220"/>
          </a:xfrm>
          <a:prstGeom prst="rect">
            <a:avLst/>
          </a:prstGeom>
          <a:solidFill>
            <a:sysClr val="window" lastClr="FFFFFF"/>
          </a:solidFill>
          <a:ln w="19050" cap="flat" cmpd="sng" algn="ctr">
            <a:solidFill>
              <a:srgbClr val="5B9BD5">
                <a:lumMod val="75000"/>
              </a:srgbClr>
            </a:solidFill>
            <a:prstDash val="solid"/>
            <a:miter lim="800000"/>
          </a:ln>
          <a:effectLst/>
        </p:spPr>
        <p:txBody>
          <a:bodyPr wrap="non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0" cap="none" spc="0" normalizeH="0" baseline="0" noProof="0">
                <a:ln>
                  <a:noFill/>
                </a:ln>
                <a:solidFill>
                  <a:srgbClr val="5B9BD5">
                    <a:lumMod val="50000"/>
                  </a:srgbClr>
                </a:solidFill>
                <a:effectLst/>
                <a:uLnTx/>
                <a:uFillTx/>
                <a:latin typeface="Times New Roman" panose="02020603050405020304" pitchFamily="18" charset="0"/>
                <a:ea typeface="楷体" panose="02010609060101010101" pitchFamily="49" charset="-122"/>
                <a:cs typeface="仿宋"/>
              </a:rPr>
              <a:t>简记：同体、等大、反向、共线。</a:t>
            </a:r>
          </a:p>
        </p:txBody>
      </p:sp>
      <p:sp>
        <p:nvSpPr>
          <p:cNvPr id="8" name="文本框 7">
            <a:extLst>
              <a:ext uri="{FF2B5EF4-FFF2-40B4-BE49-F238E27FC236}">
                <a16:creationId xmlns:a16="http://schemas.microsoft.com/office/drawing/2014/main" id="{803206BE-2EF5-0BD2-266F-82938A4AD02F}"/>
              </a:ext>
            </a:extLst>
          </p:cNvPr>
          <p:cNvSpPr txBox="1"/>
          <p:nvPr/>
        </p:nvSpPr>
        <p:spPr>
          <a:xfrm>
            <a:off x="6283698" y="1383048"/>
            <a:ext cx="4088194" cy="525657"/>
          </a:xfrm>
          <a:prstGeom prst="rect">
            <a:avLst/>
          </a:prstGeom>
          <a:noFill/>
        </p:spPr>
        <p:txBody>
          <a:bodyPr wrap="square">
            <a:spAutoFit/>
          </a:bodyPr>
          <a:lstStyle/>
          <a:p>
            <a:pPr>
              <a:lnSpc>
                <a:spcPct val="130000"/>
              </a:lnSpc>
              <a:defRPr/>
            </a:pPr>
            <a:r>
              <a:rPr lang="zh-CN" altLang="en-US" sz="2400" b="1">
                <a:solidFill>
                  <a:schemeClr val="accent1">
                    <a:lumMod val="50000"/>
                  </a:schemeClr>
                </a:solidFill>
                <a:latin typeface="Times New Roman" panose="02020603050405020304" pitchFamily="18" charset="0"/>
                <a:ea typeface="楷体" panose="02010609060101010101" pitchFamily="49" charset="-122"/>
              </a:rPr>
              <a:t>结论：</a:t>
            </a:r>
            <a:endParaRPr lang="en-US" altLang="zh-CN" sz="2400" b="1">
              <a:solidFill>
                <a:schemeClr val="accent1">
                  <a:lumMod val="50000"/>
                </a:schemeClr>
              </a:solidFill>
              <a:latin typeface="Times New Roman" panose="02020603050405020304" pitchFamily="18" charset="0"/>
              <a:ea typeface="楷体" panose="02010609060101010101" pitchFamily="49" charset="-122"/>
            </a:endParaRPr>
          </a:p>
        </p:txBody>
      </p:sp>
      <p:sp>
        <p:nvSpPr>
          <p:cNvPr id="10" name="文本框 9">
            <a:extLst>
              <a:ext uri="{FF2B5EF4-FFF2-40B4-BE49-F238E27FC236}">
                <a16:creationId xmlns:a16="http://schemas.microsoft.com/office/drawing/2014/main" id="{E8A09F7B-29C8-32FD-3955-0E4B96D98F7E}"/>
              </a:ext>
            </a:extLst>
          </p:cNvPr>
          <p:cNvSpPr txBox="1"/>
          <p:nvPr/>
        </p:nvSpPr>
        <p:spPr>
          <a:xfrm>
            <a:off x="6283698" y="2455939"/>
            <a:ext cx="4662975" cy="2116798"/>
          </a:xfrm>
          <a:prstGeom prst="rect">
            <a:avLst/>
          </a:prstGeom>
          <a:noFill/>
        </p:spPr>
        <p:txBody>
          <a:bodyPr wrap="square">
            <a:spAutoFit/>
          </a:bodyPr>
          <a:lstStyle/>
          <a:p>
            <a:pPr>
              <a:lnSpc>
                <a:spcPct val="120000"/>
              </a:lnSpc>
            </a:pPr>
            <a:r>
              <a:rPr lang="zh-CN" altLang="en-US" sz="2800">
                <a:latin typeface="Times New Roman" panose="02020603050405020304" pitchFamily="18" charset="0"/>
                <a:ea typeface="楷体" panose="02010609060101010101" pitchFamily="49" charset="-122"/>
                <a:cs typeface="仿宋"/>
              </a:rPr>
              <a:t>作用在</a:t>
            </a:r>
            <a:r>
              <a:rPr lang="zh-CN" altLang="en-US" sz="2800">
                <a:solidFill>
                  <a:srgbClr val="FF0000"/>
                </a:solidFill>
                <a:latin typeface="Times New Roman" panose="02020603050405020304" pitchFamily="18" charset="0"/>
                <a:ea typeface="楷体" panose="02010609060101010101" pitchFamily="49" charset="-122"/>
                <a:cs typeface="仿宋"/>
              </a:rPr>
              <a:t>同一物体上</a:t>
            </a:r>
            <a:r>
              <a:rPr lang="zh-CN" altLang="en-US" sz="2800">
                <a:latin typeface="Times New Roman" panose="02020603050405020304" pitchFamily="18" charset="0"/>
                <a:ea typeface="楷体" panose="02010609060101010101" pitchFamily="49" charset="-122"/>
                <a:cs typeface="仿宋"/>
              </a:rPr>
              <a:t>的两个力，如果</a:t>
            </a:r>
            <a:r>
              <a:rPr lang="zh-CN" altLang="en-US" sz="2800">
                <a:solidFill>
                  <a:srgbClr val="FF0000"/>
                </a:solidFill>
                <a:latin typeface="Times New Roman" panose="02020603050405020304" pitchFamily="18" charset="0"/>
                <a:ea typeface="楷体" panose="02010609060101010101" pitchFamily="49" charset="-122"/>
                <a:cs typeface="仿宋"/>
              </a:rPr>
              <a:t>大小相等</a:t>
            </a:r>
            <a:r>
              <a:rPr lang="zh-CN" altLang="en-US" sz="2800">
                <a:latin typeface="Times New Roman" panose="02020603050405020304" pitchFamily="18" charset="0"/>
                <a:ea typeface="楷体" panose="02010609060101010101" pitchFamily="49" charset="-122"/>
                <a:cs typeface="仿宋"/>
              </a:rPr>
              <a:t>、</a:t>
            </a:r>
            <a:r>
              <a:rPr lang="zh-CN" altLang="en-US" sz="2800">
                <a:solidFill>
                  <a:srgbClr val="FF0000"/>
                </a:solidFill>
                <a:latin typeface="Times New Roman" panose="02020603050405020304" pitchFamily="18" charset="0"/>
                <a:ea typeface="楷体" panose="02010609060101010101" pitchFamily="49" charset="-122"/>
                <a:cs typeface="仿宋"/>
              </a:rPr>
              <a:t>方向相反</a:t>
            </a:r>
            <a:r>
              <a:rPr lang="zh-CN" altLang="en-US" sz="2800">
                <a:latin typeface="Times New Roman" panose="02020603050405020304" pitchFamily="18" charset="0"/>
                <a:ea typeface="楷体" panose="02010609060101010101" pitchFamily="49" charset="-122"/>
                <a:cs typeface="仿宋"/>
              </a:rPr>
              <a:t>，并且在</a:t>
            </a:r>
            <a:r>
              <a:rPr lang="zh-CN" altLang="en-US" sz="2800">
                <a:solidFill>
                  <a:srgbClr val="FF0000"/>
                </a:solidFill>
                <a:latin typeface="Times New Roman" panose="02020603050405020304" pitchFamily="18" charset="0"/>
                <a:ea typeface="楷体" panose="02010609060101010101" pitchFamily="49" charset="-122"/>
                <a:cs typeface="仿宋"/>
              </a:rPr>
              <a:t>同一条直线上</a:t>
            </a:r>
            <a:r>
              <a:rPr lang="zh-CN" altLang="en-US" sz="2800">
                <a:latin typeface="Times New Roman" panose="02020603050405020304" pitchFamily="18" charset="0"/>
                <a:ea typeface="楷体" panose="02010609060101010101" pitchFamily="49" charset="-122"/>
                <a:cs typeface="仿宋"/>
              </a:rPr>
              <a:t>，这两个力就彼此平衡。</a:t>
            </a:r>
          </a:p>
        </p:txBody>
      </p:sp>
    </p:spTree>
    <p:extLst>
      <p:ext uri="{BB962C8B-B14F-4D97-AF65-F5344CB8AC3E}">
        <p14:creationId xmlns:p14="http://schemas.microsoft.com/office/powerpoint/2010/main" val="1485940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320" fill="hold"/>
                                        <p:tgtEl>
                                          <p:spTgt spid="4"/>
                                        </p:tgtEl>
                                      </p:cBhvr>
                                    </p:cmd>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nodeType="clickPar">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30353AC-8603-787F-5855-9EE0AC743E3E}"/>
              </a:ext>
            </a:extLst>
          </p:cNvPr>
          <p:cNvSpPr txBox="1">
            <a:spLocks noChangeArrowheads="1"/>
          </p:cNvSpPr>
          <p:nvPr/>
        </p:nvSpPr>
        <p:spPr bwMode="auto">
          <a:xfrm>
            <a:off x="878741" y="1196752"/>
            <a:ext cx="8953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solidFill>
                  <a:srgbClr val="000000"/>
                </a:solidFill>
                <a:latin typeface="Times New Roman" panose="02020603050405020304" pitchFamily="18" charset="0"/>
                <a:ea typeface="楷体" panose="02010609060101010101" pitchFamily="49" charset="-122"/>
              </a:rPr>
              <a:t>下列情况，两力平衡了吗？为什么？</a:t>
            </a:r>
          </a:p>
        </p:txBody>
      </p:sp>
      <p:sp>
        <p:nvSpPr>
          <p:cNvPr id="5" name="Rectangle 5">
            <a:extLst>
              <a:ext uri="{FF2B5EF4-FFF2-40B4-BE49-F238E27FC236}">
                <a16:creationId xmlns:a16="http://schemas.microsoft.com/office/drawing/2014/main" id="{77632F36-D64E-3256-9373-196C1C821953}"/>
              </a:ext>
            </a:extLst>
          </p:cNvPr>
          <p:cNvSpPr>
            <a:spLocks noChangeArrowheads="1"/>
          </p:cNvSpPr>
          <p:nvPr/>
        </p:nvSpPr>
        <p:spPr bwMode="auto">
          <a:xfrm>
            <a:off x="2462741" y="2764632"/>
            <a:ext cx="1570567" cy="765175"/>
          </a:xfrm>
          <a:prstGeom prst="rec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defRPr/>
            </a:pPr>
            <a:endParaRPr lang="zh-CN" altLang="en-US" sz="2800" b="1" noProof="1">
              <a:solidFill>
                <a:srgbClr val="FFFFFF"/>
              </a:solidFill>
              <a:latin typeface="微软雅黑" pitchFamily="34" charset="-122"/>
              <a:ea typeface="微软雅黑" pitchFamily="34" charset="-122"/>
            </a:endParaRPr>
          </a:p>
        </p:txBody>
      </p:sp>
      <p:sp>
        <p:nvSpPr>
          <p:cNvPr id="6" name="Line 6">
            <a:extLst>
              <a:ext uri="{FF2B5EF4-FFF2-40B4-BE49-F238E27FC236}">
                <a16:creationId xmlns:a16="http://schemas.microsoft.com/office/drawing/2014/main" id="{8C25EBD9-D97E-D11A-8F99-51B9F26B6238}"/>
              </a:ext>
            </a:extLst>
          </p:cNvPr>
          <p:cNvSpPr>
            <a:spLocks noChangeShapeType="1"/>
          </p:cNvSpPr>
          <p:nvPr/>
        </p:nvSpPr>
        <p:spPr bwMode="auto">
          <a:xfrm flipH="1">
            <a:off x="1228724" y="2778919"/>
            <a:ext cx="1234016" cy="0"/>
          </a:xfrm>
          <a:prstGeom prst="line">
            <a:avLst/>
          </a:prstGeom>
          <a:noFill/>
          <a:ln w="28575" cap="sq">
            <a:solidFill>
              <a:schemeClr val="tx1"/>
            </a:solidFill>
            <a:miter lim="800000"/>
            <a:headEnd type="oval" w="sm" len="sm"/>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7" name="Line 7">
            <a:extLst>
              <a:ext uri="{FF2B5EF4-FFF2-40B4-BE49-F238E27FC236}">
                <a16:creationId xmlns:a16="http://schemas.microsoft.com/office/drawing/2014/main" id="{C3203ECA-8E74-4144-D0E0-272371AD63F5}"/>
              </a:ext>
            </a:extLst>
          </p:cNvPr>
          <p:cNvSpPr>
            <a:spLocks noChangeShapeType="1"/>
          </p:cNvSpPr>
          <p:nvPr/>
        </p:nvSpPr>
        <p:spPr bwMode="auto">
          <a:xfrm>
            <a:off x="4058708" y="3499644"/>
            <a:ext cx="1234017" cy="0"/>
          </a:xfrm>
          <a:prstGeom prst="line">
            <a:avLst/>
          </a:prstGeom>
          <a:noFill/>
          <a:ln w="28575" cap="sq">
            <a:solidFill>
              <a:schemeClr val="tx1"/>
            </a:solidFill>
            <a:miter lim="800000"/>
            <a:headEnd type="oval" w="sm" len="sm"/>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8" name="Text Box 8">
            <a:extLst>
              <a:ext uri="{FF2B5EF4-FFF2-40B4-BE49-F238E27FC236}">
                <a16:creationId xmlns:a16="http://schemas.microsoft.com/office/drawing/2014/main" id="{70C14A36-6D5A-C71E-7F94-4E0F3FC1C392}"/>
              </a:ext>
            </a:extLst>
          </p:cNvPr>
          <p:cNvSpPr txBox="1">
            <a:spLocks noChangeArrowheads="1"/>
          </p:cNvSpPr>
          <p:nvPr/>
        </p:nvSpPr>
        <p:spPr bwMode="auto">
          <a:xfrm>
            <a:off x="820208" y="2283619"/>
            <a:ext cx="2400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1</a:t>
            </a:r>
            <a:r>
              <a:rPr lang="en-US" altLang="zh-CN" sz="2800" b="1">
                <a:latin typeface="Times New Roman" panose="02020603050405020304" pitchFamily="18" charset="0"/>
                <a:ea typeface="楷体" panose="02010609060101010101" pitchFamily="49" charset="-122"/>
              </a:rPr>
              <a:t>=5</a:t>
            </a:r>
            <a:r>
              <a:rPr lang="zh-CN" altLang="en-US" sz="2800" b="1">
                <a:latin typeface="Times New Roman" panose="02020603050405020304" pitchFamily="18" charset="0"/>
                <a:ea typeface="楷体" panose="02010609060101010101" pitchFamily="49" charset="-122"/>
              </a:rPr>
              <a:t> </a:t>
            </a:r>
            <a:r>
              <a:rPr lang="en-US" altLang="zh-CN" sz="2800" b="1">
                <a:latin typeface="Times New Roman" panose="02020603050405020304" pitchFamily="18" charset="0"/>
                <a:ea typeface="楷体" panose="02010609060101010101" pitchFamily="49" charset="-122"/>
              </a:rPr>
              <a:t>N</a:t>
            </a:r>
          </a:p>
        </p:txBody>
      </p:sp>
      <p:sp>
        <p:nvSpPr>
          <p:cNvPr id="9" name="Text Box 9">
            <a:extLst>
              <a:ext uri="{FF2B5EF4-FFF2-40B4-BE49-F238E27FC236}">
                <a16:creationId xmlns:a16="http://schemas.microsoft.com/office/drawing/2014/main" id="{3A567514-8AEC-3350-DD70-AA0986FA7C9E}"/>
              </a:ext>
            </a:extLst>
          </p:cNvPr>
          <p:cNvSpPr txBox="1">
            <a:spLocks noChangeArrowheads="1"/>
          </p:cNvSpPr>
          <p:nvPr/>
        </p:nvSpPr>
        <p:spPr bwMode="auto">
          <a:xfrm>
            <a:off x="4437592" y="3042444"/>
            <a:ext cx="1602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2</a:t>
            </a:r>
            <a:r>
              <a:rPr lang="en-US" altLang="zh-CN" sz="2800" b="1">
                <a:latin typeface="Times New Roman" panose="02020603050405020304" pitchFamily="18" charset="0"/>
                <a:ea typeface="楷体" panose="02010609060101010101" pitchFamily="49" charset="-122"/>
              </a:rPr>
              <a:t>=5 N</a:t>
            </a:r>
          </a:p>
        </p:txBody>
      </p:sp>
      <p:sp>
        <p:nvSpPr>
          <p:cNvPr id="10" name="Text Box 10">
            <a:extLst>
              <a:ext uri="{FF2B5EF4-FFF2-40B4-BE49-F238E27FC236}">
                <a16:creationId xmlns:a16="http://schemas.microsoft.com/office/drawing/2014/main" id="{5FFFD42A-80E9-7C01-93F2-107FF197E6B9}"/>
              </a:ext>
            </a:extLst>
          </p:cNvPr>
          <p:cNvSpPr txBox="1">
            <a:spLocks noChangeArrowheads="1"/>
          </p:cNvSpPr>
          <p:nvPr/>
        </p:nvSpPr>
        <p:spPr bwMode="auto">
          <a:xfrm>
            <a:off x="2911474" y="3528219"/>
            <a:ext cx="673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latin typeface="Times New Roman" panose="02020603050405020304" pitchFamily="18" charset="0"/>
                <a:ea typeface="楷体" panose="02010609060101010101" pitchFamily="49" charset="-122"/>
              </a:rPr>
              <a:t>A</a:t>
            </a:r>
          </a:p>
        </p:txBody>
      </p:sp>
      <p:sp>
        <p:nvSpPr>
          <p:cNvPr id="11" name="AutoShape 11">
            <a:extLst>
              <a:ext uri="{FF2B5EF4-FFF2-40B4-BE49-F238E27FC236}">
                <a16:creationId xmlns:a16="http://schemas.microsoft.com/office/drawing/2014/main" id="{2A0490BB-E9A1-C3AD-5AEC-7ED3D2EFE296}"/>
              </a:ext>
            </a:extLst>
          </p:cNvPr>
          <p:cNvSpPr>
            <a:spLocks noChangeArrowheads="1"/>
          </p:cNvSpPr>
          <p:nvPr/>
        </p:nvSpPr>
        <p:spPr bwMode="auto">
          <a:xfrm>
            <a:off x="7621058" y="2666206"/>
            <a:ext cx="2019300" cy="763588"/>
          </a:xfrm>
          <a:prstGeom prst="parallelogram">
            <a:avLst>
              <a:gd name="adj" fmla="val 49584"/>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defRPr/>
            </a:pPr>
            <a:endParaRPr lang="zh-CN" altLang="en-US" sz="2800" b="1" noProof="1">
              <a:solidFill>
                <a:srgbClr val="FFFFFF"/>
              </a:solidFill>
              <a:latin typeface="微软雅黑" pitchFamily="34" charset="-122"/>
              <a:ea typeface="微软雅黑" pitchFamily="34" charset="-122"/>
            </a:endParaRPr>
          </a:p>
        </p:txBody>
      </p:sp>
      <p:sp>
        <p:nvSpPr>
          <p:cNvPr id="12" name="Line 12">
            <a:extLst>
              <a:ext uri="{FF2B5EF4-FFF2-40B4-BE49-F238E27FC236}">
                <a16:creationId xmlns:a16="http://schemas.microsoft.com/office/drawing/2014/main" id="{1AD98D70-B5E6-B198-927E-90BAF2AF9BB2}"/>
              </a:ext>
            </a:extLst>
          </p:cNvPr>
          <p:cNvSpPr>
            <a:spLocks noChangeShapeType="1"/>
          </p:cNvSpPr>
          <p:nvPr/>
        </p:nvSpPr>
        <p:spPr bwMode="auto">
          <a:xfrm rot="1444530" flipH="1">
            <a:off x="6986058" y="3280570"/>
            <a:ext cx="592667" cy="534987"/>
          </a:xfrm>
          <a:prstGeom prst="line">
            <a:avLst/>
          </a:prstGeom>
          <a:noFill/>
          <a:ln w="28575" cap="sq">
            <a:solidFill>
              <a:schemeClr val="tx1"/>
            </a:solidFill>
            <a:miter lim="800000"/>
            <a:headEnd type="oval" w="sm" len="sm"/>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3" name="Line 13">
            <a:extLst>
              <a:ext uri="{FF2B5EF4-FFF2-40B4-BE49-F238E27FC236}">
                <a16:creationId xmlns:a16="http://schemas.microsoft.com/office/drawing/2014/main" id="{1D8A1A37-8DA5-B0E2-A1EA-3E7DBB511BC6}"/>
              </a:ext>
            </a:extLst>
          </p:cNvPr>
          <p:cNvSpPr>
            <a:spLocks noChangeShapeType="1"/>
          </p:cNvSpPr>
          <p:nvPr/>
        </p:nvSpPr>
        <p:spPr bwMode="auto">
          <a:xfrm flipV="1">
            <a:off x="9640359" y="2283620"/>
            <a:ext cx="1009649" cy="382587"/>
          </a:xfrm>
          <a:prstGeom prst="line">
            <a:avLst/>
          </a:prstGeom>
          <a:noFill/>
          <a:ln w="28575" cap="sq">
            <a:solidFill>
              <a:schemeClr val="tx1"/>
            </a:solidFill>
            <a:miter lim="800000"/>
            <a:headEnd type="oval" w="sm" len="sm"/>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4" name="Text Box 14">
            <a:extLst>
              <a:ext uri="{FF2B5EF4-FFF2-40B4-BE49-F238E27FC236}">
                <a16:creationId xmlns:a16="http://schemas.microsoft.com/office/drawing/2014/main" id="{4CB800FB-9C32-60A6-E7DE-897C66AB4D65}"/>
              </a:ext>
            </a:extLst>
          </p:cNvPr>
          <p:cNvSpPr txBox="1">
            <a:spLocks noChangeArrowheads="1"/>
          </p:cNvSpPr>
          <p:nvPr/>
        </p:nvSpPr>
        <p:spPr bwMode="auto">
          <a:xfrm>
            <a:off x="6459007" y="3679031"/>
            <a:ext cx="1559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1</a:t>
            </a:r>
            <a:r>
              <a:rPr lang="en-US" altLang="zh-CN" sz="2800" b="1">
                <a:latin typeface="Times New Roman" panose="02020603050405020304" pitchFamily="18" charset="0"/>
                <a:ea typeface="楷体" panose="02010609060101010101" pitchFamily="49" charset="-122"/>
              </a:rPr>
              <a:t>=3 N</a:t>
            </a:r>
          </a:p>
        </p:txBody>
      </p:sp>
      <p:sp>
        <p:nvSpPr>
          <p:cNvPr id="15" name="Text Box 15">
            <a:extLst>
              <a:ext uri="{FF2B5EF4-FFF2-40B4-BE49-F238E27FC236}">
                <a16:creationId xmlns:a16="http://schemas.microsoft.com/office/drawing/2014/main" id="{9D225F53-6392-029F-848C-D09DCA820CC6}"/>
              </a:ext>
            </a:extLst>
          </p:cNvPr>
          <p:cNvSpPr txBox="1">
            <a:spLocks noChangeArrowheads="1"/>
          </p:cNvSpPr>
          <p:nvPr/>
        </p:nvSpPr>
        <p:spPr bwMode="auto">
          <a:xfrm>
            <a:off x="10298641" y="2329656"/>
            <a:ext cx="1682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2</a:t>
            </a:r>
            <a:r>
              <a:rPr lang="en-US" altLang="zh-CN" sz="2800" b="1">
                <a:latin typeface="Times New Roman" panose="02020603050405020304" pitchFamily="18" charset="0"/>
                <a:ea typeface="楷体" panose="02010609060101010101" pitchFamily="49" charset="-122"/>
              </a:rPr>
              <a:t>=5 N</a:t>
            </a:r>
          </a:p>
        </p:txBody>
      </p:sp>
      <p:sp>
        <p:nvSpPr>
          <p:cNvPr id="16" name="Text Box 16">
            <a:extLst>
              <a:ext uri="{FF2B5EF4-FFF2-40B4-BE49-F238E27FC236}">
                <a16:creationId xmlns:a16="http://schemas.microsoft.com/office/drawing/2014/main" id="{C248D9F8-9771-080F-4ACF-350DE298C533}"/>
              </a:ext>
            </a:extLst>
          </p:cNvPr>
          <p:cNvSpPr txBox="1">
            <a:spLocks noChangeArrowheads="1"/>
          </p:cNvSpPr>
          <p:nvPr/>
        </p:nvSpPr>
        <p:spPr bwMode="auto">
          <a:xfrm>
            <a:off x="8406341" y="3429794"/>
            <a:ext cx="56091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latin typeface="Times New Roman" panose="02020603050405020304" pitchFamily="18" charset="0"/>
                <a:ea typeface="楷体" panose="02010609060101010101" pitchFamily="49" charset="-122"/>
              </a:rPr>
              <a:t>B</a:t>
            </a:r>
          </a:p>
        </p:txBody>
      </p:sp>
      <p:sp>
        <p:nvSpPr>
          <p:cNvPr id="17" name="Rectangle 17">
            <a:extLst>
              <a:ext uri="{FF2B5EF4-FFF2-40B4-BE49-F238E27FC236}">
                <a16:creationId xmlns:a16="http://schemas.microsoft.com/office/drawing/2014/main" id="{E66467A1-7AFE-988B-9958-9F40EC2535CE}"/>
              </a:ext>
            </a:extLst>
          </p:cNvPr>
          <p:cNvSpPr>
            <a:spLocks noChangeArrowheads="1"/>
          </p:cNvSpPr>
          <p:nvPr/>
        </p:nvSpPr>
        <p:spPr bwMode="auto">
          <a:xfrm>
            <a:off x="2462741" y="4577557"/>
            <a:ext cx="673100" cy="860425"/>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defRPr/>
            </a:pPr>
            <a:endParaRPr lang="zh-CN" altLang="en-US" sz="2800" b="1" noProof="1">
              <a:solidFill>
                <a:srgbClr val="FFFFFF"/>
              </a:solidFill>
              <a:latin typeface="微软雅黑" pitchFamily="34" charset="-122"/>
              <a:ea typeface="微软雅黑" pitchFamily="34" charset="-122"/>
            </a:endParaRPr>
          </a:p>
        </p:txBody>
      </p:sp>
      <p:sp>
        <p:nvSpPr>
          <p:cNvPr id="18" name="Rectangle 18">
            <a:extLst>
              <a:ext uri="{FF2B5EF4-FFF2-40B4-BE49-F238E27FC236}">
                <a16:creationId xmlns:a16="http://schemas.microsoft.com/office/drawing/2014/main" id="{132BD8C2-2E8A-DF81-CB47-D72E313BAFE9}"/>
              </a:ext>
            </a:extLst>
          </p:cNvPr>
          <p:cNvSpPr>
            <a:spLocks noChangeArrowheads="1"/>
          </p:cNvSpPr>
          <p:nvPr/>
        </p:nvSpPr>
        <p:spPr bwMode="auto">
          <a:xfrm>
            <a:off x="3248025" y="4577557"/>
            <a:ext cx="673100" cy="860425"/>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anchor="ctr"/>
          <a:lstStyle/>
          <a:p>
            <a:endParaRPr lang="zh-CN" altLang="en-US" sz="2800" b="1" noProof="1">
              <a:solidFill>
                <a:srgbClr val="FFFFFF"/>
              </a:solidFill>
              <a:latin typeface="微软雅黑" pitchFamily="34" charset="-122"/>
              <a:ea typeface="微软雅黑" pitchFamily="34" charset="-122"/>
            </a:endParaRPr>
          </a:p>
        </p:txBody>
      </p:sp>
      <p:sp>
        <p:nvSpPr>
          <p:cNvPr id="19" name="Line 19">
            <a:extLst>
              <a:ext uri="{FF2B5EF4-FFF2-40B4-BE49-F238E27FC236}">
                <a16:creationId xmlns:a16="http://schemas.microsoft.com/office/drawing/2014/main" id="{ED328F9F-4697-8DF8-B126-DF4E7D5D350B}"/>
              </a:ext>
            </a:extLst>
          </p:cNvPr>
          <p:cNvSpPr>
            <a:spLocks noChangeShapeType="1"/>
          </p:cNvSpPr>
          <p:nvPr/>
        </p:nvSpPr>
        <p:spPr bwMode="auto">
          <a:xfrm flipH="1">
            <a:off x="1228724" y="4960144"/>
            <a:ext cx="1234016" cy="0"/>
          </a:xfrm>
          <a:prstGeom prst="line">
            <a:avLst/>
          </a:prstGeom>
          <a:noFill/>
          <a:ln w="28575" cap="sq">
            <a:solidFill>
              <a:schemeClr val="tx1"/>
            </a:solidFill>
            <a:miter lim="800000"/>
            <a:headEnd type="oval" w="sm" len="sm"/>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20" name="Line 20">
            <a:extLst>
              <a:ext uri="{FF2B5EF4-FFF2-40B4-BE49-F238E27FC236}">
                <a16:creationId xmlns:a16="http://schemas.microsoft.com/office/drawing/2014/main" id="{3E024AED-F893-8B61-7A40-4C37C2F7D445}"/>
              </a:ext>
            </a:extLst>
          </p:cNvPr>
          <p:cNvSpPr>
            <a:spLocks noChangeShapeType="1"/>
          </p:cNvSpPr>
          <p:nvPr/>
        </p:nvSpPr>
        <p:spPr bwMode="auto">
          <a:xfrm flipH="1">
            <a:off x="3921124" y="4960144"/>
            <a:ext cx="1234016" cy="0"/>
          </a:xfrm>
          <a:prstGeom prst="line">
            <a:avLst/>
          </a:prstGeom>
          <a:noFill/>
          <a:ln w="28575" cap="sq">
            <a:solidFill>
              <a:schemeClr val="tx1"/>
            </a:solidFill>
            <a:miter lim="800000"/>
            <a:headEnd type="triangle" w="med" len="med"/>
            <a:tailEnd type="oval" w="sm" len="sm"/>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21" name="Text Box 21">
            <a:extLst>
              <a:ext uri="{FF2B5EF4-FFF2-40B4-BE49-F238E27FC236}">
                <a16:creationId xmlns:a16="http://schemas.microsoft.com/office/drawing/2014/main" id="{FDE6B228-44BE-9475-DAB3-36CF3E944DC9}"/>
              </a:ext>
            </a:extLst>
          </p:cNvPr>
          <p:cNvSpPr txBox="1">
            <a:spLocks noChangeArrowheads="1"/>
          </p:cNvSpPr>
          <p:nvPr/>
        </p:nvSpPr>
        <p:spPr bwMode="auto">
          <a:xfrm>
            <a:off x="820207" y="4482306"/>
            <a:ext cx="1682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1</a:t>
            </a:r>
            <a:r>
              <a:rPr lang="en-US" altLang="zh-CN" sz="2800" b="1">
                <a:latin typeface="Times New Roman" panose="02020603050405020304" pitchFamily="18" charset="0"/>
                <a:ea typeface="楷体" panose="02010609060101010101" pitchFamily="49" charset="-122"/>
              </a:rPr>
              <a:t>=5 N</a:t>
            </a:r>
          </a:p>
        </p:txBody>
      </p:sp>
      <p:sp>
        <p:nvSpPr>
          <p:cNvPr id="22" name="Text Box 22">
            <a:extLst>
              <a:ext uri="{FF2B5EF4-FFF2-40B4-BE49-F238E27FC236}">
                <a16:creationId xmlns:a16="http://schemas.microsoft.com/office/drawing/2014/main" id="{4AA96477-1DBC-56D9-E23F-10DFF2620180}"/>
              </a:ext>
            </a:extLst>
          </p:cNvPr>
          <p:cNvSpPr txBox="1">
            <a:spLocks noChangeArrowheads="1"/>
          </p:cNvSpPr>
          <p:nvPr/>
        </p:nvSpPr>
        <p:spPr bwMode="auto">
          <a:xfrm>
            <a:off x="4221691" y="4488656"/>
            <a:ext cx="1818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2</a:t>
            </a:r>
            <a:r>
              <a:rPr lang="en-US" altLang="zh-CN" sz="2800" b="1">
                <a:latin typeface="Times New Roman" panose="02020603050405020304" pitchFamily="18" charset="0"/>
                <a:ea typeface="楷体" panose="02010609060101010101" pitchFamily="49" charset="-122"/>
              </a:rPr>
              <a:t>=5 N</a:t>
            </a:r>
          </a:p>
        </p:txBody>
      </p:sp>
      <p:sp>
        <p:nvSpPr>
          <p:cNvPr id="23" name="Text Box 23">
            <a:extLst>
              <a:ext uri="{FF2B5EF4-FFF2-40B4-BE49-F238E27FC236}">
                <a16:creationId xmlns:a16="http://schemas.microsoft.com/office/drawing/2014/main" id="{F7932A75-CCF8-B18A-3A30-6EBFCEFC956D}"/>
              </a:ext>
            </a:extLst>
          </p:cNvPr>
          <p:cNvSpPr txBox="1">
            <a:spLocks noChangeArrowheads="1"/>
          </p:cNvSpPr>
          <p:nvPr/>
        </p:nvSpPr>
        <p:spPr bwMode="auto">
          <a:xfrm>
            <a:off x="2911474" y="5437982"/>
            <a:ext cx="56091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latin typeface="Times New Roman" panose="02020603050405020304" pitchFamily="18" charset="0"/>
                <a:ea typeface="楷体" panose="02010609060101010101" pitchFamily="49" charset="-122"/>
              </a:rPr>
              <a:t>C</a:t>
            </a:r>
          </a:p>
        </p:txBody>
      </p:sp>
      <p:sp>
        <p:nvSpPr>
          <p:cNvPr id="24" name="AutoShape 24">
            <a:extLst>
              <a:ext uri="{FF2B5EF4-FFF2-40B4-BE49-F238E27FC236}">
                <a16:creationId xmlns:a16="http://schemas.microsoft.com/office/drawing/2014/main" id="{6234CCA9-34DC-337C-2861-2C2A6DECB4CC}"/>
              </a:ext>
            </a:extLst>
          </p:cNvPr>
          <p:cNvSpPr>
            <a:spLocks noChangeArrowheads="1"/>
          </p:cNvSpPr>
          <p:nvPr/>
        </p:nvSpPr>
        <p:spPr bwMode="auto">
          <a:xfrm>
            <a:off x="7621058" y="4577557"/>
            <a:ext cx="1794933" cy="9556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defRPr/>
            </a:pPr>
            <a:endParaRPr lang="zh-CN" altLang="en-US" sz="2800" b="1" noProof="1">
              <a:solidFill>
                <a:srgbClr val="FFFFFF"/>
              </a:solidFill>
              <a:latin typeface="微软雅黑" pitchFamily="34" charset="-122"/>
              <a:ea typeface="微软雅黑" pitchFamily="34" charset="-122"/>
            </a:endParaRPr>
          </a:p>
        </p:txBody>
      </p:sp>
      <p:sp>
        <p:nvSpPr>
          <p:cNvPr id="25" name="Line 26">
            <a:extLst>
              <a:ext uri="{FF2B5EF4-FFF2-40B4-BE49-F238E27FC236}">
                <a16:creationId xmlns:a16="http://schemas.microsoft.com/office/drawing/2014/main" id="{0A00E479-B4A7-F7AA-1E74-28F1750AF7F4}"/>
              </a:ext>
            </a:extLst>
          </p:cNvPr>
          <p:cNvSpPr>
            <a:spLocks noChangeShapeType="1"/>
          </p:cNvSpPr>
          <p:nvPr/>
        </p:nvSpPr>
        <p:spPr bwMode="auto">
          <a:xfrm flipH="1">
            <a:off x="9185275" y="4021931"/>
            <a:ext cx="1121833" cy="573088"/>
          </a:xfrm>
          <a:prstGeom prst="line">
            <a:avLst/>
          </a:prstGeom>
          <a:noFill/>
          <a:ln w="28575" cap="sq">
            <a:solidFill>
              <a:schemeClr val="tx1"/>
            </a:solidFill>
            <a:miter lim="800000"/>
            <a:headEnd type="triangle" w="med" len="med"/>
            <a:tailEnd type="oval" w="sm" len="sm"/>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26" name="Text Box 27">
            <a:extLst>
              <a:ext uri="{FF2B5EF4-FFF2-40B4-BE49-F238E27FC236}">
                <a16:creationId xmlns:a16="http://schemas.microsoft.com/office/drawing/2014/main" id="{88CBC646-1986-8974-2AF7-98A251847318}"/>
              </a:ext>
            </a:extLst>
          </p:cNvPr>
          <p:cNvSpPr txBox="1">
            <a:spLocks noChangeArrowheads="1"/>
          </p:cNvSpPr>
          <p:nvPr/>
        </p:nvSpPr>
        <p:spPr bwMode="auto">
          <a:xfrm>
            <a:off x="5800724" y="5247481"/>
            <a:ext cx="1792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1</a:t>
            </a:r>
            <a:r>
              <a:rPr lang="en-US" altLang="zh-CN" sz="2800" b="1">
                <a:latin typeface="Times New Roman" panose="02020603050405020304" pitchFamily="18" charset="0"/>
                <a:ea typeface="楷体" panose="02010609060101010101" pitchFamily="49" charset="-122"/>
              </a:rPr>
              <a:t>=5 N</a:t>
            </a:r>
          </a:p>
        </p:txBody>
      </p:sp>
      <p:sp>
        <p:nvSpPr>
          <p:cNvPr id="27" name="Text Box 28">
            <a:extLst>
              <a:ext uri="{FF2B5EF4-FFF2-40B4-BE49-F238E27FC236}">
                <a16:creationId xmlns:a16="http://schemas.microsoft.com/office/drawing/2014/main" id="{BE3C6762-7170-9F25-36E9-21528295CEE9}"/>
              </a:ext>
            </a:extLst>
          </p:cNvPr>
          <p:cNvSpPr txBox="1">
            <a:spLocks noChangeArrowheads="1"/>
          </p:cNvSpPr>
          <p:nvPr/>
        </p:nvSpPr>
        <p:spPr bwMode="auto">
          <a:xfrm>
            <a:off x="10089092" y="3994944"/>
            <a:ext cx="17716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latin typeface="Times New Roman" panose="02020603050405020304" pitchFamily="18" charset="0"/>
                <a:ea typeface="楷体" panose="02010609060101010101" pitchFamily="49" charset="-122"/>
              </a:rPr>
              <a:t>F</a:t>
            </a:r>
            <a:r>
              <a:rPr lang="en-US" altLang="zh-CN" sz="2800" b="1" baseline="-25000">
                <a:latin typeface="Times New Roman" panose="02020603050405020304" pitchFamily="18" charset="0"/>
                <a:ea typeface="楷体" panose="02010609060101010101" pitchFamily="49" charset="-122"/>
              </a:rPr>
              <a:t>2</a:t>
            </a:r>
            <a:r>
              <a:rPr lang="en-US" altLang="zh-CN" sz="2800" b="1">
                <a:latin typeface="Times New Roman" panose="02020603050405020304" pitchFamily="18" charset="0"/>
                <a:ea typeface="楷体" panose="02010609060101010101" pitchFamily="49" charset="-122"/>
              </a:rPr>
              <a:t>=5 N</a:t>
            </a:r>
          </a:p>
        </p:txBody>
      </p:sp>
      <p:sp>
        <p:nvSpPr>
          <p:cNvPr id="28" name="Text Box 29">
            <a:extLst>
              <a:ext uri="{FF2B5EF4-FFF2-40B4-BE49-F238E27FC236}">
                <a16:creationId xmlns:a16="http://schemas.microsoft.com/office/drawing/2014/main" id="{90BF79E2-A497-80B5-A138-A96EBBB1DD62}"/>
              </a:ext>
            </a:extLst>
          </p:cNvPr>
          <p:cNvSpPr txBox="1">
            <a:spLocks noChangeArrowheads="1"/>
          </p:cNvSpPr>
          <p:nvPr/>
        </p:nvSpPr>
        <p:spPr bwMode="auto">
          <a:xfrm>
            <a:off x="8294158" y="5533232"/>
            <a:ext cx="56091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latin typeface="Times New Roman" panose="02020603050405020304" pitchFamily="18" charset="0"/>
                <a:ea typeface="楷体" panose="02010609060101010101" pitchFamily="49" charset="-122"/>
              </a:rPr>
              <a:t>D</a:t>
            </a:r>
          </a:p>
        </p:txBody>
      </p:sp>
      <p:sp>
        <p:nvSpPr>
          <p:cNvPr id="29" name="Line 25">
            <a:extLst>
              <a:ext uri="{FF2B5EF4-FFF2-40B4-BE49-F238E27FC236}">
                <a16:creationId xmlns:a16="http://schemas.microsoft.com/office/drawing/2014/main" id="{425BF0C0-7236-7980-7EC1-03F269A2C96E}"/>
              </a:ext>
            </a:extLst>
          </p:cNvPr>
          <p:cNvSpPr>
            <a:spLocks noChangeShapeType="1"/>
          </p:cNvSpPr>
          <p:nvPr/>
        </p:nvSpPr>
        <p:spPr bwMode="auto">
          <a:xfrm flipH="1">
            <a:off x="6835775" y="5247481"/>
            <a:ext cx="1121833" cy="573088"/>
          </a:xfrm>
          <a:prstGeom prst="line">
            <a:avLst/>
          </a:prstGeom>
          <a:noFill/>
          <a:ln w="28575" cap="sq">
            <a:solidFill>
              <a:schemeClr val="tx1"/>
            </a:solidFill>
            <a:miter lim="800000"/>
            <a:headEnd type="oval" w="sm" len="sm"/>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30" name="直接连接符 30765">
            <a:extLst>
              <a:ext uri="{FF2B5EF4-FFF2-40B4-BE49-F238E27FC236}">
                <a16:creationId xmlns:a16="http://schemas.microsoft.com/office/drawing/2014/main" id="{098A57E0-533E-9E72-503F-DBB0C3C3AA16}"/>
              </a:ext>
            </a:extLst>
          </p:cNvPr>
          <p:cNvSpPr>
            <a:spLocks noChangeShapeType="1"/>
          </p:cNvSpPr>
          <p:nvPr/>
        </p:nvSpPr>
        <p:spPr bwMode="auto">
          <a:xfrm flipV="1">
            <a:off x="7659158" y="2690020"/>
            <a:ext cx="1921933" cy="719137"/>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Tree>
    <p:extLst>
      <p:ext uri="{BB962C8B-B14F-4D97-AF65-F5344CB8AC3E}">
        <p14:creationId xmlns:p14="http://schemas.microsoft.com/office/powerpoint/2010/main" val="10652056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3E7C89F-937A-EE10-25EC-FB3D328834B1}"/>
              </a:ext>
            </a:extLst>
          </p:cNvPr>
          <p:cNvSpPr txBox="1">
            <a:spLocks noChangeArrowheads="1"/>
          </p:cNvSpPr>
          <p:nvPr/>
        </p:nvSpPr>
        <p:spPr bwMode="auto">
          <a:xfrm>
            <a:off x="911424" y="1573400"/>
            <a:ext cx="7040414" cy="264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7191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eaLnBrk="1" hangingPunct="1">
              <a:lnSpc>
                <a:spcPct val="150000"/>
              </a:lnSpc>
              <a:buFont typeface="Arial" panose="020B0604020202020204" pitchFamily="34" charset="0"/>
              <a:buNone/>
            </a:pPr>
            <a:r>
              <a:rPr lang="zh-CN" altLang="en-US" sz="2800">
                <a:latin typeface="Times New Roman" panose="02020603050405020304" pitchFamily="18" charset="0"/>
                <a:ea typeface="楷体" panose="02010609060101010101" pitchFamily="49" charset="-122"/>
              </a:rPr>
              <a:t>如图所示，悬挂在树枝上的苹果静止不动，苹果受到</a:t>
            </a:r>
            <a:r>
              <a:rPr lang="zh-CN" altLang="en-US" sz="2800" u="sng">
                <a:latin typeface="Times New Roman" panose="02020603050405020304" pitchFamily="18" charset="0"/>
                <a:ea typeface="楷体" panose="02010609060101010101" pitchFamily="49" charset="-122"/>
              </a:rPr>
              <a:t>      </a:t>
            </a:r>
            <a:r>
              <a:rPr lang="zh-CN" altLang="en-US" sz="2800">
                <a:latin typeface="Times New Roman" panose="02020603050405020304" pitchFamily="18" charset="0"/>
                <a:ea typeface="楷体" panose="02010609060101010101" pitchFamily="49" charset="-122"/>
              </a:rPr>
              <a:t>力和</a:t>
            </a:r>
            <a:r>
              <a:rPr lang="zh-CN" altLang="en-US" sz="2800" u="sng">
                <a:latin typeface="Times New Roman" panose="02020603050405020304" pitchFamily="18" charset="0"/>
                <a:ea typeface="楷体" panose="02010609060101010101" pitchFamily="49" charset="-122"/>
              </a:rPr>
              <a:t>      </a:t>
            </a:r>
            <a:r>
              <a:rPr lang="zh-CN" altLang="en-US" sz="2800">
                <a:latin typeface="Times New Roman" panose="02020603050405020304" pitchFamily="18" charset="0"/>
                <a:ea typeface="楷体" panose="02010609060101010101" pitchFamily="49" charset="-122"/>
              </a:rPr>
              <a:t>力作用，它们</a:t>
            </a:r>
            <a:r>
              <a:rPr lang="zh-CN" altLang="en-US" sz="2800" u="sng">
                <a:latin typeface="Times New Roman" panose="02020603050405020304" pitchFamily="18" charset="0"/>
                <a:ea typeface="楷体" panose="02010609060101010101" pitchFamily="49" charset="-122"/>
              </a:rPr>
              <a:t>       </a:t>
            </a:r>
            <a:r>
              <a:rPr lang="zh-CN" altLang="en-US" sz="2800">
                <a:latin typeface="Times New Roman" panose="02020603050405020304" pitchFamily="18" charset="0"/>
                <a:ea typeface="楷体" panose="02010609060101010101" pitchFamily="49" charset="-122"/>
              </a:rPr>
              <a:t>平衡力，苹果</a:t>
            </a:r>
            <a:r>
              <a:rPr lang="zh-CN" altLang="en-US" sz="2800" u="sng">
                <a:latin typeface="Times New Roman" panose="02020603050405020304" pitchFamily="18" charset="0"/>
                <a:ea typeface="楷体" panose="02010609060101010101" pitchFamily="49" charset="-122"/>
              </a:rPr>
              <a:t>        </a:t>
            </a:r>
            <a:r>
              <a:rPr lang="zh-CN" altLang="en-US" sz="2800">
                <a:latin typeface="Times New Roman" panose="02020603050405020304" pitchFamily="18" charset="0"/>
                <a:ea typeface="楷体" panose="02010609060101010101" pitchFamily="49" charset="-122"/>
              </a:rPr>
              <a:t>处于平衡状态。（后两空均选填“是”或“不是”）</a:t>
            </a:r>
          </a:p>
        </p:txBody>
      </p:sp>
      <p:pic>
        <p:nvPicPr>
          <p:cNvPr id="3" name="Picture 11">
            <a:extLst>
              <a:ext uri="{FF2B5EF4-FFF2-40B4-BE49-F238E27FC236}">
                <a16:creationId xmlns:a16="http://schemas.microsoft.com/office/drawing/2014/main" id="{E237A7E5-D8C1-460B-A4CE-31B1B2C48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43"/>
          <a:stretch>
            <a:fillRect/>
          </a:stretch>
        </p:blipFill>
        <p:spPr bwMode="auto">
          <a:xfrm>
            <a:off x="8112223" y="1937360"/>
            <a:ext cx="2759075" cy="19129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58015AD2-477C-7D99-4D5A-EC38A8E209F6}"/>
              </a:ext>
            </a:extLst>
          </p:cNvPr>
          <p:cNvSpPr>
            <a:spLocks noChangeArrowheads="1"/>
          </p:cNvSpPr>
          <p:nvPr/>
        </p:nvSpPr>
        <p:spPr bwMode="auto">
          <a:xfrm>
            <a:off x="2469833" y="2322229"/>
            <a:ext cx="60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zh-CN" altLang="en-US" sz="2800">
                <a:solidFill>
                  <a:srgbClr val="FF0000"/>
                </a:solidFill>
                <a:latin typeface="Times New Roman" panose="02020603050405020304" pitchFamily="18" charset="0"/>
                <a:ea typeface="楷体" panose="02010609060101010101" pitchFamily="49" charset="-122"/>
              </a:rPr>
              <a:t>重</a:t>
            </a:r>
          </a:p>
        </p:txBody>
      </p:sp>
      <p:sp>
        <p:nvSpPr>
          <p:cNvPr id="5" name="矩形 4">
            <a:extLst>
              <a:ext uri="{FF2B5EF4-FFF2-40B4-BE49-F238E27FC236}">
                <a16:creationId xmlns:a16="http://schemas.microsoft.com/office/drawing/2014/main" id="{7444FE2C-4775-B545-C223-6B06CC6976EC}"/>
              </a:ext>
            </a:extLst>
          </p:cNvPr>
          <p:cNvSpPr>
            <a:spLocks noChangeArrowheads="1"/>
          </p:cNvSpPr>
          <p:nvPr/>
        </p:nvSpPr>
        <p:spPr bwMode="auto">
          <a:xfrm>
            <a:off x="3806244" y="2322229"/>
            <a:ext cx="617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zh-CN" altLang="en-US" sz="2800">
                <a:solidFill>
                  <a:srgbClr val="FF0000"/>
                </a:solidFill>
                <a:latin typeface="Times New Roman" panose="02020603050405020304" pitchFamily="18" charset="0"/>
                <a:ea typeface="楷体" panose="02010609060101010101" pitchFamily="49" charset="-122"/>
              </a:rPr>
              <a:t>拉</a:t>
            </a:r>
          </a:p>
        </p:txBody>
      </p:sp>
      <p:sp>
        <p:nvSpPr>
          <p:cNvPr id="6" name="矩形 5">
            <a:extLst>
              <a:ext uri="{FF2B5EF4-FFF2-40B4-BE49-F238E27FC236}">
                <a16:creationId xmlns:a16="http://schemas.microsoft.com/office/drawing/2014/main" id="{1DF7B5E3-6B5A-738F-DC7F-77942918DE78}"/>
              </a:ext>
            </a:extLst>
          </p:cNvPr>
          <p:cNvSpPr>
            <a:spLocks noChangeArrowheads="1"/>
          </p:cNvSpPr>
          <p:nvPr/>
        </p:nvSpPr>
        <p:spPr bwMode="auto">
          <a:xfrm>
            <a:off x="2670450" y="2905125"/>
            <a:ext cx="611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zh-CN" altLang="en-US" sz="2800">
                <a:solidFill>
                  <a:srgbClr val="FF0000"/>
                </a:solidFill>
                <a:latin typeface="Times New Roman" panose="02020603050405020304" pitchFamily="18" charset="0"/>
                <a:ea typeface="楷体" panose="02010609060101010101" pitchFamily="49" charset="-122"/>
              </a:rPr>
              <a:t>是</a:t>
            </a:r>
          </a:p>
        </p:txBody>
      </p:sp>
      <p:sp>
        <p:nvSpPr>
          <p:cNvPr id="7" name="矩形 6">
            <a:extLst>
              <a:ext uri="{FF2B5EF4-FFF2-40B4-BE49-F238E27FC236}">
                <a16:creationId xmlns:a16="http://schemas.microsoft.com/office/drawing/2014/main" id="{B3AB46C4-34C6-27FB-EB99-B4CD3648C57B}"/>
              </a:ext>
            </a:extLst>
          </p:cNvPr>
          <p:cNvSpPr>
            <a:spLocks noChangeArrowheads="1"/>
          </p:cNvSpPr>
          <p:nvPr/>
        </p:nvSpPr>
        <p:spPr bwMode="auto">
          <a:xfrm>
            <a:off x="6585893" y="2322229"/>
            <a:ext cx="611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zh-CN" altLang="en-US" sz="2800">
                <a:solidFill>
                  <a:srgbClr val="FF0000"/>
                </a:solidFill>
                <a:latin typeface="Times New Roman" panose="02020603050405020304" pitchFamily="18" charset="0"/>
                <a:ea typeface="楷体" panose="02010609060101010101" pitchFamily="49" charset="-122"/>
              </a:rPr>
              <a:t>是</a:t>
            </a:r>
          </a:p>
        </p:txBody>
      </p:sp>
    </p:spTree>
    <p:extLst>
      <p:ext uri="{BB962C8B-B14F-4D97-AF65-F5344CB8AC3E}">
        <p14:creationId xmlns:p14="http://schemas.microsoft.com/office/powerpoint/2010/main" val="3099486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B615E20-E3ED-E014-76B0-D5FBEAD3C6CF}"/>
              </a:ext>
            </a:extLst>
          </p:cNvPr>
          <p:cNvSpPr txBox="1"/>
          <p:nvPr/>
        </p:nvSpPr>
        <p:spPr>
          <a:xfrm>
            <a:off x="1020461" y="460103"/>
            <a:ext cx="2637139" cy="461665"/>
          </a:xfrm>
          <a:prstGeom prst="rect">
            <a:avLst/>
          </a:prstGeom>
          <a:noFill/>
        </p:spPr>
        <p:txBody>
          <a:bodyPr wrap="square">
            <a:spAutoFit/>
          </a:bodyPr>
          <a:lstStyle/>
          <a:p>
            <a:pPr>
              <a:lnSpc>
                <a:spcPct val="100000"/>
              </a:lnSpc>
              <a:spcBef>
                <a:spcPct val="0"/>
              </a:spcBef>
              <a:buFontTx/>
              <a:buNone/>
            </a:pPr>
            <a:r>
              <a:rPr lang="en-US" altLang="zh-CN" sz="2400" b="1">
                <a:solidFill>
                  <a:srgbClr val="008080"/>
                </a:solidFill>
                <a:latin typeface="Times New Roman" panose="02020603050405020304" pitchFamily="18" charset="0"/>
                <a:ea typeface="楷体" panose="02010609060101010101" pitchFamily="49" charset="-122"/>
              </a:rPr>
              <a:t>3</a:t>
            </a:r>
            <a:r>
              <a:rPr lang="zh-CN" altLang="en-US" sz="2400" b="1">
                <a:solidFill>
                  <a:srgbClr val="008080"/>
                </a:solidFill>
                <a:latin typeface="Times New Roman" panose="02020603050405020304" pitchFamily="18" charset="0"/>
                <a:ea typeface="楷体" panose="02010609060101010101" pitchFamily="49" charset="-122"/>
              </a:rPr>
              <a:t>、力与运动关系</a:t>
            </a:r>
          </a:p>
        </p:txBody>
      </p:sp>
      <p:sp>
        <p:nvSpPr>
          <p:cNvPr id="4" name="Rectangle 16">
            <a:extLst>
              <a:ext uri="{FF2B5EF4-FFF2-40B4-BE49-F238E27FC236}">
                <a16:creationId xmlns:a16="http://schemas.microsoft.com/office/drawing/2014/main" id="{9148C311-47A7-E781-69E9-1C5355DE6944}"/>
              </a:ext>
            </a:extLst>
          </p:cNvPr>
          <p:cNvSpPr>
            <a:spLocks noChangeArrowheads="1"/>
          </p:cNvSpPr>
          <p:nvPr/>
        </p:nvSpPr>
        <p:spPr bwMode="auto">
          <a:xfrm>
            <a:off x="2871938" y="1049005"/>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a:latin typeface="Times New Roman" panose="02020603050405020304" pitchFamily="18" charset="0"/>
                <a:ea typeface="楷体" panose="02010609060101010101" pitchFamily="49" charset="-122"/>
              </a:rPr>
              <a:t>平衡力</a:t>
            </a:r>
          </a:p>
        </p:txBody>
      </p:sp>
      <p:sp>
        <p:nvSpPr>
          <p:cNvPr id="5" name="Line 17">
            <a:extLst>
              <a:ext uri="{FF2B5EF4-FFF2-40B4-BE49-F238E27FC236}">
                <a16:creationId xmlns:a16="http://schemas.microsoft.com/office/drawing/2014/main" id="{7F595BBE-26EF-CEBA-4C5D-AE1E9ED133A9}"/>
              </a:ext>
            </a:extLst>
          </p:cNvPr>
          <p:cNvSpPr>
            <a:spLocks noChangeShapeType="1"/>
          </p:cNvSpPr>
          <p:nvPr/>
        </p:nvSpPr>
        <p:spPr bwMode="auto">
          <a:xfrm>
            <a:off x="4360194" y="1328362"/>
            <a:ext cx="1631949" cy="0"/>
          </a:xfrm>
          <a:prstGeom prst="line">
            <a:avLst/>
          </a:prstGeom>
          <a:noFill/>
          <a:ln w="76200">
            <a:solidFill>
              <a:schemeClr val="accent1">
                <a:lumMod val="7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6" name="Text Box 18">
            <a:extLst>
              <a:ext uri="{FF2B5EF4-FFF2-40B4-BE49-F238E27FC236}">
                <a16:creationId xmlns:a16="http://schemas.microsoft.com/office/drawing/2014/main" id="{5FD5FA86-8901-C473-D94B-570CD0617B04}"/>
              </a:ext>
            </a:extLst>
          </p:cNvPr>
          <p:cNvSpPr txBox="1">
            <a:spLocks noChangeArrowheads="1"/>
          </p:cNvSpPr>
          <p:nvPr/>
        </p:nvSpPr>
        <p:spPr bwMode="auto">
          <a:xfrm>
            <a:off x="6237676" y="1104525"/>
            <a:ext cx="3388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latin typeface="Times New Roman" panose="02020603050405020304" pitchFamily="18" charset="0"/>
                <a:ea typeface="楷体" panose="02010609060101010101" pitchFamily="49" charset="-122"/>
              </a:rPr>
              <a:t>运动状态</a:t>
            </a:r>
            <a:r>
              <a:rPr lang="zh-CN" altLang="en-US" sz="2800">
                <a:solidFill>
                  <a:srgbClr val="FF0000"/>
                </a:solidFill>
                <a:latin typeface="Times New Roman" panose="02020603050405020304" pitchFamily="18" charset="0"/>
                <a:ea typeface="楷体" panose="02010609060101010101" pitchFamily="49" charset="-122"/>
              </a:rPr>
              <a:t>不改变</a:t>
            </a:r>
          </a:p>
        </p:txBody>
      </p:sp>
      <p:grpSp>
        <p:nvGrpSpPr>
          <p:cNvPr id="7" name="组合 21">
            <a:extLst>
              <a:ext uri="{FF2B5EF4-FFF2-40B4-BE49-F238E27FC236}">
                <a16:creationId xmlns:a16="http://schemas.microsoft.com/office/drawing/2014/main" id="{29A426B0-48BD-6804-172C-9D26FDE5F422}"/>
              </a:ext>
            </a:extLst>
          </p:cNvPr>
          <p:cNvGrpSpPr/>
          <p:nvPr/>
        </p:nvGrpSpPr>
        <p:grpSpPr>
          <a:xfrm>
            <a:off x="4797774" y="2027008"/>
            <a:ext cx="1358234" cy="3049772"/>
            <a:chOff x="1691370" y="2071678"/>
            <a:chExt cx="953428" cy="3638550"/>
          </a:xfrm>
        </p:grpSpPr>
        <p:sp>
          <p:nvSpPr>
            <p:cNvPr id="8" name="Rectangle 20">
              <a:extLst>
                <a:ext uri="{FF2B5EF4-FFF2-40B4-BE49-F238E27FC236}">
                  <a16:creationId xmlns:a16="http://schemas.microsoft.com/office/drawing/2014/main" id="{7AD0B237-F135-654B-E684-C1BC77848ED3}"/>
                </a:ext>
              </a:extLst>
            </p:cNvPr>
            <p:cNvSpPr>
              <a:spLocks noChangeArrowheads="1"/>
            </p:cNvSpPr>
            <p:nvPr/>
          </p:nvSpPr>
          <p:spPr bwMode="auto">
            <a:xfrm>
              <a:off x="1691370" y="3447687"/>
              <a:ext cx="583448" cy="719137"/>
            </a:xfrm>
            <a:prstGeom prst="rect">
              <a:avLst/>
            </a:prstGeom>
            <a:solidFill>
              <a:schemeClr val="accent5">
                <a:lumMod val="60000"/>
                <a:lumOff val="40000"/>
              </a:schemeClr>
            </a:solidFill>
            <a:ln w="19050">
              <a:noFill/>
              <a:miter lim="800000"/>
            </a:ln>
          </p:spPr>
          <p:txBody>
            <a:bodyPr wrap="none" anchor="ctr"/>
            <a:lstStyle/>
            <a:p>
              <a:endParaRPr lang="zh-CN" altLang="zh-CN" sz="2800">
                <a:latin typeface="微软雅黑" pitchFamily="34" charset="-122"/>
                <a:ea typeface="微软雅黑" pitchFamily="34" charset="-122"/>
              </a:endParaRPr>
            </a:p>
          </p:txBody>
        </p:sp>
        <p:grpSp>
          <p:nvGrpSpPr>
            <p:cNvPr id="9" name="Group 21">
              <a:extLst>
                <a:ext uri="{FF2B5EF4-FFF2-40B4-BE49-F238E27FC236}">
                  <a16:creationId xmlns:a16="http://schemas.microsoft.com/office/drawing/2014/main" id="{EEFB003A-D160-3BDD-F624-1C4398FBB7D4}"/>
                </a:ext>
              </a:extLst>
            </p:cNvPr>
            <p:cNvGrpSpPr/>
            <p:nvPr/>
          </p:nvGrpSpPr>
          <p:grpSpPr>
            <a:xfrm>
              <a:off x="2011386" y="2071678"/>
              <a:ext cx="633412" cy="1714500"/>
              <a:chOff x="1302" y="1661"/>
              <a:chExt cx="399" cy="1080"/>
            </a:xfrm>
          </p:grpSpPr>
          <p:sp>
            <p:nvSpPr>
              <p:cNvPr id="15" name="Line 22">
                <a:extLst>
                  <a:ext uri="{FF2B5EF4-FFF2-40B4-BE49-F238E27FC236}">
                    <a16:creationId xmlns:a16="http://schemas.microsoft.com/office/drawing/2014/main" id="{6F217286-3CD2-1CA4-3F14-519487E76797}"/>
                  </a:ext>
                </a:extLst>
              </p:cNvPr>
              <p:cNvSpPr>
                <a:spLocks noChangeShapeType="1"/>
              </p:cNvSpPr>
              <p:nvPr/>
            </p:nvSpPr>
            <p:spPr bwMode="auto">
              <a:xfrm flipV="1">
                <a:off x="1302" y="1671"/>
                <a:ext cx="1" cy="1070"/>
              </a:xfrm>
              <a:prstGeom prst="line">
                <a:avLst/>
              </a:prstGeom>
              <a:noFill/>
              <a:ln w="57150">
                <a:solidFill>
                  <a:srgbClr val="FF0000"/>
                </a:solidFill>
                <a:round/>
                <a:tailEnd type="stealth" w="lg" len="lg"/>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6" name="Text Box 23">
                <a:extLst>
                  <a:ext uri="{FF2B5EF4-FFF2-40B4-BE49-F238E27FC236}">
                    <a16:creationId xmlns:a16="http://schemas.microsoft.com/office/drawing/2014/main" id="{921888D6-530D-2873-B31D-CE63CEB0239E}"/>
                  </a:ext>
                </a:extLst>
              </p:cNvPr>
              <p:cNvSpPr txBox="1">
                <a:spLocks noChangeArrowheads="1"/>
              </p:cNvSpPr>
              <p:nvPr/>
            </p:nvSpPr>
            <p:spPr bwMode="auto">
              <a:xfrm>
                <a:off x="1383" y="1661"/>
                <a:ext cx="31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a:solidFill>
                      <a:srgbClr val="FF3300"/>
                    </a:solidFill>
                    <a:latin typeface="Times New Roman" panose="02020603050405020304" pitchFamily="18" charset="0"/>
                    <a:ea typeface="楷体" panose="02010609060101010101" pitchFamily="49" charset="-122"/>
                  </a:rPr>
                  <a:t>F</a:t>
                </a:r>
              </a:p>
            </p:txBody>
          </p:sp>
        </p:grpSp>
        <p:grpSp>
          <p:nvGrpSpPr>
            <p:cNvPr id="10" name="Group 24">
              <a:extLst>
                <a:ext uri="{FF2B5EF4-FFF2-40B4-BE49-F238E27FC236}">
                  <a16:creationId xmlns:a16="http://schemas.microsoft.com/office/drawing/2014/main" id="{B5F7A731-A859-0065-2004-F2F2947526C8}"/>
                </a:ext>
              </a:extLst>
            </p:cNvPr>
            <p:cNvGrpSpPr/>
            <p:nvPr/>
          </p:nvGrpSpPr>
          <p:grpSpPr>
            <a:xfrm>
              <a:off x="1939948" y="3727440"/>
              <a:ext cx="609600" cy="1982788"/>
              <a:chOff x="1383" y="2704"/>
              <a:chExt cx="384" cy="1249"/>
            </a:xfrm>
          </p:grpSpPr>
          <p:grpSp>
            <p:nvGrpSpPr>
              <p:cNvPr id="11" name="Group 25">
                <a:extLst>
                  <a:ext uri="{FF2B5EF4-FFF2-40B4-BE49-F238E27FC236}">
                    <a16:creationId xmlns:a16="http://schemas.microsoft.com/office/drawing/2014/main" id="{B8CAD2D4-2EF3-42B2-F3EA-B6DD63659B7B}"/>
                  </a:ext>
                </a:extLst>
              </p:cNvPr>
              <p:cNvGrpSpPr/>
              <p:nvPr/>
            </p:nvGrpSpPr>
            <p:grpSpPr>
              <a:xfrm>
                <a:off x="1429" y="2750"/>
                <a:ext cx="338" cy="1203"/>
                <a:chOff x="1429" y="2750"/>
                <a:chExt cx="338" cy="1203"/>
              </a:xfrm>
            </p:grpSpPr>
            <p:sp>
              <p:nvSpPr>
                <p:cNvPr id="13" name="Line 26">
                  <a:extLst>
                    <a:ext uri="{FF2B5EF4-FFF2-40B4-BE49-F238E27FC236}">
                      <a16:creationId xmlns:a16="http://schemas.microsoft.com/office/drawing/2014/main" id="{74F4055A-5349-8F2E-45AA-0E462363A264}"/>
                    </a:ext>
                  </a:extLst>
                </p:cNvPr>
                <p:cNvSpPr>
                  <a:spLocks noChangeShapeType="1"/>
                </p:cNvSpPr>
                <p:nvPr/>
              </p:nvSpPr>
              <p:spPr bwMode="auto">
                <a:xfrm flipH="1">
                  <a:off x="1429" y="2750"/>
                  <a:ext cx="0" cy="1088"/>
                </a:xfrm>
                <a:prstGeom prst="line">
                  <a:avLst/>
                </a:prstGeom>
                <a:noFill/>
                <a:ln w="57150">
                  <a:solidFill>
                    <a:srgbClr val="FF0000"/>
                  </a:solidFill>
                  <a:round/>
                  <a:tailEnd type="stealth" w="lg" len="lg"/>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4" name="Text Box 27">
                  <a:extLst>
                    <a:ext uri="{FF2B5EF4-FFF2-40B4-BE49-F238E27FC236}">
                      <a16:creationId xmlns:a16="http://schemas.microsoft.com/office/drawing/2014/main" id="{8E42EC1F-93F3-29E4-05AF-3B17D19DFA25}"/>
                    </a:ext>
                  </a:extLst>
                </p:cNvPr>
                <p:cNvSpPr txBox="1">
                  <a:spLocks noChangeArrowheads="1"/>
                </p:cNvSpPr>
                <p:nvPr/>
              </p:nvSpPr>
              <p:spPr bwMode="auto">
                <a:xfrm>
                  <a:off x="1449" y="3560"/>
                  <a:ext cx="31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a:solidFill>
                        <a:srgbClr val="FF3300"/>
                      </a:solidFill>
                      <a:latin typeface="Times New Roman" panose="02020603050405020304" pitchFamily="18" charset="0"/>
                      <a:ea typeface="楷体" panose="02010609060101010101" pitchFamily="49" charset="-122"/>
                    </a:rPr>
                    <a:t>G</a:t>
                  </a:r>
                </a:p>
              </p:txBody>
            </p:sp>
          </p:grpSp>
          <p:sp>
            <p:nvSpPr>
              <p:cNvPr id="12" name="Oval 28">
                <a:extLst>
                  <a:ext uri="{FF2B5EF4-FFF2-40B4-BE49-F238E27FC236}">
                    <a16:creationId xmlns:a16="http://schemas.microsoft.com/office/drawing/2014/main" id="{CD585FA7-460A-5CC0-4260-304F3B98B2FF}"/>
                  </a:ext>
                </a:extLst>
              </p:cNvPr>
              <p:cNvSpPr>
                <a:spLocks noChangeArrowheads="1"/>
              </p:cNvSpPr>
              <p:nvPr/>
            </p:nvSpPr>
            <p:spPr bwMode="auto">
              <a:xfrm>
                <a:off x="1383" y="2704"/>
                <a:ext cx="91" cy="90"/>
              </a:xfrm>
              <a:prstGeom prst="ellipse">
                <a:avLst/>
              </a:prstGeom>
              <a:solidFill>
                <a:srgbClr val="FF0000"/>
              </a:solidFill>
              <a:ln w="9525">
                <a:noFill/>
                <a:round/>
              </a:ln>
            </p:spPr>
            <p:txBody>
              <a:bodyPr wrap="none" anchor="ctr"/>
              <a:lstStyle/>
              <a:p>
                <a:endParaRPr lang="zh-CN" altLang="zh-CN" sz="2800">
                  <a:latin typeface="微软雅黑" pitchFamily="34" charset="-122"/>
                  <a:ea typeface="微软雅黑" pitchFamily="34" charset="-122"/>
                </a:endParaRPr>
              </a:p>
            </p:txBody>
          </p:sp>
        </p:grpSp>
      </p:grpSp>
      <p:sp>
        <p:nvSpPr>
          <p:cNvPr id="17" name="Text Box 29">
            <a:extLst>
              <a:ext uri="{FF2B5EF4-FFF2-40B4-BE49-F238E27FC236}">
                <a16:creationId xmlns:a16="http://schemas.microsoft.com/office/drawing/2014/main" id="{CBE50440-493B-BDEF-16D2-2354148CC203}"/>
              </a:ext>
            </a:extLst>
          </p:cNvPr>
          <p:cNvSpPr txBox="1">
            <a:spLocks noChangeArrowheads="1"/>
          </p:cNvSpPr>
          <p:nvPr/>
        </p:nvSpPr>
        <p:spPr bwMode="auto">
          <a:xfrm>
            <a:off x="6767460" y="2872068"/>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a:latin typeface="Times New Roman" panose="02020603050405020304" pitchFamily="18" charset="0"/>
                <a:ea typeface="楷体" panose="02010609060101010101" pitchFamily="49" charset="-122"/>
              </a:rPr>
              <a:t>向上匀速：</a:t>
            </a:r>
          </a:p>
        </p:txBody>
      </p:sp>
      <p:sp>
        <p:nvSpPr>
          <p:cNvPr id="18" name="Text Box 30">
            <a:extLst>
              <a:ext uri="{FF2B5EF4-FFF2-40B4-BE49-F238E27FC236}">
                <a16:creationId xmlns:a16="http://schemas.microsoft.com/office/drawing/2014/main" id="{5EAFB5D2-7450-5CA9-5932-8C88B736C52B}"/>
              </a:ext>
            </a:extLst>
          </p:cNvPr>
          <p:cNvSpPr txBox="1">
            <a:spLocks noChangeArrowheads="1"/>
          </p:cNvSpPr>
          <p:nvPr/>
        </p:nvSpPr>
        <p:spPr bwMode="auto">
          <a:xfrm>
            <a:off x="9260274" y="2848256"/>
            <a:ext cx="888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a:solidFill>
                  <a:srgbClr val="FF0000"/>
                </a:solidFill>
                <a:latin typeface="Times New Roman" panose="02020603050405020304" pitchFamily="18" charset="0"/>
                <a:ea typeface="楷体" panose="02010609060101010101" pitchFamily="49" charset="-122"/>
              </a:rPr>
              <a:t>F</a:t>
            </a:r>
            <a:r>
              <a:rPr lang="en-US" altLang="zh-CN" sz="2800" b="1">
                <a:solidFill>
                  <a:srgbClr val="FF0000"/>
                </a:solidFill>
                <a:latin typeface="Times New Roman" panose="02020603050405020304" pitchFamily="18" charset="0"/>
                <a:ea typeface="楷体" panose="02010609060101010101" pitchFamily="49" charset="-122"/>
              </a:rPr>
              <a:t>=</a:t>
            </a:r>
            <a:r>
              <a:rPr lang="en-US" altLang="zh-CN" sz="2800" b="1" i="1">
                <a:solidFill>
                  <a:srgbClr val="FF0000"/>
                </a:solidFill>
                <a:latin typeface="Times New Roman" panose="02020603050405020304" pitchFamily="18" charset="0"/>
                <a:ea typeface="楷体" panose="02010609060101010101" pitchFamily="49" charset="-122"/>
              </a:rPr>
              <a:t>G</a:t>
            </a:r>
          </a:p>
        </p:txBody>
      </p:sp>
      <p:sp>
        <p:nvSpPr>
          <p:cNvPr id="19" name="Text Box 31">
            <a:extLst>
              <a:ext uri="{FF2B5EF4-FFF2-40B4-BE49-F238E27FC236}">
                <a16:creationId xmlns:a16="http://schemas.microsoft.com/office/drawing/2014/main" id="{CE67D035-281C-A4A3-9EB6-E86006C5B321}"/>
              </a:ext>
            </a:extLst>
          </p:cNvPr>
          <p:cNvSpPr txBox="1">
            <a:spLocks noChangeArrowheads="1"/>
          </p:cNvSpPr>
          <p:nvPr/>
        </p:nvSpPr>
        <p:spPr bwMode="auto">
          <a:xfrm>
            <a:off x="6797093" y="3780118"/>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latin typeface="Times New Roman" panose="02020603050405020304" pitchFamily="18" charset="0"/>
                <a:ea typeface="楷体" panose="02010609060101010101" pitchFamily="49" charset="-122"/>
              </a:rPr>
              <a:t>向下匀速：</a:t>
            </a:r>
          </a:p>
        </p:txBody>
      </p:sp>
      <p:sp>
        <p:nvSpPr>
          <p:cNvPr id="20" name="Text Box 32">
            <a:extLst>
              <a:ext uri="{FF2B5EF4-FFF2-40B4-BE49-F238E27FC236}">
                <a16:creationId xmlns:a16="http://schemas.microsoft.com/office/drawing/2014/main" id="{8352F44C-24E1-974C-3C00-6310E7183312}"/>
              </a:ext>
            </a:extLst>
          </p:cNvPr>
          <p:cNvSpPr txBox="1">
            <a:spLocks noChangeArrowheads="1"/>
          </p:cNvSpPr>
          <p:nvPr/>
        </p:nvSpPr>
        <p:spPr bwMode="auto">
          <a:xfrm>
            <a:off x="9243054" y="3802741"/>
            <a:ext cx="888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a:solidFill>
                  <a:srgbClr val="FF0000"/>
                </a:solidFill>
                <a:latin typeface="Times New Roman" panose="02020603050405020304" pitchFamily="18" charset="0"/>
                <a:ea typeface="楷体" panose="02010609060101010101" pitchFamily="49" charset="-122"/>
              </a:rPr>
              <a:t>F</a:t>
            </a:r>
            <a:r>
              <a:rPr lang="en-US" altLang="zh-CN" sz="2800" b="1">
                <a:solidFill>
                  <a:srgbClr val="FF0000"/>
                </a:solidFill>
                <a:latin typeface="Times New Roman" panose="02020603050405020304" pitchFamily="18" charset="0"/>
                <a:ea typeface="楷体" panose="02010609060101010101" pitchFamily="49" charset="-122"/>
              </a:rPr>
              <a:t>=</a:t>
            </a:r>
            <a:r>
              <a:rPr lang="en-US" altLang="zh-CN" sz="2800" b="1" i="1">
                <a:solidFill>
                  <a:srgbClr val="FF0000"/>
                </a:solidFill>
                <a:latin typeface="Times New Roman" panose="02020603050405020304" pitchFamily="18" charset="0"/>
                <a:ea typeface="楷体" panose="02010609060101010101" pitchFamily="49" charset="-122"/>
              </a:rPr>
              <a:t>G</a:t>
            </a:r>
          </a:p>
        </p:txBody>
      </p:sp>
      <p:sp>
        <p:nvSpPr>
          <p:cNvPr id="21" name="Text Box 33">
            <a:extLst>
              <a:ext uri="{FF2B5EF4-FFF2-40B4-BE49-F238E27FC236}">
                <a16:creationId xmlns:a16="http://schemas.microsoft.com/office/drawing/2014/main" id="{9E83F0EF-A43F-A7A0-5020-04BD69BC20D6}"/>
              </a:ext>
            </a:extLst>
          </p:cNvPr>
          <p:cNvSpPr txBox="1">
            <a:spLocks noChangeArrowheads="1"/>
          </p:cNvSpPr>
          <p:nvPr/>
        </p:nvSpPr>
        <p:spPr bwMode="auto">
          <a:xfrm>
            <a:off x="7485605" y="2029616"/>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latin typeface="Times New Roman" panose="02020603050405020304" pitchFamily="18" charset="0"/>
                <a:ea typeface="楷体" panose="02010609060101010101" pitchFamily="49" charset="-122"/>
              </a:rPr>
              <a:t>静止：</a:t>
            </a:r>
          </a:p>
        </p:txBody>
      </p:sp>
      <p:sp>
        <p:nvSpPr>
          <p:cNvPr id="22" name="Text Box 35">
            <a:extLst>
              <a:ext uri="{FF2B5EF4-FFF2-40B4-BE49-F238E27FC236}">
                <a16:creationId xmlns:a16="http://schemas.microsoft.com/office/drawing/2014/main" id="{20FED720-5D73-2C47-2E00-BB883FB42C51}"/>
              </a:ext>
            </a:extLst>
          </p:cNvPr>
          <p:cNvSpPr txBox="1">
            <a:spLocks noChangeArrowheads="1"/>
          </p:cNvSpPr>
          <p:nvPr/>
        </p:nvSpPr>
        <p:spPr bwMode="auto">
          <a:xfrm>
            <a:off x="9200844" y="1979893"/>
            <a:ext cx="888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a:solidFill>
                  <a:srgbClr val="FF0000"/>
                </a:solidFill>
                <a:latin typeface="Times New Roman" panose="02020603050405020304" pitchFamily="18" charset="0"/>
                <a:ea typeface="楷体" panose="02010609060101010101" pitchFamily="49" charset="-122"/>
              </a:rPr>
              <a:t>F</a:t>
            </a:r>
            <a:r>
              <a:rPr lang="en-US" altLang="zh-CN" sz="2800" b="1">
                <a:solidFill>
                  <a:srgbClr val="FF0000"/>
                </a:solidFill>
                <a:latin typeface="Times New Roman" panose="02020603050405020304" pitchFamily="18" charset="0"/>
                <a:ea typeface="楷体" panose="02010609060101010101" pitchFamily="49" charset="-122"/>
              </a:rPr>
              <a:t>=</a:t>
            </a:r>
            <a:r>
              <a:rPr lang="en-US" altLang="zh-CN" sz="2800" b="1" i="1">
                <a:solidFill>
                  <a:srgbClr val="FF0000"/>
                </a:solidFill>
                <a:latin typeface="Times New Roman" panose="02020603050405020304" pitchFamily="18" charset="0"/>
                <a:ea typeface="楷体" panose="02010609060101010101" pitchFamily="49" charset="-122"/>
              </a:rPr>
              <a:t>G</a:t>
            </a:r>
          </a:p>
        </p:txBody>
      </p:sp>
      <p:sp>
        <p:nvSpPr>
          <p:cNvPr id="23" name="TextBox 22">
            <a:extLst>
              <a:ext uri="{FF2B5EF4-FFF2-40B4-BE49-F238E27FC236}">
                <a16:creationId xmlns:a16="http://schemas.microsoft.com/office/drawing/2014/main" id="{D0ABF7D4-B8A2-F596-7D6B-8BC61415E008}"/>
              </a:ext>
            </a:extLst>
          </p:cNvPr>
          <p:cNvSpPr txBox="1"/>
          <p:nvPr/>
        </p:nvSpPr>
        <p:spPr>
          <a:xfrm>
            <a:off x="1193173" y="5396866"/>
            <a:ext cx="4862929" cy="597664"/>
          </a:xfrm>
          <a:prstGeom prst="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lgn="ctr">
              <a:lnSpc>
                <a:spcPct val="130000"/>
              </a:lnSpc>
              <a:spcBef>
                <a:spcPct val="0"/>
              </a:spcBef>
              <a:spcAft>
                <a:spcPct val="0"/>
              </a:spcAft>
              <a:defRPr/>
            </a:pPr>
            <a:r>
              <a:rPr lang="zh-CN" altLang="en-US" sz="2800" noProof="1">
                <a:solidFill>
                  <a:srgbClr val="000000"/>
                </a:solidFill>
                <a:latin typeface="Times New Roman" panose="02020603050405020304" pitchFamily="18" charset="0"/>
                <a:ea typeface="楷体" panose="02010609060101010101" pitchFamily="49" charset="-122"/>
              </a:rPr>
              <a:t>物体只受拉力和重力的作用</a:t>
            </a:r>
          </a:p>
        </p:txBody>
      </p:sp>
      <p:pic>
        <p:nvPicPr>
          <p:cNvPr id="24" name="图片 23">
            <a:extLst>
              <a:ext uri="{FF2B5EF4-FFF2-40B4-BE49-F238E27FC236}">
                <a16:creationId xmlns:a16="http://schemas.microsoft.com/office/drawing/2014/main" id="{F0A4D472-8F1C-287B-DB74-B261260D1288}"/>
              </a:ext>
            </a:extLst>
          </p:cNvPr>
          <p:cNvPicPr>
            <a:picLocks noChangeAspect="1"/>
          </p:cNvPicPr>
          <p:nvPr/>
        </p:nvPicPr>
        <p:blipFill>
          <a:blip r:embed="rId2">
            <a:extLst>
              <a:ext uri="{28A0092B-C50C-407E-A947-70E740481C1C}">
                <a14:useLocalDpi xmlns:a14="http://schemas.microsoft.com/office/drawing/2010/main" val="0"/>
              </a:ext>
            </a:extLst>
          </a:blip>
          <a:srcRect l="7877" t="13420" r="30632" b="7878"/>
          <a:stretch>
            <a:fillRect/>
          </a:stretch>
        </p:blipFill>
        <p:spPr>
          <a:xfrm>
            <a:off x="1091219" y="2027008"/>
            <a:ext cx="3109994" cy="2653718"/>
          </a:xfrm>
          <a:prstGeom prst="rect">
            <a:avLst/>
          </a:prstGeom>
        </p:spPr>
      </p:pic>
      <p:sp>
        <p:nvSpPr>
          <p:cNvPr id="25" name="矩形 24">
            <a:extLst>
              <a:ext uri="{FF2B5EF4-FFF2-40B4-BE49-F238E27FC236}">
                <a16:creationId xmlns:a16="http://schemas.microsoft.com/office/drawing/2014/main" id="{7660ED1E-A485-983F-D327-94317591435A}"/>
              </a:ext>
            </a:extLst>
          </p:cNvPr>
          <p:cNvSpPr/>
          <p:nvPr/>
        </p:nvSpPr>
        <p:spPr>
          <a:xfrm>
            <a:off x="6650766" y="1899591"/>
            <a:ext cx="2096723" cy="2654257"/>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05E9EDE9-FED9-25DC-47B8-DE5A4BBE570C}"/>
              </a:ext>
            </a:extLst>
          </p:cNvPr>
          <p:cNvSpPr/>
          <p:nvPr/>
        </p:nvSpPr>
        <p:spPr>
          <a:xfrm>
            <a:off x="9145181" y="1899590"/>
            <a:ext cx="1250001" cy="2654257"/>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16">
            <a:extLst>
              <a:ext uri="{FF2B5EF4-FFF2-40B4-BE49-F238E27FC236}">
                <a16:creationId xmlns:a16="http://schemas.microsoft.com/office/drawing/2014/main" id="{670ACA33-6E25-10E2-8D94-5CD5EDCABF62}"/>
              </a:ext>
            </a:extLst>
          </p:cNvPr>
          <p:cNvSpPr>
            <a:spLocks noChangeArrowheads="1"/>
          </p:cNvSpPr>
          <p:nvPr/>
        </p:nvSpPr>
        <p:spPr bwMode="auto">
          <a:xfrm>
            <a:off x="6888648" y="4825694"/>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a:latin typeface="Times New Roman" panose="02020603050405020304" pitchFamily="18" charset="0"/>
                <a:ea typeface="楷体" panose="02010609060101010101" pitchFamily="49" charset="-122"/>
              </a:rPr>
              <a:t>运动状态</a:t>
            </a:r>
          </a:p>
        </p:txBody>
      </p:sp>
      <p:sp>
        <p:nvSpPr>
          <p:cNvPr id="28" name="Rectangle 16">
            <a:extLst>
              <a:ext uri="{FF2B5EF4-FFF2-40B4-BE49-F238E27FC236}">
                <a16:creationId xmlns:a16="http://schemas.microsoft.com/office/drawing/2014/main" id="{8DE9366C-BDC0-A8AF-F99F-5EF78EB27C92}"/>
              </a:ext>
            </a:extLst>
          </p:cNvPr>
          <p:cNvSpPr>
            <a:spLocks noChangeArrowheads="1"/>
          </p:cNvSpPr>
          <p:nvPr/>
        </p:nvSpPr>
        <p:spPr bwMode="auto">
          <a:xfrm>
            <a:off x="8959702" y="4825692"/>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zh-CN" altLang="en-US" sz="2800">
                <a:latin typeface="Times New Roman" panose="02020603050405020304" pitchFamily="18" charset="0"/>
                <a:ea typeface="楷体" panose="02010609060101010101" pitchFamily="49" charset="-122"/>
              </a:rPr>
              <a:t>二力平衡</a:t>
            </a:r>
          </a:p>
        </p:txBody>
      </p:sp>
    </p:spTree>
    <p:extLst>
      <p:ext uri="{BB962C8B-B14F-4D97-AF65-F5344CB8AC3E}">
        <p14:creationId xmlns:p14="http://schemas.microsoft.com/office/powerpoint/2010/main" val="1822659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100000">
                                          <p:val>
                                            <p:strVal val="#ppt_x"/>
                                          </p:val>
                                        </p:tav>
                                      </p:tavLst>
                                    </p:anim>
                                    <p:anim calcmode="lin" valueType="num">
                                      <p:cBhvr>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ppt_x</p:attrName>
                                        </p:attrNameLst>
                                      </p:cBhvr>
                                      <p:tavLst>
                                        <p:tav tm="0">
                                          <p:val>
                                            <p:strVal val="#ppt_x"/>
                                          </p:val>
                                        </p:tav>
                                        <p:tav tm="100000">
                                          <p:val>
                                            <p:strVal val="#ppt_x"/>
                                          </p:val>
                                        </p:tav>
                                      </p:tavLst>
                                    </p:anim>
                                    <p:anim calcmode="lin" valueType="num">
                                      <p:cBhvr>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nodeType="clickPar">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animBg="1"/>
      <p:bldP spid="25" grpId="0" animBg="1"/>
      <p:bldP spid="26" grpId="0" animBg="1"/>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DAEE49E0-E702-5A64-9BEF-B6A0685316B4}"/>
              </a:ext>
            </a:extLst>
          </p:cNvPr>
          <p:cNvSpPr>
            <a:spLocks noChangeArrowheads="1"/>
          </p:cNvSpPr>
          <p:nvPr/>
        </p:nvSpPr>
        <p:spPr bwMode="auto">
          <a:xfrm>
            <a:off x="3304643" y="988859"/>
            <a:ext cx="22246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zh-CN" altLang="en-US" sz="2800">
                <a:latin typeface="Times New Roman" panose="02020603050405020304" pitchFamily="18" charset="0"/>
                <a:ea typeface="楷体" panose="02010609060101010101" pitchFamily="49" charset="-122"/>
              </a:rPr>
              <a:t>非平衡力</a:t>
            </a:r>
          </a:p>
        </p:txBody>
      </p:sp>
      <p:sp>
        <p:nvSpPr>
          <p:cNvPr id="3" name="Line 13">
            <a:extLst>
              <a:ext uri="{FF2B5EF4-FFF2-40B4-BE49-F238E27FC236}">
                <a16:creationId xmlns:a16="http://schemas.microsoft.com/office/drawing/2014/main" id="{F380832D-A0DF-FCAE-7EF9-34387C7CC300}"/>
              </a:ext>
            </a:extLst>
          </p:cNvPr>
          <p:cNvSpPr>
            <a:spLocks noChangeShapeType="1"/>
          </p:cNvSpPr>
          <p:nvPr/>
        </p:nvSpPr>
        <p:spPr bwMode="auto">
          <a:xfrm>
            <a:off x="5447928" y="1287463"/>
            <a:ext cx="1631949" cy="0"/>
          </a:xfrm>
          <a:prstGeom prst="line">
            <a:avLst/>
          </a:prstGeom>
          <a:noFill/>
          <a:ln w="76200">
            <a:solidFill>
              <a:schemeClr val="accent1">
                <a:lumMod val="7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4" name="Text Box 14">
            <a:extLst>
              <a:ext uri="{FF2B5EF4-FFF2-40B4-BE49-F238E27FC236}">
                <a16:creationId xmlns:a16="http://schemas.microsoft.com/office/drawing/2014/main" id="{2DC627FC-13BC-B025-FB3C-F2CD9BA9611D}"/>
              </a:ext>
            </a:extLst>
          </p:cNvPr>
          <p:cNvSpPr txBox="1">
            <a:spLocks noChangeArrowheads="1"/>
          </p:cNvSpPr>
          <p:nvPr/>
        </p:nvSpPr>
        <p:spPr bwMode="auto">
          <a:xfrm>
            <a:off x="7511525" y="1016119"/>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latin typeface="Times New Roman" panose="02020603050405020304" pitchFamily="18" charset="0"/>
                <a:ea typeface="楷体" panose="02010609060101010101" pitchFamily="49" charset="-122"/>
              </a:rPr>
              <a:t>运动状态</a:t>
            </a:r>
            <a:r>
              <a:rPr lang="zh-CN" altLang="en-US" sz="2800">
                <a:solidFill>
                  <a:srgbClr val="FF0000"/>
                </a:solidFill>
                <a:latin typeface="Times New Roman" panose="02020603050405020304" pitchFamily="18" charset="0"/>
                <a:ea typeface="楷体" panose="02010609060101010101" pitchFamily="49" charset="-122"/>
              </a:rPr>
              <a:t>改变</a:t>
            </a:r>
          </a:p>
        </p:txBody>
      </p:sp>
      <p:grpSp>
        <p:nvGrpSpPr>
          <p:cNvPr id="5" name="组合 27670">
            <a:extLst>
              <a:ext uri="{FF2B5EF4-FFF2-40B4-BE49-F238E27FC236}">
                <a16:creationId xmlns:a16="http://schemas.microsoft.com/office/drawing/2014/main" id="{A8E99F6A-1F3F-DB7D-4E43-8C4AE0305C0F}"/>
              </a:ext>
            </a:extLst>
          </p:cNvPr>
          <p:cNvGrpSpPr/>
          <p:nvPr/>
        </p:nvGrpSpPr>
        <p:grpSpPr>
          <a:xfrm>
            <a:off x="1456605" y="904676"/>
            <a:ext cx="1543051" cy="3100388"/>
            <a:chOff x="450" y="630"/>
            <a:chExt cx="729" cy="1953"/>
          </a:xfrm>
        </p:grpSpPr>
        <p:sp>
          <p:nvSpPr>
            <p:cNvPr id="6" name="Rectangle 16">
              <a:extLst>
                <a:ext uri="{FF2B5EF4-FFF2-40B4-BE49-F238E27FC236}">
                  <a16:creationId xmlns:a16="http://schemas.microsoft.com/office/drawing/2014/main" id="{9EFA3BBF-722B-7030-F601-907CBAA607F2}"/>
                </a:ext>
              </a:extLst>
            </p:cNvPr>
            <p:cNvSpPr>
              <a:spLocks noChangeArrowheads="1"/>
            </p:cNvSpPr>
            <p:nvPr/>
          </p:nvSpPr>
          <p:spPr bwMode="auto">
            <a:xfrm>
              <a:off x="450" y="1369"/>
              <a:ext cx="545" cy="389"/>
            </a:xfrm>
            <a:prstGeom prst="rect">
              <a:avLst/>
            </a:prstGeom>
            <a:solidFill>
              <a:schemeClr val="accent5">
                <a:lumMod val="60000"/>
                <a:lumOff val="40000"/>
              </a:schemeClr>
            </a:solidFill>
            <a:ln w="19050">
              <a:noFill/>
              <a:miter lim="800000"/>
            </a:ln>
          </p:spPr>
          <p:txBody>
            <a:bodyPr wrap="none" anchor="ctr"/>
            <a:lstStyle/>
            <a:p>
              <a:endParaRPr lang="zh-CN" altLang="zh-CN" sz="2800">
                <a:latin typeface="微软雅黑" pitchFamily="34" charset="-122"/>
                <a:ea typeface="微软雅黑" pitchFamily="34" charset="-122"/>
              </a:endParaRPr>
            </a:p>
          </p:txBody>
        </p:sp>
        <p:grpSp>
          <p:nvGrpSpPr>
            <p:cNvPr id="7" name="组合 27669">
              <a:extLst>
                <a:ext uri="{FF2B5EF4-FFF2-40B4-BE49-F238E27FC236}">
                  <a16:creationId xmlns:a16="http://schemas.microsoft.com/office/drawing/2014/main" id="{722AEBB9-168F-624B-B409-D6B9C4779C84}"/>
                </a:ext>
              </a:extLst>
            </p:cNvPr>
            <p:cNvGrpSpPr/>
            <p:nvPr/>
          </p:nvGrpSpPr>
          <p:grpSpPr>
            <a:xfrm>
              <a:off x="722" y="630"/>
              <a:ext cx="457" cy="927"/>
              <a:chOff x="722" y="630"/>
              <a:chExt cx="457" cy="927"/>
            </a:xfrm>
          </p:grpSpPr>
          <p:sp>
            <p:nvSpPr>
              <p:cNvPr id="13" name="Line 18">
                <a:extLst>
                  <a:ext uri="{FF2B5EF4-FFF2-40B4-BE49-F238E27FC236}">
                    <a16:creationId xmlns:a16="http://schemas.microsoft.com/office/drawing/2014/main" id="{3939F394-706C-9FD7-A994-5B1D49D6F55E}"/>
                  </a:ext>
                </a:extLst>
              </p:cNvPr>
              <p:cNvSpPr>
                <a:spLocks noChangeShapeType="1"/>
              </p:cNvSpPr>
              <p:nvPr/>
            </p:nvSpPr>
            <p:spPr bwMode="auto">
              <a:xfrm flipV="1">
                <a:off x="722" y="669"/>
                <a:ext cx="7" cy="888"/>
              </a:xfrm>
              <a:prstGeom prst="line">
                <a:avLst/>
              </a:prstGeom>
              <a:noFill/>
              <a:ln w="57150">
                <a:solidFill>
                  <a:srgbClr val="FF0000"/>
                </a:solidFill>
                <a:round/>
                <a:tailEnd type="stealth" w="lg" len="lg"/>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4" name="Text Box 19">
                <a:extLst>
                  <a:ext uri="{FF2B5EF4-FFF2-40B4-BE49-F238E27FC236}">
                    <a16:creationId xmlns:a16="http://schemas.microsoft.com/office/drawing/2014/main" id="{D1AF9B2C-AB68-9F1D-36B9-EB84BAFB61CD}"/>
                  </a:ext>
                </a:extLst>
              </p:cNvPr>
              <p:cNvSpPr txBox="1">
                <a:spLocks noChangeArrowheads="1"/>
              </p:cNvSpPr>
              <p:nvPr/>
            </p:nvSpPr>
            <p:spPr bwMode="auto">
              <a:xfrm>
                <a:off x="791" y="630"/>
                <a:ext cx="38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a:solidFill>
                      <a:srgbClr val="FF3300"/>
                    </a:solidFill>
                    <a:latin typeface="Times New Roman" panose="02020603050405020304" pitchFamily="18" charset="0"/>
                    <a:ea typeface="楷体" panose="02010609060101010101" pitchFamily="49" charset="-122"/>
                  </a:rPr>
                  <a:t>F</a:t>
                </a:r>
              </a:p>
            </p:txBody>
          </p:sp>
        </p:grpSp>
        <p:grpSp>
          <p:nvGrpSpPr>
            <p:cNvPr id="8" name="Group 20">
              <a:extLst>
                <a:ext uri="{FF2B5EF4-FFF2-40B4-BE49-F238E27FC236}">
                  <a16:creationId xmlns:a16="http://schemas.microsoft.com/office/drawing/2014/main" id="{2D326F21-A496-DA04-17DF-0B239CAEE9B6}"/>
                </a:ext>
              </a:extLst>
            </p:cNvPr>
            <p:cNvGrpSpPr/>
            <p:nvPr/>
          </p:nvGrpSpPr>
          <p:grpSpPr>
            <a:xfrm>
              <a:off x="683" y="1526"/>
              <a:ext cx="397" cy="1057"/>
              <a:chOff x="1383" y="2704"/>
              <a:chExt cx="463" cy="1232"/>
            </a:xfrm>
          </p:grpSpPr>
          <p:grpSp>
            <p:nvGrpSpPr>
              <p:cNvPr id="9" name="Group 21">
                <a:extLst>
                  <a:ext uri="{FF2B5EF4-FFF2-40B4-BE49-F238E27FC236}">
                    <a16:creationId xmlns:a16="http://schemas.microsoft.com/office/drawing/2014/main" id="{CAFC44D1-88AA-C197-A999-04DE88E3BAF2}"/>
                  </a:ext>
                </a:extLst>
              </p:cNvPr>
              <p:cNvGrpSpPr/>
              <p:nvPr/>
            </p:nvGrpSpPr>
            <p:grpSpPr>
              <a:xfrm>
                <a:off x="1429" y="2750"/>
                <a:ext cx="417" cy="1186"/>
                <a:chOff x="1429" y="2750"/>
                <a:chExt cx="417" cy="1186"/>
              </a:xfrm>
            </p:grpSpPr>
            <p:sp>
              <p:nvSpPr>
                <p:cNvPr id="11" name="Line 22">
                  <a:extLst>
                    <a:ext uri="{FF2B5EF4-FFF2-40B4-BE49-F238E27FC236}">
                      <a16:creationId xmlns:a16="http://schemas.microsoft.com/office/drawing/2014/main" id="{E7D53ED5-ED51-F6A4-21B3-8C45250DF9D7}"/>
                    </a:ext>
                  </a:extLst>
                </p:cNvPr>
                <p:cNvSpPr>
                  <a:spLocks noChangeShapeType="1"/>
                </p:cNvSpPr>
                <p:nvPr/>
              </p:nvSpPr>
              <p:spPr bwMode="auto">
                <a:xfrm flipH="1">
                  <a:off x="1429" y="2750"/>
                  <a:ext cx="0" cy="1088"/>
                </a:xfrm>
                <a:prstGeom prst="line">
                  <a:avLst/>
                </a:prstGeom>
                <a:noFill/>
                <a:ln w="57150">
                  <a:solidFill>
                    <a:srgbClr val="FF0000"/>
                  </a:solidFill>
                  <a:round/>
                  <a:tailEnd type="stealth" w="lg" len="lg"/>
                </a:ln>
                <a:extLst>
                  <a:ext uri="{909E8E84-426E-40DD-AFC4-6F175D3DCCD1}">
                    <a14:hiddenFill xmlns:a14="http://schemas.microsoft.com/office/drawing/2010/main">
                      <a:noFill/>
                    </a14:hiddenFill>
                  </a:ext>
                </a:extLst>
              </p:spPr>
              <p:txBody>
                <a:bodyPr/>
                <a:lstStyle/>
                <a:p>
                  <a:endParaRPr lang="zh-CN" altLang="en-US" sz="2800">
                    <a:latin typeface="微软雅黑" pitchFamily="34" charset="-122"/>
                    <a:ea typeface="微软雅黑" pitchFamily="34" charset="-122"/>
                  </a:endParaRPr>
                </a:p>
              </p:txBody>
            </p:sp>
            <p:sp>
              <p:nvSpPr>
                <p:cNvPr id="12" name="Text Box 23">
                  <a:extLst>
                    <a:ext uri="{FF2B5EF4-FFF2-40B4-BE49-F238E27FC236}">
                      <a16:creationId xmlns:a16="http://schemas.microsoft.com/office/drawing/2014/main" id="{6E1C22D2-77BF-1ABF-F245-422BB1E5044F}"/>
                    </a:ext>
                  </a:extLst>
                </p:cNvPr>
                <p:cNvSpPr txBox="1">
                  <a:spLocks noChangeArrowheads="1"/>
                </p:cNvSpPr>
                <p:nvPr/>
              </p:nvSpPr>
              <p:spPr bwMode="auto">
                <a:xfrm>
                  <a:off x="1528" y="3552"/>
                  <a:ext cx="31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i="1">
                      <a:solidFill>
                        <a:srgbClr val="FF3300"/>
                      </a:solidFill>
                      <a:latin typeface="Times New Roman" panose="02020603050405020304" pitchFamily="18" charset="0"/>
                      <a:ea typeface="楷体" panose="02010609060101010101" pitchFamily="49" charset="-122"/>
                    </a:rPr>
                    <a:t>G</a:t>
                  </a:r>
                </a:p>
              </p:txBody>
            </p:sp>
          </p:grpSp>
          <p:sp>
            <p:nvSpPr>
              <p:cNvPr id="10" name="Oval 24">
                <a:extLst>
                  <a:ext uri="{FF2B5EF4-FFF2-40B4-BE49-F238E27FC236}">
                    <a16:creationId xmlns:a16="http://schemas.microsoft.com/office/drawing/2014/main" id="{8B5CA306-FC83-DFE0-08C1-B9E2D1551A92}"/>
                  </a:ext>
                </a:extLst>
              </p:cNvPr>
              <p:cNvSpPr>
                <a:spLocks noChangeArrowheads="1"/>
              </p:cNvSpPr>
              <p:nvPr/>
            </p:nvSpPr>
            <p:spPr bwMode="auto">
              <a:xfrm>
                <a:off x="1383" y="2704"/>
                <a:ext cx="91" cy="90"/>
              </a:xfrm>
              <a:prstGeom prst="ellipse">
                <a:avLst/>
              </a:prstGeom>
              <a:solidFill>
                <a:srgbClr val="FF0000"/>
              </a:solidFill>
              <a:ln w="9525">
                <a:noFill/>
                <a:round/>
              </a:ln>
            </p:spPr>
            <p:txBody>
              <a:bodyPr wrap="none" anchor="ctr"/>
              <a:lstStyle/>
              <a:p>
                <a:endParaRPr lang="zh-CN" altLang="zh-CN" sz="2800">
                  <a:latin typeface="微软雅黑" pitchFamily="34" charset="-122"/>
                  <a:ea typeface="微软雅黑" pitchFamily="34" charset="-122"/>
                </a:endParaRPr>
              </a:p>
            </p:txBody>
          </p:sp>
        </p:grpSp>
      </p:grpSp>
      <p:sp>
        <p:nvSpPr>
          <p:cNvPr id="15" name="Text Box 32">
            <a:extLst>
              <a:ext uri="{FF2B5EF4-FFF2-40B4-BE49-F238E27FC236}">
                <a16:creationId xmlns:a16="http://schemas.microsoft.com/office/drawing/2014/main" id="{9A6797A0-D59F-9EB3-1936-2F013C0E3B0B}"/>
              </a:ext>
            </a:extLst>
          </p:cNvPr>
          <p:cNvSpPr txBox="1">
            <a:spLocks noChangeArrowheads="1"/>
          </p:cNvSpPr>
          <p:nvPr/>
        </p:nvSpPr>
        <p:spPr bwMode="auto">
          <a:xfrm>
            <a:off x="3359696" y="1784351"/>
            <a:ext cx="23788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a:latin typeface="Times New Roman" panose="02020603050405020304" pitchFamily="18" charset="0"/>
                <a:ea typeface="楷体" panose="02010609060101010101" pitchFamily="49" charset="-122"/>
              </a:rPr>
              <a:t>向上加速：</a:t>
            </a:r>
          </a:p>
        </p:txBody>
      </p:sp>
      <p:sp>
        <p:nvSpPr>
          <p:cNvPr id="16" name="Text Box 33">
            <a:extLst>
              <a:ext uri="{FF2B5EF4-FFF2-40B4-BE49-F238E27FC236}">
                <a16:creationId xmlns:a16="http://schemas.microsoft.com/office/drawing/2014/main" id="{AA032988-8079-E48B-23DB-2756C5C0A50E}"/>
              </a:ext>
            </a:extLst>
          </p:cNvPr>
          <p:cNvSpPr txBox="1">
            <a:spLocks noChangeArrowheads="1"/>
          </p:cNvSpPr>
          <p:nvPr/>
        </p:nvSpPr>
        <p:spPr bwMode="auto">
          <a:xfrm>
            <a:off x="3359696" y="2719389"/>
            <a:ext cx="23788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a:latin typeface="Times New Roman" panose="02020603050405020304" pitchFamily="18" charset="0"/>
                <a:ea typeface="楷体" panose="02010609060101010101" pitchFamily="49" charset="-122"/>
              </a:rPr>
              <a:t>向下加速：</a:t>
            </a:r>
          </a:p>
        </p:txBody>
      </p:sp>
      <p:sp>
        <p:nvSpPr>
          <p:cNvPr id="17" name="Text Box 34">
            <a:extLst>
              <a:ext uri="{FF2B5EF4-FFF2-40B4-BE49-F238E27FC236}">
                <a16:creationId xmlns:a16="http://schemas.microsoft.com/office/drawing/2014/main" id="{FC286CEC-134D-2ABF-EA21-A8B86483B305}"/>
              </a:ext>
            </a:extLst>
          </p:cNvPr>
          <p:cNvSpPr txBox="1">
            <a:spLocks noChangeArrowheads="1"/>
          </p:cNvSpPr>
          <p:nvPr/>
        </p:nvSpPr>
        <p:spPr bwMode="auto">
          <a:xfrm>
            <a:off x="6741584" y="1784351"/>
            <a:ext cx="2495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solidFill>
                  <a:srgbClr val="FF0000"/>
                </a:solidFill>
                <a:latin typeface="Times New Roman" panose="02020603050405020304" pitchFamily="18" charset="0"/>
                <a:ea typeface="楷体" panose="02010609060101010101" pitchFamily="49" charset="-122"/>
              </a:rPr>
              <a:t>F</a:t>
            </a:r>
            <a:r>
              <a:rPr lang="zh-CN" altLang="en-US" sz="2800" b="1">
                <a:solidFill>
                  <a:srgbClr val="FF0000"/>
                </a:solidFill>
                <a:latin typeface="Times New Roman" panose="02020603050405020304" pitchFamily="18" charset="0"/>
                <a:ea typeface="楷体" panose="02010609060101010101" pitchFamily="49" charset="-122"/>
              </a:rPr>
              <a:t>＞</a:t>
            </a:r>
            <a:r>
              <a:rPr lang="en-US" altLang="zh-CN" sz="2800" b="1" i="1">
                <a:solidFill>
                  <a:srgbClr val="FF0000"/>
                </a:solidFill>
                <a:latin typeface="Times New Roman" panose="02020603050405020304" pitchFamily="18" charset="0"/>
                <a:ea typeface="楷体" panose="02010609060101010101" pitchFamily="49" charset="-122"/>
              </a:rPr>
              <a:t>G</a:t>
            </a:r>
          </a:p>
        </p:txBody>
      </p:sp>
      <p:sp>
        <p:nvSpPr>
          <p:cNvPr id="18" name="Rectangle 39">
            <a:extLst>
              <a:ext uri="{FF2B5EF4-FFF2-40B4-BE49-F238E27FC236}">
                <a16:creationId xmlns:a16="http://schemas.microsoft.com/office/drawing/2014/main" id="{4CF2A5BF-530A-A248-E867-A98E5E1F432D}"/>
              </a:ext>
            </a:extLst>
          </p:cNvPr>
          <p:cNvSpPr>
            <a:spLocks noChangeArrowheads="1"/>
          </p:cNvSpPr>
          <p:nvPr/>
        </p:nvSpPr>
        <p:spPr bwMode="auto">
          <a:xfrm>
            <a:off x="1772013" y="4943476"/>
            <a:ext cx="8644467" cy="1158074"/>
          </a:xfrm>
          <a:prstGeom prst="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30000"/>
              </a:lnSpc>
              <a:spcBef>
                <a:spcPct val="0"/>
              </a:spcBef>
              <a:spcAft>
                <a:spcPct val="0"/>
              </a:spcAft>
            </a:pPr>
            <a:r>
              <a:rPr lang="zh-CN" altLang="en-US" sz="2800" noProof="1">
                <a:solidFill>
                  <a:srgbClr val="000000"/>
                </a:solidFill>
                <a:latin typeface="Times New Roman" panose="02020603050405020304" pitchFamily="18" charset="0"/>
                <a:ea typeface="楷体" panose="02010609060101010101" pitchFamily="49" charset="-122"/>
              </a:rPr>
              <a:t>运动状态改变，一定有力作用在物体上，并且是非平衡力。</a:t>
            </a:r>
          </a:p>
        </p:txBody>
      </p:sp>
      <p:sp>
        <p:nvSpPr>
          <p:cNvPr id="19" name="Rectangle 40">
            <a:extLst>
              <a:ext uri="{FF2B5EF4-FFF2-40B4-BE49-F238E27FC236}">
                <a16:creationId xmlns:a16="http://schemas.microsoft.com/office/drawing/2014/main" id="{C68662D6-6D8A-DEB7-E939-79A4412FD65F}"/>
              </a:ext>
            </a:extLst>
          </p:cNvPr>
          <p:cNvSpPr>
            <a:spLocks noChangeArrowheads="1"/>
          </p:cNvSpPr>
          <p:nvPr/>
        </p:nvSpPr>
        <p:spPr bwMode="auto">
          <a:xfrm>
            <a:off x="1784714" y="4144452"/>
            <a:ext cx="8608484" cy="597921"/>
          </a:xfrm>
          <a:prstGeom prst="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30000"/>
              </a:lnSpc>
              <a:spcBef>
                <a:spcPct val="0"/>
              </a:spcBef>
              <a:spcAft>
                <a:spcPct val="0"/>
              </a:spcAft>
            </a:pPr>
            <a:r>
              <a:rPr lang="en-US" altLang="zh-CN" sz="2800" noProof="1">
                <a:solidFill>
                  <a:srgbClr val="000000"/>
                </a:solidFill>
                <a:latin typeface="Times New Roman" panose="02020603050405020304" pitchFamily="18" charset="0"/>
                <a:ea typeface="楷体" panose="02010609060101010101" pitchFamily="49" charset="-122"/>
                <a:sym typeface="+mn-ea"/>
              </a:rPr>
              <a:t>有平衡力作用在物体上，运动状态不改变；</a:t>
            </a:r>
          </a:p>
        </p:txBody>
      </p:sp>
      <p:sp>
        <p:nvSpPr>
          <p:cNvPr id="20" name="Text Box 35">
            <a:extLst>
              <a:ext uri="{FF2B5EF4-FFF2-40B4-BE49-F238E27FC236}">
                <a16:creationId xmlns:a16="http://schemas.microsoft.com/office/drawing/2014/main" id="{4FC6BD49-CC09-44D5-FD73-AB8BCA223328}"/>
              </a:ext>
            </a:extLst>
          </p:cNvPr>
          <p:cNvSpPr txBox="1">
            <a:spLocks noChangeArrowheads="1"/>
          </p:cNvSpPr>
          <p:nvPr/>
        </p:nvSpPr>
        <p:spPr bwMode="auto">
          <a:xfrm>
            <a:off x="6764867" y="2719389"/>
            <a:ext cx="280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i="1">
                <a:solidFill>
                  <a:srgbClr val="FF0000"/>
                </a:solidFill>
                <a:latin typeface="Times New Roman" panose="02020603050405020304" pitchFamily="18" charset="0"/>
                <a:ea typeface="楷体" panose="02010609060101010101" pitchFamily="49" charset="-122"/>
              </a:rPr>
              <a:t>F</a:t>
            </a:r>
            <a:r>
              <a:rPr lang="zh-CN" altLang="en-US" sz="2800" b="1">
                <a:solidFill>
                  <a:srgbClr val="FF0000"/>
                </a:solidFill>
                <a:latin typeface="Times New Roman" panose="02020603050405020304" pitchFamily="18" charset="0"/>
                <a:ea typeface="楷体" panose="02010609060101010101" pitchFamily="49" charset="-122"/>
              </a:rPr>
              <a:t>＜</a:t>
            </a:r>
            <a:r>
              <a:rPr lang="en-US" altLang="zh-CN" sz="2800" b="1" i="1">
                <a:solidFill>
                  <a:srgbClr val="FF0000"/>
                </a:solidFill>
                <a:latin typeface="Times New Roman" panose="02020603050405020304" pitchFamily="18" charset="0"/>
                <a:ea typeface="楷体" panose="02010609060101010101" pitchFamily="49" charset="-122"/>
              </a:rPr>
              <a:t>G</a:t>
            </a:r>
          </a:p>
        </p:txBody>
      </p:sp>
    </p:spTree>
    <p:extLst>
      <p:ext uri="{BB962C8B-B14F-4D97-AF65-F5344CB8AC3E}">
        <p14:creationId xmlns:p14="http://schemas.microsoft.com/office/powerpoint/2010/main" val="3326901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1000"/>
                                        <p:tgtEl>
                                          <p:spTgt spid="19"/>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Drawing 2">
            <a:extLst>
              <a:ext uri="{FF2B5EF4-FFF2-40B4-BE49-F238E27FC236}">
                <a16:creationId xmlns:a16="http://schemas.microsoft.com/office/drawing/2014/main" id="{FA2D2901-CF25-CE78-3AC0-88F98B53BA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7885" y="5465141"/>
            <a:ext cx="4530721" cy="1433506"/>
          </a:xfrm>
          <a:prstGeom prst="rect">
            <a:avLst/>
          </a:prstGeom>
          <a:noFill/>
          <a:extLst>
            <a:ext uri="{909E8E84-426E-40DD-AFC4-6F175D3DCCD1}">
              <a14:hiddenFill xmlns:a14="http://schemas.microsoft.com/office/drawing/2010/main">
                <a:solidFill>
                  <a:srgbClr val="FFFFFF"/>
                </a:solidFill>
              </a14:hiddenFill>
            </a:ext>
          </a:extLst>
        </p:spPr>
      </p:pic>
      <p:pic>
        <p:nvPicPr>
          <p:cNvPr id="1025" name="Drawing 4">
            <a:extLst>
              <a:ext uri="{FF2B5EF4-FFF2-40B4-BE49-F238E27FC236}">
                <a16:creationId xmlns:a16="http://schemas.microsoft.com/office/drawing/2014/main" id="{2B90064F-0608-A386-7777-3137754B82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0590" y="3708333"/>
            <a:ext cx="3540778" cy="13342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F7D6CDF-912C-2681-F703-17E0A4FECAFB}"/>
              </a:ext>
            </a:extLst>
          </p:cNvPr>
          <p:cNvSpPr>
            <a:spLocks noChangeArrowheads="1"/>
          </p:cNvSpPr>
          <p:nvPr/>
        </p:nvSpPr>
        <p:spPr bwMode="auto">
          <a:xfrm>
            <a:off x="476384" y="334420"/>
            <a:ext cx="108952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a:ln>
                  <a:noFill/>
                </a:ln>
                <a:solidFill>
                  <a:srgbClr val="000000"/>
                </a:solidFill>
                <a:effectLst/>
                <a:latin typeface="+mj-ea"/>
                <a:ea typeface="+mj-ea"/>
                <a:cs typeface="宋体" pitchFamily="2" charset="-122"/>
              </a:rPr>
              <a:t>4.</a:t>
            </a:r>
            <a:r>
              <a:rPr kumimoji="0" lang="zh-CN" altLang="en-US" sz="2400" b="0" i="0" u="none" strike="noStrike" cap="none" normalizeH="0" baseline="0">
                <a:ln>
                  <a:noFill/>
                </a:ln>
                <a:solidFill>
                  <a:srgbClr val="000000"/>
                </a:solidFill>
                <a:effectLst/>
                <a:latin typeface="+mj-ea"/>
                <a:ea typeface="+mj-ea"/>
                <a:cs typeface="宋体" pitchFamily="2" charset="-122"/>
              </a:rPr>
              <a:t>同一直线上的二力合成</a:t>
            </a:r>
            <a:endParaRPr kumimoji="0" lang="en-US" altLang="zh-CN" sz="2400" b="0" i="0" u="none" strike="noStrike" cap="none" normalizeH="0" baseline="0">
              <a:ln>
                <a:noFill/>
              </a:ln>
              <a:solidFill>
                <a:schemeClr val="tx1"/>
              </a:solidFill>
              <a:effectLst/>
              <a:latin typeface="+mj-ea"/>
              <a:ea typeface="+mj-ea"/>
            </a:endParaRPr>
          </a:p>
        </p:txBody>
      </p:sp>
      <p:sp>
        <p:nvSpPr>
          <p:cNvPr id="4" name="Rectangle 4">
            <a:extLst>
              <a:ext uri="{FF2B5EF4-FFF2-40B4-BE49-F238E27FC236}">
                <a16:creationId xmlns:a16="http://schemas.microsoft.com/office/drawing/2014/main" id="{DC4BB2CF-A319-32FC-2DBC-FCC05C5E233F}"/>
              </a:ext>
            </a:extLst>
          </p:cNvPr>
          <p:cNvSpPr>
            <a:spLocks noChangeArrowheads="1"/>
          </p:cNvSpPr>
          <p:nvPr/>
        </p:nvSpPr>
        <p:spPr bwMode="auto">
          <a:xfrm>
            <a:off x="2908300" y="3760788"/>
            <a:ext cx="696527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6" name="文本框 5">
            <a:extLst>
              <a:ext uri="{FF2B5EF4-FFF2-40B4-BE49-F238E27FC236}">
                <a16:creationId xmlns:a16="http://schemas.microsoft.com/office/drawing/2014/main" id="{19C9759F-88E0-1096-99CC-02827D70B7D4}"/>
              </a:ext>
            </a:extLst>
          </p:cNvPr>
          <p:cNvSpPr txBox="1"/>
          <p:nvPr/>
        </p:nvSpPr>
        <p:spPr>
          <a:xfrm>
            <a:off x="476384" y="898060"/>
            <a:ext cx="3732991"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a:ln>
                  <a:noFill/>
                </a:ln>
                <a:solidFill>
                  <a:srgbClr val="000000"/>
                </a:solidFill>
                <a:effectLst/>
                <a:latin typeface="+mj-ea"/>
                <a:ea typeface="+mj-ea"/>
                <a:cs typeface="宋体" pitchFamily="2" charset="-122"/>
              </a:rPr>
              <a:t>(1)</a:t>
            </a:r>
            <a:r>
              <a:rPr kumimoji="0" lang="zh-CN" altLang="en-US" sz="2400" b="0" i="0" u="none" strike="noStrike" cap="none" normalizeH="0" baseline="0">
                <a:ln>
                  <a:noFill/>
                </a:ln>
                <a:solidFill>
                  <a:srgbClr val="000000"/>
                </a:solidFill>
                <a:effectLst/>
                <a:latin typeface="+mj-ea"/>
                <a:ea typeface="+mj-ea"/>
                <a:cs typeface="宋体" pitchFamily="2" charset="-122"/>
              </a:rPr>
              <a:t>合力</a:t>
            </a:r>
            <a:r>
              <a:rPr kumimoji="0" lang="en-US" altLang="zh-CN" sz="2400" b="0" i="0" u="none" strike="noStrike" cap="none" normalizeH="0" baseline="0">
                <a:ln>
                  <a:noFill/>
                </a:ln>
                <a:solidFill>
                  <a:srgbClr val="000000"/>
                </a:solidFill>
                <a:effectLst/>
                <a:latin typeface="+mj-ea"/>
                <a:ea typeface="+mj-ea"/>
                <a:cs typeface="宋体" pitchFamily="2" charset="-122"/>
              </a:rPr>
              <a:t>(</a:t>
            </a:r>
            <a:r>
              <a:rPr kumimoji="0" lang="zh-CN" altLang="en-US" sz="2400" b="0" i="0" u="none" strike="noStrike" cap="none" normalizeH="0" baseline="0">
                <a:ln>
                  <a:noFill/>
                </a:ln>
                <a:solidFill>
                  <a:srgbClr val="000000"/>
                </a:solidFill>
                <a:effectLst/>
                <a:latin typeface="+mj-ea"/>
                <a:ea typeface="+mj-ea"/>
                <a:cs typeface="宋体" pitchFamily="2" charset="-122"/>
              </a:rPr>
              <a:t>力的合成</a:t>
            </a:r>
            <a:r>
              <a:rPr kumimoji="0" lang="en-US" altLang="zh-CN" sz="2400" b="0" i="0" u="none" strike="noStrike" cap="none" normalizeH="0" baseline="0">
                <a:ln>
                  <a:noFill/>
                </a:ln>
                <a:solidFill>
                  <a:srgbClr val="000000"/>
                </a:solidFill>
                <a:effectLst/>
                <a:latin typeface="+mj-ea"/>
                <a:ea typeface="+mj-ea"/>
                <a:cs typeface="宋体" pitchFamily="2" charset="-122"/>
              </a:rPr>
              <a:t>)</a:t>
            </a:r>
            <a:r>
              <a:rPr kumimoji="0" lang="zh-CN" altLang="en-US" sz="2400" b="0" i="0" u="none" strike="noStrike" cap="none" normalizeH="0" baseline="0">
                <a:ln>
                  <a:noFill/>
                </a:ln>
                <a:solidFill>
                  <a:srgbClr val="000000"/>
                </a:solidFill>
                <a:effectLst/>
                <a:latin typeface="+mj-ea"/>
                <a:ea typeface="+mj-ea"/>
                <a:cs typeface="宋体" pitchFamily="2" charset="-122"/>
              </a:rPr>
              <a:t>：</a:t>
            </a:r>
            <a:endParaRPr kumimoji="0" lang="zh-CN" altLang="en-US" sz="2400" b="0" i="0" u="none" strike="noStrike" cap="none" normalizeH="0" baseline="0">
              <a:ln>
                <a:noFill/>
              </a:ln>
              <a:solidFill>
                <a:schemeClr val="tx1"/>
              </a:solidFill>
              <a:effectLst/>
              <a:latin typeface="+mj-ea"/>
              <a:ea typeface="+mj-ea"/>
            </a:endParaRPr>
          </a:p>
        </p:txBody>
      </p:sp>
      <p:sp>
        <p:nvSpPr>
          <p:cNvPr id="8" name="文本框 7">
            <a:extLst>
              <a:ext uri="{FF2B5EF4-FFF2-40B4-BE49-F238E27FC236}">
                <a16:creationId xmlns:a16="http://schemas.microsoft.com/office/drawing/2014/main" id="{0D551AFB-E265-3A5F-162C-BADED0A725B2}"/>
              </a:ext>
            </a:extLst>
          </p:cNvPr>
          <p:cNvSpPr txBox="1"/>
          <p:nvPr/>
        </p:nvSpPr>
        <p:spPr>
          <a:xfrm>
            <a:off x="5955337" y="4390916"/>
            <a:ext cx="2577967" cy="343299"/>
          </a:xfrm>
          <a:prstGeom prst="rect">
            <a:avLst/>
          </a:prstGeom>
          <a:noFill/>
        </p:spPr>
        <p:txBody>
          <a:bodyPr wrap="square">
            <a:spAutoFit/>
          </a:bodyPr>
          <a:lstStyle/>
          <a:p>
            <a:pPr algn="ctr" fontAlgn="base" latinLnBrk="1">
              <a:lnSpc>
                <a:spcPts val="1500"/>
              </a:lnSpc>
              <a:spcAft>
                <a:spcPts val="800"/>
              </a:spcAft>
            </a:pPr>
            <a:r>
              <a:rPr lang="en-US" altLang="zh-CN" sz="3200" kern="100">
                <a:effectLst/>
              </a:rPr>
              <a:t>F</a:t>
            </a:r>
            <a:r>
              <a:rPr lang="zh-CN" altLang="zh-CN" sz="3200" kern="100" baseline="-25000">
                <a:effectLst/>
              </a:rPr>
              <a:t>合</a:t>
            </a:r>
            <a:r>
              <a:rPr lang="en-US" altLang="zh-CN" sz="3200" kern="100">
                <a:effectLst/>
              </a:rPr>
              <a:t>=F₁+F₂</a:t>
            </a:r>
            <a:endParaRPr lang="zh-CN" altLang="zh-CN" sz="2800" kern="100">
              <a:effectLst/>
              <a:latin typeface="等线" panose="02010600030101010101" pitchFamily="2" charset="-122"/>
              <a:ea typeface="等线" panose="02010600030101010101" pitchFamily="2" charset="-122"/>
              <a:cs typeface="Times New Roman" pitchFamily="18" charset="0"/>
            </a:endParaRPr>
          </a:p>
        </p:txBody>
      </p:sp>
      <p:sp>
        <p:nvSpPr>
          <p:cNvPr id="10" name="文本框 9">
            <a:extLst>
              <a:ext uri="{FF2B5EF4-FFF2-40B4-BE49-F238E27FC236}">
                <a16:creationId xmlns:a16="http://schemas.microsoft.com/office/drawing/2014/main" id="{8A845059-BF7C-A68C-73AC-78E4F01F1B03}"/>
              </a:ext>
            </a:extLst>
          </p:cNvPr>
          <p:cNvSpPr txBox="1"/>
          <p:nvPr/>
        </p:nvSpPr>
        <p:spPr>
          <a:xfrm>
            <a:off x="6025578" y="6044607"/>
            <a:ext cx="2437486" cy="343299"/>
          </a:xfrm>
          <a:prstGeom prst="rect">
            <a:avLst/>
          </a:prstGeom>
          <a:noFill/>
        </p:spPr>
        <p:txBody>
          <a:bodyPr wrap="square">
            <a:spAutoFit/>
          </a:bodyPr>
          <a:lstStyle/>
          <a:p>
            <a:pPr algn="ctr" fontAlgn="base" latinLnBrk="1">
              <a:lnSpc>
                <a:spcPts val="1500"/>
              </a:lnSpc>
              <a:spcAft>
                <a:spcPts val="800"/>
              </a:spcAft>
            </a:pPr>
            <a:r>
              <a:rPr lang="en-US" altLang="zh-CN" sz="3200" kern="100">
                <a:effectLst/>
              </a:rPr>
              <a:t>F</a:t>
            </a:r>
            <a:r>
              <a:rPr lang="zh-CN" altLang="zh-CN" sz="3200" kern="100" baseline="-25000">
                <a:effectLst/>
              </a:rPr>
              <a:t>合</a:t>
            </a:r>
            <a:r>
              <a:rPr lang="en-US" altLang="zh-CN" sz="3200" kern="100">
                <a:effectLst/>
              </a:rPr>
              <a:t>=F₁-F₂</a:t>
            </a:r>
            <a:endParaRPr lang="zh-CN" altLang="zh-CN" sz="2800" kern="100">
              <a:effectLst/>
              <a:latin typeface="等线" panose="02010600030101010101" pitchFamily="2" charset="-122"/>
              <a:ea typeface="等线" panose="02010600030101010101" pitchFamily="2" charset="-122"/>
              <a:cs typeface="Times New Roman" pitchFamily="18" charset="0"/>
            </a:endParaRPr>
          </a:p>
        </p:txBody>
      </p:sp>
      <p:sp>
        <p:nvSpPr>
          <p:cNvPr id="12" name="文本框 11">
            <a:extLst>
              <a:ext uri="{FF2B5EF4-FFF2-40B4-BE49-F238E27FC236}">
                <a16:creationId xmlns:a16="http://schemas.microsoft.com/office/drawing/2014/main" id="{497337E0-164B-61A5-66C4-86DC900AB533}"/>
              </a:ext>
            </a:extLst>
          </p:cNvPr>
          <p:cNvSpPr txBox="1"/>
          <p:nvPr/>
        </p:nvSpPr>
        <p:spPr>
          <a:xfrm>
            <a:off x="476384" y="2835602"/>
            <a:ext cx="609437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a:ln>
                  <a:noFill/>
                </a:ln>
                <a:solidFill>
                  <a:srgbClr val="000000"/>
                </a:solidFill>
                <a:effectLst/>
                <a:latin typeface="+mj-ea"/>
                <a:ea typeface="+mj-ea"/>
                <a:cs typeface="宋体" pitchFamily="2" charset="-122"/>
              </a:rPr>
              <a:t>(2)</a:t>
            </a:r>
            <a:r>
              <a:rPr kumimoji="0" lang="zh-CN" altLang="en-US" sz="2400" b="0" i="0" u="none" strike="noStrike" cap="none" normalizeH="0" baseline="0">
                <a:ln>
                  <a:noFill/>
                </a:ln>
                <a:solidFill>
                  <a:srgbClr val="000000"/>
                </a:solidFill>
                <a:effectLst/>
                <a:latin typeface="+mj-ea"/>
                <a:ea typeface="+mj-ea"/>
                <a:cs typeface="宋体" pitchFamily="2" charset="-122"/>
              </a:rPr>
              <a:t>力的合成分析</a:t>
            </a:r>
            <a:r>
              <a:rPr kumimoji="0" lang="en-US" altLang="zh-CN" sz="2400" b="0" i="0" u="none" strike="noStrike" cap="none" normalizeH="0" baseline="0">
                <a:ln>
                  <a:noFill/>
                </a:ln>
                <a:solidFill>
                  <a:srgbClr val="000000"/>
                </a:solidFill>
                <a:effectLst/>
                <a:latin typeface="+mj-ea"/>
                <a:ea typeface="+mj-ea"/>
                <a:cs typeface="宋体" pitchFamily="2" charset="-122"/>
              </a:rPr>
              <a:t>(</a:t>
            </a:r>
            <a:r>
              <a:rPr kumimoji="0" lang="zh-CN" altLang="en-US" sz="2400" b="0" i="0" u="none" strike="noStrike" cap="none" normalizeH="0" baseline="0">
                <a:ln>
                  <a:noFill/>
                </a:ln>
                <a:solidFill>
                  <a:srgbClr val="000000"/>
                </a:solidFill>
                <a:effectLst/>
                <a:latin typeface="+mj-ea"/>
                <a:ea typeface="+mj-ea"/>
                <a:cs typeface="宋体" pitchFamily="2" charset="-122"/>
              </a:rPr>
              <a:t>同一直线上</a:t>
            </a:r>
            <a:r>
              <a:rPr kumimoji="0" lang="en-US" altLang="zh-CN" sz="2400" b="0" i="0" u="none" strike="noStrike" cap="none" normalizeH="0" baseline="0">
                <a:ln>
                  <a:noFill/>
                </a:ln>
                <a:solidFill>
                  <a:srgbClr val="000000"/>
                </a:solidFill>
                <a:effectLst/>
                <a:latin typeface="+mj-ea"/>
                <a:ea typeface="+mj-ea"/>
                <a:cs typeface="宋体" pitchFamily="2" charset="-122"/>
              </a:rPr>
              <a:t>)</a:t>
            </a:r>
            <a:endParaRPr lang="zh-CN" altLang="en-US" sz="2400"/>
          </a:p>
        </p:txBody>
      </p:sp>
      <p:sp>
        <p:nvSpPr>
          <p:cNvPr id="14" name="文本框 13">
            <a:extLst>
              <a:ext uri="{FF2B5EF4-FFF2-40B4-BE49-F238E27FC236}">
                <a16:creationId xmlns:a16="http://schemas.microsoft.com/office/drawing/2014/main" id="{2E0070C1-D719-34FA-CFC1-EE2A34B2D13A}"/>
              </a:ext>
            </a:extLst>
          </p:cNvPr>
          <p:cNvSpPr txBox="1"/>
          <p:nvPr/>
        </p:nvSpPr>
        <p:spPr>
          <a:xfrm>
            <a:off x="705119" y="1462345"/>
            <a:ext cx="10437778" cy="1200329"/>
          </a:xfrm>
          <a:prstGeom prst="rect">
            <a:avLst/>
          </a:prstGeom>
          <a:noFill/>
        </p:spPr>
        <p:txBody>
          <a:bodyPr wrap="square">
            <a:spAutoFit/>
          </a:bodyPr>
          <a:lstStyle/>
          <a:p>
            <a:r>
              <a:rPr kumimoji="0" lang="zh-CN" altLang="en-US" sz="2400" b="0" i="0" u="none" strike="noStrike" cap="none" normalizeH="0" baseline="0">
                <a:ln>
                  <a:noFill/>
                </a:ln>
                <a:solidFill>
                  <a:srgbClr val="000000"/>
                </a:solidFill>
                <a:effectLst/>
                <a:latin typeface="+mj-ea"/>
                <a:ea typeface="+mj-ea"/>
                <a:cs typeface="宋体" pitchFamily="2" charset="-122"/>
              </a:rPr>
              <a:t>    如果</a:t>
            </a:r>
            <a:r>
              <a:rPr kumimoji="0" lang="zh-CN" altLang="en-US" sz="2400" b="0" i="0" u="none" strike="noStrike" cap="none" normalizeH="0" baseline="0">
                <a:ln>
                  <a:noFill/>
                </a:ln>
                <a:solidFill>
                  <a:srgbClr val="FF0000"/>
                </a:solidFill>
                <a:effectLst/>
                <a:latin typeface="+mj-ea"/>
                <a:ea typeface="+mj-ea"/>
                <a:cs typeface="宋体" pitchFamily="2" charset="-122"/>
              </a:rPr>
              <a:t>一个力产生的作用效果</a:t>
            </a:r>
            <a:r>
              <a:rPr kumimoji="0" lang="zh-CN" altLang="en-US" sz="2400" b="0" i="0" u="none" strike="noStrike" cap="none" normalizeH="0" baseline="0">
                <a:ln>
                  <a:noFill/>
                </a:ln>
                <a:solidFill>
                  <a:srgbClr val="000000"/>
                </a:solidFill>
                <a:effectLst/>
                <a:latin typeface="+mj-ea"/>
                <a:ea typeface="+mj-ea"/>
                <a:cs typeface="宋体" pitchFamily="2" charset="-122"/>
              </a:rPr>
              <a:t>跟</a:t>
            </a:r>
            <a:r>
              <a:rPr kumimoji="0" lang="zh-CN" altLang="en-US" sz="2400" b="0" i="0" u="none" strike="noStrike" cap="none" normalizeH="0" baseline="0">
                <a:ln>
                  <a:noFill/>
                </a:ln>
                <a:solidFill>
                  <a:srgbClr val="FF0000"/>
                </a:solidFill>
                <a:effectLst/>
                <a:latin typeface="+mj-ea"/>
                <a:ea typeface="+mj-ea"/>
                <a:cs typeface="宋体" pitchFamily="2" charset="-122"/>
              </a:rPr>
              <a:t>几个力共同作用产生的效果相同</a:t>
            </a:r>
            <a:r>
              <a:rPr kumimoji="0" lang="zh-CN" altLang="en-US" sz="2400" b="0" i="0" u="none" strike="noStrike" cap="none" normalizeH="0" baseline="0">
                <a:ln>
                  <a:noFill/>
                </a:ln>
                <a:solidFill>
                  <a:srgbClr val="000000"/>
                </a:solidFill>
                <a:effectLst/>
                <a:latin typeface="+mj-ea"/>
                <a:ea typeface="+mj-ea"/>
                <a:cs typeface="宋体" pitchFamily="2" charset="-122"/>
              </a:rPr>
              <a:t>，这个力就叫做那几个力的</a:t>
            </a:r>
            <a:r>
              <a:rPr kumimoji="0" lang="zh-CN" altLang="en-US" sz="2400" b="0" i="0" u="none" strike="noStrike" cap="none" normalizeH="0" baseline="0">
                <a:ln>
                  <a:noFill/>
                </a:ln>
                <a:solidFill>
                  <a:srgbClr val="FF0000"/>
                </a:solidFill>
                <a:effectLst/>
                <a:latin typeface="+mj-ea"/>
                <a:ea typeface="+mj-ea"/>
                <a:cs typeface="宋体" pitchFamily="2" charset="-122"/>
              </a:rPr>
              <a:t>合力</a:t>
            </a:r>
            <a:r>
              <a:rPr kumimoji="0" lang="zh-CN" altLang="en-US" sz="2400" b="0" i="0" u="none" strike="noStrike" cap="none" normalizeH="0" baseline="0">
                <a:ln>
                  <a:noFill/>
                </a:ln>
                <a:solidFill>
                  <a:srgbClr val="000000"/>
                </a:solidFill>
                <a:effectLst/>
                <a:latin typeface="+mj-ea"/>
                <a:ea typeface="+mj-ea"/>
                <a:cs typeface="宋体" pitchFamily="2" charset="-122"/>
              </a:rPr>
              <a:t>，若已知几个力的大小和方向，求合力大小和方向，称为力的合成。</a:t>
            </a:r>
            <a:endParaRPr lang="zh-CN" altLang="en-US" sz="2400"/>
          </a:p>
        </p:txBody>
      </p:sp>
    </p:spTree>
    <p:extLst>
      <p:ext uri="{BB962C8B-B14F-4D97-AF65-F5344CB8AC3E}">
        <p14:creationId xmlns:p14="http://schemas.microsoft.com/office/powerpoint/2010/main" val="1964061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5"/>
                                        </p:tgtEl>
                                        <p:attrNameLst>
                                          <p:attrName>style.visibility</p:attrName>
                                        </p:attrNameLst>
                                      </p:cBhvr>
                                      <p:to>
                                        <p:strVal val="visible"/>
                                      </p:to>
                                    </p:set>
                                    <p:anim calcmode="lin" valueType="num">
                                      <p:cBhvr additive="base">
                                        <p:cTn id="19" dur="500" fill="hold"/>
                                        <p:tgtEl>
                                          <p:spTgt spid="1025"/>
                                        </p:tgtEl>
                                        <p:attrNameLst>
                                          <p:attrName>ppt_x</p:attrName>
                                        </p:attrNameLst>
                                      </p:cBhvr>
                                      <p:tavLst>
                                        <p:tav tm="0">
                                          <p:val>
                                            <p:strVal val="#ppt_x"/>
                                          </p:val>
                                        </p:tav>
                                        <p:tav tm="100000">
                                          <p:val>
                                            <p:strVal val="#ppt_x"/>
                                          </p:val>
                                        </p:tav>
                                      </p:tavLst>
                                    </p:anim>
                                    <p:anim calcmode="lin" valueType="num">
                                      <p:cBhvr additive="base">
                                        <p:cTn id="20"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053044-4D35-35F3-3B9A-0246E66DEFE2}"/>
              </a:ext>
            </a:extLst>
          </p:cNvPr>
          <p:cNvSpPr/>
          <p:nvPr/>
        </p:nvSpPr>
        <p:spPr>
          <a:xfrm>
            <a:off x="1415480" y="1124744"/>
            <a:ext cx="9361040" cy="4616648"/>
          </a:xfrm>
          <a:prstGeom prst="rect">
            <a:avLst/>
          </a:prstGeom>
        </p:spPr>
        <p:txBody>
          <a:bodyPr wrap="square">
            <a:spAutoFit/>
          </a:bodyPr>
          <a:lstStyle/>
          <a:p>
            <a:pPr>
              <a:lnSpc>
                <a:spcPct val="150000"/>
              </a:lnSpc>
            </a:pPr>
            <a:r>
              <a:rPr lang="en-US" altLang="zh-CN" sz="2800">
                <a:latin typeface="Times New Roman" panose="02020603050405020304" pitchFamily="18" charset="0"/>
                <a:ea typeface="楷体" panose="02010609060101010101" pitchFamily="49" charset="-122"/>
              </a:rPr>
              <a:t>1</a:t>
            </a:r>
            <a:r>
              <a:rPr lang="zh-CN" altLang="zh-CN" sz="2800">
                <a:latin typeface="Times New Roman" panose="02020603050405020304" pitchFamily="18" charset="0"/>
                <a:ea typeface="楷体" panose="02010609060101010101" pitchFamily="49" charset="-122"/>
              </a:rPr>
              <a:t>．某工地的起重机要吊装个工件，该工件重</a:t>
            </a:r>
            <a:r>
              <a:rPr lang="en-US" altLang="zh-CN" sz="2800">
                <a:latin typeface="Times New Roman" panose="02020603050405020304" pitchFamily="18" charset="0"/>
                <a:ea typeface="楷体" panose="02010609060101010101" pitchFamily="49" charset="-122"/>
              </a:rPr>
              <a:t>6000N</a:t>
            </a:r>
            <a:r>
              <a:rPr lang="zh-CN" altLang="zh-CN" sz="2800">
                <a:latin typeface="Times New Roman" panose="02020603050405020304" pitchFamily="18" charset="0"/>
                <a:ea typeface="楷体" panose="02010609060101010101" pitchFamily="49" charset="-122"/>
              </a:rPr>
              <a:t>。当起重机以</a:t>
            </a:r>
            <a:r>
              <a:rPr lang="en-US" altLang="zh-CN" sz="2800">
                <a:latin typeface="Times New Roman" panose="02020603050405020304" pitchFamily="18" charset="0"/>
                <a:ea typeface="楷体" panose="02010609060101010101" pitchFamily="49" charset="-122"/>
              </a:rPr>
              <a:t>2m/s</a:t>
            </a:r>
            <a:r>
              <a:rPr lang="zh-CN" altLang="zh-CN" sz="2800">
                <a:latin typeface="Times New Roman" panose="02020603050405020304" pitchFamily="18" charset="0"/>
                <a:ea typeface="楷体" panose="02010609060101010101" pitchFamily="49" charset="-122"/>
              </a:rPr>
              <a:t>匀速吊着工件上升时，起重机的钢绳受到的拉力为</a:t>
            </a:r>
            <a:r>
              <a:rPr lang="zh-CN" altLang="zh-CN" sz="2800" u="sng">
                <a:latin typeface="Times New Roman" panose="02020603050405020304" pitchFamily="18" charset="0"/>
                <a:ea typeface="楷体" panose="02010609060101010101" pitchFamily="49" charset="-122"/>
              </a:rPr>
              <a:t>　</a:t>
            </a:r>
            <a:r>
              <a:rPr lang="en-US" altLang="zh-CN" sz="2800" u="sng">
                <a:latin typeface="Times New Roman" panose="02020603050405020304" pitchFamily="18" charset="0"/>
                <a:ea typeface="楷体" panose="02010609060101010101" pitchFamily="49" charset="-122"/>
              </a:rPr>
              <a:t>       </a:t>
            </a:r>
            <a:r>
              <a:rPr lang="zh-CN" altLang="zh-CN" sz="2800" u="sng">
                <a:latin typeface="Times New Roman" panose="02020603050405020304" pitchFamily="18" charset="0"/>
                <a:ea typeface="楷体" panose="02010609060101010101" pitchFamily="49" charset="-122"/>
              </a:rPr>
              <a:t>　</a:t>
            </a:r>
            <a:r>
              <a:rPr lang="en-US" altLang="zh-CN" sz="2800">
                <a:latin typeface="Times New Roman" panose="02020603050405020304" pitchFamily="18" charset="0"/>
                <a:ea typeface="楷体" panose="02010609060101010101" pitchFamily="49" charset="-122"/>
              </a:rPr>
              <a:t>N</a:t>
            </a:r>
            <a:r>
              <a:rPr lang="zh-CN" altLang="zh-CN" sz="2800">
                <a:latin typeface="Times New Roman" panose="02020603050405020304" pitchFamily="18" charset="0"/>
                <a:ea typeface="楷体" panose="02010609060101010101" pitchFamily="49" charset="-122"/>
              </a:rPr>
              <a:t>；当起重机以</a:t>
            </a:r>
            <a:r>
              <a:rPr lang="en-US" altLang="zh-CN" sz="2800">
                <a:latin typeface="Times New Roman" panose="02020603050405020304" pitchFamily="18" charset="0"/>
                <a:ea typeface="楷体" panose="02010609060101010101" pitchFamily="49" charset="-122"/>
              </a:rPr>
              <a:t>5m/s</a:t>
            </a:r>
            <a:r>
              <a:rPr lang="zh-CN" altLang="zh-CN" sz="2800">
                <a:latin typeface="Times New Roman" panose="02020603050405020304" pitchFamily="18" charset="0"/>
                <a:ea typeface="楷体" panose="02010609060101010101" pitchFamily="49" charset="-122"/>
              </a:rPr>
              <a:t>的速度匀速吊着工件下降时，钢绳受到的拉力</a:t>
            </a:r>
            <a:r>
              <a:rPr lang="zh-CN" altLang="zh-CN" sz="2800" u="sng">
                <a:latin typeface="Times New Roman" panose="02020603050405020304" pitchFamily="18" charset="0"/>
                <a:ea typeface="楷体" panose="02010609060101010101" pitchFamily="49" charset="-122"/>
              </a:rPr>
              <a:t>　</a:t>
            </a:r>
            <a:r>
              <a:rPr lang="en-US" altLang="zh-CN" sz="2800" u="sng">
                <a:latin typeface="Times New Roman" panose="02020603050405020304" pitchFamily="18" charset="0"/>
                <a:ea typeface="楷体" panose="02010609060101010101" pitchFamily="49" charset="-122"/>
              </a:rPr>
              <a:t>       </a:t>
            </a:r>
            <a:r>
              <a:rPr lang="zh-CN" altLang="zh-CN" sz="2800" u="sng">
                <a:latin typeface="Times New Roman" panose="02020603050405020304" pitchFamily="18" charset="0"/>
                <a:ea typeface="楷体" panose="02010609060101010101" pitchFamily="49" charset="-122"/>
              </a:rPr>
              <a:t>　</a:t>
            </a:r>
            <a:r>
              <a:rPr lang="zh-CN" altLang="zh-CN" sz="2800">
                <a:latin typeface="Times New Roman" panose="02020603050405020304" pitchFamily="18" charset="0"/>
                <a:ea typeface="楷体" panose="02010609060101010101" pitchFamily="49" charset="-122"/>
              </a:rPr>
              <a:t>（填“变大”“变小”或“不变”），工件所受拉力的方向为</a:t>
            </a:r>
            <a:r>
              <a:rPr lang="zh-CN" altLang="zh-CN" sz="2800" u="sng">
                <a:latin typeface="Times New Roman" panose="02020603050405020304" pitchFamily="18" charset="0"/>
                <a:ea typeface="楷体" panose="02010609060101010101" pitchFamily="49" charset="-122"/>
              </a:rPr>
              <a:t>　</a:t>
            </a:r>
            <a:r>
              <a:rPr lang="en-US" altLang="zh-CN" sz="2800" u="sng">
                <a:latin typeface="Times New Roman" panose="02020603050405020304" pitchFamily="18" charset="0"/>
                <a:ea typeface="楷体" panose="02010609060101010101" pitchFamily="49" charset="-122"/>
              </a:rPr>
              <a:t>          </a:t>
            </a:r>
            <a:r>
              <a:rPr lang="zh-CN" altLang="zh-CN" sz="2800" u="sng">
                <a:latin typeface="Times New Roman" panose="02020603050405020304" pitchFamily="18" charset="0"/>
                <a:ea typeface="楷体" panose="02010609060101010101" pitchFamily="49" charset="-122"/>
              </a:rPr>
              <a:t>　</a:t>
            </a:r>
            <a:r>
              <a:rPr lang="zh-CN" altLang="zh-CN" sz="2800">
                <a:latin typeface="Times New Roman" panose="02020603050405020304" pitchFamily="18" charset="0"/>
                <a:ea typeface="楷体" panose="02010609060101010101" pitchFamily="49" charset="-122"/>
              </a:rPr>
              <a:t>，起重机吊着工件以</a:t>
            </a:r>
            <a:r>
              <a:rPr lang="en-US" altLang="zh-CN" sz="2800">
                <a:latin typeface="Times New Roman" panose="02020603050405020304" pitchFamily="18" charset="0"/>
                <a:ea typeface="楷体" panose="02010609060101010101" pitchFamily="49" charset="-122"/>
              </a:rPr>
              <a:t>4m/s</a:t>
            </a:r>
            <a:r>
              <a:rPr lang="zh-CN" altLang="zh-CN" sz="2800">
                <a:latin typeface="Times New Roman" panose="02020603050405020304" pitchFamily="18" charset="0"/>
                <a:ea typeface="楷体" panose="02010609060101010101" pitchFamily="49" charset="-122"/>
              </a:rPr>
              <a:t>的速度沿水平方向做匀速直线运动，工件受到的拉力为</a:t>
            </a:r>
            <a:r>
              <a:rPr lang="zh-CN" altLang="zh-CN" sz="2800" u="sng">
                <a:latin typeface="Times New Roman" panose="02020603050405020304" pitchFamily="18" charset="0"/>
                <a:ea typeface="楷体" panose="02010609060101010101" pitchFamily="49" charset="-122"/>
              </a:rPr>
              <a:t>　</a:t>
            </a:r>
            <a:r>
              <a:rPr lang="en-US" altLang="zh-CN" sz="2800" u="sng">
                <a:latin typeface="Times New Roman" panose="02020603050405020304" pitchFamily="18" charset="0"/>
                <a:ea typeface="楷体" panose="02010609060101010101" pitchFamily="49" charset="-122"/>
              </a:rPr>
              <a:t>      </a:t>
            </a:r>
            <a:r>
              <a:rPr lang="zh-CN" altLang="zh-CN" sz="2800" u="sng">
                <a:latin typeface="Times New Roman" panose="02020603050405020304" pitchFamily="18" charset="0"/>
                <a:ea typeface="楷体" panose="02010609060101010101" pitchFamily="49" charset="-122"/>
              </a:rPr>
              <a:t>　</a:t>
            </a:r>
            <a:r>
              <a:rPr lang="en-US" altLang="zh-CN" sz="2800">
                <a:latin typeface="Times New Roman" panose="02020603050405020304" pitchFamily="18" charset="0"/>
                <a:ea typeface="楷体" panose="02010609060101010101" pitchFamily="49" charset="-122"/>
              </a:rPr>
              <a:t>N</a:t>
            </a:r>
            <a:r>
              <a:rPr lang="zh-CN" altLang="en-US" sz="2800">
                <a:latin typeface="Times New Roman" panose="02020603050405020304" pitchFamily="18" charset="0"/>
                <a:ea typeface="楷体" panose="02010609060101010101" pitchFamily="49" charset="-122"/>
              </a:rPr>
              <a:t>。</a:t>
            </a:r>
            <a:r>
              <a:rPr lang="zh-CN" altLang="zh-CN" sz="2800">
                <a:latin typeface="Times New Roman" panose="02020603050405020304" pitchFamily="18" charset="0"/>
                <a:ea typeface="楷体" panose="02010609060101010101" pitchFamily="49" charset="-122"/>
              </a:rPr>
              <a:t>（忽略空气阻力不计）</a:t>
            </a:r>
          </a:p>
        </p:txBody>
      </p:sp>
      <p:sp>
        <p:nvSpPr>
          <p:cNvPr id="3" name="矩形 2">
            <a:extLst>
              <a:ext uri="{FF2B5EF4-FFF2-40B4-BE49-F238E27FC236}">
                <a16:creationId xmlns:a16="http://schemas.microsoft.com/office/drawing/2014/main" id="{917B964B-D3C6-E637-FDFE-5B7605DBB74B}"/>
              </a:ext>
            </a:extLst>
          </p:cNvPr>
          <p:cNvSpPr/>
          <p:nvPr/>
        </p:nvSpPr>
        <p:spPr>
          <a:xfrm>
            <a:off x="2351584" y="2420888"/>
            <a:ext cx="1024639" cy="52322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ea typeface="楷体" panose="02010609060101010101" pitchFamily="49" charset="-122"/>
              </a:rPr>
              <a:t>6000</a:t>
            </a:r>
            <a:endParaRPr lang="zh-CN" altLang="en-US" sz="2800">
              <a:solidFill>
                <a:srgbClr val="FF0000"/>
              </a:solidFill>
              <a:latin typeface="Times New Roman" panose="02020603050405020304" pitchFamily="18" charset="0"/>
              <a:ea typeface="楷体" panose="02010609060101010101" pitchFamily="49" charset="-122"/>
            </a:endParaRPr>
          </a:p>
        </p:txBody>
      </p:sp>
      <p:sp>
        <p:nvSpPr>
          <p:cNvPr id="4" name="矩形 3">
            <a:extLst>
              <a:ext uri="{FF2B5EF4-FFF2-40B4-BE49-F238E27FC236}">
                <a16:creationId xmlns:a16="http://schemas.microsoft.com/office/drawing/2014/main" id="{64EB0242-2147-DD39-B78B-D74347F972E3}"/>
              </a:ext>
            </a:extLst>
          </p:cNvPr>
          <p:cNvSpPr/>
          <p:nvPr/>
        </p:nvSpPr>
        <p:spPr>
          <a:xfrm>
            <a:off x="5079977" y="3096952"/>
            <a:ext cx="902811" cy="523220"/>
          </a:xfrm>
          <a:prstGeom prst="rect">
            <a:avLst/>
          </a:prstGeom>
          <a:noFill/>
        </p:spPr>
        <p:txBody>
          <a:bodyPr wrap="square" rtlCol="0">
            <a:spAutoFit/>
          </a:bodyPr>
          <a:lstStyle/>
          <a:p>
            <a:r>
              <a:rPr lang="zh-CN" altLang="zh-CN" sz="2800">
                <a:solidFill>
                  <a:srgbClr val="FF0000"/>
                </a:solidFill>
                <a:latin typeface="Times New Roman" panose="02020603050405020304" pitchFamily="18" charset="0"/>
                <a:ea typeface="楷体" panose="02010609060101010101" pitchFamily="49" charset="-122"/>
              </a:rPr>
              <a:t>不变</a:t>
            </a:r>
            <a:endParaRPr lang="zh-CN" altLang="en-US" sz="2800">
              <a:solidFill>
                <a:srgbClr val="FF0000"/>
              </a:solidFill>
              <a:latin typeface="Times New Roman" panose="02020603050405020304" pitchFamily="18" charset="0"/>
              <a:ea typeface="楷体" panose="02010609060101010101" pitchFamily="49" charset="-122"/>
            </a:endParaRPr>
          </a:p>
        </p:txBody>
      </p:sp>
      <p:sp>
        <p:nvSpPr>
          <p:cNvPr id="5" name="矩形 4">
            <a:extLst>
              <a:ext uri="{FF2B5EF4-FFF2-40B4-BE49-F238E27FC236}">
                <a16:creationId xmlns:a16="http://schemas.microsoft.com/office/drawing/2014/main" id="{75025C4C-30D9-B974-25C2-D3ED923B288E}"/>
              </a:ext>
            </a:extLst>
          </p:cNvPr>
          <p:cNvSpPr/>
          <p:nvPr/>
        </p:nvSpPr>
        <p:spPr>
          <a:xfrm>
            <a:off x="6583018" y="3817032"/>
            <a:ext cx="1620957" cy="523220"/>
          </a:xfrm>
          <a:prstGeom prst="rect">
            <a:avLst/>
          </a:prstGeom>
          <a:noFill/>
        </p:spPr>
        <p:txBody>
          <a:bodyPr wrap="square" rtlCol="0">
            <a:spAutoFit/>
          </a:bodyPr>
          <a:lstStyle/>
          <a:p>
            <a:r>
              <a:rPr lang="zh-CN" altLang="zh-CN" sz="2800">
                <a:solidFill>
                  <a:srgbClr val="FF0000"/>
                </a:solidFill>
                <a:latin typeface="Times New Roman" panose="02020603050405020304" pitchFamily="18" charset="0"/>
                <a:ea typeface="楷体" panose="02010609060101010101" pitchFamily="49" charset="-122"/>
              </a:rPr>
              <a:t>竖直向上</a:t>
            </a:r>
            <a:endParaRPr lang="zh-CN" altLang="en-US" sz="2800">
              <a:solidFill>
                <a:srgbClr val="FF0000"/>
              </a:solidFill>
              <a:latin typeface="Times New Roman" panose="02020603050405020304" pitchFamily="18" charset="0"/>
              <a:ea typeface="楷体" panose="02010609060101010101" pitchFamily="49" charset="-122"/>
            </a:endParaRPr>
          </a:p>
        </p:txBody>
      </p:sp>
      <p:sp>
        <p:nvSpPr>
          <p:cNvPr id="6" name="矩形 5">
            <a:extLst>
              <a:ext uri="{FF2B5EF4-FFF2-40B4-BE49-F238E27FC236}">
                <a16:creationId xmlns:a16="http://schemas.microsoft.com/office/drawing/2014/main" id="{5A56B5B1-97EF-6C09-BC79-BFAC160C3C63}"/>
              </a:ext>
            </a:extLst>
          </p:cNvPr>
          <p:cNvSpPr/>
          <p:nvPr/>
        </p:nvSpPr>
        <p:spPr>
          <a:xfrm>
            <a:off x="2749352" y="5057193"/>
            <a:ext cx="1024639" cy="52322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ea typeface="楷体" panose="02010609060101010101" pitchFamily="49" charset="-122"/>
              </a:rPr>
              <a:t>6000</a:t>
            </a:r>
            <a:endParaRPr lang="zh-CN" altLang="en-US" sz="2800">
              <a:solidFill>
                <a:srgbClr val="FF0000"/>
              </a:solidFill>
              <a:latin typeface="Times New Roman" panose="02020603050405020304" pitchFamily="18" charset="0"/>
              <a:ea typeface="楷体" panose="02010609060101010101" pitchFamily="49" charset="-122"/>
            </a:endParaRPr>
          </a:p>
        </p:txBody>
      </p:sp>
    </p:spTree>
    <p:extLst>
      <p:ext uri="{BB962C8B-B14F-4D97-AF65-F5344CB8AC3E}">
        <p14:creationId xmlns:p14="http://schemas.microsoft.com/office/powerpoint/2010/main" val="3934643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B2AE3632-2B6A-FCA4-A5DD-591E71BD423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3363"/>
          <a:stretch>
            <a:fillRect/>
          </a:stretch>
        </p:blipFill>
        <p:spPr bwMode="auto">
          <a:xfrm>
            <a:off x="1900468" y="2653554"/>
            <a:ext cx="2356634" cy="186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5E13306C-2D76-904C-9DCB-C1F643940AC2}"/>
              </a:ext>
            </a:extLst>
          </p:cNvPr>
          <p:cNvSpPr/>
          <p:nvPr/>
        </p:nvSpPr>
        <p:spPr>
          <a:xfrm>
            <a:off x="1497277" y="4716897"/>
            <a:ext cx="3950651" cy="1674300"/>
          </a:xfrm>
          <a:prstGeom prst="rect">
            <a:avLst/>
          </a:prstGeom>
        </p:spPr>
        <p:txBody>
          <a:bodyPr wrap="square" lIns="121917" tIns="60958" rIns="121917" bIns="60958">
            <a:spAutoFit/>
          </a:bodyPr>
          <a:lstStyle/>
          <a:p>
            <a:pPr>
              <a:lnSpc>
                <a:spcPct val="120000"/>
              </a:lnSpc>
              <a:spcBef>
                <a:spcPct val="0"/>
              </a:spcBef>
              <a:defRPr/>
            </a:pPr>
            <a:r>
              <a:rPr lang="zh-CN" altLang="en-US" sz="2800" kern="100">
                <a:latin typeface="Times New Roman" panose="02020603050405020304" pitchFamily="18" charset="0"/>
                <a:ea typeface="楷体" panose="02010609060101010101" pitchFamily="49" charset="-122"/>
                <a:cs typeface="Times New Roman" pitchFamily="18" charset="0"/>
              </a:rPr>
              <a:t>一对</a:t>
            </a:r>
            <a:r>
              <a:rPr lang="zh-CN" altLang="en-US" sz="2800"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平衡力</a:t>
            </a:r>
            <a:r>
              <a:rPr lang="zh-CN" altLang="en-US" sz="2800" kern="100">
                <a:latin typeface="Times New Roman" panose="02020603050405020304" pitchFamily="18" charset="0"/>
                <a:ea typeface="楷体" panose="02010609060101010101" pitchFamily="49" charset="-122"/>
                <a:cs typeface="Times New Roman" pitchFamily="18" charset="0"/>
              </a:rPr>
              <a:t>：</a:t>
            </a:r>
            <a:endParaRPr lang="en-US" altLang="zh-CN" sz="2800" kern="100">
              <a:latin typeface="Times New Roman" panose="02020603050405020304" pitchFamily="18" charset="0"/>
              <a:ea typeface="楷体" panose="02010609060101010101" pitchFamily="49" charset="-122"/>
              <a:cs typeface="Times New Roman" pitchFamily="18" charset="0"/>
            </a:endParaRPr>
          </a:p>
          <a:p>
            <a:pPr>
              <a:lnSpc>
                <a:spcPct val="120000"/>
              </a:lnSpc>
              <a:spcBef>
                <a:spcPct val="0"/>
              </a:spcBef>
              <a:defRPr/>
            </a:pPr>
            <a:r>
              <a:rPr lang="zh-CN" altLang="en-US" sz="2800" kern="100">
                <a:latin typeface="Times New Roman" panose="02020603050405020304" pitchFamily="18" charset="0"/>
                <a:ea typeface="楷体" panose="02010609060101010101" pitchFamily="49" charset="-122"/>
                <a:cs typeface="Times New Roman" pitchFamily="18" charset="0"/>
              </a:rPr>
              <a:t>书受到的</a:t>
            </a:r>
            <a:r>
              <a:rPr lang="zh-CN" altLang="en-US" sz="2800"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重力</a:t>
            </a:r>
            <a:r>
              <a:rPr lang="en-US" altLang="zh-CN" sz="2800" i="1"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G</a:t>
            </a:r>
            <a:r>
              <a:rPr lang="zh-CN" altLang="en-US" sz="2800" kern="100">
                <a:latin typeface="Times New Roman" panose="02020603050405020304" pitchFamily="18" charset="0"/>
                <a:ea typeface="楷体" panose="02010609060101010101" pitchFamily="49" charset="-122"/>
                <a:cs typeface="Times New Roman" pitchFamily="18" charset="0"/>
              </a:rPr>
              <a:t>与桌面对书的</a:t>
            </a:r>
            <a:r>
              <a:rPr lang="zh-CN" altLang="en-US" sz="2800"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支持力</a:t>
            </a:r>
            <a:r>
              <a:rPr lang="en-US" altLang="zh-CN" sz="2800" i="1"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F</a:t>
            </a:r>
            <a:r>
              <a:rPr lang="zh-CN" altLang="en-US" sz="2800" kern="100">
                <a:latin typeface="Times New Roman" panose="02020603050405020304" pitchFamily="18" charset="0"/>
                <a:ea typeface="楷体" panose="02010609060101010101" pitchFamily="49" charset="-122"/>
                <a:cs typeface="Times New Roman" pitchFamily="18" charset="0"/>
              </a:rPr>
              <a:t>。</a:t>
            </a:r>
            <a:endParaRPr lang="zh-CN" altLang="en-US" sz="2800">
              <a:latin typeface="Times New Roman" panose="02020603050405020304" pitchFamily="18" charset="0"/>
              <a:ea typeface="楷体" panose="02010609060101010101" pitchFamily="49" charset="-122"/>
            </a:endParaRPr>
          </a:p>
        </p:txBody>
      </p:sp>
      <p:pic>
        <p:nvPicPr>
          <p:cNvPr id="4" name="Picture 10">
            <a:extLst>
              <a:ext uri="{FF2B5EF4-FFF2-40B4-BE49-F238E27FC236}">
                <a16:creationId xmlns:a16="http://schemas.microsoft.com/office/drawing/2014/main" id="{9DA0EB23-9666-9EC0-3A0F-19B6BE835A9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552"/>
          <a:stretch>
            <a:fillRect/>
          </a:stretch>
        </p:blipFill>
        <p:spPr bwMode="auto">
          <a:xfrm>
            <a:off x="7176121" y="2698818"/>
            <a:ext cx="2232248" cy="17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9128D506-90F9-1BE9-F059-E28286D07434}"/>
              </a:ext>
            </a:extLst>
          </p:cNvPr>
          <p:cNvSpPr/>
          <p:nvPr/>
        </p:nvSpPr>
        <p:spPr>
          <a:xfrm>
            <a:off x="6816080" y="4711779"/>
            <a:ext cx="4032448" cy="1674300"/>
          </a:xfrm>
          <a:prstGeom prst="rect">
            <a:avLst/>
          </a:prstGeom>
        </p:spPr>
        <p:txBody>
          <a:bodyPr wrap="square" lIns="121917" tIns="60958" rIns="121917" bIns="60958">
            <a:spAutoFit/>
          </a:bodyPr>
          <a:lstStyle/>
          <a:p>
            <a:pPr>
              <a:lnSpc>
                <a:spcPct val="120000"/>
              </a:lnSpc>
              <a:spcBef>
                <a:spcPct val="0"/>
              </a:spcBef>
              <a:defRPr/>
            </a:pPr>
            <a:r>
              <a:rPr lang="zh-CN" altLang="en-US" sz="2800" kern="100">
                <a:latin typeface="Times New Roman" panose="02020603050405020304" pitchFamily="18" charset="0"/>
                <a:ea typeface="楷体" panose="02010609060101010101" pitchFamily="49" charset="-122"/>
                <a:cs typeface="Times New Roman" pitchFamily="18" charset="0"/>
              </a:rPr>
              <a:t>一对</a:t>
            </a:r>
            <a:r>
              <a:rPr lang="zh-CN" altLang="en-US" sz="2800"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相互作用力</a:t>
            </a:r>
            <a:r>
              <a:rPr lang="zh-CN" altLang="en-US" sz="2800" kern="100">
                <a:latin typeface="Times New Roman" panose="02020603050405020304" pitchFamily="18" charset="0"/>
                <a:ea typeface="楷体" panose="02010609060101010101" pitchFamily="49" charset="-122"/>
                <a:cs typeface="Times New Roman" pitchFamily="18" charset="0"/>
              </a:rPr>
              <a:t>：</a:t>
            </a:r>
            <a:endParaRPr lang="en-US" altLang="zh-CN" sz="2800" kern="100">
              <a:latin typeface="Times New Roman" panose="02020603050405020304" pitchFamily="18" charset="0"/>
              <a:ea typeface="楷体" panose="02010609060101010101" pitchFamily="49" charset="-122"/>
              <a:cs typeface="Times New Roman" pitchFamily="18" charset="0"/>
            </a:endParaRPr>
          </a:p>
          <a:p>
            <a:pPr>
              <a:lnSpc>
                <a:spcPct val="120000"/>
              </a:lnSpc>
              <a:spcBef>
                <a:spcPct val="0"/>
              </a:spcBef>
              <a:defRPr/>
            </a:pPr>
            <a:r>
              <a:rPr lang="zh-CN" altLang="en-US" sz="2800" kern="100">
                <a:latin typeface="Times New Roman" panose="02020603050405020304" pitchFamily="18" charset="0"/>
                <a:ea typeface="楷体" panose="02010609060101010101" pitchFamily="49" charset="-122"/>
                <a:cs typeface="Times New Roman" pitchFamily="18" charset="0"/>
              </a:rPr>
              <a:t>桌面对书的</a:t>
            </a:r>
            <a:r>
              <a:rPr lang="zh-CN" altLang="en-US" sz="2800"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支持力</a:t>
            </a:r>
            <a:r>
              <a:rPr lang="en-US" altLang="zh-CN" sz="2800" i="1"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F</a:t>
            </a:r>
            <a:r>
              <a:rPr lang="zh-CN" altLang="en-US" sz="2800" kern="100">
                <a:latin typeface="Times New Roman" panose="02020603050405020304" pitchFamily="18" charset="0"/>
                <a:ea typeface="楷体" panose="02010609060101010101" pitchFamily="49" charset="-122"/>
                <a:cs typeface="Times New Roman" pitchFamily="18" charset="0"/>
              </a:rPr>
              <a:t>与书对桌面的</a:t>
            </a:r>
            <a:r>
              <a:rPr lang="zh-CN" altLang="en-US" sz="2800"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压力</a:t>
            </a:r>
            <a:r>
              <a:rPr lang="en-US" altLang="zh-CN" sz="2800" i="1"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F′</a:t>
            </a:r>
            <a:r>
              <a:rPr lang="zh-CN" altLang="en-US" sz="2800" kern="100">
                <a:latin typeface="Times New Roman" panose="02020603050405020304" pitchFamily="18" charset="0"/>
                <a:ea typeface="楷体" panose="02010609060101010101" pitchFamily="49" charset="-122"/>
                <a:cs typeface="Times New Roman" pitchFamily="18" charset="0"/>
              </a:rPr>
              <a:t>。</a:t>
            </a:r>
            <a:endParaRPr lang="zh-CN" altLang="en-US" sz="2800">
              <a:latin typeface="Times New Roman" panose="02020603050405020304" pitchFamily="18" charset="0"/>
              <a:ea typeface="楷体" panose="02010609060101010101" pitchFamily="49" charset="-122"/>
            </a:endParaRPr>
          </a:p>
        </p:txBody>
      </p:sp>
      <p:sp>
        <p:nvSpPr>
          <p:cNvPr id="6" name="矩形 5">
            <a:extLst>
              <a:ext uri="{FF2B5EF4-FFF2-40B4-BE49-F238E27FC236}">
                <a16:creationId xmlns:a16="http://schemas.microsoft.com/office/drawing/2014/main" id="{B9FE9C10-CD37-41E7-98FF-B7730E74B595}"/>
              </a:ext>
            </a:extLst>
          </p:cNvPr>
          <p:cNvSpPr/>
          <p:nvPr/>
        </p:nvSpPr>
        <p:spPr>
          <a:xfrm>
            <a:off x="1468094" y="1255017"/>
            <a:ext cx="9031895" cy="1107735"/>
          </a:xfrm>
          <a:prstGeom prst="rect">
            <a:avLst/>
          </a:prstGeom>
          <a:ln w="28575"/>
        </p:spPr>
        <p:style>
          <a:lnRef idx="2">
            <a:schemeClr val="accent2"/>
          </a:lnRef>
          <a:fillRef idx="1">
            <a:schemeClr val="lt1"/>
          </a:fillRef>
          <a:effectRef idx="0">
            <a:schemeClr val="accent2"/>
          </a:effectRef>
          <a:fontRef idx="minor">
            <a:schemeClr val="dk1"/>
          </a:fontRef>
        </p:style>
        <p:txBody>
          <a:bodyPr wrap="square" lIns="121917" tIns="60958" rIns="121917" bIns="60958">
            <a:spAutoFit/>
          </a:bodyPr>
          <a:lstStyle/>
          <a:p>
            <a:pPr>
              <a:lnSpc>
                <a:spcPct val="120000"/>
              </a:lnSpc>
              <a:spcBef>
                <a:spcPct val="0"/>
              </a:spcBef>
              <a:defRPr/>
            </a:pPr>
            <a:r>
              <a:rPr lang="zh-CN" altLang="zh-CN" sz="2800" kern="100">
                <a:latin typeface="Times New Roman" panose="02020603050405020304" pitchFamily="18" charset="0"/>
                <a:ea typeface="楷体" panose="02010609060101010101" pitchFamily="49" charset="-122"/>
                <a:cs typeface="Times New Roman" pitchFamily="18" charset="0"/>
              </a:rPr>
              <a:t>力总是成对出现的，把其中的一个力叫</a:t>
            </a:r>
            <a:r>
              <a:rPr lang="zh-CN" altLang="zh-CN" sz="2800" b="1" kern="100">
                <a:solidFill>
                  <a:schemeClr val="accent1">
                    <a:lumMod val="75000"/>
                  </a:schemeClr>
                </a:solidFill>
                <a:latin typeface="Times New Roman" panose="02020603050405020304" pitchFamily="18" charset="0"/>
                <a:ea typeface="楷体" panose="02010609060101010101" pitchFamily="49" charset="-122"/>
                <a:cs typeface="Times New Roman" pitchFamily="18" charset="0"/>
              </a:rPr>
              <a:t>作用力</a:t>
            </a:r>
            <a:r>
              <a:rPr lang="zh-CN" altLang="zh-CN" sz="2800" kern="100">
                <a:latin typeface="Times New Roman" panose="02020603050405020304" pitchFamily="18" charset="0"/>
                <a:ea typeface="楷体" panose="02010609060101010101" pitchFamily="49" charset="-122"/>
                <a:cs typeface="Times New Roman" pitchFamily="18" charset="0"/>
              </a:rPr>
              <a:t>，另一个力叫</a:t>
            </a:r>
            <a:r>
              <a:rPr lang="zh-CN" altLang="zh-CN" sz="2800" b="1" kern="100">
                <a:solidFill>
                  <a:schemeClr val="accent2"/>
                </a:solidFill>
                <a:latin typeface="Times New Roman" panose="02020603050405020304" pitchFamily="18" charset="0"/>
                <a:ea typeface="楷体" panose="02010609060101010101" pitchFamily="49" charset="-122"/>
                <a:cs typeface="Times New Roman" pitchFamily="18" charset="0"/>
              </a:rPr>
              <a:t>反作用力</a:t>
            </a:r>
            <a:r>
              <a:rPr lang="zh-CN" altLang="zh-CN" sz="2800" kern="100">
                <a:latin typeface="Times New Roman" panose="02020603050405020304" pitchFamily="18" charset="0"/>
                <a:ea typeface="楷体" panose="02010609060101010101" pitchFamily="49" charset="-122"/>
                <a:cs typeface="Times New Roman" pitchFamily="18" charset="0"/>
              </a:rPr>
              <a:t>，作用力与反作用力是一对相互作用力</a:t>
            </a:r>
            <a:r>
              <a:rPr lang="zh-CN" altLang="en-US" sz="2800" kern="100">
                <a:latin typeface="Times New Roman" panose="02020603050405020304" pitchFamily="18" charset="0"/>
                <a:ea typeface="楷体" panose="02010609060101010101" pitchFamily="49" charset="-122"/>
                <a:cs typeface="Times New Roman" pitchFamily="18" charset="0"/>
              </a:rPr>
              <a:t>。</a:t>
            </a:r>
            <a:endParaRPr lang="zh-CN" altLang="en-US" sz="2800">
              <a:latin typeface="Times New Roman" panose="02020603050405020304" pitchFamily="18" charset="0"/>
              <a:ea typeface="楷体" panose="02010609060101010101" pitchFamily="49" charset="-122"/>
            </a:endParaRPr>
          </a:p>
        </p:txBody>
      </p:sp>
      <p:sp>
        <p:nvSpPr>
          <p:cNvPr id="9" name="文本框 11">
            <a:extLst>
              <a:ext uri="{FF2B5EF4-FFF2-40B4-BE49-F238E27FC236}">
                <a16:creationId xmlns:a16="http://schemas.microsoft.com/office/drawing/2014/main" id="{326E2BA8-9ACD-79B6-324F-C2F3523097F8}"/>
              </a:ext>
            </a:extLst>
          </p:cNvPr>
          <p:cNvSpPr txBox="1">
            <a:spLocks noChangeArrowheads="1"/>
          </p:cNvSpPr>
          <p:nvPr/>
        </p:nvSpPr>
        <p:spPr bwMode="auto">
          <a:xfrm>
            <a:off x="773816" y="404813"/>
            <a:ext cx="5072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itchFamily="34" charset="0"/>
                <a:ea typeface="微软雅黑"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itchFamily="34" charset="0"/>
                <a:ea typeface="微软雅黑"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itchFamily="34" charset="0"/>
                <a:ea typeface="微软雅黑"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itchFamily="34" charset="0"/>
                <a:ea typeface="微软雅黑"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itchFamily="34" charset="0"/>
                <a:ea typeface="微软雅黑"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9pPr>
          </a:lstStyle>
          <a:p>
            <a:pPr>
              <a:lnSpc>
                <a:spcPct val="100000"/>
              </a:lnSpc>
              <a:spcBef>
                <a:spcPct val="0"/>
              </a:spcBef>
              <a:buFontTx/>
              <a:buNone/>
            </a:pPr>
            <a:r>
              <a:rPr lang="en-US" altLang="zh-CN" b="1">
                <a:solidFill>
                  <a:srgbClr val="008080"/>
                </a:solidFill>
                <a:latin typeface="Times New Roman" panose="02020603050405020304" pitchFamily="18" charset="0"/>
                <a:ea typeface="楷体" panose="02010609060101010101" pitchFamily="49" charset="-122"/>
              </a:rPr>
              <a:t>5</a:t>
            </a:r>
            <a:r>
              <a:rPr lang="zh-CN" altLang="en-US" b="1">
                <a:solidFill>
                  <a:srgbClr val="008080"/>
                </a:solidFill>
                <a:latin typeface="Times New Roman" panose="02020603050405020304" pitchFamily="18" charset="0"/>
                <a:ea typeface="楷体" panose="02010609060101010101" pitchFamily="49" charset="-122"/>
              </a:rPr>
              <a:t>、平衡力与相互作用力的区别</a:t>
            </a:r>
          </a:p>
        </p:txBody>
      </p:sp>
    </p:spTree>
    <p:extLst>
      <p:ext uri="{BB962C8B-B14F-4D97-AF65-F5344CB8AC3E}">
        <p14:creationId xmlns:p14="http://schemas.microsoft.com/office/powerpoint/2010/main" val="3538715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A624E63-A514-72DE-C2FF-4B866BBB9570}"/>
              </a:ext>
            </a:extLst>
          </p:cNvPr>
          <p:cNvSpPr txBox="1">
            <a:spLocks noChangeArrowheads="1"/>
          </p:cNvSpPr>
          <p:nvPr/>
        </p:nvSpPr>
        <p:spPr bwMode="auto">
          <a:xfrm>
            <a:off x="1058696" y="1268760"/>
            <a:ext cx="10365896" cy="396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indent="719138">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nSpc>
                <a:spcPct val="150000"/>
              </a:lnSpc>
              <a:buFont typeface="Arial" panose="020B0604020202020204" pitchFamily="34" charset="0"/>
              <a:buNone/>
            </a:pPr>
            <a:r>
              <a:rPr lang="zh-CN" altLang="en-US" sz="2800">
                <a:latin typeface="Times New Roman" panose="02020603050405020304" pitchFamily="18" charset="0"/>
                <a:ea typeface="楷体" panose="02010609060101010101" pitchFamily="49" charset="-122"/>
              </a:rPr>
              <a:t>长方体木箱放在水平地面上，木箱上放一木块，则下列分析正确的是（        ）</a:t>
            </a:r>
            <a:endParaRPr lang="en-US" altLang="zh-CN" sz="2800">
              <a:latin typeface="Times New Roman" panose="02020603050405020304" pitchFamily="18" charset="0"/>
              <a:ea typeface="楷体" panose="02010609060101010101" pitchFamily="49" charset="-122"/>
            </a:endParaRPr>
          </a:p>
          <a:p>
            <a:pPr indent="0">
              <a:lnSpc>
                <a:spcPct val="150000"/>
              </a:lnSpc>
              <a:buFont typeface="Arial" panose="020B0604020202020204" pitchFamily="34" charset="0"/>
              <a:buNone/>
            </a:pPr>
            <a:r>
              <a:rPr lang="en-US" altLang="zh-CN" sz="2800">
                <a:latin typeface="Times New Roman" panose="02020603050405020304" pitchFamily="18" charset="0"/>
                <a:ea typeface="楷体" panose="02010609060101010101" pitchFamily="49" charset="-122"/>
              </a:rPr>
              <a:t>A</a:t>
            </a:r>
            <a:r>
              <a:rPr lang="zh-CN" altLang="en-US" sz="2800">
                <a:latin typeface="Times New Roman" panose="02020603050405020304" pitchFamily="18" charset="0"/>
                <a:ea typeface="楷体" panose="02010609060101010101" pitchFamily="49" charset="-122"/>
              </a:rPr>
              <a:t>．木箱受到的重力和地面对木箱的支持力是一对平衡力</a:t>
            </a:r>
          </a:p>
          <a:p>
            <a:pPr indent="0">
              <a:lnSpc>
                <a:spcPct val="150000"/>
              </a:lnSpc>
              <a:buFont typeface="Arial" panose="020B0604020202020204" pitchFamily="34" charset="0"/>
              <a:buNone/>
            </a:pPr>
            <a:r>
              <a:rPr lang="en-US" altLang="zh-CN" sz="2800">
                <a:latin typeface="Times New Roman" panose="02020603050405020304" pitchFamily="18" charset="0"/>
                <a:ea typeface="楷体" panose="02010609060101010101" pitchFamily="49" charset="-122"/>
              </a:rPr>
              <a:t>B</a:t>
            </a:r>
            <a:r>
              <a:rPr lang="zh-CN" altLang="en-US" sz="2800">
                <a:latin typeface="Times New Roman" panose="02020603050405020304" pitchFamily="18" charset="0"/>
                <a:ea typeface="楷体" panose="02010609060101010101" pitchFamily="49" charset="-122"/>
              </a:rPr>
              <a:t>．木箱对木块的支持力和木块对木箱的压力是一对平衡力</a:t>
            </a:r>
          </a:p>
          <a:p>
            <a:pPr indent="0">
              <a:lnSpc>
                <a:spcPct val="150000"/>
              </a:lnSpc>
              <a:buFont typeface="Arial" panose="020B0604020202020204" pitchFamily="34" charset="0"/>
              <a:buNone/>
            </a:pPr>
            <a:r>
              <a:rPr lang="en-US" altLang="zh-CN" sz="2800">
                <a:latin typeface="Times New Roman" panose="02020603050405020304" pitchFamily="18" charset="0"/>
                <a:ea typeface="楷体" panose="02010609060101010101" pitchFamily="49" charset="-122"/>
              </a:rPr>
              <a:t>C</a:t>
            </a:r>
            <a:r>
              <a:rPr lang="zh-CN" altLang="en-US" sz="2800">
                <a:latin typeface="Times New Roman" panose="02020603050405020304" pitchFamily="18" charset="0"/>
                <a:ea typeface="楷体" panose="02010609060101010101" pitchFamily="49" charset="-122"/>
              </a:rPr>
              <a:t>．木箱对地面的压力和地面对木箱的支持力是一对相互作用力</a:t>
            </a:r>
          </a:p>
          <a:p>
            <a:pPr indent="0">
              <a:lnSpc>
                <a:spcPct val="150000"/>
              </a:lnSpc>
              <a:buFont typeface="Arial" panose="020B0604020202020204" pitchFamily="34" charset="0"/>
              <a:buNone/>
            </a:pPr>
            <a:r>
              <a:rPr lang="en-US" altLang="zh-CN" sz="2800">
                <a:latin typeface="Times New Roman" panose="02020603050405020304" pitchFamily="18" charset="0"/>
                <a:ea typeface="楷体" panose="02010609060101010101" pitchFamily="49" charset="-122"/>
              </a:rPr>
              <a:t>D</a:t>
            </a:r>
            <a:r>
              <a:rPr lang="zh-CN" altLang="en-US" sz="2800">
                <a:latin typeface="Times New Roman" panose="02020603050405020304" pitchFamily="18" charset="0"/>
                <a:ea typeface="楷体" panose="02010609060101010101" pitchFamily="49" charset="-122"/>
              </a:rPr>
              <a:t>．地面对木箱的支持力和木块对木箱的压力是一对相互作用力</a:t>
            </a:r>
          </a:p>
        </p:txBody>
      </p:sp>
      <p:sp>
        <p:nvSpPr>
          <p:cNvPr id="3" name="矩形 2">
            <a:extLst>
              <a:ext uri="{FF2B5EF4-FFF2-40B4-BE49-F238E27FC236}">
                <a16:creationId xmlns:a16="http://schemas.microsoft.com/office/drawing/2014/main" id="{3339D847-D47B-7473-6207-15F7C146E366}"/>
              </a:ext>
            </a:extLst>
          </p:cNvPr>
          <p:cNvSpPr>
            <a:spLocks noChangeArrowheads="1"/>
          </p:cNvSpPr>
          <p:nvPr/>
        </p:nvSpPr>
        <p:spPr bwMode="auto">
          <a:xfrm>
            <a:off x="10015489" y="2655684"/>
            <a:ext cx="759884"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r>
              <a:rPr lang="en-US" altLang="zh-CN" sz="3200" b="1">
                <a:solidFill>
                  <a:srgbClr val="FF0000"/>
                </a:solidFill>
                <a:latin typeface="Times New Roman" panose="02020603050405020304" pitchFamily="18" charset="0"/>
                <a:ea typeface="楷体" panose="02010609060101010101" pitchFamily="49" charset="-122"/>
              </a:rPr>
              <a:t>×</a:t>
            </a:r>
            <a:endParaRPr lang="zh-CN" altLang="en-US" sz="3200" b="1">
              <a:solidFill>
                <a:srgbClr val="FF0000"/>
              </a:solidFill>
              <a:latin typeface="Times New Roman" panose="02020603050405020304" pitchFamily="18" charset="0"/>
              <a:ea typeface="楷体" panose="02010609060101010101" pitchFamily="49" charset="-122"/>
            </a:endParaRPr>
          </a:p>
        </p:txBody>
      </p:sp>
      <p:sp>
        <p:nvSpPr>
          <p:cNvPr id="4" name="矩形 3">
            <a:extLst>
              <a:ext uri="{FF2B5EF4-FFF2-40B4-BE49-F238E27FC236}">
                <a16:creationId xmlns:a16="http://schemas.microsoft.com/office/drawing/2014/main" id="{606551BE-96BE-3E48-5E31-F824BEEF95CC}"/>
              </a:ext>
            </a:extLst>
          </p:cNvPr>
          <p:cNvSpPr>
            <a:spLocks noChangeArrowheads="1"/>
          </p:cNvSpPr>
          <p:nvPr/>
        </p:nvSpPr>
        <p:spPr bwMode="auto">
          <a:xfrm>
            <a:off x="10395431" y="3303756"/>
            <a:ext cx="75988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r>
              <a:rPr lang="en-US" altLang="zh-CN" sz="3200" b="1">
                <a:solidFill>
                  <a:srgbClr val="FF0000"/>
                </a:solidFill>
                <a:latin typeface="Times New Roman" panose="02020603050405020304" pitchFamily="18" charset="0"/>
                <a:ea typeface="楷体" panose="02010609060101010101" pitchFamily="49" charset="-122"/>
              </a:rPr>
              <a:t>×</a:t>
            </a:r>
            <a:endParaRPr lang="zh-CN" altLang="en-US" sz="3200" b="1">
              <a:solidFill>
                <a:srgbClr val="FF0000"/>
              </a:solidFill>
              <a:latin typeface="Times New Roman" panose="02020603050405020304" pitchFamily="18" charset="0"/>
              <a:ea typeface="楷体" panose="02010609060101010101" pitchFamily="49" charset="-122"/>
            </a:endParaRPr>
          </a:p>
        </p:txBody>
      </p:sp>
      <p:sp>
        <p:nvSpPr>
          <p:cNvPr id="5" name="矩形 4">
            <a:extLst>
              <a:ext uri="{FF2B5EF4-FFF2-40B4-BE49-F238E27FC236}">
                <a16:creationId xmlns:a16="http://schemas.microsoft.com/office/drawing/2014/main" id="{C53CAD52-DB3D-26CD-02A4-552AC1C3D661}"/>
              </a:ext>
            </a:extLst>
          </p:cNvPr>
          <p:cNvSpPr>
            <a:spLocks noChangeArrowheads="1"/>
          </p:cNvSpPr>
          <p:nvPr/>
        </p:nvSpPr>
        <p:spPr bwMode="auto">
          <a:xfrm>
            <a:off x="11064552" y="3962619"/>
            <a:ext cx="530700"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r>
              <a:rPr lang="zh-CN" altLang="en-US" sz="3200" b="1">
                <a:solidFill>
                  <a:srgbClr val="FF0000"/>
                </a:solidFill>
                <a:latin typeface="Times New Roman" panose="02020603050405020304" pitchFamily="18" charset="0"/>
                <a:ea typeface="楷体" panose="02010609060101010101" pitchFamily="49" charset="-122"/>
              </a:rPr>
              <a:t>√</a:t>
            </a:r>
          </a:p>
        </p:txBody>
      </p:sp>
      <p:sp>
        <p:nvSpPr>
          <p:cNvPr id="6" name="矩形 5">
            <a:extLst>
              <a:ext uri="{FF2B5EF4-FFF2-40B4-BE49-F238E27FC236}">
                <a16:creationId xmlns:a16="http://schemas.microsoft.com/office/drawing/2014/main" id="{DB8DCE42-EC14-D905-BC44-BA5F42B66C82}"/>
              </a:ext>
            </a:extLst>
          </p:cNvPr>
          <p:cNvSpPr>
            <a:spLocks noChangeArrowheads="1"/>
          </p:cNvSpPr>
          <p:nvPr/>
        </p:nvSpPr>
        <p:spPr bwMode="auto">
          <a:xfrm>
            <a:off x="2495600" y="2082918"/>
            <a:ext cx="759884"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eaLnBrk="1" hangingPunct="1">
              <a:buFont typeface="Arial" panose="020B0604020202020204" pitchFamily="34" charset="0"/>
              <a:buNone/>
            </a:pPr>
            <a:r>
              <a:rPr lang="en-US" altLang="zh-CN" sz="2800">
                <a:solidFill>
                  <a:srgbClr val="FF0000"/>
                </a:solidFill>
                <a:latin typeface="Times New Roman" panose="02020603050405020304" pitchFamily="18" charset="0"/>
                <a:ea typeface="楷体" panose="02010609060101010101" pitchFamily="49" charset="-122"/>
              </a:rPr>
              <a:t>C</a:t>
            </a:r>
            <a:endParaRPr lang="zh-CN" altLang="en-US" sz="2800">
              <a:solidFill>
                <a:srgbClr val="FF0000"/>
              </a:solidFill>
              <a:latin typeface="Times New Roman" panose="02020603050405020304" pitchFamily="18" charset="0"/>
              <a:ea typeface="楷体" panose="02010609060101010101" pitchFamily="49" charset="-122"/>
            </a:endParaRPr>
          </a:p>
        </p:txBody>
      </p:sp>
      <p:sp>
        <p:nvSpPr>
          <p:cNvPr id="7" name="矩形 6">
            <a:extLst>
              <a:ext uri="{FF2B5EF4-FFF2-40B4-BE49-F238E27FC236}">
                <a16:creationId xmlns:a16="http://schemas.microsoft.com/office/drawing/2014/main" id="{0E94BAE1-19B3-8C01-BD80-FE4DF6E71998}"/>
              </a:ext>
            </a:extLst>
          </p:cNvPr>
          <p:cNvSpPr>
            <a:spLocks noChangeArrowheads="1"/>
          </p:cNvSpPr>
          <p:nvPr/>
        </p:nvSpPr>
        <p:spPr bwMode="auto">
          <a:xfrm>
            <a:off x="11064552" y="4613651"/>
            <a:ext cx="530700"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pPr eaLnBrk="1" hangingPunct="1">
              <a:buFont typeface="Arial" panose="020B0604020202020204" pitchFamily="34" charset="0"/>
              <a:buNone/>
            </a:pPr>
            <a:r>
              <a:rPr lang="en-US" altLang="zh-CN" sz="3200" b="1">
                <a:solidFill>
                  <a:srgbClr val="FF0000"/>
                </a:solidFill>
                <a:latin typeface="Times New Roman" panose="02020603050405020304" pitchFamily="18" charset="0"/>
                <a:ea typeface="楷体" panose="02010609060101010101" pitchFamily="49" charset="-122"/>
              </a:rPr>
              <a:t>×</a:t>
            </a:r>
            <a:endParaRPr lang="zh-CN" altLang="en-US" sz="3200" b="1">
              <a:solidFill>
                <a:srgbClr val="FF0000"/>
              </a:solidFill>
              <a:latin typeface="Times New Roman" panose="02020603050405020304" pitchFamily="18" charset="0"/>
              <a:ea typeface="楷体" panose="02010609060101010101" pitchFamily="49" charset="-122"/>
            </a:endParaRPr>
          </a:p>
        </p:txBody>
      </p:sp>
    </p:spTree>
    <p:extLst>
      <p:ext uri="{BB962C8B-B14F-4D97-AF65-F5344CB8AC3E}">
        <p14:creationId xmlns:p14="http://schemas.microsoft.com/office/powerpoint/2010/main" val="3104351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84B532B-67A4-C01E-B5DE-CEC02633BE0A}"/>
              </a:ext>
            </a:extLst>
          </p:cNvPr>
          <p:cNvSpPr txBox="1">
            <a:spLocks noChangeArrowheads="1"/>
          </p:cNvSpPr>
          <p:nvPr/>
        </p:nvSpPr>
        <p:spPr bwMode="auto">
          <a:xfrm>
            <a:off x="781981" y="516363"/>
            <a:ext cx="1708779" cy="531209"/>
          </a:xfrm>
          <a:prstGeom prst="roundRect">
            <a:avLst/>
          </a:prstGeom>
          <a:solidFill>
            <a:schemeClr val="accent1">
              <a:lumMod val="75000"/>
            </a:schemeClr>
          </a:solidFill>
          <a:ln w="9525">
            <a:solidFill>
              <a:schemeClr val="accent1">
                <a:lumMod val="75000"/>
              </a:schemeClr>
            </a:solidFill>
            <a:miter lim="800000"/>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ct val="50000"/>
              </a:spcBef>
              <a:spcAft>
                <a:spcPct val="0"/>
              </a:spcAft>
              <a:buFont typeface="Arial" panose="020B0604020202020204" pitchFamily="34" charset="0"/>
              <a:buNone/>
            </a:pPr>
            <a:r>
              <a:rPr lang="zh-CN" altLang="en-US">
                <a:solidFill>
                  <a:schemeClr val="bg1"/>
                </a:solidFill>
                <a:latin typeface="Times New Roman" panose="02020603050405020304" pitchFamily="18" charset="0"/>
                <a:ea typeface="楷体" panose="02010609060101010101" pitchFamily="49" charset="-122"/>
              </a:rPr>
              <a:t>实验目的</a:t>
            </a:r>
          </a:p>
        </p:txBody>
      </p:sp>
      <p:sp>
        <p:nvSpPr>
          <p:cNvPr id="3" name="Text Box 4">
            <a:extLst>
              <a:ext uri="{FF2B5EF4-FFF2-40B4-BE49-F238E27FC236}">
                <a16:creationId xmlns:a16="http://schemas.microsoft.com/office/drawing/2014/main" id="{0F61B728-8F79-E2A5-BC53-C19A6E7586B1}"/>
              </a:ext>
            </a:extLst>
          </p:cNvPr>
          <p:cNvSpPr txBox="1">
            <a:spLocks noChangeArrowheads="1"/>
          </p:cNvSpPr>
          <p:nvPr/>
        </p:nvSpPr>
        <p:spPr bwMode="auto">
          <a:xfrm>
            <a:off x="2690893" y="536426"/>
            <a:ext cx="6443133" cy="523220"/>
          </a:xfrm>
          <a:prstGeom prst="rect">
            <a:avLst/>
          </a:prstGeom>
          <a:noFill/>
          <a:ln w="9525">
            <a:noFill/>
            <a:miter lim="800000"/>
          </a:ln>
        </p:spPr>
        <p:txBody>
          <a:bodyPr>
            <a:spAutoFit/>
          </a:bodyPr>
          <a:lstStyle/>
          <a:p>
            <a:pPr>
              <a:spcBef>
                <a:spcPct val="50000"/>
              </a:spcBef>
            </a:pPr>
            <a:r>
              <a:rPr lang="zh-CN" altLang="en-US" sz="2800">
                <a:latin typeface="Times New Roman" panose="02020603050405020304" pitchFamily="18" charset="0"/>
                <a:ea typeface="楷体" panose="02010609060101010101" pitchFamily="49" charset="-122"/>
              </a:rPr>
              <a:t>探究物体的运动是否需要力维持</a:t>
            </a:r>
          </a:p>
        </p:txBody>
      </p:sp>
      <p:sp>
        <p:nvSpPr>
          <p:cNvPr id="4" name="Text Box 5">
            <a:extLst>
              <a:ext uri="{FF2B5EF4-FFF2-40B4-BE49-F238E27FC236}">
                <a16:creationId xmlns:a16="http://schemas.microsoft.com/office/drawing/2014/main" id="{275C9E37-13DA-6EB6-D09E-AFF79C858A8F}"/>
              </a:ext>
            </a:extLst>
          </p:cNvPr>
          <p:cNvSpPr txBox="1">
            <a:spLocks noChangeArrowheads="1"/>
          </p:cNvSpPr>
          <p:nvPr/>
        </p:nvSpPr>
        <p:spPr bwMode="auto">
          <a:xfrm>
            <a:off x="2690893" y="1284671"/>
            <a:ext cx="7632848" cy="1082412"/>
          </a:xfrm>
          <a:prstGeom prst="rect">
            <a:avLst/>
          </a:prstGeom>
          <a:noFill/>
          <a:ln w="9525">
            <a:noFill/>
            <a:miter lim="800000"/>
          </a:ln>
        </p:spPr>
        <p:txBody>
          <a:bodyPr wrap="square">
            <a:spAutoFit/>
          </a:bodyPr>
          <a:lstStyle/>
          <a:p>
            <a:pPr>
              <a:lnSpc>
                <a:spcPct val="120000"/>
              </a:lnSpc>
              <a:spcBef>
                <a:spcPct val="0"/>
              </a:spcBef>
            </a:pPr>
            <a:r>
              <a:rPr lang="zh-CN" altLang="en-US" sz="2800">
                <a:latin typeface="Times New Roman" panose="02020603050405020304" pitchFamily="18" charset="0"/>
                <a:ea typeface="楷体" panose="02010609060101010101" pitchFamily="49" charset="-122"/>
              </a:rPr>
              <a:t>逐步改变水平面的光滑程度，观察比较小车运动的距离的远近。</a:t>
            </a:r>
          </a:p>
        </p:txBody>
      </p:sp>
      <p:sp>
        <p:nvSpPr>
          <p:cNvPr id="5" name="Text Box 6">
            <a:extLst>
              <a:ext uri="{FF2B5EF4-FFF2-40B4-BE49-F238E27FC236}">
                <a16:creationId xmlns:a16="http://schemas.microsoft.com/office/drawing/2014/main" id="{E9D8FF2C-CD61-20B4-437B-E001669B3B3A}"/>
              </a:ext>
            </a:extLst>
          </p:cNvPr>
          <p:cNvSpPr txBox="1">
            <a:spLocks noChangeArrowheads="1"/>
          </p:cNvSpPr>
          <p:nvPr/>
        </p:nvSpPr>
        <p:spPr bwMode="auto">
          <a:xfrm>
            <a:off x="2643160" y="2676404"/>
            <a:ext cx="7239000" cy="523220"/>
          </a:xfrm>
          <a:prstGeom prst="rect">
            <a:avLst/>
          </a:prstGeom>
          <a:noFill/>
          <a:ln w="9525">
            <a:noFill/>
            <a:miter lim="800000"/>
          </a:ln>
        </p:spPr>
        <p:txBody>
          <a:bodyPr>
            <a:spAutoFit/>
          </a:bodyPr>
          <a:lstStyle/>
          <a:p>
            <a:pPr>
              <a:spcBef>
                <a:spcPct val="50000"/>
              </a:spcBef>
            </a:pPr>
            <a:r>
              <a:rPr lang="zh-CN" altLang="en-US" sz="2800">
                <a:latin typeface="Times New Roman" panose="02020603050405020304" pitchFamily="18" charset="0"/>
                <a:ea typeface="楷体" panose="02010609060101010101" pitchFamily="49" charset="-122"/>
              </a:rPr>
              <a:t>相同的小车、小车开始运动速度相同</a:t>
            </a:r>
          </a:p>
        </p:txBody>
      </p:sp>
      <p:sp>
        <p:nvSpPr>
          <p:cNvPr id="6" name="Text Box 7">
            <a:extLst>
              <a:ext uri="{FF2B5EF4-FFF2-40B4-BE49-F238E27FC236}">
                <a16:creationId xmlns:a16="http://schemas.microsoft.com/office/drawing/2014/main" id="{E8661389-2F02-4AF4-BF0D-84382AB1BAB4}"/>
              </a:ext>
            </a:extLst>
          </p:cNvPr>
          <p:cNvSpPr txBox="1">
            <a:spLocks noChangeArrowheads="1"/>
          </p:cNvSpPr>
          <p:nvPr/>
        </p:nvSpPr>
        <p:spPr bwMode="auto">
          <a:xfrm>
            <a:off x="2643159" y="3994729"/>
            <a:ext cx="6096405" cy="523220"/>
          </a:xfrm>
          <a:prstGeom prst="rect">
            <a:avLst/>
          </a:prstGeom>
          <a:noFill/>
          <a:ln w="9525">
            <a:noFill/>
            <a:miter lim="800000"/>
          </a:ln>
        </p:spPr>
        <p:txBody>
          <a:bodyPr wrap="square">
            <a:spAutoFit/>
          </a:bodyPr>
          <a:lstStyle/>
          <a:p>
            <a:pPr>
              <a:spcBef>
                <a:spcPct val="50000"/>
              </a:spcBef>
            </a:pPr>
            <a:r>
              <a:rPr lang="zh-CN" altLang="en-US" sz="2800">
                <a:latin typeface="Times New Roman" panose="02020603050405020304" pitchFamily="18" charset="0"/>
                <a:ea typeface="楷体" panose="02010609060101010101" pitchFamily="49" charset="-122"/>
              </a:rPr>
              <a:t>水平面粗糙程度不同即阻力不同</a:t>
            </a:r>
          </a:p>
        </p:txBody>
      </p:sp>
      <p:sp>
        <p:nvSpPr>
          <p:cNvPr id="7" name="Text Box 8">
            <a:extLst>
              <a:ext uri="{FF2B5EF4-FFF2-40B4-BE49-F238E27FC236}">
                <a16:creationId xmlns:a16="http://schemas.microsoft.com/office/drawing/2014/main" id="{A4D96130-328F-0BDA-1FFA-0A48AACF9DB5}"/>
              </a:ext>
            </a:extLst>
          </p:cNvPr>
          <p:cNvSpPr txBox="1">
            <a:spLocks noChangeArrowheads="1"/>
          </p:cNvSpPr>
          <p:nvPr/>
        </p:nvSpPr>
        <p:spPr bwMode="auto">
          <a:xfrm>
            <a:off x="2643159" y="4882398"/>
            <a:ext cx="6121400" cy="523220"/>
          </a:xfrm>
          <a:prstGeom prst="rect">
            <a:avLst/>
          </a:prstGeom>
          <a:noFill/>
          <a:ln w="9525">
            <a:noFill/>
            <a:miter lim="800000"/>
          </a:ln>
        </p:spPr>
        <p:txBody>
          <a:bodyPr>
            <a:spAutoFit/>
          </a:bodyPr>
          <a:lstStyle/>
          <a:p>
            <a:pPr>
              <a:spcBef>
                <a:spcPct val="50000"/>
              </a:spcBef>
            </a:pPr>
            <a:r>
              <a:rPr lang="zh-CN" altLang="en-US" sz="2800">
                <a:latin typeface="Times New Roman" panose="02020603050405020304" pitchFamily="18" charset="0"/>
                <a:ea typeface="楷体" panose="02010609060101010101" pitchFamily="49" charset="-122"/>
              </a:rPr>
              <a:t>木板、小车、棉布、毛巾、斜面</a:t>
            </a:r>
          </a:p>
        </p:txBody>
      </p:sp>
      <p:sp>
        <p:nvSpPr>
          <p:cNvPr id="8" name="Text Box 9">
            <a:extLst>
              <a:ext uri="{FF2B5EF4-FFF2-40B4-BE49-F238E27FC236}">
                <a16:creationId xmlns:a16="http://schemas.microsoft.com/office/drawing/2014/main" id="{50BA4F93-87B7-575F-011F-B62A44A6DC46}"/>
              </a:ext>
            </a:extLst>
          </p:cNvPr>
          <p:cNvSpPr txBox="1">
            <a:spLocks noChangeArrowheads="1"/>
          </p:cNvSpPr>
          <p:nvPr/>
        </p:nvSpPr>
        <p:spPr bwMode="auto">
          <a:xfrm>
            <a:off x="9465189" y="4303516"/>
            <a:ext cx="1794656" cy="510778"/>
          </a:xfrm>
          <a:prstGeom prst="roundRect">
            <a:avLst/>
          </a:prstGeom>
          <a:solidFill>
            <a:schemeClr val="accent1">
              <a:lumMod val="75000"/>
            </a:schemeClr>
          </a:solidFill>
          <a:ln w="9525">
            <a:solidFill>
              <a:schemeClr val="accent1">
                <a:lumMod val="75000"/>
              </a:schemeClr>
            </a:solidFill>
            <a:miter lim="800000"/>
          </a:ln>
        </p:spPr>
        <p:txBody>
          <a:bodyPr wrap="square">
            <a:spAutoFit/>
          </a:bodyPr>
          <a:lstStyle/>
          <a:p>
            <a:pPr>
              <a:spcBef>
                <a:spcPct val="50000"/>
              </a:spcBef>
            </a:pPr>
            <a:r>
              <a:rPr lang="zh-CN" altLang="en-US" sz="2400">
                <a:solidFill>
                  <a:schemeClr val="bg1"/>
                </a:solidFill>
                <a:latin typeface="Times New Roman" panose="02020603050405020304" pitchFamily="18" charset="0"/>
                <a:ea typeface="楷体" panose="02010609060101010101" pitchFamily="49" charset="-122"/>
              </a:rPr>
              <a:t>控制变量法</a:t>
            </a:r>
          </a:p>
        </p:txBody>
      </p:sp>
      <p:sp>
        <p:nvSpPr>
          <p:cNvPr id="9" name="Text Box 10">
            <a:extLst>
              <a:ext uri="{FF2B5EF4-FFF2-40B4-BE49-F238E27FC236}">
                <a16:creationId xmlns:a16="http://schemas.microsoft.com/office/drawing/2014/main" id="{EA3703DD-26EE-DC39-2501-97155E63C908}"/>
              </a:ext>
            </a:extLst>
          </p:cNvPr>
          <p:cNvSpPr txBox="1">
            <a:spLocks noChangeArrowheads="1"/>
          </p:cNvSpPr>
          <p:nvPr/>
        </p:nvSpPr>
        <p:spPr bwMode="auto">
          <a:xfrm>
            <a:off x="2490760" y="3199624"/>
            <a:ext cx="7543800" cy="523220"/>
          </a:xfrm>
          <a:prstGeom prst="rect">
            <a:avLst/>
          </a:prstGeom>
          <a:noFill/>
          <a:ln w="9525">
            <a:noFill/>
            <a:miter lim="800000"/>
          </a:ln>
        </p:spPr>
        <p:txBody>
          <a:bodyPr>
            <a:spAutoFit/>
          </a:bodyPr>
          <a:lstStyle/>
          <a:p>
            <a:pPr>
              <a:spcBef>
                <a:spcPct val="50000"/>
              </a:spcBef>
            </a:pPr>
            <a:r>
              <a:rPr lang="zh-CN" altLang="en-US" sz="2800">
                <a:latin typeface="Times New Roman" panose="02020603050405020304" pitchFamily="18" charset="0"/>
                <a:ea typeface="楷体" panose="02010609060101010101" pitchFamily="49" charset="-122"/>
              </a:rPr>
              <a:t>（同一斜面、从同一高度静止开始下滑）</a:t>
            </a:r>
          </a:p>
        </p:txBody>
      </p:sp>
      <p:sp>
        <p:nvSpPr>
          <p:cNvPr id="10" name="Rectangle 3">
            <a:extLst>
              <a:ext uri="{FF2B5EF4-FFF2-40B4-BE49-F238E27FC236}">
                <a16:creationId xmlns:a16="http://schemas.microsoft.com/office/drawing/2014/main" id="{88AFEF85-F579-7997-955E-2EBB655C3E92}"/>
              </a:ext>
            </a:extLst>
          </p:cNvPr>
          <p:cNvSpPr txBox="1">
            <a:spLocks noChangeArrowheads="1"/>
          </p:cNvSpPr>
          <p:nvPr/>
        </p:nvSpPr>
        <p:spPr bwMode="auto">
          <a:xfrm>
            <a:off x="778327" y="1356679"/>
            <a:ext cx="1712433" cy="578882"/>
          </a:xfrm>
          <a:prstGeom prst="roundRect">
            <a:avLst/>
          </a:prstGeom>
          <a:solidFill>
            <a:schemeClr val="accent1">
              <a:lumMod val="75000"/>
            </a:schemeClr>
          </a:solidFill>
          <a:ln w="9525">
            <a:solidFill>
              <a:schemeClr val="accent1">
                <a:lumMod val="75000"/>
              </a:schemeClr>
            </a:solidFill>
            <a:miter lim="800000"/>
          </a:ln>
        </p:spPr>
        <p:txBody>
          <a:bodyPr wrap="square">
            <a:spAutoFit/>
          </a:bodyPr>
          <a:lstStyle>
            <a:defPPr>
              <a:defRPr lang="zh-CN"/>
            </a:defPPr>
            <a:lvl1pPr>
              <a:spcBef>
                <a:spcPct val="50000"/>
              </a:spcBef>
              <a:defRPr sz="2400">
                <a:solidFill>
                  <a:schemeClr val="bg1"/>
                </a:solidFill>
                <a:latin typeface="微软雅黑" pitchFamily="34" charset="-122"/>
                <a:ea typeface="微软雅黑" pitchFamily="34" charset="-122"/>
              </a:defRPr>
            </a:lvl1pPr>
          </a:lstStyle>
          <a:p>
            <a:r>
              <a:rPr lang="zh-CN" altLang="en-US" sz="2800">
                <a:latin typeface="Times New Roman" panose="02020603050405020304" pitchFamily="18" charset="0"/>
                <a:ea typeface="楷体" panose="02010609060101010101" pitchFamily="49" charset="-122"/>
              </a:rPr>
              <a:t>实验思路</a:t>
            </a:r>
          </a:p>
        </p:txBody>
      </p:sp>
      <p:sp>
        <p:nvSpPr>
          <p:cNvPr id="11" name="Rectangle 3">
            <a:extLst>
              <a:ext uri="{FF2B5EF4-FFF2-40B4-BE49-F238E27FC236}">
                <a16:creationId xmlns:a16="http://schemas.microsoft.com/office/drawing/2014/main" id="{95BDFEDC-B2F8-237D-8960-EFF1DCB0F821}"/>
              </a:ext>
            </a:extLst>
          </p:cNvPr>
          <p:cNvSpPr txBox="1">
            <a:spLocks noChangeArrowheads="1"/>
          </p:cNvSpPr>
          <p:nvPr/>
        </p:nvSpPr>
        <p:spPr bwMode="auto">
          <a:xfrm>
            <a:off x="778327" y="2653732"/>
            <a:ext cx="1712433" cy="578882"/>
          </a:xfrm>
          <a:prstGeom prst="roundRect">
            <a:avLst/>
          </a:prstGeom>
          <a:solidFill>
            <a:schemeClr val="accent1">
              <a:lumMod val="75000"/>
            </a:schemeClr>
          </a:solidFill>
          <a:ln w="9525">
            <a:solidFill>
              <a:schemeClr val="accent1">
                <a:lumMod val="75000"/>
              </a:schemeClr>
            </a:solidFill>
            <a:miter lim="800000"/>
          </a:ln>
        </p:spPr>
        <p:txBody>
          <a:bodyPr wrap="square">
            <a:spAutoFit/>
          </a:bodyPr>
          <a:lstStyle>
            <a:defPPr>
              <a:defRPr lang="zh-CN"/>
            </a:defPPr>
            <a:lvl1pPr>
              <a:spcBef>
                <a:spcPct val="50000"/>
              </a:spcBef>
              <a:defRPr sz="2400">
                <a:solidFill>
                  <a:schemeClr val="bg1"/>
                </a:solidFill>
                <a:latin typeface="微软雅黑" pitchFamily="34" charset="-122"/>
                <a:ea typeface="微软雅黑" pitchFamily="34" charset="-122"/>
              </a:defRPr>
            </a:lvl1pPr>
          </a:lstStyle>
          <a:p>
            <a:r>
              <a:rPr lang="zh-CN" altLang="en-US" sz="2800">
                <a:latin typeface="Times New Roman" panose="02020603050405020304" pitchFamily="18" charset="0"/>
                <a:ea typeface="楷体" panose="02010609060101010101" pitchFamily="49" charset="-122"/>
              </a:rPr>
              <a:t>相同条件</a:t>
            </a:r>
          </a:p>
        </p:txBody>
      </p:sp>
      <p:sp>
        <p:nvSpPr>
          <p:cNvPr id="12" name="Rectangle 3">
            <a:extLst>
              <a:ext uri="{FF2B5EF4-FFF2-40B4-BE49-F238E27FC236}">
                <a16:creationId xmlns:a16="http://schemas.microsoft.com/office/drawing/2014/main" id="{13B22E04-4A60-B196-2E82-90A7A532DEA7}"/>
              </a:ext>
            </a:extLst>
          </p:cNvPr>
          <p:cNvSpPr txBox="1">
            <a:spLocks noChangeArrowheads="1"/>
          </p:cNvSpPr>
          <p:nvPr/>
        </p:nvSpPr>
        <p:spPr bwMode="auto">
          <a:xfrm>
            <a:off x="794219" y="3946149"/>
            <a:ext cx="1696541" cy="578882"/>
          </a:xfrm>
          <a:prstGeom prst="roundRect">
            <a:avLst/>
          </a:prstGeom>
          <a:solidFill>
            <a:schemeClr val="accent1">
              <a:lumMod val="75000"/>
            </a:schemeClr>
          </a:solidFill>
          <a:ln w="9525">
            <a:solidFill>
              <a:schemeClr val="accent1">
                <a:lumMod val="75000"/>
              </a:schemeClr>
            </a:solidFill>
            <a:miter lim="800000"/>
          </a:ln>
        </p:spPr>
        <p:txBody>
          <a:bodyPr wrap="square">
            <a:spAutoFit/>
          </a:bodyPr>
          <a:lstStyle>
            <a:defPPr>
              <a:defRPr lang="zh-CN"/>
            </a:defPPr>
            <a:lvl1pPr>
              <a:spcBef>
                <a:spcPct val="50000"/>
              </a:spcBef>
              <a:defRPr sz="2400">
                <a:solidFill>
                  <a:schemeClr val="bg1"/>
                </a:solidFill>
                <a:latin typeface="微软雅黑" pitchFamily="34" charset="-122"/>
                <a:ea typeface="微软雅黑" pitchFamily="34" charset="-122"/>
              </a:defRPr>
            </a:lvl1pPr>
          </a:lstStyle>
          <a:p>
            <a:r>
              <a:rPr lang="zh-CN" altLang="en-US" sz="2800">
                <a:latin typeface="Times New Roman" panose="02020603050405020304" pitchFamily="18" charset="0"/>
                <a:ea typeface="楷体" panose="02010609060101010101" pitchFamily="49" charset="-122"/>
              </a:rPr>
              <a:t>不同条件</a:t>
            </a:r>
          </a:p>
        </p:txBody>
      </p:sp>
      <p:sp>
        <p:nvSpPr>
          <p:cNvPr id="13" name="Rectangle 3">
            <a:extLst>
              <a:ext uri="{FF2B5EF4-FFF2-40B4-BE49-F238E27FC236}">
                <a16:creationId xmlns:a16="http://schemas.microsoft.com/office/drawing/2014/main" id="{63D6CDFE-F8AC-A3EF-0B8A-DAEA38F9F73E}"/>
              </a:ext>
            </a:extLst>
          </p:cNvPr>
          <p:cNvSpPr txBox="1">
            <a:spLocks noChangeArrowheads="1"/>
          </p:cNvSpPr>
          <p:nvPr/>
        </p:nvSpPr>
        <p:spPr bwMode="auto">
          <a:xfrm>
            <a:off x="784164" y="4810245"/>
            <a:ext cx="1706596" cy="578882"/>
          </a:xfrm>
          <a:prstGeom prst="roundRect">
            <a:avLst/>
          </a:prstGeom>
          <a:solidFill>
            <a:schemeClr val="accent1">
              <a:lumMod val="75000"/>
            </a:schemeClr>
          </a:solidFill>
          <a:ln w="9525">
            <a:solidFill>
              <a:schemeClr val="accent1">
                <a:lumMod val="75000"/>
              </a:schemeClr>
            </a:solidFill>
            <a:miter lim="800000"/>
          </a:ln>
        </p:spPr>
        <p:txBody>
          <a:bodyPr wrap="square">
            <a:spAutoFit/>
          </a:bodyPr>
          <a:lstStyle>
            <a:defPPr>
              <a:defRPr lang="zh-CN"/>
            </a:defPPr>
            <a:lvl1pPr>
              <a:spcBef>
                <a:spcPct val="50000"/>
              </a:spcBef>
              <a:defRPr sz="2400">
                <a:solidFill>
                  <a:schemeClr val="bg1"/>
                </a:solidFill>
                <a:latin typeface="微软雅黑" pitchFamily="34" charset="-122"/>
                <a:ea typeface="微软雅黑" pitchFamily="34" charset="-122"/>
              </a:defRPr>
            </a:lvl1pPr>
          </a:lstStyle>
          <a:p>
            <a:r>
              <a:rPr lang="zh-CN" altLang="en-US" sz="2800">
                <a:latin typeface="Times New Roman" panose="02020603050405020304" pitchFamily="18" charset="0"/>
                <a:ea typeface="楷体" panose="02010609060101010101" pitchFamily="49" charset="-122"/>
              </a:rPr>
              <a:t>实验器材</a:t>
            </a:r>
          </a:p>
        </p:txBody>
      </p:sp>
      <p:sp>
        <p:nvSpPr>
          <p:cNvPr id="14" name="右箭头 3">
            <a:extLst>
              <a:ext uri="{FF2B5EF4-FFF2-40B4-BE49-F238E27FC236}">
                <a16:creationId xmlns:a16="http://schemas.microsoft.com/office/drawing/2014/main" id="{B888E582-DFFF-0AEB-180E-9D3663A4C23B}"/>
              </a:ext>
            </a:extLst>
          </p:cNvPr>
          <p:cNvSpPr/>
          <p:nvPr/>
        </p:nvSpPr>
        <p:spPr>
          <a:xfrm rot="2856160">
            <a:off x="8774166" y="3676120"/>
            <a:ext cx="1131465" cy="253463"/>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22">
            <a:extLst>
              <a:ext uri="{FF2B5EF4-FFF2-40B4-BE49-F238E27FC236}">
                <a16:creationId xmlns:a16="http://schemas.microsoft.com/office/drawing/2014/main" id="{903618B8-8642-B101-015B-75709D9FE3FB}"/>
              </a:ext>
            </a:extLst>
          </p:cNvPr>
          <p:cNvSpPr/>
          <p:nvPr/>
        </p:nvSpPr>
        <p:spPr>
          <a:xfrm rot="717411">
            <a:off x="8200937" y="4290257"/>
            <a:ext cx="1127244" cy="231175"/>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23">
            <a:extLst>
              <a:ext uri="{FF2B5EF4-FFF2-40B4-BE49-F238E27FC236}">
                <a16:creationId xmlns:a16="http://schemas.microsoft.com/office/drawing/2014/main" id="{741536AC-06FB-A463-5BB7-26A65421E0DD}"/>
              </a:ext>
            </a:extLst>
          </p:cNvPr>
          <p:cNvSpPr/>
          <p:nvPr/>
        </p:nvSpPr>
        <p:spPr>
          <a:xfrm rot="388150">
            <a:off x="5872948" y="2046506"/>
            <a:ext cx="593254" cy="232770"/>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 Box 9">
            <a:extLst>
              <a:ext uri="{FF2B5EF4-FFF2-40B4-BE49-F238E27FC236}">
                <a16:creationId xmlns:a16="http://schemas.microsoft.com/office/drawing/2014/main" id="{8A366E03-5D1A-B4E6-6C1C-B77519C336EA}"/>
              </a:ext>
            </a:extLst>
          </p:cNvPr>
          <p:cNvSpPr txBox="1">
            <a:spLocks noChangeArrowheads="1"/>
          </p:cNvSpPr>
          <p:nvPr/>
        </p:nvSpPr>
        <p:spPr bwMode="auto">
          <a:xfrm>
            <a:off x="6679577" y="1941141"/>
            <a:ext cx="1152128" cy="510778"/>
          </a:xfrm>
          <a:prstGeom prst="roundRect">
            <a:avLst/>
          </a:prstGeom>
          <a:solidFill>
            <a:schemeClr val="accent1">
              <a:lumMod val="75000"/>
            </a:schemeClr>
          </a:solidFill>
          <a:ln w="9525">
            <a:solidFill>
              <a:schemeClr val="accent1">
                <a:lumMod val="75000"/>
              </a:schemeClr>
            </a:solidFill>
            <a:miter lim="800000"/>
          </a:ln>
        </p:spPr>
        <p:txBody>
          <a:bodyPr wrap="square">
            <a:spAutoFit/>
          </a:bodyPr>
          <a:lstStyle/>
          <a:p>
            <a:pPr>
              <a:spcBef>
                <a:spcPct val="50000"/>
              </a:spcBef>
            </a:pPr>
            <a:r>
              <a:rPr lang="zh-CN" altLang="en-US" sz="2400">
                <a:solidFill>
                  <a:schemeClr val="bg1"/>
                </a:solidFill>
                <a:latin typeface="Times New Roman" panose="02020603050405020304" pitchFamily="18" charset="0"/>
                <a:ea typeface="楷体" panose="02010609060101010101" pitchFamily="49" charset="-122"/>
              </a:rPr>
              <a:t>转换法</a:t>
            </a:r>
          </a:p>
        </p:txBody>
      </p:sp>
    </p:spTree>
    <p:extLst>
      <p:ext uri="{BB962C8B-B14F-4D97-AF65-F5344CB8AC3E}">
        <p14:creationId xmlns:p14="http://schemas.microsoft.com/office/powerpoint/2010/main" val="3810022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par>
                          <p:cTn id="23" fill="hold" nodeType="afterGroup">
                            <p:stCondLst>
                              <p:cond delay="500"/>
                            </p:stCondLst>
                            <p:childTnLst>
                              <p:par>
                                <p:cTn id="24" presetID="16" presetClass="entr" presetSubtype="42"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Horizontal)">
                                      <p:cBhvr>
                                        <p:cTn id="26" dur="500"/>
                                        <p:tgtEl>
                                          <p:spTgt spid="17"/>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ox(in)">
                                      <p:cBhvr>
                                        <p:cTn id="39" dur="500"/>
                                        <p:tgtEl>
                                          <p:spTgt spid="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strips(downLeft)">
                                      <p:cBhvr>
                                        <p:cTn id="47" dur="500"/>
                                        <p:tgtEl>
                                          <p:spTgt spid="6"/>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par>
                          <p:cTn id="56" fill="hold" nodeType="afterGroup">
                            <p:stCondLst>
                              <p:cond delay="500"/>
                            </p:stCondLst>
                            <p:childTnLst>
                              <p:par>
                                <p:cTn id="57" presetID="16" presetClass="entr" presetSubtype="42"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outHorizontal)">
                                      <p:cBhvr>
                                        <p:cTn id="59" dur="500"/>
                                        <p:tgtEl>
                                          <p:spTgt spid="8"/>
                                        </p:tgtEl>
                                      </p:cBhvr>
                                    </p:animEffect>
                                  </p:childTnLst>
                                </p:cTn>
                              </p:par>
                            </p:childTnLst>
                          </p:cTn>
                        </p:par>
                      </p:childTnLst>
                    </p:cTn>
                  </p:par>
                  <p:par>
                    <p:cTn id="60" fill="hold" nodeType="clickPar">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par>
                          <p:cTn id="65" fill="hold" nodeType="afterGroup">
                            <p:stCondLst>
                              <p:cond delay="500"/>
                            </p:stCondLst>
                            <p:childTnLst>
                              <p:par>
                                <p:cTn id="66" presetID="16" presetClass="entr" presetSubtype="26"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P spid="9" grpId="0"/>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hlinkClick r:id="rId2" action="ppaction://hlinkfile"/>
            <a:extLst>
              <a:ext uri="{FF2B5EF4-FFF2-40B4-BE49-F238E27FC236}">
                <a16:creationId xmlns:a16="http://schemas.microsoft.com/office/drawing/2014/main" id="{A41BA172-6D9E-F86A-70BA-0A61CD30ED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10873" y="1357295"/>
            <a:ext cx="4556578" cy="3066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id="{58278E5B-C5B8-919F-4EDD-C15A3CF13A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3253" y="1239849"/>
            <a:ext cx="4178099" cy="318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直接连接符 6">
            <a:extLst>
              <a:ext uri="{FF2B5EF4-FFF2-40B4-BE49-F238E27FC236}">
                <a16:creationId xmlns:a16="http://schemas.microsoft.com/office/drawing/2014/main" id="{6DB5099E-421E-00FA-1806-E68E49739226}"/>
              </a:ext>
            </a:extLst>
          </p:cNvPr>
          <p:cNvCxnSpPr/>
          <p:nvPr/>
        </p:nvCxnSpPr>
        <p:spPr>
          <a:xfrm flipH="1">
            <a:off x="2802634" y="1526674"/>
            <a:ext cx="0" cy="2697242"/>
          </a:xfrm>
          <a:prstGeom prst="line">
            <a:avLst/>
          </a:prstGeom>
          <a:ln w="38100" cap="flat" cmpd="sng">
            <a:solidFill>
              <a:srgbClr val="FF0000"/>
            </a:solidFill>
            <a:prstDash val="dash"/>
            <a:headEnd type="none" w="med" len="med"/>
            <a:tailEnd type="none" w="med" len="med"/>
          </a:ln>
          <a:effectLst>
            <a:outerShdw dist="23000" dir="5400000" rotWithShape="0">
              <a:srgbClr val="000000">
                <a:alpha val="34999"/>
              </a:srgbClr>
            </a:outerShdw>
          </a:effectLst>
        </p:spPr>
      </p:cxnSp>
      <p:sp>
        <p:nvSpPr>
          <p:cNvPr id="19" name="圆角矩形标注 14">
            <a:extLst>
              <a:ext uri="{FF2B5EF4-FFF2-40B4-BE49-F238E27FC236}">
                <a16:creationId xmlns:a16="http://schemas.microsoft.com/office/drawing/2014/main" id="{2E8E6B6A-36A1-DA47-CA8E-E0418722D74F}"/>
              </a:ext>
            </a:extLst>
          </p:cNvPr>
          <p:cNvSpPr/>
          <p:nvPr/>
        </p:nvSpPr>
        <p:spPr>
          <a:xfrm>
            <a:off x="399635" y="1346952"/>
            <a:ext cx="1423955" cy="2876964"/>
          </a:xfrm>
          <a:prstGeom prst="wedgeRoundRectCallout">
            <a:avLst>
              <a:gd name="adj1" fmla="val 66028"/>
              <a:gd name="adj2" fmla="val 42538"/>
              <a:gd name="adj3" fmla="val 16667"/>
            </a:avLst>
          </a:prstGeom>
          <a:noFill/>
          <a:ln w="127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400" b="1">
                <a:latin typeface="宋体" panose="02010600030101010101" pitchFamily="2" charset="-122"/>
                <a:ea typeface="宋体" panose="02010600030101010101" pitchFamily="2" charset="-122"/>
              </a:rPr>
              <a:t>小车从同一高度静止滑下，在斜面底端获得相同的速度</a:t>
            </a:r>
          </a:p>
        </p:txBody>
      </p:sp>
      <p:sp>
        <p:nvSpPr>
          <p:cNvPr id="20" name="圆角矩形标注 16">
            <a:extLst>
              <a:ext uri="{FF2B5EF4-FFF2-40B4-BE49-F238E27FC236}">
                <a16:creationId xmlns:a16="http://schemas.microsoft.com/office/drawing/2014/main" id="{C2A12B96-203F-9F05-AF69-0291086F85B3}"/>
              </a:ext>
            </a:extLst>
          </p:cNvPr>
          <p:cNvSpPr/>
          <p:nvPr/>
        </p:nvSpPr>
        <p:spPr>
          <a:xfrm>
            <a:off x="10370188" y="777239"/>
            <a:ext cx="631187" cy="3446677"/>
          </a:xfrm>
          <a:prstGeom prst="wedgeRoundRectCallout">
            <a:avLst>
              <a:gd name="adj1" fmla="val -99500"/>
              <a:gd name="adj2" fmla="val 40535"/>
              <a:gd name="adj3" fmla="val 16667"/>
            </a:avLst>
          </a:prstGeom>
          <a:noFill/>
        </p:spPr>
        <p:style>
          <a:lnRef idx="2">
            <a:schemeClr val="accent4"/>
          </a:lnRef>
          <a:fillRef idx="1">
            <a:schemeClr val="lt1"/>
          </a:fillRef>
          <a:effectRef idx="0">
            <a:schemeClr val="accent4"/>
          </a:effectRef>
          <a:fontRef idx="minor">
            <a:schemeClr val="dk1"/>
          </a:fontRef>
        </p:style>
        <p:txBody>
          <a:bodyPr rtlCol="0" anchor="ctr"/>
          <a:lstStyle/>
          <a:p>
            <a:r>
              <a:rPr lang="zh-CN" altLang="en-US" sz="2400" b="1">
                <a:solidFill>
                  <a:srgbClr val="000000"/>
                </a:solidFill>
                <a:latin typeface="宋体" panose="02010600030101010101" pitchFamily="2" charset="-122"/>
                <a:ea typeface="宋体" panose="02010600030101010101" pitchFamily="2" charset="-122"/>
              </a:rPr>
              <a:t>比较小车滑行的距离</a:t>
            </a:r>
            <a:endParaRPr lang="zh-CN" altLang="en-US" sz="2400">
              <a:latin typeface="宋体" panose="02010600030101010101" pitchFamily="2" charset="-122"/>
              <a:ea typeface="宋体" panose="02010600030101010101" pitchFamily="2" charset="-122"/>
            </a:endParaRPr>
          </a:p>
        </p:txBody>
      </p:sp>
      <p:sp>
        <p:nvSpPr>
          <p:cNvPr id="21" name="文本框 8">
            <a:extLst>
              <a:ext uri="{FF2B5EF4-FFF2-40B4-BE49-F238E27FC236}">
                <a16:creationId xmlns:a16="http://schemas.microsoft.com/office/drawing/2014/main" id="{3F50D2DE-8B69-153D-BD0E-B2B57475E4DC}"/>
              </a:ext>
            </a:extLst>
          </p:cNvPr>
          <p:cNvSpPr txBox="1"/>
          <p:nvPr/>
        </p:nvSpPr>
        <p:spPr>
          <a:xfrm>
            <a:off x="1903416" y="4362977"/>
            <a:ext cx="2887278" cy="460375"/>
          </a:xfrm>
          <a:prstGeom prst="rect">
            <a:avLst/>
          </a:prstGeom>
          <a:noFill/>
        </p:spPr>
        <p:txBody>
          <a:bodyPr wrap="square" rtlCol="0" anchor="t">
            <a:spAutoFit/>
          </a:bodyPr>
          <a:lstStyle/>
          <a:p>
            <a:r>
              <a:rPr lang="zh-CN" altLang="en-US" sz="2400" b="1">
                <a:solidFill>
                  <a:srgbClr val="FF0000"/>
                </a:solidFill>
                <a:latin typeface="楷体" panose="02010609060101010101" charset="-122"/>
                <a:ea typeface="楷体"/>
              </a:rPr>
              <a:t>控制变量法</a:t>
            </a:r>
          </a:p>
        </p:txBody>
      </p:sp>
      <p:sp>
        <p:nvSpPr>
          <p:cNvPr id="22" name="文本框 9">
            <a:extLst>
              <a:ext uri="{FF2B5EF4-FFF2-40B4-BE49-F238E27FC236}">
                <a16:creationId xmlns:a16="http://schemas.microsoft.com/office/drawing/2014/main" id="{D58E407B-8CC1-5198-4FDB-767F5FB650A6}"/>
              </a:ext>
            </a:extLst>
          </p:cNvPr>
          <p:cNvSpPr txBox="1"/>
          <p:nvPr/>
        </p:nvSpPr>
        <p:spPr>
          <a:xfrm>
            <a:off x="9849289" y="4362976"/>
            <a:ext cx="1855649" cy="460375"/>
          </a:xfrm>
          <a:prstGeom prst="rect">
            <a:avLst/>
          </a:prstGeom>
          <a:noFill/>
        </p:spPr>
        <p:txBody>
          <a:bodyPr wrap="square" rtlCol="0" anchor="t">
            <a:spAutoFit/>
          </a:bodyPr>
          <a:lstStyle/>
          <a:p>
            <a:r>
              <a:rPr lang="zh-CN" altLang="en-US" sz="2400" b="1">
                <a:solidFill>
                  <a:srgbClr val="FF0000"/>
                </a:solidFill>
                <a:latin typeface="楷体" panose="02010609060101010101" charset="-122"/>
                <a:ea typeface="楷体"/>
              </a:rPr>
              <a:t>转换法</a:t>
            </a:r>
          </a:p>
        </p:txBody>
      </p:sp>
      <p:sp>
        <p:nvSpPr>
          <p:cNvPr id="24" name="TextBox 3">
            <a:extLst>
              <a:ext uri="{FF2B5EF4-FFF2-40B4-BE49-F238E27FC236}">
                <a16:creationId xmlns:a16="http://schemas.microsoft.com/office/drawing/2014/main" id="{B2250CDC-B46B-21CA-4CA8-7B3E5EFBB136}"/>
              </a:ext>
            </a:extLst>
          </p:cNvPr>
          <p:cNvSpPr txBox="1">
            <a:spLocks noChangeArrowheads="1"/>
          </p:cNvSpPr>
          <p:nvPr/>
        </p:nvSpPr>
        <p:spPr bwMode="auto">
          <a:xfrm>
            <a:off x="399635" y="5201744"/>
            <a:ext cx="11492796" cy="597921"/>
          </a:xfrm>
          <a:prstGeom prst="rect">
            <a:avLst/>
          </a:prstGeom>
          <a:noFill/>
          <a:ln w="25400" cap="flat" cmpd="sng" algn="ctr">
            <a:solidFill>
              <a:schemeClr val="accent1">
                <a:lumMod val="50000"/>
              </a:schemeClr>
            </a:solidFill>
            <a:prstDash val="solid"/>
          </a:ln>
          <a:effectLst/>
        </p:spPr>
        <p:txBody>
          <a:bodyPr wrap="square">
            <a:spAutoFit/>
          </a:bodyPr>
          <a:lstStyle>
            <a:defPPr>
              <a:defRPr lang="zh-CN"/>
            </a:defPPr>
            <a:lvl1pPr marL="0" lvl="0" indent="0" defTabSz="914400" eaLnBrk="1" latinLnBrk="0" hangingPunct="1">
              <a:lnSpc>
                <a:spcPct val="100000"/>
              </a:lnSpc>
              <a:buNone/>
              <a:defRPr sz="2800" b="0" i="0" u="none" baseline="0">
                <a:solidFill>
                  <a:srgbClr val="000000"/>
                </a:solidFill>
                <a:latin typeface="微软雅黑" pitchFamily="34" charset="-122"/>
                <a:ea typeface="微软雅黑" pitchFamily="34" charset="-122"/>
              </a:defRPr>
            </a:lvl1pPr>
            <a:lvl2pPr lvl="1" indent="0" defTabSz="914400" eaLnBrk="1" latinLnBrk="0" hangingPunct="1">
              <a:lnSpc>
                <a:spcPct val="100000"/>
              </a:lnSpc>
              <a:buNone/>
              <a:defRPr b="0" i="0" u="none" baseline="0">
                <a:solidFill>
                  <a:sysClr val="windowText" lastClr="000000"/>
                </a:solidFill>
                <a:cs typeface="+mn-ea"/>
              </a:defRPr>
            </a:lvl2pPr>
            <a:lvl3pPr lvl="2" indent="0" defTabSz="914400" eaLnBrk="1" latinLnBrk="0" hangingPunct="1">
              <a:lnSpc>
                <a:spcPct val="100000"/>
              </a:lnSpc>
              <a:buNone/>
              <a:defRPr b="0" i="0" u="none" baseline="0">
                <a:solidFill>
                  <a:sysClr val="windowText" lastClr="000000"/>
                </a:solidFill>
                <a:cs typeface="+mn-ea"/>
              </a:defRPr>
            </a:lvl3pPr>
            <a:lvl4pPr lvl="3" indent="0" defTabSz="914400" eaLnBrk="1" latinLnBrk="0" hangingPunct="1">
              <a:lnSpc>
                <a:spcPct val="100000"/>
              </a:lnSpc>
              <a:buNone/>
              <a:defRPr b="0" i="0" u="none" baseline="0">
                <a:solidFill>
                  <a:sysClr val="windowText" lastClr="000000"/>
                </a:solidFill>
                <a:cs typeface="+mn-ea"/>
              </a:defRPr>
            </a:lvl4pPr>
            <a:lvl5pPr lvl="4" indent="0" defTabSz="914400" eaLnBrk="1" latinLnBrk="0" hangingPunct="1">
              <a:lnSpc>
                <a:spcPct val="100000"/>
              </a:lnSpc>
              <a:buNone/>
              <a:defRPr b="0" i="0" u="none" baseline="0">
                <a:solidFill>
                  <a:sysClr val="windowText" lastClr="000000"/>
                </a:solidFill>
                <a:cs typeface="+mn-ea"/>
              </a:defRPr>
            </a:lvl5pPr>
          </a:lstStyle>
          <a:p>
            <a:pPr>
              <a:lnSpc>
                <a:spcPct val="130000"/>
              </a:lnSpc>
            </a:pPr>
            <a:r>
              <a:rPr lang="zh-CN" altLang="en-US" noProof="1">
                <a:latin typeface="Times New Roman" panose="02020603050405020304" pitchFamily="18" charset="0"/>
                <a:ea typeface="楷体" panose="02010609060101010101" pitchFamily="49" charset="-122"/>
              </a:rPr>
              <a:t>平面越光滑，受到的阻力越小，小车运动的距离越远</a:t>
            </a:r>
            <a:r>
              <a:rPr lang="en-US" altLang="zh-CN" noProof="1">
                <a:latin typeface="Times New Roman" panose="02020603050405020304" pitchFamily="18" charset="0"/>
                <a:ea typeface="楷体" panose="02010609060101010101" pitchFamily="49" charset="-122"/>
              </a:rPr>
              <a:t> </a:t>
            </a:r>
            <a:r>
              <a:rPr lang="zh-CN" altLang="en-US" noProof="1">
                <a:latin typeface="Times New Roman" panose="02020603050405020304" pitchFamily="18" charset="0"/>
                <a:ea typeface="楷体" panose="02010609060101010101" pitchFamily="49" charset="-122"/>
              </a:rPr>
              <a:t>，速度减小得越慢</a:t>
            </a:r>
            <a:r>
              <a:rPr lang="en-US" altLang="zh-CN" noProof="1">
                <a:latin typeface="Times New Roman" panose="02020603050405020304" pitchFamily="18" charset="0"/>
                <a:ea typeface="楷体" panose="02010609060101010101" pitchFamily="49" charset="-122"/>
              </a:rPr>
              <a:t> </a:t>
            </a:r>
            <a:r>
              <a:rPr lang="zh-CN" altLang="en-US" noProof="1">
                <a:latin typeface="Times New Roman" panose="02020603050405020304" pitchFamily="18" charset="0"/>
                <a:ea typeface="楷体" panose="02010609060101010101" pitchFamily="49" charset="-122"/>
              </a:rPr>
              <a:t>。</a:t>
            </a:r>
          </a:p>
        </p:txBody>
      </p:sp>
    </p:spTree>
    <p:extLst>
      <p:ext uri="{BB962C8B-B14F-4D97-AF65-F5344CB8AC3E}">
        <p14:creationId xmlns:p14="http://schemas.microsoft.com/office/powerpoint/2010/main" val="1671363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019B007-FE8E-BDA1-057D-1DAC4A6FC808}"/>
              </a:ext>
            </a:extLst>
          </p:cNvPr>
          <p:cNvSpPr txBox="1"/>
          <p:nvPr/>
        </p:nvSpPr>
        <p:spPr>
          <a:xfrm>
            <a:off x="67475" y="41000"/>
            <a:ext cx="6097772" cy="523220"/>
          </a:xfrm>
          <a:prstGeom prst="rect">
            <a:avLst/>
          </a:prstGeom>
          <a:noFill/>
        </p:spPr>
        <p:txBody>
          <a:bodyPr wrap="square">
            <a:spAutoFit/>
          </a:bodyPr>
          <a:lstStyle/>
          <a:p>
            <a:pPr>
              <a:lnSpc>
                <a:spcPct val="100000"/>
              </a:lnSpc>
              <a:spcBef>
                <a:spcPct val="0"/>
              </a:spcBef>
              <a:buFontTx/>
              <a:buNone/>
            </a:pPr>
            <a:r>
              <a:rPr lang="zh-CN" altLang="en-US" sz="2800" b="1">
                <a:solidFill>
                  <a:srgbClr val="008080"/>
                </a:solidFill>
                <a:latin typeface="Times New Roman" panose="02020603050405020304" pitchFamily="18" charset="0"/>
                <a:ea typeface="楷体" panose="02010609060101010101" pitchFamily="49" charset="-122"/>
              </a:rPr>
              <a:t>牛顿第一定律</a:t>
            </a:r>
          </a:p>
        </p:txBody>
      </p:sp>
      <p:sp>
        <p:nvSpPr>
          <p:cNvPr id="4" name="Text Box 3">
            <a:extLst>
              <a:ext uri="{FF2B5EF4-FFF2-40B4-BE49-F238E27FC236}">
                <a16:creationId xmlns:a16="http://schemas.microsoft.com/office/drawing/2014/main" id="{CD06E9F7-A195-7328-28DB-E6577FBC0F56}"/>
              </a:ext>
            </a:extLst>
          </p:cNvPr>
          <p:cNvSpPr>
            <a:spLocks noChangeArrowheads="1"/>
          </p:cNvSpPr>
          <p:nvPr/>
        </p:nvSpPr>
        <p:spPr bwMode="auto">
          <a:xfrm>
            <a:off x="833580" y="1204050"/>
            <a:ext cx="4266265" cy="581578"/>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30000"/>
              </a:lnSpc>
              <a:buFont typeface="Arial" panose="020B0604020202020204" pitchFamily="34" charset="0"/>
              <a:buNone/>
              <a:defRPr/>
            </a:pPr>
            <a:r>
              <a:rPr lang="zh-CN" altLang="en-US" sz="2400">
                <a:latin typeface="Times New Roman" panose="02020603050405020304" pitchFamily="18" charset="0"/>
                <a:ea typeface="楷体" panose="02010609060101010101" pitchFamily="49" charset="-122"/>
              </a:rPr>
              <a:t>1.“</a:t>
            </a:r>
            <a:r>
              <a:rPr lang="zh-CN" altLang="en-US" sz="2400">
                <a:solidFill>
                  <a:srgbClr val="FF0000"/>
                </a:solidFill>
                <a:latin typeface="Times New Roman" panose="02020603050405020304" pitchFamily="18" charset="0"/>
                <a:ea typeface="楷体" panose="02010609060101010101" pitchFamily="49" charset="-122"/>
              </a:rPr>
              <a:t>一切</a:t>
            </a:r>
            <a:r>
              <a:rPr lang="zh-CN" altLang="en-US" sz="2400">
                <a:latin typeface="Times New Roman" panose="02020603050405020304" pitchFamily="18" charset="0"/>
                <a:ea typeface="楷体" panose="02010609060101010101" pitchFamily="49" charset="-122"/>
              </a:rPr>
              <a:t>”适用于所有物体。</a:t>
            </a:r>
          </a:p>
        </p:txBody>
      </p:sp>
      <p:sp>
        <p:nvSpPr>
          <p:cNvPr id="5" name="Text Box 4">
            <a:extLst>
              <a:ext uri="{FF2B5EF4-FFF2-40B4-BE49-F238E27FC236}">
                <a16:creationId xmlns:a16="http://schemas.microsoft.com/office/drawing/2014/main" id="{D8A0B08B-7E4E-603C-EC7D-04F3DC1E3CF2}"/>
              </a:ext>
            </a:extLst>
          </p:cNvPr>
          <p:cNvSpPr>
            <a:spLocks noChangeArrowheads="1"/>
          </p:cNvSpPr>
          <p:nvPr/>
        </p:nvSpPr>
        <p:spPr bwMode="auto">
          <a:xfrm>
            <a:off x="833580" y="1820641"/>
            <a:ext cx="6366086" cy="581578"/>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30000"/>
              </a:lnSpc>
              <a:buFont typeface="Arial" panose="020B0604020202020204" pitchFamily="34" charset="0"/>
              <a:buNone/>
              <a:defRPr/>
            </a:pPr>
            <a:r>
              <a:rPr lang="zh-CN" altLang="en-US" sz="2400">
                <a:latin typeface="Times New Roman" panose="02020603050405020304" pitchFamily="18" charset="0"/>
                <a:ea typeface="楷体" panose="02010609060101010101" pitchFamily="49" charset="-122"/>
              </a:rPr>
              <a:t>2.“</a:t>
            </a:r>
            <a:r>
              <a:rPr lang="zh-CN" altLang="en-US" sz="2400">
                <a:solidFill>
                  <a:srgbClr val="FF0000"/>
                </a:solidFill>
                <a:latin typeface="Times New Roman" panose="02020603050405020304" pitchFamily="18" charset="0"/>
                <a:ea typeface="楷体" panose="02010609060101010101" pitchFamily="49" charset="-122"/>
              </a:rPr>
              <a:t>没有受到力的作用</a:t>
            </a:r>
            <a:r>
              <a:rPr lang="zh-CN" altLang="en-US" sz="2400">
                <a:latin typeface="Times New Roman" panose="02020603050405020304" pitchFamily="18" charset="0"/>
                <a:ea typeface="楷体" panose="02010609060101010101" pitchFamily="49" charset="-122"/>
              </a:rPr>
              <a:t>”是定律成立的条件。</a:t>
            </a:r>
          </a:p>
        </p:txBody>
      </p:sp>
      <p:sp>
        <p:nvSpPr>
          <p:cNvPr id="6" name="Text Box 5">
            <a:extLst>
              <a:ext uri="{FF2B5EF4-FFF2-40B4-BE49-F238E27FC236}">
                <a16:creationId xmlns:a16="http://schemas.microsoft.com/office/drawing/2014/main" id="{F4C5A99A-FB8F-92D3-9576-B0721F940F02}"/>
              </a:ext>
            </a:extLst>
          </p:cNvPr>
          <p:cNvSpPr>
            <a:spLocks noChangeArrowheads="1"/>
          </p:cNvSpPr>
          <p:nvPr/>
        </p:nvSpPr>
        <p:spPr bwMode="auto">
          <a:xfrm>
            <a:off x="833580" y="2437232"/>
            <a:ext cx="4974167" cy="581578"/>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30000"/>
              </a:lnSpc>
              <a:buFont typeface="Arial" panose="020B0604020202020204" pitchFamily="34" charset="0"/>
              <a:buNone/>
              <a:defRPr/>
            </a:pPr>
            <a:r>
              <a:rPr lang="zh-CN" altLang="en-US" sz="2400">
                <a:latin typeface="Times New Roman" panose="02020603050405020304" pitchFamily="18" charset="0"/>
                <a:ea typeface="楷体" panose="02010609060101010101" pitchFamily="49" charset="-122"/>
              </a:rPr>
              <a:t>3.“</a:t>
            </a:r>
            <a:r>
              <a:rPr lang="zh-CN" altLang="en-US" sz="2400">
                <a:solidFill>
                  <a:srgbClr val="FF0000"/>
                </a:solidFill>
                <a:latin typeface="Times New Roman" panose="02020603050405020304" pitchFamily="18" charset="0"/>
                <a:ea typeface="楷体" panose="02010609060101010101" pitchFamily="49" charset="-122"/>
              </a:rPr>
              <a:t>总</a:t>
            </a:r>
            <a:r>
              <a:rPr lang="zh-CN" altLang="en-US" sz="2400">
                <a:latin typeface="Times New Roman" panose="02020603050405020304" pitchFamily="18" charset="0"/>
                <a:ea typeface="楷体" panose="02010609060101010101" pitchFamily="49" charset="-122"/>
              </a:rPr>
              <a:t>”一直、不变。</a:t>
            </a:r>
          </a:p>
        </p:txBody>
      </p:sp>
      <p:sp>
        <p:nvSpPr>
          <p:cNvPr id="7" name="TextBox 7">
            <a:extLst>
              <a:ext uri="{FF2B5EF4-FFF2-40B4-BE49-F238E27FC236}">
                <a16:creationId xmlns:a16="http://schemas.microsoft.com/office/drawing/2014/main" id="{FFA2F493-045D-F0AC-7C54-21EB2C6F4C73}"/>
              </a:ext>
            </a:extLst>
          </p:cNvPr>
          <p:cNvSpPr txBox="1"/>
          <p:nvPr/>
        </p:nvSpPr>
        <p:spPr>
          <a:xfrm>
            <a:off x="121090" y="2736869"/>
            <a:ext cx="404501" cy="1569660"/>
          </a:xfrm>
          <a:prstGeom prst="rect">
            <a:avLst/>
          </a:prstGeom>
          <a:solidFill>
            <a:schemeClr val="accent1">
              <a:lumMod val="75000"/>
            </a:schemeClr>
          </a:solidFill>
          <a:ln>
            <a:solidFill>
              <a:schemeClr val="accent1">
                <a:lumMod val="75000"/>
              </a:schemeClr>
            </a:solidFill>
          </a:ln>
        </p:spPr>
        <p:style>
          <a:lnRef idx="3">
            <a:schemeClr val="lt1"/>
          </a:lnRef>
          <a:fillRef idx="1">
            <a:schemeClr val="accent6"/>
          </a:fillRef>
          <a:effectRef idx="1">
            <a:schemeClr val="accent6"/>
          </a:effectRef>
          <a:fontRef idx="minor">
            <a:schemeClr val="lt1"/>
          </a:fontRef>
        </p:style>
        <p:txBody>
          <a:bodyPr wrap="square">
            <a:spAutoFit/>
          </a:bodyPr>
          <a:lstStyle/>
          <a:p>
            <a:pPr fontAlgn="auto">
              <a:spcBef>
                <a:spcPct val="0"/>
              </a:spcBef>
              <a:spcAft>
                <a:spcPct val="0"/>
              </a:spcAft>
              <a:buFontTx/>
              <a:buNone/>
              <a:defRPr/>
            </a:pPr>
            <a:r>
              <a:rPr lang="zh-CN" altLang="en-US" sz="2400">
                <a:solidFill>
                  <a:schemeClr val="bg1"/>
                </a:solidFill>
                <a:latin typeface="Times New Roman" panose="02020603050405020304" pitchFamily="18" charset="0"/>
                <a:ea typeface="楷体" panose="02010609060101010101" pitchFamily="49" charset="-122"/>
              </a:rPr>
              <a:t>定律解读</a:t>
            </a:r>
          </a:p>
        </p:txBody>
      </p:sp>
      <p:sp>
        <p:nvSpPr>
          <p:cNvPr id="8" name="圆角矩形 20486">
            <a:extLst>
              <a:ext uri="{FF2B5EF4-FFF2-40B4-BE49-F238E27FC236}">
                <a16:creationId xmlns:a16="http://schemas.microsoft.com/office/drawing/2014/main" id="{5192C705-AAF8-3912-5B36-3AA79607EB64}"/>
              </a:ext>
            </a:extLst>
          </p:cNvPr>
          <p:cNvSpPr/>
          <p:nvPr/>
        </p:nvSpPr>
        <p:spPr>
          <a:xfrm>
            <a:off x="831464" y="529655"/>
            <a:ext cx="9822556" cy="576248"/>
          </a:xfrm>
          <a:prstGeom prst="rect">
            <a:avLst/>
          </a:prstGeom>
          <a:noFill/>
          <a:ln w="28575" cap="flat" cmpd="sng">
            <a:solidFill>
              <a:schemeClr val="accent1">
                <a:lumMod val="50000"/>
              </a:schemeClr>
            </a:solidFill>
            <a:prstDash val="solid"/>
            <a:miter/>
            <a:headEnd type="none" w="med" len="med"/>
            <a:tailEnd type="none" w="med" len="med"/>
          </a:ln>
          <a:effectLst/>
        </p:spPr>
        <p:txBody>
          <a:bodyPr wrap="square">
            <a:spAutoFit/>
          </a:bodyPr>
          <a:lstStyle/>
          <a:p>
            <a:pPr>
              <a:lnSpc>
                <a:spcPct val="150000"/>
              </a:lnSpc>
              <a:buFont typeface="Arial" panose="020B0604020202020204" pitchFamily="34" charset="0"/>
              <a:buNone/>
              <a:defRPr/>
            </a:pPr>
            <a:r>
              <a:rPr lang="zh-CN" altLang="en-US" sz="2400" noProof="1">
                <a:latin typeface="Times New Roman" panose="02020603050405020304" pitchFamily="18" charset="0"/>
                <a:ea typeface="楷体" panose="02010609060101010101" pitchFamily="49" charset="-122"/>
              </a:rPr>
              <a:t>一切物体在没有受到力的作用时，总保持静止状态或匀速直线运动状态。</a:t>
            </a:r>
          </a:p>
        </p:txBody>
      </p:sp>
      <p:sp>
        <p:nvSpPr>
          <p:cNvPr id="2" name="Text Box 7">
            <a:extLst>
              <a:ext uri="{FF2B5EF4-FFF2-40B4-BE49-F238E27FC236}">
                <a16:creationId xmlns:a16="http://schemas.microsoft.com/office/drawing/2014/main" id="{E1628F2D-7646-744C-EB90-CC648CBB4307}"/>
              </a:ext>
            </a:extLst>
          </p:cNvPr>
          <p:cNvSpPr>
            <a:spLocks noChangeArrowheads="1"/>
          </p:cNvSpPr>
          <p:nvPr/>
        </p:nvSpPr>
        <p:spPr bwMode="auto">
          <a:xfrm>
            <a:off x="835697" y="4330669"/>
            <a:ext cx="10744200" cy="1250485"/>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buFont typeface="Arial" panose="020B0604020202020204" pitchFamily="34" charset="0"/>
              <a:buNone/>
              <a:defRPr/>
            </a:pPr>
            <a:r>
              <a:rPr lang="zh-CN" altLang="en-US" sz="2400">
                <a:latin typeface="Times New Roman" panose="02020603050405020304" pitchFamily="18" charset="0"/>
                <a:ea typeface="楷体" panose="02010609060101010101" pitchFamily="49" charset="-122"/>
              </a:rPr>
              <a:t>5</a:t>
            </a:r>
            <a:r>
              <a:rPr lang="en-US" altLang="zh-CN" sz="2400">
                <a:latin typeface="Times New Roman" panose="02020603050405020304" pitchFamily="18" charset="0"/>
                <a:ea typeface="楷体" panose="02010609060101010101" pitchFamily="49" charset="-122"/>
              </a:rPr>
              <a:t>.</a:t>
            </a:r>
            <a:r>
              <a:rPr lang="zh-CN" altLang="en-US" sz="2400">
                <a:latin typeface="Times New Roman" panose="02020603050405020304" pitchFamily="18" charset="0"/>
                <a:ea typeface="楷体" panose="02010609060101010101" pitchFamily="49" charset="-122"/>
              </a:rPr>
              <a:t>牛顿第一定律是在大量经验事实的基础上，用推理的方法概括出来的。</a:t>
            </a:r>
            <a:r>
              <a:rPr lang="zh-CN" altLang="en-US" sz="2400">
                <a:solidFill>
                  <a:srgbClr val="FF0000"/>
                </a:solidFill>
                <a:latin typeface="Times New Roman" panose="02020603050405020304" pitchFamily="18" charset="0"/>
                <a:ea typeface="楷体" panose="02010609060101010101" pitchFamily="49" charset="-122"/>
              </a:rPr>
              <a:t>不能用实验直接证明</a:t>
            </a:r>
            <a:r>
              <a:rPr lang="zh-CN" altLang="en-US" sz="2400">
                <a:latin typeface="Times New Roman" panose="02020603050405020304" pitchFamily="18" charset="0"/>
                <a:ea typeface="楷体" panose="02010609060101010101" pitchFamily="49" charset="-122"/>
              </a:rPr>
              <a:t>。</a:t>
            </a:r>
          </a:p>
        </p:txBody>
      </p:sp>
      <p:sp>
        <p:nvSpPr>
          <p:cNvPr id="9" name="Text Box 5">
            <a:extLst>
              <a:ext uri="{FF2B5EF4-FFF2-40B4-BE49-F238E27FC236}">
                <a16:creationId xmlns:a16="http://schemas.microsoft.com/office/drawing/2014/main" id="{11F760DD-3B73-A428-2E90-D4B45573AC05}"/>
              </a:ext>
            </a:extLst>
          </p:cNvPr>
          <p:cNvSpPr>
            <a:spLocks noChangeArrowheads="1"/>
          </p:cNvSpPr>
          <p:nvPr/>
        </p:nvSpPr>
        <p:spPr bwMode="auto">
          <a:xfrm>
            <a:off x="833580" y="3053823"/>
            <a:ext cx="10746317" cy="1250485"/>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buFont typeface="Arial" panose="020B0604020202020204" pitchFamily="34" charset="0"/>
              <a:buNone/>
              <a:defRPr/>
            </a:pPr>
            <a:r>
              <a:rPr lang="zh-CN" altLang="en-US" sz="2400">
                <a:latin typeface="Times New Roman" panose="02020603050405020304" pitchFamily="18" charset="0"/>
                <a:ea typeface="楷体" panose="02010609060101010101" pitchFamily="49" charset="-122"/>
              </a:rPr>
              <a:t>4</a:t>
            </a:r>
            <a:r>
              <a:rPr lang="en-US" altLang="zh-CN" sz="2400">
                <a:latin typeface="Times New Roman" panose="02020603050405020304" pitchFamily="18" charset="0"/>
                <a:ea typeface="楷体" panose="02010609060101010101" pitchFamily="49" charset="-122"/>
              </a:rPr>
              <a:t>.</a:t>
            </a:r>
            <a:r>
              <a:rPr lang="zh-CN" altLang="en-US" sz="2400">
                <a:latin typeface="Times New Roman" panose="02020603050405020304" pitchFamily="18" charset="0"/>
                <a:ea typeface="楷体" panose="02010609060101010101" pitchFamily="49" charset="-122"/>
              </a:rPr>
              <a:t>“</a:t>
            </a:r>
            <a:r>
              <a:rPr lang="zh-CN" altLang="en-US" sz="2400">
                <a:solidFill>
                  <a:srgbClr val="FF0000"/>
                </a:solidFill>
                <a:latin typeface="Times New Roman" panose="02020603050405020304" pitchFamily="18" charset="0"/>
                <a:ea typeface="楷体" panose="02010609060101010101" pitchFamily="49" charset="-122"/>
              </a:rPr>
              <a:t>或</a:t>
            </a:r>
            <a:r>
              <a:rPr lang="zh-CN" altLang="en-US" sz="2400">
                <a:latin typeface="Times New Roman" panose="02020603050405020304" pitchFamily="18" charset="0"/>
                <a:ea typeface="楷体" panose="02010609060101010101" pitchFamily="49" charset="-122"/>
              </a:rPr>
              <a:t>”指物体不受力时，原来静止的总保持静止，原来运动的就总保持原来的速度和方向做匀速直线运动。两种状态必有其一，不同时存在。</a:t>
            </a:r>
          </a:p>
        </p:txBody>
      </p:sp>
      <p:sp>
        <p:nvSpPr>
          <p:cNvPr id="10" name="Text Box 4">
            <a:extLst>
              <a:ext uri="{FF2B5EF4-FFF2-40B4-BE49-F238E27FC236}">
                <a16:creationId xmlns:a16="http://schemas.microsoft.com/office/drawing/2014/main" id="{11E4CE84-814D-5F34-7900-7BC99A60A701}"/>
              </a:ext>
            </a:extLst>
          </p:cNvPr>
          <p:cNvSpPr>
            <a:spLocks noChangeArrowheads="1"/>
          </p:cNvSpPr>
          <p:nvPr/>
        </p:nvSpPr>
        <p:spPr bwMode="auto">
          <a:xfrm>
            <a:off x="831464" y="5607515"/>
            <a:ext cx="10748433" cy="1250485"/>
          </a:xfrm>
          <a:prstGeom prst="roundRect">
            <a:avLst>
              <a:gd name="adj" fmla="val 16667"/>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buFont typeface="Arial" panose="020B0604020202020204" pitchFamily="34" charset="0"/>
              <a:buNone/>
              <a:defRPr/>
            </a:pPr>
            <a:r>
              <a:rPr lang="zh-CN" altLang="en-US" sz="2400">
                <a:latin typeface="Times New Roman" panose="02020603050405020304" pitchFamily="18" charset="0"/>
                <a:ea typeface="楷体" panose="02010609060101010101" pitchFamily="49" charset="-122"/>
              </a:rPr>
              <a:t>6</a:t>
            </a:r>
            <a:r>
              <a:rPr lang="en-US" altLang="zh-CN" sz="2400">
                <a:latin typeface="Times New Roman" panose="02020603050405020304" pitchFamily="18" charset="0"/>
                <a:ea typeface="楷体" panose="02010609060101010101" pitchFamily="49" charset="-122"/>
              </a:rPr>
              <a:t>.</a:t>
            </a:r>
            <a:r>
              <a:rPr lang="zh-CN" altLang="en-US" sz="2400">
                <a:latin typeface="Times New Roman" panose="02020603050405020304" pitchFamily="18" charset="0"/>
                <a:ea typeface="楷体" panose="02010609060101010101" pitchFamily="49" charset="-122"/>
              </a:rPr>
              <a:t>牛顿第一定律说明了力和运动的关系：</a:t>
            </a:r>
            <a:r>
              <a:rPr lang="zh-CN" altLang="en-US" sz="2400">
                <a:solidFill>
                  <a:srgbClr val="FF0000"/>
                </a:solidFill>
                <a:latin typeface="Times New Roman" panose="02020603050405020304" pitchFamily="18" charset="0"/>
                <a:ea typeface="楷体" panose="02010609060101010101" pitchFamily="49" charset="-122"/>
              </a:rPr>
              <a:t>力不是维持物体运动的原因，而是改变物体运动状态的原因</a:t>
            </a:r>
            <a:r>
              <a:rPr lang="zh-CN" altLang="en-US" sz="2400">
                <a:latin typeface="Times New Roman" panose="02020603050405020304" pitchFamily="18" charset="0"/>
                <a:ea typeface="楷体" panose="02010609060101010101" pitchFamily="49" charset="-122"/>
              </a:rPr>
              <a:t>。</a:t>
            </a:r>
          </a:p>
        </p:txBody>
      </p:sp>
    </p:spTree>
    <p:extLst>
      <p:ext uri="{BB962C8B-B14F-4D97-AF65-F5344CB8AC3E}">
        <p14:creationId xmlns:p14="http://schemas.microsoft.com/office/powerpoint/2010/main" val="124472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85" decel="100000"/>
                                        <p:tgtEl>
                                          <p:spTgt spid="8"/>
                                        </p:tgtEl>
                                      </p:cBhvr>
                                    </p:animEffect>
                                    <p:animScale>
                                      <p:cBhvr>
                                        <p:cTn id="8" dur="385" decel="100000"/>
                                        <p:tgtEl>
                                          <p:spTgt spid="8"/>
                                        </p:tgtEl>
                                      </p:cBhvr>
                                      <p:from x="10000" y="10000"/>
                                      <p:to x="200000" y="450000"/>
                                    </p:animScale>
                                    <p:animScale>
                                      <p:cBhvr>
                                        <p:cTn id="9" dur="615" accel="100000" fill="hold">
                                          <p:stCondLst>
                                            <p:cond delay="385"/>
                                          </p:stCondLst>
                                        </p:cTn>
                                        <p:tgtEl>
                                          <p:spTgt spid="8"/>
                                        </p:tgtEl>
                                      </p:cBhvr>
                                      <p:from x="200000" y="450000"/>
                                      <p:to x="100000" y="100000"/>
                                    </p:animScale>
                                    <p:set>
                                      <p:cBhvr>
                                        <p:cTn id="10" dur="385" fill="hold"/>
                                        <p:tgtEl>
                                          <p:spTgt spid="8"/>
                                        </p:tgtEl>
                                        <p:attrNameLst>
                                          <p:attrName>ppt_x</p:attrName>
                                        </p:attrNameLst>
                                      </p:cBhvr>
                                      <p:to>
                                        <p:strVal val="(0.5)"/>
                                      </p:to>
                                    </p:set>
                                    <p:anim from="(0.5)" to="(#ppt_x)" calcmode="lin" valueType="num">
                                      <p:cBhvr>
                                        <p:cTn id="11" dur="615" accel="100000" fill="hold">
                                          <p:stCondLst>
                                            <p:cond delay="385"/>
                                          </p:stCondLst>
                                        </p:cTn>
                                        <p:tgtEl>
                                          <p:spTgt spid="8"/>
                                        </p:tgtEl>
                                        <p:attrNameLst>
                                          <p:attrName>ppt_x</p:attrName>
                                        </p:attrNameLst>
                                      </p:cBhvr>
                                    </p:anim>
                                    <p:set>
                                      <p:cBhvr>
                                        <p:cTn id="12" dur="385" fill="hold"/>
                                        <p:tgtEl>
                                          <p:spTgt spid="8"/>
                                        </p:tgtEl>
                                        <p:attrNameLst>
                                          <p:attrName>ppt_y</p:attrName>
                                        </p:attrNameLst>
                                      </p:cBhvr>
                                      <p:to>
                                        <p:strVal val="(#ppt_y+0.4)"/>
                                      </p:to>
                                    </p:set>
                                    <p:anim from="(#ppt_y+0.4)" to="(#ppt_y)" calcmode="lin" valueType="num">
                                      <p:cBhvr>
                                        <p:cTn id="13" dur="615" accel="100000" fill="hold">
                                          <p:stCondLst>
                                            <p:cond delay="385"/>
                                          </p:stCondLst>
                                        </p:cTn>
                                        <p:tgtEl>
                                          <p:spTgt spid="8"/>
                                        </p:tgtEl>
                                        <p:attrNameLst>
                                          <p:attrName>ppt_y</p:attrName>
                                        </p:attrNameLst>
                                      </p:cBhvr>
                                    </p:anim>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childTnLst>
                          </p:cTn>
                        </p:par>
                      </p:childTnLst>
                    </p:cTn>
                  </p:par>
                  <p:par>
                    <p:cTn id="34" fill="hold" nodeType="clickPar">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nodeType="clickPar">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linds(horizontal)">
                                      <p:cBhvr>
                                        <p:cTn id="43" dur="500"/>
                                        <p:tgtEl>
                                          <p:spTgt spid="2"/>
                                        </p:tgtEl>
                                      </p:cBhvr>
                                    </p:animEffect>
                                  </p:childTnLst>
                                </p:cTn>
                              </p:par>
                            </p:childTnLst>
                          </p:cTn>
                        </p:par>
                      </p:childTnLst>
                    </p:cTn>
                  </p:par>
                  <p:par>
                    <p:cTn id="44" fill="hold" nodeType="clickPar">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linds(horizont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66BC447-20F3-8A55-A4BA-55FF48E88116}"/>
              </a:ext>
            </a:extLst>
          </p:cNvPr>
          <p:cNvSpPr txBox="1">
            <a:spLocks noChangeArrowheads="1"/>
          </p:cNvSpPr>
          <p:nvPr/>
        </p:nvSpPr>
        <p:spPr bwMode="auto">
          <a:xfrm>
            <a:off x="299576" y="865676"/>
            <a:ext cx="10375900" cy="3545994"/>
          </a:xfrm>
          <a:prstGeom prst="rect">
            <a:avLst/>
          </a:prstGeom>
          <a:noFill/>
          <a:ln w="9525">
            <a:noFill/>
            <a:miter lim="800000"/>
          </a:ln>
        </p:spPr>
        <p:txBody>
          <a:bodyPr lIns="121917" tIns="60958" rIns="121917" bIns="60958"/>
          <a:lstStyle/>
          <a:p>
            <a:pPr indent="958827">
              <a:lnSpc>
                <a:spcPct val="150000"/>
              </a:lnSpc>
            </a:pPr>
            <a:r>
              <a:rPr lang="zh-CN" altLang="en-US" sz="2800">
                <a:latin typeface="Times New Roman" panose="02020603050405020304" pitchFamily="18" charset="0"/>
                <a:ea typeface="楷体" panose="02010609060101010101" pitchFamily="49" charset="-122"/>
              </a:rPr>
              <a:t>关于牛顿第一定律，下列说法中正确的是（      ）</a:t>
            </a:r>
          </a:p>
          <a:p>
            <a:pPr indent="958827">
              <a:lnSpc>
                <a:spcPct val="150000"/>
              </a:lnSpc>
            </a:pPr>
            <a:r>
              <a:rPr lang="en-US" altLang="zh-CN" sz="2800">
                <a:latin typeface="Times New Roman" panose="02020603050405020304" pitchFamily="18" charset="0"/>
                <a:ea typeface="楷体" panose="02010609060101010101" pitchFamily="49" charset="-122"/>
              </a:rPr>
              <a:t>A</a:t>
            </a:r>
            <a:r>
              <a:rPr lang="zh-CN" altLang="en-US" sz="2800">
                <a:latin typeface="Times New Roman" panose="02020603050405020304" pitchFamily="18" charset="0"/>
                <a:ea typeface="楷体" panose="02010609060101010101" pitchFamily="49" charset="-122"/>
              </a:rPr>
              <a:t>．牛顿第一定律可以通过大量的实验直接证明出来</a:t>
            </a:r>
          </a:p>
          <a:p>
            <a:pPr indent="958827">
              <a:lnSpc>
                <a:spcPct val="150000"/>
              </a:lnSpc>
            </a:pPr>
            <a:r>
              <a:rPr lang="en-US" altLang="zh-CN" sz="2800">
                <a:latin typeface="Times New Roman" panose="02020603050405020304" pitchFamily="18" charset="0"/>
                <a:ea typeface="楷体" panose="02010609060101010101" pitchFamily="49" charset="-122"/>
              </a:rPr>
              <a:t>B</a:t>
            </a:r>
            <a:r>
              <a:rPr lang="zh-CN" altLang="en-US" sz="2800">
                <a:latin typeface="Times New Roman" panose="02020603050405020304" pitchFamily="18" charset="0"/>
                <a:ea typeface="楷体" panose="02010609060101010101" pitchFamily="49" charset="-122"/>
              </a:rPr>
              <a:t>．物体保持静止或匀速直线运动状态叫做牛顿第一定律</a:t>
            </a:r>
          </a:p>
          <a:p>
            <a:pPr indent="958827">
              <a:lnSpc>
                <a:spcPct val="150000"/>
              </a:lnSpc>
            </a:pPr>
            <a:r>
              <a:rPr lang="en-US" altLang="zh-CN" sz="2800">
                <a:latin typeface="Times New Roman" panose="02020603050405020304" pitchFamily="18" charset="0"/>
                <a:ea typeface="楷体" panose="02010609060101010101" pitchFamily="49" charset="-122"/>
              </a:rPr>
              <a:t>C</a:t>
            </a:r>
            <a:r>
              <a:rPr lang="zh-CN" altLang="en-US" sz="2800">
                <a:latin typeface="Times New Roman" panose="02020603050405020304" pitchFamily="18" charset="0"/>
                <a:ea typeface="楷体" panose="02010609060101010101" pitchFamily="49" charset="-122"/>
              </a:rPr>
              <a:t>．力是改变物体运动状态的原因</a:t>
            </a:r>
          </a:p>
          <a:p>
            <a:pPr indent="958827">
              <a:lnSpc>
                <a:spcPct val="150000"/>
              </a:lnSpc>
            </a:pPr>
            <a:r>
              <a:rPr lang="en-US" altLang="zh-CN" sz="2800">
                <a:latin typeface="Times New Roman" panose="02020603050405020304" pitchFamily="18" charset="0"/>
                <a:ea typeface="楷体" panose="02010609060101010101" pitchFamily="49" charset="-122"/>
              </a:rPr>
              <a:t>D</a:t>
            </a:r>
            <a:r>
              <a:rPr lang="zh-CN" altLang="en-US" sz="2800">
                <a:latin typeface="Times New Roman" panose="02020603050405020304" pitchFamily="18" charset="0"/>
                <a:ea typeface="楷体" panose="02010609060101010101" pitchFamily="49" charset="-122"/>
              </a:rPr>
              <a:t>．力是维持物体运动的原因</a:t>
            </a:r>
          </a:p>
          <a:p>
            <a:pPr indent="958827">
              <a:lnSpc>
                <a:spcPct val="120000"/>
              </a:lnSpc>
            </a:pPr>
            <a:endParaRPr lang="zh-CN" altLang="en-US" sz="2800">
              <a:latin typeface="Times New Roman" panose="02020603050405020304" pitchFamily="18" charset="0"/>
              <a:ea typeface="楷体" panose="02010609060101010101" pitchFamily="49" charset="-122"/>
            </a:endParaRPr>
          </a:p>
        </p:txBody>
      </p:sp>
      <p:sp>
        <p:nvSpPr>
          <p:cNvPr id="3" name="矩形 2">
            <a:extLst>
              <a:ext uri="{FF2B5EF4-FFF2-40B4-BE49-F238E27FC236}">
                <a16:creationId xmlns:a16="http://schemas.microsoft.com/office/drawing/2014/main" id="{0B2C138B-F004-F10D-41AA-8F89EDAF0D2D}"/>
              </a:ext>
            </a:extLst>
          </p:cNvPr>
          <p:cNvSpPr>
            <a:spLocks noChangeArrowheads="1"/>
          </p:cNvSpPr>
          <p:nvPr/>
        </p:nvSpPr>
        <p:spPr bwMode="auto">
          <a:xfrm>
            <a:off x="8248856" y="992696"/>
            <a:ext cx="601133" cy="553994"/>
          </a:xfrm>
          <a:prstGeom prst="rect">
            <a:avLst/>
          </a:prstGeom>
          <a:noFill/>
          <a:ln w="9525">
            <a:noFill/>
            <a:miter lim="800000"/>
          </a:ln>
        </p:spPr>
        <p:txBody>
          <a:bodyPr lIns="121917" tIns="60958" rIns="121917" bIns="60958">
            <a:spAutoFit/>
          </a:bodyPr>
          <a:lstStyle/>
          <a:p>
            <a:pPr eaLnBrk="1" hangingPunct="1">
              <a:buFont typeface="Arial" panose="020B0604020202020204" pitchFamily="34" charset="0"/>
              <a:buNone/>
            </a:pPr>
            <a:r>
              <a:rPr lang="en-US" altLang="zh-CN" sz="2800">
                <a:solidFill>
                  <a:srgbClr val="FF0000"/>
                </a:solidFill>
                <a:latin typeface="Times New Roman" panose="02020603050405020304" pitchFamily="18" charset="0"/>
                <a:ea typeface="楷体" panose="02010609060101010101" pitchFamily="49" charset="-122"/>
              </a:rPr>
              <a:t>C</a:t>
            </a:r>
            <a:endParaRPr lang="zh-CN" altLang="en-US" sz="2800">
              <a:solidFill>
                <a:srgbClr val="FF0000"/>
              </a:solidFill>
              <a:latin typeface="Times New Roman" panose="02020603050405020304" pitchFamily="18" charset="0"/>
              <a:ea typeface="楷体" panose="02010609060101010101" pitchFamily="49" charset="-122"/>
            </a:endParaRPr>
          </a:p>
        </p:txBody>
      </p:sp>
      <p:sp>
        <p:nvSpPr>
          <p:cNvPr id="4" name="矩形 3">
            <a:extLst>
              <a:ext uri="{FF2B5EF4-FFF2-40B4-BE49-F238E27FC236}">
                <a16:creationId xmlns:a16="http://schemas.microsoft.com/office/drawing/2014/main" id="{0F309FE6-A4DD-3A40-D614-611F16EDC058}"/>
              </a:ext>
            </a:extLst>
          </p:cNvPr>
          <p:cNvSpPr>
            <a:spLocks noChangeArrowheads="1"/>
          </p:cNvSpPr>
          <p:nvPr/>
        </p:nvSpPr>
        <p:spPr bwMode="auto">
          <a:xfrm>
            <a:off x="9336273" y="1645271"/>
            <a:ext cx="759884" cy="553994"/>
          </a:xfrm>
          <a:prstGeom prst="rect">
            <a:avLst/>
          </a:prstGeom>
          <a:noFill/>
          <a:ln w="9525">
            <a:noFill/>
            <a:miter lim="800000"/>
          </a:ln>
        </p:spPr>
        <p:txBody>
          <a:bodyPr lIns="121917" tIns="60958" rIns="121917" bIns="60958">
            <a:spAutoFit/>
          </a:bodyPr>
          <a:lstStyle/>
          <a:p>
            <a:pPr eaLnBrk="1" hangingPunct="1">
              <a:buFont typeface="Arial" panose="020B0604020202020204" pitchFamily="34" charset="0"/>
              <a:buNone/>
            </a:pPr>
            <a:r>
              <a:rPr lang="en-US" altLang="zh-CN" sz="2800">
                <a:solidFill>
                  <a:srgbClr val="FF0000"/>
                </a:solidFill>
                <a:latin typeface="Times New Roman" panose="02020603050405020304" pitchFamily="18" charset="0"/>
                <a:ea typeface="楷体" panose="02010609060101010101" pitchFamily="49" charset="-122"/>
              </a:rPr>
              <a:t>×</a:t>
            </a:r>
            <a:endParaRPr lang="zh-CN" altLang="en-US" sz="2800">
              <a:solidFill>
                <a:srgbClr val="0000FF"/>
              </a:solidFill>
              <a:latin typeface="Times New Roman" panose="02020603050405020304" pitchFamily="18" charset="0"/>
              <a:ea typeface="楷体" panose="02010609060101010101" pitchFamily="49" charset="-122"/>
            </a:endParaRPr>
          </a:p>
        </p:txBody>
      </p:sp>
      <p:sp>
        <p:nvSpPr>
          <p:cNvPr id="5" name="矩形 4">
            <a:extLst>
              <a:ext uri="{FF2B5EF4-FFF2-40B4-BE49-F238E27FC236}">
                <a16:creationId xmlns:a16="http://schemas.microsoft.com/office/drawing/2014/main" id="{C763B47D-4836-5F99-864D-CECF80B44B38}"/>
              </a:ext>
            </a:extLst>
          </p:cNvPr>
          <p:cNvSpPr>
            <a:spLocks noChangeArrowheads="1"/>
          </p:cNvSpPr>
          <p:nvPr/>
        </p:nvSpPr>
        <p:spPr bwMode="auto">
          <a:xfrm>
            <a:off x="10092664" y="2210045"/>
            <a:ext cx="759883" cy="553994"/>
          </a:xfrm>
          <a:prstGeom prst="rect">
            <a:avLst/>
          </a:prstGeom>
          <a:noFill/>
          <a:ln w="9525">
            <a:noFill/>
            <a:miter lim="800000"/>
          </a:ln>
        </p:spPr>
        <p:txBody>
          <a:bodyPr lIns="121917" tIns="60958" rIns="121917" bIns="60958">
            <a:spAutoFit/>
          </a:bodyPr>
          <a:lstStyle/>
          <a:p>
            <a:pPr eaLnBrk="1" hangingPunct="1">
              <a:buFont typeface="Arial" panose="020B0604020202020204" pitchFamily="34" charset="0"/>
              <a:buNone/>
            </a:pPr>
            <a:r>
              <a:rPr lang="en-US" altLang="zh-CN" sz="2800">
                <a:solidFill>
                  <a:srgbClr val="FF0000"/>
                </a:solidFill>
                <a:latin typeface="Times New Roman" panose="02020603050405020304" pitchFamily="18" charset="0"/>
                <a:ea typeface="楷体" panose="02010609060101010101" pitchFamily="49" charset="-122"/>
              </a:rPr>
              <a:t>×</a:t>
            </a:r>
            <a:endParaRPr lang="zh-CN" altLang="en-US" sz="2800">
              <a:solidFill>
                <a:srgbClr val="0000FF"/>
              </a:solidFill>
              <a:latin typeface="Times New Roman" panose="02020603050405020304" pitchFamily="18" charset="0"/>
              <a:ea typeface="楷体" panose="02010609060101010101" pitchFamily="49" charset="-122"/>
            </a:endParaRPr>
          </a:p>
        </p:txBody>
      </p:sp>
      <p:sp>
        <p:nvSpPr>
          <p:cNvPr id="6" name="矩形 5">
            <a:extLst>
              <a:ext uri="{FF2B5EF4-FFF2-40B4-BE49-F238E27FC236}">
                <a16:creationId xmlns:a16="http://schemas.microsoft.com/office/drawing/2014/main" id="{D546B43D-5251-D83B-7CC0-CA855932C9CB}"/>
              </a:ext>
            </a:extLst>
          </p:cNvPr>
          <p:cNvSpPr>
            <a:spLocks noChangeArrowheads="1"/>
          </p:cNvSpPr>
          <p:nvPr/>
        </p:nvSpPr>
        <p:spPr bwMode="auto">
          <a:xfrm>
            <a:off x="6492264" y="2881900"/>
            <a:ext cx="759883" cy="553994"/>
          </a:xfrm>
          <a:prstGeom prst="rect">
            <a:avLst/>
          </a:prstGeom>
          <a:noFill/>
          <a:ln w="9525">
            <a:noFill/>
            <a:miter lim="800000"/>
          </a:ln>
        </p:spPr>
        <p:txBody>
          <a:bodyPr lIns="121917" tIns="60958" rIns="121917" bIns="60958">
            <a:spAutoFit/>
          </a:bodyPr>
          <a:lstStyle/>
          <a:p>
            <a:pPr eaLnBrk="1" hangingPunct="1">
              <a:buFont typeface="Arial" panose="020B0604020202020204" pitchFamily="34" charset="0"/>
              <a:buNone/>
            </a:pPr>
            <a:r>
              <a:rPr lang="zh-CN" altLang="en-US" sz="2800">
                <a:solidFill>
                  <a:srgbClr val="FF0000"/>
                </a:solidFill>
                <a:latin typeface="Times New Roman" panose="02020603050405020304" pitchFamily="18" charset="0"/>
                <a:ea typeface="楷体" panose="02010609060101010101" pitchFamily="49" charset="-122"/>
              </a:rPr>
              <a:t>√</a:t>
            </a:r>
          </a:p>
        </p:txBody>
      </p:sp>
      <p:sp>
        <p:nvSpPr>
          <p:cNvPr id="7" name="矩形 6">
            <a:extLst>
              <a:ext uri="{FF2B5EF4-FFF2-40B4-BE49-F238E27FC236}">
                <a16:creationId xmlns:a16="http://schemas.microsoft.com/office/drawing/2014/main" id="{AC301D23-9D8C-5014-FFC4-4F5935F0C8C2}"/>
              </a:ext>
            </a:extLst>
          </p:cNvPr>
          <p:cNvSpPr>
            <a:spLocks noChangeArrowheads="1"/>
          </p:cNvSpPr>
          <p:nvPr/>
        </p:nvSpPr>
        <p:spPr bwMode="auto">
          <a:xfrm>
            <a:off x="5919531" y="3529972"/>
            <a:ext cx="759883" cy="553994"/>
          </a:xfrm>
          <a:prstGeom prst="rect">
            <a:avLst/>
          </a:prstGeom>
          <a:noFill/>
          <a:ln w="9525">
            <a:noFill/>
            <a:miter lim="800000"/>
          </a:ln>
        </p:spPr>
        <p:txBody>
          <a:bodyPr lIns="121917" tIns="60958" rIns="121917" bIns="60958">
            <a:spAutoFit/>
          </a:bodyPr>
          <a:lstStyle/>
          <a:p>
            <a:pPr eaLnBrk="1" hangingPunct="1">
              <a:buFont typeface="Arial" panose="020B0604020202020204" pitchFamily="34" charset="0"/>
              <a:buNone/>
            </a:pPr>
            <a:r>
              <a:rPr lang="en-US" altLang="zh-CN" sz="2800">
                <a:solidFill>
                  <a:srgbClr val="FF0000"/>
                </a:solidFill>
                <a:latin typeface="Times New Roman" panose="02020603050405020304" pitchFamily="18" charset="0"/>
                <a:ea typeface="楷体" panose="02010609060101010101" pitchFamily="49" charset="-122"/>
              </a:rPr>
              <a:t>×</a:t>
            </a:r>
            <a:endParaRPr lang="zh-CN" altLang="en-US" sz="2800">
              <a:solidFill>
                <a:srgbClr val="0000FF"/>
              </a:solidFill>
              <a:latin typeface="Times New Roman" panose="02020603050405020304" pitchFamily="18" charset="0"/>
              <a:ea typeface="楷体" panose="02010609060101010101" pitchFamily="49" charset="-122"/>
            </a:endParaRPr>
          </a:p>
        </p:txBody>
      </p:sp>
    </p:spTree>
    <p:extLst>
      <p:ext uri="{BB962C8B-B14F-4D97-AF65-F5344CB8AC3E}">
        <p14:creationId xmlns:p14="http://schemas.microsoft.com/office/powerpoint/2010/main" val="4163259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BFD91A-0844-F8AF-F219-164CC851FE75}"/>
              </a:ext>
            </a:extLst>
          </p:cNvPr>
          <p:cNvSpPr>
            <a:spLocks noChangeArrowheads="1"/>
          </p:cNvSpPr>
          <p:nvPr/>
        </p:nvSpPr>
        <p:spPr bwMode="auto">
          <a:xfrm>
            <a:off x="1199456" y="1283235"/>
            <a:ext cx="9793088" cy="1308628"/>
          </a:xfrm>
          <a:prstGeom prst="rect">
            <a:avLst/>
          </a:prstGeom>
          <a:noFill/>
          <a:ln w="9525">
            <a:noFill/>
            <a:miter lim="800000"/>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pPr>
            <a:r>
              <a:rPr kumimoji="0" 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Calibri" pitchFamily="34" charset="0"/>
              </a:rPr>
              <a:t>如图所示，踢出的足球在空中飞行时，若受到的外力全部消失，则足球将（　　）</a:t>
            </a:r>
            <a:endParaRPr kumimoji="0" 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宋体" pitchFamily="2" charset="-122"/>
            </a:endParaRPr>
          </a:p>
        </p:txBody>
      </p:sp>
      <p:sp>
        <p:nvSpPr>
          <p:cNvPr id="3" name="Rectangle 3">
            <a:extLst>
              <a:ext uri="{FF2B5EF4-FFF2-40B4-BE49-F238E27FC236}">
                <a16:creationId xmlns:a16="http://schemas.microsoft.com/office/drawing/2014/main" id="{8D2F5368-C3EC-680B-8F25-BD5D358A61E3}"/>
              </a:ext>
            </a:extLst>
          </p:cNvPr>
          <p:cNvSpPr>
            <a:spLocks noChangeArrowheads="1"/>
          </p:cNvSpPr>
          <p:nvPr/>
        </p:nvSpPr>
        <p:spPr bwMode="auto">
          <a:xfrm>
            <a:off x="1055439" y="3094802"/>
            <a:ext cx="8097891" cy="1384995"/>
          </a:xfrm>
          <a:prstGeom prst="rect">
            <a:avLst/>
          </a:prstGeom>
          <a:noFill/>
          <a:ln w="9525">
            <a:noFill/>
            <a:miter lim="800000"/>
          </a:ln>
          <a:effectLst/>
        </p:spPr>
        <p:txBody>
          <a:bodyPr vert="horz" wrap="square" lIns="91440" tIns="45720" rIns="91440" bIns="45720" numCol="1" anchor="ctr" anchorCtr="0" compatLnSpc="1">
            <a:prstTxWarp prst="textNoShape">
              <a:avLst/>
            </a:prstTxWarp>
            <a:spAutoFit/>
          </a:bodyPr>
          <a:lstStyle/>
          <a:p>
            <a:pPr marL="0" marR="0" lvl="0" indent="173038" algn="l" defTabSz="914400" rtl="0" eaLnBrk="1" fontAlgn="base" latinLnBrk="0" hangingPunct="1">
              <a:lnSpc>
                <a:spcPct val="100000"/>
              </a:lnSpc>
              <a:spcBef>
                <a:spcPct val="0"/>
              </a:spcBef>
              <a:spcAft>
                <a:spcPct val="0"/>
              </a:spcAft>
              <a:buClrTx/>
              <a:buSzTx/>
              <a:buFontTx/>
              <a:buNone/>
              <a:tabLst>
                <a:tab pos="2794000" algn="l"/>
              </a:tabLst>
            </a:pPr>
            <a:r>
              <a:rPr kumimoji="0" lang="en-US" alt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A</a:t>
            </a:r>
            <a:r>
              <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Calibri" pitchFamily="34" charset="0"/>
              </a:rPr>
              <a:t>．继续做曲线运动	</a:t>
            </a:r>
            <a:r>
              <a:rPr kumimoji="0" lang="en-US" alt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B</a:t>
            </a:r>
            <a:r>
              <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Calibri" pitchFamily="34" charset="0"/>
              </a:rPr>
              <a:t>．竖直向下做加速运动	</a:t>
            </a:r>
            <a:endPar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宋体" pitchFamily="2" charset="-122"/>
            </a:endParaRPr>
          </a:p>
          <a:p>
            <a:pPr marL="0" marR="0" lvl="0" indent="173038" algn="l" defTabSz="914400" rtl="0" eaLnBrk="0" fontAlgn="base" latinLnBrk="0" hangingPunct="0">
              <a:lnSpc>
                <a:spcPct val="100000"/>
              </a:lnSpc>
              <a:spcBef>
                <a:spcPct val="0"/>
              </a:spcBef>
              <a:spcAft>
                <a:spcPct val="0"/>
              </a:spcAft>
              <a:buClrTx/>
              <a:buSzTx/>
              <a:buFontTx/>
              <a:buNone/>
              <a:tabLst>
                <a:tab pos="2794000" algn="l"/>
              </a:tabLst>
            </a:pPr>
            <a:r>
              <a:rPr kumimoji="0" lang="en-US" alt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C</a:t>
            </a:r>
            <a:r>
              <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Calibri" pitchFamily="34" charset="0"/>
              </a:rPr>
              <a:t>．静止不动	         </a:t>
            </a:r>
            <a:r>
              <a:rPr kumimoji="0" lang="en-US" altLang="zh-CN"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Times New Roman" pitchFamily="18" charset="0"/>
              </a:rPr>
              <a:t>D</a:t>
            </a:r>
            <a:r>
              <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Calibri" pitchFamily="34" charset="0"/>
              </a:rPr>
              <a:t>．做匀速直线运动</a:t>
            </a:r>
            <a:endParaRPr kumimoji="0" lang="zh-CN" altLang="en-US" sz="2800" b="0" i="0" u="none" strike="noStrike" cap="none" normalizeH="0" baseline="0">
              <a:ln>
                <a:noFill/>
              </a:ln>
              <a:solidFill>
                <a:schemeClr val="tx1"/>
              </a:solidFill>
              <a:effectLst/>
              <a:latin typeface="Times New Roman" panose="02020603050405020304" pitchFamily="18" charset="0"/>
              <a:ea typeface="楷体" panose="02010609060101010101" pitchFamily="49" charset="-122"/>
              <a:cs typeface="宋体" pitchFamily="2" charset="-122"/>
            </a:endParaRPr>
          </a:p>
        </p:txBody>
      </p:sp>
      <p:sp>
        <p:nvSpPr>
          <p:cNvPr id="4" name="TextBox 9">
            <a:extLst>
              <a:ext uri="{FF2B5EF4-FFF2-40B4-BE49-F238E27FC236}">
                <a16:creationId xmlns:a16="http://schemas.microsoft.com/office/drawing/2014/main" id="{7F7C9F1D-B4F9-7129-1B58-1D722B0F18B0}"/>
              </a:ext>
            </a:extLst>
          </p:cNvPr>
          <p:cNvSpPr txBox="1"/>
          <p:nvPr/>
        </p:nvSpPr>
        <p:spPr>
          <a:xfrm>
            <a:off x="3287688" y="2040478"/>
            <a:ext cx="792088" cy="523220"/>
          </a:xfrm>
          <a:prstGeom prst="rect">
            <a:avLst/>
          </a:prstGeom>
          <a:noFill/>
        </p:spPr>
        <p:txBody>
          <a:bodyPr wrap="square" rtlCol="0">
            <a:spAutoFit/>
          </a:bodyPr>
          <a:lstStyle/>
          <a:p>
            <a:r>
              <a:rPr lang="en-US" altLang="zh-CN" sz="2800">
                <a:solidFill>
                  <a:srgbClr val="FF0000"/>
                </a:solidFill>
                <a:latin typeface="Times New Roman" panose="02020603050405020304" pitchFamily="18" charset="0"/>
                <a:ea typeface="楷体" panose="02010609060101010101" pitchFamily="49" charset="-122"/>
              </a:rPr>
              <a:t>D</a:t>
            </a:r>
            <a:endParaRPr lang="zh-CN" altLang="en-US" sz="2800">
              <a:solidFill>
                <a:srgbClr val="FF0000"/>
              </a:solidFill>
              <a:latin typeface="Times New Roman" panose="02020603050405020304" pitchFamily="18" charset="0"/>
              <a:ea typeface="楷体" panose="02010609060101010101" pitchFamily="49" charset="-122"/>
            </a:endParaRPr>
          </a:p>
        </p:txBody>
      </p:sp>
      <p:pic>
        <p:nvPicPr>
          <p:cNvPr id="5" name="图片 4">
            <a:extLst>
              <a:ext uri="{FF2B5EF4-FFF2-40B4-BE49-F238E27FC236}">
                <a16:creationId xmlns:a16="http://schemas.microsoft.com/office/drawing/2014/main" id="{CE04C2AF-EC94-5473-82EF-22EE206E3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939" y="2305667"/>
            <a:ext cx="1879760" cy="2560514"/>
          </a:xfrm>
          <a:prstGeom prst="rect">
            <a:avLst/>
          </a:prstGeom>
        </p:spPr>
      </p:pic>
    </p:spTree>
    <p:extLst>
      <p:ext uri="{BB962C8B-B14F-4D97-AF65-F5344CB8AC3E}">
        <p14:creationId xmlns:p14="http://schemas.microsoft.com/office/powerpoint/2010/main" val="25467656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F2DACB2-6DA9-022A-50DF-EF922B31C58D}"/>
              </a:ext>
            </a:extLst>
          </p:cNvPr>
          <p:cNvSpPr txBox="1"/>
          <p:nvPr/>
        </p:nvSpPr>
        <p:spPr>
          <a:xfrm>
            <a:off x="268256" y="463812"/>
            <a:ext cx="6097554" cy="523220"/>
          </a:xfrm>
          <a:prstGeom prst="rect">
            <a:avLst/>
          </a:prstGeom>
          <a:noFill/>
        </p:spPr>
        <p:txBody>
          <a:bodyPr wrap="square">
            <a:spAutoFit/>
          </a:bodyPr>
          <a:lstStyle/>
          <a:p>
            <a:pPr>
              <a:lnSpc>
                <a:spcPct val="100000"/>
              </a:lnSpc>
              <a:spcBef>
                <a:spcPct val="0"/>
              </a:spcBef>
              <a:buFontTx/>
              <a:buNone/>
            </a:pPr>
            <a:r>
              <a:rPr lang="zh-CN" altLang="en-US" sz="2800" b="1">
                <a:solidFill>
                  <a:srgbClr val="008080"/>
                </a:solidFill>
                <a:latin typeface="Times New Roman" panose="02020603050405020304" pitchFamily="18" charset="0"/>
                <a:ea typeface="楷体" panose="02010609060101010101" pitchFamily="49" charset="-122"/>
              </a:rPr>
              <a:t>理解惯性</a:t>
            </a:r>
          </a:p>
        </p:txBody>
      </p:sp>
      <p:sp>
        <p:nvSpPr>
          <p:cNvPr id="4" name="TextBox 2">
            <a:extLst>
              <a:ext uri="{FF2B5EF4-FFF2-40B4-BE49-F238E27FC236}">
                <a16:creationId xmlns:a16="http://schemas.microsoft.com/office/drawing/2014/main" id="{A51FEEBC-70A6-0EC2-AD7E-8CE3AA771F36}"/>
              </a:ext>
            </a:extLst>
          </p:cNvPr>
          <p:cNvSpPr txBox="1">
            <a:spLocks noChangeArrowheads="1"/>
          </p:cNvSpPr>
          <p:nvPr/>
        </p:nvSpPr>
        <p:spPr bwMode="auto">
          <a:xfrm>
            <a:off x="1120899" y="1700808"/>
            <a:ext cx="2454820" cy="523220"/>
          </a:xfrm>
          <a:prstGeom prst="rect">
            <a:avLst/>
          </a:prstGeom>
          <a:solidFill>
            <a:schemeClr val="accent5">
              <a:lumMod val="75000"/>
            </a:schemeClr>
          </a:solidFill>
          <a:ln w="25400" algn="ctr">
            <a:noFill/>
            <a:miter lim="800000"/>
          </a:ln>
        </p:spPr>
        <p:txBody>
          <a:bodyPr wrap="squar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2800">
                <a:solidFill>
                  <a:schemeClr val="bg1"/>
                </a:solidFill>
                <a:latin typeface="Times New Roman" panose="02020603050405020304" pitchFamily="18" charset="0"/>
                <a:ea typeface="楷体" panose="02010609060101010101" pitchFamily="49" charset="-122"/>
              </a:rPr>
              <a:t>牛顿第一定律</a:t>
            </a:r>
          </a:p>
        </p:txBody>
      </p:sp>
      <p:sp>
        <p:nvSpPr>
          <p:cNvPr id="5" name="右箭头 3">
            <a:extLst>
              <a:ext uri="{FF2B5EF4-FFF2-40B4-BE49-F238E27FC236}">
                <a16:creationId xmlns:a16="http://schemas.microsoft.com/office/drawing/2014/main" id="{637648BB-7643-6D68-94D1-FE28E232A2C9}"/>
              </a:ext>
            </a:extLst>
          </p:cNvPr>
          <p:cNvSpPr/>
          <p:nvPr/>
        </p:nvSpPr>
        <p:spPr>
          <a:xfrm>
            <a:off x="4146598" y="2006058"/>
            <a:ext cx="835996" cy="427336"/>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ct val="0"/>
              </a:spcBef>
              <a:spcAft>
                <a:spcPct val="0"/>
              </a:spcAft>
              <a:defRPr/>
            </a:pPr>
            <a:endParaRPr lang="zh-CN" altLang="en-US" sz="2800">
              <a:latin typeface="微软雅黑" pitchFamily="34" charset="-122"/>
              <a:ea typeface="微软雅黑" pitchFamily="34" charset="-122"/>
            </a:endParaRPr>
          </a:p>
        </p:txBody>
      </p:sp>
      <p:sp>
        <p:nvSpPr>
          <p:cNvPr id="6" name="TextBox 4">
            <a:extLst>
              <a:ext uri="{FF2B5EF4-FFF2-40B4-BE49-F238E27FC236}">
                <a16:creationId xmlns:a16="http://schemas.microsoft.com/office/drawing/2014/main" id="{5AE6F863-B2C5-9DD0-FCFB-F6CF3F7B74B7}"/>
              </a:ext>
            </a:extLst>
          </p:cNvPr>
          <p:cNvSpPr txBox="1"/>
          <p:nvPr/>
        </p:nvSpPr>
        <p:spPr bwMode="auto">
          <a:xfrm>
            <a:off x="5519937" y="1682693"/>
            <a:ext cx="5544616" cy="1082412"/>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pPr>
              <a:lnSpc>
                <a:spcPct val="120000"/>
              </a:lnSpc>
            </a:pPr>
            <a:r>
              <a:rPr lang="zh-CN" altLang="en-US" sz="2800">
                <a:solidFill>
                  <a:schemeClr val="bg1"/>
                </a:solidFill>
                <a:latin typeface="Times New Roman" panose="02020603050405020304" pitchFamily="18" charset="0"/>
                <a:ea typeface="楷体" panose="02010609060101010101" pitchFamily="49" charset="-122"/>
              </a:rPr>
              <a:t>物体为什么会保持静止状态或匀速直线运动状态呢？</a:t>
            </a:r>
          </a:p>
        </p:txBody>
      </p:sp>
      <p:sp>
        <p:nvSpPr>
          <p:cNvPr id="7" name="下箭头 5">
            <a:extLst>
              <a:ext uri="{FF2B5EF4-FFF2-40B4-BE49-F238E27FC236}">
                <a16:creationId xmlns:a16="http://schemas.microsoft.com/office/drawing/2014/main" id="{4383A2FA-54B4-2E87-37E7-0AB5131B0344}"/>
              </a:ext>
            </a:extLst>
          </p:cNvPr>
          <p:cNvSpPr/>
          <p:nvPr/>
        </p:nvSpPr>
        <p:spPr>
          <a:xfrm>
            <a:off x="7856103" y="2917966"/>
            <a:ext cx="818976" cy="621841"/>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ct val="0"/>
              </a:spcBef>
              <a:spcAft>
                <a:spcPct val="0"/>
              </a:spcAft>
              <a:defRPr/>
            </a:pPr>
            <a:endParaRPr lang="zh-CN" altLang="en-US" sz="2800">
              <a:latin typeface="微软雅黑" pitchFamily="34" charset="-122"/>
              <a:ea typeface="微软雅黑" pitchFamily="34" charset="-122"/>
            </a:endParaRPr>
          </a:p>
        </p:txBody>
      </p:sp>
      <p:sp>
        <p:nvSpPr>
          <p:cNvPr id="8" name="TextBox 6">
            <a:extLst>
              <a:ext uri="{FF2B5EF4-FFF2-40B4-BE49-F238E27FC236}">
                <a16:creationId xmlns:a16="http://schemas.microsoft.com/office/drawing/2014/main" id="{F14FEDA3-F263-E2F2-1C54-56DEF23CB6FC}"/>
              </a:ext>
            </a:extLst>
          </p:cNvPr>
          <p:cNvSpPr txBox="1"/>
          <p:nvPr/>
        </p:nvSpPr>
        <p:spPr bwMode="auto">
          <a:xfrm>
            <a:off x="6481986" y="3670885"/>
            <a:ext cx="4076649" cy="523220"/>
          </a:xfrm>
          <a:prstGeom prst="rect">
            <a:avLst/>
          </a:prstGeom>
          <a:solidFill>
            <a:schemeClr val="accent2">
              <a:lumMod val="60000"/>
              <a:lumOff val="4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pPr algn="ctr"/>
            <a:r>
              <a:rPr lang="zh-CN" altLang="en-US" sz="2800">
                <a:solidFill>
                  <a:srgbClr val="000000"/>
                </a:solidFill>
                <a:latin typeface="Times New Roman" panose="02020603050405020304" pitchFamily="18" charset="0"/>
                <a:ea typeface="楷体" panose="02010609060101010101" pitchFamily="49" charset="-122"/>
              </a:rPr>
              <a:t>不受力（不是外因）</a:t>
            </a:r>
          </a:p>
        </p:txBody>
      </p:sp>
      <p:sp>
        <p:nvSpPr>
          <p:cNvPr id="9" name="下箭头 7">
            <a:extLst>
              <a:ext uri="{FF2B5EF4-FFF2-40B4-BE49-F238E27FC236}">
                <a16:creationId xmlns:a16="http://schemas.microsoft.com/office/drawing/2014/main" id="{76634409-BE69-B1AD-30B1-EAE3F1CDB0AD}"/>
              </a:ext>
            </a:extLst>
          </p:cNvPr>
          <p:cNvSpPr/>
          <p:nvPr/>
        </p:nvSpPr>
        <p:spPr>
          <a:xfrm>
            <a:off x="7932418" y="4471681"/>
            <a:ext cx="719654" cy="584154"/>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ct val="0"/>
              </a:spcBef>
              <a:spcAft>
                <a:spcPct val="0"/>
              </a:spcAft>
              <a:defRPr/>
            </a:pPr>
            <a:endParaRPr lang="zh-CN" altLang="en-US" sz="2800">
              <a:latin typeface="微软雅黑" pitchFamily="34" charset="-122"/>
              <a:ea typeface="微软雅黑" pitchFamily="34" charset="-122"/>
            </a:endParaRPr>
          </a:p>
        </p:txBody>
      </p:sp>
      <p:sp>
        <p:nvSpPr>
          <p:cNvPr id="10" name="TextBox 8">
            <a:extLst>
              <a:ext uri="{FF2B5EF4-FFF2-40B4-BE49-F238E27FC236}">
                <a16:creationId xmlns:a16="http://schemas.microsoft.com/office/drawing/2014/main" id="{D904023C-5BB6-0363-7BC8-F7A64D0414DE}"/>
              </a:ext>
            </a:extLst>
          </p:cNvPr>
          <p:cNvSpPr txBox="1"/>
          <p:nvPr/>
        </p:nvSpPr>
        <p:spPr bwMode="auto">
          <a:xfrm>
            <a:off x="5951984" y="5190808"/>
            <a:ext cx="5010472" cy="523220"/>
          </a:xfrm>
          <a:prstGeom prst="rect">
            <a:avLst/>
          </a:prstGeom>
          <a:solidFill>
            <a:schemeClr val="accent4">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2800">
                <a:solidFill>
                  <a:srgbClr val="000000"/>
                </a:solidFill>
                <a:latin typeface="Times New Roman" panose="02020603050405020304" pitchFamily="18" charset="0"/>
                <a:ea typeface="楷体" panose="02010609060101010101" pitchFamily="49" charset="-122"/>
              </a:rPr>
              <a:t>（寻找内因）物体自身的属性</a:t>
            </a:r>
          </a:p>
        </p:txBody>
      </p:sp>
      <p:sp>
        <p:nvSpPr>
          <p:cNvPr id="11" name="TextBox 10">
            <a:extLst>
              <a:ext uri="{FF2B5EF4-FFF2-40B4-BE49-F238E27FC236}">
                <a16:creationId xmlns:a16="http://schemas.microsoft.com/office/drawing/2014/main" id="{5FC364E6-950C-0761-305D-0BE4A0A73FC5}"/>
              </a:ext>
            </a:extLst>
          </p:cNvPr>
          <p:cNvSpPr txBox="1"/>
          <p:nvPr/>
        </p:nvSpPr>
        <p:spPr bwMode="auto">
          <a:xfrm>
            <a:off x="1672478" y="5129252"/>
            <a:ext cx="1107996" cy="646331"/>
          </a:xfrm>
          <a:prstGeom prst="rect">
            <a:avLst/>
          </a:prstGeom>
          <a:solidFill>
            <a:srgbClr val="FFC000"/>
          </a:solidFill>
        </p:spPr>
        <p:style>
          <a:lnRef idx="3">
            <a:schemeClr val="lt1"/>
          </a:lnRef>
          <a:fillRef idx="1">
            <a:schemeClr val="accent3"/>
          </a:fillRef>
          <a:effectRef idx="1">
            <a:schemeClr val="accent3"/>
          </a:effectRef>
          <a:fontRef idx="minor">
            <a:schemeClr val="lt1"/>
          </a:fontRef>
        </p:style>
        <p:txBody>
          <a:bodyPr wrap="non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3600">
                <a:solidFill>
                  <a:srgbClr val="990000"/>
                </a:solidFill>
                <a:latin typeface="Times New Roman" panose="02020603050405020304" pitchFamily="18" charset="0"/>
                <a:ea typeface="楷体" panose="02010609060101010101" pitchFamily="49" charset="-122"/>
              </a:rPr>
              <a:t>惯性</a:t>
            </a:r>
          </a:p>
        </p:txBody>
      </p:sp>
      <p:sp>
        <p:nvSpPr>
          <p:cNvPr id="12" name="上箭头 11">
            <a:extLst>
              <a:ext uri="{FF2B5EF4-FFF2-40B4-BE49-F238E27FC236}">
                <a16:creationId xmlns:a16="http://schemas.microsoft.com/office/drawing/2014/main" id="{FA66BA2B-3CBE-2B49-793A-DD1E598F9131}"/>
              </a:ext>
            </a:extLst>
          </p:cNvPr>
          <p:cNvSpPr/>
          <p:nvPr/>
        </p:nvSpPr>
        <p:spPr>
          <a:xfrm>
            <a:off x="1750223" y="3300561"/>
            <a:ext cx="952507" cy="1263867"/>
          </a:xfrm>
          <a:prstGeom prst="up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ct val="0"/>
              </a:spcBef>
              <a:spcAft>
                <a:spcPct val="0"/>
              </a:spcAft>
              <a:defRPr/>
            </a:pPr>
            <a:endParaRPr lang="zh-CN" altLang="en-US" sz="2800">
              <a:latin typeface="微软雅黑" pitchFamily="34" charset="-122"/>
              <a:ea typeface="微软雅黑" pitchFamily="34" charset="-122"/>
            </a:endParaRPr>
          </a:p>
        </p:txBody>
      </p:sp>
      <p:sp>
        <p:nvSpPr>
          <p:cNvPr id="13" name="TextBox 12">
            <a:extLst>
              <a:ext uri="{FF2B5EF4-FFF2-40B4-BE49-F238E27FC236}">
                <a16:creationId xmlns:a16="http://schemas.microsoft.com/office/drawing/2014/main" id="{80D672BA-F7D6-8EAB-EAD9-448A7A4D51DB}"/>
              </a:ext>
            </a:extLst>
          </p:cNvPr>
          <p:cNvSpPr txBox="1"/>
          <p:nvPr/>
        </p:nvSpPr>
        <p:spPr bwMode="auto">
          <a:xfrm>
            <a:off x="1120899" y="2224028"/>
            <a:ext cx="2454821" cy="523220"/>
          </a:xfrm>
          <a:prstGeom prst="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a:defRPr>
                <a:solidFill>
                  <a:schemeClr val="tx1"/>
                </a:solidFill>
                <a:latin typeface="Calibri" pitchFamily="34" charset="0"/>
                <a:ea typeface="宋体" panose="02010600030101010101" pitchFamily="2" charset="-122"/>
              </a:defRPr>
            </a:lvl1pPr>
            <a:lvl2pPr marL="742950" indent="-285750">
              <a:defRPr>
                <a:solidFill>
                  <a:schemeClr val="tx1"/>
                </a:solidFill>
                <a:latin typeface="Calibri" pitchFamily="34" charset="0"/>
                <a:ea typeface="宋体" panose="02010600030101010101" pitchFamily="2" charset="-122"/>
              </a:defRPr>
            </a:lvl2pPr>
            <a:lvl3pPr marL="1143000" indent="-228600">
              <a:defRPr>
                <a:solidFill>
                  <a:schemeClr val="tx1"/>
                </a:solidFill>
                <a:latin typeface="Calibri" pitchFamily="34" charset="0"/>
                <a:ea typeface="宋体" panose="02010600030101010101" pitchFamily="2" charset="-122"/>
              </a:defRPr>
            </a:lvl3pPr>
            <a:lvl4pPr marL="1600200" indent="-228600">
              <a:defRPr>
                <a:solidFill>
                  <a:schemeClr val="tx1"/>
                </a:solidFill>
                <a:latin typeface="Calibri" pitchFamily="34" charset="0"/>
                <a:ea typeface="宋体" panose="02010600030101010101" pitchFamily="2" charset="-122"/>
              </a:defRPr>
            </a:lvl4pPr>
            <a:lvl5pPr marL="2057400" indent="-228600">
              <a:defRPr>
                <a:solidFill>
                  <a:schemeClr val="tx1"/>
                </a:solidFill>
                <a:latin typeface="Calibri"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itchFamily="34" charset="0"/>
                <a:ea typeface="宋体" panose="02010600030101010101" pitchFamily="2" charset="-122"/>
              </a:defRPr>
            </a:lvl9pPr>
          </a:lstStyle>
          <a:p>
            <a:r>
              <a:rPr lang="zh-CN" altLang="en-US" sz="2800">
                <a:solidFill>
                  <a:schemeClr val="bg1"/>
                </a:solidFill>
                <a:latin typeface="Times New Roman" panose="02020603050405020304" pitchFamily="18" charset="0"/>
                <a:ea typeface="楷体" panose="02010609060101010101" pitchFamily="49" charset="-122"/>
              </a:rPr>
              <a:t>又叫惯性定律</a:t>
            </a:r>
          </a:p>
        </p:txBody>
      </p:sp>
      <p:sp>
        <p:nvSpPr>
          <p:cNvPr id="14" name="右箭头 13">
            <a:extLst>
              <a:ext uri="{FF2B5EF4-FFF2-40B4-BE49-F238E27FC236}">
                <a16:creationId xmlns:a16="http://schemas.microsoft.com/office/drawing/2014/main" id="{BD4585A6-7881-D5C4-FCED-62845720DE58}"/>
              </a:ext>
            </a:extLst>
          </p:cNvPr>
          <p:cNvSpPr/>
          <p:nvPr/>
        </p:nvSpPr>
        <p:spPr>
          <a:xfrm flipH="1">
            <a:off x="4040716" y="5190808"/>
            <a:ext cx="1047757" cy="479035"/>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ct val="0"/>
              </a:spcBef>
              <a:spcAft>
                <a:spcPct val="0"/>
              </a:spcAft>
              <a:defRPr/>
            </a:pPr>
            <a:endParaRPr lang="zh-CN" altLang="en-US" sz="2800">
              <a:latin typeface="微软雅黑" pitchFamily="34" charset="-122"/>
              <a:ea typeface="微软雅黑" pitchFamily="34" charset="-122"/>
            </a:endParaRPr>
          </a:p>
        </p:txBody>
      </p:sp>
    </p:spTree>
    <p:extLst>
      <p:ext uri="{BB962C8B-B14F-4D97-AF65-F5344CB8AC3E}">
        <p14:creationId xmlns:p14="http://schemas.microsoft.com/office/powerpoint/2010/main" val="3879105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158939-08EE-2580-ACB3-CF748DAF8D0C}"/>
              </a:ext>
            </a:extLst>
          </p:cNvPr>
          <p:cNvSpPr/>
          <p:nvPr/>
        </p:nvSpPr>
        <p:spPr bwMode="auto">
          <a:xfrm>
            <a:off x="773113" y="1048722"/>
            <a:ext cx="10074711" cy="732754"/>
          </a:xfrm>
          <a:prstGeom prst="roundRect">
            <a:avLst/>
          </a:prstGeom>
          <a:noFill/>
          <a:ln w="38100" cap="flat" cmpd="sng">
            <a:solidFill>
              <a:srgbClr val="008080"/>
            </a:solidFill>
            <a:prstDash val="dash"/>
            <a:miter/>
            <a:headEnd type="none" w="med" len="med"/>
            <a:tailEnd type="none" w="med" len="med"/>
          </a:ln>
          <a:effectLst/>
        </p:spPr>
        <p:txBody>
          <a:bodyPr wrap="square">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lgn="ctr">
              <a:lnSpc>
                <a:spcPct val="150000"/>
              </a:lnSpc>
              <a:defRPr/>
            </a:pPr>
            <a:r>
              <a:rPr lang="zh-CN" altLang="en-US" sz="2800" noProof="1">
                <a:latin typeface="Times New Roman" panose="02020603050405020304" pitchFamily="18" charset="0"/>
                <a:ea typeface="楷体" panose="02010609060101010101" pitchFamily="49" charset="-122"/>
                <a:sym typeface="+mn-ea"/>
              </a:rPr>
              <a:t>一切物体都有保持原来运动状态不变的性质，这种性质叫</a:t>
            </a:r>
            <a:r>
              <a:rPr lang="zh-CN" altLang="en-US" sz="2800" b="1" noProof="1">
                <a:solidFill>
                  <a:srgbClr val="FF0000"/>
                </a:solidFill>
                <a:latin typeface="Times New Roman" panose="02020603050405020304" pitchFamily="18" charset="0"/>
                <a:ea typeface="楷体" panose="02010609060101010101" pitchFamily="49" charset="-122"/>
                <a:sym typeface="+mn-ea"/>
              </a:rPr>
              <a:t>惯性</a:t>
            </a:r>
            <a:r>
              <a:rPr lang="zh-CN" altLang="en-US" sz="2800" noProof="1">
                <a:latin typeface="Times New Roman" panose="02020603050405020304" pitchFamily="18" charset="0"/>
                <a:ea typeface="楷体" panose="02010609060101010101" pitchFamily="49" charset="-122"/>
                <a:sym typeface="+mn-ea"/>
              </a:rPr>
              <a:t>。</a:t>
            </a:r>
          </a:p>
        </p:txBody>
      </p:sp>
      <p:sp>
        <p:nvSpPr>
          <p:cNvPr id="5" name="文本框 11">
            <a:extLst>
              <a:ext uri="{FF2B5EF4-FFF2-40B4-BE49-F238E27FC236}">
                <a16:creationId xmlns:a16="http://schemas.microsoft.com/office/drawing/2014/main" id="{B9A2C6C8-E7F3-09E6-38E6-C79079FA7A37}"/>
              </a:ext>
            </a:extLst>
          </p:cNvPr>
          <p:cNvSpPr txBox="1">
            <a:spLocks noChangeArrowheads="1"/>
          </p:cNvSpPr>
          <p:nvPr/>
        </p:nvSpPr>
        <p:spPr bwMode="auto">
          <a:xfrm>
            <a:off x="773816" y="404813"/>
            <a:ext cx="342035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itchFamily="34" charset="0"/>
                <a:ea typeface="微软雅黑"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itchFamily="34" charset="0"/>
                <a:ea typeface="微软雅黑"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itchFamily="34" charset="0"/>
                <a:ea typeface="微软雅黑"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itchFamily="34" charset="0"/>
                <a:ea typeface="微软雅黑"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itchFamily="34" charset="0"/>
                <a:ea typeface="微软雅黑"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itchFamily="34" charset="0"/>
                <a:ea typeface="微软雅黑" pitchFamily="34" charset="-122"/>
              </a:defRPr>
            </a:lvl9pPr>
          </a:lstStyle>
          <a:p>
            <a:pPr>
              <a:lnSpc>
                <a:spcPct val="100000"/>
              </a:lnSpc>
              <a:spcBef>
                <a:spcPct val="0"/>
              </a:spcBef>
              <a:buFontTx/>
              <a:buNone/>
            </a:pPr>
            <a:r>
              <a:rPr lang="zh-CN" altLang="en-US" b="1">
                <a:solidFill>
                  <a:srgbClr val="008080"/>
                </a:solidFill>
                <a:latin typeface="Times New Roman" panose="02020603050405020304" pitchFamily="18" charset="0"/>
                <a:ea typeface="楷体" panose="02010609060101010101" pitchFamily="49" charset="-122"/>
              </a:rPr>
              <a:t>惯性</a:t>
            </a:r>
          </a:p>
        </p:txBody>
      </p:sp>
      <p:sp>
        <p:nvSpPr>
          <p:cNvPr id="8" name="Text Box 3">
            <a:extLst>
              <a:ext uri="{FF2B5EF4-FFF2-40B4-BE49-F238E27FC236}">
                <a16:creationId xmlns:a16="http://schemas.microsoft.com/office/drawing/2014/main" id="{E560389C-CEAE-9D69-C755-23694477F154}"/>
              </a:ext>
            </a:extLst>
          </p:cNvPr>
          <p:cNvSpPr>
            <a:spLocks noChangeArrowheads="1"/>
          </p:cNvSpPr>
          <p:nvPr/>
        </p:nvSpPr>
        <p:spPr bwMode="auto">
          <a:xfrm>
            <a:off x="693659" y="4189896"/>
            <a:ext cx="3738541" cy="1281273"/>
          </a:xfrm>
          <a:prstGeom prst="roundRect">
            <a:avLst>
              <a:gd name="adj" fmla="val 16667"/>
            </a:avLst>
          </a:prstGeom>
          <a:noFill/>
          <a:ln>
            <a:noFill/>
          </a:ln>
          <a:effectLst/>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30000"/>
              </a:lnSpc>
            </a:pPr>
            <a:r>
              <a:rPr lang="zh-CN" altLang="en-US" sz="2800">
                <a:solidFill>
                  <a:srgbClr val="000000"/>
                </a:solidFill>
                <a:latin typeface="Times New Roman" panose="02020603050405020304" pitchFamily="18" charset="0"/>
                <a:ea typeface="楷体" panose="02010609060101010101" pitchFamily="49" charset="-122"/>
              </a:rPr>
              <a:t>当用迅速抽掉纸片时，矿泉水瓶没有倾倒。</a:t>
            </a:r>
            <a:endParaRPr lang="en-US" altLang="zh-CN" sz="2800">
              <a:solidFill>
                <a:srgbClr val="000000"/>
              </a:solidFill>
              <a:latin typeface="Times New Roman" panose="02020603050405020304" pitchFamily="18" charset="0"/>
              <a:ea typeface="楷体" panose="02010609060101010101" pitchFamily="49" charset="-122"/>
            </a:endParaRPr>
          </a:p>
        </p:txBody>
      </p:sp>
      <p:pic>
        <p:nvPicPr>
          <p:cNvPr id="9" name="图片 8">
            <a:extLst>
              <a:ext uri="{FF2B5EF4-FFF2-40B4-BE49-F238E27FC236}">
                <a16:creationId xmlns:a16="http://schemas.microsoft.com/office/drawing/2014/main" id="{A95C825E-6D6A-DB04-99AF-C2A0A03EB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976" y="2299219"/>
            <a:ext cx="3008559" cy="1841697"/>
          </a:xfrm>
          <a:prstGeom prst="roundRect">
            <a:avLst/>
          </a:prstGeom>
          <a:ln w="28575">
            <a:solidFill>
              <a:schemeClr val="accent1">
                <a:lumMod val="60000"/>
                <a:lumOff val="40000"/>
              </a:schemeClr>
            </a:solidFill>
          </a:ln>
        </p:spPr>
      </p:pic>
      <p:pic>
        <p:nvPicPr>
          <p:cNvPr id="10" name="图片 9">
            <a:extLst>
              <a:ext uri="{FF2B5EF4-FFF2-40B4-BE49-F238E27FC236}">
                <a16:creationId xmlns:a16="http://schemas.microsoft.com/office/drawing/2014/main" id="{8EEBF782-B674-B3B4-EEDF-7CCF461F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558" y="2309696"/>
            <a:ext cx="2916214" cy="1879385"/>
          </a:xfrm>
          <a:prstGeom prst="roundRect">
            <a:avLst/>
          </a:prstGeom>
          <a:ln w="28575">
            <a:solidFill>
              <a:schemeClr val="accent1">
                <a:lumMod val="60000"/>
                <a:lumOff val="40000"/>
              </a:schemeClr>
            </a:solidFill>
          </a:ln>
        </p:spPr>
      </p:pic>
      <p:sp>
        <p:nvSpPr>
          <p:cNvPr id="11" name="Text Box 3">
            <a:extLst>
              <a:ext uri="{FF2B5EF4-FFF2-40B4-BE49-F238E27FC236}">
                <a16:creationId xmlns:a16="http://schemas.microsoft.com/office/drawing/2014/main" id="{0F5BD415-AEA8-4DBD-33FC-EF7EB7EBC483}"/>
              </a:ext>
            </a:extLst>
          </p:cNvPr>
          <p:cNvSpPr>
            <a:spLocks noChangeArrowheads="1"/>
          </p:cNvSpPr>
          <p:nvPr/>
        </p:nvSpPr>
        <p:spPr bwMode="auto">
          <a:xfrm>
            <a:off x="4658088" y="4045845"/>
            <a:ext cx="3318031" cy="1901017"/>
          </a:xfrm>
          <a:prstGeom prst="roundRect">
            <a:avLst>
              <a:gd name="adj" fmla="val 16667"/>
            </a:avLst>
          </a:prstGeom>
          <a:noFill/>
          <a:ln>
            <a:noFill/>
          </a:ln>
          <a:effectLst/>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30000"/>
              </a:lnSpc>
            </a:pPr>
            <a:r>
              <a:rPr lang="zh-CN" altLang="en-US" sz="2800">
                <a:solidFill>
                  <a:srgbClr val="000000"/>
                </a:solidFill>
                <a:latin typeface="Times New Roman" panose="02020603050405020304" pitchFamily="18" charset="0"/>
                <a:ea typeface="楷体" panose="02010609060101010101" pitchFamily="49" charset="-122"/>
              </a:rPr>
              <a:t>用弹簧片迅速打掉木片时，钢球落在柱顶的凹坑里。</a:t>
            </a:r>
            <a:endParaRPr lang="en-US" altLang="zh-CN" sz="2800">
              <a:solidFill>
                <a:srgbClr val="000000"/>
              </a:solidFill>
              <a:latin typeface="Times New Roman" panose="02020603050405020304" pitchFamily="18" charset="0"/>
              <a:ea typeface="楷体" panose="02010609060101010101" pitchFamily="49" charset="-122"/>
            </a:endParaRPr>
          </a:p>
        </p:txBody>
      </p:sp>
      <p:pic>
        <p:nvPicPr>
          <p:cNvPr id="12" name="图片 11">
            <a:extLst>
              <a:ext uri="{FF2B5EF4-FFF2-40B4-BE49-F238E27FC236}">
                <a16:creationId xmlns:a16="http://schemas.microsoft.com/office/drawing/2014/main" id="{DB01CCCE-3D3D-46E6-5B40-BA9D695B3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467" y="2276046"/>
            <a:ext cx="2852599" cy="1879385"/>
          </a:xfrm>
          <a:prstGeom prst="roundRect">
            <a:avLst/>
          </a:prstGeom>
          <a:ln w="28575">
            <a:solidFill>
              <a:schemeClr val="accent1">
                <a:lumMod val="60000"/>
                <a:lumOff val="40000"/>
              </a:schemeClr>
            </a:solidFill>
          </a:ln>
        </p:spPr>
      </p:pic>
      <p:sp>
        <p:nvSpPr>
          <p:cNvPr id="13" name="Text Box 3">
            <a:extLst>
              <a:ext uri="{FF2B5EF4-FFF2-40B4-BE49-F238E27FC236}">
                <a16:creationId xmlns:a16="http://schemas.microsoft.com/office/drawing/2014/main" id="{748760B6-EDC1-3FC2-3E43-B9FAE48D0FBE}"/>
              </a:ext>
            </a:extLst>
          </p:cNvPr>
          <p:cNvSpPr>
            <a:spLocks noChangeArrowheads="1"/>
          </p:cNvSpPr>
          <p:nvPr/>
        </p:nvSpPr>
        <p:spPr bwMode="auto">
          <a:xfrm>
            <a:off x="8043589" y="4114294"/>
            <a:ext cx="3783284" cy="1281273"/>
          </a:xfrm>
          <a:prstGeom prst="roundRect">
            <a:avLst>
              <a:gd name="adj" fmla="val 16667"/>
            </a:avLst>
          </a:prstGeom>
          <a:noFill/>
          <a:ln>
            <a:noFill/>
          </a:ln>
          <a:effectLst/>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30000"/>
              </a:lnSpc>
            </a:pPr>
            <a:r>
              <a:rPr lang="zh-CN" altLang="en-US" sz="2800">
                <a:solidFill>
                  <a:srgbClr val="000000"/>
                </a:solidFill>
                <a:latin typeface="Times New Roman" panose="02020603050405020304" pitchFamily="18" charset="0"/>
                <a:ea typeface="楷体" panose="02010609060101010101" pitchFamily="49" charset="-122"/>
              </a:rPr>
              <a:t>用力快速将纸片弹出时，小球最后落回杯。</a:t>
            </a:r>
            <a:endParaRPr lang="en-US" altLang="zh-CN" sz="2800">
              <a:solidFill>
                <a:srgbClr val="000000"/>
              </a:solidFill>
              <a:latin typeface="Times New Roman" panose="02020603050405020304" pitchFamily="18" charset="0"/>
              <a:ea typeface="楷体" panose="02010609060101010101" pitchFamily="49" charset="-122"/>
            </a:endParaRPr>
          </a:p>
        </p:txBody>
      </p:sp>
      <p:sp>
        <p:nvSpPr>
          <p:cNvPr id="14" name="Rectangle 34">
            <a:extLst>
              <a:ext uri="{FF2B5EF4-FFF2-40B4-BE49-F238E27FC236}">
                <a16:creationId xmlns:a16="http://schemas.microsoft.com/office/drawing/2014/main" id="{FC5729EC-4C97-D77B-06EA-65668A819172}"/>
              </a:ext>
            </a:extLst>
          </p:cNvPr>
          <p:cNvSpPr>
            <a:spLocks noChangeArrowheads="1"/>
          </p:cNvSpPr>
          <p:nvPr/>
        </p:nvSpPr>
        <p:spPr bwMode="auto">
          <a:xfrm>
            <a:off x="1071503" y="5928496"/>
            <a:ext cx="9397444"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nchor="ctr">
            <a:spAutoFit/>
          </a:bodyPr>
          <a:lstStyle>
            <a:defPPr>
              <a:defRPr lang="zh-CN"/>
            </a:defPPr>
            <a:lvl1pPr algn="l" rtl="0" eaLnBrk="0" fontAlgn="base" hangingPunct="0">
              <a:spcBef>
                <a:spcPct val="0"/>
              </a:spcBef>
              <a:spcAft>
                <a:spcPct val="0"/>
              </a:spcAft>
              <a:defRPr kern="1200">
                <a:solidFill>
                  <a:schemeClr val="tx1"/>
                </a:solidFill>
                <a:latin typeface="Arial"/>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a:ea typeface="宋体" panose="02010600030101010101" pitchFamily="2" charset="-122"/>
                <a:cs typeface="+mn-cs"/>
              </a:defRPr>
            </a:lvl5pPr>
            <a:lvl6pPr marL="2286000" algn="l" defTabSz="914400" rtl="0" eaLnBrk="1" latinLnBrk="0" hangingPunct="1">
              <a:defRPr kern="1200">
                <a:solidFill>
                  <a:schemeClr val="tx1"/>
                </a:solidFill>
                <a:latin typeface="Arial"/>
                <a:ea typeface="宋体" panose="02010600030101010101" pitchFamily="2" charset="-122"/>
                <a:cs typeface="+mn-cs"/>
              </a:defRPr>
            </a:lvl6pPr>
            <a:lvl7pPr marL="2743200" algn="l" defTabSz="914400" rtl="0" eaLnBrk="1" latinLnBrk="0" hangingPunct="1">
              <a:defRPr kern="1200">
                <a:solidFill>
                  <a:schemeClr val="tx1"/>
                </a:solidFill>
                <a:latin typeface="Arial"/>
                <a:ea typeface="宋体" panose="02010600030101010101" pitchFamily="2" charset="-122"/>
                <a:cs typeface="+mn-cs"/>
              </a:defRPr>
            </a:lvl7pPr>
            <a:lvl8pPr marL="3200400" algn="l" defTabSz="914400" rtl="0" eaLnBrk="1" latinLnBrk="0" hangingPunct="1">
              <a:defRPr kern="1200">
                <a:solidFill>
                  <a:schemeClr val="tx1"/>
                </a:solidFill>
                <a:latin typeface="Arial"/>
                <a:ea typeface="宋体" panose="02010600030101010101" pitchFamily="2" charset="-122"/>
                <a:cs typeface="+mn-cs"/>
              </a:defRPr>
            </a:lvl8pPr>
            <a:lvl9pPr marL="3657600" algn="l" defTabSz="914400" rtl="0" eaLnBrk="1" latinLnBrk="0" hangingPunct="1">
              <a:defRPr kern="1200">
                <a:solidFill>
                  <a:schemeClr val="tx1"/>
                </a:solidFill>
                <a:latin typeface="Arial"/>
                <a:ea typeface="宋体" panose="02010600030101010101" pitchFamily="2" charset="-122"/>
                <a:cs typeface="+mn-cs"/>
              </a:defRPr>
            </a:lvl9pPr>
          </a:lstStyle>
          <a:p>
            <a:pPr algn="ctr" eaLnBrk="1" hangingPunct="1"/>
            <a:r>
              <a:rPr kumimoji="1" lang="zh-CN" altLang="en-US" sz="3200">
                <a:latin typeface="Times New Roman" panose="02020603050405020304" pitchFamily="18" charset="0"/>
                <a:ea typeface="楷体" panose="02010609060101010101" pitchFamily="49" charset="-122"/>
              </a:rPr>
              <a:t>上述实验均表明：</a:t>
            </a:r>
            <a:r>
              <a:rPr kumimoji="1" lang="zh-CN" altLang="en-US" sz="3200">
                <a:solidFill>
                  <a:srgbClr val="FF0000"/>
                </a:solidFill>
                <a:latin typeface="Times New Roman" panose="02020603050405020304" pitchFamily="18" charset="0"/>
                <a:ea typeface="楷体" panose="02010609060101010101" pitchFamily="49" charset="-122"/>
              </a:rPr>
              <a:t>水瓶、钢球和小球均具有惯性。</a:t>
            </a:r>
          </a:p>
        </p:txBody>
      </p:sp>
    </p:spTree>
    <p:extLst>
      <p:ext uri="{BB962C8B-B14F-4D97-AF65-F5344CB8AC3E}">
        <p14:creationId xmlns:p14="http://schemas.microsoft.com/office/powerpoint/2010/main" val="3421789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Lst>
</file>

<file path=ppt/tags/tag2.xml><?xml version="1.0" encoding="utf-8"?>
<p:tagLst xmlns:a="http://schemas.openxmlformats.org/drawingml/2006/main" xmlns:r="http://schemas.openxmlformats.org/officeDocument/2006/relationships" xmlns:p="http://schemas.openxmlformats.org/presentationml/2006/main">
  <p:tag name="AS_UNIQUEID" val="626"/>
</p:tagLst>
</file>

<file path=ppt/tags/tag3.xml><?xml version="1.0" encoding="utf-8"?>
<p:tagLst xmlns:a="http://schemas.openxmlformats.org/drawingml/2006/main" xmlns:r="http://schemas.openxmlformats.org/officeDocument/2006/relationships" xmlns:p="http://schemas.openxmlformats.org/presentationml/2006/main">
  <p:tag name="AS_UNIQUEID" val="294"/>
</p:tagLst>
</file>

<file path=ppt/tags/tag4.xml><?xml version="1.0" encoding="utf-8"?>
<p:tagLst xmlns:a="http://schemas.openxmlformats.org/drawingml/2006/main" xmlns:r="http://schemas.openxmlformats.org/officeDocument/2006/relationships" xmlns:p="http://schemas.openxmlformats.org/presentationml/2006/main">
  <p:tag name="AS_UNIQUEID" val="613"/>
</p:tagLst>
</file>

<file path=ppt/tags/tag5.xml><?xml version="1.0" encoding="utf-8"?>
<p:tagLst xmlns:a="http://schemas.openxmlformats.org/drawingml/2006/main" xmlns:r="http://schemas.openxmlformats.org/officeDocument/2006/relationships" xmlns:p="http://schemas.openxmlformats.org/presentationml/2006/main">
  <p:tag name="AS_UNIQUEID" val="614"/>
</p:tagLst>
</file>

<file path=ppt/tags/tag6.xml><?xml version="1.0" encoding="utf-8"?>
<p:tagLst xmlns:a="http://schemas.openxmlformats.org/drawingml/2006/main" xmlns:r="http://schemas.openxmlformats.org/officeDocument/2006/relationships" xmlns:p="http://schemas.openxmlformats.org/presentationml/2006/main">
  <p:tag name="AS_UNIQUEID" val="616"/>
</p:tagLst>
</file>

<file path=ppt/tags/tag7.xml><?xml version="1.0" encoding="utf-8"?>
<p:tagLst xmlns:a="http://schemas.openxmlformats.org/drawingml/2006/main" xmlns:r="http://schemas.openxmlformats.org/officeDocument/2006/relationships" xmlns:p="http://schemas.openxmlformats.org/presentationml/2006/main">
  <p:tag name="AS_UNIQUEID" val="627"/>
</p:tagLst>
</file>

<file path=ppt/tags/tag8.xml><?xml version="1.0" encoding="utf-8"?>
<p:tagLst xmlns:a="http://schemas.openxmlformats.org/drawingml/2006/main" xmlns:r="http://schemas.openxmlformats.org/officeDocument/2006/relationships" xmlns:p="http://schemas.openxmlformats.org/presentationml/2006/main">
  <p:tag name="AS_UNIQUEID" val="62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Times New Roman"/>
        <a:ea typeface="楷体"/>
        <a:cs typeface="Arial"/>
      </a:majorFont>
      <a:minorFont>
        <a:latin typeface="Times New Roman"/>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1912</Words>
  <Application>Microsoft Office PowerPoint</Application>
  <PresentationFormat>宽屏</PresentationFormat>
  <Paragraphs>188</Paragraphs>
  <Slides>28</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28</vt:i4>
      </vt:variant>
    </vt:vector>
  </HeadingPairs>
  <TitlesOfParts>
    <vt:vector size="36" baseType="lpstr">
      <vt:lpstr>等线</vt:lpstr>
      <vt:lpstr>华文楷体</vt:lpstr>
      <vt:lpstr>楷体</vt:lpstr>
      <vt:lpstr>宋体</vt:lpstr>
      <vt:lpstr>微软雅黑</vt:lpstr>
      <vt:lpstr>Arial</vt:lpstr>
      <vt:lpstr>Times New Roman</vt:lpstr>
      <vt:lpstr>Office 主题​​</vt:lpstr>
      <vt:lpstr>第8讲 力和运动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cp:lastPrinted>2025-03-16T11:32:16Z</cp:lastPrinted>
  <dcterms:created xsi:type="dcterms:W3CDTF">2025-03-16T11:32:16Z</dcterms:created>
  <dcterms:modified xsi:type="dcterms:W3CDTF">2025-04-25T01:47:02Z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