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30" r:id="rId11"/>
    <p:sldId id="331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765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51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16" y="77"/>
      </p:cViewPr>
      <p:guideLst>
        <p:guide orient="horz" pos="2160"/>
        <p:guide pos="3817"/>
        <p:guide pos="7650"/>
        <p:guide/>
        <p:guide orient="horz" pos="51"/>
        <p:guide orient="horz" pos="42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71F03-F6F5-44C0-BC46-92627934D451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444DE-4BB0-4CEE-8F27-6787E453E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43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94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94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1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53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17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4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00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595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22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33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6198-4CF3-446F-B204-6B1848582D6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81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23C79-B98A-8CFB-A545-13D8A9D6E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052E7B-3CDC-93A6-1235-61C36C579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C78988-A972-2976-7442-15175C32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8E9CA8-C49A-8826-69AF-1FA14CA0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DA3A64-A871-D98A-5270-FB9A3208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21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204E57-552D-D5E5-C2FE-CCAF4220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8FC97F-9744-822E-3025-EDFD30D02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341090-D859-82B5-C06E-823C6E5F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85B6FF-EAEA-B6F4-C2D5-6B182E1F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78310B-CFAA-7DCC-9E55-F8EC8772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9750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E742C1-90FC-BD64-D036-E6B2ED42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994197-4995-52AD-7454-424D28222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184527-39F2-754C-CC9B-2D6E2BEB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33FF0A-339D-FFDE-26B7-E7E0746A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739D3-1A11-B790-FC76-3FEEE42A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189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E3F7A-B94A-4FBC-991B-601959B2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764228-7C1C-AB0A-0690-0DB8052DB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1651B3-A6ED-D6AE-3F72-EFFEE478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C926D6-8097-1203-1661-8DAA6D20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CF93E4-2D09-E76D-550A-FC00E471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594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0448F-4D0B-7AD8-856B-1DA4D234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8F1AA5-4CB2-8C1A-9675-08847FBD9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87DEDB-93BF-6366-453F-64F6F7D8F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06374-7D4B-FC96-7CE8-BEE8D0DD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70F021-D779-8133-50F5-AAECC4E6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0144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93B300-EB26-184F-1FE3-ECD057C6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B637A5-B010-828A-55AB-FFF719C58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C1E6DA-6FDB-6FE8-FD23-76FBC79F6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DB5395-91B5-D451-EA66-D3B2687A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3BB2A6-638F-2D71-6A08-3EE7FCA2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488CE8-3359-4CB4-78C8-63F1FA7C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5218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12469-9915-AE15-512D-61765B09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7516F9-BB06-1366-39AE-DADB8CAC9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3BAAF0-6CEB-8C2F-E37F-7770232B9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1F3A27-AD2C-AD6F-B58A-B698DD777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CF214D-8661-F546-2FC7-FFC729341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6AFAB1-462E-76D0-1CAF-C257539C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CFB3F0-FCCF-C9E6-19E6-8EF84738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4D92C35-BC5C-C06E-DE5B-C14B6DC2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31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83A31-CDFD-C71B-3186-896341DC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6DF49B-3B57-392F-B1E5-F412103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D202FC-C47B-3CB7-F6DC-8429BB03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D4E6B3-62FE-1196-D79B-95792FB1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979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0C678A-A7E7-CE61-16A1-09354154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6A623E-58B5-B57A-6B4F-7E3AE32F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491E5C-9EF3-09DE-2A70-6B5B8C48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816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759163-D8F5-3186-6809-59249F4D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665F2-FA07-B6FF-7853-D3063F40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95F4BF-4411-5CFC-F985-39538B922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EEBA00-9DDE-19B8-F01E-A086C443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51E5A5-C1F7-C029-CEC1-AAD56F9B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79DBED-4F91-78D9-942A-6361C974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4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22617B-0CA3-B20C-578E-627D489D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6AEE19-D3D2-5134-09DD-C82CAD026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EB2CDB-3C4D-6D04-A7DD-8F1A57343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FDD779-4CAD-FDD4-4683-648E999B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3124E3-F9E1-471F-7499-79F40428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EBA93F-7A8C-2EDA-E0DD-7EB54275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613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AE34A2-7AD3-3F96-F132-EE250D72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FD3C08-C942-1858-E1CF-A70F11816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6CD9B5-12E8-4749-3111-63EE22D17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B368-853D-4DF3-A5A1-C71150F04922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A0DA0F-065C-77DF-2554-28DB878C2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219DE3-A1A9-1954-0033-85D6EADB1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E5AFC-0BB2-44BB-BDA7-5BDF463172C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74013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25919" y="-1395283"/>
            <a:ext cx="12936102" cy="8253283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272385" y="119270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文本框 155"/>
          <p:cNvSpPr txBox="1"/>
          <p:nvPr/>
        </p:nvSpPr>
        <p:spPr>
          <a:xfrm>
            <a:off x="1380610" y="1474896"/>
            <a:ext cx="1014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>
                <a:solidFill>
                  <a:schemeClr val="bg1"/>
                </a:solidFill>
                <a:latin typeface="Agency FB" panose="020B0503020202020204" pitchFamily="34" charset="0"/>
              </a:rPr>
              <a:t>第</a:t>
            </a:r>
            <a:r>
              <a:rPr lang="en-US" altLang="zh-CN" sz="2800" spc="300">
                <a:solidFill>
                  <a:schemeClr val="bg1"/>
                </a:solidFill>
                <a:latin typeface="Agency FB" panose="020B0503020202020204" pitchFamily="34" charset="0"/>
              </a:rPr>
              <a:t>1</a:t>
            </a:r>
            <a:r>
              <a:rPr lang="zh-CN" altLang="en-US" sz="2800" spc="300">
                <a:solidFill>
                  <a:schemeClr val="bg1"/>
                </a:solidFill>
                <a:latin typeface="Agency FB" panose="020B0503020202020204" pitchFamily="34" charset="0"/>
              </a:rPr>
              <a:t>章 打开物理世界的大门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1341325" y="2745781"/>
            <a:ext cx="6856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第</a:t>
            </a:r>
            <a:r>
              <a:rPr lang="en-US" altLang="zh-CN" sz="4400" b="1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1</a:t>
            </a:r>
            <a:r>
              <a:rPr lang="zh-CN" altLang="en-US" sz="4400" b="1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</a:rPr>
              <a:t>节 走进神奇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1762230" y="1191025"/>
            <a:ext cx="694476" cy="565057"/>
            <a:chOff x="189132" y="3432549"/>
            <a:chExt cx="990433" cy="805861"/>
          </a:xfrm>
          <a:solidFill>
            <a:schemeClr val="accent2"/>
          </a:solidFill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6408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26105">
            <a:off x="8653712" y="-1552683"/>
            <a:ext cx="3388883" cy="4281584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700B99-6065-4865-8C68-803D5763C6AA}"/>
              </a:ext>
            </a:extLst>
          </p:cNvPr>
          <p:cNvCxnSpPr/>
          <p:nvPr/>
        </p:nvCxnSpPr>
        <p:spPr>
          <a:xfrm>
            <a:off x="1419604" y="3515222"/>
            <a:ext cx="6563961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BA46D93-D6CE-4DB2-82E1-0C7504266082}"/>
              </a:ext>
            </a:extLst>
          </p:cNvPr>
          <p:cNvSpPr txBox="1"/>
          <p:nvPr/>
        </p:nvSpPr>
        <p:spPr>
          <a:xfrm>
            <a:off x="1413621" y="1970850"/>
            <a:ext cx="657592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the door to the physical world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0126090-D5EA-D71A-5DA0-A70CA3385F1C}"/>
              </a:ext>
            </a:extLst>
          </p:cNvPr>
          <p:cNvSpPr txBox="1"/>
          <p:nvPr/>
        </p:nvSpPr>
        <p:spPr>
          <a:xfrm>
            <a:off x="1326282" y="3569401"/>
            <a:ext cx="2182201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magic</a:t>
            </a:r>
            <a:endParaRPr lang="zh-CN" alt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928A988-2040-277B-FC96-6ABC8C3CC2A0}"/>
              </a:ext>
            </a:extLst>
          </p:cNvPr>
          <p:cNvGrpSpPr/>
          <p:nvPr/>
        </p:nvGrpSpPr>
        <p:grpSpPr>
          <a:xfrm rot="14816016">
            <a:off x="524467" y="1023998"/>
            <a:ext cx="694476" cy="565057"/>
            <a:chOff x="189132" y="3432549"/>
            <a:chExt cx="990433" cy="805861"/>
          </a:xfrm>
          <a:solidFill>
            <a:schemeClr val="accent2"/>
          </a:solidFill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C59CD203-53A5-FE15-4BC0-6377D8D0EA67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6EE0DF0-0A42-A926-2A5C-D707EFC1FD9B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0CB1C40-A0AC-C297-49F9-2DF24973D1E6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3640360-3E6E-BE86-F995-030BB2DD42A5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6DFB069-4205-1B49-3952-058E1F01CFC3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C2C9E5E-E71E-A48B-0C78-D57F6DD448DA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F820C47-DCA1-1C07-DD73-1C375A229718}"/>
              </a:ext>
            </a:extLst>
          </p:cNvPr>
          <p:cNvGrpSpPr/>
          <p:nvPr/>
        </p:nvGrpSpPr>
        <p:grpSpPr>
          <a:xfrm rot="14816016">
            <a:off x="2105227" y="5413412"/>
            <a:ext cx="1118537" cy="565057"/>
            <a:chOff x="189132" y="3432549"/>
            <a:chExt cx="990433" cy="805861"/>
          </a:xfrm>
          <a:solidFill>
            <a:schemeClr val="accent2"/>
          </a:solidFill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AA7431D0-319C-D870-5E4D-FDF776958614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A34BB412-4EBB-C198-1580-E762C74EA8EE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1301F92-D87A-D376-9989-39A1E5D4A8D4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8CE14AD-FA02-034A-807D-176A95C7DC4E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DB41C38-1FEA-8D0F-E055-41109690877B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511BFD71-FD03-5E1C-93F0-B6B8E28F13D9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C443A383-6B77-9AF8-ABEA-83DA36213841}"/>
              </a:ext>
            </a:extLst>
          </p:cNvPr>
          <p:cNvGrpSpPr/>
          <p:nvPr/>
        </p:nvGrpSpPr>
        <p:grpSpPr>
          <a:xfrm rot="14816016">
            <a:off x="4270543" y="4685342"/>
            <a:ext cx="1272950" cy="1346472"/>
            <a:chOff x="189132" y="3432549"/>
            <a:chExt cx="990433" cy="805861"/>
          </a:xfrm>
          <a:solidFill>
            <a:schemeClr val="accent2"/>
          </a:solidFill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A1778211-88BF-0D72-0D81-C05A850DBD85}"/>
                </a:ext>
              </a:extLst>
            </p:cNvPr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3F6FA490-F2D1-CEC0-D9AF-478B710010EA}"/>
                </a:ext>
              </a:extLst>
            </p:cNvPr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92917A92-AD72-064A-472C-DE112E15E1B9}"/>
                </a:ext>
              </a:extLst>
            </p:cNvPr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4E7A3F4E-3427-D9AB-0A07-82C8FE175C74}"/>
                </a:ext>
              </a:extLst>
            </p:cNvPr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19FFB194-6A0C-D405-C205-926F63BF46C2}"/>
                </a:ext>
              </a:extLst>
            </p:cNvPr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85847C92-FFB6-A5A3-0EE7-41EBFF328B2E}"/>
                </a:ext>
              </a:extLst>
            </p:cNvPr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CDEDF7A5-5D8E-F0C5-891C-A00A07CB15F5}"/>
              </a:ext>
            </a:extLst>
          </p:cNvPr>
          <p:cNvSpPr txBox="1"/>
          <p:nvPr/>
        </p:nvSpPr>
        <p:spPr>
          <a:xfrm>
            <a:off x="1334919" y="4881547"/>
            <a:ext cx="4085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授课人：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511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二、在生活中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5" y="1306148"/>
            <a:ext cx="11096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Tx/>
              <a:buNone/>
              <a:defRPr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spcBef>
                <a:spcPct val="50000"/>
              </a:spcBef>
            </a:pPr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</a:t>
            </a:r>
            <a:r>
              <a:rPr lang="zh-CN" altLang="en-US" sz="2400" b="1">
                <a:ea typeface="楷体_GB2312" pitchFamily="49" charset="-122"/>
              </a:rPr>
              <a:t>为什么只有一个小孔时，饮料罐里面的饮料不易倒出</a:t>
            </a:r>
            <a:r>
              <a:rPr lang="en-US" altLang="zh-CN" sz="2400" b="1">
                <a:ea typeface="楷体_GB2312" pitchFamily="49" charset="-122"/>
              </a:rPr>
              <a:t>?</a:t>
            </a:r>
            <a:endParaRPr lang="en-US" altLang="zh-CN" sz="24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生活中的物理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875819" y="5566820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大气压</a:t>
            </a:r>
            <a:endParaRPr lang="zh-CN" altLang="en-US" sz="2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35497" y="2157506"/>
            <a:ext cx="2487404" cy="2835290"/>
          </a:xfrm>
          <a:prstGeom prst="roundRect">
            <a:avLst/>
          </a:prstGeom>
          <a:blipFill dpi="0" rotWithShape="1">
            <a:blip r:embed="rId9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D628398-27CC-3776-93E3-151762F27168}"/>
              </a:ext>
            </a:extLst>
          </p:cNvPr>
          <p:cNvSpPr/>
          <p:nvPr/>
        </p:nvSpPr>
        <p:spPr>
          <a:xfrm>
            <a:off x="4421776" y="2157506"/>
            <a:ext cx="2487404" cy="2835290"/>
          </a:xfrm>
          <a:prstGeom prst="roundRect">
            <a:avLst/>
          </a:prstGeom>
          <a:blipFill dpi="0" rotWithShape="1">
            <a:blip r:embed="rId10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7808054" y="2157506"/>
            <a:ext cx="2487404" cy="2835290"/>
          </a:xfrm>
          <a:prstGeom prst="roundRect">
            <a:avLst/>
          </a:prstGeom>
          <a:blipFill dpi="0" rotWithShape="1">
            <a:blip r:embed="rId11"/>
            <a:stretch>
              <a:fillRect b="-3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70502" y="2229599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79AE845-D13F-3CE3-40D1-241B4069A2D8}"/>
              </a:ext>
            </a:extLst>
          </p:cNvPr>
          <p:cNvSpPr/>
          <p:nvPr/>
        </p:nvSpPr>
        <p:spPr>
          <a:xfrm rot="5400000">
            <a:off x="4754733" y="2273772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8144941" y="2257576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59136" y="25534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倒不出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FD99AF4-2263-AE6E-56AC-FCD30F03C89E}"/>
              </a:ext>
            </a:extLst>
          </p:cNvPr>
          <p:cNvSpPr txBox="1"/>
          <p:nvPr/>
        </p:nvSpPr>
        <p:spPr>
          <a:xfrm>
            <a:off x="4379184" y="2597884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倒得出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7752106" y="2589427"/>
            <a:ext cx="205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为什么</a:t>
            </a:r>
          </a:p>
        </p:txBody>
      </p:sp>
    </p:spTree>
    <p:extLst>
      <p:ext uri="{BB962C8B-B14F-4D97-AF65-F5344CB8AC3E}">
        <p14:creationId xmlns:p14="http://schemas.microsoft.com/office/powerpoint/2010/main" val="3394608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400502" y="21324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52613" y="49383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90260" y="21153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5448689" y="371614"/>
            <a:ext cx="1392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/>
              <a:t>总结</a:t>
            </a:r>
            <a:endParaRPr lang="en-US" altLang="zh-CN" sz="4000" b="1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47898" y="2233306"/>
            <a:ext cx="2487404" cy="2835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D628398-27CC-3776-93E3-151762F27168}"/>
              </a:ext>
            </a:extLst>
          </p:cNvPr>
          <p:cNvSpPr/>
          <p:nvPr/>
        </p:nvSpPr>
        <p:spPr>
          <a:xfrm>
            <a:off x="4434177" y="2233306"/>
            <a:ext cx="2487404" cy="2835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7820455" y="2233306"/>
            <a:ext cx="2487404" cy="2835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82903" y="2305399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79AE845-D13F-3CE3-40D1-241B4069A2D8}"/>
              </a:ext>
            </a:extLst>
          </p:cNvPr>
          <p:cNvSpPr/>
          <p:nvPr/>
        </p:nvSpPr>
        <p:spPr>
          <a:xfrm rot="5400000">
            <a:off x="4767134" y="2349572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8157342" y="2333376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71537" y="26292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自然界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FD99AF4-2263-AE6E-56AC-FCD30F03C89E}"/>
              </a:ext>
            </a:extLst>
          </p:cNvPr>
          <p:cNvSpPr txBox="1"/>
          <p:nvPr/>
        </p:nvSpPr>
        <p:spPr>
          <a:xfrm>
            <a:off x="4391585" y="2673684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生活中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7764507" y="2665227"/>
            <a:ext cx="205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神奇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54620" y="3429000"/>
            <a:ext cx="16501239" cy="45369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18F80EB-4CB3-E987-9AA2-B4AE41A4906B}"/>
              </a:ext>
            </a:extLst>
          </p:cNvPr>
          <p:cNvSpPr txBox="1"/>
          <p:nvPr/>
        </p:nvSpPr>
        <p:spPr>
          <a:xfrm>
            <a:off x="817132" y="4104357"/>
            <a:ext cx="11178678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</a:rPr>
              <a:t>物理学就是研究生活中的力，热，声，光，电磁学现象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D92FA5-6C2F-0BE7-5543-2AAB72C84865}"/>
              </a:ext>
            </a:extLst>
          </p:cNvPr>
          <p:cNvSpPr txBox="1"/>
          <p:nvPr/>
        </p:nvSpPr>
        <p:spPr>
          <a:xfrm>
            <a:off x="-2695083" y="1014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pic>
        <p:nvPicPr>
          <p:cNvPr id="170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1404600" y="12636500"/>
            <a:ext cx="3556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01969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272385" y="119270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412348" y="263285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79132" y="111495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）大自然为何五颜六色、绚丽多彩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 descr="t019db90db9f551de3b">
            <a:extLst>
              <a:ext uri="{FF2B5EF4-FFF2-40B4-BE49-F238E27FC236}">
                <a16:creationId xmlns:a16="http://schemas.microsoft.com/office/drawing/2014/main" id="{21FE9731-9084-A279-7825-55D146DF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9" t="9171" r="7956" b="21409"/>
          <a:stretch>
            <a:fillRect/>
          </a:stretch>
        </p:blipFill>
        <p:spPr bwMode="auto">
          <a:xfrm>
            <a:off x="463774" y="1921383"/>
            <a:ext cx="2796455" cy="210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 descr="t018925b1ce9f5d88de">
            <a:extLst>
              <a:ext uri="{FF2B5EF4-FFF2-40B4-BE49-F238E27FC236}">
                <a16:creationId xmlns:a16="http://schemas.microsoft.com/office/drawing/2014/main" id="{E4B1AE3A-3627-9228-9D80-D2C2E0BF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4291" r="4818" b="22340"/>
          <a:stretch>
            <a:fillRect/>
          </a:stretch>
        </p:blipFill>
        <p:spPr bwMode="auto">
          <a:xfrm>
            <a:off x="4210091" y="1952005"/>
            <a:ext cx="2796455" cy="210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 descr="OOOPIC_lcmsqt_2009073139336971c06d41f9">
            <a:extLst>
              <a:ext uri="{FF2B5EF4-FFF2-40B4-BE49-F238E27FC236}">
                <a16:creationId xmlns:a16="http://schemas.microsoft.com/office/drawing/2014/main" id="{01AD1DC4-324F-FFA2-62C4-37C656DC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15288" r="5283" b="25456"/>
          <a:stretch>
            <a:fillRect/>
          </a:stretch>
        </p:blipFill>
        <p:spPr bwMode="auto">
          <a:xfrm>
            <a:off x="8132518" y="1920132"/>
            <a:ext cx="2796455" cy="2109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C6257141-148E-3C4C-BDA8-86985519A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74" y="490564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C16840F0-35AF-C8B4-E9A0-E61968424C6C}"/>
              </a:ext>
            </a:extLst>
          </p:cNvPr>
          <p:cNvSpPr txBox="1"/>
          <p:nvPr/>
        </p:nvSpPr>
        <p:spPr>
          <a:xfrm>
            <a:off x="2787234" y="4922161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光学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73302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272385" y="119270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）大自然为何充满力量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0814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pic>
        <p:nvPicPr>
          <p:cNvPr id="46" name="图片 45" descr="1-5">
            <a:extLst>
              <a:ext uri="{FF2B5EF4-FFF2-40B4-BE49-F238E27FC236}">
                <a16:creationId xmlns:a16="http://schemas.microsoft.com/office/drawing/2014/main" id="{A6C8630A-4C77-65A4-F45B-CA320D15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8428" r="6591" b="9867"/>
          <a:stretch>
            <a:fillRect/>
          </a:stretch>
        </p:blipFill>
        <p:spPr>
          <a:xfrm>
            <a:off x="691870" y="2048644"/>
            <a:ext cx="2602842" cy="2976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图片 48" descr="2411351">
            <a:extLst>
              <a:ext uri="{FF2B5EF4-FFF2-40B4-BE49-F238E27FC236}">
                <a16:creationId xmlns:a16="http://schemas.microsoft.com/office/drawing/2014/main" id="{31C74C29-2B08-90ED-8CD4-81F6CDD7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t="6416" r="5567" b="11878"/>
          <a:stretch>
            <a:fillRect/>
          </a:stretch>
        </p:blipFill>
        <p:spPr bwMode="auto">
          <a:xfrm>
            <a:off x="4328696" y="2048644"/>
            <a:ext cx="2602842" cy="2976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50" descr="2413926">
            <a:extLst>
              <a:ext uri="{FF2B5EF4-FFF2-40B4-BE49-F238E27FC236}">
                <a16:creationId xmlns:a16="http://schemas.microsoft.com/office/drawing/2014/main" id="{D2E360A0-D010-7DD6-7331-B2F135E5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4169" r="2974" b="14125"/>
          <a:stretch>
            <a:fillRect/>
          </a:stretch>
        </p:blipFill>
        <p:spPr bwMode="auto">
          <a:xfrm>
            <a:off x="7965522" y="2048644"/>
            <a:ext cx="2602842" cy="2976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218745" y="5667125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力学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4644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272385" y="119270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）大自然为何充满热情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热学</a:t>
            </a:r>
            <a:endParaRPr lang="zh-CN" altLang="en-US" sz="2400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68D8ABE5-7AAE-4E97-8085-98D51FCE749C}"/>
              </a:ext>
            </a:extLst>
          </p:cNvPr>
          <p:cNvSpPr/>
          <p:nvPr/>
        </p:nvSpPr>
        <p:spPr>
          <a:xfrm>
            <a:off x="458521" y="2087720"/>
            <a:ext cx="3444040" cy="2871508"/>
          </a:xfrm>
          <a:prstGeom prst="parallelogram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6DBC12E4-149F-0E97-0D57-8B43DF7DA99B}"/>
              </a:ext>
            </a:extLst>
          </p:cNvPr>
          <p:cNvSpPr/>
          <p:nvPr/>
        </p:nvSpPr>
        <p:spPr>
          <a:xfrm>
            <a:off x="3909821" y="2087720"/>
            <a:ext cx="3444040" cy="2871508"/>
          </a:xfrm>
          <a:prstGeom prst="parallelogram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DED4F298-5C3B-E527-8251-936EBB5E385A}"/>
              </a:ext>
            </a:extLst>
          </p:cNvPr>
          <p:cNvSpPr/>
          <p:nvPr/>
        </p:nvSpPr>
        <p:spPr>
          <a:xfrm>
            <a:off x="7361121" y="2087720"/>
            <a:ext cx="3444040" cy="2871508"/>
          </a:xfrm>
          <a:prstGeom prst="parallelogram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331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6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）大自然为何充满美妙声音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声学</a:t>
            </a:r>
            <a:endParaRPr lang="zh-CN" altLang="en-US" sz="2400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68D8ABE5-7AAE-4E97-8085-98D51FCE749C}"/>
              </a:ext>
            </a:extLst>
          </p:cNvPr>
          <p:cNvSpPr/>
          <p:nvPr/>
        </p:nvSpPr>
        <p:spPr>
          <a:xfrm>
            <a:off x="458521" y="2087720"/>
            <a:ext cx="3444040" cy="2871508"/>
          </a:xfrm>
          <a:prstGeom prst="parallelogram">
            <a:avLst/>
          </a:prstGeom>
          <a:blipFill dpi="0" rotWithShape="1">
            <a:blip r:embed="rId9"/>
            <a:stretch>
              <a:fillRect l="-44000"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6DBC12E4-149F-0E97-0D57-8B43DF7DA99B}"/>
              </a:ext>
            </a:extLst>
          </p:cNvPr>
          <p:cNvSpPr/>
          <p:nvPr/>
        </p:nvSpPr>
        <p:spPr>
          <a:xfrm>
            <a:off x="3909821" y="2087720"/>
            <a:ext cx="3444040" cy="2871508"/>
          </a:xfrm>
          <a:prstGeom prst="parallelogram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DED4F298-5C3B-E527-8251-936EBB5E385A}"/>
              </a:ext>
            </a:extLst>
          </p:cNvPr>
          <p:cNvSpPr/>
          <p:nvPr/>
        </p:nvSpPr>
        <p:spPr>
          <a:xfrm>
            <a:off x="7361121" y="2087720"/>
            <a:ext cx="3444040" cy="2871508"/>
          </a:xfrm>
          <a:prstGeom prst="parallelogram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斜纹 1">
            <a:extLst>
              <a:ext uri="{FF2B5EF4-FFF2-40B4-BE49-F238E27FC236}">
                <a16:creationId xmlns:a16="http://schemas.microsoft.com/office/drawing/2014/main" id="{CFF01F3A-490E-8D8E-AE34-8B472E36CFA3}"/>
              </a:ext>
            </a:extLst>
          </p:cNvPr>
          <p:cNvSpPr/>
          <p:nvPr/>
        </p:nvSpPr>
        <p:spPr>
          <a:xfrm>
            <a:off x="958123" y="2090812"/>
            <a:ext cx="1198179" cy="949533"/>
          </a:xfrm>
          <a:custGeom>
            <a:avLst/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斜纹 1">
            <a:extLst>
              <a:ext uri="{FF2B5EF4-FFF2-40B4-BE49-F238E27FC236}">
                <a16:creationId xmlns:a16="http://schemas.microsoft.com/office/drawing/2014/main" id="{FED7BA77-8DE7-0E8C-980B-982258F1FA44}"/>
              </a:ext>
            </a:extLst>
          </p:cNvPr>
          <p:cNvSpPr/>
          <p:nvPr/>
        </p:nvSpPr>
        <p:spPr>
          <a:xfrm>
            <a:off x="4392526" y="2087720"/>
            <a:ext cx="1198179" cy="949533"/>
          </a:xfrm>
          <a:custGeom>
            <a:avLst/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斜纹 1">
            <a:extLst>
              <a:ext uri="{FF2B5EF4-FFF2-40B4-BE49-F238E27FC236}">
                <a16:creationId xmlns:a16="http://schemas.microsoft.com/office/drawing/2014/main" id="{E68E76A9-8336-61F2-ECD1-99DD993557CB}"/>
              </a:ext>
            </a:extLst>
          </p:cNvPr>
          <p:cNvSpPr/>
          <p:nvPr/>
        </p:nvSpPr>
        <p:spPr>
          <a:xfrm>
            <a:off x="7835663" y="2102122"/>
            <a:ext cx="1198179" cy="949533"/>
          </a:xfrm>
          <a:custGeom>
            <a:avLst/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16B839-B710-3F98-89A8-FE0C9CB6F813}"/>
              </a:ext>
            </a:extLst>
          </p:cNvPr>
          <p:cNvSpPr txBox="1"/>
          <p:nvPr/>
        </p:nvSpPr>
        <p:spPr>
          <a:xfrm rot="19294928">
            <a:off x="828375" y="2258310"/>
            <a:ext cx="1293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/>
              <a:t>流水之声</a:t>
            </a:r>
            <a:endParaRPr lang="zh-CN" altLang="en-US" sz="200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1A9387F-FCCB-188C-4BD2-5CF8A89CCB12}"/>
              </a:ext>
            </a:extLst>
          </p:cNvPr>
          <p:cNvSpPr txBox="1"/>
          <p:nvPr/>
        </p:nvSpPr>
        <p:spPr>
          <a:xfrm rot="19054738">
            <a:off x="4259977" y="2216980"/>
            <a:ext cx="12942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/>
              <a:t>瀑布之声</a:t>
            </a:r>
            <a:endParaRPr lang="zh-CN" altLang="en-US" sz="20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2E3664-B5E1-D483-A068-EA946CDA5B2F}"/>
              </a:ext>
            </a:extLst>
          </p:cNvPr>
          <p:cNvSpPr txBox="1"/>
          <p:nvPr/>
        </p:nvSpPr>
        <p:spPr>
          <a:xfrm rot="19181444">
            <a:off x="7646169" y="2223117"/>
            <a:ext cx="1526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/>
              <a:t>鸟歌唱之声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008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6" grpId="0" animBg="1"/>
      <p:bldP spid="33" grpId="0" animBg="1"/>
      <p:bldP spid="34" grpId="0" animBg="1"/>
      <p:bldP spid="2" grpId="0" animBg="1"/>
      <p:bldP spid="31" grpId="0" animBg="1"/>
      <p:bldP spid="32" grpId="0" animBg="1"/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一、在自然中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）大自然有神秘莫测之闪电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自然界中的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电磁学</a:t>
            </a:r>
            <a:endParaRPr lang="zh-CN" altLang="en-US" sz="2400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68D8ABE5-7AAE-4E97-8085-98D51FCE749C}"/>
              </a:ext>
            </a:extLst>
          </p:cNvPr>
          <p:cNvSpPr/>
          <p:nvPr/>
        </p:nvSpPr>
        <p:spPr>
          <a:xfrm>
            <a:off x="458521" y="2087720"/>
            <a:ext cx="3444040" cy="2871508"/>
          </a:xfrm>
          <a:prstGeom prst="parallelogram">
            <a:avLst/>
          </a:prstGeom>
          <a:blipFill dpi="0" rotWithShape="1">
            <a:blip r:embed="rId9"/>
            <a:stretch>
              <a:fillRect l="-44000"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>
            <a:extLst>
              <a:ext uri="{FF2B5EF4-FFF2-40B4-BE49-F238E27FC236}">
                <a16:creationId xmlns:a16="http://schemas.microsoft.com/office/drawing/2014/main" id="{6DBC12E4-149F-0E97-0D57-8B43DF7DA99B}"/>
              </a:ext>
            </a:extLst>
          </p:cNvPr>
          <p:cNvSpPr/>
          <p:nvPr/>
        </p:nvSpPr>
        <p:spPr>
          <a:xfrm>
            <a:off x="3909821" y="2087720"/>
            <a:ext cx="3444040" cy="2871508"/>
          </a:xfrm>
          <a:prstGeom prst="parallelogram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DED4F298-5C3B-E527-8251-936EBB5E385A}"/>
              </a:ext>
            </a:extLst>
          </p:cNvPr>
          <p:cNvSpPr/>
          <p:nvPr/>
        </p:nvSpPr>
        <p:spPr>
          <a:xfrm>
            <a:off x="7361121" y="2087720"/>
            <a:ext cx="3444040" cy="2871508"/>
          </a:xfrm>
          <a:prstGeom prst="parallelogram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斜纹 1">
            <a:extLst>
              <a:ext uri="{FF2B5EF4-FFF2-40B4-BE49-F238E27FC236}">
                <a16:creationId xmlns:a16="http://schemas.microsoft.com/office/drawing/2014/main" id="{CFF01F3A-490E-8D8E-AE34-8B472E36CFA3}"/>
              </a:ext>
            </a:extLst>
          </p:cNvPr>
          <p:cNvSpPr/>
          <p:nvPr/>
        </p:nvSpPr>
        <p:spPr>
          <a:xfrm>
            <a:off x="958123" y="2090812"/>
            <a:ext cx="1198179" cy="949533"/>
          </a:xfrm>
          <a:custGeom>
            <a:avLst/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斜纹 1">
            <a:extLst>
              <a:ext uri="{FF2B5EF4-FFF2-40B4-BE49-F238E27FC236}">
                <a16:creationId xmlns:a16="http://schemas.microsoft.com/office/drawing/2014/main" id="{FED7BA77-8DE7-0E8C-980B-982258F1FA44}"/>
              </a:ext>
            </a:extLst>
          </p:cNvPr>
          <p:cNvSpPr/>
          <p:nvPr/>
        </p:nvSpPr>
        <p:spPr>
          <a:xfrm>
            <a:off x="4392526" y="2087720"/>
            <a:ext cx="1198179" cy="949533"/>
          </a:xfrm>
          <a:custGeom>
            <a:avLst/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斜纹 1">
            <a:extLst>
              <a:ext uri="{FF2B5EF4-FFF2-40B4-BE49-F238E27FC236}">
                <a16:creationId xmlns:a16="http://schemas.microsoft.com/office/drawing/2014/main" id="{E68E76A9-8336-61F2-ECD1-99DD993557CB}"/>
              </a:ext>
            </a:extLst>
          </p:cNvPr>
          <p:cNvSpPr/>
          <p:nvPr/>
        </p:nvSpPr>
        <p:spPr>
          <a:xfrm>
            <a:off x="7835663" y="2102122"/>
            <a:ext cx="1198179" cy="949533"/>
          </a:xfrm>
          <a:custGeom>
            <a:avLst/>
            <a:gdLst>
              <a:gd name="connsiteX0" fmla="*/ 94593 w 1198179"/>
              <a:gd name="connsiteY0" fmla="*/ 474767 h 949533"/>
              <a:gd name="connsiteX1" fmla="*/ 646386 w 1198179"/>
              <a:gd name="connsiteY1" fmla="*/ 0 h 949533"/>
              <a:gd name="connsiteX2" fmla="*/ 1198179 w 1198179"/>
              <a:gd name="connsiteY2" fmla="*/ 0 h 949533"/>
              <a:gd name="connsiteX3" fmla="*/ 0 w 1198179"/>
              <a:gd name="connsiteY3" fmla="*/ 949533 h 949533"/>
              <a:gd name="connsiteX4" fmla="*/ 94593 w 1198179"/>
              <a:gd name="connsiteY4" fmla="*/ 474767 h 94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179" h="949533">
                <a:moveTo>
                  <a:pt x="94593" y="474767"/>
                </a:moveTo>
                <a:lnTo>
                  <a:pt x="646386" y="0"/>
                </a:lnTo>
                <a:lnTo>
                  <a:pt x="1198179" y="0"/>
                </a:lnTo>
                <a:lnTo>
                  <a:pt x="0" y="949533"/>
                </a:lnTo>
                <a:lnTo>
                  <a:pt x="94593" y="4747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316B839-B710-3F98-89A8-FE0C9CB6F813}"/>
              </a:ext>
            </a:extLst>
          </p:cNvPr>
          <p:cNvSpPr txBox="1"/>
          <p:nvPr/>
        </p:nvSpPr>
        <p:spPr>
          <a:xfrm rot="19294928">
            <a:off x="828375" y="2258310"/>
            <a:ext cx="12939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/>
              <a:t>自然闪电</a:t>
            </a:r>
            <a:endParaRPr lang="zh-CN" altLang="en-US" sz="200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1A9387F-FCCB-188C-4BD2-5CF8A89CCB12}"/>
              </a:ext>
            </a:extLst>
          </p:cNvPr>
          <p:cNvSpPr txBox="1"/>
          <p:nvPr/>
        </p:nvSpPr>
        <p:spPr>
          <a:xfrm rot="19054738">
            <a:off x="4259977" y="2216980"/>
            <a:ext cx="12942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/>
              <a:t>人造电弧</a:t>
            </a:r>
            <a:endParaRPr lang="zh-CN" altLang="en-US" sz="20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2E3664-B5E1-D483-A068-EA946CDA5B2F}"/>
              </a:ext>
            </a:extLst>
          </p:cNvPr>
          <p:cNvSpPr txBox="1"/>
          <p:nvPr/>
        </p:nvSpPr>
        <p:spPr>
          <a:xfrm rot="19181444">
            <a:off x="7646169" y="2223117"/>
            <a:ext cx="1526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/>
              <a:t>球形闪电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008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6" grpId="0" animBg="1"/>
      <p:bldP spid="33" grpId="0" animBg="1"/>
      <p:bldP spid="34" grpId="0" animBg="1"/>
      <p:bldP spid="2" grpId="0" animBg="1"/>
      <p:bldP spid="31" grpId="0" animBg="1"/>
      <p:bldP spid="32" grpId="0" animBg="1"/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二、在生活中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6" y="1306148"/>
            <a:ext cx="743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）洗过衣服后，你有哪些方法使他干的快些？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生活中的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热学</a:t>
            </a:r>
            <a:endParaRPr lang="zh-CN" altLang="en-US" sz="2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35497" y="2157506"/>
            <a:ext cx="2487404" cy="2835290"/>
          </a:xfrm>
          <a:prstGeom prst="roundRect">
            <a:avLst/>
          </a:prstGeom>
          <a:blipFill dpi="0" rotWithShape="1">
            <a:blip r:embed="rId9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D628398-27CC-3776-93E3-151762F27168}"/>
              </a:ext>
            </a:extLst>
          </p:cNvPr>
          <p:cNvSpPr/>
          <p:nvPr/>
        </p:nvSpPr>
        <p:spPr>
          <a:xfrm>
            <a:off x="4421776" y="2157506"/>
            <a:ext cx="2487404" cy="2835290"/>
          </a:xfrm>
          <a:prstGeom prst="roundRect">
            <a:avLst/>
          </a:prstGeom>
          <a:blipFill dpi="0" rotWithShape="1">
            <a:blip r:embed="rId10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7808054" y="2157506"/>
            <a:ext cx="2487404" cy="2835290"/>
          </a:xfrm>
          <a:prstGeom prst="roundRect">
            <a:avLst/>
          </a:prstGeom>
          <a:blipFill dpi="0" rotWithShape="1">
            <a:blip r:embed="rId11"/>
            <a:stretch>
              <a:fillRect b="-3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70502" y="2229599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79AE845-D13F-3CE3-40D1-241B4069A2D8}"/>
              </a:ext>
            </a:extLst>
          </p:cNvPr>
          <p:cNvSpPr/>
          <p:nvPr/>
        </p:nvSpPr>
        <p:spPr>
          <a:xfrm rot="5400000">
            <a:off x="4754733" y="2273772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8144941" y="2257576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59136" y="25534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太阳下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FD99AF4-2263-AE6E-56AC-FCD30F03C89E}"/>
              </a:ext>
            </a:extLst>
          </p:cNvPr>
          <p:cNvSpPr txBox="1"/>
          <p:nvPr/>
        </p:nvSpPr>
        <p:spPr>
          <a:xfrm>
            <a:off x="4379184" y="2597884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展开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7752106" y="2589427"/>
            <a:ext cx="205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风扇吹</a:t>
            </a:r>
          </a:p>
        </p:txBody>
      </p:sp>
    </p:spTree>
    <p:extLst>
      <p:ext uri="{BB962C8B-B14F-4D97-AF65-F5344CB8AC3E}">
        <p14:creationId xmlns:p14="http://schemas.microsoft.com/office/powerpoint/2010/main" val="193563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二、在生活中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5" y="1306148"/>
            <a:ext cx="9675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Tx/>
              <a:buNone/>
              <a:defRPr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）冬天，当你的小手冻得通红时，你有哪些方法让它暖和起来？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生活中的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598337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热学</a:t>
            </a:r>
            <a:endParaRPr lang="zh-CN" altLang="en-US" sz="2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35497" y="2157506"/>
            <a:ext cx="2487404" cy="2835290"/>
          </a:xfrm>
          <a:prstGeom prst="roundRect">
            <a:avLst/>
          </a:prstGeom>
          <a:blipFill dpi="0" rotWithShape="1">
            <a:blip r:embed="rId9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D628398-27CC-3776-93E3-151762F27168}"/>
              </a:ext>
            </a:extLst>
          </p:cNvPr>
          <p:cNvSpPr/>
          <p:nvPr/>
        </p:nvSpPr>
        <p:spPr>
          <a:xfrm>
            <a:off x="4421776" y="2157506"/>
            <a:ext cx="2487404" cy="2835290"/>
          </a:xfrm>
          <a:prstGeom prst="roundRect">
            <a:avLst/>
          </a:prstGeom>
          <a:blipFill dpi="0" rotWithShape="1">
            <a:blip r:embed="rId10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7808054" y="2157506"/>
            <a:ext cx="2487404" cy="2835290"/>
          </a:xfrm>
          <a:prstGeom prst="roundRect">
            <a:avLst/>
          </a:prstGeom>
          <a:blipFill dpi="0" rotWithShape="1">
            <a:blip r:embed="rId11"/>
            <a:stretch>
              <a:fillRect b="-3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70502" y="2229599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679AE845-D13F-3CE3-40D1-241B4069A2D8}"/>
              </a:ext>
            </a:extLst>
          </p:cNvPr>
          <p:cNvSpPr/>
          <p:nvPr/>
        </p:nvSpPr>
        <p:spPr>
          <a:xfrm rot="5400000">
            <a:off x="4754733" y="2273772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8144941" y="2257576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59136" y="25534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哈气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FD99AF4-2263-AE6E-56AC-FCD30F03C89E}"/>
              </a:ext>
            </a:extLst>
          </p:cNvPr>
          <p:cNvSpPr txBox="1"/>
          <p:nvPr/>
        </p:nvSpPr>
        <p:spPr>
          <a:xfrm>
            <a:off x="4379184" y="2597884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暖手宝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7752106" y="2589427"/>
            <a:ext cx="205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搓手</a:t>
            </a:r>
          </a:p>
        </p:txBody>
      </p:sp>
    </p:spTree>
    <p:extLst>
      <p:ext uri="{BB962C8B-B14F-4D97-AF65-F5344CB8AC3E}">
        <p14:creationId xmlns:p14="http://schemas.microsoft.com/office/powerpoint/2010/main" val="406266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8D5F874-FEC1-90FF-DA06-D8539FAA2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>
          <a:xfrm>
            <a:off x="-24802" y="-8456"/>
            <a:ext cx="12216802" cy="686645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B933591-A838-A2C1-01B6-A5F2BFFD8EEB}"/>
              </a:ext>
            </a:extLst>
          </p:cNvPr>
          <p:cNvSpPr/>
          <p:nvPr/>
        </p:nvSpPr>
        <p:spPr>
          <a:xfrm>
            <a:off x="-1258110" y="-1321312"/>
            <a:ext cx="14708220" cy="91774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2023C5A-002A-4D55-B6D9-BA77213D77D2}"/>
              </a:ext>
            </a:extLst>
          </p:cNvPr>
          <p:cNvSpPr/>
          <p:nvPr/>
        </p:nvSpPr>
        <p:spPr>
          <a:xfrm>
            <a:off x="337165" y="123316"/>
            <a:ext cx="8365503" cy="7453192"/>
          </a:xfrm>
          <a:prstGeom prst="rect">
            <a:avLst/>
          </a:prstGeom>
          <a:blipFill dpi="0" rotWithShape="1">
            <a:blip r:embed="rId4">
              <a:alphaModFix amt="8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92F762-B648-4C6A-BCCD-DE814C95A84A}"/>
              </a:ext>
            </a:extLst>
          </p:cNvPr>
          <p:cNvGrpSpPr/>
          <p:nvPr/>
        </p:nvGrpSpPr>
        <p:grpSpPr>
          <a:xfrm rot="14816016">
            <a:off x="3388101" y="2056639"/>
            <a:ext cx="694476" cy="565057"/>
            <a:chOff x="189132" y="3432549"/>
            <a:chExt cx="990433" cy="805861"/>
          </a:xfrm>
        </p:grpSpPr>
        <p:cxnSp>
          <p:nvCxnSpPr>
            <p:cNvPr id="158" name="直接连接符 157"/>
            <p:cNvCxnSpPr/>
            <p:nvPr/>
          </p:nvCxnSpPr>
          <p:spPr>
            <a:xfrm rot="11174285" flipH="1">
              <a:off x="311114" y="3515865"/>
              <a:ext cx="190563" cy="63801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1174285" flipH="1">
              <a:off x="262523" y="3881807"/>
              <a:ext cx="860986" cy="33164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1174285">
              <a:off x="550844" y="3476915"/>
              <a:ext cx="587028" cy="45504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椭圆 160"/>
            <p:cNvSpPr/>
            <p:nvPr/>
          </p:nvSpPr>
          <p:spPr>
            <a:xfrm rot="11174285">
              <a:off x="1067390" y="3905787"/>
              <a:ext cx="112175" cy="112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11174285">
              <a:off x="189132" y="4082061"/>
              <a:ext cx="156349" cy="1563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11174285">
              <a:off x="520660" y="3432549"/>
              <a:ext cx="89295" cy="89295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B54D5C-DF23-4320-80C7-D5FDCC31C73E}"/>
              </a:ext>
            </a:extLst>
          </p:cNvPr>
          <p:cNvGrpSpPr/>
          <p:nvPr/>
        </p:nvGrpSpPr>
        <p:grpSpPr>
          <a:xfrm rot="5669900">
            <a:off x="540212" y="4862505"/>
            <a:ext cx="376265" cy="418620"/>
            <a:chOff x="957640" y="2513007"/>
            <a:chExt cx="376265" cy="418620"/>
          </a:xfrm>
        </p:grpSpPr>
        <p:cxnSp>
          <p:nvCxnSpPr>
            <p:cNvPr id="164" name="直接连接符 163"/>
            <p:cNvCxnSpPr/>
            <p:nvPr/>
          </p:nvCxnSpPr>
          <p:spPr>
            <a:xfrm rot="7715704" flipH="1">
              <a:off x="1054829" y="2632404"/>
              <a:ext cx="82782" cy="2771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7715704" flipH="1">
              <a:off x="1053920" y="2643236"/>
              <a:ext cx="374020" cy="14407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67" idx="5"/>
            </p:cNvCxnSpPr>
            <p:nvPr/>
          </p:nvCxnSpPr>
          <p:spPr>
            <a:xfrm flipH="1">
              <a:off x="993390" y="2540090"/>
              <a:ext cx="291937" cy="7785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椭圆 166"/>
            <p:cNvSpPr/>
            <p:nvPr/>
          </p:nvSpPr>
          <p:spPr>
            <a:xfrm rot="7715704">
              <a:off x="1285175" y="2513007"/>
              <a:ext cx="48730" cy="487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7715704">
              <a:off x="1149317" y="2863708"/>
              <a:ext cx="67919" cy="67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 rot="7715704">
              <a:off x="982518" y="2610118"/>
              <a:ext cx="38791" cy="38791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 descr="图片包含 户外艺术系列&#10;&#10;已生成高可信度的说明">
            <a:extLst>
              <a:ext uri="{FF2B5EF4-FFF2-40B4-BE49-F238E27FC236}">
                <a16:creationId xmlns:a16="http://schemas.microsoft.com/office/drawing/2014/main" id="{ABA7B7BC-2EA9-4B48-9EC2-D10CCCF93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7010">
            <a:off x="8877859" y="2039548"/>
            <a:ext cx="4319990" cy="5083530"/>
          </a:xfrm>
          <a:prstGeom prst="rect">
            <a:avLst/>
          </a:prstGeom>
        </p:spPr>
      </p:pic>
      <p:pic>
        <p:nvPicPr>
          <p:cNvPr id="122" name="图片 121" descr="图片包含 户外艺术系列&#10;&#10;已生成高可信度的说明">
            <a:extLst>
              <a:ext uri="{FF2B5EF4-FFF2-40B4-BE49-F238E27FC236}">
                <a16:creationId xmlns:a16="http://schemas.microsoft.com/office/drawing/2014/main" id="{3EA6A347-BDFB-419C-B6F7-63BF6CC4C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21887">
            <a:off x="8653712" y="-1552683"/>
            <a:ext cx="3388883" cy="428158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CFE9977-923C-4865-76DA-3AA1D3BFCE0D}"/>
              </a:ext>
            </a:extLst>
          </p:cNvPr>
          <p:cNvSpPr txBox="1"/>
          <p:nvPr/>
        </p:nvSpPr>
        <p:spPr>
          <a:xfrm>
            <a:off x="307250" y="431383"/>
            <a:ext cx="743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二、在生活中</a:t>
            </a:r>
            <a:r>
              <a:rPr lang="en-US" altLang="zh-CN" sz="3200" b="1"/>
              <a:t>‥‥‥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E0E49-EBD9-057F-B850-665FFA65001E}"/>
              </a:ext>
            </a:extLst>
          </p:cNvPr>
          <p:cNvSpPr txBox="1"/>
          <p:nvPr/>
        </p:nvSpPr>
        <p:spPr>
          <a:xfrm>
            <a:off x="136385" y="1306148"/>
            <a:ext cx="12055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Tx/>
              <a:buNone/>
              <a:defRPr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 altLang="en-US" sz="2400"/>
              <a:t>每次乘车时，如果突然加速，你有什么感觉？如果突然刹车，你又有什么感觉？</a:t>
            </a:r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CECE38-AE26-9EAB-539F-0887FD787771}"/>
              </a:ext>
            </a:extLst>
          </p:cNvPr>
          <p:cNvSpPr/>
          <p:nvPr/>
        </p:nvSpPr>
        <p:spPr>
          <a:xfrm>
            <a:off x="-2175640" y="3811208"/>
            <a:ext cx="16501239" cy="42592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000"/>
                </a:schemeClr>
              </a:gs>
              <a:gs pos="74000">
                <a:srgbClr val="00B0F0"/>
              </a:gs>
              <a:gs pos="8300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CE94F8E5-37FF-EF2B-616E-B27612197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99" y="5563732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生活中的物理</a:t>
            </a:r>
            <a:r>
              <a:rPr lang="en-US" altLang="zh-CN" sz="2400" b="1"/>
              <a:t>——</a:t>
            </a:r>
            <a:endParaRPr lang="zh-CN" altLang="en-US" sz="2400" b="1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B68B316-69A9-385A-5CC8-EFC48124270A}"/>
              </a:ext>
            </a:extLst>
          </p:cNvPr>
          <p:cNvSpPr txBox="1"/>
          <p:nvPr/>
        </p:nvSpPr>
        <p:spPr>
          <a:xfrm>
            <a:off x="2882549" y="5584207"/>
            <a:ext cx="8250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/>
              <a:t>惯性</a:t>
            </a:r>
            <a:endParaRPr lang="zh-CN" altLang="en-US" sz="240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31E0EA8-55B2-7663-C327-F1D3BCEAED0E}"/>
              </a:ext>
            </a:extLst>
          </p:cNvPr>
          <p:cNvSpPr/>
          <p:nvPr/>
        </p:nvSpPr>
        <p:spPr>
          <a:xfrm>
            <a:off x="1035497" y="2157506"/>
            <a:ext cx="2487404" cy="2835290"/>
          </a:xfrm>
          <a:prstGeom prst="roundRect">
            <a:avLst/>
          </a:prstGeom>
          <a:blipFill dpi="0" rotWithShape="1">
            <a:blip r:embed="rId9"/>
            <a:stretch>
              <a:fillRect b="-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6C7C4725-8E06-6796-9AA4-404075245779}"/>
              </a:ext>
            </a:extLst>
          </p:cNvPr>
          <p:cNvSpPr/>
          <p:nvPr/>
        </p:nvSpPr>
        <p:spPr>
          <a:xfrm>
            <a:off x="5180693" y="2171139"/>
            <a:ext cx="6264957" cy="2835290"/>
          </a:xfrm>
          <a:prstGeom prst="roundRect">
            <a:avLst/>
          </a:prstGeom>
          <a:blipFill dpi="0" rotWithShape="1">
            <a:blip r:embed="rId10"/>
            <a:stretch>
              <a:fillRect b="-3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17BAD695-989B-4887-6762-4E5915A7592F}"/>
              </a:ext>
            </a:extLst>
          </p:cNvPr>
          <p:cNvSpPr/>
          <p:nvPr/>
        </p:nvSpPr>
        <p:spPr>
          <a:xfrm rot="5400000">
            <a:off x="1370502" y="2229599"/>
            <a:ext cx="461665" cy="1130336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75172F53-DA7D-3FC7-DA58-65C848BAA7E7}"/>
              </a:ext>
            </a:extLst>
          </p:cNvPr>
          <p:cNvSpPr/>
          <p:nvPr/>
        </p:nvSpPr>
        <p:spPr>
          <a:xfrm rot="5400000">
            <a:off x="5507265" y="2281523"/>
            <a:ext cx="487155" cy="1135200"/>
          </a:xfrm>
          <a:custGeom>
            <a:avLst/>
            <a:gdLst>
              <a:gd name="connsiteX0" fmla="*/ 0 w 650213"/>
              <a:gd name="connsiteY0" fmla="*/ 1444123 h 1444123"/>
              <a:gd name="connsiteX1" fmla="*/ 0 w 650213"/>
              <a:gd name="connsiteY1" fmla="*/ 313787 h 1444123"/>
              <a:gd name="connsiteX2" fmla="*/ 12256 w 650213"/>
              <a:gd name="connsiteY2" fmla="*/ 313787 h 1444123"/>
              <a:gd name="connsiteX3" fmla="*/ 328544 w 650213"/>
              <a:gd name="connsiteY3" fmla="*/ 0 h 1444123"/>
              <a:gd name="connsiteX4" fmla="*/ 636178 w 650213"/>
              <a:gd name="connsiteY4" fmla="*/ 313787 h 1444123"/>
              <a:gd name="connsiteX5" fmla="*/ 650213 w 650213"/>
              <a:gd name="connsiteY5" fmla="*/ 313787 h 1444123"/>
              <a:gd name="connsiteX6" fmla="*/ 650213 w 650213"/>
              <a:gd name="connsiteY6" fmla="*/ 1444123 h 144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13" h="1444123">
                <a:moveTo>
                  <a:pt x="0" y="1444123"/>
                </a:moveTo>
                <a:lnTo>
                  <a:pt x="0" y="313787"/>
                </a:lnTo>
                <a:lnTo>
                  <a:pt x="12256" y="313787"/>
                </a:lnTo>
                <a:lnTo>
                  <a:pt x="328544" y="0"/>
                </a:lnTo>
                <a:lnTo>
                  <a:pt x="636178" y="313787"/>
                </a:lnTo>
                <a:lnTo>
                  <a:pt x="650213" y="313787"/>
                </a:lnTo>
                <a:lnTo>
                  <a:pt x="650213" y="144412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3DCD391-0008-9DBF-5AA3-033C68849515}"/>
              </a:ext>
            </a:extLst>
          </p:cNvPr>
          <p:cNvSpPr txBox="1"/>
          <p:nvPr/>
        </p:nvSpPr>
        <p:spPr>
          <a:xfrm>
            <a:off x="959136" y="2553421"/>
            <a:ext cx="13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乘公交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712BDA-F507-BBB4-FBEF-0DD489B49A57}"/>
              </a:ext>
            </a:extLst>
          </p:cNvPr>
          <p:cNvSpPr txBox="1"/>
          <p:nvPr/>
        </p:nvSpPr>
        <p:spPr>
          <a:xfrm>
            <a:off x="5121795" y="2605545"/>
            <a:ext cx="1886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400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车减速</a:t>
            </a:r>
          </a:p>
        </p:txBody>
      </p:sp>
    </p:spTree>
    <p:extLst>
      <p:ext uri="{BB962C8B-B14F-4D97-AF65-F5344CB8AC3E}">
        <p14:creationId xmlns:p14="http://schemas.microsoft.com/office/powerpoint/2010/main" val="2708348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7" grpId="0" animBg="1"/>
      <p:bldP spid="40" grpId="0" animBg="1"/>
      <p:bldP spid="41" grpId="0" animBg="1"/>
      <p:bldP spid="43" grpId="0" animBg="1"/>
      <p:bldP spid="44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宽屏</PresentationFormat>
  <Paragraphs>74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等线 Light</vt:lpstr>
      <vt:lpstr>方正细谭黑简体</vt:lpstr>
      <vt:lpstr>楷体_GB2312</vt:lpstr>
      <vt:lpstr>微软雅黑</vt:lpstr>
      <vt:lpstr>Agency FB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2022-07-01T18:12:40Z</cp:lastPrinted>
  <dcterms:created xsi:type="dcterms:W3CDTF">2022-07-01T18:12:40Z</dcterms:created>
  <dcterms:modified xsi:type="dcterms:W3CDTF">2024-08-09T00:45:02Z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