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7" r:id="rId2"/>
    <p:sldMasterId id="2147483667" r:id="rId3"/>
  </p:sldMasterIdLst>
  <p:notesMasterIdLst>
    <p:notesMasterId r:id="rId23"/>
  </p:notesMasterIdLst>
  <p:handoutMasterIdLst>
    <p:handoutMasterId r:id="rId24"/>
  </p:handoutMasterIdLst>
  <p:sldIdLst>
    <p:sldId id="379" r:id="rId4"/>
    <p:sldId id="380" r:id="rId5"/>
    <p:sldId id="361" r:id="rId6"/>
    <p:sldId id="362" r:id="rId7"/>
    <p:sldId id="383" r:id="rId8"/>
    <p:sldId id="363" r:id="rId9"/>
    <p:sldId id="365" r:id="rId10"/>
    <p:sldId id="367" r:id="rId11"/>
    <p:sldId id="368" r:id="rId12"/>
    <p:sldId id="366" r:id="rId13"/>
    <p:sldId id="369" r:id="rId14"/>
    <p:sldId id="370" r:id="rId15"/>
    <p:sldId id="371" r:id="rId16"/>
    <p:sldId id="372" r:id="rId17"/>
    <p:sldId id="381" r:id="rId18"/>
    <p:sldId id="373" r:id="rId19"/>
    <p:sldId id="382" r:id="rId20"/>
    <p:sldId id="376" r:id="rId21"/>
    <p:sldId id="358" r:id="rId22"/>
  </p:sldIdLst>
  <p:sldSz cx="12190413" cy="6858000"/>
  <p:notesSz cx="6807200" cy="9939338"/>
  <p:embeddedFontLst>
    <p:embeddedFont>
      <p:font typeface="汉仪良品线粗简" panose="02010600030101010101" charset="-122"/>
      <p:regular r:id="rId25"/>
    </p:embeddedFont>
    <p:embeddedFont>
      <p:font typeface="黑体" panose="02010609060101010101" pitchFamily="49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隶书" panose="02010509060101010101" pitchFamily="49" charset="-122"/>
      <p:regular r:id="rId28"/>
    </p:embeddedFont>
    <p:embeddedFont>
      <p:font typeface="微软雅黑" panose="020B0503020204020204" pitchFamily="34" charset="-122"/>
      <p:regular r:id="rId29"/>
      <p:bold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永宾" initials="李永宾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6BA5"/>
    <a:srgbClr val="6B95C7"/>
    <a:srgbClr val="569DD8"/>
    <a:srgbClr val="F4B41D"/>
    <a:srgbClr val="EBC559"/>
    <a:srgbClr val="85B8E3"/>
    <a:srgbClr val="558ED5"/>
    <a:srgbClr val="07D0EB"/>
    <a:srgbClr val="F8CF22"/>
    <a:srgbClr val="F4EF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 varScale="1">
        <p:scale>
          <a:sx n="81" d="100"/>
          <a:sy n="81" d="100"/>
        </p:scale>
        <p:origin x="720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6648"/>
    </p:cViewPr>
  </p:sorterViewPr>
  <p:notesViewPr>
    <p:cSldViewPr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2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39276-F692-4FB5-960D-6ECED991B84A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CD3F43-125C-4622-81C3-731234AE2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4495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7A8007-5084-48F5-A51F-5EF90EA8CCEE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7B74BD-509B-4AE4-98A9-8EA600F96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743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ppt</a:t>
            </a:r>
            <a:r>
              <a:rPr lang="zh-CN" altLang="en-US"/>
              <a:t>中的视频可正常播放，动画请静音播放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647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79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86" y="44624"/>
            <a:ext cx="805165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0414" cy="6858000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2234" y="3345520"/>
            <a:ext cx="12192001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3217121" y="4940844"/>
            <a:ext cx="5688632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200" y="3573016"/>
            <a:ext cx="10514013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5981" y="5006007"/>
            <a:ext cx="5832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196" y="1161288"/>
            <a:ext cx="8674126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154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8111084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6293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3802" y="2212848"/>
            <a:ext cx="6805298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6806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2816670"/>
            <a:ext cx="7314248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091" y="4123944"/>
            <a:ext cx="7314248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24" y="172904"/>
            <a:ext cx="1101478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9617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091" y="0"/>
            <a:ext cx="10514231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091" y="1161288"/>
            <a:ext cx="10514231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154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1943241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2" y="2130428"/>
            <a:ext cx="10361851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199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3" y="3886200"/>
            <a:ext cx="8533289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3"/>
            <a:ext cx="284443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9" y="6356353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3"/>
            <a:ext cx="284443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44626"/>
            <a:ext cx="805165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875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" y="0"/>
            <a:ext cx="2062758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120" y="0"/>
            <a:ext cx="10077293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612" y="476680"/>
            <a:ext cx="69466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732" y="439106"/>
            <a:ext cx="582183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224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521" y="6356353"/>
            <a:ext cx="284443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059" y="6356353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463" y="6356353"/>
            <a:ext cx="284443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44626"/>
            <a:ext cx="805165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251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2758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13119" y="0"/>
            <a:ext cx="10077293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612" y="476678"/>
            <a:ext cx="69466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731" y="439104"/>
            <a:ext cx="582183" cy="5979791"/>
          </a:xfrm>
          <a:prstGeom prst="rect">
            <a:avLst/>
          </a:prstGeom>
        </p:spPr>
      </p:pic>
      <p:grpSp>
        <p:nvGrpSpPr>
          <p:cNvPr id="50" name="组合 49"/>
          <p:cNvGrpSpPr/>
          <p:nvPr userDrawn="1"/>
        </p:nvGrpSpPr>
        <p:grpSpPr>
          <a:xfrm>
            <a:off x="3070870" y="1677713"/>
            <a:ext cx="8352928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251" y="497178"/>
            <a:ext cx="768156" cy="578337"/>
          </a:xfrm>
          <a:prstGeom prst="rect">
            <a:avLst/>
          </a:prstGeom>
        </p:spPr>
      </p:pic>
      <p:cxnSp>
        <p:nvCxnSpPr>
          <p:cNvPr id="54" name="直接连接符 53"/>
          <p:cNvCxnSpPr/>
          <p:nvPr userDrawn="1"/>
        </p:nvCxnSpPr>
        <p:spPr>
          <a:xfrm>
            <a:off x="3718942" y="1073243"/>
            <a:ext cx="1872208" cy="0"/>
          </a:xfrm>
          <a:prstGeom prst="line">
            <a:avLst/>
          </a:prstGeom>
          <a:ln w="28575">
            <a:solidFill>
              <a:srgbClr val="569DD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占位符 57"/>
          <p:cNvSpPr>
            <a:spLocks noGrp="1"/>
          </p:cNvSpPr>
          <p:nvPr>
            <p:ph type="body" sz="quarter" idx="11" hasCustomPrompt="1"/>
          </p:nvPr>
        </p:nvSpPr>
        <p:spPr>
          <a:xfrm>
            <a:off x="3574926" y="591071"/>
            <a:ext cx="2592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dirty="0">
                <a:solidFill>
                  <a:srgbClr val="569DD8"/>
                </a:solidFill>
                <a:latin typeface="汉仪良品线粗简" panose="00020600040101010101" pitchFamily="18" charset="-122"/>
                <a:ea typeface="汉仪良品线粗简" panose="00020600040101010101" pitchFamily="18" charset="-122"/>
              </a:defRPr>
            </a:lvl1pPr>
          </a:lstStyle>
          <a:p>
            <a:pPr marL="0" lvl="0"/>
            <a:r>
              <a:rPr lang="zh-CN" altLang="en-US" sz="2400" dirty="0">
                <a:solidFill>
                  <a:srgbClr val="569DD8"/>
                </a:solidFill>
                <a:latin typeface="汉仪良品线粗简" panose="00020600040101010101" pitchFamily="18" charset="-122"/>
                <a:ea typeface="汉仪良品线粗简" panose="00020600040101010101" pitchFamily="18" charset="-122"/>
              </a:rPr>
              <a:t>此处输入标题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2758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13119" y="0"/>
            <a:ext cx="10077293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612" y="476678"/>
            <a:ext cx="69466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731" y="439104"/>
            <a:ext cx="582183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18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53860"/>
            <a:ext cx="805165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" y="324"/>
            <a:ext cx="12190413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299630" y="2204742"/>
            <a:ext cx="4248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6742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86" y="44626"/>
            <a:ext cx="805165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0414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2001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rgbClr val="EEECE1">
                    <a:lumMod val="10000"/>
                  </a:srgbClr>
                </a:solidFill>
              </a:ln>
              <a:solidFill>
                <a:prstClr val="white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122" y="4940844"/>
            <a:ext cx="5688632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201" y="3573018"/>
            <a:ext cx="10514013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199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5981" y="5006007"/>
            <a:ext cx="5832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23172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0"/>
            <a:ext cx="2062758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120" y="0"/>
            <a:ext cx="10077293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612" y="476680"/>
            <a:ext cx="69466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732" y="439106"/>
            <a:ext cx="582183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0871" y="1677715"/>
            <a:ext cx="8352928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7835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0"/>
            <a:ext cx="2062758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120" y="0"/>
            <a:ext cx="10077293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612" y="476680"/>
            <a:ext cx="69466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732" y="439106"/>
            <a:ext cx="582183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708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53862"/>
            <a:ext cx="805165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" y="326"/>
            <a:ext cx="12190413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299631" y="2204742"/>
            <a:ext cx="4248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7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24080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4" r:id="rId4"/>
    <p:sldLayoutId id="2147483656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1110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ctr" defTabSz="914309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876" indent="-285721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2886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040" indent="-228577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194" indent="-228577" algn="l" defTabSz="914309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349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9576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</p:sldLayoutIdLst>
  <p:txStyles>
    <p:titleStyle>
      <a:lvl1pPr algn="ctr" defTabSz="914309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876" indent="-285721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2886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040" indent="-228577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194" indent="-228577" algn="l" defTabSz="914309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349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3.png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35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media" Target="../media/media2.mp4"/><Relationship Id="rId7" Type="http://schemas.openxmlformats.org/officeDocument/2006/relationships/image" Target="../media/image12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microsoft.com/office/2007/relationships/hdphoto" Target="../media/hdphoto1.wdp"/><Relationship Id="rId11" Type="http://schemas.openxmlformats.org/officeDocument/2006/relationships/image" Target="../media/image17.png"/><Relationship Id="rId5" Type="http://schemas.openxmlformats.org/officeDocument/2006/relationships/image" Target="../media/image14.png"/><Relationship Id="rId10" Type="http://schemas.openxmlformats.org/officeDocument/2006/relationships/image" Target="../media/image16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13.png"/><Relationship Id="rId7" Type="http://schemas.openxmlformats.org/officeDocument/2006/relationships/image" Target="../media/image2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2.png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3.png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29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194"/>
            <a:ext cx="7593501" cy="1325390"/>
          </a:xfrm>
        </p:spPr>
        <p:txBody>
          <a:bodyPr>
            <a:normAutofit/>
          </a:bodyPr>
          <a:lstStyle/>
          <a:p>
            <a:r>
              <a:rPr lang="zh-CN" altLang="en-US" sz="5999" dirty="0">
                <a:solidFill>
                  <a:srgbClr val="026BA5"/>
                </a:solidFill>
              </a:rPr>
              <a:t>第十一章 功和机械能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303" y="3856281"/>
            <a:ext cx="5832895" cy="830997"/>
          </a:xfrm>
        </p:spPr>
        <p:txBody>
          <a:bodyPr/>
          <a:lstStyle/>
          <a:p>
            <a:pPr algn="ctr"/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动能和势能</a:t>
            </a:r>
          </a:p>
        </p:txBody>
      </p:sp>
      <p:sp>
        <p:nvSpPr>
          <p:cNvPr id="3" name="矩形 2"/>
          <p:cNvSpPr/>
          <p:nvPr/>
        </p:nvSpPr>
        <p:spPr>
          <a:xfrm>
            <a:off x="6383168" y="-12252"/>
            <a:ext cx="5853938" cy="6869805"/>
          </a:xfrm>
          <a:custGeom>
            <a:avLst/>
            <a:gdLst>
              <a:gd name="connsiteX0" fmla="*/ 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0 w 5321300"/>
              <a:gd name="connsiteY4" fmla="*/ 0 h 6858000"/>
              <a:gd name="connsiteX0" fmla="*/ 248920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2489200 w 5321300"/>
              <a:gd name="connsiteY4" fmla="*/ 0 h 6858000"/>
              <a:gd name="connsiteX0" fmla="*/ 193040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1930400 w 5321300"/>
              <a:gd name="connsiteY4" fmla="*/ 0 h 6858000"/>
              <a:gd name="connsiteX0" fmla="*/ 3098800 w 6489700"/>
              <a:gd name="connsiteY0" fmla="*/ 0 h 6858000"/>
              <a:gd name="connsiteX1" fmla="*/ 6489700 w 6489700"/>
              <a:gd name="connsiteY1" fmla="*/ 0 h 6858000"/>
              <a:gd name="connsiteX2" fmla="*/ 6489700 w 6489700"/>
              <a:gd name="connsiteY2" fmla="*/ 6858000 h 6858000"/>
              <a:gd name="connsiteX3" fmla="*/ 0 w 6489700"/>
              <a:gd name="connsiteY3" fmla="*/ 6858000 h 6858000"/>
              <a:gd name="connsiteX4" fmla="*/ 3098800 w 6489700"/>
              <a:gd name="connsiteY4" fmla="*/ 0 h 6858000"/>
              <a:gd name="connsiteX0" fmla="*/ 3556000 w 6489700"/>
              <a:gd name="connsiteY0" fmla="*/ 38100 h 6858000"/>
              <a:gd name="connsiteX1" fmla="*/ 6489700 w 6489700"/>
              <a:gd name="connsiteY1" fmla="*/ 0 h 6858000"/>
              <a:gd name="connsiteX2" fmla="*/ 6489700 w 6489700"/>
              <a:gd name="connsiteY2" fmla="*/ 6858000 h 6858000"/>
              <a:gd name="connsiteX3" fmla="*/ 0 w 6489700"/>
              <a:gd name="connsiteY3" fmla="*/ 6858000 h 6858000"/>
              <a:gd name="connsiteX4" fmla="*/ 3556000 w 6489700"/>
              <a:gd name="connsiteY4" fmla="*/ 38100 h 6858000"/>
              <a:gd name="connsiteX0" fmla="*/ 2527300 w 5461000"/>
              <a:gd name="connsiteY0" fmla="*/ 38100 h 6858000"/>
              <a:gd name="connsiteX1" fmla="*/ 5461000 w 5461000"/>
              <a:gd name="connsiteY1" fmla="*/ 0 h 6858000"/>
              <a:gd name="connsiteX2" fmla="*/ 5461000 w 5461000"/>
              <a:gd name="connsiteY2" fmla="*/ 6858000 h 6858000"/>
              <a:gd name="connsiteX3" fmla="*/ 0 w 5461000"/>
              <a:gd name="connsiteY3" fmla="*/ 6845300 h 6858000"/>
              <a:gd name="connsiteX4" fmla="*/ 2527300 w 5461000"/>
              <a:gd name="connsiteY4" fmla="*/ 38100 h 6858000"/>
              <a:gd name="connsiteX0" fmla="*/ 2503556 w 5461000"/>
              <a:gd name="connsiteY0" fmla="*/ 76200 h 6858000"/>
              <a:gd name="connsiteX1" fmla="*/ 5461000 w 5461000"/>
              <a:gd name="connsiteY1" fmla="*/ 0 h 6858000"/>
              <a:gd name="connsiteX2" fmla="*/ 5461000 w 5461000"/>
              <a:gd name="connsiteY2" fmla="*/ 6858000 h 6858000"/>
              <a:gd name="connsiteX3" fmla="*/ 0 w 5461000"/>
              <a:gd name="connsiteY3" fmla="*/ 6845300 h 6858000"/>
              <a:gd name="connsiteX4" fmla="*/ 2503556 w 5461000"/>
              <a:gd name="connsiteY4" fmla="*/ 76200 h 6858000"/>
              <a:gd name="connsiteX0" fmla="*/ 2515428 w 5461000"/>
              <a:gd name="connsiteY0" fmla="*/ 12700 h 6858000"/>
              <a:gd name="connsiteX1" fmla="*/ 5461000 w 5461000"/>
              <a:gd name="connsiteY1" fmla="*/ 0 h 6858000"/>
              <a:gd name="connsiteX2" fmla="*/ 5461000 w 5461000"/>
              <a:gd name="connsiteY2" fmla="*/ 6858000 h 6858000"/>
              <a:gd name="connsiteX3" fmla="*/ 0 w 5461000"/>
              <a:gd name="connsiteY3" fmla="*/ 6845300 h 6858000"/>
              <a:gd name="connsiteX4" fmla="*/ 2515428 w 5461000"/>
              <a:gd name="connsiteY4" fmla="*/ 12700 h 6858000"/>
              <a:gd name="connsiteX0" fmla="*/ 2527300 w 5472872"/>
              <a:gd name="connsiteY0" fmla="*/ 12700 h 6870700"/>
              <a:gd name="connsiteX1" fmla="*/ 5472872 w 5472872"/>
              <a:gd name="connsiteY1" fmla="*/ 0 h 6870700"/>
              <a:gd name="connsiteX2" fmla="*/ 5472872 w 5472872"/>
              <a:gd name="connsiteY2" fmla="*/ 6858000 h 6870700"/>
              <a:gd name="connsiteX3" fmla="*/ 0 w 5472872"/>
              <a:gd name="connsiteY3" fmla="*/ 6870700 h 6870700"/>
              <a:gd name="connsiteX4" fmla="*/ 2527300 w 5472872"/>
              <a:gd name="connsiteY4" fmla="*/ 127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2872" h="6870700">
                <a:moveTo>
                  <a:pt x="2527300" y="12700"/>
                </a:moveTo>
                <a:lnTo>
                  <a:pt x="5472872" y="0"/>
                </a:lnTo>
                <a:lnTo>
                  <a:pt x="5472872" y="6858000"/>
                </a:lnTo>
                <a:lnTo>
                  <a:pt x="0" y="6870700"/>
                </a:lnTo>
                <a:lnTo>
                  <a:pt x="2527300" y="127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467" y="3634583"/>
            <a:ext cx="745203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987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74069" y="476672"/>
            <a:ext cx="8777722" cy="1099384"/>
            <a:chOff x="6036566" y="4694103"/>
            <a:chExt cx="4744857" cy="1200694"/>
          </a:xfrm>
        </p:grpSpPr>
        <p:pic>
          <p:nvPicPr>
            <p:cNvPr id="6" name="图片 21">
              <a:extLst>
                <a:ext uri="{FF2B5EF4-FFF2-40B4-BE49-F238E27FC236}">
                  <a16:creationId xmlns:a16="http://schemas.microsoft.com/office/drawing/2014/main" id="{F584D3C5-09B4-4C95-91F9-498B109E68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0335" y="4694103"/>
              <a:ext cx="4701088" cy="1200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22">
              <a:extLst>
                <a:ext uri="{FF2B5EF4-FFF2-40B4-BE49-F238E27FC236}">
                  <a16:creationId xmlns:a16="http://schemas.microsoft.com/office/drawing/2014/main" id="{A4E73180-7F8C-4E77-B1C3-4DFBB898E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6566" y="4785747"/>
              <a:ext cx="792162" cy="63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 i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浪漫雅圆" charset="-122"/>
                </a:rPr>
                <a:t>2</a:t>
              </a:r>
              <a:r>
                <a:rPr lang="en-US" altLang="zh-CN" sz="32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浪漫雅圆" charset="-122"/>
                </a:rPr>
                <a:t>.</a:t>
              </a:r>
              <a:endParaRPr lang="zh-CN" altLang="en-US" sz="3200" b="1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浪漫雅圆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698875" y="981657"/>
            <a:ext cx="5434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探究物体动能大小跟质量的关系</a:t>
            </a:r>
          </a:p>
        </p:txBody>
      </p:sp>
      <p:pic>
        <p:nvPicPr>
          <p:cNvPr id="24" name="动能的影响因素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47880" end="4111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19830" y="2514281"/>
            <a:ext cx="4281098" cy="24081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5" name="TextBox 8"/>
          <p:cNvSpPr txBox="1"/>
          <p:nvPr/>
        </p:nvSpPr>
        <p:spPr>
          <a:xfrm>
            <a:off x="7247334" y="2166572"/>
            <a:ext cx="4402881" cy="3534585"/>
          </a:xfrm>
          <a:prstGeom prst="roundRect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实验表明，速度相同时，质量越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的钢球能将物体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撞得越远 。所以，钢球的速度相同时，质量越大，动能越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9448774" y="2870959"/>
            <a:ext cx="42840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7621821" y="4884692"/>
            <a:ext cx="489609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112848" y="4295488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560640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1494352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18542" y="2428064"/>
            <a:ext cx="1572904" cy="658425"/>
            <a:chOff x="118542" y="795531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18337" y="3361776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41757" y="5229200"/>
            <a:ext cx="1572699" cy="658339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16956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video fullScrn="1">
              <p:cMediaNode vol="80000">
                <p:cTn id="21" fill="remove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</p:childTnLst>
        </p:cTn>
      </p:par>
    </p:tnLst>
    <p:bldLst>
      <p:bldP spid="25" grpId="0" animBg="1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806" y="980728"/>
            <a:ext cx="9433061" cy="546837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646934" y="1269648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探究物体的动能跟哪些因素有关</a:t>
            </a:r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2997137" y="2060848"/>
            <a:ext cx="1729918" cy="712787"/>
            <a:chOff x="300" y="1281"/>
            <a:chExt cx="1333" cy="449"/>
          </a:xfrm>
        </p:grpSpPr>
        <p:pic>
          <p:nvPicPr>
            <p:cNvPr id="5" name="TextBox 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" y="1281"/>
              <a:ext cx="1333" cy="4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 Box 19"/>
            <p:cNvSpPr txBox="1">
              <a:spLocks noChangeArrowheads="1"/>
            </p:cNvSpPr>
            <p:nvPr/>
          </p:nvSpPr>
          <p:spPr bwMode="auto">
            <a:xfrm>
              <a:off x="396" y="1354"/>
              <a:ext cx="113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结论</a:t>
              </a:r>
            </a:p>
          </p:txBody>
        </p:sp>
      </p:grpSp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3008910" y="3291387"/>
            <a:ext cx="7699176" cy="575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kumimoji="1"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12848" y="4295488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560640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1494352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18542" y="2428064"/>
            <a:ext cx="1572904" cy="658425"/>
            <a:chOff x="118542" y="795531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671270" y="3167478"/>
            <a:ext cx="2736304" cy="547436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118337" y="3361776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41757" y="5229200"/>
            <a:ext cx="1572699" cy="658339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3243688" y="3140968"/>
            <a:ext cx="803609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</a:pPr>
            <a:r>
              <a:rPr kumimoji="1"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1"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物体动能的大小跟速度、质量有关</a:t>
            </a:r>
            <a:r>
              <a:rPr kumimoji="1"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，质量相同的物体，运动的速度越大，它的动能越大；运动速度相同的物体，质量越大，它的动能也越大。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93168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2854846" y="611279"/>
            <a:ext cx="8712968" cy="163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800" dirty="0">
                <a:solidFill>
                  <a:srgbClr val="00176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请你用物理学的术语解释，为什么要对机动车的行驶速度进行限制？为什么在同样的道路上，不同车型的限制车速不同？</a:t>
            </a:r>
          </a:p>
        </p:txBody>
      </p:sp>
      <p:pic>
        <p:nvPicPr>
          <p:cNvPr id="18" name="Picture 4" descr="限速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80" b="19579"/>
          <a:stretch>
            <a:fillRect/>
          </a:stretch>
        </p:blipFill>
        <p:spPr bwMode="auto">
          <a:xfrm>
            <a:off x="3286894" y="2447784"/>
            <a:ext cx="7416800" cy="40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2854846" y="2204864"/>
            <a:ext cx="8640960" cy="4616358"/>
            <a:chOff x="3070870" y="2241642"/>
            <a:chExt cx="7920880" cy="4616358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0870" y="2241642"/>
              <a:ext cx="7920880" cy="4616358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3502918" y="2567029"/>
              <a:ext cx="6768752" cy="3539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解析：</a:t>
              </a:r>
              <a:endPara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lang="en-US" altLang="zh-CN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同一辆汽车质量不变，速度越大，具有的动能越大；而当载货汽车和小汽车速度相同时，由于载货汽车的质量大，它具有的动能就越大，刹车阻力相同时，它滑行的距离长，容易与前面的车相撞，相撞时冲击力也更大。所以要限制机动车的速度，对载货汽车设定更小的最高行驶速度。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1436921"/>
            <a:ext cx="1572904" cy="897742"/>
            <a:chOff x="118542" y="795531"/>
            <a:chExt cx="1572904" cy="897742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213036" y="862276"/>
              <a:ext cx="14616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  <a:p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35713" y="2425506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29814" y="4294634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35713" y="3360070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41757" y="5229200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 rot="-60000">
            <a:off x="5903746" y="3428217"/>
            <a:ext cx="1440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3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34" name="组合 33"/>
          <p:cNvGrpSpPr/>
          <p:nvPr/>
        </p:nvGrpSpPr>
        <p:grpSpPr>
          <a:xfrm rot="-60000">
            <a:off x="7759590" y="3428218"/>
            <a:ext cx="1440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35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6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5" name="组合 54"/>
          <p:cNvGrpSpPr/>
          <p:nvPr/>
        </p:nvGrpSpPr>
        <p:grpSpPr>
          <a:xfrm rot="-60000">
            <a:off x="3431200" y="3829886"/>
            <a:ext cx="1440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6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7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8" name="组合 57"/>
          <p:cNvGrpSpPr/>
          <p:nvPr/>
        </p:nvGrpSpPr>
        <p:grpSpPr>
          <a:xfrm rot="-60000">
            <a:off x="8709555" y="3865146"/>
            <a:ext cx="1440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1" name="组合 60"/>
          <p:cNvGrpSpPr/>
          <p:nvPr/>
        </p:nvGrpSpPr>
        <p:grpSpPr>
          <a:xfrm rot="-60000">
            <a:off x="5886066" y="4273973"/>
            <a:ext cx="1188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6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4" name="组合 63"/>
          <p:cNvGrpSpPr/>
          <p:nvPr/>
        </p:nvGrpSpPr>
        <p:grpSpPr>
          <a:xfrm rot="-60000">
            <a:off x="8814369" y="4246417"/>
            <a:ext cx="1692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65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6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2900490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790950" y="5657498"/>
            <a:ext cx="1728192" cy="54743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311229" y="5637215"/>
            <a:ext cx="1128419" cy="54743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8759502" y="5566223"/>
            <a:ext cx="2736304" cy="547436"/>
          </a:xfrm>
          <a:prstGeom prst="rect">
            <a:avLst/>
          </a:prstGeom>
        </p:spPr>
      </p:pic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2924395" y="328300"/>
            <a:ext cx="8064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四、物体的势能</a:t>
            </a:r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2924395" y="1028982"/>
            <a:ext cx="62680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．重力势能的大小跟高度、质量有关</a:t>
            </a:r>
          </a:p>
        </p:txBody>
      </p:sp>
      <p:pic>
        <p:nvPicPr>
          <p:cNvPr id="19" name="Picture 25" descr="打桩机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942" y="1821442"/>
            <a:ext cx="2922057" cy="3390581"/>
          </a:xfrm>
          <a:prstGeom prst="rect">
            <a:avLst/>
          </a:prstGeom>
          <a:noFill/>
          <a:ln w="28575">
            <a:solidFill>
              <a:srgbClr val="F4B41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581" y="1837940"/>
            <a:ext cx="4752975" cy="3374083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1436921"/>
            <a:ext cx="1572904" cy="897742"/>
            <a:chOff x="118542" y="795531"/>
            <a:chExt cx="1572904" cy="897742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213036" y="862276"/>
              <a:ext cx="14616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  <a:p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5713" y="2425506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29814" y="4294634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35713" y="3360070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41757" y="5229200"/>
            <a:ext cx="1572699" cy="658339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782838" y="5595536"/>
            <a:ext cx="920155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物体的质量越大，位置越高，它具有的重力势能就越大。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7581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4583038" y="5332180"/>
            <a:ext cx="2376264" cy="54743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103318" y="5301199"/>
            <a:ext cx="2376264" cy="547436"/>
          </a:xfrm>
          <a:prstGeom prst="rect">
            <a:avLst/>
          </a:prstGeom>
        </p:spPr>
      </p:pic>
      <p:sp>
        <p:nvSpPr>
          <p:cNvPr id="36" name="Rectangle 10"/>
          <p:cNvSpPr>
            <a:spLocks noChangeArrowheads="1"/>
          </p:cNvSpPr>
          <p:nvPr/>
        </p:nvSpPr>
        <p:spPr bwMode="auto">
          <a:xfrm>
            <a:off x="3070870" y="826110"/>
            <a:ext cx="63007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．弹性势能的大小跟形变大小有关</a:t>
            </a:r>
            <a:endParaRPr kumimoji="1"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9" r="4620"/>
          <a:stretch/>
        </p:blipFill>
        <p:spPr>
          <a:xfrm>
            <a:off x="2782837" y="1988374"/>
            <a:ext cx="4032449" cy="2916324"/>
          </a:xfrm>
          <a:prstGeom prst="rect">
            <a:avLst/>
          </a:prstGeom>
          <a:ln w="28575">
            <a:solidFill>
              <a:srgbClr val="F4B41D"/>
            </a:solidFill>
          </a:ln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366" y="2006075"/>
            <a:ext cx="3888432" cy="2916324"/>
          </a:xfrm>
          <a:prstGeom prst="rect">
            <a:avLst/>
          </a:prstGeom>
          <a:ln w="28575">
            <a:solidFill>
              <a:srgbClr val="F4B41D"/>
            </a:solidFill>
          </a:ln>
        </p:spPr>
      </p:pic>
      <p:grpSp>
        <p:nvGrpSpPr>
          <p:cNvPr id="35" name="组合 34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1436921"/>
            <a:ext cx="1572904" cy="897742"/>
            <a:chOff x="118542" y="795531"/>
            <a:chExt cx="1572904" cy="897742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213036" y="862276"/>
              <a:ext cx="14616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  <a:p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35713" y="2425506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29814" y="4294634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35713" y="3360070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41757" y="5229200"/>
            <a:ext cx="1572699" cy="658339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574926" y="5301199"/>
            <a:ext cx="6316153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物体的弹性形变越大，弹性势能越大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1" lang="zh-CN" altLang="en-US" sz="2800" b="1" dirty="0">
              <a:solidFill>
                <a:srgbClr val="0D0D0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05490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8542" y="3356992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056" y="2420888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056" y="1484784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7156" y="4293096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2566814" y="692795"/>
            <a:ext cx="8856662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一架沿竖直方向上升的直升机，它具有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．动能                          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．重力势能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．弹性势能       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．动能和重力势能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623598" y="716729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41757" y="5229200"/>
            <a:ext cx="1572699" cy="658339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 rot="-60000">
            <a:off x="5879515" y="1143163"/>
            <a:ext cx="864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3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36" name="任意多边形 35"/>
          <p:cNvSpPr/>
          <p:nvPr/>
        </p:nvSpPr>
        <p:spPr>
          <a:xfrm>
            <a:off x="3070870" y="3316144"/>
            <a:ext cx="7632848" cy="2561128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 Box 15"/>
          <p:cNvSpPr txBox="1">
            <a:spLocks noChangeArrowheads="1"/>
          </p:cNvSpPr>
          <p:nvPr/>
        </p:nvSpPr>
        <p:spPr bwMode="auto">
          <a:xfrm>
            <a:off x="4641782" y="3827498"/>
            <a:ext cx="5715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动能跟物体的质量和速度有关；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3174740" y="2991270"/>
            <a:ext cx="1543461" cy="2046058"/>
            <a:chOff x="2766138" y="3864422"/>
            <a:chExt cx="1543461" cy="2046058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0" name="矩形 39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41" name="Text Box 15"/>
          <p:cNvSpPr txBox="1">
            <a:spLocks noChangeArrowheads="1"/>
          </p:cNvSpPr>
          <p:nvPr/>
        </p:nvSpPr>
        <p:spPr bwMode="auto">
          <a:xfrm>
            <a:off x="4641782" y="4432413"/>
            <a:ext cx="5715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重力势能跟物体的质量和被举的高度有关；</a:t>
            </a:r>
            <a:endParaRPr kumimoji="1"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Text Box 15"/>
          <p:cNvSpPr txBox="1">
            <a:spLocks noChangeArrowheads="1"/>
          </p:cNvSpPr>
          <p:nvPr/>
        </p:nvSpPr>
        <p:spPr bwMode="auto">
          <a:xfrm>
            <a:off x="4660799" y="5093540"/>
            <a:ext cx="5715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弹性势能跟物体的弹性形变量有关。</a:t>
            </a:r>
            <a:endParaRPr kumimoji="1"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8769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6" grpId="0" animBg="1"/>
      <p:bldP spid="37" grpId="0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8542" y="3356992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056" y="2420888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056" y="1484784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7156" y="4293096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2567334" y="437295"/>
            <a:ext cx="9072488" cy="3711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下列说法正确的是</a:t>
            </a: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)</a:t>
            </a:r>
            <a:endParaRPr kumimoji="1" lang="zh-CN" altLang="en-US" sz="2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A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．速度大的球一定比速度小的球动能大</a:t>
            </a:r>
          </a:p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B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．同一辆车运动速度越大动能就越大</a:t>
            </a:r>
            <a:endParaRPr kumimoji="1" lang="en-US" altLang="zh-CN" sz="2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C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．子弹的速度比火车的速度大，所以子弹的动能就</a:t>
            </a:r>
            <a:endParaRPr kumimoji="1" lang="en-US" altLang="zh-CN" sz="2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比火车的动能大</a:t>
            </a:r>
            <a:endParaRPr kumimoji="1" lang="en-US" altLang="zh-CN" sz="2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D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．正在洒水的洒水车在平直公路上匀速行驶，它的</a:t>
            </a:r>
            <a:endParaRPr kumimoji="1" lang="en-US" altLang="zh-CN" sz="2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动能不变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6585" y="1029798"/>
            <a:ext cx="40481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604" y="2640094"/>
            <a:ext cx="40481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9909" y="1539191"/>
            <a:ext cx="538163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748" y="3647309"/>
            <a:ext cx="40481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文本框 26"/>
          <p:cNvSpPr txBox="1"/>
          <p:nvPr/>
        </p:nvSpPr>
        <p:spPr>
          <a:xfrm>
            <a:off x="6455246" y="515841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41757" y="5229200"/>
            <a:ext cx="1572699" cy="658339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 rot="-60000">
            <a:off x="4007328" y="1423686"/>
            <a:ext cx="1116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3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36" name="组合 35"/>
          <p:cNvGrpSpPr/>
          <p:nvPr/>
        </p:nvGrpSpPr>
        <p:grpSpPr>
          <a:xfrm rot="-60000">
            <a:off x="8673553" y="1423686"/>
            <a:ext cx="1116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37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8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39" name="任意多边形 38"/>
          <p:cNvSpPr/>
          <p:nvPr/>
        </p:nvSpPr>
        <p:spPr>
          <a:xfrm>
            <a:off x="2837180" y="4263156"/>
            <a:ext cx="7632848" cy="1895299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 Box 15"/>
          <p:cNvSpPr txBox="1">
            <a:spLocks noChangeArrowheads="1"/>
          </p:cNvSpPr>
          <p:nvPr/>
        </p:nvSpPr>
        <p:spPr bwMode="auto">
          <a:xfrm>
            <a:off x="4518703" y="4996470"/>
            <a:ext cx="5715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动能跟物体的质量和速度有关。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2941050" y="3938282"/>
            <a:ext cx="1543461" cy="2046058"/>
            <a:chOff x="2766138" y="3864422"/>
            <a:chExt cx="1543461" cy="2046058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3" name="矩形 42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grpSp>
        <p:nvGrpSpPr>
          <p:cNvPr id="44" name="组合 43"/>
          <p:cNvGrpSpPr/>
          <p:nvPr/>
        </p:nvGrpSpPr>
        <p:grpSpPr>
          <a:xfrm rot="-60000">
            <a:off x="3993478" y="1958343"/>
            <a:ext cx="1116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45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6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47" name="组合 46"/>
          <p:cNvGrpSpPr/>
          <p:nvPr/>
        </p:nvGrpSpPr>
        <p:grpSpPr>
          <a:xfrm rot="-60000">
            <a:off x="6259848" y="1947906"/>
            <a:ext cx="1116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48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9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0" name="组合 49"/>
          <p:cNvGrpSpPr/>
          <p:nvPr/>
        </p:nvGrpSpPr>
        <p:grpSpPr>
          <a:xfrm rot="-60000">
            <a:off x="7664154" y="1939910"/>
            <a:ext cx="1656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3" name="组合 52"/>
          <p:cNvGrpSpPr/>
          <p:nvPr/>
        </p:nvGrpSpPr>
        <p:grpSpPr>
          <a:xfrm rot="-60000">
            <a:off x="7247689" y="2442726"/>
            <a:ext cx="1116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6" name="组合 55"/>
          <p:cNvGrpSpPr/>
          <p:nvPr/>
        </p:nvGrpSpPr>
        <p:grpSpPr>
          <a:xfrm rot="-60000">
            <a:off x="5342707" y="2959282"/>
            <a:ext cx="1116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7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8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9" name="组合 58"/>
          <p:cNvGrpSpPr/>
          <p:nvPr/>
        </p:nvGrpSpPr>
        <p:grpSpPr>
          <a:xfrm rot="-60000">
            <a:off x="4151331" y="3478875"/>
            <a:ext cx="1296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60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1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2" name="组合 61"/>
          <p:cNvGrpSpPr/>
          <p:nvPr/>
        </p:nvGrpSpPr>
        <p:grpSpPr>
          <a:xfrm rot="-60000">
            <a:off x="9141909" y="3501671"/>
            <a:ext cx="1296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6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5" name="组合 64"/>
          <p:cNvGrpSpPr/>
          <p:nvPr/>
        </p:nvGrpSpPr>
        <p:grpSpPr>
          <a:xfrm rot="-60000">
            <a:off x="4064057" y="4012943"/>
            <a:ext cx="1296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66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7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399755" y="3389259"/>
            <a:ext cx="520467" cy="496143"/>
            <a:chOff x="10573898" y="4949081"/>
            <a:chExt cx="520467" cy="496143"/>
          </a:xfrm>
        </p:grpSpPr>
        <p:sp>
          <p:nvSpPr>
            <p:cNvPr id="17" name="文本框 16"/>
            <p:cNvSpPr txBox="1"/>
            <p:nvPr/>
          </p:nvSpPr>
          <p:spPr>
            <a:xfrm>
              <a:off x="10573898" y="4949081"/>
              <a:ext cx="5204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endPara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9" name="直接箭头连接符 68"/>
            <p:cNvCxnSpPr/>
            <p:nvPr/>
          </p:nvCxnSpPr>
          <p:spPr>
            <a:xfrm>
              <a:off x="10991750" y="4996470"/>
              <a:ext cx="0" cy="44875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9338022" y="3521410"/>
            <a:ext cx="789632" cy="461665"/>
            <a:chOff x="10573898" y="4949081"/>
            <a:chExt cx="789632" cy="461665"/>
          </a:xfrm>
        </p:grpSpPr>
        <p:sp>
          <p:nvSpPr>
            <p:cNvPr id="71" name="文本框 70"/>
            <p:cNvSpPr txBox="1"/>
            <p:nvPr/>
          </p:nvSpPr>
          <p:spPr>
            <a:xfrm>
              <a:off x="10573898" y="4949081"/>
              <a:ext cx="5204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endPara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2" name="直接箭头连接符 71"/>
            <p:cNvCxnSpPr/>
            <p:nvPr/>
          </p:nvCxnSpPr>
          <p:spPr>
            <a:xfrm rot="16200000" flipH="1">
              <a:off x="11139153" y="4996470"/>
              <a:ext cx="0" cy="44875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5261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  <p:bldP spid="39" grpId="0" animBg="1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154" y="5006566"/>
            <a:ext cx="1384672" cy="1701337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8542" y="4293096"/>
            <a:ext cx="1572904" cy="658425"/>
            <a:chOff x="118542" y="795531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2420888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7156" y="1484784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3356992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41757" y="5229200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16909" y="807888"/>
            <a:ext cx="5094921" cy="509965"/>
            <a:chOff x="6771988" y="1094654"/>
            <a:chExt cx="5094921" cy="509965"/>
          </a:xfrm>
        </p:grpSpPr>
        <p:sp>
          <p:nvSpPr>
            <p:cNvPr id="56" name="圆角矩形 55"/>
            <p:cNvSpPr/>
            <p:nvPr/>
          </p:nvSpPr>
          <p:spPr>
            <a:xfrm>
              <a:off x="7770441" y="1094654"/>
              <a:ext cx="4096468" cy="509965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物体动能的大小跟速度、质量有关</a:t>
              </a:r>
            </a:p>
          </p:txBody>
        </p:sp>
        <p:cxnSp>
          <p:nvCxnSpPr>
            <p:cNvPr id="57" name="直接箭头连接符 56"/>
            <p:cNvCxnSpPr/>
            <p:nvPr/>
          </p:nvCxnSpPr>
          <p:spPr>
            <a:xfrm>
              <a:off x="6771988" y="1315889"/>
              <a:ext cx="998453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7064829" y="3143272"/>
            <a:ext cx="4849560" cy="1797896"/>
            <a:chOff x="6771988" y="2348539"/>
            <a:chExt cx="4849560" cy="1797896"/>
          </a:xfrm>
        </p:grpSpPr>
        <p:sp>
          <p:nvSpPr>
            <p:cNvPr id="59" name="圆角矩形 58"/>
            <p:cNvSpPr/>
            <p:nvPr/>
          </p:nvSpPr>
          <p:spPr>
            <a:xfrm>
              <a:off x="7757741" y="2348539"/>
              <a:ext cx="3863807" cy="600058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r>
                <a:rPr kumimoji="1"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重力势能大小与高度、质量有关</a:t>
              </a:r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7767266" y="3587735"/>
              <a:ext cx="3651723" cy="558700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r>
                <a:rPr kumimoji="1"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弹性势能大小与形变大小有关</a:t>
              </a:r>
              <a:endParaRPr kumimoji="1"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1" name="直接箭头连接符 60"/>
            <p:cNvCxnSpPr/>
            <p:nvPr/>
          </p:nvCxnSpPr>
          <p:spPr>
            <a:xfrm>
              <a:off x="7309410" y="2630166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箭头连接符 61"/>
            <p:cNvCxnSpPr/>
            <p:nvPr/>
          </p:nvCxnSpPr>
          <p:spPr>
            <a:xfrm>
              <a:off x="7312585" y="3867085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7322110" y="2623816"/>
              <a:ext cx="0" cy="1256945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6771988" y="3320236"/>
              <a:ext cx="550122" cy="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2528852" y="742934"/>
            <a:ext cx="4535977" cy="3726203"/>
            <a:chOff x="2511477" y="1479150"/>
            <a:chExt cx="4535977" cy="4269919"/>
          </a:xfrm>
        </p:grpSpPr>
        <p:sp>
          <p:nvSpPr>
            <p:cNvPr id="66" name="圆角矩形 65"/>
            <p:cNvSpPr/>
            <p:nvPr/>
          </p:nvSpPr>
          <p:spPr>
            <a:xfrm>
              <a:off x="2511477" y="3170715"/>
              <a:ext cx="1547235" cy="1086260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动能和势能</a:t>
              </a:r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5021023" y="1479150"/>
              <a:ext cx="2016589" cy="749353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动能</a:t>
              </a:r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5013686" y="4996353"/>
              <a:ext cx="2033768" cy="752716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势能</a:t>
              </a: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4021144" y="1833294"/>
              <a:ext cx="1009721" cy="3547758"/>
              <a:chOff x="4171732" y="1685463"/>
              <a:chExt cx="1009721" cy="3547758"/>
            </a:xfrm>
          </p:grpSpPr>
          <p:cxnSp>
            <p:nvCxnSpPr>
              <p:cNvPr id="70" name="直接箭头连接符 69"/>
              <p:cNvCxnSpPr/>
              <p:nvPr/>
            </p:nvCxnSpPr>
            <p:spPr>
              <a:xfrm>
                <a:off x="4715943" y="1697940"/>
                <a:ext cx="4655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1" name="直接箭头连接符 70"/>
              <p:cNvCxnSpPr/>
              <p:nvPr/>
            </p:nvCxnSpPr>
            <p:spPr>
              <a:xfrm>
                <a:off x="4715943" y="5208058"/>
                <a:ext cx="448331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4741042" y="1685463"/>
                <a:ext cx="0" cy="3547758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3" name="直接箭头连接符 72"/>
              <p:cNvCxnSpPr/>
              <p:nvPr/>
            </p:nvCxnSpPr>
            <p:spPr>
              <a:xfrm>
                <a:off x="4171732" y="3514705"/>
                <a:ext cx="5693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816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0329" y="5229200"/>
            <a:ext cx="1572699" cy="658339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2420888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7156" y="1484784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3356992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18542" y="4293096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36815" y="760351"/>
            <a:ext cx="7048163" cy="5358535"/>
            <a:chOff x="3236815" y="760351"/>
            <a:chExt cx="7048163" cy="535853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6815" y="760351"/>
              <a:ext cx="7048163" cy="535853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4175491" y="1568808"/>
              <a:ext cx="914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作业</a:t>
              </a:r>
              <a:r>
                <a:rPr lang="zh-CN" altLang="en-US" sz="2800" dirty="0">
                  <a:latin typeface="隶书" panose="02010509060101010101" pitchFamily="49" charset="-122"/>
                  <a:ea typeface="隶书" panose="02010509060101010101" pitchFamily="49" charset="-122"/>
                </a:rPr>
                <a:t>：</a:t>
              </a: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4869770" y="2881135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4869770" y="3691788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4934506" y="4565728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文本框 59"/>
            <p:cNvSpPr txBox="1"/>
            <p:nvPr/>
          </p:nvSpPr>
          <p:spPr>
            <a:xfrm>
              <a:off x="7800724" y="4978884"/>
              <a:ext cx="14889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u="sng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zh-CN" altLang="en-US" sz="2000" u="sng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318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12190413" cy="685710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95006" y="2204864"/>
            <a:ext cx="4248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44624"/>
            <a:ext cx="805165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484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74122" y="326783"/>
            <a:ext cx="2967930" cy="899027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123" y="5915862"/>
            <a:ext cx="9231847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2719" y="1988840"/>
            <a:ext cx="9092457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/>
          <p:nvPr/>
        </p:nvGrpSpPr>
        <p:grpSpPr>
          <a:xfrm>
            <a:off x="3215742" y="5002936"/>
            <a:ext cx="7704000" cy="45713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0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115" name="矩形 114"/>
          <p:cNvSpPr/>
          <p:nvPr/>
        </p:nvSpPr>
        <p:spPr>
          <a:xfrm rot="21106913">
            <a:off x="10739427" y="4146162"/>
            <a:ext cx="700742" cy="400058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117" name="矩形 116"/>
          <p:cNvSpPr/>
          <p:nvPr/>
        </p:nvSpPr>
        <p:spPr>
          <a:xfrm rot="20913814">
            <a:off x="9600613" y="4128689"/>
            <a:ext cx="700742" cy="400058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2862842" y="2244191"/>
            <a:ext cx="89209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能通过实例从做功的角度描述能量。能说出能量与做功的关系。  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能记住能的单位。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能利用实例或实验初步认识动能、势能的概念，并能运用其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解释相关的现象。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能通过实验探究，了解动能、势能的大小跟哪些因素有关。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具有从能量的角度分析物理问题的意识。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102707" y="1490942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35713" y="2425506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9814" y="4294634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35713" y="3360070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41757" y="5229200"/>
            <a:ext cx="1572699" cy="658339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074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375680" y="5010933"/>
            <a:ext cx="2103902" cy="54743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2707" y="1490942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5713" y="2425506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82838" y="1158639"/>
            <a:ext cx="4176464" cy="2857048"/>
            <a:chOff x="2638822" y="1066957"/>
            <a:chExt cx="4176464" cy="2857048"/>
          </a:xfrm>
        </p:grpSpPr>
        <p:pic>
          <p:nvPicPr>
            <p:cNvPr id="14" name="0865b7dcfb704d7fa5f9a56974c45693视频截取">
              <a:hlinkClick r:id="" action="ppaction://media"/>
            </p:cNvPr>
            <p:cNvPicPr>
              <a:picLocks noChangeAspect="1"/>
            </p:cNvPicPr>
            <p:nvPr>
              <a:videoFile r:link="rId1"/>
              <p:extLst>
                <p:ext uri="{DAA4B4D4-6D71-4841-9C94-3DE7FCFB9230}">
                  <p14:media xmlns:p14="http://schemas.microsoft.com/office/powerpoint/2010/main" r:embed="rId3">
                    <p14:trim st="1158" end="619"/>
                  </p14:media>
                </p:ext>
              </p:extLst>
            </p:nvPr>
          </p:nvPicPr>
          <p:blipFill>
            <a:blip r:embed="rId9"/>
            <a:stretch>
              <a:fillRect/>
            </a:stretch>
          </p:blipFill>
          <p:spPr>
            <a:xfrm>
              <a:off x="2638822" y="1066957"/>
              <a:ext cx="4176464" cy="2349262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5" name="Text Box 17"/>
            <p:cNvSpPr txBox="1">
              <a:spLocks noChangeArrowheads="1"/>
            </p:cNvSpPr>
            <p:nvPr/>
          </p:nvSpPr>
          <p:spPr bwMode="auto">
            <a:xfrm>
              <a:off x="3646934" y="3462340"/>
              <a:ext cx="237648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dirty="0">
                  <a:solidFill>
                    <a:srgbClr val="00176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滚动的保龄球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474880" y="1117336"/>
            <a:ext cx="4254229" cy="2898351"/>
            <a:chOff x="7391349" y="551059"/>
            <a:chExt cx="4254229" cy="2898351"/>
          </a:xfrm>
        </p:grpSpPr>
        <p:pic>
          <p:nvPicPr>
            <p:cNvPr id="17" name="0865b7dcfb704d7fa5f9a56974c45693">
              <a:hlinkClick r:id="" action="ppaction://media"/>
            </p:cNvPr>
            <p:cNvPicPr>
              <a:picLocks noChangeAspect="1"/>
            </p:cNvPicPr>
            <p:nvPr>
              <a:videoFile r:link="rId1"/>
              <p:extLst>
                <p:ext uri="{DAA4B4D4-6D71-4841-9C94-3DE7FCFB9230}">
                  <p14:media xmlns:p14="http://schemas.microsoft.com/office/powerpoint/2010/main" r:embed="rId2">
                    <p14:trim st="14712" end="40516"/>
                  </p14:media>
                </p:ext>
              </p:extLst>
            </p:nvPr>
          </p:nvPicPr>
          <p:blipFill>
            <a:blip r:embed="rId10"/>
            <a:stretch>
              <a:fillRect/>
            </a:stretch>
          </p:blipFill>
          <p:spPr>
            <a:xfrm>
              <a:off x="7391349" y="551059"/>
              <a:ext cx="4254229" cy="239300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8" name="Text Box 17"/>
            <p:cNvSpPr txBox="1">
              <a:spLocks noChangeArrowheads="1"/>
            </p:cNvSpPr>
            <p:nvPr/>
          </p:nvSpPr>
          <p:spPr bwMode="auto">
            <a:xfrm>
              <a:off x="8330219" y="2987745"/>
              <a:ext cx="237648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dirty="0">
                  <a:solidFill>
                    <a:srgbClr val="00176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被举高的重锤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82838" y="4141930"/>
            <a:ext cx="4121736" cy="2780142"/>
            <a:chOff x="2694770" y="3630802"/>
            <a:chExt cx="4121736" cy="2780142"/>
          </a:xfrm>
        </p:grpSpPr>
        <p:pic>
          <p:nvPicPr>
            <p:cNvPr id="20" name="0865b7dcfb704d7fa5f9a56974c45693">
              <a:hlinkClick r:id="" action="ppaction://media"/>
            </p:cNvPr>
            <p:cNvPicPr>
              <a:picLocks noChangeAspect="1"/>
            </p:cNvPicPr>
            <p:nvPr>
              <a:videoFile r:link="rId1"/>
              <p:extLst>
                <p:ext uri="{DAA4B4D4-6D71-4841-9C94-3DE7FCFB9230}">
                  <p14:media xmlns:p14="http://schemas.microsoft.com/office/powerpoint/2010/main" r:embed="rId2">
                    <p14:trim st="43665" end="14421"/>
                  </p14:media>
                </p:ext>
              </p:extLst>
            </p:nvPr>
          </p:nvPicPr>
          <p:blipFill>
            <a:blip r:embed="rId11"/>
            <a:stretch>
              <a:fillRect/>
            </a:stretch>
          </p:blipFill>
          <p:spPr>
            <a:xfrm>
              <a:off x="2694770" y="3630802"/>
              <a:ext cx="4121736" cy="2318477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1" name="Text Box 17"/>
            <p:cNvSpPr txBox="1">
              <a:spLocks noChangeArrowheads="1"/>
            </p:cNvSpPr>
            <p:nvPr/>
          </p:nvSpPr>
          <p:spPr bwMode="auto">
            <a:xfrm>
              <a:off x="3646934" y="5949279"/>
              <a:ext cx="237648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1" lang="zh-CN" altLang="en-US" sz="2400" dirty="0">
                  <a:solidFill>
                    <a:srgbClr val="00176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被拉弯的弓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29814" y="4294634"/>
            <a:ext cx="1572904" cy="658425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35713" y="3360070"/>
            <a:ext cx="1572904" cy="658425"/>
            <a:chOff x="3142451" y="548680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41757" y="5229200"/>
            <a:ext cx="1572699" cy="658339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5283605" y="325545"/>
            <a:ext cx="3695374" cy="461665"/>
          </a:xfrm>
          <a:prstGeom prst="rect">
            <a:avLst/>
          </a:prstGeom>
          <a:effectLst>
            <a:glow rad="127000">
              <a:srgbClr val="E45832"/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什么样的物体具有能量？</a:t>
            </a:r>
          </a:p>
        </p:txBody>
      </p:sp>
      <p:sp>
        <p:nvSpPr>
          <p:cNvPr id="36" name="任意多边形 35"/>
          <p:cNvSpPr/>
          <p:nvPr/>
        </p:nvSpPr>
        <p:spPr>
          <a:xfrm>
            <a:off x="7463358" y="298682"/>
            <a:ext cx="1263221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>
            <a:spLocks noChangeArrowheads="1"/>
          </p:cNvSpPr>
          <p:nvPr/>
        </p:nvSpPr>
        <p:spPr bwMode="auto">
          <a:xfrm>
            <a:off x="7405751" y="4745159"/>
            <a:ext cx="4392488" cy="1142380"/>
          </a:xfrm>
          <a:prstGeom prst="roundRect">
            <a:avLst>
              <a:gd name="adj" fmla="val 11380"/>
            </a:avLst>
          </a:prstGeom>
          <a:noFill/>
          <a:ln w="28575">
            <a:noFill/>
            <a:prstDash val="sysDot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能够对外做功的物体具有能量。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891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video fullScrn="1"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 fullScrn="1">
              <p:cMediaNode vol="80000">
                <p:cTn id="34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  <p:bldLst>
      <p:bldP spid="35" grpId="0"/>
      <p:bldP spid="36" grpId="0" animBg="1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1436921"/>
            <a:ext cx="1572904" cy="897742"/>
            <a:chOff x="118542" y="795531"/>
            <a:chExt cx="1572904" cy="89774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  <a:p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710830" y="894541"/>
            <a:ext cx="9145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一、物体能够对外做功，我们就说这个物体具有能量，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简称能。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30910" y="1871246"/>
            <a:ext cx="4331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能量的单位是焦耳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4561" y="2480249"/>
            <a:ext cx="2016224" cy="1376153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712765" y="2742360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二、动能：物体由于运动而具有的能。</a:t>
            </a:r>
          </a:p>
        </p:txBody>
      </p:sp>
      <p:sp>
        <p:nvSpPr>
          <p:cNvPr id="21" name="矩形 20"/>
          <p:cNvSpPr/>
          <p:nvPr/>
        </p:nvSpPr>
        <p:spPr>
          <a:xfrm>
            <a:off x="2710830" y="359479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三、势能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2501016" y="5192570"/>
            <a:ext cx="118827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势能</a:t>
            </a:r>
          </a:p>
        </p:txBody>
      </p:sp>
      <p:sp>
        <p:nvSpPr>
          <p:cNvPr id="24" name="AutoShape 5"/>
          <p:cNvSpPr>
            <a:spLocks/>
          </p:cNvSpPr>
          <p:nvPr/>
        </p:nvSpPr>
        <p:spPr bwMode="auto">
          <a:xfrm>
            <a:off x="3645024" y="4397483"/>
            <a:ext cx="360363" cy="2160588"/>
          </a:xfrm>
          <a:prstGeom prst="leftBrace">
            <a:avLst>
              <a:gd name="adj1" fmla="val 4996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>
              <a:defRPr/>
            </a:pPr>
            <a:endParaRPr kumimoji="1"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4006974" y="4194283"/>
            <a:ext cx="4680520" cy="1057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重力势能：物体由于被举高而具有的能量。</a:t>
            </a:r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4041307" y="5715857"/>
            <a:ext cx="4923254" cy="1057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弹性势能：物体由于弹性形变而具有的能量。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4561" y="3969246"/>
            <a:ext cx="2060947" cy="139510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9467" y="5452126"/>
            <a:ext cx="1981317" cy="1326120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135713" y="2425506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29814" y="4294634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35713" y="3360070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41757" y="5229200"/>
            <a:ext cx="1572699" cy="658339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501016" y="33237"/>
            <a:ext cx="2879945" cy="899144"/>
            <a:chOff x="2816465" y="403136"/>
            <a:chExt cx="2879945" cy="899144"/>
          </a:xfrm>
        </p:grpSpPr>
        <p:grpSp>
          <p:nvGrpSpPr>
            <p:cNvPr id="43" name="组合 42"/>
            <p:cNvGrpSpPr/>
            <p:nvPr/>
          </p:nvGrpSpPr>
          <p:grpSpPr>
            <a:xfrm>
              <a:off x="2816465" y="403136"/>
              <a:ext cx="2879945" cy="899144"/>
              <a:chOff x="2758542" y="349904"/>
              <a:chExt cx="2879945" cy="899144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6" name="组合 45"/>
              <p:cNvGrpSpPr/>
              <p:nvPr/>
            </p:nvGrpSpPr>
            <p:grpSpPr>
              <a:xfrm>
                <a:off x="2758542" y="349904"/>
                <a:ext cx="2879945" cy="899144"/>
                <a:chOff x="3127094" y="518364"/>
                <a:chExt cx="2208124" cy="689395"/>
              </a:xfrm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3358902" y="667983"/>
                  <a:ext cx="1976316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7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8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69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47" name="文本框 46"/>
              <p:cNvSpPr txBox="1"/>
              <p:nvPr/>
            </p:nvSpPr>
            <p:spPr>
              <a:xfrm>
                <a:off x="3723026" y="563189"/>
                <a:ext cx="1493962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能量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4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70" name="组合 69"/>
          <p:cNvGrpSpPr/>
          <p:nvPr/>
        </p:nvGrpSpPr>
        <p:grpSpPr>
          <a:xfrm rot="-60000">
            <a:off x="4204942" y="1359614"/>
            <a:ext cx="2160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7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73" name="组合 72"/>
          <p:cNvGrpSpPr/>
          <p:nvPr/>
        </p:nvGrpSpPr>
        <p:grpSpPr>
          <a:xfrm rot="-60000">
            <a:off x="9623892" y="1385606"/>
            <a:ext cx="1368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7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76" name="组合 75"/>
          <p:cNvGrpSpPr/>
          <p:nvPr/>
        </p:nvGrpSpPr>
        <p:grpSpPr>
          <a:xfrm rot="-60000">
            <a:off x="7355661" y="4697944"/>
            <a:ext cx="1080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77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8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79" name="组合 78"/>
          <p:cNvGrpSpPr/>
          <p:nvPr/>
        </p:nvGrpSpPr>
        <p:grpSpPr>
          <a:xfrm rot="-60000">
            <a:off x="5951526" y="3232043"/>
            <a:ext cx="828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80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1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82" name="组合 81"/>
          <p:cNvGrpSpPr/>
          <p:nvPr/>
        </p:nvGrpSpPr>
        <p:grpSpPr>
          <a:xfrm rot="-60000">
            <a:off x="7369012" y="6238021"/>
            <a:ext cx="1368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8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6041460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3" grpId="0"/>
      <p:bldP spid="24" grpId="0" animBg="1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1436921"/>
            <a:ext cx="1572904" cy="897742"/>
            <a:chOff x="118542" y="795531"/>
            <a:chExt cx="1572904" cy="89774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  <a:p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5713" y="2425506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9814" y="4294634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5713" y="3360070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57" y="5229200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661134" y="287070"/>
            <a:ext cx="5393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下列物体具有动能还是势能？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788927" y="1075492"/>
            <a:ext cx="3406705" cy="2771576"/>
            <a:chOff x="2942093" y="1248980"/>
            <a:chExt cx="3130786" cy="2247023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2093" y="1248980"/>
              <a:ext cx="3130786" cy="1761067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1" name="文本框 20"/>
            <p:cNvSpPr txBox="1"/>
            <p:nvPr/>
          </p:nvSpPr>
          <p:spPr>
            <a:xfrm>
              <a:off x="3452618" y="3034338"/>
              <a:ext cx="25922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发生形变的撑杆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575756" y="1060121"/>
            <a:ext cx="4334933" cy="2673566"/>
            <a:chOff x="2778713" y="1248980"/>
            <a:chExt cx="3948208" cy="2187112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2093" y="1248980"/>
              <a:ext cx="3113224" cy="175118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6" name="文本框 35"/>
            <p:cNvSpPr txBox="1"/>
            <p:nvPr/>
          </p:nvSpPr>
          <p:spPr>
            <a:xfrm>
              <a:off x="2778713" y="3058427"/>
              <a:ext cx="3948208" cy="377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发生形变的撑杆具有弹性势能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382317" y="1082353"/>
            <a:ext cx="4103219" cy="2936142"/>
            <a:chOff x="6620415" y="1253978"/>
            <a:chExt cx="2794612" cy="2115042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0415" y="1253978"/>
              <a:ext cx="2146149" cy="160961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40" name="文本框 39"/>
            <p:cNvSpPr txBox="1"/>
            <p:nvPr/>
          </p:nvSpPr>
          <p:spPr>
            <a:xfrm>
              <a:off x="6822739" y="2907355"/>
              <a:ext cx="25922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放在高处的花盆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163967" y="1022141"/>
            <a:ext cx="4309484" cy="2816582"/>
            <a:chOff x="6410667" y="1216162"/>
            <a:chExt cx="4066146" cy="2804337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95616" y="1216162"/>
              <a:ext cx="2994245" cy="224568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7" name="文本框 36"/>
            <p:cNvSpPr txBox="1"/>
            <p:nvPr/>
          </p:nvSpPr>
          <p:spPr>
            <a:xfrm>
              <a:off x="6410667" y="3560841"/>
              <a:ext cx="4066146" cy="459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放在高处的花盆具有重力势能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856053" y="3913392"/>
            <a:ext cx="3447980" cy="2572575"/>
            <a:chOff x="2901139" y="4149118"/>
            <a:chExt cx="3447980" cy="257257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397"/>
            <a:stretch/>
          </p:blipFill>
          <p:spPr>
            <a:xfrm>
              <a:off x="2901139" y="4149118"/>
              <a:ext cx="3289507" cy="211091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42" name="文本框 41"/>
            <p:cNvSpPr txBox="1"/>
            <p:nvPr/>
          </p:nvSpPr>
          <p:spPr>
            <a:xfrm>
              <a:off x="3502918" y="6260028"/>
              <a:ext cx="28462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飞驰的汽车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877707" y="3913392"/>
            <a:ext cx="3289507" cy="2572575"/>
            <a:chOff x="2901139" y="4149118"/>
            <a:chExt cx="3289507" cy="257257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397"/>
            <a:stretch/>
          </p:blipFill>
          <p:spPr>
            <a:xfrm>
              <a:off x="2901139" y="4149118"/>
              <a:ext cx="3289507" cy="211091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46" name="文本框 45"/>
            <p:cNvSpPr txBox="1"/>
            <p:nvPr/>
          </p:nvSpPr>
          <p:spPr>
            <a:xfrm>
              <a:off x="3021683" y="6260028"/>
              <a:ext cx="30484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飞驰的汽车具有动能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394661" y="3942207"/>
            <a:ext cx="3909203" cy="2492729"/>
            <a:chOff x="7394661" y="3942207"/>
            <a:chExt cx="3909203" cy="2492729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228"/>
            <a:stretch/>
          </p:blipFill>
          <p:spPr>
            <a:xfrm>
              <a:off x="7394661" y="3942207"/>
              <a:ext cx="3126418" cy="201121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47" name="文本框 46"/>
            <p:cNvSpPr txBox="1"/>
            <p:nvPr/>
          </p:nvSpPr>
          <p:spPr>
            <a:xfrm>
              <a:off x="8255446" y="5973271"/>
              <a:ext cx="30484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飞翔的鸟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396910" y="3938150"/>
            <a:ext cx="3126418" cy="2866118"/>
            <a:chOff x="7394661" y="3942207"/>
            <a:chExt cx="3126418" cy="286611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228"/>
            <a:stretch/>
          </p:blipFill>
          <p:spPr>
            <a:xfrm>
              <a:off x="7394661" y="3942207"/>
              <a:ext cx="3126418" cy="201121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51" name="文本框 50"/>
            <p:cNvSpPr txBox="1"/>
            <p:nvPr/>
          </p:nvSpPr>
          <p:spPr>
            <a:xfrm>
              <a:off x="7431412" y="5977328"/>
              <a:ext cx="30484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飞翔的鸟具有动能和重力势能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622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814" y="1287136"/>
            <a:ext cx="9433061" cy="5468373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2638822" y="424996"/>
            <a:ext cx="2522769" cy="689395"/>
            <a:chOff x="6286249" y="3931402"/>
            <a:chExt cx="2522769" cy="689395"/>
          </a:xfrm>
        </p:grpSpPr>
        <p:grpSp>
          <p:nvGrpSpPr>
            <p:cNvPr id="36" name="组合 35"/>
            <p:cNvGrpSpPr/>
            <p:nvPr/>
          </p:nvGrpSpPr>
          <p:grpSpPr>
            <a:xfrm>
              <a:off x="6286249" y="3931402"/>
              <a:ext cx="2522769" cy="689395"/>
              <a:chOff x="3142878" y="1753554"/>
              <a:chExt cx="2522769" cy="689395"/>
            </a:xfrm>
          </p:grpSpPr>
          <p:sp>
            <p:nvSpPr>
              <p:cNvPr id="48" name="圆角矩形 47"/>
              <p:cNvSpPr/>
              <p:nvPr/>
            </p:nvSpPr>
            <p:spPr>
              <a:xfrm>
                <a:off x="3372405" y="190317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3838859" y="1847621"/>
                <a:ext cx="18267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演示实验</a:t>
                </a:r>
              </a:p>
            </p:txBody>
          </p:sp>
          <p:sp>
            <p:nvSpPr>
              <p:cNvPr id="50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37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38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9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0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1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2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3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4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5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6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7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sp>
        <p:nvSpPr>
          <p:cNvPr id="53" name="文本框 52"/>
          <p:cNvSpPr txBox="1"/>
          <p:nvPr/>
        </p:nvSpPr>
        <p:spPr>
          <a:xfrm>
            <a:off x="3718942" y="1576056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探究物体的动能跟哪些因素有关</a:t>
            </a:r>
          </a:p>
        </p:txBody>
      </p:sp>
      <p:sp>
        <p:nvSpPr>
          <p:cNvPr id="54" name="Text Box 4"/>
          <p:cNvSpPr txBox="1">
            <a:spLocks noChangeArrowheads="1"/>
          </p:cNvSpPr>
          <p:nvPr/>
        </p:nvSpPr>
        <p:spPr bwMode="auto">
          <a:xfrm>
            <a:off x="4776842" y="3158362"/>
            <a:ext cx="5062780" cy="919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物体动能大小可能跟速度有关</a:t>
            </a: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物体动能大小可能跟质量有关</a:t>
            </a:r>
          </a:p>
        </p:txBody>
      </p:sp>
      <p:grpSp>
        <p:nvGrpSpPr>
          <p:cNvPr id="55" name="Group 15"/>
          <p:cNvGrpSpPr>
            <a:grpSpLocks/>
          </p:cNvGrpSpPr>
          <p:nvPr/>
        </p:nvGrpSpPr>
        <p:grpSpPr bwMode="auto">
          <a:xfrm>
            <a:off x="2763324" y="4284824"/>
            <a:ext cx="2474912" cy="712788"/>
            <a:chOff x="357" y="1026"/>
            <a:chExt cx="1559" cy="449"/>
          </a:xfrm>
        </p:grpSpPr>
        <p:pic>
          <p:nvPicPr>
            <p:cNvPr id="56" name="TextBox 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" y="1026"/>
              <a:ext cx="1559" cy="4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" name="Text Box 17"/>
            <p:cNvSpPr txBox="1">
              <a:spLocks noChangeArrowheads="1"/>
            </p:cNvSpPr>
            <p:nvPr/>
          </p:nvSpPr>
          <p:spPr bwMode="auto">
            <a:xfrm>
              <a:off x="527" y="1083"/>
              <a:ext cx="130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实验</a:t>
              </a:r>
              <a:r>
                <a:rPr lang="en-US" altLang="zh-CN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观察</a:t>
              </a:r>
            </a:p>
          </p:txBody>
        </p:sp>
      </p:grpSp>
      <p:grpSp>
        <p:nvGrpSpPr>
          <p:cNvPr id="58" name="Group 21"/>
          <p:cNvGrpSpPr>
            <a:grpSpLocks/>
          </p:cNvGrpSpPr>
          <p:nvPr/>
        </p:nvGrpSpPr>
        <p:grpSpPr bwMode="auto">
          <a:xfrm>
            <a:off x="2795642" y="2329687"/>
            <a:ext cx="2474912" cy="712787"/>
            <a:chOff x="357" y="1026"/>
            <a:chExt cx="1559" cy="449"/>
          </a:xfrm>
        </p:grpSpPr>
        <p:pic>
          <p:nvPicPr>
            <p:cNvPr id="59" name="TextBox 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" y="1026"/>
              <a:ext cx="1559" cy="4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0" name="Text Box 23"/>
            <p:cNvSpPr txBox="1">
              <a:spLocks noChangeArrowheads="1"/>
            </p:cNvSpPr>
            <p:nvPr/>
          </p:nvSpPr>
          <p:spPr bwMode="auto">
            <a:xfrm>
              <a:off x="527" y="1083"/>
              <a:ext cx="130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猜想与假设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1" name="图片 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3098" y="5170357"/>
            <a:ext cx="4788146" cy="13843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72871" y="4417371"/>
            <a:ext cx="6092825" cy="830997"/>
          </a:xfrm>
          <a:prstGeom prst="rect">
            <a:avLst/>
          </a:prstGeom>
          <a:ln w="38100">
            <a:solidFill>
              <a:srgbClr val="026BA5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lvl="0"/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通过观察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被撞出的距离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，比较小球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具有动能的大小。</a:t>
            </a:r>
          </a:p>
        </p:txBody>
      </p:sp>
      <p:sp>
        <p:nvSpPr>
          <p:cNvPr id="51" name="矩形 50"/>
          <p:cNvSpPr/>
          <p:nvPr/>
        </p:nvSpPr>
        <p:spPr>
          <a:xfrm rot="20738639">
            <a:off x="9733530" y="5197478"/>
            <a:ext cx="1107996" cy="461665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ea typeface="微软雅黑" panose="020B0503020204020204" pitchFamily="34" charset="-122"/>
              </a:rPr>
              <a:t>转换法</a:t>
            </a:r>
            <a:endParaRPr lang="en-US" altLang="zh-CN" sz="2400" dirty="0"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12848" y="4295488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560640"/>
            <a:ext cx="1572904" cy="658425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6056" y="1494352"/>
            <a:ext cx="1572904" cy="658425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18542" y="2428064"/>
            <a:ext cx="1572904" cy="658425"/>
            <a:chOff x="118542" y="795531"/>
            <a:chExt cx="1572904" cy="658425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18337" y="3361776"/>
            <a:ext cx="1572904" cy="658425"/>
            <a:chOff x="3142451" y="548680"/>
            <a:chExt cx="1572904" cy="658425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41757" y="5229200"/>
            <a:ext cx="1572699" cy="658339"/>
            <a:chOff x="3142451" y="548680"/>
            <a:chExt cx="1572904" cy="658425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2" name="文本框 8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3982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3" grpId="0" animBg="1"/>
      <p:bldP spid="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2574069" y="476672"/>
            <a:ext cx="8777722" cy="1099384"/>
            <a:chOff x="6036566" y="4694103"/>
            <a:chExt cx="4744857" cy="1200694"/>
          </a:xfrm>
        </p:grpSpPr>
        <p:pic>
          <p:nvPicPr>
            <p:cNvPr id="42" name="图片 21">
              <a:extLst>
                <a:ext uri="{FF2B5EF4-FFF2-40B4-BE49-F238E27FC236}">
                  <a16:creationId xmlns:a16="http://schemas.microsoft.com/office/drawing/2014/main" id="{F584D3C5-09B4-4C95-91F9-498B109E68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0335" y="4694103"/>
              <a:ext cx="4701088" cy="1200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TextBox 22">
              <a:extLst>
                <a:ext uri="{FF2B5EF4-FFF2-40B4-BE49-F238E27FC236}">
                  <a16:creationId xmlns:a16="http://schemas.microsoft.com/office/drawing/2014/main" id="{A4E73180-7F8C-4E77-B1C3-4DFBB898E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6566" y="4785747"/>
              <a:ext cx="792162" cy="63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 i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浪漫雅圆" charset="-122"/>
                </a:rPr>
                <a:t>1</a:t>
              </a:r>
              <a:r>
                <a:rPr lang="en-US" altLang="zh-CN" sz="32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浪漫雅圆" charset="-122"/>
                </a:rPr>
                <a:t>.</a:t>
              </a:r>
              <a:endParaRPr lang="zh-CN" altLang="en-US" sz="3200" b="1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浪漫雅圆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4799062" y="981657"/>
            <a:ext cx="5234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探究物体动能大小跟速度的关系</a:t>
            </a:r>
          </a:p>
        </p:txBody>
      </p:sp>
      <p:pic>
        <p:nvPicPr>
          <p:cNvPr id="45" name="Picture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188" y="2537241"/>
            <a:ext cx="5652190" cy="3417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组合 48"/>
          <p:cNvGrpSpPr/>
          <p:nvPr/>
        </p:nvGrpSpPr>
        <p:grpSpPr>
          <a:xfrm>
            <a:off x="8687494" y="3140968"/>
            <a:ext cx="3288808" cy="2370768"/>
            <a:chOff x="8637472" y="3191749"/>
            <a:chExt cx="3288808" cy="2370768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37472" y="3191749"/>
              <a:ext cx="3288808" cy="2370768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8877720" y="3999068"/>
              <a:ext cx="280831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同一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小球从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不同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高度由静止开始下滑。</a:t>
              </a:r>
            </a:p>
          </p:txBody>
        </p:sp>
      </p:grpSp>
      <p:sp>
        <p:nvSpPr>
          <p:cNvPr id="50" name="矩形 49"/>
          <p:cNvSpPr/>
          <p:nvPr/>
        </p:nvSpPr>
        <p:spPr>
          <a:xfrm rot="20738639">
            <a:off x="8861833" y="1631880"/>
            <a:ext cx="1723549" cy="461665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ea typeface="微软雅黑" panose="020B0503020204020204" pitchFamily="34" charset="-122"/>
              </a:rPr>
              <a:t>控制变量法</a:t>
            </a:r>
            <a:endParaRPr lang="en-US" altLang="zh-CN" sz="2400" dirty="0">
              <a:ea typeface="微软雅黑" panose="020B0503020204020204" pitchFamily="34" charset="-122"/>
            </a:endParaRPr>
          </a:p>
        </p:txBody>
      </p:sp>
      <p:pic>
        <p:nvPicPr>
          <p:cNvPr id="52" name="动能的影响因素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82960" end="142158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429707" y="2537240"/>
            <a:ext cx="5986543" cy="33674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61" name="组合 60"/>
          <p:cNvGrpSpPr/>
          <p:nvPr/>
        </p:nvGrpSpPr>
        <p:grpSpPr>
          <a:xfrm>
            <a:off x="112848" y="4295488"/>
            <a:ext cx="1572904" cy="658425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560640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1494352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18542" y="2428064"/>
            <a:ext cx="1572904" cy="658425"/>
            <a:chOff x="118542" y="795531"/>
            <a:chExt cx="1572904" cy="65842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18337" y="3361776"/>
            <a:ext cx="1572904" cy="658425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41757" y="5229200"/>
            <a:ext cx="1572699" cy="658339"/>
            <a:chOff x="3142451" y="548680"/>
            <a:chExt cx="1572904" cy="658425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70331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26" fill="remove" display="0">
                  <p:stCondLst>
                    <p:cond delay="indefinite"/>
                  </p:stCondLst>
                </p:cTn>
                <p:tgtEl>
                  <p:spTgt spid="52"/>
                </p:tgtEl>
              </p:cMediaNode>
            </p:video>
          </p:childTnLst>
        </p:cTn>
      </p:par>
    </p:tnLst>
    <p:bldLst>
      <p:bldP spid="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动能的影响因素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5400" end="11471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94806" y="2566050"/>
            <a:ext cx="4345905" cy="24445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2" name="TextBox 8"/>
          <p:cNvSpPr txBox="1"/>
          <p:nvPr/>
        </p:nvSpPr>
        <p:spPr>
          <a:xfrm>
            <a:off x="7091866" y="1898245"/>
            <a:ext cx="4727055" cy="3534585"/>
          </a:xfrm>
          <a:prstGeom prst="roundRect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实验表明钢球从高出滚下，高度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越高，钢球运动到底部时越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快、慢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，物体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被撞得越远。所以，质量相同时，钢球的速度越大，动能越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9238242" y="3078950"/>
            <a:ext cx="43430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</a:t>
            </a: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9551590" y="4626696"/>
            <a:ext cx="43430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2574069" y="476672"/>
            <a:ext cx="8777722" cy="1099384"/>
            <a:chOff x="6036566" y="4694103"/>
            <a:chExt cx="4744857" cy="1200694"/>
          </a:xfrm>
        </p:grpSpPr>
        <p:pic>
          <p:nvPicPr>
            <p:cNvPr id="36" name="图片 21">
              <a:extLst>
                <a:ext uri="{FF2B5EF4-FFF2-40B4-BE49-F238E27FC236}">
                  <a16:creationId xmlns:a16="http://schemas.microsoft.com/office/drawing/2014/main" id="{F584D3C5-09B4-4C95-91F9-498B109E68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0335" y="4694103"/>
              <a:ext cx="4701088" cy="1200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Box 22">
              <a:extLst>
                <a:ext uri="{FF2B5EF4-FFF2-40B4-BE49-F238E27FC236}">
                  <a16:creationId xmlns:a16="http://schemas.microsoft.com/office/drawing/2014/main" id="{A4E73180-7F8C-4E77-B1C3-4DFBB898E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6566" y="4785747"/>
              <a:ext cx="792162" cy="63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 i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浪漫雅圆" charset="-122"/>
                </a:rPr>
                <a:t>1</a:t>
              </a:r>
              <a:r>
                <a:rPr lang="en-US" altLang="zh-CN" sz="32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浪漫雅圆" charset="-122"/>
                </a:rPr>
                <a:t>.</a:t>
              </a:r>
              <a:endParaRPr lang="zh-CN" altLang="en-US" sz="3200" b="1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浪漫雅圆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4799062" y="981657"/>
            <a:ext cx="5234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探究物体动能大小跟速度的关系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112848" y="4295488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560640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1494352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18542" y="2428064"/>
            <a:ext cx="1572904" cy="658425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18337" y="3361776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41757" y="5229200"/>
            <a:ext cx="1572699" cy="658339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89824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video fullScrn="1">
              <p:cMediaNode vol="80000">
                <p:cTn id="21" fill="remove" display="0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</p:childTnLst>
        </p:cTn>
      </p:par>
    </p:tnLst>
    <p:bldLst>
      <p:bldP spid="32" grpId="0" animBg="1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74069" y="476672"/>
            <a:ext cx="8777722" cy="1099384"/>
            <a:chOff x="6036566" y="4694103"/>
            <a:chExt cx="4744857" cy="1200694"/>
          </a:xfrm>
        </p:grpSpPr>
        <p:pic>
          <p:nvPicPr>
            <p:cNvPr id="31" name="图片 21">
              <a:extLst>
                <a:ext uri="{FF2B5EF4-FFF2-40B4-BE49-F238E27FC236}">
                  <a16:creationId xmlns:a16="http://schemas.microsoft.com/office/drawing/2014/main" id="{F584D3C5-09B4-4C95-91F9-498B109E68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0335" y="4694103"/>
              <a:ext cx="4701088" cy="1200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TextBox 22">
              <a:extLst>
                <a:ext uri="{FF2B5EF4-FFF2-40B4-BE49-F238E27FC236}">
                  <a16:creationId xmlns:a16="http://schemas.microsoft.com/office/drawing/2014/main" id="{A4E73180-7F8C-4E77-B1C3-4DFBB898E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6566" y="4785747"/>
              <a:ext cx="792162" cy="63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 i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浪漫雅圆" charset="-122"/>
                </a:rPr>
                <a:t>2</a:t>
              </a:r>
              <a:r>
                <a:rPr lang="en-US" altLang="zh-CN" sz="32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浪漫雅圆" charset="-122"/>
                </a:rPr>
                <a:t>.</a:t>
              </a:r>
              <a:endParaRPr lang="zh-CN" altLang="en-US" sz="3200" b="1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浪漫雅圆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4698875" y="981657"/>
            <a:ext cx="5434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探究物体动能大小跟质量的关系</a:t>
            </a:r>
          </a:p>
        </p:txBody>
      </p:sp>
      <p:pic>
        <p:nvPicPr>
          <p:cNvPr id="34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147" y="2714654"/>
            <a:ext cx="5773836" cy="3397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组合 34"/>
          <p:cNvGrpSpPr/>
          <p:nvPr/>
        </p:nvGrpSpPr>
        <p:grpSpPr>
          <a:xfrm>
            <a:off x="8687494" y="3140968"/>
            <a:ext cx="3288808" cy="2370768"/>
            <a:chOff x="8637472" y="3191749"/>
            <a:chExt cx="3288808" cy="2370768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37472" y="3191749"/>
              <a:ext cx="3288808" cy="2370768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8877720" y="3999068"/>
              <a:ext cx="280831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不同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小球从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同一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高度由静止开始下滑。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2848" y="4295488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560640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1494352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18542" y="2428064"/>
            <a:ext cx="1572904" cy="658425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18337" y="3361776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41757" y="5229200"/>
            <a:ext cx="1572699" cy="658339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8" name="矩形 27"/>
          <p:cNvSpPr/>
          <p:nvPr/>
        </p:nvSpPr>
        <p:spPr>
          <a:xfrm rot="20738639">
            <a:off x="8861833" y="1631880"/>
            <a:ext cx="1723549" cy="461665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ea typeface="微软雅黑" panose="020B0503020204020204" pitchFamily="34" charset="-122"/>
              </a:rPr>
              <a:t>控制变量法</a:t>
            </a:r>
            <a:endParaRPr lang="en-US" altLang="zh-CN" sz="2400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77105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7738</TotalTime>
  <Words>1122</Words>
  <Application>Microsoft Office PowerPoint</Application>
  <PresentationFormat>自定义</PresentationFormat>
  <Paragraphs>206</Paragraphs>
  <Slides>19</Slides>
  <Notes>2</Notes>
  <HiddenSlides>0</HiddenSlides>
  <MMClips>6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隶书</vt:lpstr>
      <vt:lpstr>Times New Roman</vt:lpstr>
      <vt:lpstr>Arial</vt:lpstr>
      <vt:lpstr>楷体</vt:lpstr>
      <vt:lpstr>汉仪良品线粗简</vt:lpstr>
      <vt:lpstr>微软雅黑</vt:lpstr>
      <vt:lpstr>Calibri</vt:lpstr>
      <vt:lpstr>黑体</vt:lpstr>
      <vt:lpstr>Office 主题</vt:lpstr>
      <vt:lpstr>主题1</vt:lpstr>
      <vt:lpstr>1_Office 主题</vt:lpstr>
      <vt:lpstr>第十一章 功和机械能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陶沙</dc:creator>
  <cp:lastModifiedBy>Administrator</cp:lastModifiedBy>
  <cp:revision>618</cp:revision>
  <cp:lastPrinted>2021-01-27T00:53:02Z</cp:lastPrinted>
  <dcterms:created xsi:type="dcterms:W3CDTF">2019-10-31T02:46:42Z</dcterms:created>
  <dcterms:modified xsi:type="dcterms:W3CDTF">2024-01-25T10:35:24Z</dcterms:modified>
</cp:coreProperties>
</file>