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6.xml" ContentType="application/vnd.openxmlformats-officedocument.presentationml.tags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25"/>
  </p:notesMasterIdLst>
  <p:handoutMasterIdLst>
    <p:handoutMasterId r:id="rId26"/>
  </p:handoutMasterIdLst>
  <p:sldIdLst>
    <p:sldId id="291" r:id="rId3"/>
    <p:sldId id="290" r:id="rId4"/>
    <p:sldId id="297" r:id="rId5"/>
    <p:sldId id="262" r:id="rId6"/>
    <p:sldId id="264" r:id="rId7"/>
    <p:sldId id="265" r:id="rId8"/>
    <p:sldId id="296" r:id="rId9"/>
    <p:sldId id="295" r:id="rId10"/>
    <p:sldId id="293" r:id="rId11"/>
    <p:sldId id="268" r:id="rId12"/>
    <p:sldId id="271" r:id="rId13"/>
    <p:sldId id="272" r:id="rId14"/>
    <p:sldId id="273" r:id="rId15"/>
    <p:sldId id="304" r:id="rId16"/>
    <p:sldId id="266" r:id="rId17"/>
    <p:sldId id="298" r:id="rId18"/>
    <p:sldId id="274" r:id="rId19"/>
    <p:sldId id="283" r:id="rId20"/>
    <p:sldId id="280" r:id="rId21"/>
    <p:sldId id="303" r:id="rId22"/>
    <p:sldId id="301" r:id="rId23"/>
    <p:sldId id="258" r:id="rId24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B03C"/>
    <a:srgbClr val="FBA10F"/>
    <a:srgbClr val="F8AF3A"/>
    <a:srgbClr val="CCE4F7"/>
    <a:srgbClr val="FFFFFF"/>
    <a:srgbClr val="026BA5"/>
    <a:srgbClr val="FCAE2A"/>
    <a:srgbClr val="FDC457"/>
    <a:srgbClr val="FDC04E"/>
    <a:srgbClr val="F9B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85" autoAdjust="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ppt</a:t>
            </a:r>
            <a:r>
              <a:rPr lang="zh-CN" altLang="en-US" dirty="0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69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6180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9452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2282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339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6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321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9551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9563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本页设置了触发，点击每个图片出现对应的答案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680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本页设置了触发，点击每个图片出现对应的答案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8955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148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831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2024/1/25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8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7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31.png"/><Relationship Id="rId7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31.png"/><Relationship Id="rId9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10" Type="http://schemas.openxmlformats.org/officeDocument/2006/relationships/image" Target="../media/image24.png"/><Relationship Id="rId4" Type="http://schemas.openxmlformats.org/officeDocument/2006/relationships/image" Target="../media/image31.png"/><Relationship Id="rId9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5.xml"/><Relationship Id="rId7" Type="http://schemas.openxmlformats.org/officeDocument/2006/relationships/image" Target="../media/image2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Relationship Id="rId9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11" Type="http://schemas.openxmlformats.org/officeDocument/2006/relationships/image" Target="../media/image44.png"/><Relationship Id="rId5" Type="http://schemas.microsoft.com/office/2007/relationships/hdphoto" Target="../media/hdphoto3.wdp"/><Relationship Id="rId10" Type="http://schemas.openxmlformats.org/officeDocument/2006/relationships/image" Target="../media/image10.png"/><Relationship Id="rId4" Type="http://schemas.openxmlformats.org/officeDocument/2006/relationships/image" Target="../media/image46.png"/><Relationship Id="rId9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6.pn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microsoft.com/office/2007/relationships/hdphoto" Target="../media/hdphoto2.wdp"/><Relationship Id="rId9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2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7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microsoft.com/office/2007/relationships/hdphoto" Target="../media/hdphoto2.wdp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21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16.png"/><Relationship Id="rId9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6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microsoft.com/office/2007/relationships/hdphoto" Target="../media/hdphoto2.wdp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第十一章 功和机械能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1107996"/>
          </a:xfrm>
        </p:spPr>
        <p:txBody>
          <a:bodyPr/>
          <a:lstStyle/>
          <a:p>
            <a:pPr algn="ctr"/>
            <a:r>
              <a:rPr lang="zh-CN" altLang="en-US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功</a:t>
            </a:r>
          </a:p>
        </p:txBody>
      </p:sp>
      <p:sp>
        <p:nvSpPr>
          <p:cNvPr id="3" name="矩形 2"/>
          <p:cNvSpPr/>
          <p:nvPr/>
        </p:nvSpPr>
        <p:spPr>
          <a:xfrm>
            <a:off x="6384000" y="-12700"/>
            <a:ext cx="5854700" cy="6870700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" fmla="*/ 248920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2489200 w 5321300"/>
              <a:gd name="connsiteY4" fmla="*/ 0 h 6858000"/>
              <a:gd name="connsiteX0" fmla="*/ 193040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1930400 w 5321300"/>
              <a:gd name="connsiteY4" fmla="*/ 0 h 6858000"/>
              <a:gd name="connsiteX0" fmla="*/ 3098800 w 6489700"/>
              <a:gd name="connsiteY0" fmla="*/ 0 h 6858000"/>
              <a:gd name="connsiteX1" fmla="*/ 6489700 w 6489700"/>
              <a:gd name="connsiteY1" fmla="*/ 0 h 6858000"/>
              <a:gd name="connsiteX2" fmla="*/ 6489700 w 6489700"/>
              <a:gd name="connsiteY2" fmla="*/ 6858000 h 6858000"/>
              <a:gd name="connsiteX3" fmla="*/ 0 w 6489700"/>
              <a:gd name="connsiteY3" fmla="*/ 6858000 h 6858000"/>
              <a:gd name="connsiteX4" fmla="*/ 3098800 w 6489700"/>
              <a:gd name="connsiteY4" fmla="*/ 0 h 6858000"/>
              <a:gd name="connsiteX0" fmla="*/ 3556000 w 6489700"/>
              <a:gd name="connsiteY0" fmla="*/ 38100 h 6858000"/>
              <a:gd name="connsiteX1" fmla="*/ 6489700 w 6489700"/>
              <a:gd name="connsiteY1" fmla="*/ 0 h 6858000"/>
              <a:gd name="connsiteX2" fmla="*/ 6489700 w 6489700"/>
              <a:gd name="connsiteY2" fmla="*/ 6858000 h 6858000"/>
              <a:gd name="connsiteX3" fmla="*/ 0 w 6489700"/>
              <a:gd name="connsiteY3" fmla="*/ 6858000 h 6858000"/>
              <a:gd name="connsiteX4" fmla="*/ 3556000 w 6489700"/>
              <a:gd name="connsiteY4" fmla="*/ 38100 h 6858000"/>
              <a:gd name="connsiteX0" fmla="*/ 2527300 w 5461000"/>
              <a:gd name="connsiteY0" fmla="*/ 38100 h 6858000"/>
              <a:gd name="connsiteX1" fmla="*/ 5461000 w 5461000"/>
              <a:gd name="connsiteY1" fmla="*/ 0 h 6858000"/>
              <a:gd name="connsiteX2" fmla="*/ 5461000 w 5461000"/>
              <a:gd name="connsiteY2" fmla="*/ 6858000 h 6858000"/>
              <a:gd name="connsiteX3" fmla="*/ 0 w 5461000"/>
              <a:gd name="connsiteY3" fmla="*/ 6845300 h 6858000"/>
              <a:gd name="connsiteX4" fmla="*/ 2527300 w 5461000"/>
              <a:gd name="connsiteY4" fmla="*/ 38100 h 6858000"/>
              <a:gd name="connsiteX0" fmla="*/ 2503556 w 5461000"/>
              <a:gd name="connsiteY0" fmla="*/ 76200 h 6858000"/>
              <a:gd name="connsiteX1" fmla="*/ 5461000 w 5461000"/>
              <a:gd name="connsiteY1" fmla="*/ 0 h 6858000"/>
              <a:gd name="connsiteX2" fmla="*/ 5461000 w 5461000"/>
              <a:gd name="connsiteY2" fmla="*/ 6858000 h 6858000"/>
              <a:gd name="connsiteX3" fmla="*/ 0 w 5461000"/>
              <a:gd name="connsiteY3" fmla="*/ 6845300 h 6858000"/>
              <a:gd name="connsiteX4" fmla="*/ 2503556 w 5461000"/>
              <a:gd name="connsiteY4" fmla="*/ 76200 h 6858000"/>
              <a:gd name="connsiteX0" fmla="*/ 2515428 w 5461000"/>
              <a:gd name="connsiteY0" fmla="*/ 12700 h 6858000"/>
              <a:gd name="connsiteX1" fmla="*/ 5461000 w 5461000"/>
              <a:gd name="connsiteY1" fmla="*/ 0 h 6858000"/>
              <a:gd name="connsiteX2" fmla="*/ 5461000 w 5461000"/>
              <a:gd name="connsiteY2" fmla="*/ 6858000 h 6858000"/>
              <a:gd name="connsiteX3" fmla="*/ 0 w 5461000"/>
              <a:gd name="connsiteY3" fmla="*/ 6845300 h 6858000"/>
              <a:gd name="connsiteX4" fmla="*/ 2515428 w 5461000"/>
              <a:gd name="connsiteY4" fmla="*/ 12700 h 6858000"/>
              <a:gd name="connsiteX0" fmla="*/ 2527300 w 5472872"/>
              <a:gd name="connsiteY0" fmla="*/ 12700 h 6870700"/>
              <a:gd name="connsiteX1" fmla="*/ 5472872 w 5472872"/>
              <a:gd name="connsiteY1" fmla="*/ 0 h 6870700"/>
              <a:gd name="connsiteX2" fmla="*/ 5472872 w 5472872"/>
              <a:gd name="connsiteY2" fmla="*/ 6858000 h 6870700"/>
              <a:gd name="connsiteX3" fmla="*/ 0 w 5472872"/>
              <a:gd name="connsiteY3" fmla="*/ 6870700 h 6870700"/>
              <a:gd name="connsiteX4" fmla="*/ 2527300 w 5472872"/>
              <a:gd name="connsiteY4" fmla="*/ 127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1006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3357821" y="4835756"/>
            <a:ext cx="7182540" cy="1671092"/>
          </a:xfrm>
          <a:custGeom>
            <a:avLst/>
            <a:gdLst>
              <a:gd name="connsiteX0" fmla="*/ 427173 w 7182540"/>
              <a:gd name="connsiteY0" fmla="*/ 481263 h 1854304"/>
              <a:gd name="connsiteX1" fmla="*/ 1331948 w 7182540"/>
              <a:gd name="connsiteY1" fmla="*/ 240631 h 1854304"/>
              <a:gd name="connsiteX2" fmla="*/ 2775737 w 7182540"/>
              <a:gd name="connsiteY2" fmla="*/ 211755 h 1854304"/>
              <a:gd name="connsiteX3" fmla="*/ 4075148 w 7182540"/>
              <a:gd name="connsiteY3" fmla="*/ 0 h 1854304"/>
              <a:gd name="connsiteX4" fmla="*/ 5586314 w 7182540"/>
              <a:gd name="connsiteY4" fmla="*/ 211755 h 1854304"/>
              <a:gd name="connsiteX5" fmla="*/ 6924226 w 7182540"/>
              <a:gd name="connsiteY5" fmla="*/ 904774 h 1854304"/>
              <a:gd name="connsiteX6" fmla="*/ 6519965 w 7182540"/>
              <a:gd name="connsiteY6" fmla="*/ 1722922 h 1854304"/>
              <a:gd name="connsiteX7" fmla="*/ 504175 w 7182540"/>
              <a:gd name="connsiteY7" fmla="*/ 1722922 h 1854304"/>
              <a:gd name="connsiteX8" fmla="*/ 427173 w 7182540"/>
              <a:gd name="connsiteY8" fmla="*/ 481263 h 185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82540" h="1854304">
                <a:moveTo>
                  <a:pt x="427173" y="481263"/>
                </a:moveTo>
                <a:cubicBezTo>
                  <a:pt x="565135" y="234215"/>
                  <a:pt x="940521" y="285549"/>
                  <a:pt x="1331948" y="240631"/>
                </a:cubicBezTo>
                <a:cubicBezTo>
                  <a:pt x="1723375" y="195713"/>
                  <a:pt x="2318537" y="251860"/>
                  <a:pt x="2775737" y="211755"/>
                </a:cubicBezTo>
                <a:cubicBezTo>
                  <a:pt x="3232937" y="171650"/>
                  <a:pt x="3606719" y="0"/>
                  <a:pt x="4075148" y="0"/>
                </a:cubicBezTo>
                <a:cubicBezTo>
                  <a:pt x="4543577" y="0"/>
                  <a:pt x="5111468" y="60959"/>
                  <a:pt x="5586314" y="211755"/>
                </a:cubicBezTo>
                <a:cubicBezTo>
                  <a:pt x="6061160" y="362551"/>
                  <a:pt x="6768618" y="652913"/>
                  <a:pt x="6924226" y="904774"/>
                </a:cubicBezTo>
                <a:cubicBezTo>
                  <a:pt x="7079834" y="1156635"/>
                  <a:pt x="7589973" y="1586564"/>
                  <a:pt x="6519965" y="1722922"/>
                </a:cubicBezTo>
                <a:cubicBezTo>
                  <a:pt x="5449957" y="1859280"/>
                  <a:pt x="1513224" y="1933074"/>
                  <a:pt x="504175" y="1722922"/>
                </a:cubicBezTo>
                <a:cubicBezTo>
                  <a:pt x="-504874" y="1512770"/>
                  <a:pt x="289211" y="728311"/>
                  <a:pt x="427173" y="481263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5" name="文本框 1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8" name="文本框 1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55" name="Rectangle 17"/>
          <p:cNvSpPr>
            <a:spLocks noChangeArrowheads="1"/>
          </p:cNvSpPr>
          <p:nvPr/>
        </p:nvSpPr>
        <p:spPr bwMode="auto">
          <a:xfrm>
            <a:off x="3049351" y="617243"/>
            <a:ext cx="3970959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．做功的两个必要因素</a:t>
            </a:r>
          </a:p>
        </p:txBody>
      </p:sp>
      <p:sp>
        <p:nvSpPr>
          <p:cNvPr id="152" name="矩形 151"/>
          <p:cNvSpPr/>
          <p:nvPr/>
        </p:nvSpPr>
        <p:spPr>
          <a:xfrm rot="21017109">
            <a:off x="7890774" y="5129630"/>
            <a:ext cx="1620958" cy="52322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缺一不可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013656" y="5805087"/>
            <a:ext cx="6213612" cy="572072"/>
            <a:chOff x="4013656" y="5805087"/>
            <a:chExt cx="6213612" cy="572072"/>
          </a:xfrm>
        </p:grpSpPr>
        <p:sp>
          <p:nvSpPr>
            <p:cNvPr id="98" name="TextBox 8"/>
            <p:cNvSpPr>
              <a:spLocks noChangeArrowheads="1"/>
            </p:cNvSpPr>
            <p:nvPr/>
          </p:nvSpPr>
          <p:spPr bwMode="auto">
            <a:xfrm>
              <a:off x="4360823" y="5805087"/>
              <a:ext cx="5866445" cy="572072"/>
            </a:xfrm>
            <a:prstGeom prst="roundRect">
              <a:avLst>
                <a:gd name="adj" fmla="val 17722"/>
              </a:avLst>
            </a:prstGeom>
            <a:noFill/>
            <a:ln w="28575" algn="ctr">
              <a:noFill/>
              <a:prstDash val="sysDot"/>
              <a:round/>
              <a:headEnd/>
              <a:tailEnd/>
            </a:ln>
          </p:spPr>
          <p:txBody>
            <a:bodyPr wrap="square" lIns="18000" tIns="0" rIns="1800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kumimoji="1" lang="zh-CN" altLang="en-US" sz="2800" dirty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物体在这个力的方向上移动的距离。</a:t>
              </a:r>
              <a:endPara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6" name="椭圆 155"/>
            <p:cNvSpPr/>
            <p:nvPr>
              <p:custDataLst>
                <p:tags r:id="rId2"/>
              </p:custDataLst>
            </p:nvPr>
          </p:nvSpPr>
          <p:spPr>
            <a:xfrm>
              <a:off x="4013656" y="5975818"/>
              <a:ext cx="227199" cy="230610"/>
            </a:xfrm>
            <a:prstGeom prst="ellipse">
              <a:avLst/>
            </a:prstGeom>
            <a:solidFill>
              <a:srgbClr val="026BA5"/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13656" y="5216355"/>
            <a:ext cx="3602882" cy="572072"/>
            <a:chOff x="4013656" y="5216355"/>
            <a:chExt cx="3602882" cy="572072"/>
          </a:xfrm>
        </p:grpSpPr>
        <p:sp>
          <p:nvSpPr>
            <p:cNvPr id="154" name="椭圆 153"/>
            <p:cNvSpPr/>
            <p:nvPr>
              <p:custDataLst>
                <p:tags r:id="rId1"/>
              </p:custDataLst>
            </p:nvPr>
          </p:nvSpPr>
          <p:spPr>
            <a:xfrm>
              <a:off x="4013656" y="5387086"/>
              <a:ext cx="227199" cy="23061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7" name="TextBox 8"/>
            <p:cNvSpPr>
              <a:spLocks noChangeArrowheads="1"/>
            </p:cNvSpPr>
            <p:nvPr/>
          </p:nvSpPr>
          <p:spPr bwMode="auto">
            <a:xfrm>
              <a:off x="4360824" y="5216355"/>
              <a:ext cx="3255714" cy="572072"/>
            </a:xfrm>
            <a:prstGeom prst="roundRect">
              <a:avLst>
                <a:gd name="adj" fmla="val 17722"/>
              </a:avLst>
            </a:prstGeom>
            <a:noFill/>
            <a:ln w="28575" algn="ctr">
              <a:noFill/>
              <a:prstDash val="sysDot"/>
              <a:round/>
              <a:headEnd/>
              <a:tailEnd/>
            </a:ln>
          </p:spPr>
          <p:txBody>
            <a:bodyPr wrap="square" lIns="18000" tIns="0" rIns="1800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kumimoji="1" lang="zh-CN" altLang="en-US" sz="2800" dirty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作用在物体上的力；</a:t>
              </a:r>
              <a:endParaRPr kumimoji="1" lang="en-US" altLang="zh-CN" sz="2800" dirty="0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82726" y="1994149"/>
            <a:ext cx="6328899" cy="1634331"/>
            <a:chOff x="5486469" y="2234781"/>
            <a:chExt cx="6328899" cy="1634331"/>
          </a:xfrm>
        </p:grpSpPr>
        <p:grpSp>
          <p:nvGrpSpPr>
            <p:cNvPr id="57" name="组合 56"/>
            <p:cNvGrpSpPr/>
            <p:nvPr/>
          </p:nvGrpSpPr>
          <p:grpSpPr>
            <a:xfrm>
              <a:off x="6143995" y="3420757"/>
              <a:ext cx="3422389" cy="448355"/>
              <a:chOff x="7472708" y="5620539"/>
              <a:chExt cx="2159000" cy="613110"/>
            </a:xfrm>
          </p:grpSpPr>
          <p:sp>
            <p:nvSpPr>
              <p:cNvPr id="58" name="Line 37"/>
              <p:cNvSpPr>
                <a:spLocks noChangeShapeType="1"/>
              </p:cNvSpPr>
              <p:nvPr/>
            </p:nvSpPr>
            <p:spPr bwMode="auto">
              <a:xfrm>
                <a:off x="7472708" y="6017649"/>
                <a:ext cx="2159000" cy="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 type="arrow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Text Box 38"/>
              <p:cNvSpPr txBox="1">
                <a:spLocks noChangeArrowheads="1"/>
              </p:cNvSpPr>
              <p:nvPr/>
            </p:nvSpPr>
            <p:spPr bwMode="auto">
              <a:xfrm>
                <a:off x="8401655" y="5620539"/>
                <a:ext cx="110692" cy="5326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800" b="1" i="1" dirty="0">
                    <a:solidFill>
                      <a:srgbClr val="CC0000"/>
                    </a:solidFill>
                    <a:latin typeface="Times New Roman" panose="02020603050405020304" pitchFamily="18" charset="0"/>
                  </a:rPr>
                  <a:t>s</a:t>
                </a:r>
              </a:p>
            </p:txBody>
          </p:sp>
          <p:sp>
            <p:nvSpPr>
              <p:cNvPr id="60" name="Line 35"/>
              <p:cNvSpPr>
                <a:spLocks noChangeShapeType="1"/>
              </p:cNvSpPr>
              <p:nvPr/>
            </p:nvSpPr>
            <p:spPr bwMode="auto">
              <a:xfrm>
                <a:off x="7472708" y="5801649"/>
                <a:ext cx="0" cy="432000"/>
              </a:xfrm>
              <a:prstGeom prst="line">
                <a:avLst/>
              </a:pr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Line 36"/>
              <p:cNvSpPr>
                <a:spLocks noChangeShapeType="1"/>
              </p:cNvSpPr>
              <p:nvPr/>
            </p:nvSpPr>
            <p:spPr bwMode="auto">
              <a:xfrm>
                <a:off x="9631708" y="5801749"/>
                <a:ext cx="0" cy="431800"/>
              </a:xfrm>
              <a:prstGeom prst="line">
                <a:avLst/>
              </a:pr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62" name="直接连接符 61"/>
            <p:cNvCxnSpPr/>
            <p:nvPr/>
          </p:nvCxnSpPr>
          <p:spPr>
            <a:xfrm>
              <a:off x="5486469" y="3560238"/>
              <a:ext cx="6232035" cy="0"/>
            </a:xfrm>
            <a:prstGeom prst="line">
              <a:avLst/>
            </a:prstGeom>
            <a:ln w="476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3" name="Picture 5" descr="马车2"/>
            <p:cNvPicPr>
              <a:picLocks noChangeAspect="1" noChangeArrowheads="1"/>
            </p:cNvPicPr>
            <p:nvPr/>
          </p:nvPicPr>
          <p:blipFill rotWithShape="1"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5" r="1530" b="7991"/>
            <a:stretch/>
          </p:blipFill>
          <p:spPr bwMode="auto">
            <a:xfrm>
              <a:off x="5628554" y="2244559"/>
              <a:ext cx="2779467" cy="13955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组合 7"/>
            <p:cNvGrpSpPr/>
            <p:nvPr/>
          </p:nvGrpSpPr>
          <p:grpSpPr>
            <a:xfrm>
              <a:off x="9035901" y="2234781"/>
              <a:ext cx="2779467" cy="1395523"/>
              <a:chOff x="5628554" y="2234781"/>
              <a:chExt cx="2779467" cy="1395523"/>
            </a:xfrm>
          </p:grpSpPr>
          <p:pic>
            <p:nvPicPr>
              <p:cNvPr id="64" name="Picture 5" descr="马车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55" r="1530" b="7991"/>
              <a:stretch/>
            </p:blipFill>
            <p:spPr bwMode="auto">
              <a:xfrm>
                <a:off x="5628554" y="2234781"/>
                <a:ext cx="2779467" cy="13955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65" name="Group 40"/>
              <p:cNvGrpSpPr>
                <a:grpSpLocks/>
              </p:cNvGrpSpPr>
              <p:nvPr/>
            </p:nvGrpSpPr>
            <p:grpSpPr bwMode="auto">
              <a:xfrm>
                <a:off x="6398000" y="2321373"/>
                <a:ext cx="789417" cy="446949"/>
                <a:chOff x="3266" y="2591"/>
                <a:chExt cx="680" cy="385"/>
              </a:xfrm>
            </p:grpSpPr>
            <p:sp>
              <p:nvSpPr>
                <p:cNvPr id="66" name="Line 30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3595" y="2647"/>
                  <a:ext cx="0" cy="658"/>
                </a:xfrm>
                <a:prstGeom prst="line">
                  <a:avLst/>
                </a:prstGeom>
                <a:noFill/>
                <a:ln w="38100">
                  <a:solidFill>
                    <a:srgbClr val="CC0000"/>
                  </a:solidFill>
                  <a:round/>
                  <a:headEnd type="oval" w="med" len="med"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3651" y="2591"/>
                  <a:ext cx="295" cy="3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800" b="1" i="1" dirty="0">
                      <a:solidFill>
                        <a:srgbClr val="CC0000"/>
                      </a:solidFill>
                      <a:latin typeface="Times New Roman" panose="02020603050405020304" pitchFamily="18" charset="0"/>
                    </a:rPr>
                    <a:t>F</a:t>
                  </a: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2673945" y="1577734"/>
            <a:ext cx="2737094" cy="3054393"/>
            <a:chOff x="2721607" y="1238995"/>
            <a:chExt cx="3189422" cy="3559157"/>
          </a:xfrm>
        </p:grpSpPr>
        <p:grpSp>
          <p:nvGrpSpPr>
            <p:cNvPr id="79" name="组合 78"/>
            <p:cNvGrpSpPr/>
            <p:nvPr/>
          </p:nvGrpSpPr>
          <p:grpSpPr>
            <a:xfrm>
              <a:off x="2772609" y="2554418"/>
              <a:ext cx="3138420" cy="2159814"/>
              <a:chOff x="8536610" y="2630722"/>
              <a:chExt cx="3138420" cy="2159814"/>
            </a:xfrm>
          </p:grpSpPr>
          <p:pic>
            <p:nvPicPr>
              <p:cNvPr id="80" name="图片 7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36610" y="3224163"/>
                <a:ext cx="1335726" cy="1491280"/>
              </a:xfrm>
              <a:prstGeom prst="rect">
                <a:avLst/>
              </a:prstGeom>
            </p:spPr>
          </p:pic>
          <p:pic>
            <p:nvPicPr>
              <p:cNvPr id="81" name="图片 80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15949" y="2630722"/>
                <a:ext cx="1859081" cy="2159814"/>
              </a:xfrm>
              <a:prstGeom prst="rect">
                <a:avLst/>
              </a:prstGeom>
            </p:spPr>
          </p:pic>
        </p:grpSp>
        <p:grpSp>
          <p:nvGrpSpPr>
            <p:cNvPr id="2" name="组合 1"/>
            <p:cNvGrpSpPr/>
            <p:nvPr/>
          </p:nvGrpSpPr>
          <p:grpSpPr>
            <a:xfrm>
              <a:off x="2721607" y="1238995"/>
              <a:ext cx="1386728" cy="3559157"/>
              <a:chOff x="8390721" y="1310686"/>
              <a:chExt cx="1386728" cy="3559157"/>
            </a:xfrm>
          </p:grpSpPr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41723" y="1539358"/>
                <a:ext cx="1335726" cy="1491280"/>
              </a:xfrm>
              <a:prstGeom prst="rect">
                <a:avLst/>
              </a:prstGeom>
            </p:spPr>
          </p:pic>
          <p:grpSp>
            <p:nvGrpSpPr>
              <p:cNvPr id="56" name="Group 31"/>
              <p:cNvGrpSpPr>
                <a:grpSpLocks/>
              </p:cNvGrpSpPr>
              <p:nvPr/>
            </p:nvGrpSpPr>
            <p:grpSpPr bwMode="auto">
              <a:xfrm>
                <a:off x="8595141" y="1310686"/>
                <a:ext cx="431800" cy="1433512"/>
                <a:chOff x="3034" y="1937"/>
                <a:chExt cx="272" cy="903"/>
              </a:xfrm>
            </p:grpSpPr>
            <p:sp>
              <p:nvSpPr>
                <p:cNvPr id="68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3288" y="2160"/>
                  <a:ext cx="0" cy="680"/>
                </a:xfrm>
                <a:prstGeom prst="line">
                  <a:avLst/>
                </a:prstGeom>
                <a:noFill/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 type="oval" w="med" len="med"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69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3034" y="1937"/>
                  <a:ext cx="272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800" b="1" i="1" dirty="0">
                      <a:solidFill>
                        <a:srgbClr val="C00000"/>
                      </a:solidFill>
                      <a:latin typeface="Times New Roman" panose="02020603050405020304" pitchFamily="18" charset="0"/>
                    </a:rPr>
                    <a:t>F</a:t>
                  </a:r>
                </a:p>
              </p:txBody>
            </p:sp>
          </p:grpSp>
          <p:grpSp>
            <p:nvGrpSpPr>
              <p:cNvPr id="70" name="Group 31"/>
              <p:cNvGrpSpPr>
                <a:grpSpLocks/>
              </p:cNvGrpSpPr>
              <p:nvPr/>
            </p:nvGrpSpPr>
            <p:grpSpPr bwMode="auto">
              <a:xfrm>
                <a:off x="8595142" y="2985214"/>
                <a:ext cx="431800" cy="1433512"/>
                <a:chOff x="3034" y="1937"/>
                <a:chExt cx="272" cy="903"/>
              </a:xfrm>
            </p:grpSpPr>
            <p:sp>
              <p:nvSpPr>
                <p:cNvPr id="71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3288" y="2160"/>
                  <a:ext cx="0" cy="680"/>
                </a:xfrm>
                <a:prstGeom prst="line">
                  <a:avLst/>
                </a:prstGeom>
                <a:noFill/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 type="oval" w="med" len="med"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72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3034" y="1937"/>
                  <a:ext cx="272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800" b="1" i="1" dirty="0">
                      <a:solidFill>
                        <a:srgbClr val="C00000"/>
                      </a:solidFill>
                      <a:latin typeface="Times New Roman" panose="02020603050405020304" pitchFamily="18" charset="0"/>
                    </a:rPr>
                    <a:t>F</a:t>
                  </a:r>
                </a:p>
              </p:txBody>
            </p:sp>
          </p:grpSp>
          <p:sp>
            <p:nvSpPr>
              <p:cNvPr id="73" name="矩形 72"/>
              <p:cNvSpPr/>
              <p:nvPr/>
            </p:nvSpPr>
            <p:spPr>
              <a:xfrm>
                <a:off x="8390721" y="3059897"/>
                <a:ext cx="1369977" cy="1809946"/>
              </a:xfrm>
              <a:prstGeom prst="rect">
                <a:avLst/>
              </a:prstGeom>
              <a:solidFill>
                <a:schemeClr val="bg1">
                  <a:alpha val="64000"/>
                </a:schemeClr>
              </a:solidFill>
              <a:ln w="31750">
                <a:noFill/>
              </a:ln>
              <a:effectLst>
                <a:outerShdw dist="38100" dir="2700000" sx="1000" sy="1000" algn="tl" rotWithShape="0">
                  <a:schemeClr val="bg1">
                    <a:lumMod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grpSp>
            <p:nvGrpSpPr>
              <p:cNvPr id="74" name="Group 37"/>
              <p:cNvGrpSpPr>
                <a:grpSpLocks/>
              </p:cNvGrpSpPr>
              <p:nvPr/>
            </p:nvGrpSpPr>
            <p:grpSpPr bwMode="auto">
              <a:xfrm>
                <a:off x="9136068" y="2744198"/>
                <a:ext cx="380719" cy="1676608"/>
                <a:chOff x="3359" y="1432"/>
                <a:chExt cx="406" cy="1408"/>
              </a:xfrm>
            </p:grpSpPr>
            <p:sp>
              <p:nvSpPr>
                <p:cNvPr id="75" name="Line 32"/>
                <p:cNvSpPr>
                  <a:spLocks noChangeShapeType="1"/>
                </p:cNvSpPr>
                <p:nvPr/>
              </p:nvSpPr>
              <p:spPr bwMode="auto">
                <a:xfrm>
                  <a:off x="3402" y="2840"/>
                  <a:ext cx="363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76" name="Line 33"/>
                <p:cNvSpPr>
                  <a:spLocks noChangeShapeType="1"/>
                </p:cNvSpPr>
                <p:nvPr/>
              </p:nvSpPr>
              <p:spPr bwMode="auto">
                <a:xfrm>
                  <a:off x="3402" y="1432"/>
                  <a:ext cx="363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77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3583" y="1434"/>
                  <a:ext cx="0" cy="140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arrow" w="med" len="med"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78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3359" y="1843"/>
                  <a:ext cx="368" cy="512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800" b="1" i="1" dirty="0">
                      <a:solidFill>
                        <a:srgbClr val="C00000"/>
                      </a:solidFill>
                      <a:latin typeface="Times New Roman" panose="02020603050405020304" pitchFamily="18" charset="0"/>
                    </a:rPr>
                    <a:t>s</a:t>
                  </a:r>
                </a:p>
              </p:txBody>
            </p:sp>
          </p:grpSp>
        </p:grpSp>
      </p:grpSp>
      <p:grpSp>
        <p:nvGrpSpPr>
          <p:cNvPr id="82" name="组合 81"/>
          <p:cNvGrpSpPr/>
          <p:nvPr/>
        </p:nvGrpSpPr>
        <p:grpSpPr>
          <a:xfrm rot="-60000">
            <a:off x="6841927" y="5717389"/>
            <a:ext cx="545234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8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85" name="组合 84"/>
          <p:cNvGrpSpPr/>
          <p:nvPr/>
        </p:nvGrpSpPr>
        <p:grpSpPr>
          <a:xfrm rot="-60000">
            <a:off x="6107493" y="6292727"/>
            <a:ext cx="379428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86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7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242755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96114C55-473F-428F-A6D7-6A0F8C4D29E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99764" y="2953429"/>
            <a:ext cx="2415477" cy="2908388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016542" y="2239914"/>
            <a:ext cx="2013266" cy="731864"/>
            <a:chOff x="8713916" y="1620950"/>
            <a:chExt cx="2013266" cy="731864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3916" y="1620950"/>
              <a:ext cx="2013266" cy="73186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9270237" y="1704498"/>
              <a:ext cx="11032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分析</a:t>
              </a:r>
            </a:p>
          </p:txBody>
        </p:sp>
      </p:grp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9016542" y="4712796"/>
            <a:ext cx="137033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无距离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9016542" y="3835599"/>
            <a:ext cx="1117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有力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21768">
            <a:off x="9780925" y="4321215"/>
            <a:ext cx="791421" cy="40055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43280" y="3824048"/>
            <a:ext cx="615553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徒劳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无功</a:t>
            </a:r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3049351" y="617243"/>
            <a:ext cx="3610284" cy="559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．三种不做功的情况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33709" y="3269778"/>
            <a:ext cx="4218136" cy="3225752"/>
            <a:chOff x="2737835" y="1665061"/>
            <a:chExt cx="4252913" cy="3561089"/>
          </a:xfrm>
        </p:grpSpPr>
        <p:sp>
          <p:nvSpPr>
            <p:cNvPr id="36" name="矩形 35"/>
            <p:cNvSpPr/>
            <p:nvPr/>
          </p:nvSpPr>
          <p:spPr>
            <a:xfrm>
              <a:off x="2985476" y="4702930"/>
              <a:ext cx="3785601" cy="523220"/>
            </a:xfrm>
            <a:prstGeom prst="rect">
              <a:avLst/>
            </a:prstGeom>
            <a:noFill/>
            <a:ln w="50800" cmpd="thickThin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人用力推石头而没推动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7835" y="1665061"/>
              <a:ext cx="4252913" cy="3025085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4782312" y="1213177"/>
            <a:ext cx="3754645" cy="2256163"/>
            <a:chOff x="4681628" y="1334988"/>
            <a:chExt cx="3754645" cy="225616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5039" y="1334988"/>
              <a:ext cx="2575550" cy="193166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3" name="矩形 52"/>
            <p:cNvSpPr/>
            <p:nvPr/>
          </p:nvSpPr>
          <p:spPr>
            <a:xfrm>
              <a:off x="4681628" y="3129486"/>
              <a:ext cx="3754645" cy="461665"/>
            </a:xfrm>
            <a:prstGeom prst="rect">
              <a:avLst/>
            </a:prstGeom>
            <a:noFill/>
            <a:ln w="50800" cmpd="thickThin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用力搬石头而没搬动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4809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5" grpId="0"/>
      <p:bldP spid="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id="{96114C55-473F-428F-A6D7-6A0F8C4D29E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195197" y="2623868"/>
            <a:ext cx="2415477" cy="2908388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9311975" y="1910353"/>
            <a:ext cx="2013266" cy="731864"/>
            <a:chOff x="8713916" y="1620950"/>
            <a:chExt cx="2013266" cy="731864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3916" y="1620950"/>
              <a:ext cx="2013266" cy="731864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9270237" y="1704498"/>
              <a:ext cx="11032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分析</a:t>
              </a:r>
            </a:p>
          </p:txBody>
        </p:sp>
      </p:grpSp>
      <p:sp>
        <p:nvSpPr>
          <p:cNvPr id="26" name="Text Box 42"/>
          <p:cNvSpPr txBox="1">
            <a:spLocks noChangeArrowheads="1"/>
          </p:cNvSpPr>
          <p:nvPr/>
        </p:nvSpPr>
        <p:spPr bwMode="auto">
          <a:xfrm>
            <a:off x="9340089" y="4642626"/>
            <a:ext cx="132477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有距离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 Box 43"/>
          <p:cNvSpPr txBox="1">
            <a:spLocks noChangeArrowheads="1"/>
          </p:cNvSpPr>
          <p:nvPr/>
        </p:nvSpPr>
        <p:spPr bwMode="auto">
          <a:xfrm>
            <a:off x="9317851" y="3523618"/>
            <a:ext cx="1117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无力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21768">
            <a:off x="10162394" y="4167914"/>
            <a:ext cx="791421" cy="400558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10901465" y="3605381"/>
            <a:ext cx="615553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不劳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无功</a:t>
            </a:r>
          </a:p>
        </p:txBody>
      </p:sp>
      <p:sp>
        <p:nvSpPr>
          <p:cNvPr id="40" name="Rectangle 17"/>
          <p:cNvSpPr>
            <a:spLocks noChangeArrowheads="1"/>
          </p:cNvSpPr>
          <p:nvPr/>
        </p:nvSpPr>
        <p:spPr bwMode="auto">
          <a:xfrm>
            <a:off x="3049351" y="617243"/>
            <a:ext cx="3610284" cy="559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．三种不做功的情况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237871" y="1321680"/>
            <a:ext cx="2795944" cy="4626565"/>
            <a:chOff x="6288900" y="1518368"/>
            <a:chExt cx="2795944" cy="4626565"/>
          </a:xfrm>
        </p:grpSpPr>
        <p:sp>
          <p:nvSpPr>
            <p:cNvPr id="54" name="矩形 53"/>
            <p:cNvSpPr/>
            <p:nvPr/>
          </p:nvSpPr>
          <p:spPr>
            <a:xfrm>
              <a:off x="6288900" y="1518368"/>
              <a:ext cx="191670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篮球出手后继续运动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6117" y="2441842"/>
              <a:ext cx="2468727" cy="3703091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555127" y="3498886"/>
            <a:ext cx="4647426" cy="2810700"/>
            <a:chOff x="2599826" y="3493604"/>
            <a:chExt cx="4647426" cy="2810700"/>
          </a:xfrm>
        </p:grpSpPr>
        <p:sp>
          <p:nvSpPr>
            <p:cNvPr id="34" name="矩形 33"/>
            <p:cNvSpPr/>
            <p:nvPr/>
          </p:nvSpPr>
          <p:spPr>
            <a:xfrm>
              <a:off x="2599826" y="5842639"/>
              <a:ext cx="464742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冰壶出手后在平滑的冰面上滑行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7906" y="3493604"/>
              <a:ext cx="3711994" cy="24313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9818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7" grpId="1"/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96114C55-473F-428F-A6D7-6A0F8C4D29E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747631" y="2177913"/>
            <a:ext cx="2732437" cy="3075891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9050057" y="1461113"/>
            <a:ext cx="2013266" cy="731864"/>
            <a:chOff x="8713916" y="1620950"/>
            <a:chExt cx="2013266" cy="731864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3916" y="1620950"/>
              <a:ext cx="2013266" cy="731864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9270237" y="1704498"/>
              <a:ext cx="11032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分析</a:t>
              </a:r>
            </a:p>
          </p:txBody>
        </p:sp>
      </p:grpSp>
      <p:sp>
        <p:nvSpPr>
          <p:cNvPr id="26" name="Text Box 42"/>
          <p:cNvSpPr txBox="1">
            <a:spLocks noChangeArrowheads="1"/>
          </p:cNvSpPr>
          <p:nvPr/>
        </p:nvSpPr>
        <p:spPr bwMode="auto">
          <a:xfrm>
            <a:off x="8871704" y="3705944"/>
            <a:ext cx="15122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有距离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8935502" y="2963872"/>
            <a:ext cx="1117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有力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Text Box 42"/>
          <p:cNvSpPr txBox="1">
            <a:spLocks noChangeArrowheads="1"/>
          </p:cNvSpPr>
          <p:nvPr/>
        </p:nvSpPr>
        <p:spPr bwMode="auto">
          <a:xfrm>
            <a:off x="8870185" y="4452123"/>
            <a:ext cx="254456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力和距离垂直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10755546" y="2883754"/>
            <a:ext cx="615553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劳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而无功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21768">
            <a:off x="10052059" y="3551643"/>
            <a:ext cx="791421" cy="400558"/>
          </a:xfrm>
          <a:prstGeom prst="rect">
            <a:avLst/>
          </a:prstGeom>
        </p:spPr>
      </p:pic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3049351" y="617243"/>
            <a:ext cx="3610284" cy="559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．三种不做功的情况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801847" y="1423710"/>
            <a:ext cx="4244758" cy="3373368"/>
            <a:chOff x="2319649" y="1576361"/>
            <a:chExt cx="5546121" cy="4083039"/>
          </a:xfrm>
        </p:grpSpPr>
        <p:sp>
          <p:nvSpPr>
            <p:cNvPr id="55" name="矩形 54"/>
            <p:cNvSpPr/>
            <p:nvPr/>
          </p:nvSpPr>
          <p:spPr>
            <a:xfrm>
              <a:off x="2319649" y="5100612"/>
              <a:ext cx="5546121" cy="5587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吊车吊着重物水平移动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550820" y="1576361"/>
              <a:ext cx="5314950" cy="3524250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368243" y="2332820"/>
              <a:ext cx="336207" cy="347414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88737" y="2315911"/>
              <a:ext cx="336207" cy="347414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5392425" y="3723252"/>
            <a:ext cx="3571185" cy="2657919"/>
            <a:chOff x="5406483" y="573789"/>
            <a:chExt cx="3786559" cy="2763888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4190" y="573789"/>
              <a:ext cx="1103304" cy="2349526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5406483" y="2876012"/>
              <a:ext cx="37865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学生背着书包水平运动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4122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4" grpId="0"/>
      <p:bldP spid="38" grpId="0"/>
      <p:bldP spid="38" grpId="1"/>
      <p:bldP spid="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4006705" y="4462670"/>
            <a:ext cx="5000988" cy="2061313"/>
          </a:xfrm>
          <a:custGeom>
            <a:avLst/>
            <a:gdLst>
              <a:gd name="connsiteX0" fmla="*/ 427173 w 7182540"/>
              <a:gd name="connsiteY0" fmla="*/ 481263 h 1854304"/>
              <a:gd name="connsiteX1" fmla="*/ 1331948 w 7182540"/>
              <a:gd name="connsiteY1" fmla="*/ 240631 h 1854304"/>
              <a:gd name="connsiteX2" fmla="*/ 2775737 w 7182540"/>
              <a:gd name="connsiteY2" fmla="*/ 211755 h 1854304"/>
              <a:gd name="connsiteX3" fmla="*/ 4075148 w 7182540"/>
              <a:gd name="connsiteY3" fmla="*/ 0 h 1854304"/>
              <a:gd name="connsiteX4" fmla="*/ 5586314 w 7182540"/>
              <a:gd name="connsiteY4" fmla="*/ 211755 h 1854304"/>
              <a:gd name="connsiteX5" fmla="*/ 6924226 w 7182540"/>
              <a:gd name="connsiteY5" fmla="*/ 904774 h 1854304"/>
              <a:gd name="connsiteX6" fmla="*/ 6519965 w 7182540"/>
              <a:gd name="connsiteY6" fmla="*/ 1722922 h 1854304"/>
              <a:gd name="connsiteX7" fmla="*/ 504175 w 7182540"/>
              <a:gd name="connsiteY7" fmla="*/ 1722922 h 1854304"/>
              <a:gd name="connsiteX8" fmla="*/ 427173 w 7182540"/>
              <a:gd name="connsiteY8" fmla="*/ 481263 h 185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82540" h="1854304">
                <a:moveTo>
                  <a:pt x="427173" y="481263"/>
                </a:moveTo>
                <a:cubicBezTo>
                  <a:pt x="565135" y="234215"/>
                  <a:pt x="940521" y="285549"/>
                  <a:pt x="1331948" y="240631"/>
                </a:cubicBezTo>
                <a:cubicBezTo>
                  <a:pt x="1723375" y="195713"/>
                  <a:pt x="2318537" y="251860"/>
                  <a:pt x="2775737" y="211755"/>
                </a:cubicBezTo>
                <a:cubicBezTo>
                  <a:pt x="3232937" y="171650"/>
                  <a:pt x="3606719" y="0"/>
                  <a:pt x="4075148" y="0"/>
                </a:cubicBezTo>
                <a:cubicBezTo>
                  <a:pt x="4543577" y="0"/>
                  <a:pt x="5111468" y="60959"/>
                  <a:pt x="5586314" y="211755"/>
                </a:cubicBezTo>
                <a:cubicBezTo>
                  <a:pt x="6061160" y="362551"/>
                  <a:pt x="6768618" y="652913"/>
                  <a:pt x="6924226" y="904774"/>
                </a:cubicBezTo>
                <a:cubicBezTo>
                  <a:pt x="7079834" y="1156635"/>
                  <a:pt x="7589973" y="1586564"/>
                  <a:pt x="6519965" y="1722922"/>
                </a:cubicBezTo>
                <a:cubicBezTo>
                  <a:pt x="5449957" y="1859280"/>
                  <a:pt x="1513224" y="1933074"/>
                  <a:pt x="504175" y="1722922"/>
                </a:cubicBezTo>
                <a:cubicBezTo>
                  <a:pt x="-504874" y="1512770"/>
                  <a:pt x="289211" y="728311"/>
                  <a:pt x="427173" y="481263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5" name="文本框 1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8" name="文本框 1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55" name="Rectangle 17"/>
          <p:cNvSpPr>
            <a:spLocks noChangeArrowheads="1"/>
          </p:cNvSpPr>
          <p:nvPr/>
        </p:nvSpPr>
        <p:spPr bwMode="auto">
          <a:xfrm>
            <a:off x="3049351" y="617243"/>
            <a:ext cx="3610284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．三种不做功的情况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732114" y="5318073"/>
            <a:ext cx="6213612" cy="572072"/>
            <a:chOff x="4013656" y="5805087"/>
            <a:chExt cx="6213612" cy="572072"/>
          </a:xfrm>
        </p:grpSpPr>
        <p:sp>
          <p:nvSpPr>
            <p:cNvPr id="98" name="TextBox 8"/>
            <p:cNvSpPr>
              <a:spLocks noChangeArrowheads="1"/>
            </p:cNvSpPr>
            <p:nvPr/>
          </p:nvSpPr>
          <p:spPr bwMode="auto">
            <a:xfrm>
              <a:off x="4360823" y="5805087"/>
              <a:ext cx="5866445" cy="572072"/>
            </a:xfrm>
            <a:prstGeom prst="roundRect">
              <a:avLst>
                <a:gd name="adj" fmla="val 17722"/>
              </a:avLst>
            </a:prstGeom>
            <a:noFill/>
            <a:ln w="28575" algn="ctr">
              <a:noFill/>
              <a:prstDash val="sysDot"/>
              <a:round/>
              <a:headEnd/>
              <a:tailEnd/>
            </a:ln>
          </p:spPr>
          <p:txBody>
            <a:bodyPr wrap="square" lIns="18000" tIns="0" rIns="1800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kumimoji="1" lang="zh-CN" altLang="en-US" sz="2800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有</a:t>
              </a:r>
              <a:r>
                <a:rPr kumimoji="1" lang="en-US" altLang="zh-CN" sz="2800" i="1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kumimoji="1" lang="zh-CN" altLang="en-US" sz="2800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无</a:t>
              </a:r>
              <a:r>
                <a:rPr kumimoji="1" lang="en-US" altLang="zh-CN" sz="2800" i="1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kumimoji="1" lang="zh-CN" altLang="en-US" sz="2800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；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6" name="椭圆 155"/>
            <p:cNvSpPr/>
            <p:nvPr>
              <p:custDataLst>
                <p:tags r:id="rId3"/>
              </p:custDataLst>
            </p:nvPr>
          </p:nvSpPr>
          <p:spPr>
            <a:xfrm>
              <a:off x="4013656" y="5975818"/>
              <a:ext cx="227199" cy="230610"/>
            </a:xfrm>
            <a:prstGeom prst="ellipse">
              <a:avLst/>
            </a:prstGeom>
            <a:solidFill>
              <a:srgbClr val="026BA5"/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32114" y="4729341"/>
            <a:ext cx="3602882" cy="572072"/>
            <a:chOff x="4013656" y="5216355"/>
            <a:chExt cx="3602882" cy="572072"/>
          </a:xfrm>
        </p:grpSpPr>
        <p:sp>
          <p:nvSpPr>
            <p:cNvPr id="154" name="椭圆 153"/>
            <p:cNvSpPr/>
            <p:nvPr>
              <p:custDataLst>
                <p:tags r:id="rId2"/>
              </p:custDataLst>
            </p:nvPr>
          </p:nvSpPr>
          <p:spPr>
            <a:xfrm>
              <a:off x="4013656" y="5387086"/>
              <a:ext cx="227199" cy="23061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7" name="TextBox 8"/>
            <p:cNvSpPr>
              <a:spLocks noChangeArrowheads="1"/>
            </p:cNvSpPr>
            <p:nvPr/>
          </p:nvSpPr>
          <p:spPr bwMode="auto">
            <a:xfrm>
              <a:off x="4360824" y="5216355"/>
              <a:ext cx="3255714" cy="572072"/>
            </a:xfrm>
            <a:prstGeom prst="roundRect">
              <a:avLst>
                <a:gd name="adj" fmla="val 17722"/>
              </a:avLst>
            </a:prstGeom>
            <a:noFill/>
            <a:ln w="28575" algn="ctr">
              <a:noFill/>
              <a:prstDash val="sysDot"/>
              <a:round/>
              <a:headEnd/>
              <a:tailEnd/>
            </a:ln>
          </p:spPr>
          <p:txBody>
            <a:bodyPr wrap="square" lIns="18000" tIns="0" rIns="1800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kumimoji="1" lang="zh-CN" altLang="en-US" sz="2800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有</a:t>
              </a:r>
              <a:r>
                <a:rPr kumimoji="1" lang="en-US" altLang="zh-CN" sz="2800" i="1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kumimoji="1" lang="zh-CN" altLang="en-US" sz="2800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无</a:t>
              </a:r>
              <a:r>
                <a:rPr kumimoji="1" lang="en-US" altLang="zh-CN" sz="2800" i="1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kumimoji="1" lang="zh-CN" altLang="en-US" sz="2800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；</a:t>
              </a:r>
              <a:endPara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732114" y="5906805"/>
            <a:ext cx="6213612" cy="572072"/>
            <a:chOff x="4013656" y="5805087"/>
            <a:chExt cx="6213612" cy="572072"/>
          </a:xfrm>
        </p:grpSpPr>
        <p:sp>
          <p:nvSpPr>
            <p:cNvPr id="89" name="TextBox 8"/>
            <p:cNvSpPr>
              <a:spLocks noChangeArrowheads="1"/>
            </p:cNvSpPr>
            <p:nvPr/>
          </p:nvSpPr>
          <p:spPr bwMode="auto">
            <a:xfrm>
              <a:off x="4360823" y="5805087"/>
              <a:ext cx="5866445" cy="572072"/>
            </a:xfrm>
            <a:prstGeom prst="roundRect">
              <a:avLst>
                <a:gd name="adj" fmla="val 17722"/>
              </a:avLst>
            </a:prstGeom>
            <a:noFill/>
            <a:ln w="28575" algn="ctr">
              <a:noFill/>
              <a:prstDash val="sysDot"/>
              <a:round/>
              <a:headEnd/>
              <a:tailEnd/>
            </a:ln>
          </p:spPr>
          <p:txBody>
            <a:bodyPr wrap="square" lIns="18000" tIns="0" rIns="1800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kumimoji="1" lang="en-US" altLang="zh-CN" sz="2800" i="1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kumimoji="1" lang="zh-CN" altLang="en-US" sz="2800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垂直</a:t>
              </a:r>
              <a:r>
                <a:rPr kumimoji="1" lang="en-US" altLang="zh-CN" sz="2800" i="1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kumimoji="1" lang="zh-CN" altLang="en-US" sz="2800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0" name="椭圆 89"/>
            <p:cNvSpPr/>
            <p:nvPr>
              <p:custDataLst>
                <p:tags r:id="rId1"/>
              </p:custDataLst>
            </p:nvPr>
          </p:nvSpPr>
          <p:spPr>
            <a:xfrm>
              <a:off x="4013656" y="5975818"/>
              <a:ext cx="227199" cy="230610"/>
            </a:xfrm>
            <a:prstGeom prst="ellipse">
              <a:avLst/>
            </a:prstGeom>
            <a:solidFill>
              <a:srgbClr val="F9B03C"/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8793" y="1438103"/>
            <a:ext cx="3387051" cy="2756099"/>
            <a:chOff x="2518793" y="1438103"/>
            <a:chExt cx="4168694" cy="3393910"/>
          </a:xfrm>
        </p:grpSpPr>
        <p:sp>
          <p:nvSpPr>
            <p:cNvPr id="31" name="矩形 30"/>
            <p:cNvSpPr/>
            <p:nvPr/>
          </p:nvSpPr>
          <p:spPr>
            <a:xfrm>
              <a:off x="2589037" y="4263510"/>
              <a:ext cx="4098450" cy="568503"/>
            </a:xfrm>
            <a:prstGeom prst="rect">
              <a:avLst/>
            </a:prstGeom>
            <a:noFill/>
            <a:ln w="50800" cmpd="thickThin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人用力推石头而没推动</a:t>
              </a: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8793" y="1438103"/>
              <a:ext cx="4014195" cy="2855285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9279928" y="1414198"/>
            <a:ext cx="2826182" cy="2821413"/>
            <a:chOff x="6425994" y="2878080"/>
            <a:chExt cx="4337719" cy="383511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1622" y="2878080"/>
              <a:ext cx="1529964" cy="2750143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6425994" y="5701236"/>
              <a:ext cx="4337719" cy="1011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学生背着书包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水平运动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78079" y="1414198"/>
            <a:ext cx="2829614" cy="2547891"/>
            <a:chOff x="8524186" y="1182446"/>
            <a:chExt cx="3593636" cy="3202385"/>
          </a:xfrm>
        </p:grpSpPr>
        <p:sp>
          <p:nvSpPr>
            <p:cNvPr id="37" name="文本框 36"/>
            <p:cNvSpPr txBox="1"/>
            <p:nvPr/>
          </p:nvSpPr>
          <p:spPr>
            <a:xfrm>
              <a:off x="8524186" y="3340370"/>
              <a:ext cx="3593636" cy="1044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冰壶在平滑的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冰面上滑行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8429" y="1182446"/>
              <a:ext cx="3265150" cy="21386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08055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角矩形 46"/>
          <p:cNvSpPr>
            <a:spLocks noChangeArrowheads="1"/>
          </p:cNvSpPr>
          <p:nvPr/>
        </p:nvSpPr>
        <p:spPr bwMode="auto">
          <a:xfrm>
            <a:off x="2895600" y="1531280"/>
            <a:ext cx="8832573" cy="75207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  <a:headEnd/>
            <a:tailE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．功等于力和物体在力的方向上通过的距离的乘积。</a:t>
            </a:r>
            <a:endParaRPr kumimoji="1" lang="en-US" altLang="zh-CN" sz="2800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圆角矩形 51"/>
          <p:cNvSpPr>
            <a:spLocks noChangeArrowheads="1"/>
          </p:cNvSpPr>
          <p:nvPr/>
        </p:nvSpPr>
        <p:spPr bwMode="auto">
          <a:xfrm>
            <a:off x="2895600" y="2429870"/>
            <a:ext cx="1971054" cy="1096621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  <a:headEnd/>
            <a:tailE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．公式：</a:t>
            </a:r>
            <a:endParaRPr kumimoji="1" lang="en-US" altLang="zh-CN" sz="2800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891410" y="4357901"/>
            <a:ext cx="3003034" cy="1011309"/>
            <a:chOff x="5891410" y="4357901"/>
            <a:chExt cx="3003034" cy="101130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1410" y="4357901"/>
              <a:ext cx="3003034" cy="1011309"/>
            </a:xfrm>
            <a:prstGeom prst="rect">
              <a:avLst/>
            </a:prstGeom>
            <a:solidFill>
              <a:srgbClr val="CCE4F7"/>
            </a:solidFill>
          </p:spPr>
        </p:pic>
        <p:sp>
          <p:nvSpPr>
            <p:cNvPr id="57" name="Text Box 20"/>
            <p:cNvSpPr txBox="1">
              <a:spLocks noChangeArrowheads="1"/>
            </p:cNvSpPr>
            <p:nvPr/>
          </p:nvSpPr>
          <p:spPr bwMode="auto">
            <a:xfrm>
              <a:off x="6137916" y="4491590"/>
              <a:ext cx="1942524" cy="493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8000" tIns="10800" rIns="18000" bIns="10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kumimoji="1"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 J = 1 N∙m</a:t>
              </a:r>
              <a:endPara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0" name="圆角矩形 59"/>
          <p:cNvSpPr>
            <a:spLocks noChangeArrowheads="1"/>
          </p:cNvSpPr>
          <p:nvPr/>
        </p:nvSpPr>
        <p:spPr bwMode="auto">
          <a:xfrm>
            <a:off x="2895600" y="4163941"/>
            <a:ext cx="2534746" cy="118745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  <a:headEnd/>
            <a:tailE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．单位：</a:t>
            </a:r>
            <a:endParaRPr kumimoji="1" lang="en-US" altLang="zh-CN" sz="2800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圆角矩形 60"/>
          <p:cNvSpPr>
            <a:spLocks noChangeArrowheads="1"/>
          </p:cNvSpPr>
          <p:nvPr/>
        </p:nvSpPr>
        <p:spPr bwMode="auto">
          <a:xfrm>
            <a:off x="2895600" y="5073601"/>
            <a:ext cx="2649538" cy="118745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  <a:headEnd/>
            <a:tailE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．物理意义：</a:t>
            </a:r>
            <a:endParaRPr kumimoji="1" lang="en-US" altLang="zh-CN" sz="2800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55658" y="5293688"/>
            <a:ext cx="6472516" cy="122777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en-US" altLang="zh-CN" sz="28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N </a:t>
            </a:r>
            <a:r>
              <a:rPr kumimoji="1" lang="zh-CN" altLang="en-US" sz="28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的力使物体在力的方向上，通过 </a:t>
            </a:r>
            <a:r>
              <a:rPr kumimoji="1" lang="en-US" altLang="zh-CN" sz="28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m</a:t>
            </a:r>
            <a:r>
              <a:rPr kumimoji="1" lang="zh-CN" altLang="en-US" sz="28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的距离时所做的功为 </a:t>
            </a:r>
            <a:r>
              <a:rPr kumimoji="1" lang="en-US" altLang="zh-CN" sz="28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J</a:t>
            </a:r>
            <a:r>
              <a:rPr kumimoji="1" lang="zh-CN" altLang="en-US" sz="28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46411" y="2426385"/>
            <a:ext cx="2081280" cy="962988"/>
            <a:chOff x="4846411" y="2558363"/>
            <a:chExt cx="2081280" cy="96298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846411" y="2558363"/>
              <a:ext cx="1952149" cy="962988"/>
            </a:xfrm>
            <a:prstGeom prst="rect">
              <a:avLst/>
            </a:prstGeom>
          </p:spPr>
        </p:pic>
        <p:sp>
          <p:nvSpPr>
            <p:cNvPr id="56" name="矩形 55"/>
            <p:cNvSpPr/>
            <p:nvPr/>
          </p:nvSpPr>
          <p:spPr>
            <a:xfrm>
              <a:off x="4952397" y="2801910"/>
              <a:ext cx="19752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i="1" kern="100" dirty="0">
                  <a:effectLst>
                    <a:glow>
                      <a:srgbClr val="76B0BF"/>
                    </a:glow>
                    <a:innerShdw blurRad="63500" dist="50800">
                      <a:prstClr val="black"/>
                    </a:inn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W</a:t>
              </a:r>
              <a:r>
                <a:rPr lang="en-US" altLang="zh-CN" sz="3600" b="1" kern="100" dirty="0">
                  <a:effectLst>
                    <a:glow>
                      <a:srgbClr val="76B0BF"/>
                    </a:glow>
                    <a:innerShdw blurRad="63500" dist="50800">
                      <a:prstClr val="black"/>
                    </a:inn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= </a:t>
              </a:r>
              <a:r>
                <a:rPr lang="en-US" altLang="zh-CN" sz="3600" b="1" i="1" kern="100" dirty="0">
                  <a:effectLst>
                    <a:glow>
                      <a:srgbClr val="76B0BF"/>
                    </a:glow>
                    <a:innerShdw blurRad="63500" dist="50800">
                      <a:prstClr val="black"/>
                    </a:inn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Fs</a:t>
              </a:r>
              <a:endParaRPr lang="zh-CN" altLang="en-US" sz="3600" b="1" i="1" kern="100" dirty="0">
                <a:effectLst>
                  <a:glow>
                    <a:srgbClr val="76B0BF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78267" y="3161128"/>
            <a:ext cx="733196" cy="1027121"/>
            <a:chOff x="6478267" y="2917725"/>
            <a:chExt cx="733196" cy="1027121"/>
          </a:xfrm>
        </p:grpSpPr>
        <p:sp>
          <p:nvSpPr>
            <p:cNvPr id="16" name="矩形 15"/>
            <p:cNvSpPr/>
            <p:nvPr/>
          </p:nvSpPr>
          <p:spPr>
            <a:xfrm>
              <a:off x="6685357" y="3261582"/>
              <a:ext cx="526106" cy="68326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kumimoji="1"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m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267" y="2917725"/>
              <a:ext cx="456176" cy="504062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665337" y="3180841"/>
            <a:ext cx="710780" cy="1040998"/>
            <a:chOff x="4665337" y="2937438"/>
            <a:chExt cx="710780" cy="1040998"/>
          </a:xfrm>
        </p:grpSpPr>
        <p:sp>
          <p:nvSpPr>
            <p:cNvPr id="18" name="矩形 17"/>
            <p:cNvSpPr/>
            <p:nvPr/>
          </p:nvSpPr>
          <p:spPr>
            <a:xfrm>
              <a:off x="4665337" y="3393661"/>
              <a:ext cx="433281" cy="5847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kumimoji="1"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J</a:t>
              </a:r>
              <a:endParaRPr lang="zh-CN" altLang="en-US" dirty="0"/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8" cstate="print">
              <a:lum brigh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919941" y="2937438"/>
              <a:ext cx="456176" cy="50406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5500049" y="3161128"/>
            <a:ext cx="688141" cy="1098241"/>
            <a:chOff x="5469197" y="2917725"/>
            <a:chExt cx="688141" cy="1098241"/>
          </a:xfrm>
        </p:grpSpPr>
        <p:sp>
          <p:nvSpPr>
            <p:cNvPr id="14" name="矩形 13"/>
            <p:cNvSpPr/>
            <p:nvPr/>
          </p:nvSpPr>
          <p:spPr>
            <a:xfrm>
              <a:off x="5469197" y="3332702"/>
              <a:ext cx="481222" cy="68326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kumimoji="1"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N</a:t>
              </a: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701162" y="2917725"/>
              <a:ext cx="456176" cy="504062"/>
            </a:xfrm>
            <a:prstGeom prst="rect">
              <a:avLst/>
            </a:prstGeom>
          </p:spPr>
        </p:pic>
      </p:grpSp>
      <p:sp>
        <p:nvSpPr>
          <p:cNvPr id="65" name="Text Box 20"/>
          <p:cNvSpPr txBox="1">
            <a:spLocks noChangeArrowheads="1"/>
          </p:cNvSpPr>
          <p:nvPr/>
        </p:nvSpPr>
        <p:spPr bwMode="auto">
          <a:xfrm>
            <a:off x="3896791" y="3665190"/>
            <a:ext cx="870191" cy="4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焦耳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816465" y="408020"/>
            <a:ext cx="2728673" cy="899144"/>
            <a:chOff x="2816465" y="403136"/>
            <a:chExt cx="2728673" cy="899144"/>
          </a:xfrm>
        </p:grpSpPr>
        <p:grpSp>
          <p:nvGrpSpPr>
            <p:cNvPr id="53" name="组合 52"/>
            <p:cNvGrpSpPr/>
            <p:nvPr/>
          </p:nvGrpSpPr>
          <p:grpSpPr>
            <a:xfrm>
              <a:off x="2816465" y="403136"/>
              <a:ext cx="2728673" cy="899144"/>
              <a:chOff x="2758542" y="349904"/>
              <a:chExt cx="2728673" cy="899144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5" name="组合 54"/>
              <p:cNvGrpSpPr/>
              <p:nvPr/>
            </p:nvGrpSpPr>
            <p:grpSpPr>
              <a:xfrm>
                <a:off x="2758542" y="349904"/>
                <a:ext cx="2728673" cy="899144"/>
                <a:chOff x="3127094" y="518364"/>
                <a:chExt cx="2092140" cy="689395"/>
              </a:xfrm>
            </p:grpSpPr>
            <p:sp>
              <p:nvSpPr>
                <p:cNvPr id="59" name="圆角矩形 58"/>
                <p:cNvSpPr/>
                <p:nvPr/>
              </p:nvSpPr>
              <p:spPr>
                <a:xfrm>
                  <a:off x="3358903" y="667983"/>
                  <a:ext cx="186033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Shape 2248"/>
                <p:cNvSpPr/>
                <p:nvPr/>
              </p:nvSpPr>
              <p:spPr>
                <a:xfrm flipH="1">
                  <a:off x="3127094" y="518364"/>
                  <a:ext cx="689395" cy="6893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  <p:sp>
            <p:nvSpPr>
              <p:cNvPr id="58" name="文本框 57"/>
              <p:cNvSpPr txBox="1"/>
              <p:nvPr/>
            </p:nvSpPr>
            <p:spPr>
              <a:xfrm>
                <a:off x="3723026" y="562989"/>
                <a:ext cx="1623637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功的计算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9" name="Shape 25434"/>
            <p:cNvSpPr/>
            <p:nvPr/>
          </p:nvSpPr>
          <p:spPr>
            <a:xfrm>
              <a:off x="2997632" y="594503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51" name="组合 50"/>
          <p:cNvGrpSpPr/>
          <p:nvPr/>
        </p:nvGrpSpPr>
        <p:grpSpPr>
          <a:xfrm rot="-60000">
            <a:off x="3641342" y="4086392"/>
            <a:ext cx="3675016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7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816463" y="403136"/>
            <a:ext cx="2849845" cy="899144"/>
            <a:chOff x="2816463" y="403136"/>
            <a:chExt cx="2849845" cy="899144"/>
          </a:xfrm>
        </p:grpSpPr>
        <p:grpSp>
          <p:nvGrpSpPr>
            <p:cNvPr id="87" name="组合 86"/>
            <p:cNvGrpSpPr/>
            <p:nvPr/>
          </p:nvGrpSpPr>
          <p:grpSpPr>
            <a:xfrm>
              <a:off x="2816463" y="403136"/>
              <a:ext cx="2849845" cy="899144"/>
              <a:chOff x="2758540" y="349904"/>
              <a:chExt cx="2849845" cy="899144"/>
            </a:xfrm>
          </p:grpSpPr>
          <p:cxnSp>
            <p:nvCxnSpPr>
              <p:cNvPr id="89" name="直接连接符 88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0" name="组合 89"/>
              <p:cNvGrpSpPr/>
              <p:nvPr/>
            </p:nvGrpSpPr>
            <p:grpSpPr>
              <a:xfrm>
                <a:off x="2758540" y="349904"/>
                <a:ext cx="2849845" cy="899144"/>
                <a:chOff x="3127094" y="518364"/>
                <a:chExt cx="2185046" cy="689395"/>
              </a:xfrm>
            </p:grpSpPr>
            <p:sp>
              <p:nvSpPr>
                <p:cNvPr id="92" name="圆角矩形 91"/>
                <p:cNvSpPr/>
                <p:nvPr/>
              </p:nvSpPr>
              <p:spPr>
                <a:xfrm>
                  <a:off x="3358904" y="667983"/>
                  <a:ext cx="1953236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3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94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95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91" name="文本框 90"/>
              <p:cNvSpPr txBox="1"/>
              <p:nvPr/>
            </p:nvSpPr>
            <p:spPr>
              <a:xfrm>
                <a:off x="3703776" y="553541"/>
                <a:ext cx="1695502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功的计算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8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63" name="Text Box 20"/>
          <p:cNvSpPr txBox="1">
            <a:spLocks noChangeArrowheads="1"/>
          </p:cNvSpPr>
          <p:nvPr/>
        </p:nvSpPr>
        <p:spPr bwMode="auto">
          <a:xfrm>
            <a:off x="4517301" y="4493420"/>
            <a:ext cx="1374109" cy="4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焦耳（</a:t>
            </a: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4526" y="2273340"/>
            <a:ext cx="2537793" cy="26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268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2" grpId="0"/>
      <p:bldP spid="60" grpId="0"/>
      <p:bldP spid="61" grpId="0"/>
      <p:bldP spid="2" grpId="0"/>
      <p:bldP spid="65" grpId="0"/>
      <p:bldP spid="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3402497" y="4295452"/>
            <a:ext cx="6982475" cy="256112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4973409" y="4806806"/>
            <a:ext cx="5715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有力无距离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506367" y="3970578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2646097" y="541194"/>
            <a:ext cx="9305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关于做功，下列说法正确的是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        ）</a:t>
            </a:r>
            <a:endParaRPr lang="zh-CN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．运动员举着杠铃不动时，人对杠铃的支持力做了功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．扛着一桶纯净水上楼时，人对水桶的支持力做了功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．拉着拉杆箱在水平地面上行走时，地面对拉杆箱的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支持力做了功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zh-CN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．篮球离开手后继续在空中飞行的过程中，运动员对篮球做了功</a:t>
            </a:r>
            <a:endParaRPr lang="zh-CN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75409" y="652587"/>
            <a:ext cx="1077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 rot="-60000">
            <a:off x="5730198" y="1607833"/>
            <a:ext cx="792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75" name="Text Box 15"/>
          <p:cNvSpPr txBox="1">
            <a:spLocks noChangeArrowheads="1"/>
          </p:cNvSpPr>
          <p:nvPr/>
        </p:nvSpPr>
        <p:spPr bwMode="auto">
          <a:xfrm>
            <a:off x="4973409" y="5226930"/>
            <a:ext cx="5715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有力有距离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76" name="组合 75"/>
          <p:cNvGrpSpPr/>
          <p:nvPr/>
        </p:nvGrpSpPr>
        <p:grpSpPr>
          <a:xfrm rot="-60000">
            <a:off x="5772629" y="2166869"/>
            <a:ext cx="792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77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79" name="组合 78"/>
          <p:cNvGrpSpPr/>
          <p:nvPr/>
        </p:nvGrpSpPr>
        <p:grpSpPr>
          <a:xfrm rot="-60000">
            <a:off x="5345416" y="2712061"/>
            <a:ext cx="1260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8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83" name="组合 82"/>
          <p:cNvGrpSpPr/>
          <p:nvPr/>
        </p:nvGrpSpPr>
        <p:grpSpPr>
          <a:xfrm rot="-60000">
            <a:off x="4181027" y="3820763"/>
            <a:ext cx="792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8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86" name="Text Box 15"/>
          <p:cNvSpPr txBox="1">
            <a:spLocks noChangeArrowheads="1"/>
          </p:cNvSpPr>
          <p:nvPr/>
        </p:nvSpPr>
        <p:spPr bwMode="auto">
          <a:xfrm>
            <a:off x="4973409" y="5647054"/>
            <a:ext cx="5715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力和距离垂直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0" name="Text Box 15"/>
          <p:cNvSpPr txBox="1">
            <a:spLocks noChangeArrowheads="1"/>
          </p:cNvSpPr>
          <p:nvPr/>
        </p:nvSpPr>
        <p:spPr bwMode="auto">
          <a:xfrm>
            <a:off x="4973409" y="6067177"/>
            <a:ext cx="5715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有距离无力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08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1" grpId="0"/>
      <p:bldP spid="6" grpId="0"/>
      <p:bldP spid="75" grpId="0"/>
      <p:bldP spid="86" grpId="0"/>
      <p:bldP spid="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474812" y="1758614"/>
            <a:ext cx="2050181" cy="1539394"/>
            <a:chOff x="8474812" y="1758614"/>
            <a:chExt cx="2050181" cy="1539394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" contrast="-68000"/>
                      </a14:imgEffect>
                    </a14:imgLayer>
                  </a14:imgProps>
                </a:ext>
              </a:extLst>
            </a:blip>
            <a:srcRect l="15579" t="9172" r="23163" b="11939"/>
            <a:stretch/>
          </p:blipFill>
          <p:spPr>
            <a:xfrm flipH="1">
              <a:off x="8537623" y="1849876"/>
              <a:ext cx="1964836" cy="1448132"/>
            </a:xfrm>
            <a:prstGeom prst="rect">
              <a:avLst/>
            </a:prstGeom>
            <a:noFill/>
            <a:effectLst>
              <a:softEdge rad="0"/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8474812" y="1758614"/>
              <a:ext cx="2050181" cy="1533160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  <a:ln w="31750">
              <a:noFill/>
            </a:ln>
            <a:effectLst>
              <a:outerShdw sx="1000" sy="1000" algn="tl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/>
          <a:srcRect l="15579" t="9172" r="23163" b="11939"/>
          <a:stretch/>
        </p:blipFill>
        <p:spPr>
          <a:xfrm flipH="1">
            <a:off x="8554177" y="1857462"/>
            <a:ext cx="1964836" cy="1448132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024439" y="1085436"/>
            <a:ext cx="920032" cy="54743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844159" y="565253"/>
            <a:ext cx="1235264" cy="54743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988423" y="565253"/>
            <a:ext cx="1225059" cy="547436"/>
          </a:xfrm>
          <a:prstGeom prst="rect">
            <a:avLst/>
          </a:prstGeom>
        </p:spPr>
      </p:pic>
      <p:grpSp>
        <p:nvGrpSpPr>
          <p:cNvPr id="16" name="Group 32"/>
          <p:cNvGrpSpPr>
            <a:grpSpLocks/>
          </p:cNvGrpSpPr>
          <p:nvPr/>
        </p:nvGrpSpPr>
        <p:grpSpPr bwMode="auto">
          <a:xfrm>
            <a:off x="3850105" y="3313120"/>
            <a:ext cx="7084884" cy="140417"/>
            <a:chOff x="787" y="2273"/>
            <a:chExt cx="3431" cy="68"/>
          </a:xfrm>
        </p:grpSpPr>
        <p:sp>
          <p:nvSpPr>
            <p:cNvPr id="17" name="Rectangle 31" descr="宽下对角线"/>
            <p:cNvSpPr>
              <a:spLocks noChangeArrowheads="1"/>
            </p:cNvSpPr>
            <p:nvPr/>
          </p:nvSpPr>
          <p:spPr bwMode="auto">
            <a:xfrm>
              <a:off x="816" y="2273"/>
              <a:ext cx="3402" cy="68"/>
            </a:xfrm>
            <a:prstGeom prst="rect">
              <a:avLst/>
            </a:prstGeom>
            <a:pattFill prst="wdDnDiag">
              <a:fgClr>
                <a:schemeClr val="tx2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5"/>
            <p:cNvSpPr>
              <a:spLocks noChangeShapeType="1"/>
            </p:cNvSpPr>
            <p:nvPr/>
          </p:nvSpPr>
          <p:spPr bwMode="auto">
            <a:xfrm>
              <a:off x="787" y="2273"/>
              <a:ext cx="3408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2754530" y="522205"/>
            <a:ext cx="8884209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小明在水平地面上，用</a:t>
            </a:r>
            <a:r>
              <a:rPr kumimoji="1"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 N</a:t>
            </a: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的水平推力使重</a:t>
            </a:r>
            <a:r>
              <a:rPr kumimoji="1"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 N</a:t>
            </a: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的箱子前进了</a:t>
            </a:r>
            <a:r>
              <a:rPr kumimoji="1"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 m</a:t>
            </a: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，求小明推箱子做了多少功？箱子的重力做了多少功？</a:t>
            </a:r>
          </a:p>
        </p:txBody>
      </p:sp>
      <p:grpSp>
        <p:nvGrpSpPr>
          <p:cNvPr id="27" name="Group 34"/>
          <p:cNvGrpSpPr>
            <a:grpSpLocks/>
          </p:cNvGrpSpPr>
          <p:nvPr/>
        </p:nvGrpSpPr>
        <p:grpSpPr bwMode="auto">
          <a:xfrm>
            <a:off x="3983100" y="2479686"/>
            <a:ext cx="1654176" cy="461963"/>
            <a:chOff x="2490" y="1681"/>
            <a:chExt cx="1042" cy="291"/>
          </a:xfrm>
        </p:grpSpPr>
        <p:sp>
          <p:nvSpPr>
            <p:cNvPr id="36" name="Line 6"/>
            <p:cNvSpPr>
              <a:spLocks noChangeShapeType="1"/>
            </p:cNvSpPr>
            <p:nvPr/>
          </p:nvSpPr>
          <p:spPr bwMode="auto">
            <a:xfrm flipH="1">
              <a:off x="3014" y="1962"/>
              <a:ext cx="518" cy="0"/>
            </a:xfrm>
            <a:prstGeom prst="line">
              <a:avLst/>
            </a:prstGeom>
            <a:noFill/>
            <a:ln w="28575">
              <a:solidFill>
                <a:srgbClr val="C00000"/>
              </a:solidFill>
              <a:round/>
              <a:headEnd type="oval" w="med" len="med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Text Box 13"/>
            <p:cNvSpPr txBox="1">
              <a:spLocks noChangeArrowheads="1"/>
            </p:cNvSpPr>
            <p:nvPr/>
          </p:nvSpPr>
          <p:spPr bwMode="auto">
            <a:xfrm>
              <a:off x="2490" y="1681"/>
              <a:ext cx="83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400" b="1" i="1" dirty="0">
                  <a:solidFill>
                    <a:srgbClr val="000808"/>
                  </a:solidFill>
                  <a:latin typeface="Times New Roman" panose="02020603050405020304" pitchFamily="18" charset="0"/>
                </a:rPr>
                <a:t>F </a:t>
              </a:r>
              <a:r>
                <a:rPr kumimoji="1" lang="en-US" altLang="zh-CN" sz="2400" b="1" dirty="0">
                  <a:solidFill>
                    <a:srgbClr val="000808"/>
                  </a:solidFill>
                  <a:latin typeface="Times New Roman" panose="02020603050405020304" pitchFamily="18" charset="0"/>
                </a:rPr>
                <a:t>= 50 N</a:t>
              </a:r>
            </a:p>
          </p:txBody>
        </p:sp>
      </p:grpSp>
      <p:grpSp>
        <p:nvGrpSpPr>
          <p:cNvPr id="28" name="Group 35"/>
          <p:cNvGrpSpPr>
            <a:grpSpLocks/>
          </p:cNvGrpSpPr>
          <p:nvPr/>
        </p:nvGrpSpPr>
        <p:grpSpPr bwMode="auto">
          <a:xfrm>
            <a:off x="4705413" y="2935300"/>
            <a:ext cx="1497013" cy="1155955"/>
            <a:chOff x="2939" y="1948"/>
            <a:chExt cx="943" cy="827"/>
          </a:xfrm>
        </p:grpSpPr>
        <p:sp>
          <p:nvSpPr>
            <p:cNvPr id="34" name="Line 7"/>
            <p:cNvSpPr>
              <a:spLocks noChangeShapeType="1"/>
            </p:cNvSpPr>
            <p:nvPr/>
          </p:nvSpPr>
          <p:spPr bwMode="auto">
            <a:xfrm>
              <a:off x="3536" y="1948"/>
              <a:ext cx="0" cy="56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oval" w="med" len="med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Text Box 14"/>
            <p:cNvSpPr txBox="1">
              <a:spLocks noChangeArrowheads="1"/>
            </p:cNvSpPr>
            <p:nvPr/>
          </p:nvSpPr>
          <p:spPr bwMode="auto">
            <a:xfrm>
              <a:off x="2939" y="2445"/>
              <a:ext cx="94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400" b="1" i="1" dirty="0">
                  <a:solidFill>
                    <a:srgbClr val="000808"/>
                  </a:solidFill>
                  <a:latin typeface="Times New Roman" panose="02020603050405020304" pitchFamily="18" charset="0"/>
                </a:rPr>
                <a:t>G </a:t>
              </a:r>
              <a:r>
                <a:rPr kumimoji="1" lang="en-US" altLang="zh-CN" sz="2400" b="1" dirty="0">
                  <a:solidFill>
                    <a:srgbClr val="000808"/>
                  </a:solidFill>
                  <a:latin typeface="Times New Roman" panose="02020603050405020304" pitchFamily="18" charset="0"/>
                </a:rPr>
                <a:t>= 100 N</a:t>
              </a:r>
            </a:p>
          </p:txBody>
        </p:sp>
      </p:grpSp>
      <p:grpSp>
        <p:nvGrpSpPr>
          <p:cNvPr id="29" name="Group 33"/>
          <p:cNvGrpSpPr>
            <a:grpSpLocks/>
          </p:cNvGrpSpPr>
          <p:nvPr/>
        </p:nvGrpSpPr>
        <p:grpSpPr bwMode="auto">
          <a:xfrm>
            <a:off x="6067425" y="3321071"/>
            <a:ext cx="3346449" cy="434398"/>
            <a:chOff x="1127" y="2318"/>
            <a:chExt cx="1907" cy="219"/>
          </a:xfrm>
        </p:grpSpPr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3034" y="2319"/>
              <a:ext cx="0" cy="2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10"/>
            <p:cNvSpPr>
              <a:spLocks noChangeShapeType="1"/>
            </p:cNvSpPr>
            <p:nvPr/>
          </p:nvSpPr>
          <p:spPr bwMode="auto">
            <a:xfrm>
              <a:off x="1130" y="2455"/>
              <a:ext cx="19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lg"/>
              <a:tailEnd type="arrow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 dirty="0"/>
            </a:p>
          </p:txBody>
        </p:sp>
        <p:sp>
          <p:nvSpPr>
            <p:cNvPr id="32" name="Line 9"/>
            <p:cNvSpPr>
              <a:spLocks noChangeShapeType="1"/>
            </p:cNvSpPr>
            <p:nvPr/>
          </p:nvSpPr>
          <p:spPr bwMode="auto">
            <a:xfrm>
              <a:off x="1127" y="2318"/>
              <a:ext cx="0" cy="2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Text Box 12"/>
            <p:cNvSpPr txBox="1">
              <a:spLocks noChangeArrowheads="1"/>
            </p:cNvSpPr>
            <p:nvPr/>
          </p:nvSpPr>
          <p:spPr bwMode="auto">
            <a:xfrm>
              <a:off x="1698" y="2388"/>
              <a:ext cx="751" cy="1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t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kumimoji="1" lang="en-US" altLang="zh-CN" sz="2400" b="1" i="1" dirty="0">
                  <a:solidFill>
                    <a:srgbClr val="000808"/>
                  </a:solidFill>
                  <a:latin typeface="Times New Roman" panose="02020603050405020304" pitchFamily="18" charset="0"/>
                </a:rPr>
                <a:t>s</a:t>
              </a:r>
              <a:r>
                <a:rPr kumimoji="1" lang="en-US" altLang="zh-CN" sz="1600" b="1" dirty="0">
                  <a:solidFill>
                    <a:srgbClr val="000808"/>
                  </a:solidFill>
                  <a:latin typeface="Times New Roman" panose="02020603050405020304" pitchFamily="18" charset="0"/>
                </a:rPr>
                <a:t> </a:t>
              </a:r>
              <a:r>
                <a:rPr kumimoji="1" lang="en-US" altLang="zh-CN" sz="2400" b="1" dirty="0">
                  <a:solidFill>
                    <a:srgbClr val="000808"/>
                  </a:solidFill>
                  <a:latin typeface="Times New Roman" panose="02020603050405020304" pitchFamily="18" charset="0"/>
                </a:rPr>
                <a:t>=</a:t>
              </a:r>
              <a:r>
                <a:rPr kumimoji="1" lang="en-US" altLang="zh-CN" sz="1200" b="1" dirty="0">
                  <a:solidFill>
                    <a:srgbClr val="000808"/>
                  </a:solidFill>
                  <a:latin typeface="Times New Roman" panose="02020603050405020304" pitchFamily="18" charset="0"/>
                </a:rPr>
                <a:t> </a:t>
              </a:r>
              <a:r>
                <a:rPr kumimoji="1" lang="en-US" altLang="zh-CN" sz="2400" b="1" dirty="0">
                  <a:solidFill>
                    <a:srgbClr val="000808"/>
                  </a:solidFill>
                  <a:latin typeface="Times New Roman" panose="02020603050405020304" pitchFamily="18" charset="0"/>
                </a:rPr>
                <a:t>10 m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2662268" y="4189296"/>
            <a:ext cx="9314659" cy="256112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4233180" y="4700650"/>
            <a:ext cx="6852742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小明做的功</a:t>
            </a:r>
            <a:r>
              <a:rPr kumimoji="1" lang="en-US" altLang="zh-CN" sz="2400" i="1" dirty="0">
                <a:latin typeface="Times New Roman" panose="02020603050405020304" pitchFamily="18" charset="0"/>
              </a:rPr>
              <a:t>W</a:t>
            </a:r>
            <a:r>
              <a:rPr kumimoji="1" lang="en-US" altLang="zh-CN" sz="2400" baseline="-25000" dirty="0">
                <a:latin typeface="Times New Roman" panose="02020603050405020304" pitchFamily="18" charset="0"/>
              </a:rPr>
              <a:t>1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＝ </a:t>
            </a:r>
            <a:r>
              <a:rPr kumimoji="1" lang="en-US" altLang="zh-CN" sz="2400" i="1" dirty="0">
                <a:latin typeface="Times New Roman" panose="02020603050405020304" pitchFamily="18" charset="0"/>
              </a:rPr>
              <a:t>Fs 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＝ 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50 N×10 m 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＝ 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500 J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，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4233180" y="6052253"/>
            <a:ext cx="7100887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答：他推箱子做功 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500 J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，箱子重力做功 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 J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233180" y="5249118"/>
            <a:ext cx="50987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因为重力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垂直于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所以重力做的功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 J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766138" y="3864422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8006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11111E-6 L -0.275 0.004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1" grpId="0"/>
      <p:bldP spid="22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296068" y="5196464"/>
            <a:ext cx="883683" cy="54743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8128" y="3625851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8128" y="157682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260133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552315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8128" y="4650363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776" y="5674877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495863" y="5244379"/>
            <a:ext cx="883683" cy="547436"/>
          </a:xfrm>
          <a:prstGeom prst="rect">
            <a:avLst/>
          </a:prstGeom>
        </p:spPr>
      </p:pic>
      <p:sp>
        <p:nvSpPr>
          <p:cNvPr id="65" name="文本框 64"/>
          <p:cNvSpPr txBox="1"/>
          <p:nvPr/>
        </p:nvSpPr>
        <p:spPr>
          <a:xfrm>
            <a:off x="3399581" y="624323"/>
            <a:ext cx="8641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物体运动方向与力的方向相反时，力对物体做功吗？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4046248" y="4764038"/>
            <a:ext cx="2442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电梯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过程中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864075" y="5287265"/>
            <a:ext cx="2646878" cy="461665"/>
          </a:xfrm>
          <a:prstGeom prst="rect">
            <a:avLst/>
          </a:prstGeom>
          <a:noFill/>
          <a:ln w="50800" cmpd="thickThin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支持力对人做负功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3888429" y="1676911"/>
            <a:ext cx="2510625" cy="3014038"/>
            <a:chOff x="5962281" y="1759634"/>
            <a:chExt cx="2510625" cy="3014038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29" t="24282" b="10035"/>
            <a:stretch/>
          </p:blipFill>
          <p:spPr>
            <a:xfrm>
              <a:off x="5962281" y="1759634"/>
              <a:ext cx="2510625" cy="301403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grpSp>
          <p:nvGrpSpPr>
            <p:cNvPr id="70" name="组合 69"/>
            <p:cNvGrpSpPr/>
            <p:nvPr/>
          </p:nvGrpSpPr>
          <p:grpSpPr>
            <a:xfrm flipV="1">
              <a:off x="6552776" y="1983861"/>
              <a:ext cx="871378" cy="1485806"/>
              <a:chOff x="9396020" y="2631562"/>
              <a:chExt cx="871378" cy="1485806"/>
            </a:xfrm>
          </p:grpSpPr>
          <p:cxnSp>
            <p:nvCxnSpPr>
              <p:cNvPr id="71" name="直接箭头连接符 70"/>
              <p:cNvCxnSpPr/>
              <p:nvPr/>
            </p:nvCxnSpPr>
            <p:spPr>
              <a:xfrm flipH="1">
                <a:off x="10097434" y="2631562"/>
                <a:ext cx="7175" cy="1047750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矩形 71"/>
              <p:cNvSpPr/>
              <p:nvPr/>
            </p:nvSpPr>
            <p:spPr>
              <a:xfrm flipV="1">
                <a:off x="9396020" y="3722197"/>
                <a:ext cx="871378" cy="395171"/>
              </a:xfrm>
              <a:prstGeom prst="rect">
                <a:avLst/>
              </a:prstGeom>
              <a:noFill/>
              <a:ln w="38100">
                <a:noFill/>
              </a:ln>
              <a:effectLst>
                <a:outerShdw sx="1000" sy="1000" algn="tl" rotWithShape="0">
                  <a:schemeClr val="bg1">
                    <a:lumMod val="50000"/>
                  </a:schemeClr>
                </a:outerShdw>
                <a:reflection endPos="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i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en-US" sz="2400" b="1" baseline="-250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支持</a:t>
                </a:r>
              </a:p>
            </p:txBody>
          </p:sp>
        </p:grpSp>
      </p:grpSp>
      <p:sp>
        <p:nvSpPr>
          <p:cNvPr id="73" name="矩形 72"/>
          <p:cNvSpPr/>
          <p:nvPr/>
        </p:nvSpPr>
        <p:spPr>
          <a:xfrm>
            <a:off x="3864074" y="5761054"/>
            <a:ext cx="2646878" cy="461665"/>
          </a:xfrm>
          <a:prstGeom prst="rect">
            <a:avLst/>
          </a:prstGeom>
          <a:noFill/>
          <a:ln w="50800" cmpd="thickThin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人克服支持力做功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6956891" y="1936888"/>
            <a:ext cx="3986244" cy="3275741"/>
            <a:chOff x="6989549" y="1352201"/>
            <a:chExt cx="3986244" cy="3275741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989549" y="1352201"/>
              <a:ext cx="3986244" cy="2498275"/>
            </a:xfrm>
            <a:prstGeom prst="rect">
              <a:avLst/>
            </a:prstGeom>
            <a:ln w="57150">
              <a:solidFill>
                <a:schemeClr val="bg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4" name="文本框 73"/>
            <p:cNvSpPr txBox="1"/>
            <p:nvPr/>
          </p:nvSpPr>
          <p:spPr>
            <a:xfrm>
              <a:off x="7612731" y="4166277"/>
              <a:ext cx="27722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汽车刹车的过程中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7493096" y="5250446"/>
            <a:ext cx="2646878" cy="461665"/>
          </a:xfrm>
          <a:prstGeom prst="rect">
            <a:avLst/>
          </a:prstGeom>
          <a:noFill/>
          <a:ln w="50800" cmpd="thickThin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阻力对汽车做负功</a:t>
            </a:r>
          </a:p>
        </p:txBody>
      </p:sp>
      <p:sp>
        <p:nvSpPr>
          <p:cNvPr id="76" name="矩形 75"/>
          <p:cNvSpPr/>
          <p:nvPr/>
        </p:nvSpPr>
        <p:spPr>
          <a:xfrm>
            <a:off x="7493097" y="5775689"/>
            <a:ext cx="2646878" cy="461665"/>
          </a:xfrm>
          <a:prstGeom prst="rect">
            <a:avLst/>
          </a:prstGeom>
          <a:noFill/>
          <a:ln w="50800" cmpd="thickThin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汽车克服阻力做功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407" y="473592"/>
            <a:ext cx="782179" cy="815870"/>
          </a:xfrm>
          <a:prstGeom prst="rect">
            <a:avLst/>
          </a:prstGeom>
        </p:spPr>
      </p:pic>
      <p:sp>
        <p:nvSpPr>
          <p:cNvPr id="39" name="任意多边形 38"/>
          <p:cNvSpPr/>
          <p:nvPr/>
        </p:nvSpPr>
        <p:spPr>
          <a:xfrm>
            <a:off x="7372707" y="657733"/>
            <a:ext cx="864120" cy="56076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916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67" grpId="0"/>
      <p:bldP spid="73" grpId="0"/>
      <p:bldP spid="75" grpId="0"/>
      <p:bldP spid="76" grpId="0"/>
      <p:bldP spid="3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31" y="5119170"/>
            <a:ext cx="1384672" cy="1701337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5645968" y="852364"/>
            <a:ext cx="4921653" cy="1123337"/>
            <a:chOff x="6771988" y="740308"/>
            <a:chExt cx="4921653" cy="1123337"/>
          </a:xfrm>
        </p:grpSpPr>
        <p:sp>
          <p:nvSpPr>
            <p:cNvPr id="79" name="圆角矩形 78"/>
            <p:cNvSpPr/>
            <p:nvPr/>
          </p:nvSpPr>
          <p:spPr>
            <a:xfrm>
              <a:off x="7770441" y="740308"/>
              <a:ext cx="3923200" cy="1123337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有力作用在物体上，物体在这个力的方向上移动了一段距离，就说这个力对物体做了功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8" name="直接箭头连接符 7"/>
            <p:cNvCxnSpPr/>
            <p:nvPr/>
          </p:nvCxnSpPr>
          <p:spPr>
            <a:xfrm>
              <a:off x="6771988" y="1315889"/>
              <a:ext cx="998453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6763399" y="2405546"/>
            <a:ext cx="4220798" cy="1774728"/>
            <a:chOff x="6771988" y="2371707"/>
            <a:chExt cx="4220798" cy="1774728"/>
          </a:xfrm>
        </p:grpSpPr>
        <p:sp>
          <p:nvSpPr>
            <p:cNvPr id="80" name="圆角矩形 79"/>
            <p:cNvSpPr/>
            <p:nvPr/>
          </p:nvSpPr>
          <p:spPr>
            <a:xfrm>
              <a:off x="7757741" y="2371707"/>
              <a:ext cx="2700711" cy="535967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有力 </a:t>
              </a:r>
              <a:r>
                <a:rPr lang="en-US" altLang="zh-CN" sz="2000" i="1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F </a:t>
              </a: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作用在物体上</a:t>
              </a:r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7767266" y="3587735"/>
              <a:ext cx="3225520" cy="55870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沿力的方向移动一段距离 </a:t>
              </a:r>
              <a:r>
                <a:rPr lang="en-US" altLang="zh-CN" sz="2000" i="1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s</a:t>
              </a:r>
              <a:endPara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cxnSp>
          <p:nvCxnSpPr>
            <p:cNvPr id="83" name="直接箭头连接符 82"/>
            <p:cNvCxnSpPr/>
            <p:nvPr/>
          </p:nvCxnSpPr>
          <p:spPr>
            <a:xfrm>
              <a:off x="7309410" y="263016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箭头连接符 83"/>
            <p:cNvCxnSpPr/>
            <p:nvPr/>
          </p:nvCxnSpPr>
          <p:spPr>
            <a:xfrm>
              <a:off x="7312585" y="3867085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322110" y="2623816"/>
              <a:ext cx="0" cy="1256945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771988" y="3320236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6421795" y="4771164"/>
            <a:ext cx="2398355" cy="570531"/>
            <a:chOff x="6789167" y="5209939"/>
            <a:chExt cx="2398355" cy="570531"/>
          </a:xfrm>
        </p:grpSpPr>
        <p:sp>
          <p:nvSpPr>
            <p:cNvPr id="82" name="圆角矩形 81"/>
            <p:cNvSpPr/>
            <p:nvPr/>
          </p:nvSpPr>
          <p:spPr>
            <a:xfrm>
              <a:off x="7787620" y="5209939"/>
              <a:ext cx="1399902" cy="570531"/>
            </a:xfrm>
            <a:prstGeom prst="roundRect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W 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= 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Fs</a:t>
              </a:r>
              <a:endParaRPr lang="zh-CN" altLang="en-US" sz="2800" i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cxnSp>
          <p:nvCxnSpPr>
            <p:cNvPr id="85" name="直接箭头连接符 84"/>
            <p:cNvCxnSpPr/>
            <p:nvPr/>
          </p:nvCxnSpPr>
          <p:spPr>
            <a:xfrm>
              <a:off x="6789167" y="5502406"/>
              <a:ext cx="998453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2826012" y="978229"/>
            <a:ext cx="3937387" cy="4435483"/>
            <a:chOff x="2826012" y="978229"/>
            <a:chExt cx="3937387" cy="5082703"/>
          </a:xfrm>
        </p:grpSpPr>
        <p:sp>
          <p:nvSpPr>
            <p:cNvPr id="63" name="圆角矩形 62"/>
            <p:cNvSpPr/>
            <p:nvPr/>
          </p:nvSpPr>
          <p:spPr>
            <a:xfrm>
              <a:off x="4505753" y="3179895"/>
              <a:ext cx="2257646" cy="1086260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做功的两个必要因素</a:t>
              </a: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4508349" y="978229"/>
              <a:ext cx="1137619" cy="861899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定义</a:t>
              </a: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4491170" y="5308216"/>
              <a:ext cx="1950154" cy="752716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功的计算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640300" y="1384300"/>
              <a:ext cx="870026" cy="4307475"/>
              <a:chOff x="3790888" y="1236469"/>
              <a:chExt cx="870026" cy="4307475"/>
            </a:xfrm>
          </p:grpSpPr>
          <p:cxnSp>
            <p:nvCxnSpPr>
              <p:cNvPr id="86" name="直接箭头连接符 85"/>
              <p:cNvCxnSpPr/>
              <p:nvPr/>
            </p:nvCxnSpPr>
            <p:spPr>
              <a:xfrm>
                <a:off x="4193427" y="1261348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7" name="直接箭头连接符 86"/>
              <p:cNvCxnSpPr/>
              <p:nvPr/>
            </p:nvCxnSpPr>
            <p:spPr>
              <a:xfrm>
                <a:off x="4193427" y="5519920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209300" y="1236469"/>
                <a:ext cx="0" cy="4307475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直接箭头连接符 89"/>
              <p:cNvCxnSpPr/>
              <p:nvPr/>
            </p:nvCxnSpPr>
            <p:spPr>
              <a:xfrm>
                <a:off x="3790888" y="3514147"/>
                <a:ext cx="870026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54" name="椭圆 53"/>
            <p:cNvSpPr/>
            <p:nvPr>
              <p:custDataLst>
                <p:tags r:id="rId1"/>
              </p:custDataLst>
            </p:nvPr>
          </p:nvSpPr>
          <p:spPr>
            <a:xfrm>
              <a:off x="2826012" y="3180786"/>
              <a:ext cx="898966" cy="962386"/>
            </a:xfrm>
            <a:prstGeom prst="ellipse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功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1776" y="4650078"/>
            <a:ext cx="1572904" cy="658425"/>
            <a:chOff x="118542" y="795531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8128" y="1570011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1776" y="2596700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28128" y="3623389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1776" y="5676768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2495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>
            <a:spLocks/>
          </p:cNvSpPr>
          <p:nvPr/>
        </p:nvSpPr>
        <p:spPr>
          <a:xfrm>
            <a:off x="2871650" y="2738389"/>
            <a:ext cx="8162806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知道力学中做功的含义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能说出做功包含的两个必要因素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内容占位符 1"/>
          <p:cNvSpPr txBox="1">
            <a:spLocks/>
          </p:cNvSpPr>
          <p:nvPr/>
        </p:nvSpPr>
        <p:spPr>
          <a:xfrm>
            <a:off x="2871650" y="3494549"/>
            <a:ext cx="8789533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能判断出力是否对物体做功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，能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列举生活中关于做功的实例。</a:t>
            </a:r>
          </a:p>
        </p:txBody>
      </p:sp>
      <p:sp>
        <p:nvSpPr>
          <p:cNvPr id="27" name="内容占位符 1"/>
          <p:cNvSpPr txBox="1">
            <a:spLocks/>
          </p:cNvSpPr>
          <p:nvPr/>
        </p:nvSpPr>
        <p:spPr>
          <a:xfrm>
            <a:off x="2871650" y="5006869"/>
            <a:ext cx="5429583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能用公式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 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进行简单的计算。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内容占位符 1"/>
          <p:cNvSpPr txBox="1">
            <a:spLocks/>
          </p:cNvSpPr>
          <p:nvPr/>
        </p:nvSpPr>
        <p:spPr>
          <a:xfrm>
            <a:off x="2871650" y="4250709"/>
            <a:ext cx="8586669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功的表达式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表达式中每个物理量的物理意义和单位。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3259743" y="3186452"/>
            <a:ext cx="3326141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217734" y="3975557"/>
            <a:ext cx="3675016" cy="50514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1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5" name="矩形 114"/>
          <p:cNvSpPr/>
          <p:nvPr/>
        </p:nvSpPr>
        <p:spPr>
          <a:xfrm rot="21106913">
            <a:off x="6602636" y="3906574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117" name="矩形 116"/>
          <p:cNvSpPr/>
          <p:nvPr/>
        </p:nvSpPr>
        <p:spPr>
          <a:xfrm rot="20913814">
            <a:off x="5574710" y="2394254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815" y="760351"/>
            <a:ext cx="7048163" cy="53585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30346" y="5670754"/>
            <a:ext cx="1572904" cy="658425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8128" y="1568808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1776" y="2594294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7395" y="464526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76" y="3619780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736377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0346" y="5670754"/>
            <a:ext cx="1572904" cy="658425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8128" y="1568808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1776" y="2594294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7395" y="464526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76" y="3619780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459859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0542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>
            <a:spLocks noChangeAspect="1"/>
          </p:cNvSpPr>
          <p:nvPr/>
        </p:nvSpPr>
        <p:spPr>
          <a:xfrm flipH="1">
            <a:off x="2525486" y="1113790"/>
            <a:ext cx="9453608" cy="4547235"/>
          </a:xfrm>
          <a:prstGeom prst="roundRect">
            <a:avLst>
              <a:gd name="adj" fmla="val 29967"/>
            </a:avLst>
          </a:prstGeom>
          <a:noFill/>
          <a:ln w="28575">
            <a:solidFill>
              <a:srgbClr val="0F3552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0375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819480" y="514985"/>
            <a:ext cx="6865620" cy="1445260"/>
            <a:chOff x="3762" y="988"/>
            <a:chExt cx="10812" cy="2276"/>
          </a:xfrm>
        </p:grpSpPr>
        <p:sp>
          <p:nvSpPr>
            <p:cNvPr id="4" name="圆角矩形 3"/>
            <p:cNvSpPr>
              <a:spLocks noChangeAspect="1"/>
            </p:cNvSpPr>
            <p:nvPr/>
          </p:nvSpPr>
          <p:spPr>
            <a:xfrm flipH="1">
              <a:off x="3762" y="1037"/>
              <a:ext cx="10813" cy="1967"/>
            </a:xfrm>
            <a:prstGeom prst="roundRect">
              <a:avLst>
                <a:gd name="adj" fmla="val 48539"/>
              </a:avLst>
            </a:prstGeom>
            <a:solidFill>
              <a:srgbClr val="103755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125" y="1295"/>
              <a:ext cx="10008" cy="1452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none" rtlCol="0" anchor="ctr" anchorCtr="1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有关        的词语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5" y="988"/>
              <a:ext cx="5568" cy="22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en-US" altLang="zh-CN" sz="8800">
                  <a:solidFill>
                    <a:schemeClr val="bg1"/>
                  </a:solidFill>
                  <a:latin typeface="华文行楷" panose="02010800040101010101" charset="-122"/>
                  <a:ea typeface="华文行楷" panose="02010800040101010101" charset="-122"/>
                  <a:sym typeface="+mn-ea"/>
                </a:rPr>
                <a:t>“</a:t>
              </a:r>
              <a:r>
                <a:rPr lang="zh-CN" altLang="en-US" sz="8800">
                  <a:solidFill>
                    <a:schemeClr val="bg1"/>
                  </a:solidFill>
                  <a:latin typeface="华文行楷" panose="02010800040101010101" charset="-122"/>
                  <a:ea typeface="华文行楷" panose="02010800040101010101" charset="-122"/>
                  <a:sym typeface="+mn-ea"/>
                </a:rPr>
                <a:t>功</a:t>
              </a:r>
              <a:r>
                <a:rPr lang="en-US" altLang="zh-CN" sz="8800">
                  <a:solidFill>
                    <a:schemeClr val="bg1"/>
                  </a:solidFill>
                  <a:latin typeface="华文行楷" panose="02010800040101010101" charset="-122"/>
                  <a:ea typeface="华文行楷" panose="02010800040101010101" charset="-122"/>
                  <a:sym typeface="+mn-ea"/>
                </a:rPr>
                <a:t>”</a:t>
              </a:r>
              <a:endParaRPr lang="zh-CN" altLang="en-US" sz="8800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903924" y="2524760"/>
            <a:ext cx="1120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功劳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95664" y="2524760"/>
            <a:ext cx="1120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立功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32754" y="3898265"/>
            <a:ext cx="2146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大功告成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946084" y="3898265"/>
            <a:ext cx="2098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事半功倍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4522924" y="2344420"/>
            <a:ext cx="4392295" cy="1005840"/>
          </a:xfrm>
          <a:prstGeom prst="roundRect">
            <a:avLst/>
          </a:prstGeom>
          <a:noFill/>
          <a:ln w="31750">
            <a:solidFill>
              <a:srgbClr val="10375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bg1">
                        <a:lumMod val="75000"/>
                        <a:lumOff val="2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394019" y="3688080"/>
            <a:ext cx="4650105" cy="1005840"/>
          </a:xfrm>
          <a:prstGeom prst="roundRect">
            <a:avLst/>
          </a:prstGeom>
          <a:noFill/>
          <a:ln w="31750">
            <a:solidFill>
              <a:srgbClr val="10375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bg1">
                        <a:lumMod val="75000"/>
                        <a:lumOff val="2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 rot="21017109">
            <a:off x="9512754" y="2186940"/>
            <a:ext cx="1880870" cy="768350"/>
          </a:xfrm>
          <a:prstGeom prst="rect">
            <a:avLst/>
          </a:prstGeom>
          <a:noFill/>
          <a:ln w="50800" cmpd="thickThin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贡献</a:t>
            </a:r>
          </a:p>
        </p:txBody>
      </p:sp>
      <p:sp>
        <p:nvSpPr>
          <p:cNvPr id="14" name="矩形 13"/>
          <p:cNvSpPr/>
          <p:nvPr/>
        </p:nvSpPr>
        <p:spPr>
          <a:xfrm rot="21017109">
            <a:off x="9627054" y="3688080"/>
            <a:ext cx="1880870" cy="768350"/>
          </a:xfrm>
          <a:prstGeom prst="rect">
            <a:avLst/>
          </a:prstGeom>
          <a:noFill/>
          <a:ln w="50800" cmpd="thickThin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成效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251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 animBg="1"/>
      <p:bldP spid="11" grpId="1" animBg="1"/>
      <p:bldP spid="12" grpId="0" animBg="1"/>
      <p:bldP spid="12" grpId="1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6" name="矩形 2"/>
          <p:cNvSpPr>
            <a:spLocks noChangeArrowheads="1"/>
          </p:cNvSpPr>
          <p:nvPr/>
        </p:nvSpPr>
        <p:spPr bwMode="auto">
          <a:xfrm>
            <a:off x="9921084" y="3513268"/>
            <a:ext cx="402660" cy="132343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管仲</a:t>
            </a:r>
            <a:endParaRPr lang="en-US" altLang="zh-CN" sz="40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927522" y="2213494"/>
            <a:ext cx="5071129" cy="2893038"/>
            <a:chOff x="4927522" y="2213494"/>
            <a:chExt cx="5071129" cy="289303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927522" y="2213494"/>
              <a:ext cx="5071129" cy="2893038"/>
            </a:xfrm>
            <a:prstGeom prst="rect">
              <a:avLst/>
            </a:prstGeom>
            <a:solidFill>
              <a:srgbClr val="82C2C9"/>
            </a:solidFill>
            <a:ln>
              <a:noFill/>
            </a:ln>
          </p:spPr>
        </p:pic>
        <p:grpSp>
          <p:nvGrpSpPr>
            <p:cNvPr id="10" name="组合 9"/>
            <p:cNvGrpSpPr/>
            <p:nvPr/>
          </p:nvGrpSpPr>
          <p:grpSpPr>
            <a:xfrm>
              <a:off x="5565738" y="2501039"/>
              <a:ext cx="2601043" cy="2506351"/>
              <a:chOff x="4644095" y="2470269"/>
              <a:chExt cx="2601043" cy="2506351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4644095" y="2883167"/>
                <a:ext cx="2252924" cy="209345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与不可，强不能，告不知，谓之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劳而无功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dirty="0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789340" y="2580706"/>
                <a:ext cx="419152" cy="2279966"/>
              </a:xfrm>
              <a:prstGeom prst="rect">
                <a:avLst/>
              </a:prstGeom>
              <a:solidFill>
                <a:schemeClr val="bg1">
                  <a:alpha val="4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6691140" y="2470269"/>
                <a:ext cx="553998" cy="234379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《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管子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·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形势篇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》</a:t>
                </a:r>
                <a:endParaRPr lang="zh-CN" altLang="en-US" sz="2400" dirty="0"/>
              </a:p>
            </p:txBody>
          </p:sp>
        </p:grpSp>
      </p:grpSp>
      <p:pic>
        <p:nvPicPr>
          <p:cNvPr id="4098" name="Picture 2" descr="https://gimg2.baidu.com/image_search/src=http%3A%2F%2Fn.sinaimg.cn%2Fsinacn%2Fw842h719%2F20171208%2F8391-fypnsin8314330.png&amp;refer=http%3A%2F%2Fn.sinaimg.cn&amp;app=2002&amp;size=f9999,10000&amp;q=a80&amp;n=0&amp;g=0n&amp;fmt=jpeg?sec=1614390360&amp;t=f3cdf59c845bfc34d96d41c29a53ac4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5701" r="96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557" y="2988395"/>
            <a:ext cx="3644949" cy="311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圆角矩形 17"/>
          <p:cNvSpPr/>
          <p:nvPr/>
        </p:nvSpPr>
        <p:spPr bwMode="auto">
          <a:xfrm>
            <a:off x="6136005" y="3549610"/>
            <a:ext cx="450252" cy="1218133"/>
          </a:xfrm>
          <a:prstGeom prst="roundRect">
            <a:avLst/>
          </a:prstGeom>
          <a:noFill/>
          <a:ln w="28575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0380305" y="4342221"/>
            <a:ext cx="923330" cy="17586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latin typeface="方正舒体" panose="02010601030101010101" pitchFamily="2" charset="-122"/>
                <a:ea typeface="方正舒体" panose="02010601030101010101" pitchFamily="2" charset="-122"/>
              </a:rPr>
              <a:t>春秋时期齐国政治家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702681" y="894408"/>
            <a:ext cx="55041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用于评价一个人做事。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通常指：付出了却没有成效 。</a:t>
            </a:r>
          </a:p>
        </p:txBody>
      </p:sp>
      <p:sp>
        <p:nvSpPr>
          <p:cNvPr id="57" name="圆角矩形 56"/>
          <p:cNvSpPr/>
          <p:nvPr/>
        </p:nvSpPr>
        <p:spPr bwMode="auto">
          <a:xfrm>
            <a:off x="6458424" y="1603599"/>
            <a:ext cx="663736" cy="387761"/>
          </a:xfrm>
          <a:prstGeom prst="roundRect">
            <a:avLst/>
          </a:prstGeom>
          <a:noFill/>
          <a:ln w="28575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2686882" y="714644"/>
            <a:ext cx="9083040" cy="5401676"/>
          </a:xfrm>
          <a:prstGeom prst="roundRect">
            <a:avLst>
              <a:gd name="adj" fmla="val 7880"/>
            </a:avLst>
          </a:prstGeom>
          <a:noFill/>
          <a:ln w="19050">
            <a:solidFill>
              <a:srgbClr val="6B66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8127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8" grpId="0" animBg="1"/>
      <p:bldP spid="56" grpId="0"/>
      <p:bldP spid="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6873387" y="2502666"/>
            <a:ext cx="5146897" cy="3613654"/>
            <a:chOff x="6873387" y="2502666"/>
            <a:chExt cx="5146897" cy="3613654"/>
          </a:xfrm>
        </p:grpSpPr>
        <p:grpSp>
          <p:nvGrpSpPr>
            <p:cNvPr id="14" name="组合 13"/>
            <p:cNvGrpSpPr/>
            <p:nvPr/>
          </p:nvGrpSpPr>
          <p:grpSpPr>
            <a:xfrm>
              <a:off x="6949155" y="2502666"/>
              <a:ext cx="5071129" cy="2893038"/>
              <a:chOff x="6949155" y="2502666"/>
              <a:chExt cx="5071129" cy="2893038"/>
            </a:xfrm>
          </p:grpSpPr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49155" y="2502666"/>
                <a:ext cx="5071129" cy="2893038"/>
              </a:xfrm>
              <a:prstGeom prst="rect">
                <a:avLst/>
              </a:prstGeom>
              <a:solidFill>
                <a:srgbClr val="494949"/>
              </a:solidFill>
              <a:ln>
                <a:noFill/>
              </a:ln>
            </p:spPr>
          </p:pic>
          <p:sp>
            <p:nvSpPr>
              <p:cNvPr id="20" name="矩形 2"/>
              <p:cNvSpPr>
                <a:spLocks noChangeArrowheads="1"/>
              </p:cNvSpPr>
              <p:nvPr/>
            </p:nvSpPr>
            <p:spPr bwMode="auto">
              <a:xfrm>
                <a:off x="9760488" y="4046152"/>
                <a:ext cx="2187171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>
                    <a:solidFill>
                      <a:schemeClr val="bg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  <a:cs typeface="Times New Roman" panose="02020603050405020304" pitchFamily="18" charset="0"/>
                  </a:rPr>
                  <a:t>法国物理学家</a:t>
                </a:r>
              </a:p>
            </p:txBody>
          </p:sp>
          <p:sp>
            <p:nvSpPr>
              <p:cNvPr id="42" name="矩形 2"/>
              <p:cNvSpPr>
                <a:spLocks noChangeArrowheads="1"/>
              </p:cNvSpPr>
              <p:nvPr/>
            </p:nvSpPr>
            <p:spPr bwMode="auto">
              <a:xfrm>
                <a:off x="9188416" y="3473385"/>
                <a:ext cx="1854653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800" b="1" dirty="0">
                    <a:solidFill>
                      <a:schemeClr val="bg1"/>
                    </a:solidFill>
                    <a:latin typeface="华文隶书" panose="02010800040101010101" pitchFamily="2" charset="-122"/>
                    <a:ea typeface="华文隶书" panose="02010800040101010101" pitchFamily="2" charset="-122"/>
                    <a:cs typeface="Times New Roman" panose="02020603050405020304" pitchFamily="18" charset="0"/>
                  </a:rPr>
                  <a:t>科里奥利</a:t>
                </a: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3387" y="3007141"/>
              <a:ext cx="3291248" cy="3109179"/>
            </a:xfrm>
            <a:prstGeom prst="rect">
              <a:avLst/>
            </a:prstGeom>
          </p:spPr>
        </p:pic>
      </p:grpSp>
      <p:sp>
        <p:nvSpPr>
          <p:cNvPr id="46" name="圆角矩形 45"/>
          <p:cNvSpPr/>
          <p:nvPr/>
        </p:nvSpPr>
        <p:spPr>
          <a:xfrm>
            <a:off x="2686882" y="714644"/>
            <a:ext cx="9083040" cy="5401676"/>
          </a:xfrm>
          <a:prstGeom prst="roundRect">
            <a:avLst>
              <a:gd name="adj" fmla="val 7880"/>
            </a:avLst>
          </a:prstGeom>
          <a:noFill/>
          <a:ln w="19050">
            <a:solidFill>
              <a:srgbClr val="6B66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1" name="Rectangle 3"/>
          <p:cNvSpPr txBox="1">
            <a:spLocks/>
          </p:cNvSpPr>
          <p:nvPr/>
        </p:nvSpPr>
        <p:spPr bwMode="auto">
          <a:xfrm>
            <a:off x="3070711" y="1482152"/>
            <a:ext cx="54483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0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物理解释：</a:t>
            </a:r>
            <a:endParaRPr kumimoji="0"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0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“物体受到的力并没有</a:t>
            </a:r>
            <a:endParaRPr kumimoji="0"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0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给物体的运动带来成效。我</a:t>
            </a:r>
            <a:endParaRPr kumimoji="0"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0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们认为这个力对物体没有</a:t>
            </a:r>
            <a:endParaRPr kumimoji="0"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0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做功 </a:t>
            </a:r>
            <a:r>
              <a:rPr kumimoji="0"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— </a:t>
            </a:r>
            <a:r>
              <a:rPr kumimoji="0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劳而无功。”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endParaRPr kumimoji="0"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5581413" y="2944024"/>
            <a:ext cx="693385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5542453" y="2369181"/>
            <a:ext cx="413361" cy="41211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4348356" y="2950985"/>
            <a:ext cx="693385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1769922" y="3734995"/>
            <a:ext cx="0" cy="826735"/>
          </a:xfrm>
          <a:prstGeom prst="line">
            <a:avLst/>
          </a:prstGeom>
          <a:ln w="38100">
            <a:solidFill>
              <a:srgbClr val="4949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70258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1" grpId="0" animBg="1"/>
      <p:bldP spid="52" grpId="0" animBg="1"/>
      <p:bldP spid="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837293" y="5930243"/>
            <a:ext cx="1087010" cy="625684"/>
          </a:xfrm>
          <a:prstGeom prst="rect">
            <a:avLst/>
          </a:prstGeom>
        </p:spPr>
      </p:pic>
      <p:pic>
        <p:nvPicPr>
          <p:cNvPr id="2" name="叉车搬运货物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1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33924" y="2114394"/>
            <a:ext cx="4898577" cy="27554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39700" cap="sq">
            <a:solidFill>
              <a:srgbClr val="292929"/>
            </a:solidFill>
            <a:miter lim="800000"/>
          </a:ln>
          <a:effectLst>
            <a:reflection blurRad="12700" endPos="4000" dist="381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718680" y="5491188"/>
            <a:ext cx="951068" cy="5474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976900" y="5467031"/>
            <a:ext cx="1902136" cy="547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91920" y="630594"/>
            <a:ext cx="8327092" cy="461665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在叉车举高货物的过程中，力</a:t>
            </a:r>
            <a:r>
              <a:rPr lang="zh-CN" altLang="en-US" sz="11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 </a:t>
            </a:r>
            <a:r>
              <a:rPr lang="en-US" altLang="zh-CN" sz="2400" i="1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4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对货物的运动有贡献吗？</a:t>
            </a:r>
          </a:p>
        </p:txBody>
      </p:sp>
      <p:sp>
        <p:nvSpPr>
          <p:cNvPr id="67" name="圆角矩形 66"/>
          <p:cNvSpPr>
            <a:spLocks noChangeArrowheads="1"/>
          </p:cNvSpPr>
          <p:nvPr/>
        </p:nvSpPr>
        <p:spPr bwMode="auto">
          <a:xfrm>
            <a:off x="2971994" y="5408803"/>
            <a:ext cx="8377563" cy="1142380"/>
          </a:xfrm>
          <a:prstGeom prst="roundRect">
            <a:avLst>
              <a:gd name="adj" fmla="val 11380"/>
            </a:avLst>
          </a:prstGeom>
          <a:noFill/>
          <a:ln w="28575">
            <a:noFill/>
            <a:prstDash val="sysDot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如果某个力对物体的运动做出了贡献，取得了成效，这个力就对物体做了功。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3" name="任意多边形 42"/>
          <p:cNvSpPr/>
          <p:nvPr/>
        </p:nvSpPr>
        <p:spPr>
          <a:xfrm>
            <a:off x="6944145" y="633793"/>
            <a:ext cx="628976" cy="536238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9369621" y="581889"/>
            <a:ext cx="1263221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723" y="1539358"/>
            <a:ext cx="1335726" cy="149128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628654" y="2253510"/>
            <a:ext cx="3138420" cy="2159814"/>
            <a:chOff x="8536610" y="2630722"/>
            <a:chExt cx="3138420" cy="215981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6610" y="3224163"/>
              <a:ext cx="1335726" cy="149128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5949" y="2630722"/>
              <a:ext cx="1859081" cy="2159814"/>
            </a:xfrm>
            <a:prstGeom prst="rect">
              <a:avLst/>
            </a:prstGeom>
          </p:spPr>
        </p:pic>
      </p:grpSp>
      <p:grpSp>
        <p:nvGrpSpPr>
          <p:cNvPr id="52" name="Group 31"/>
          <p:cNvGrpSpPr>
            <a:grpSpLocks/>
          </p:cNvGrpSpPr>
          <p:nvPr/>
        </p:nvGrpSpPr>
        <p:grpSpPr bwMode="auto">
          <a:xfrm>
            <a:off x="8595141" y="1310686"/>
            <a:ext cx="431800" cy="1433512"/>
            <a:chOff x="3034" y="1937"/>
            <a:chExt cx="272" cy="903"/>
          </a:xfrm>
        </p:grpSpPr>
        <p:sp>
          <p:nvSpPr>
            <p:cNvPr id="53" name="Line 29"/>
            <p:cNvSpPr>
              <a:spLocks noChangeShapeType="1"/>
            </p:cNvSpPr>
            <p:nvPr/>
          </p:nvSpPr>
          <p:spPr bwMode="auto">
            <a:xfrm flipV="1">
              <a:off x="3288" y="2160"/>
              <a:ext cx="0" cy="680"/>
            </a:xfrm>
            <a:prstGeom prst="line">
              <a:avLst/>
            </a:prstGeom>
            <a:noFill/>
            <a:ln w="38100">
              <a:solidFill>
                <a:schemeClr val="tx1">
                  <a:lumMod val="95000"/>
                  <a:lumOff val="5000"/>
                </a:schemeClr>
              </a:solidFill>
              <a:round/>
              <a:headEnd type="oval" w="med" len="med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54" name="Text Box 30"/>
            <p:cNvSpPr txBox="1">
              <a:spLocks noChangeArrowheads="1"/>
            </p:cNvSpPr>
            <p:nvPr/>
          </p:nvSpPr>
          <p:spPr bwMode="auto">
            <a:xfrm>
              <a:off x="3034" y="1937"/>
              <a:ext cx="27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rgbClr val="C00000"/>
                  </a:solidFill>
                  <a:latin typeface="Times New Roman" panose="02020603050405020304" pitchFamily="18" charset="0"/>
                </a:rPr>
                <a:t>F</a:t>
              </a:r>
            </a:p>
          </p:txBody>
        </p:sp>
      </p:grpSp>
      <p:grpSp>
        <p:nvGrpSpPr>
          <p:cNvPr id="35" name="Group 31"/>
          <p:cNvGrpSpPr>
            <a:grpSpLocks/>
          </p:cNvGrpSpPr>
          <p:nvPr/>
        </p:nvGrpSpPr>
        <p:grpSpPr bwMode="auto">
          <a:xfrm>
            <a:off x="8595142" y="2985214"/>
            <a:ext cx="431800" cy="1433512"/>
            <a:chOff x="3034" y="1937"/>
            <a:chExt cx="272" cy="903"/>
          </a:xfrm>
        </p:grpSpPr>
        <p:sp>
          <p:nvSpPr>
            <p:cNvPr id="36" name="Line 29"/>
            <p:cNvSpPr>
              <a:spLocks noChangeShapeType="1"/>
            </p:cNvSpPr>
            <p:nvPr/>
          </p:nvSpPr>
          <p:spPr bwMode="auto">
            <a:xfrm flipV="1">
              <a:off x="3288" y="2160"/>
              <a:ext cx="0" cy="680"/>
            </a:xfrm>
            <a:prstGeom prst="line">
              <a:avLst/>
            </a:prstGeom>
            <a:noFill/>
            <a:ln w="38100">
              <a:solidFill>
                <a:schemeClr val="tx1">
                  <a:lumMod val="95000"/>
                  <a:lumOff val="5000"/>
                </a:schemeClr>
              </a:solidFill>
              <a:round/>
              <a:headEnd type="oval" w="med" len="med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7" name="Text Box 30"/>
            <p:cNvSpPr txBox="1">
              <a:spLocks noChangeArrowheads="1"/>
            </p:cNvSpPr>
            <p:nvPr/>
          </p:nvSpPr>
          <p:spPr bwMode="auto">
            <a:xfrm>
              <a:off x="3034" y="1937"/>
              <a:ext cx="27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rgbClr val="C00000"/>
                  </a:solidFill>
                  <a:latin typeface="Times New Roman" panose="02020603050405020304" pitchFamily="18" charset="0"/>
                </a:rPr>
                <a:t>F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8361846" y="3059897"/>
            <a:ext cx="1356834" cy="1809946"/>
          </a:xfrm>
          <a:prstGeom prst="rect">
            <a:avLst/>
          </a:prstGeom>
          <a:solidFill>
            <a:schemeClr val="bg1">
              <a:alpha val="64000"/>
            </a:schemeClr>
          </a:solidFill>
          <a:ln w="31750">
            <a:noFill/>
          </a:ln>
          <a:effectLst>
            <a:outerShdw dist="38100" dir="2700000" sx="1000" sy="1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38" name="Group 37"/>
          <p:cNvGrpSpPr>
            <a:grpSpLocks/>
          </p:cNvGrpSpPr>
          <p:nvPr/>
        </p:nvGrpSpPr>
        <p:grpSpPr bwMode="auto">
          <a:xfrm>
            <a:off x="9113566" y="2744198"/>
            <a:ext cx="403225" cy="1676608"/>
            <a:chOff x="3335" y="1432"/>
            <a:chExt cx="430" cy="1408"/>
          </a:xfrm>
        </p:grpSpPr>
        <p:sp>
          <p:nvSpPr>
            <p:cNvPr id="39" name="Line 32"/>
            <p:cNvSpPr>
              <a:spLocks noChangeShapeType="1"/>
            </p:cNvSpPr>
            <p:nvPr/>
          </p:nvSpPr>
          <p:spPr bwMode="auto">
            <a:xfrm>
              <a:off x="3402" y="2840"/>
              <a:ext cx="36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40" name="Line 33"/>
            <p:cNvSpPr>
              <a:spLocks noChangeShapeType="1"/>
            </p:cNvSpPr>
            <p:nvPr/>
          </p:nvSpPr>
          <p:spPr bwMode="auto">
            <a:xfrm>
              <a:off x="3402" y="1432"/>
              <a:ext cx="36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41" name="Line 34"/>
            <p:cNvSpPr>
              <a:spLocks noChangeShapeType="1"/>
            </p:cNvSpPr>
            <p:nvPr/>
          </p:nvSpPr>
          <p:spPr bwMode="auto">
            <a:xfrm flipV="1">
              <a:off x="3583" y="1434"/>
              <a:ext cx="0" cy="140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arrow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42" name="Text Box 35"/>
            <p:cNvSpPr txBox="1">
              <a:spLocks noChangeArrowheads="1"/>
            </p:cNvSpPr>
            <p:nvPr/>
          </p:nvSpPr>
          <p:spPr bwMode="auto">
            <a:xfrm>
              <a:off x="3335" y="1928"/>
              <a:ext cx="368" cy="43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rgbClr val="C00000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94474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0.31263 0.0555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25" y="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6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" grpId="0"/>
      <p:bldP spid="67" grpId="0"/>
      <p:bldP spid="43" grpId="0" animBg="1"/>
      <p:bldP spid="47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715610" y="5512499"/>
            <a:ext cx="4680000" cy="532626"/>
            <a:chOff x="7472708" y="5725835"/>
            <a:chExt cx="2159000" cy="532626"/>
          </a:xfrm>
        </p:grpSpPr>
        <p:sp>
          <p:nvSpPr>
            <p:cNvPr id="75" name="Line 37"/>
            <p:cNvSpPr>
              <a:spLocks noChangeShapeType="1"/>
            </p:cNvSpPr>
            <p:nvPr/>
          </p:nvSpPr>
          <p:spPr bwMode="auto">
            <a:xfrm>
              <a:off x="7472708" y="6017649"/>
              <a:ext cx="2159000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 type="arrow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Text Box 38"/>
            <p:cNvSpPr txBox="1">
              <a:spLocks noChangeArrowheads="1"/>
            </p:cNvSpPr>
            <p:nvPr/>
          </p:nvSpPr>
          <p:spPr bwMode="auto">
            <a:xfrm>
              <a:off x="8401655" y="5725835"/>
              <a:ext cx="110692" cy="5326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  <p:sp>
          <p:nvSpPr>
            <p:cNvPr id="73" name="Line 35"/>
            <p:cNvSpPr>
              <a:spLocks noChangeShapeType="1"/>
            </p:cNvSpPr>
            <p:nvPr/>
          </p:nvSpPr>
          <p:spPr bwMode="auto">
            <a:xfrm>
              <a:off x="7472708" y="5801649"/>
              <a:ext cx="0" cy="432000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Line 36"/>
            <p:cNvSpPr>
              <a:spLocks noChangeShapeType="1"/>
            </p:cNvSpPr>
            <p:nvPr/>
          </p:nvSpPr>
          <p:spPr bwMode="auto">
            <a:xfrm>
              <a:off x="9631708" y="5801749"/>
              <a:ext cx="0" cy="431800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2816466" y="5597938"/>
            <a:ext cx="8522094" cy="0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Picture 5" descr="马车2"/>
          <p:cNvPicPr>
            <a:picLocks noChangeAspect="1" noChangeArrowheads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" r="1530" b="7991"/>
          <a:stretch/>
        </p:blipFill>
        <p:spPr bwMode="auto">
          <a:xfrm>
            <a:off x="3010763" y="3798793"/>
            <a:ext cx="3800826" cy="1908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5" descr="马车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" r="1530" b="7991"/>
          <a:stretch/>
        </p:blipFill>
        <p:spPr bwMode="auto">
          <a:xfrm>
            <a:off x="3010763" y="3785422"/>
            <a:ext cx="3800826" cy="1908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Rectangle 44"/>
          <p:cNvSpPr>
            <a:spLocks noChangeArrowheads="1"/>
          </p:cNvSpPr>
          <p:nvPr/>
        </p:nvSpPr>
        <p:spPr bwMode="auto">
          <a:xfrm>
            <a:off x="3565857" y="1487081"/>
            <a:ext cx="994183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 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功</a:t>
            </a:r>
          </a:p>
        </p:txBody>
      </p:sp>
      <p:sp>
        <p:nvSpPr>
          <p:cNvPr id="61" name="Text Box 47"/>
          <p:cNvSpPr txBox="1">
            <a:spLocks noChangeArrowheads="1"/>
          </p:cNvSpPr>
          <p:nvPr/>
        </p:nvSpPr>
        <p:spPr bwMode="auto">
          <a:xfrm>
            <a:off x="8540572" y="6030800"/>
            <a:ext cx="2363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拉力对车做了功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8"/>
          <p:cNvSpPr>
            <a:spLocks noChangeArrowheads="1"/>
          </p:cNvSpPr>
          <p:nvPr/>
        </p:nvSpPr>
        <p:spPr bwMode="auto">
          <a:xfrm>
            <a:off x="2940804" y="2175580"/>
            <a:ext cx="8755311" cy="1161574"/>
          </a:xfrm>
          <a:prstGeom prst="roundRect">
            <a:avLst>
              <a:gd name="adj" fmla="val 7949"/>
            </a:avLst>
          </a:prstGeom>
          <a:noFill/>
          <a:ln w="28575">
            <a:noFill/>
            <a:prstDash val="sysDot"/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8000" tIns="0" rIns="1800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400" dirty="0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如果一个力作用在物体上，物体在这个力的方向上移动了一段距离，这个力对物体做了功。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55" name="Group 40"/>
          <p:cNvGrpSpPr>
            <a:grpSpLocks/>
          </p:cNvGrpSpPr>
          <p:nvPr/>
        </p:nvGrpSpPr>
        <p:grpSpPr bwMode="auto">
          <a:xfrm>
            <a:off x="4062949" y="3903833"/>
            <a:ext cx="1079500" cy="611187"/>
            <a:chOff x="3266" y="2591"/>
            <a:chExt cx="680" cy="385"/>
          </a:xfrm>
        </p:grpSpPr>
        <p:sp>
          <p:nvSpPr>
            <p:cNvPr id="56" name="Line 30"/>
            <p:cNvSpPr>
              <a:spLocks noChangeShapeType="1"/>
            </p:cNvSpPr>
            <p:nvPr/>
          </p:nvSpPr>
          <p:spPr bwMode="auto">
            <a:xfrm rot="5400000" flipV="1">
              <a:off x="3595" y="2647"/>
              <a:ext cx="0" cy="658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 type="oval" w="med" len="med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Text Box 31"/>
            <p:cNvSpPr txBox="1">
              <a:spLocks noChangeArrowheads="1"/>
            </p:cNvSpPr>
            <p:nvPr/>
          </p:nvSpPr>
          <p:spPr bwMode="auto">
            <a:xfrm>
              <a:off x="3651" y="2591"/>
              <a:ext cx="29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F</a:t>
              </a:r>
            </a:p>
          </p:txBody>
        </p:sp>
      </p:grpSp>
      <p:sp>
        <p:nvSpPr>
          <p:cNvPr id="84" name="TextBox 3"/>
          <p:cNvSpPr txBox="1">
            <a:spLocks noChangeArrowheads="1"/>
          </p:cNvSpPr>
          <p:nvPr/>
        </p:nvSpPr>
        <p:spPr bwMode="auto">
          <a:xfrm>
            <a:off x="3721240" y="6030800"/>
            <a:ext cx="2195935" cy="461665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马拉车前进</a:t>
            </a: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3165450" cy="899144"/>
            <a:chOff x="2816464" y="403136"/>
            <a:chExt cx="3165450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力</a:t>
                </a:r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学中的功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50" name="组合 49"/>
          <p:cNvGrpSpPr/>
          <p:nvPr/>
        </p:nvGrpSpPr>
        <p:grpSpPr>
          <a:xfrm rot="-60000">
            <a:off x="4674496" y="2729334"/>
            <a:ext cx="545234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6" name="组合 65"/>
          <p:cNvGrpSpPr/>
          <p:nvPr/>
        </p:nvGrpSpPr>
        <p:grpSpPr>
          <a:xfrm rot="-60000">
            <a:off x="8736646" y="2727364"/>
            <a:ext cx="124928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7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9" name="组合 68"/>
          <p:cNvGrpSpPr/>
          <p:nvPr/>
        </p:nvGrpSpPr>
        <p:grpSpPr>
          <a:xfrm rot="-60000">
            <a:off x="6055944" y="3241021"/>
            <a:ext cx="862632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7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80" name="组合 79"/>
          <p:cNvGrpSpPr/>
          <p:nvPr/>
        </p:nvGrpSpPr>
        <p:grpSpPr>
          <a:xfrm rot="-60000">
            <a:off x="3302387" y="3230987"/>
            <a:ext cx="654923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8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3442994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1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2.59259E-6 L 0.37969 2.59259E-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84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7037E-6 L 0.38347 0.0002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67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1" grpId="0"/>
      <p:bldP spid="62" grpId="0"/>
      <p:bldP spid="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101" y="1759633"/>
            <a:ext cx="2312873" cy="30140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10483593" y="5557339"/>
            <a:ext cx="883683" cy="547436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9305887" y="5600225"/>
            <a:ext cx="2031325" cy="461665"/>
          </a:xfrm>
          <a:prstGeom prst="rect">
            <a:avLst/>
          </a:prstGeom>
          <a:noFill/>
          <a:ln w="50800" cmpd="thickThin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重力对人做功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539477" y="5557339"/>
            <a:ext cx="883683" cy="54743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468611" y="5557339"/>
            <a:ext cx="804941" cy="54743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717427" y="507151"/>
            <a:ext cx="6440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下列情境中，力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对物体是否做功？</a:t>
            </a:r>
          </a:p>
        </p:txBody>
      </p:sp>
      <p:sp>
        <p:nvSpPr>
          <p:cNvPr id="50" name="矩形 49"/>
          <p:cNvSpPr/>
          <p:nvPr/>
        </p:nvSpPr>
        <p:spPr>
          <a:xfrm>
            <a:off x="9366263" y="4808158"/>
            <a:ext cx="1850531" cy="565720"/>
          </a:xfrm>
          <a:prstGeom prst="rect">
            <a:avLst/>
          </a:prstGeom>
          <a:noFill/>
          <a:ln w="31750">
            <a:noFill/>
          </a:ln>
          <a:effectLst>
            <a:outerShdw sx="1000" sy="1000" algn="tl" rotWithShape="0">
              <a:schemeClr val="bg1">
                <a:lumMod val="50000"/>
              </a:schemeClr>
            </a:outerShdw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跳水过程中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5969456" y="4860186"/>
            <a:ext cx="2442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电梯上行过程中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861942" y="5600225"/>
            <a:ext cx="2449710" cy="461665"/>
          </a:xfrm>
          <a:prstGeom prst="rect">
            <a:avLst/>
          </a:prstGeom>
          <a:noFill/>
          <a:ln w="50800" cmpd="thickThin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力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对杠铃做功</a:t>
            </a:r>
          </a:p>
        </p:txBody>
      </p:sp>
      <p:sp>
        <p:nvSpPr>
          <p:cNvPr id="63" name="矩形 62"/>
          <p:cNvSpPr/>
          <p:nvPr/>
        </p:nvSpPr>
        <p:spPr>
          <a:xfrm>
            <a:off x="6047396" y="5600225"/>
            <a:ext cx="2339102" cy="461665"/>
          </a:xfrm>
          <a:prstGeom prst="rect">
            <a:avLst/>
          </a:prstGeom>
          <a:noFill/>
          <a:ln w="50800" cmpd="thickThin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支持力对人做功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802265" y="4860186"/>
            <a:ext cx="2679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举起杠铃的过程中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9147213" y="1755508"/>
            <a:ext cx="2317231" cy="3016583"/>
            <a:chOff x="9147213" y="1755508"/>
            <a:chExt cx="2317231" cy="301658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7213" y="1755508"/>
              <a:ext cx="2317231" cy="301658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grpSp>
          <p:nvGrpSpPr>
            <p:cNvPr id="18" name="组合 17"/>
            <p:cNvGrpSpPr/>
            <p:nvPr/>
          </p:nvGrpSpPr>
          <p:grpSpPr>
            <a:xfrm>
              <a:off x="10026404" y="2633627"/>
              <a:ext cx="406387" cy="1290477"/>
              <a:chOff x="10043338" y="2631562"/>
              <a:chExt cx="406387" cy="1290477"/>
            </a:xfrm>
          </p:grpSpPr>
          <p:cxnSp>
            <p:nvCxnSpPr>
              <p:cNvPr id="65" name="直接箭头连接符 64"/>
              <p:cNvCxnSpPr/>
              <p:nvPr/>
            </p:nvCxnSpPr>
            <p:spPr>
              <a:xfrm flipH="1">
                <a:off x="10097434" y="2631562"/>
                <a:ext cx="7175" cy="1047750"/>
              </a:xfrm>
              <a:prstGeom prst="straightConnector1">
                <a:avLst/>
              </a:prstGeom>
              <a:ln w="38100">
                <a:solidFill>
                  <a:srgbClr val="F8AF3A"/>
                </a:solidFill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矩形 65"/>
              <p:cNvSpPr/>
              <p:nvPr/>
            </p:nvSpPr>
            <p:spPr>
              <a:xfrm>
                <a:off x="10043338" y="3526868"/>
                <a:ext cx="406387" cy="395171"/>
              </a:xfrm>
              <a:prstGeom prst="rect">
                <a:avLst/>
              </a:prstGeom>
              <a:noFill/>
              <a:ln w="38100">
                <a:noFill/>
              </a:ln>
              <a:effectLst>
                <a:outerShdw sx="1000" sy="1000" algn="tl" rotWithShape="0">
                  <a:schemeClr val="bg1">
                    <a:lumMod val="50000"/>
                  </a:schemeClr>
                </a:outerShdw>
                <a:reflection endPos="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i="1" dirty="0">
                    <a:solidFill>
                      <a:srgbClr val="F8AF3A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G</a:t>
                </a:r>
                <a:endParaRPr lang="zh-CN" altLang="en-US" sz="2400" b="1" i="1" dirty="0">
                  <a:solidFill>
                    <a:srgbClr val="F8AF3A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962281" y="1759634"/>
            <a:ext cx="2510625" cy="3014038"/>
            <a:chOff x="5962281" y="1759634"/>
            <a:chExt cx="2510625" cy="30140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29" t="24282" b="10035"/>
            <a:stretch/>
          </p:blipFill>
          <p:spPr>
            <a:xfrm>
              <a:off x="5962281" y="1759634"/>
              <a:ext cx="2510625" cy="301403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grpSp>
          <p:nvGrpSpPr>
            <p:cNvPr id="67" name="组合 66"/>
            <p:cNvGrpSpPr/>
            <p:nvPr/>
          </p:nvGrpSpPr>
          <p:grpSpPr>
            <a:xfrm flipV="1">
              <a:off x="6552776" y="1983861"/>
              <a:ext cx="871378" cy="1485806"/>
              <a:chOff x="9396020" y="2631562"/>
              <a:chExt cx="871378" cy="1485806"/>
            </a:xfrm>
          </p:grpSpPr>
          <p:cxnSp>
            <p:nvCxnSpPr>
              <p:cNvPr id="68" name="直接箭头连接符 67"/>
              <p:cNvCxnSpPr/>
              <p:nvPr/>
            </p:nvCxnSpPr>
            <p:spPr>
              <a:xfrm flipH="1">
                <a:off x="10097434" y="2631562"/>
                <a:ext cx="7175" cy="1047750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矩形 69"/>
              <p:cNvSpPr/>
              <p:nvPr/>
            </p:nvSpPr>
            <p:spPr>
              <a:xfrm flipV="1">
                <a:off x="9396020" y="3722197"/>
                <a:ext cx="871378" cy="395171"/>
              </a:xfrm>
              <a:prstGeom prst="rect">
                <a:avLst/>
              </a:prstGeom>
              <a:noFill/>
              <a:ln w="38100">
                <a:noFill/>
              </a:ln>
              <a:effectLst>
                <a:outerShdw sx="1000" sy="1000" algn="tl" rotWithShape="0">
                  <a:schemeClr val="bg1">
                    <a:lumMod val="50000"/>
                  </a:schemeClr>
                </a:outerShdw>
                <a:reflection endPos="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i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en-US" sz="2400" b="1" baseline="-250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支持</a:t>
                </a:r>
              </a:p>
            </p:txBody>
          </p:sp>
        </p:grpSp>
      </p:grpSp>
      <p:sp>
        <p:nvSpPr>
          <p:cNvPr id="5" name="椭圆 4"/>
          <p:cNvSpPr/>
          <p:nvPr/>
        </p:nvSpPr>
        <p:spPr>
          <a:xfrm>
            <a:off x="4125686" y="3648719"/>
            <a:ext cx="87085" cy="87085"/>
          </a:xfrm>
          <a:prstGeom prst="ellipse">
            <a:avLst/>
          </a:prstGeom>
          <a:solidFill>
            <a:srgbClr val="FFFF00"/>
          </a:solidFill>
          <a:ln w="31750">
            <a:solidFill>
              <a:srgbClr val="FFFF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4169230" y="2939143"/>
            <a:ext cx="0" cy="753119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3596973" y="2768177"/>
            <a:ext cx="871378" cy="395171"/>
          </a:xfrm>
          <a:prstGeom prst="rect">
            <a:avLst/>
          </a:prstGeom>
          <a:noFill/>
          <a:ln w="38100">
            <a:noFill/>
          </a:ln>
          <a:effectLst>
            <a:outerShdw sx="1000" sy="1000" algn="tl" rotWithShape="0">
              <a:schemeClr val="bg1">
                <a:lumMod val="50000"/>
              </a:schemeClr>
            </a:outerShdw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endParaRPr lang="zh-CN" altLang="en-US" sz="2400" b="1" baseline="-250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608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64" grpId="0"/>
      <p:bldP spid="62" grpId="0"/>
      <p:bldP spid="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593087" y="4770592"/>
            <a:ext cx="1184249" cy="54743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376" y="2838872"/>
            <a:ext cx="1529964" cy="2750142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6237938" y="5574034"/>
            <a:ext cx="3246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学生背着书包水平运动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524186" y="3340370"/>
            <a:ext cx="3593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冰壶在平滑的冰面上滑行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717427" y="507151"/>
            <a:ext cx="5806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下列情境中，力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对物体是否做功？</a:t>
            </a:r>
          </a:p>
        </p:txBody>
      </p:sp>
      <p:sp>
        <p:nvSpPr>
          <p:cNvPr id="40" name="矩形 39"/>
          <p:cNvSpPr/>
          <p:nvPr/>
        </p:nvSpPr>
        <p:spPr>
          <a:xfrm>
            <a:off x="2809678" y="4259947"/>
            <a:ext cx="3274015" cy="461665"/>
          </a:xfrm>
          <a:prstGeom prst="rect">
            <a:avLst/>
          </a:prstGeom>
          <a:noFill/>
          <a:ln w="50800" cmpd="thickThin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人用力推石头而没推动</a:t>
            </a:r>
          </a:p>
        </p:txBody>
      </p:sp>
      <p:sp>
        <p:nvSpPr>
          <p:cNvPr id="48" name="矩形 47"/>
          <p:cNvSpPr/>
          <p:nvPr/>
        </p:nvSpPr>
        <p:spPr>
          <a:xfrm>
            <a:off x="3058498" y="4837113"/>
            <a:ext cx="2870151" cy="461665"/>
          </a:xfrm>
          <a:prstGeom prst="rect">
            <a:avLst/>
          </a:prstGeom>
          <a:noFill/>
          <a:ln w="50800" cmpd="thickThin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力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1400" i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对石头没做功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960936" y="6105299"/>
            <a:ext cx="1184249" cy="547436"/>
          </a:xfrm>
          <a:prstGeom prst="rect">
            <a:avLst/>
          </a:prstGeom>
        </p:spPr>
      </p:pic>
      <p:sp>
        <p:nvSpPr>
          <p:cNvPr id="52" name="矩形 51"/>
          <p:cNvSpPr/>
          <p:nvPr/>
        </p:nvSpPr>
        <p:spPr>
          <a:xfrm>
            <a:off x="6426347" y="6171820"/>
            <a:ext cx="2870151" cy="461665"/>
          </a:xfrm>
          <a:prstGeom prst="rect">
            <a:avLst/>
          </a:prstGeom>
          <a:noFill/>
          <a:ln w="50800" cmpd="thickThin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力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1400" i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对书包没做功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312625" y="3882475"/>
            <a:ext cx="1808364" cy="547436"/>
            <a:chOff x="9881056" y="5902702"/>
            <a:chExt cx="1808364" cy="547436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0" r="9676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5" r="2577" b="28062"/>
            <a:stretch/>
          </p:blipFill>
          <p:spPr>
            <a:xfrm>
              <a:off x="9881056" y="5902702"/>
              <a:ext cx="1808364" cy="547436"/>
            </a:xfrm>
            <a:prstGeom prst="rect">
              <a:avLst/>
            </a:prstGeom>
          </p:spPr>
        </p:pic>
        <p:sp>
          <p:nvSpPr>
            <p:cNvPr id="59" name="矩形 58"/>
            <p:cNvSpPr/>
            <p:nvPr/>
          </p:nvSpPr>
          <p:spPr>
            <a:xfrm>
              <a:off x="9945605" y="5945588"/>
              <a:ext cx="1743815" cy="461665"/>
            </a:xfrm>
            <a:prstGeom prst="rect">
              <a:avLst/>
            </a:prstGeom>
            <a:noFill/>
            <a:ln w="50800" cmpd="thickThin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没有力做功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793" y="1438103"/>
            <a:ext cx="4014195" cy="28552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429" y="1182446"/>
            <a:ext cx="3265150" cy="2138674"/>
          </a:xfrm>
          <a:prstGeom prst="rect">
            <a:avLst/>
          </a:prstGeom>
        </p:spPr>
      </p:pic>
      <p:sp>
        <p:nvSpPr>
          <p:cNvPr id="41" name="椭圆 40"/>
          <p:cNvSpPr/>
          <p:nvPr/>
        </p:nvSpPr>
        <p:spPr>
          <a:xfrm>
            <a:off x="4898571" y="2483945"/>
            <a:ext cx="87085" cy="87085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42" name="直接箭头连接符 41"/>
          <p:cNvCxnSpPr/>
          <p:nvPr/>
        </p:nvCxnSpPr>
        <p:spPr>
          <a:xfrm rot="16200000" flipV="1">
            <a:off x="4561117" y="2144483"/>
            <a:ext cx="0" cy="75311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3618745" y="2310976"/>
            <a:ext cx="871378" cy="395171"/>
          </a:xfrm>
          <a:prstGeom prst="rect">
            <a:avLst/>
          </a:prstGeom>
          <a:noFill/>
          <a:ln w="38100">
            <a:noFill/>
          </a:ln>
          <a:effectLst>
            <a:outerShdw sx="1000" sy="1000" algn="tl" rotWithShape="0">
              <a:schemeClr val="bg1">
                <a:lumMod val="50000"/>
              </a:schemeClr>
            </a:outerShdw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endParaRPr lang="zh-CN" altLang="en-US" sz="2400" b="1" baseline="-2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7478488" y="3714033"/>
            <a:ext cx="87085" cy="87085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45" name="直接箭头连接符 44"/>
          <p:cNvCxnSpPr/>
          <p:nvPr/>
        </p:nvCxnSpPr>
        <p:spPr>
          <a:xfrm flipV="1">
            <a:off x="7522033" y="2982685"/>
            <a:ext cx="0" cy="75311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6895346" y="2779062"/>
            <a:ext cx="871378" cy="395171"/>
          </a:xfrm>
          <a:prstGeom prst="rect">
            <a:avLst/>
          </a:prstGeom>
          <a:noFill/>
          <a:ln w="38100">
            <a:noFill/>
          </a:ln>
          <a:effectLst>
            <a:outerShdw sx="1000" sy="1000" algn="tl" rotWithShape="0">
              <a:schemeClr val="bg1">
                <a:lumMod val="50000"/>
              </a:schemeClr>
            </a:outerShdw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endParaRPr lang="zh-CN" altLang="en-US" sz="2400" b="1" baseline="-2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975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8" grpId="0"/>
      <p:bldP spid="5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3443</TotalTime>
  <Words>1258</Words>
  <Application>Microsoft Office PowerPoint</Application>
  <PresentationFormat>宽屏</PresentationFormat>
  <Paragraphs>293</Paragraphs>
  <Slides>22</Slides>
  <Notes>14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方正舒体</vt:lpstr>
      <vt:lpstr>黑体</vt:lpstr>
      <vt:lpstr>华文隶书</vt:lpstr>
      <vt:lpstr>华文行楷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主题1</vt:lpstr>
      <vt:lpstr>Office 主题</vt:lpstr>
      <vt:lpstr>第十一章 功和机械能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Administrator</cp:lastModifiedBy>
  <cp:revision>802</cp:revision>
  <cp:lastPrinted>2021-03-01T08:24:18Z</cp:lastPrinted>
  <dcterms:created xsi:type="dcterms:W3CDTF">2018-12-13T05:08:29Z</dcterms:created>
  <dcterms:modified xsi:type="dcterms:W3CDTF">2024-01-25T10:33:56Z</dcterms:modified>
</cp:coreProperties>
</file>