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31"/>
  </p:notesMasterIdLst>
  <p:handoutMasterIdLst>
    <p:handoutMasterId r:id="rId32"/>
  </p:handoutMasterIdLst>
  <p:sldIdLst>
    <p:sldId id="352" r:id="rId3"/>
    <p:sldId id="290" r:id="rId4"/>
    <p:sldId id="348" r:id="rId5"/>
    <p:sldId id="329" r:id="rId6"/>
    <p:sldId id="359" r:id="rId7"/>
    <p:sldId id="330" r:id="rId8"/>
    <p:sldId id="331" r:id="rId9"/>
    <p:sldId id="360" r:id="rId10"/>
    <p:sldId id="361" r:id="rId11"/>
    <p:sldId id="320" r:id="rId12"/>
    <p:sldId id="365" r:id="rId13"/>
    <p:sldId id="355" r:id="rId14"/>
    <p:sldId id="362" r:id="rId15"/>
    <p:sldId id="354" r:id="rId16"/>
    <p:sldId id="358" r:id="rId17"/>
    <p:sldId id="368" r:id="rId18"/>
    <p:sldId id="339" r:id="rId19"/>
    <p:sldId id="353" r:id="rId20"/>
    <p:sldId id="364" r:id="rId21"/>
    <p:sldId id="366" r:id="rId22"/>
    <p:sldId id="367" r:id="rId23"/>
    <p:sldId id="341" r:id="rId24"/>
    <p:sldId id="343" r:id="rId25"/>
    <p:sldId id="342" r:id="rId26"/>
    <p:sldId id="280" r:id="rId27"/>
    <p:sldId id="346" r:id="rId28"/>
    <p:sldId id="319" r:id="rId29"/>
    <p:sldId id="351" r:id="rId30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8E9"/>
    <a:srgbClr val="FBA10F"/>
    <a:srgbClr val="663300"/>
    <a:srgbClr val="026BA5"/>
    <a:srgbClr val="F9B03C"/>
    <a:srgbClr val="F8AF3A"/>
    <a:srgbClr val="CCE4F7"/>
    <a:srgbClr val="FFFFFF"/>
    <a:srgbClr val="FCAE2A"/>
    <a:srgbClr val="FDC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72" autoAdjust="0"/>
    <p:restoredTop sz="61947" autoAdjust="0"/>
  </p:normalViewPr>
  <p:slideViewPr>
    <p:cSldViewPr snapToGrid="0">
      <p:cViewPr varScale="1">
        <p:scale>
          <a:sx n="86" d="100"/>
          <a:sy n="86" d="100"/>
        </p:scale>
        <p:origin x="317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90" d="100"/>
        <a:sy n="90" d="100"/>
      </p:scale>
      <p:origin x="0" y="-5052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53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87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58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27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45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993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07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7332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62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27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87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613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768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02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80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893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84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44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81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53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12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52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341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155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44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04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2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11" Type="http://schemas.openxmlformats.org/officeDocument/2006/relationships/image" Target="../media/image33.png"/><Relationship Id="rId5" Type="http://schemas.openxmlformats.org/officeDocument/2006/relationships/image" Target="../media/image27.jpg"/><Relationship Id="rId10" Type="http://schemas.openxmlformats.org/officeDocument/2006/relationships/image" Target="../media/image32.png"/><Relationship Id="rId4" Type="http://schemas.openxmlformats.org/officeDocument/2006/relationships/image" Target="../media/image11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21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jp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4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g"/><Relationship Id="rId5" Type="http://schemas.openxmlformats.org/officeDocument/2006/relationships/image" Target="../media/image50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eg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968" y="0"/>
            <a:ext cx="5801032" cy="68683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43" y="1768624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第十章 浮力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33279" y="3785315"/>
            <a:ext cx="5833655" cy="1446550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物体的浮沉条件及应用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443" y="3279503"/>
            <a:ext cx="7643652" cy="2299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495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圆角矩形 72"/>
          <p:cNvSpPr/>
          <p:nvPr/>
        </p:nvSpPr>
        <p:spPr>
          <a:xfrm>
            <a:off x="3113091" y="1424663"/>
            <a:ext cx="8551576" cy="5139115"/>
          </a:xfrm>
          <a:prstGeom prst="roundRect">
            <a:avLst>
              <a:gd name="adj" fmla="val 2511"/>
            </a:avLst>
          </a:prstGeom>
          <a:solidFill>
            <a:srgbClr val="E5E8E9"/>
          </a:solidFill>
          <a:ln w="19050">
            <a:solidFill>
              <a:srgbClr val="0070C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33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4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圆角矩形 45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151" y="1720057"/>
            <a:ext cx="2006112" cy="267481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378" y="2732342"/>
            <a:ext cx="1892868" cy="252382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341" y="4057589"/>
            <a:ext cx="3086688" cy="23138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8377967" y="2787411"/>
            <a:ext cx="2075046" cy="66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盐水刚好可以让一颗生鸡蛋能漂起来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4100" y="173609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配制一定比例的盐水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9589" y="5666720"/>
            <a:ext cx="2164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不饱满的种子漂浮，饱满的种子沉底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0612" flipV="1">
            <a:off x="5517228" y="2175527"/>
            <a:ext cx="637173" cy="24112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35499" flipV="1">
            <a:off x="7747578" y="3368101"/>
            <a:ext cx="637173" cy="24112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4462" flipV="1">
            <a:off x="7917672" y="5664544"/>
            <a:ext cx="637173" cy="24112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9541960" y="1065840"/>
            <a:ext cx="1555423" cy="63382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盐水选种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6512" y="1718584"/>
            <a:ext cx="295715" cy="295715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4378" y="2733554"/>
            <a:ext cx="275632" cy="315007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98094" y="4051007"/>
            <a:ext cx="289066" cy="29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9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941473" y="1990933"/>
            <a:ext cx="6872704" cy="392536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49384" y="4303479"/>
            <a:ext cx="433633" cy="39489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5965399" y="3234416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7924423" y="4344570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333260" y="3328355"/>
            <a:ext cx="81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上浮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62331" y="4323466"/>
            <a:ext cx="846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下沉</a:t>
            </a:r>
          </a:p>
        </p:txBody>
      </p:sp>
      <p:sp>
        <p:nvSpPr>
          <p:cNvPr id="15" name="椭圆 14"/>
          <p:cNvSpPr/>
          <p:nvPr/>
        </p:nvSpPr>
        <p:spPr>
          <a:xfrm>
            <a:off x="6365235" y="2038506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431945" y="1221548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6" name="矩形 75"/>
          <p:cNvSpPr/>
          <p:nvPr/>
        </p:nvSpPr>
        <p:spPr>
          <a:xfrm>
            <a:off x="6355936" y="250334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325989" y="5677034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0" name="直接箭头连接符 79"/>
          <p:cNvCxnSpPr/>
          <p:nvPr/>
        </p:nvCxnSpPr>
        <p:spPr>
          <a:xfrm flipH="1">
            <a:off x="8340583" y="5715833"/>
            <a:ext cx="191" cy="83179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/>
          <p:cNvCxnSpPr/>
          <p:nvPr/>
        </p:nvCxnSpPr>
        <p:spPr>
          <a:xfrm flipV="1">
            <a:off x="8345967" y="5072526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8371708" y="6401056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393398" y="4885467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cxnSp>
        <p:nvCxnSpPr>
          <p:cNvPr id="84" name="直接箭头连接符 83"/>
          <p:cNvCxnSpPr/>
          <p:nvPr/>
        </p:nvCxnSpPr>
        <p:spPr>
          <a:xfrm flipV="1">
            <a:off x="8345967" y="5321911"/>
            <a:ext cx="2761" cy="379789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8426064" y="5223768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endParaRPr lang="zh-CN" altLang="en-US" sz="2000" dirty="0"/>
          </a:p>
        </p:txBody>
      </p:sp>
      <p:sp>
        <p:nvSpPr>
          <p:cNvPr id="86" name="矩形 85"/>
          <p:cNvSpPr/>
          <p:nvPr/>
        </p:nvSpPr>
        <p:spPr>
          <a:xfrm>
            <a:off x="6145537" y="3263497"/>
            <a:ext cx="433633" cy="394899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箭头连接符 86"/>
          <p:cNvCxnSpPr/>
          <p:nvPr/>
        </p:nvCxnSpPr>
        <p:spPr>
          <a:xfrm>
            <a:off x="6393934" y="2092291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5550077" y="1820750"/>
            <a:ext cx="81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漂浮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50639" y="5576187"/>
            <a:ext cx="846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沉底</a:t>
            </a:r>
          </a:p>
        </p:txBody>
      </p:sp>
      <p:sp>
        <p:nvSpPr>
          <p:cNvPr id="6" name="矩形 5"/>
          <p:cNvSpPr/>
          <p:nvPr/>
        </p:nvSpPr>
        <p:spPr>
          <a:xfrm>
            <a:off x="6679769" y="1744023"/>
            <a:ext cx="1047082" cy="495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1270" y="5776499"/>
            <a:ext cx="1455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solidFill>
                  <a:prstClr val="black"/>
                </a:solidFill>
              </a:rPr>
              <a:t> 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prstClr val="black"/>
                </a:solidFill>
              </a:rPr>
              <a:t>+ </a:t>
            </a:r>
            <a:r>
              <a:rPr lang="en-US" altLang="zh-CN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endParaRPr lang="zh-CN" altLang="en-US" dirty="0"/>
          </a:p>
        </p:txBody>
      </p:sp>
      <p:cxnSp>
        <p:nvCxnSpPr>
          <p:cNvPr id="72" name="直接箭头连接符 71"/>
          <p:cNvCxnSpPr/>
          <p:nvPr/>
        </p:nvCxnSpPr>
        <p:spPr>
          <a:xfrm flipV="1">
            <a:off x="6392494" y="1438886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131" y="5961165"/>
            <a:ext cx="895990" cy="89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22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7 L 0.00235 -0.20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-0.00169 0.1761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5" grpId="0" animBg="1"/>
      <p:bldP spid="73" grpId="0"/>
      <p:bldP spid="76" grpId="0"/>
      <p:bldP spid="79" grpId="0" animBg="1"/>
      <p:bldP spid="82" grpId="0"/>
      <p:bldP spid="83" grpId="0"/>
      <p:bldP spid="85" grpId="0"/>
      <p:bldP spid="86" grpId="0" animBg="1"/>
      <p:bldP spid="89" grpId="0"/>
      <p:bldP spid="90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" b="12262"/>
          <a:stretch/>
        </p:blipFill>
        <p:spPr>
          <a:xfrm>
            <a:off x="3663266" y="1456880"/>
            <a:ext cx="4136357" cy="2676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3901" y="3678990"/>
            <a:ext cx="811269" cy="38727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独木舟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28" y="2472254"/>
            <a:ext cx="3988201" cy="27199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6" r="1538" b="3367"/>
          <a:stretch/>
        </p:blipFill>
        <p:spPr>
          <a:xfrm>
            <a:off x="7694351" y="3781172"/>
            <a:ext cx="4161054" cy="27001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7994" y="5308273"/>
            <a:ext cx="3889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人类发展的历史中，很早就开始利用浮力，后来人们发明了船。</a:t>
            </a:r>
          </a:p>
        </p:txBody>
      </p:sp>
    </p:spTree>
    <p:extLst>
      <p:ext uri="{BB962C8B-B14F-4D97-AF65-F5344CB8AC3E}">
        <p14:creationId xmlns:p14="http://schemas.microsoft.com/office/powerpoint/2010/main" val="1716029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4" name="圆角矩形 3"/>
          <p:cNvSpPr/>
          <p:nvPr/>
        </p:nvSpPr>
        <p:spPr>
          <a:xfrm>
            <a:off x="9261487" y="1798822"/>
            <a:ext cx="1230548" cy="6054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轮船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062" y="1535168"/>
            <a:ext cx="4732322" cy="32580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62" y="3134785"/>
            <a:ext cx="4827676" cy="32164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3935195" y="6137046"/>
            <a:ext cx="449446" cy="46880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3138044" y="5824577"/>
            <a:ext cx="900074" cy="938843"/>
          </a:xfrm>
          <a:prstGeom prst="rect">
            <a:avLst/>
          </a:prstGeom>
        </p:spPr>
      </p:pic>
      <p:sp>
        <p:nvSpPr>
          <p:cNvPr id="38" name="圆角矩形标注 37"/>
          <p:cNvSpPr/>
          <p:nvPr/>
        </p:nvSpPr>
        <p:spPr>
          <a:xfrm>
            <a:off x="4129942" y="4297094"/>
            <a:ext cx="2509520" cy="1539350"/>
          </a:xfrm>
          <a:prstGeom prst="wedgeRoundRectCallout">
            <a:avLst>
              <a:gd name="adj1" fmla="val -37921"/>
              <a:gd name="adj2" fmla="val 7013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钢铁的密度远大于水，怎样用沉重而坚硬的钢铁制成可以承载那么多货物的船呢？</a:t>
            </a:r>
          </a:p>
        </p:txBody>
      </p:sp>
    </p:spTree>
    <p:extLst>
      <p:ext uri="{BB962C8B-B14F-4D97-AF65-F5344CB8AC3E}">
        <p14:creationId xmlns:p14="http://schemas.microsoft.com/office/powerpoint/2010/main" val="4167158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3113091" y="1586595"/>
            <a:ext cx="8551576" cy="4977183"/>
          </a:xfrm>
          <a:prstGeom prst="roundRect">
            <a:avLst>
              <a:gd name="adj" fmla="val 2511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202711" y="1190179"/>
            <a:ext cx="1230548" cy="6054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轮船</a:t>
            </a:r>
          </a:p>
        </p:txBody>
      </p:sp>
      <p:pic>
        <p:nvPicPr>
          <p:cNvPr id="2" name="轮船原理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43479" y="1902225"/>
            <a:ext cx="6653516" cy="37426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/>
          <p:cNvSpPr txBox="1"/>
          <p:nvPr/>
        </p:nvSpPr>
        <p:spPr>
          <a:xfrm>
            <a:off x="5022280" y="5962243"/>
            <a:ext cx="6329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/>
              </a:rPr>
              <a:t>船体做成空心的，排开水的体积增大，受到的浮力增大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776901" y="5900914"/>
            <a:ext cx="875380" cy="486546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3443479" y="5756234"/>
            <a:ext cx="7890799" cy="742632"/>
          </a:xfrm>
          <a:prstGeom prst="roundRect">
            <a:avLst>
              <a:gd name="adj" fmla="val 19712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515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" grpId="0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154339" y="1536281"/>
            <a:ext cx="3683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轮船装满货物时排开水的质量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4117019" y="1471631"/>
            <a:ext cx="1046569" cy="539324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排水量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3881731" y="1331622"/>
            <a:ext cx="7297258" cy="854351"/>
          </a:xfrm>
          <a:prstGeom prst="roundRect">
            <a:avLst>
              <a:gd name="adj" fmla="val 19712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26512" y="2287566"/>
            <a:ext cx="1516633" cy="612024"/>
            <a:chOff x="5150149" y="4239477"/>
            <a:chExt cx="1584783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8" name="圆角矩形 37"/>
            <p:cNvSpPr/>
            <p:nvPr/>
          </p:nvSpPr>
          <p:spPr>
            <a:xfrm>
              <a:off x="5150149" y="4239477"/>
              <a:ext cx="1584783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75309" y="4340868"/>
              <a:ext cx="1147185" cy="42020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20425" y="3174455"/>
            <a:ext cx="1516633" cy="606601"/>
            <a:chOff x="5150149" y="4239477"/>
            <a:chExt cx="1584783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1" name="圆角矩形 40"/>
            <p:cNvSpPr/>
            <p:nvPr/>
          </p:nvSpPr>
          <p:spPr>
            <a:xfrm>
              <a:off x="5150149" y="4239477"/>
              <a:ext cx="1584783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375310" y="4340868"/>
              <a:ext cx="1147185" cy="45610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总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42587" y="2750177"/>
            <a:ext cx="1437034" cy="695008"/>
            <a:chOff x="10140421" y="3981877"/>
            <a:chExt cx="1437034" cy="695008"/>
          </a:xfrm>
        </p:grpSpPr>
        <p:sp>
          <p:nvSpPr>
            <p:cNvPr id="86" name="圆角矩形 85"/>
            <p:cNvSpPr/>
            <p:nvPr/>
          </p:nvSpPr>
          <p:spPr>
            <a:xfrm>
              <a:off x="10140421" y="3981877"/>
              <a:ext cx="1413460" cy="695008"/>
            </a:xfrm>
            <a:prstGeom prst="roundRect">
              <a:avLst>
                <a:gd name="adj" fmla="val 13681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304369" y="4123411"/>
              <a:ext cx="12730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总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0" name="图片 69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3178" y="3076581"/>
            <a:ext cx="397823" cy="15240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580204" y="2763693"/>
            <a:ext cx="1413460" cy="695008"/>
            <a:chOff x="10113118" y="5387387"/>
            <a:chExt cx="1413460" cy="695008"/>
          </a:xfrm>
        </p:grpSpPr>
        <p:sp>
          <p:nvSpPr>
            <p:cNvPr id="82" name="圆角矩形 81"/>
            <p:cNvSpPr/>
            <p:nvPr/>
          </p:nvSpPr>
          <p:spPr>
            <a:xfrm>
              <a:off x="10113118" y="5387387"/>
              <a:ext cx="1413460" cy="695008"/>
            </a:xfrm>
            <a:prstGeom prst="roundRect">
              <a:avLst>
                <a:gd name="adj" fmla="val 13681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200127" y="5467611"/>
              <a:ext cx="12394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总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5" name="图片 84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12258">
            <a:off x="7185717" y="2721479"/>
            <a:ext cx="397823" cy="1088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882" y="4003412"/>
            <a:ext cx="4079398" cy="2598263"/>
          </a:xfrm>
          <a:prstGeom prst="rect">
            <a:avLst/>
          </a:prstGeom>
        </p:spPr>
      </p:pic>
      <p:pic>
        <p:nvPicPr>
          <p:cNvPr id="67" name="图片 66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09160" flipV="1">
            <a:off x="7187465" y="3258279"/>
            <a:ext cx="397823" cy="1088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0849" y="4334662"/>
            <a:ext cx="19785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某轮船的排水量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zh-CN" altLang="en-US" sz="2000" dirty="0"/>
          </a:p>
        </p:txBody>
      </p:sp>
      <p:sp>
        <p:nvSpPr>
          <p:cNvPr id="68" name="文本框 67"/>
          <p:cNvSpPr txBox="1"/>
          <p:nvPr/>
        </p:nvSpPr>
        <p:spPr>
          <a:xfrm>
            <a:off x="8204398" y="5661967"/>
            <a:ext cx="3125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此船满载时，货物质量和船身质量之和为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zh-CN" altLang="en-US" sz="2000" dirty="0"/>
          </a:p>
        </p:txBody>
      </p:sp>
      <p:pic>
        <p:nvPicPr>
          <p:cNvPr id="69" name="图片 68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884763">
            <a:off x="9481232" y="5214381"/>
            <a:ext cx="397823" cy="152404"/>
          </a:xfrm>
          <a:prstGeom prst="rect">
            <a:avLst/>
          </a:prstGeom>
        </p:spPr>
      </p:pic>
      <p:sp>
        <p:nvSpPr>
          <p:cNvPr id="71" name="圆角矩形 70"/>
          <p:cNvSpPr/>
          <p:nvPr/>
        </p:nvSpPr>
        <p:spPr>
          <a:xfrm>
            <a:off x="3880764" y="3861007"/>
            <a:ext cx="7384267" cy="2841449"/>
          </a:xfrm>
          <a:prstGeom prst="roundRect">
            <a:avLst>
              <a:gd name="adj" fmla="val 1465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2106" y="3252986"/>
            <a:ext cx="1282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轮船漂浮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576">
            <a:off x="5255357" y="3417277"/>
            <a:ext cx="328234" cy="149198"/>
          </a:xfrm>
          <a:prstGeom prst="rect">
            <a:avLst/>
          </a:prstGeom>
        </p:spPr>
      </p:pic>
      <p:sp>
        <p:nvSpPr>
          <p:cNvPr id="72" name="文本框 71"/>
          <p:cNvSpPr txBox="1"/>
          <p:nvPr/>
        </p:nvSpPr>
        <p:spPr>
          <a:xfrm>
            <a:off x="4031956" y="2377305"/>
            <a:ext cx="1282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阿基米德 原理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576">
            <a:off x="5248579" y="2551892"/>
            <a:ext cx="328234" cy="14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76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 animBg="1"/>
      <p:bldP spid="5" grpId="0"/>
      <p:bldP spid="68" grpId="0"/>
      <p:bldP spid="71" grpId="0" animBg="1"/>
      <p:bldP spid="6" grpId="0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>
          <a:xfrm>
            <a:off x="3113091" y="1586595"/>
            <a:ext cx="8551576" cy="4977183"/>
          </a:xfrm>
          <a:prstGeom prst="roundRect">
            <a:avLst>
              <a:gd name="adj" fmla="val 2511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934" y="2219040"/>
            <a:ext cx="3896138" cy="264937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1.潜水艇模型及实物(Av636594727,P1)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38253" y="2167408"/>
            <a:ext cx="3853692" cy="275263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0" name="圆角矩形标注 39"/>
          <p:cNvSpPr/>
          <p:nvPr/>
        </p:nvSpPr>
        <p:spPr>
          <a:xfrm>
            <a:off x="4360692" y="5143751"/>
            <a:ext cx="2267158" cy="1115028"/>
          </a:xfrm>
          <a:prstGeom prst="wedgeRoundRectCallout">
            <a:avLst>
              <a:gd name="adj1" fmla="val -58736"/>
              <a:gd name="adj2" fmla="val 2431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潜水艇是如何实现上浮和下潜的？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6254" y="5704309"/>
            <a:ext cx="613340" cy="859469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8071171" y="5864761"/>
            <a:ext cx="3109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/>
              </a:rPr>
              <a:t>靠改变自身重力实现浮沉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638253" y="5274718"/>
            <a:ext cx="3853692" cy="1191815"/>
          </a:xfrm>
          <a:prstGeom prst="roundRect">
            <a:avLst>
              <a:gd name="adj" fmla="val 19712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8071171" y="5396631"/>
            <a:ext cx="815996" cy="404924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9855222" y="1219258"/>
            <a:ext cx="1230548" cy="6054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潜水艇</a:t>
            </a:r>
          </a:p>
        </p:txBody>
      </p:sp>
    </p:spTree>
    <p:extLst>
      <p:ext uri="{BB962C8B-B14F-4D97-AF65-F5344CB8AC3E}">
        <p14:creationId xmlns:p14="http://schemas.microsoft.com/office/powerpoint/2010/main" val="564937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40" grpId="0" animBg="1"/>
      <p:bldP spid="44" grpId="0"/>
      <p:bldP spid="45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6463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2" name="热气球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91719" y="1723586"/>
            <a:ext cx="8180399" cy="4601475"/>
          </a:xfrm>
          <a:prstGeom prst="rect">
            <a:avLst/>
          </a:prstGeom>
          <a:solidFill>
            <a:srgbClr val="4F81B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soft" dir="t"/>
          </a:scene3d>
          <a:sp3d/>
        </p:spPr>
      </p:pic>
    </p:spTree>
    <p:extLst>
      <p:ext uri="{BB962C8B-B14F-4D97-AF65-F5344CB8AC3E}">
        <p14:creationId xmlns:p14="http://schemas.microsoft.com/office/powerpoint/2010/main" val="2490068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>
          <a:xfrm>
            <a:off x="3131464" y="1462381"/>
            <a:ext cx="8551576" cy="5079645"/>
          </a:xfrm>
          <a:prstGeom prst="roundRect">
            <a:avLst>
              <a:gd name="adj" fmla="val 2511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6" r="-1"/>
          <a:stretch/>
        </p:blipFill>
        <p:spPr>
          <a:xfrm>
            <a:off x="3462586" y="1991574"/>
            <a:ext cx="3800764" cy="29601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34" y="1983901"/>
            <a:ext cx="3946922" cy="29601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7" name="文本框 36"/>
          <p:cNvSpPr txBox="1"/>
          <p:nvPr/>
        </p:nvSpPr>
        <p:spPr>
          <a:xfrm>
            <a:off x="4777002" y="5453859"/>
            <a:ext cx="6329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内部充的是密度小于空气的气体（如氢气、氦气或热空气），使浮力大于重力而升空。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3619180" y="5526484"/>
            <a:ext cx="875380" cy="486546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3403754" y="5327781"/>
            <a:ext cx="7985390" cy="854351"/>
          </a:xfrm>
          <a:prstGeom prst="roundRect">
            <a:avLst>
              <a:gd name="adj" fmla="val 19712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903584" y="3176937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箭头连接符 41"/>
          <p:cNvCxnSpPr/>
          <p:nvPr/>
        </p:nvCxnSpPr>
        <p:spPr>
          <a:xfrm flipV="1">
            <a:off x="8923563" y="2556607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H="1">
            <a:off x="8921975" y="3225971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8921975" y="2228091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45" name="矩形 44"/>
          <p:cNvSpPr/>
          <p:nvPr/>
        </p:nvSpPr>
        <p:spPr>
          <a:xfrm>
            <a:off x="8868379" y="376257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4384" y="234184"/>
            <a:ext cx="511855" cy="852181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9316204" y="1112972"/>
            <a:ext cx="1867072" cy="567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气球和飞艇</a:t>
            </a:r>
          </a:p>
        </p:txBody>
      </p:sp>
    </p:spTree>
    <p:extLst>
      <p:ext uri="{BB962C8B-B14F-4D97-AF65-F5344CB8AC3E}">
        <p14:creationId xmlns:p14="http://schemas.microsoft.com/office/powerpoint/2010/main" val="944544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1" grpId="0" animBg="1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76018" y="1778280"/>
            <a:ext cx="2087378" cy="1102473"/>
            <a:chOff x="9376018" y="1778280"/>
            <a:chExt cx="2087378" cy="11024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83002" y="1778280"/>
              <a:ext cx="1080394" cy="1050534"/>
            </a:xfrm>
            <a:prstGeom prst="rect">
              <a:avLst/>
            </a:prstGeom>
          </p:spPr>
        </p:pic>
        <p:sp>
          <p:nvSpPr>
            <p:cNvPr id="40" name="圆角矩形 39"/>
            <p:cNvSpPr/>
            <p:nvPr/>
          </p:nvSpPr>
          <p:spPr>
            <a:xfrm>
              <a:off x="9376018" y="2275316"/>
              <a:ext cx="1230548" cy="605437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BA10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孔明灯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57" y="1604171"/>
            <a:ext cx="4932369" cy="30789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58" y="3397108"/>
            <a:ext cx="4858119" cy="3064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4239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内容占位符 1"/>
          <p:cNvSpPr txBox="1">
            <a:spLocks/>
          </p:cNvSpPr>
          <p:nvPr/>
        </p:nvSpPr>
        <p:spPr>
          <a:xfrm>
            <a:off x="2949007" y="4152428"/>
            <a:ext cx="8449708" cy="91595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运用物体的浮沉条件解释生产、生活中的一些现象，认识浮力知识在生产、生活中的应用价值。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93374" y="6246713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1745059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/>
        </p:nvGrpSpPr>
        <p:grpSpPr>
          <a:xfrm>
            <a:off x="3170695" y="2634175"/>
            <a:ext cx="7642486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48" name="矩形 47"/>
          <p:cNvSpPr/>
          <p:nvPr/>
        </p:nvSpPr>
        <p:spPr>
          <a:xfrm rot="20913814">
            <a:off x="8799438" y="4729522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437070" y="4537258"/>
            <a:ext cx="6403238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矩形 55"/>
          <p:cNvSpPr/>
          <p:nvPr/>
        </p:nvSpPr>
        <p:spPr>
          <a:xfrm rot="20913814">
            <a:off x="11048298" y="2112537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89" name="内容占位符 1"/>
          <p:cNvSpPr txBox="1">
            <a:spLocks/>
          </p:cNvSpPr>
          <p:nvPr/>
        </p:nvSpPr>
        <p:spPr>
          <a:xfrm>
            <a:off x="2887487" y="2237896"/>
            <a:ext cx="8162806" cy="1142186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能根据二力平衡条件和力与运动的关系描述物体的浮沉条件，并能通过改变物体所受的重力或浮力的大小，使物体在液体或气体中处于不同的浮沉状态。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圆角矩形 68"/>
          <p:cNvSpPr/>
          <p:nvPr/>
        </p:nvSpPr>
        <p:spPr>
          <a:xfrm>
            <a:off x="3139576" y="1618399"/>
            <a:ext cx="6085704" cy="4977183"/>
          </a:xfrm>
          <a:prstGeom prst="roundRect">
            <a:avLst>
              <a:gd name="adj" fmla="val 2511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0159" y="1214799"/>
            <a:ext cx="1044043" cy="4601181"/>
          </a:xfrm>
          <a:prstGeom prst="rect">
            <a:avLst/>
          </a:prstGeom>
        </p:spPr>
      </p:pic>
      <p:sp>
        <p:nvSpPr>
          <p:cNvPr id="44" name="圆角矩形 43"/>
          <p:cNvSpPr/>
          <p:nvPr/>
        </p:nvSpPr>
        <p:spPr>
          <a:xfrm>
            <a:off x="3342991" y="2810924"/>
            <a:ext cx="4084971" cy="3114954"/>
          </a:xfrm>
          <a:prstGeom prst="roundRect">
            <a:avLst>
              <a:gd name="adj" fmla="val 4602"/>
            </a:avLst>
          </a:prstGeom>
          <a:solidFill>
            <a:schemeClr val="bg1"/>
          </a:solidFill>
          <a:ln w="190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3552979" y="1396025"/>
            <a:ext cx="1554245" cy="567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68721" y="3170429"/>
            <a:ext cx="3077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、测量液体密度的仪器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82744" y="3935853"/>
            <a:ext cx="3164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、原理：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漂浮  </a:t>
            </a:r>
            <a:r>
              <a:rPr lang="en-US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 </a:t>
            </a:r>
            <a:r>
              <a:rPr lang="zh-CN" altLang="en-US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i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0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8099" y="1818344"/>
            <a:ext cx="1085906" cy="419756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727971" y="2639712"/>
            <a:ext cx="848413" cy="338554"/>
            <a:chOff x="10881834" y="2868239"/>
            <a:chExt cx="848413" cy="338554"/>
          </a:xfrm>
        </p:grpSpPr>
        <p:sp>
          <p:nvSpPr>
            <p:cNvPr id="68" name="圆角矩形 67"/>
            <p:cNvSpPr/>
            <p:nvPr/>
          </p:nvSpPr>
          <p:spPr>
            <a:xfrm>
              <a:off x="10881834" y="2877259"/>
              <a:ext cx="765524" cy="329534"/>
            </a:xfrm>
            <a:prstGeom prst="roundRect">
              <a:avLst>
                <a:gd name="adj" fmla="val 3032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881834" y="2868239"/>
              <a:ext cx="848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玻璃管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671943" y="5020040"/>
            <a:ext cx="848413" cy="372180"/>
            <a:chOff x="11069408" y="4480862"/>
            <a:chExt cx="848413" cy="372180"/>
          </a:xfrm>
        </p:grpSpPr>
        <p:sp>
          <p:nvSpPr>
            <p:cNvPr id="70" name="圆角矩形 69"/>
            <p:cNvSpPr/>
            <p:nvPr/>
          </p:nvSpPr>
          <p:spPr>
            <a:xfrm>
              <a:off x="11069408" y="4480862"/>
              <a:ext cx="765524" cy="372180"/>
            </a:xfrm>
            <a:prstGeom prst="roundRect">
              <a:avLst>
                <a:gd name="adj" fmla="val 3032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069408" y="4480862"/>
              <a:ext cx="848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玻璃泡</a:t>
              </a: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3564510" y="4650139"/>
            <a:ext cx="3863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、使用方法：</a:t>
            </a:r>
            <a:r>
              <a:rPr lang="zh-CN" alt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将密度计插入被测液体中，待静止后直接读取液面处的刻度值。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503161" y="3059608"/>
            <a:ext cx="1004764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圆角矩形 66"/>
          <p:cNvSpPr/>
          <p:nvPr/>
        </p:nvSpPr>
        <p:spPr>
          <a:xfrm>
            <a:off x="3342992" y="2808989"/>
            <a:ext cx="4084971" cy="3091758"/>
          </a:xfrm>
          <a:prstGeom prst="roundRect">
            <a:avLst>
              <a:gd name="adj" fmla="val 3982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85112" y="5440824"/>
            <a:ext cx="98745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（装入铅丸或铁砂）</a:t>
            </a:r>
          </a:p>
        </p:txBody>
      </p:sp>
      <p:sp>
        <p:nvSpPr>
          <p:cNvPr id="4" name="矩形 3"/>
          <p:cNvSpPr/>
          <p:nvPr/>
        </p:nvSpPr>
        <p:spPr>
          <a:xfrm>
            <a:off x="9696020" y="5979565"/>
            <a:ext cx="2096363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使密度计能够竖立在液体中，便于读数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93968">
            <a:off x="11638754" y="5856339"/>
            <a:ext cx="349450" cy="33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72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" grpId="0"/>
      <p:bldP spid="7" grpId="0"/>
      <p:bldP spid="52" grpId="0"/>
      <p:bldP spid="67" grpId="0" animBg="1"/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圆角矩形 86"/>
          <p:cNvSpPr/>
          <p:nvPr/>
        </p:nvSpPr>
        <p:spPr>
          <a:xfrm>
            <a:off x="9093465" y="5106811"/>
            <a:ext cx="1715376" cy="668870"/>
          </a:xfrm>
          <a:prstGeom prst="roundRect">
            <a:avLst>
              <a:gd name="adj" fmla="val 13681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310957" cy="899144"/>
            <a:chOff x="2816464" y="403136"/>
            <a:chExt cx="3310957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291111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66157" y="624059"/>
              <a:ext cx="256126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浮力的应用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63471" y="3356326"/>
            <a:ext cx="1839885" cy="873768"/>
            <a:chOff x="8604939" y="4584111"/>
            <a:chExt cx="1783450" cy="873768"/>
          </a:xfrm>
        </p:grpSpPr>
        <p:sp>
          <p:nvSpPr>
            <p:cNvPr id="37" name="圆角矩形 36"/>
            <p:cNvSpPr/>
            <p:nvPr/>
          </p:nvSpPr>
          <p:spPr>
            <a:xfrm>
              <a:off x="8604939" y="4632105"/>
              <a:ext cx="1783450" cy="825774"/>
            </a:xfrm>
            <a:prstGeom prst="roundRect">
              <a:avLst>
                <a:gd name="adj" fmla="val 1368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827760" y="4584111"/>
              <a:ext cx="1401980" cy="842516"/>
              <a:chOff x="8299406" y="4092633"/>
              <a:chExt cx="1401980" cy="842516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9115719" y="4527927"/>
                <a:ext cx="49019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8299406" y="4259386"/>
                <a:ext cx="5036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液</a:t>
                </a:r>
                <a:endParaRPr lang="zh-CN" altLang="en-US" sz="2400" dirty="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084939" y="4092633"/>
                <a:ext cx="5517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浮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9003759" y="4473484"/>
                <a:ext cx="69762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702857" y="4297094"/>
                <a:ext cx="3577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dirty="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907787" y="4853723"/>
            <a:ext cx="3766394" cy="1321125"/>
            <a:chOff x="4983429" y="5234525"/>
            <a:chExt cx="3766394" cy="1321125"/>
          </a:xfrm>
        </p:grpSpPr>
        <p:sp>
          <p:nvSpPr>
            <p:cNvPr id="70" name="圆角矩形 69"/>
            <p:cNvSpPr/>
            <p:nvPr/>
          </p:nvSpPr>
          <p:spPr>
            <a:xfrm>
              <a:off x="4983429" y="5234525"/>
              <a:ext cx="3766394" cy="1321125"/>
            </a:xfrm>
            <a:prstGeom prst="roundRect">
              <a:avLst>
                <a:gd name="adj" fmla="val 1368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290307" y="5558950"/>
              <a:ext cx="31526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密度计刻度不均匀，上疏下密，刻度值上小下大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45729" y="1776575"/>
            <a:ext cx="3789470" cy="1321125"/>
            <a:chOff x="4543552" y="1839885"/>
            <a:chExt cx="3703847" cy="1321125"/>
          </a:xfrm>
        </p:grpSpPr>
        <p:sp>
          <p:nvSpPr>
            <p:cNvPr id="69" name="圆角矩形 68"/>
            <p:cNvSpPr/>
            <p:nvPr/>
          </p:nvSpPr>
          <p:spPr>
            <a:xfrm>
              <a:off x="4543552" y="1839885"/>
              <a:ext cx="3692441" cy="1321125"/>
            </a:xfrm>
            <a:prstGeom prst="roundRect">
              <a:avLst>
                <a:gd name="adj" fmla="val 1368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704099" y="2132252"/>
              <a:ext cx="3543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同一密度计在使用中所受浮力大小不变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漂浮 </a:t>
              </a:r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 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1" name="图片 70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490235" y="4397936"/>
            <a:ext cx="397823" cy="152404"/>
          </a:xfrm>
          <a:prstGeom prst="rect">
            <a:avLst/>
          </a:prstGeom>
        </p:spPr>
      </p:pic>
      <p:pic>
        <p:nvPicPr>
          <p:cNvPr id="72" name="图片 71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488067" y="4394228"/>
            <a:ext cx="397823" cy="1524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3724" y="2578156"/>
            <a:ext cx="807309" cy="3609144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5795314" y="3334812"/>
            <a:ext cx="1839885" cy="873768"/>
            <a:chOff x="8604939" y="4584111"/>
            <a:chExt cx="1783450" cy="873768"/>
          </a:xfrm>
        </p:grpSpPr>
        <p:sp>
          <p:nvSpPr>
            <p:cNvPr id="74" name="圆角矩形 73"/>
            <p:cNvSpPr/>
            <p:nvPr/>
          </p:nvSpPr>
          <p:spPr>
            <a:xfrm>
              <a:off x="8604939" y="4632105"/>
              <a:ext cx="1783450" cy="825774"/>
            </a:xfrm>
            <a:prstGeom prst="roundRect">
              <a:avLst>
                <a:gd name="adj" fmla="val 1368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827760" y="4584111"/>
              <a:ext cx="1401980" cy="842516"/>
              <a:chOff x="8299406" y="4092633"/>
              <a:chExt cx="1401980" cy="842516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9115719" y="4527927"/>
                <a:ext cx="49019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矩形 76"/>
              <p:cNvSpPr/>
              <p:nvPr/>
            </p:nvSpPr>
            <p:spPr>
              <a:xfrm>
                <a:off x="8299406" y="4259386"/>
                <a:ext cx="5036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液</a:t>
                </a:r>
                <a:endParaRPr lang="zh-CN" altLang="en-US" sz="2400" dirty="0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9084939" y="4092633"/>
                <a:ext cx="5517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浮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9003759" y="4473484"/>
                <a:ext cx="69762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8702857" y="4297094"/>
                <a:ext cx="3577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dirty="0"/>
              </a:p>
            </p:txBody>
          </p:sp>
        </p:grpSp>
      </p:grpSp>
      <p:cxnSp>
        <p:nvCxnSpPr>
          <p:cNvPr id="3" name="直接箭头连接符 2"/>
          <p:cNvCxnSpPr/>
          <p:nvPr/>
        </p:nvCxnSpPr>
        <p:spPr>
          <a:xfrm flipH="1">
            <a:off x="6031343" y="3600432"/>
            <a:ext cx="21831" cy="481823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/>
          <p:cNvCxnSpPr/>
          <p:nvPr/>
        </p:nvCxnSpPr>
        <p:spPr>
          <a:xfrm flipV="1">
            <a:off x="4070288" y="3579837"/>
            <a:ext cx="0" cy="442615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/>
          <p:nvPr/>
        </p:nvCxnSpPr>
        <p:spPr>
          <a:xfrm flipH="1">
            <a:off x="4893263" y="3817207"/>
            <a:ext cx="7392" cy="445236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/>
          <p:cNvCxnSpPr/>
          <p:nvPr/>
        </p:nvCxnSpPr>
        <p:spPr>
          <a:xfrm flipH="1" flipV="1">
            <a:off x="6817416" y="3753553"/>
            <a:ext cx="7392" cy="445236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8809300" y="4402894"/>
            <a:ext cx="89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甲液体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10357984" y="4382728"/>
            <a:ext cx="89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乙液体</a:t>
            </a:r>
          </a:p>
        </p:txBody>
      </p:sp>
      <p:sp>
        <p:nvSpPr>
          <p:cNvPr id="17" name="矩形 16"/>
          <p:cNvSpPr/>
          <p:nvPr/>
        </p:nvSpPr>
        <p:spPr>
          <a:xfrm>
            <a:off x="9265084" y="5156554"/>
            <a:ext cx="15848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  </a:t>
            </a:r>
            <a:r>
              <a:rPr lang="el-GR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591712" y="1919223"/>
            <a:ext cx="1335565" cy="2343220"/>
            <a:chOff x="5033913" y="1729408"/>
            <a:chExt cx="1663830" cy="2804885"/>
          </a:xfrm>
        </p:grpSpPr>
        <p:grpSp>
          <p:nvGrpSpPr>
            <p:cNvPr id="86" name="组合 85"/>
            <p:cNvGrpSpPr/>
            <p:nvPr/>
          </p:nvGrpSpPr>
          <p:grpSpPr>
            <a:xfrm>
              <a:off x="5033913" y="2187019"/>
              <a:ext cx="1663830" cy="2347274"/>
              <a:chOff x="4595566" y="1791092"/>
              <a:chExt cx="2102177" cy="2743201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4741682" y="2168165"/>
                <a:ext cx="1809947" cy="2366128"/>
              </a:xfrm>
              <a:prstGeom prst="rect">
                <a:avLst/>
              </a:prstGeom>
              <a:noFill/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4595566" y="1791092"/>
                <a:ext cx="2102177" cy="471341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4760536" y="2631669"/>
                <a:ext cx="1768942" cy="189478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9148" y="1729408"/>
              <a:ext cx="273360" cy="2412000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>
            <a:off x="10175888" y="2139885"/>
            <a:ext cx="1327518" cy="2115539"/>
            <a:chOff x="7524160" y="2060920"/>
            <a:chExt cx="1663830" cy="2473373"/>
          </a:xfrm>
        </p:grpSpPr>
        <p:grpSp>
          <p:nvGrpSpPr>
            <p:cNvPr id="93" name="组合 92"/>
            <p:cNvGrpSpPr/>
            <p:nvPr/>
          </p:nvGrpSpPr>
          <p:grpSpPr>
            <a:xfrm>
              <a:off x="7524160" y="2187019"/>
              <a:ext cx="1663830" cy="2347274"/>
              <a:chOff x="4595566" y="1791092"/>
              <a:chExt cx="2102177" cy="2743201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4741682" y="2168165"/>
                <a:ext cx="1809947" cy="2366128"/>
              </a:xfrm>
              <a:prstGeom prst="rect">
                <a:avLst/>
              </a:prstGeom>
              <a:noFill/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4595566" y="1791092"/>
                <a:ext cx="2102177" cy="471341"/>
              </a:xfrm>
              <a:prstGeom prst="rect">
                <a:avLst/>
              </a:prstGeom>
              <a:solidFill>
                <a:schemeClr val="bg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4760536" y="2631669"/>
                <a:ext cx="1767230" cy="189478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9395" y="2060920"/>
              <a:ext cx="273360" cy="241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443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4" grpId="0"/>
      <p:bldP spid="8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993044" y="3942603"/>
            <a:ext cx="8532805" cy="291539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023009" y="4040996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66470" y="3778972"/>
            <a:ext cx="7086544" cy="2955688"/>
            <a:chOff x="4697093" y="3413142"/>
            <a:chExt cx="7086544" cy="2955688"/>
          </a:xfrm>
        </p:grpSpPr>
        <p:sp>
          <p:nvSpPr>
            <p:cNvPr id="8" name="矩形 7"/>
            <p:cNvSpPr/>
            <p:nvPr/>
          </p:nvSpPr>
          <p:spPr>
            <a:xfrm>
              <a:off x="4697093" y="3413142"/>
              <a:ext cx="7086544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/>
            </a:p>
            <a:p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）将物体浸没在水中，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=100c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1×10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-4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</a:p>
            <a:p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 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排 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 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1.0×10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kg/m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1×10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-4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×10N/kg =1N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 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mg 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 0.09kg×10N/kg = 0.9N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</a:p>
            <a:p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因为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＞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，所以松手后物体将上浮；</a:t>
              </a:r>
              <a:endPara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）物体静止时，处于漂浮状态，受到的浮力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en-US" altLang="zh-CN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′=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=0.9N,</a:t>
              </a:r>
              <a:endPara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排开水的当重力：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′=</a:t>
              </a:r>
              <a:r>
                <a:rPr lang="en-US" altLang="zh-CN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1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′=0.9N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排开水的质量：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266107" y="5654969"/>
              <a:ext cx="3948517" cy="713861"/>
              <a:chOff x="4733307" y="4082734"/>
              <a:chExt cx="3948517" cy="713861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4733307" y="4266173"/>
                <a:ext cx="39485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baseline="-250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排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           =               = 0.09kg = 90g</a:t>
                </a: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5441237" y="4082734"/>
                <a:ext cx="557943" cy="649643"/>
                <a:chOff x="7475652" y="511791"/>
                <a:chExt cx="557943" cy="649643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7475652" y="881871"/>
                  <a:ext cx="481678" cy="398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矩形 56"/>
                <p:cNvSpPr/>
                <p:nvPr/>
              </p:nvSpPr>
              <p:spPr>
                <a:xfrm>
                  <a:off x="7477032" y="511791"/>
                  <a:ext cx="55656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i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G</a:t>
                  </a:r>
                  <a:r>
                    <a:rPr lang="zh-CN" altLang="en-US" sz="1200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排</a:t>
                  </a:r>
                  <a:r>
                    <a:rPr lang="en-US" altLang="zh-CN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′</a:t>
                  </a:r>
                  <a:endParaRPr lang="zh-CN" altLang="en-US" sz="1600" dirty="0"/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7578435" y="792102"/>
                  <a:ext cx="30008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endParaRPr lang="zh-CN" altLang="en-US" dirty="0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6096450" y="4125389"/>
                <a:ext cx="877163" cy="671206"/>
                <a:chOff x="7055447" y="540072"/>
                <a:chExt cx="877163" cy="671206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7192846" y="881871"/>
                  <a:ext cx="65045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矩形 53"/>
                <p:cNvSpPr/>
                <p:nvPr/>
              </p:nvSpPr>
              <p:spPr>
                <a:xfrm>
                  <a:off x="7175373" y="540072"/>
                  <a:ext cx="67839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0.9N</a:t>
                  </a:r>
                  <a:r>
                    <a:rPr lang="zh-CN" altLang="en-US" sz="16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zh-CN" altLang="en-US" sz="1600" dirty="0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055447" y="841946"/>
                  <a:ext cx="87716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10N/kg</a:t>
                  </a:r>
                  <a:endParaRPr lang="zh-CN" altLang="en-US" dirty="0"/>
                </a:p>
              </p:txBody>
            </p:sp>
          </p:grpSp>
        </p:grpSp>
      </p:grpSp>
      <p:sp>
        <p:nvSpPr>
          <p:cNvPr id="10" name="矩形 9"/>
          <p:cNvSpPr/>
          <p:nvPr/>
        </p:nvSpPr>
        <p:spPr>
          <a:xfrm>
            <a:off x="2928570" y="1364078"/>
            <a:ext cx="859658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一物块的质量为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，体积为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100cm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，现将它浸没在水中，物体所受的浮力为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，松手后，物体将会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（上浮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下沉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悬浮），最终静止时物体排开水的质量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=10N/kg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=1.0g/cm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1" name="矩形 10"/>
          <p:cNvSpPr/>
          <p:nvPr/>
        </p:nvSpPr>
        <p:spPr>
          <a:xfrm>
            <a:off x="5370923" y="1822109"/>
            <a:ext cx="338554" cy="504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59094" y="1776883"/>
            <a:ext cx="800219" cy="500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上浮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27755" y="2267316"/>
            <a:ext cx="492443" cy="504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7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824282" y="3636915"/>
            <a:ext cx="8881943" cy="291539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312376" y="4098581"/>
            <a:ext cx="6886667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橡皮泥的重力不变，是通过改变排开水的体积来实现漂浮的，故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潜水艇靠在水中排开水的体积不变，受到的浮力不变，是通过改变自身的重力来实现的，故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 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密度计漂浮在液体中，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始终等于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正确；  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轮船从长江驶入东海，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G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船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，由于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变大，则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变小，所以吃水深度变小，故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错误。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44092" y="4071584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24282" y="1271009"/>
            <a:ext cx="9062918" cy="22159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关于物体沉浮条件及应用实例，下列分析合理的是（     ）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把橡皮泥捏成小船后可以漂浮在水面，是通过改变自身重力实现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潜水艇靠改变排水的体积来改变浮力，从而实现上浮和下沉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同一密度计在不同液体中漂浮时，所受浮力大小相同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轮船从长江驶入东海，吃水深度变大</a:t>
            </a:r>
            <a:endParaRPr lang="zh-CN" altLang="en-US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29917" y="1283348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3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824282" y="3779155"/>
            <a:ext cx="8881943" cy="291539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208508" y="4432456"/>
            <a:ext cx="694976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）由物块在甲容器悬浮有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，由物块在乙容器漂浮有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zh-CN" altLang="en-US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，所以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错误；两容器液面等高，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p=</a:t>
            </a:r>
            <a:r>
              <a:rPr lang="en-US" altLang="zh-CN" sz="2000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ρgh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，所以两液体对容器底压强：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p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正确；</a:t>
            </a:r>
          </a:p>
          <a:p>
            <a:pPr algn="just" eaLnBrk="1" hangingPunct="1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）两个相同的物块，在甲容器的物块悬浮，在乙容器的物块漂浮，两个相同的物块受到的浮力：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，故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错误；</a:t>
            </a:r>
          </a:p>
          <a:p>
            <a:pPr algn="just" eaLnBrk="1" hangingPunct="1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由阿基米德原理得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甲排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=F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乙排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错误</a:t>
            </a:r>
            <a:endParaRPr kumimoji="1"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44092" y="4071584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93964" y="656178"/>
            <a:ext cx="8881943" cy="31023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放在同一水平桌面上的甲、乙两个相同的容器盛有不同的液体，现将两个相同的物块分别放入两容器中．当两物块静止时，两容器中液面恰好相平，两物块所处的位置如图所示．则（     ）</a:t>
            </a: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甲容器中液体的密度较大         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乙容器中物块受到液体的浮力较大</a:t>
            </a: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甲容器中物块排开液体的重力较大 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乙容器底部受到液体的压强较大</a:t>
            </a:r>
            <a:endParaRPr kumimoji="0" lang="zh-CN" altLang="zh-CN" sz="240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1157" y="1520994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388114" y="2179496"/>
            <a:ext cx="821046" cy="1081422"/>
            <a:chOff x="6221691" y="1224226"/>
            <a:chExt cx="1484722" cy="2067410"/>
          </a:xfrm>
        </p:grpSpPr>
        <p:sp>
          <p:nvSpPr>
            <p:cNvPr id="50" name="矩形 49"/>
            <p:cNvSpPr/>
            <p:nvPr/>
          </p:nvSpPr>
          <p:spPr>
            <a:xfrm>
              <a:off x="6231118" y="1763912"/>
              <a:ext cx="1470582" cy="151789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608190" y="2275317"/>
              <a:ext cx="650450" cy="622435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6221691" y="1227881"/>
              <a:ext cx="0" cy="20637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7706413" y="1224226"/>
              <a:ext cx="0" cy="20637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221691" y="3282209"/>
              <a:ext cx="14800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0709438" y="2180927"/>
            <a:ext cx="821046" cy="1081422"/>
            <a:chOff x="6221691" y="1224226"/>
            <a:chExt cx="1484722" cy="2067410"/>
          </a:xfrm>
        </p:grpSpPr>
        <p:sp>
          <p:nvSpPr>
            <p:cNvPr id="56" name="矩形 55"/>
            <p:cNvSpPr/>
            <p:nvPr/>
          </p:nvSpPr>
          <p:spPr>
            <a:xfrm>
              <a:off x="6231118" y="1763912"/>
              <a:ext cx="1470582" cy="151789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636469" y="1468739"/>
              <a:ext cx="650451" cy="622436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6221691" y="1227881"/>
              <a:ext cx="0" cy="20637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7706413" y="1224226"/>
              <a:ext cx="0" cy="20637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221691" y="3282209"/>
              <a:ext cx="14800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9573946" y="328489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874691" y="331310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549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5" grpId="0"/>
      <p:bldP spid="2" grpId="0"/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042474" y="3079454"/>
            <a:ext cx="2154481" cy="92035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物体的浮沉条件及应用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690433" y="1912026"/>
            <a:ext cx="1884944" cy="870590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物体的浮沉条件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179820" y="2334200"/>
            <a:ext cx="621449" cy="2674680"/>
            <a:chOff x="5161797" y="2245913"/>
            <a:chExt cx="651433" cy="2879348"/>
          </a:xfrm>
          <a:effectLst/>
        </p:grpSpPr>
        <p:cxnSp>
          <p:nvCxnSpPr>
            <p:cNvPr id="25" name="直接连接符 24"/>
            <p:cNvCxnSpPr/>
            <p:nvPr/>
          </p:nvCxnSpPr>
          <p:spPr>
            <a:xfrm>
              <a:off x="5441070" y="2245913"/>
              <a:ext cx="9666" cy="287934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5430292" y="2245913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460402" y="5102753"/>
              <a:ext cx="352828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161797" y="3587692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801269" y="4469815"/>
            <a:ext cx="2001068" cy="871835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浮力的应用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034" y="5818324"/>
            <a:ext cx="1033738" cy="1033738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55" name="组合 54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9" name="组合 58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60" name="文本框 59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8159455" y="1340392"/>
            <a:ext cx="2221656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上浮：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</a:t>
            </a:r>
            <a:r>
              <a:rPr lang="zh-CN" altLang="en-US" sz="20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 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0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517210" y="1602575"/>
            <a:ext cx="662818" cy="1508496"/>
            <a:chOff x="7161399" y="1856873"/>
            <a:chExt cx="662818" cy="1508496"/>
          </a:xfrm>
          <a:effectLst/>
        </p:grpSpPr>
        <p:grpSp>
          <p:nvGrpSpPr>
            <p:cNvPr id="70" name="组合 69"/>
            <p:cNvGrpSpPr/>
            <p:nvPr/>
          </p:nvGrpSpPr>
          <p:grpSpPr>
            <a:xfrm>
              <a:off x="7161399" y="1856873"/>
              <a:ext cx="662818" cy="1508496"/>
              <a:chOff x="6783022" y="2201639"/>
              <a:chExt cx="998453" cy="1959251"/>
            </a:xfrm>
          </p:grpSpPr>
          <p:cxnSp>
            <p:nvCxnSpPr>
              <p:cNvPr id="72" name="直接箭头连接符 71"/>
              <p:cNvCxnSpPr/>
              <p:nvPr/>
            </p:nvCxnSpPr>
            <p:spPr>
              <a:xfrm>
                <a:off x="7312586" y="2201639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箭头连接符 72"/>
              <p:cNvCxnSpPr/>
              <p:nvPr/>
            </p:nvCxnSpPr>
            <p:spPr>
              <a:xfrm>
                <a:off x="7333145" y="4160890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7312586" y="2201639"/>
                <a:ext cx="20559" cy="1959251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6783022" y="3162534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直接箭头连接符 70"/>
            <p:cNvCxnSpPr/>
            <p:nvPr/>
          </p:nvCxnSpPr>
          <p:spPr>
            <a:xfrm>
              <a:off x="7512948" y="2596700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圆角矩形 75"/>
          <p:cNvSpPr/>
          <p:nvPr/>
        </p:nvSpPr>
        <p:spPr>
          <a:xfrm>
            <a:off x="8166379" y="2096331"/>
            <a:ext cx="2214731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悬浮：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</a:t>
            </a:r>
            <a:r>
              <a:rPr lang="zh-CN" altLang="en-US" sz="20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 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0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8491214" y="5360394"/>
            <a:ext cx="1513753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气球和飞艇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8458230" y="3874681"/>
            <a:ext cx="134266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轮船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7802337" y="4138681"/>
            <a:ext cx="662818" cy="1508496"/>
            <a:chOff x="7161399" y="1856873"/>
            <a:chExt cx="662818" cy="1508496"/>
          </a:xfrm>
          <a:effectLst/>
        </p:grpSpPr>
        <p:grpSp>
          <p:nvGrpSpPr>
            <p:cNvPr id="80" name="组合 79"/>
            <p:cNvGrpSpPr/>
            <p:nvPr/>
          </p:nvGrpSpPr>
          <p:grpSpPr>
            <a:xfrm>
              <a:off x="7161399" y="1856873"/>
              <a:ext cx="662818" cy="1508496"/>
              <a:chOff x="6783022" y="2201639"/>
              <a:chExt cx="998453" cy="1959251"/>
            </a:xfrm>
          </p:grpSpPr>
          <p:cxnSp>
            <p:nvCxnSpPr>
              <p:cNvPr id="82" name="直接箭头连接符 81"/>
              <p:cNvCxnSpPr/>
              <p:nvPr/>
            </p:nvCxnSpPr>
            <p:spPr>
              <a:xfrm>
                <a:off x="7312586" y="2201639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箭头连接符 82"/>
              <p:cNvCxnSpPr/>
              <p:nvPr/>
            </p:nvCxnSpPr>
            <p:spPr>
              <a:xfrm>
                <a:off x="7333145" y="4160890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7312586" y="2201639"/>
                <a:ext cx="20559" cy="1959251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6783022" y="3162534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1" name="直接箭头连接符 80"/>
            <p:cNvCxnSpPr/>
            <p:nvPr/>
          </p:nvCxnSpPr>
          <p:spPr>
            <a:xfrm>
              <a:off x="7512948" y="2596700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圆角矩形 85"/>
          <p:cNvSpPr/>
          <p:nvPr/>
        </p:nvSpPr>
        <p:spPr>
          <a:xfrm>
            <a:off x="8465155" y="4630620"/>
            <a:ext cx="134266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潜水艇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8175787" y="2846694"/>
            <a:ext cx="2221656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下沉：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</a:t>
            </a:r>
            <a:r>
              <a:rPr lang="zh-CN" altLang="en-US" sz="20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 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17763" y="1214799"/>
            <a:ext cx="1378355" cy="653475"/>
            <a:chOff x="7763446" y="268993"/>
            <a:chExt cx="1378355" cy="653475"/>
          </a:xfrm>
        </p:grpSpPr>
        <p:sp>
          <p:nvSpPr>
            <p:cNvPr id="67" name="圆角矩形 66"/>
            <p:cNvSpPr/>
            <p:nvPr/>
          </p:nvSpPr>
          <p:spPr>
            <a:xfrm>
              <a:off x="7763446" y="386386"/>
              <a:ext cx="1342660" cy="5360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870299" y="268993"/>
              <a:ext cx="1271502" cy="579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zh-CN" altLang="en-US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＜</a:t>
              </a:r>
              <a:r>
                <a:rPr lang="zh-CN" altLang="en-US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407340" y="1960341"/>
            <a:ext cx="1342660" cy="653475"/>
            <a:chOff x="7763446" y="268993"/>
            <a:chExt cx="1342660" cy="653475"/>
          </a:xfrm>
        </p:grpSpPr>
        <p:sp>
          <p:nvSpPr>
            <p:cNvPr id="89" name="圆角矩形 88"/>
            <p:cNvSpPr/>
            <p:nvPr/>
          </p:nvSpPr>
          <p:spPr>
            <a:xfrm>
              <a:off x="7763446" y="386386"/>
              <a:ext cx="1342660" cy="5360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911977" y="268993"/>
              <a:ext cx="118814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zh-CN" altLang="en-US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zh-CN" altLang="en-US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397443" y="2713378"/>
            <a:ext cx="1378356" cy="653475"/>
            <a:chOff x="7763446" y="268993"/>
            <a:chExt cx="1378356" cy="653475"/>
          </a:xfrm>
        </p:grpSpPr>
        <p:sp>
          <p:nvSpPr>
            <p:cNvPr id="92" name="圆角矩形 91"/>
            <p:cNvSpPr/>
            <p:nvPr/>
          </p:nvSpPr>
          <p:spPr>
            <a:xfrm>
              <a:off x="7763446" y="386386"/>
              <a:ext cx="1342660" cy="5360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870300" y="268993"/>
              <a:ext cx="12715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zh-CN" altLang="en-US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＞</a:t>
              </a:r>
              <a:r>
                <a:rPr lang="zh-CN" altLang="en-US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6" grpId="0" animBg="1"/>
      <p:bldP spid="68" grpId="0" animBg="1"/>
      <p:bldP spid="76" grpId="0" animBg="1"/>
      <p:bldP spid="77" grpId="0" animBg="1"/>
      <p:bldP spid="78" grpId="0" animBg="1"/>
      <p:bldP spid="86" grpId="0" animBg="1"/>
      <p:bldP spid="8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780907" y="772999"/>
            <a:ext cx="9021452" cy="2524236"/>
          </a:xfrm>
          <a:prstGeom prst="roundRect">
            <a:avLst>
              <a:gd name="adj" fmla="val 3466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065962" y="1410884"/>
            <a:ext cx="1205357" cy="461652"/>
            <a:chOff x="5375309" y="4318132"/>
            <a:chExt cx="1154802" cy="52159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4" name="圆角矩形 33"/>
            <p:cNvSpPr/>
            <p:nvPr/>
          </p:nvSpPr>
          <p:spPr>
            <a:xfrm>
              <a:off x="5375309" y="4318132"/>
              <a:ext cx="1147186" cy="521594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409881" y="4352898"/>
              <a:ext cx="1120230" cy="45206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62238" y="2205415"/>
            <a:ext cx="1176971" cy="444826"/>
            <a:chOff x="5350677" y="4289894"/>
            <a:chExt cx="1229859" cy="507077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7" name="圆角矩形 36"/>
            <p:cNvSpPr/>
            <p:nvPr/>
          </p:nvSpPr>
          <p:spPr>
            <a:xfrm>
              <a:off x="5350677" y="4301637"/>
              <a:ext cx="1229859" cy="495334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410737" y="4289894"/>
              <a:ext cx="1147185" cy="45610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14107" y="1789042"/>
            <a:ext cx="1249512" cy="555405"/>
            <a:chOff x="10304369" y="3981877"/>
            <a:chExt cx="1249512" cy="555405"/>
          </a:xfrm>
        </p:grpSpPr>
        <p:sp>
          <p:nvSpPr>
            <p:cNvPr id="40" name="圆角矩形 39"/>
            <p:cNvSpPr/>
            <p:nvPr/>
          </p:nvSpPr>
          <p:spPr>
            <a:xfrm>
              <a:off x="10304369" y="3981877"/>
              <a:ext cx="1249512" cy="555405"/>
            </a:xfrm>
            <a:prstGeom prst="roundRect">
              <a:avLst>
                <a:gd name="adj" fmla="val 13681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372305" y="4050288"/>
              <a:ext cx="11574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2" name="图片 41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8566" y="2002374"/>
            <a:ext cx="397823" cy="152404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442751" y="1789042"/>
            <a:ext cx="1239442" cy="550089"/>
            <a:chOff x="9741588" y="5416490"/>
            <a:chExt cx="1239442" cy="563247"/>
          </a:xfrm>
        </p:grpSpPr>
        <p:sp>
          <p:nvSpPr>
            <p:cNvPr id="44" name="圆角矩形 43"/>
            <p:cNvSpPr/>
            <p:nvPr/>
          </p:nvSpPr>
          <p:spPr>
            <a:xfrm>
              <a:off x="9741588" y="5416490"/>
              <a:ext cx="1224933" cy="563247"/>
            </a:xfrm>
            <a:prstGeom prst="roundRect">
              <a:avLst>
                <a:gd name="adj" fmla="val 13681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741588" y="5416490"/>
              <a:ext cx="1239442" cy="4727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5" name="图片 64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12258">
            <a:off x="4255998" y="1738824"/>
            <a:ext cx="397823" cy="108807"/>
          </a:xfrm>
          <a:prstGeom prst="rect">
            <a:avLst/>
          </a:prstGeom>
        </p:spPr>
      </p:pic>
      <p:pic>
        <p:nvPicPr>
          <p:cNvPr id="66" name="图片 65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09160" flipV="1">
            <a:off x="4265050" y="2231551"/>
            <a:ext cx="397823" cy="108807"/>
          </a:xfrm>
          <a:prstGeom prst="rect">
            <a:avLst/>
          </a:prstGeom>
        </p:spPr>
      </p:pic>
      <p:sp>
        <p:nvSpPr>
          <p:cNvPr id="67" name="文本框 66"/>
          <p:cNvSpPr txBox="1"/>
          <p:nvPr/>
        </p:nvSpPr>
        <p:spPr>
          <a:xfrm>
            <a:off x="3038231" y="2646597"/>
            <a:ext cx="1296903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物体漂浮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8101780" y="1780866"/>
            <a:ext cx="1585690" cy="566440"/>
            <a:chOff x="9472060" y="5399748"/>
            <a:chExt cx="1585690" cy="579989"/>
          </a:xfrm>
        </p:grpSpPr>
        <p:sp>
          <p:nvSpPr>
            <p:cNvPr id="71" name="圆角矩形 70"/>
            <p:cNvSpPr/>
            <p:nvPr/>
          </p:nvSpPr>
          <p:spPr>
            <a:xfrm>
              <a:off x="9486570" y="5416490"/>
              <a:ext cx="1479952" cy="563247"/>
            </a:xfrm>
            <a:prstGeom prst="roundRect">
              <a:avLst>
                <a:gd name="adj" fmla="val 13681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9472060" y="5399748"/>
              <a:ext cx="1585690" cy="4727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r>
                <a:rPr lang="en-US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baseline="-25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l-GR" altLang="zh-CN" sz="16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l-GR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en-US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baseline="-25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3" name="图片 72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851" y="1991659"/>
            <a:ext cx="397823" cy="15240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81865" y="1593264"/>
            <a:ext cx="1658488" cy="895542"/>
            <a:chOff x="9225114" y="3985143"/>
            <a:chExt cx="1658488" cy="895542"/>
          </a:xfrm>
        </p:grpSpPr>
        <p:grpSp>
          <p:nvGrpSpPr>
            <p:cNvPr id="74" name="组合 73"/>
            <p:cNvGrpSpPr/>
            <p:nvPr/>
          </p:nvGrpSpPr>
          <p:grpSpPr>
            <a:xfrm>
              <a:off x="9225114" y="3985143"/>
              <a:ext cx="1658488" cy="895542"/>
              <a:chOff x="9286099" y="3014458"/>
              <a:chExt cx="1658488" cy="895542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9286099" y="3093426"/>
                <a:ext cx="1658488" cy="816574"/>
              </a:xfrm>
              <a:prstGeom prst="roundRect">
                <a:avLst>
                  <a:gd name="adj" fmla="val 13681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9917319" y="3014458"/>
                <a:ext cx="899976" cy="823662"/>
                <a:chOff x="8722290" y="4045498"/>
                <a:chExt cx="899976" cy="823662"/>
              </a:xfrm>
            </p:grpSpPr>
            <p:cxnSp>
              <p:nvCxnSpPr>
                <p:cNvPr id="77" name="直接连接符 76"/>
                <p:cNvCxnSpPr/>
                <p:nvPr/>
              </p:nvCxnSpPr>
              <p:spPr>
                <a:xfrm>
                  <a:off x="9115719" y="4527927"/>
                  <a:ext cx="49019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矩形 78"/>
                <p:cNvSpPr/>
                <p:nvPr/>
              </p:nvSpPr>
              <p:spPr>
                <a:xfrm>
                  <a:off x="9084939" y="4045498"/>
                  <a:ext cx="53732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l-GR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ρ</a:t>
                  </a:r>
                  <a:r>
                    <a:rPr lang="zh-CN" altLang="en-US" sz="2400" baseline="-25000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物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9098029" y="4407495"/>
                  <a:ext cx="50366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l-GR" altLang="zh-CN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ρ</a:t>
                  </a:r>
                  <a:r>
                    <a:rPr lang="zh-CN" altLang="en-US" sz="20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液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>
                  <a:off x="8722290" y="4297094"/>
                  <a:ext cx="35779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dirty="0"/>
                </a:p>
              </p:txBody>
            </p:sp>
          </p:grpSp>
        </p:grpSp>
        <p:cxnSp>
          <p:nvCxnSpPr>
            <p:cNvPr id="82" name="直接连接符 81"/>
            <p:cNvCxnSpPr/>
            <p:nvPr/>
          </p:nvCxnSpPr>
          <p:spPr>
            <a:xfrm>
              <a:off x="9328432" y="4468409"/>
              <a:ext cx="4901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/>
            <p:cNvSpPr/>
            <p:nvPr/>
          </p:nvSpPr>
          <p:spPr>
            <a:xfrm>
              <a:off x="9366837" y="4092744"/>
              <a:ext cx="51328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2000" baseline="-25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endParaRPr lang="zh-CN" altLang="en-US" sz="20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9365118" y="4430701"/>
              <a:ext cx="51328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2000" baseline="-25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2853341" y="1010774"/>
            <a:ext cx="1891338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阿基米德原理</a:t>
            </a:r>
          </a:p>
        </p:txBody>
      </p:sp>
      <p:pic>
        <p:nvPicPr>
          <p:cNvPr id="110" name="图片 109" descr="矢量智能对象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3964" y="2004733"/>
            <a:ext cx="397823" cy="1524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266" y="4291597"/>
            <a:ext cx="2220213" cy="1973523"/>
          </a:xfrm>
          <a:prstGeom prst="rect">
            <a:avLst/>
          </a:prstGeom>
        </p:spPr>
      </p:pic>
      <p:sp>
        <p:nvSpPr>
          <p:cNvPr id="125" name="圆角矩形 124"/>
          <p:cNvSpPr/>
          <p:nvPr/>
        </p:nvSpPr>
        <p:spPr>
          <a:xfrm>
            <a:off x="2780907" y="3962445"/>
            <a:ext cx="9021452" cy="2542050"/>
          </a:xfrm>
          <a:prstGeom prst="roundRect">
            <a:avLst>
              <a:gd name="adj" fmla="val 3466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56322" y="5588169"/>
            <a:ext cx="2238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000" dirty="0"/>
          </a:p>
        </p:txBody>
      </p:sp>
      <p:sp>
        <p:nvSpPr>
          <p:cNvPr id="126" name="矩形 125"/>
          <p:cNvSpPr/>
          <p:nvPr/>
        </p:nvSpPr>
        <p:spPr>
          <a:xfrm>
            <a:off x="7987628" y="5585053"/>
            <a:ext cx="2302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冰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=0.9×10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742928" y="4499635"/>
            <a:ext cx="5693042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一座冰山漂浮在水面上，冰山露出水面的体积占这座冰山总体积的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_______.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8101990" y="4833011"/>
            <a:ext cx="419735" cy="591298"/>
            <a:chOff x="8625526" y="1709222"/>
            <a:chExt cx="419735" cy="591298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8665710" y="2007195"/>
              <a:ext cx="339365" cy="1"/>
            </a:xfrm>
            <a:prstGeom prst="line">
              <a:avLst/>
            </a:prstGeom>
            <a:ln w="1905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文本框 128"/>
            <p:cNvSpPr txBox="1"/>
            <p:nvPr/>
          </p:nvSpPr>
          <p:spPr>
            <a:xfrm>
              <a:off x="8692945" y="1709222"/>
              <a:ext cx="301658" cy="38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8625526" y="1931188"/>
              <a:ext cx="419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597" y="2623229"/>
            <a:ext cx="939512" cy="9395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974" y="5852159"/>
            <a:ext cx="923915" cy="926029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9852311" y="449681"/>
            <a:ext cx="1521547" cy="55538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知识加油站</a:t>
            </a:r>
          </a:p>
        </p:txBody>
      </p:sp>
    </p:spTree>
    <p:extLst>
      <p:ext uri="{BB962C8B-B14F-4D97-AF65-F5344CB8AC3E}">
        <p14:creationId xmlns:p14="http://schemas.microsoft.com/office/powerpoint/2010/main" val="2051763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7" grpId="0"/>
      <p:bldP spid="83" grpId="0"/>
      <p:bldP spid="125" grpId="0" animBg="1"/>
      <p:bldP spid="14" grpId="0"/>
      <p:bldP spid="126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</a:p>
        </p:txBody>
      </p:sp>
    </p:spTree>
    <p:extLst>
      <p:ext uri="{BB962C8B-B14F-4D97-AF65-F5344CB8AC3E}">
        <p14:creationId xmlns:p14="http://schemas.microsoft.com/office/powerpoint/2010/main" val="3081891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39949" y="3667251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76337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928" y="758554"/>
            <a:ext cx="2865566" cy="2564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239" y="758555"/>
            <a:ext cx="2963691" cy="25700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4929" y="3487971"/>
            <a:ext cx="2865565" cy="2946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1239" y="3482493"/>
            <a:ext cx="2964841" cy="2946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84930" y="2852147"/>
            <a:ext cx="1093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冰块</a:t>
            </a:r>
          </a:p>
        </p:txBody>
      </p:sp>
      <p:sp>
        <p:nvSpPr>
          <p:cNvPr id="32" name="圆角矩形标注 31"/>
          <p:cNvSpPr/>
          <p:nvPr/>
        </p:nvSpPr>
        <p:spPr>
          <a:xfrm>
            <a:off x="9194800" y="2808989"/>
            <a:ext cx="2509520" cy="1539350"/>
          </a:xfrm>
          <a:prstGeom prst="wedgeRoundRectCallout">
            <a:avLst>
              <a:gd name="adj1" fmla="val 32323"/>
              <a:gd name="adj2" fmla="val 6891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浸没在水中的物体都受到浮力的作用，为什么有的物体要上浮，有的却要下沉呢？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029" y="4348340"/>
            <a:ext cx="758895" cy="1063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145" y="232634"/>
            <a:ext cx="631779" cy="105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4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289196" y="1586700"/>
            <a:ext cx="6259398" cy="277745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63851" y="2248719"/>
            <a:ext cx="433633" cy="39489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175918" y="2726170"/>
            <a:ext cx="433633" cy="394899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143496" y="3224401"/>
            <a:ext cx="433633" cy="39489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5131968" y="2282330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8958747" y="3224401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819084" y="2750840"/>
            <a:ext cx="81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上浮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53286" y="2768659"/>
            <a:ext cx="9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悬浮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05060" y="2804908"/>
            <a:ext cx="846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下沉</a:t>
            </a:r>
          </a:p>
        </p:txBody>
      </p:sp>
      <p:sp>
        <p:nvSpPr>
          <p:cNvPr id="15" name="椭圆 14"/>
          <p:cNvSpPr/>
          <p:nvPr/>
        </p:nvSpPr>
        <p:spPr>
          <a:xfrm>
            <a:off x="5557807" y="2421501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369874" y="2903992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337452" y="3397069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箭头连接符 44"/>
          <p:cNvCxnSpPr/>
          <p:nvPr/>
        </p:nvCxnSpPr>
        <p:spPr>
          <a:xfrm>
            <a:off x="5582072" y="2467236"/>
            <a:ext cx="2878" cy="408926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/>
          <p:nvPr/>
        </p:nvCxnSpPr>
        <p:spPr>
          <a:xfrm flipH="1">
            <a:off x="9361473" y="3435868"/>
            <a:ext cx="191" cy="83179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 flipV="1">
            <a:off x="7389853" y="2283662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 flipH="1">
            <a:off x="7388265" y="2953026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 flipV="1">
            <a:off x="9357430" y="2792561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V="1">
            <a:off x="5579226" y="1871413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5507935" y="1488418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4" name="矩形 73"/>
          <p:cNvSpPr/>
          <p:nvPr/>
        </p:nvSpPr>
        <p:spPr>
          <a:xfrm>
            <a:off x="7388265" y="1955146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5" name="矩形 74"/>
          <p:cNvSpPr/>
          <p:nvPr/>
        </p:nvSpPr>
        <p:spPr>
          <a:xfrm>
            <a:off x="9329304" y="2418923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6" name="矩形 75"/>
          <p:cNvSpPr/>
          <p:nvPr/>
        </p:nvSpPr>
        <p:spPr>
          <a:xfrm>
            <a:off x="5491946" y="2858062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334669" y="348962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383171" y="4121091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416399" y="4724342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0" name="圆角矩形 79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266944" y="4342796"/>
              <a:ext cx="1137506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＞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677152" y="4724343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3" name="圆角矩形 82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5266944" y="4342797"/>
              <a:ext cx="1137506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888414" y="4691754"/>
            <a:ext cx="1483485" cy="582984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6" name="圆角矩形 85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5266944" y="4342797"/>
              <a:ext cx="1189554" cy="474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＜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390225" y="5808047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9" name="圆角矩形 88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451597" y="4347932"/>
              <a:ext cx="798935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上浮</a:t>
              </a:r>
              <a:endPara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677152" y="5832072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2" name="圆角矩形 91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451597" y="4347932"/>
              <a:ext cx="798935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悬浮</a:t>
              </a:r>
              <a:endPara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957475" y="5821036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5" name="圆角矩形 94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5451597" y="4347932"/>
              <a:ext cx="798935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下沉</a:t>
              </a:r>
              <a:endPara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98" name="图片 97" descr="矢量智能对象-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864197">
            <a:off x="4926119" y="5497581"/>
            <a:ext cx="406952" cy="120211"/>
          </a:xfrm>
          <a:prstGeom prst="rect">
            <a:avLst/>
          </a:prstGeom>
        </p:spPr>
      </p:pic>
      <p:pic>
        <p:nvPicPr>
          <p:cNvPr id="100" name="图片 99" descr="矢量智能对象-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703550">
            <a:off x="9479013" y="5497582"/>
            <a:ext cx="406952" cy="120211"/>
          </a:xfrm>
          <a:prstGeom prst="rect">
            <a:avLst/>
          </a:prstGeom>
        </p:spPr>
      </p:pic>
      <p:pic>
        <p:nvPicPr>
          <p:cNvPr id="101" name="图片 100" descr="矢量智能对象-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831504">
            <a:off x="7202566" y="5509595"/>
            <a:ext cx="406952" cy="12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33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0" grpId="0" animBg="1"/>
      <p:bldP spid="59" grpId="0" animBg="1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490480" y="4782951"/>
            <a:ext cx="1264113" cy="47778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577676" y="2822308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0" name="圆角矩形 79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311276" y="4342796"/>
              <a:ext cx="1118782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＞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97" name="图片 96" descr="矢量智能对象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4054" y="4894194"/>
            <a:ext cx="487081" cy="143880"/>
          </a:xfrm>
          <a:prstGeom prst="rect">
            <a:avLst/>
          </a:prstGeom>
        </p:spPr>
      </p:pic>
      <p:pic>
        <p:nvPicPr>
          <p:cNvPr id="99" name="图片 98" descr="矢量智能对象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2876" y="3896873"/>
            <a:ext cx="487081" cy="1438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278445" y="334453"/>
            <a:ext cx="3219615" cy="1063921"/>
            <a:chOff x="6070271" y="4245138"/>
            <a:chExt cx="3219615" cy="1063921"/>
          </a:xfrm>
        </p:grpSpPr>
        <p:sp>
          <p:nvSpPr>
            <p:cNvPr id="4" name="矩形 3"/>
            <p:cNvSpPr/>
            <p:nvPr/>
          </p:nvSpPr>
          <p:spPr>
            <a:xfrm>
              <a:off x="6280497" y="4806566"/>
              <a:ext cx="21964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l-GR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sz="2000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 </a:t>
              </a:r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6280497" y="4354807"/>
              <a:ext cx="27991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l-GR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baseline="-25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排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070271" y="4245138"/>
              <a:ext cx="3219615" cy="1063921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8278445" y="3669496"/>
            <a:ext cx="2256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579090" y="4791399"/>
            <a:ext cx="1266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34072" y="4222000"/>
            <a:ext cx="2069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物体浸没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3413420" y="2808989"/>
            <a:ext cx="3477900" cy="258455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4881139" y="3697677"/>
            <a:ext cx="433633" cy="39489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箭头连接符 76"/>
          <p:cNvCxnSpPr/>
          <p:nvPr/>
        </p:nvCxnSpPr>
        <p:spPr>
          <a:xfrm flipV="1">
            <a:off x="4649256" y="3731288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3937852" y="3757207"/>
            <a:ext cx="81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上浮</a:t>
            </a:r>
          </a:p>
        </p:txBody>
      </p:sp>
      <p:sp>
        <p:nvSpPr>
          <p:cNvPr id="82" name="椭圆 81"/>
          <p:cNvSpPr/>
          <p:nvPr/>
        </p:nvSpPr>
        <p:spPr>
          <a:xfrm>
            <a:off x="5075095" y="3870459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3" name="直接箭头连接符 82"/>
          <p:cNvCxnSpPr/>
          <p:nvPr/>
        </p:nvCxnSpPr>
        <p:spPr>
          <a:xfrm>
            <a:off x="5099360" y="3916194"/>
            <a:ext cx="2878" cy="408926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箭头连接符 83"/>
          <p:cNvCxnSpPr/>
          <p:nvPr/>
        </p:nvCxnSpPr>
        <p:spPr>
          <a:xfrm flipV="1">
            <a:off x="5096514" y="3320371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5025223" y="2937376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86" name="矩形 85"/>
          <p:cNvSpPr/>
          <p:nvPr/>
        </p:nvSpPr>
        <p:spPr>
          <a:xfrm>
            <a:off x="5009234" y="430702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19281" y="5838769"/>
            <a:ext cx="7315544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浸没在液体中的物体，如果它的密度小于液体的密度，物体上浮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3166061" y="1771546"/>
            <a:ext cx="8476042" cy="4709575"/>
          </a:xfrm>
          <a:prstGeom prst="roundRect">
            <a:avLst>
              <a:gd name="adj" fmla="val 2434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3660427" y="1473707"/>
            <a:ext cx="1458781" cy="599123"/>
          </a:xfrm>
          <a:prstGeom prst="roundRect">
            <a:avLst/>
          </a:prstGeom>
          <a:solidFill>
            <a:srgbClr val="CCE4F7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上浮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31434" y="825900"/>
            <a:ext cx="523027" cy="74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00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/>
      <p:bldP spid="9" grpId="0"/>
      <p:bldP spid="82" grpId="0" animBg="1"/>
      <p:bldP spid="85" grpId="0"/>
      <p:bldP spid="86" grpId="0"/>
      <p:bldP spid="76" grpId="0"/>
      <p:bldP spid="8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792769" y="2881012"/>
            <a:ext cx="1483485" cy="582985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圆角矩形 90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5293543" y="4342796"/>
              <a:ext cx="1137506" cy="4745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851995" y="4730427"/>
            <a:ext cx="1264113" cy="477781"/>
          </a:xfrm>
          <a:prstGeom prst="rect">
            <a:avLst/>
          </a:prstGeom>
        </p:spPr>
      </p:pic>
      <p:pic>
        <p:nvPicPr>
          <p:cNvPr id="88" name="图片 87" descr="矢量智能对象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7004" y="4898379"/>
            <a:ext cx="487081" cy="143880"/>
          </a:xfrm>
          <a:prstGeom prst="rect">
            <a:avLst/>
          </a:prstGeom>
        </p:spPr>
      </p:pic>
      <p:pic>
        <p:nvPicPr>
          <p:cNvPr id="93" name="图片 92" descr="矢量智能对象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7004" y="3851799"/>
            <a:ext cx="487081" cy="143880"/>
          </a:xfrm>
          <a:prstGeom prst="rect">
            <a:avLst/>
          </a:prstGeom>
        </p:spPr>
      </p:pic>
      <p:sp>
        <p:nvSpPr>
          <p:cNvPr id="101" name="矩形 100"/>
          <p:cNvSpPr/>
          <p:nvPr/>
        </p:nvSpPr>
        <p:spPr>
          <a:xfrm>
            <a:off x="8712573" y="3624422"/>
            <a:ext cx="22569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009808" y="4681402"/>
            <a:ext cx="1266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613356" y="4178456"/>
            <a:ext cx="2059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物体浸没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3503395" y="2683157"/>
            <a:ext cx="3673642" cy="270985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90074" y="3762788"/>
            <a:ext cx="433633" cy="39489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4367442" y="3805277"/>
            <a:ext cx="9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悬浮</a:t>
            </a:r>
          </a:p>
        </p:txBody>
      </p:sp>
      <p:sp>
        <p:nvSpPr>
          <p:cNvPr id="109" name="椭圆 108"/>
          <p:cNvSpPr/>
          <p:nvPr/>
        </p:nvSpPr>
        <p:spPr>
          <a:xfrm>
            <a:off x="5184030" y="3940610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0" name="直接箭头连接符 109"/>
          <p:cNvCxnSpPr/>
          <p:nvPr/>
        </p:nvCxnSpPr>
        <p:spPr>
          <a:xfrm flipV="1">
            <a:off x="5204009" y="3320280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箭头连接符 110"/>
          <p:cNvCxnSpPr/>
          <p:nvPr/>
        </p:nvCxnSpPr>
        <p:spPr>
          <a:xfrm flipH="1">
            <a:off x="5202421" y="3989644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202421" y="2991764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113" name="矩形 112"/>
          <p:cNvSpPr/>
          <p:nvPr/>
        </p:nvSpPr>
        <p:spPr>
          <a:xfrm>
            <a:off x="5148825" y="452624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3166061" y="1771546"/>
            <a:ext cx="8476042" cy="4709575"/>
          </a:xfrm>
          <a:prstGeom prst="roundRect">
            <a:avLst>
              <a:gd name="adj" fmla="val 2434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60427" y="1473707"/>
            <a:ext cx="1458781" cy="599123"/>
          </a:xfrm>
          <a:prstGeom prst="roundRect">
            <a:avLst/>
          </a:prstGeom>
          <a:solidFill>
            <a:srgbClr val="CCE4F7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悬浮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719281" y="5838769"/>
            <a:ext cx="7315544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浸没在液体中的物体，如果它的密度等于液体的密度，物体悬浮</a:t>
            </a:r>
          </a:p>
        </p:txBody>
      </p:sp>
    </p:spTree>
    <p:extLst>
      <p:ext uri="{BB962C8B-B14F-4D97-AF65-F5344CB8AC3E}">
        <p14:creationId xmlns:p14="http://schemas.microsoft.com/office/powerpoint/2010/main" val="1341140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9" grpId="0" animBg="1"/>
      <p:bldP spid="112" grpId="0"/>
      <p:bldP spid="113" grpId="0"/>
      <p:bldP spid="55" grpId="0" animBg="1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79669" y="2734611"/>
            <a:ext cx="1483485" cy="582984"/>
            <a:chOff x="5150149" y="4239477"/>
            <a:chExt cx="1395271" cy="69149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2" name="圆角矩形 21"/>
            <p:cNvSpPr/>
            <p:nvPr/>
          </p:nvSpPr>
          <p:spPr>
            <a:xfrm>
              <a:off x="5150149" y="4239477"/>
              <a:ext cx="1395271" cy="691491"/>
            </a:xfrm>
            <a:prstGeom prst="roundRect">
              <a:avLst>
                <a:gd name="adj" fmla="val 13681"/>
              </a:avLst>
            </a:prstGeom>
            <a:grpFill/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266944" y="4342797"/>
              <a:ext cx="1189554" cy="474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 </a:t>
              </a:r>
              <a:r>
                <a: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＜ </a:t>
              </a:r>
              <a:r>
                <a:rPr lang="en-US" altLang="zh-CN" sz="2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50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圆角矩形 52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7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089354" y="4734635"/>
            <a:ext cx="1264113" cy="477781"/>
          </a:xfrm>
          <a:prstGeom prst="rect">
            <a:avLst/>
          </a:prstGeom>
        </p:spPr>
      </p:pic>
      <p:pic>
        <p:nvPicPr>
          <p:cNvPr id="89" name="图片 88" descr="矢量智能对象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2301" y="4894507"/>
            <a:ext cx="487081" cy="143880"/>
          </a:xfrm>
          <a:prstGeom prst="rect">
            <a:avLst/>
          </a:prstGeom>
        </p:spPr>
      </p:pic>
      <p:pic>
        <p:nvPicPr>
          <p:cNvPr id="90" name="图片 89" descr="矢量智能对象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2302" y="3871866"/>
            <a:ext cx="487081" cy="14388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8777871" y="3644489"/>
            <a:ext cx="2256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9088188" y="4750751"/>
            <a:ext cx="14245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733034" y="4213009"/>
            <a:ext cx="2134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物体浸没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3552378" y="2627020"/>
            <a:ext cx="3553905" cy="277745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5656025" y="3886093"/>
            <a:ext cx="433633" cy="39489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2" name="直接箭头连接符 101"/>
          <p:cNvCxnSpPr/>
          <p:nvPr/>
        </p:nvCxnSpPr>
        <p:spPr>
          <a:xfrm>
            <a:off x="5471276" y="3886093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4795121" y="3881596"/>
            <a:ext cx="846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下沉</a:t>
            </a:r>
          </a:p>
        </p:txBody>
      </p:sp>
      <p:sp>
        <p:nvSpPr>
          <p:cNvPr id="104" name="椭圆 103"/>
          <p:cNvSpPr/>
          <p:nvPr/>
        </p:nvSpPr>
        <p:spPr>
          <a:xfrm>
            <a:off x="5849981" y="4058761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箭头连接符 104"/>
          <p:cNvCxnSpPr/>
          <p:nvPr/>
        </p:nvCxnSpPr>
        <p:spPr>
          <a:xfrm flipH="1">
            <a:off x="5874002" y="4097560"/>
            <a:ext cx="191" cy="83179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/>
          <p:nvPr/>
        </p:nvCxnSpPr>
        <p:spPr>
          <a:xfrm flipV="1">
            <a:off x="5869959" y="3454253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5841833" y="3080615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108" name="矩形 107"/>
          <p:cNvSpPr/>
          <p:nvPr/>
        </p:nvSpPr>
        <p:spPr>
          <a:xfrm>
            <a:off x="5895700" y="478278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281" y="5838769"/>
            <a:ext cx="7315544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浸没在液体中的物体，如果它的密度大于液体的密度，物体下沉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3166061" y="1771546"/>
            <a:ext cx="8476042" cy="4709575"/>
          </a:xfrm>
          <a:prstGeom prst="roundRect">
            <a:avLst>
              <a:gd name="adj" fmla="val 2434"/>
            </a:avLst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3660427" y="1473707"/>
            <a:ext cx="1458781" cy="599123"/>
          </a:xfrm>
          <a:prstGeom prst="roundRect">
            <a:avLst/>
          </a:prstGeom>
          <a:solidFill>
            <a:srgbClr val="CCE4F7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下沉</a:t>
            </a:r>
          </a:p>
        </p:txBody>
      </p:sp>
    </p:spTree>
    <p:extLst>
      <p:ext uri="{BB962C8B-B14F-4D97-AF65-F5344CB8AC3E}">
        <p14:creationId xmlns:p14="http://schemas.microsoft.com/office/powerpoint/2010/main" val="251268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04" grpId="0" animBg="1"/>
      <p:bldP spid="107" grpId="0"/>
      <p:bldP spid="108" grpId="0"/>
      <p:bldP spid="3" grpId="0"/>
      <p:bldP spid="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3791726" cy="899144"/>
            <a:chOff x="2816464" y="403136"/>
            <a:chExt cx="379172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47672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0427" y="624059"/>
              <a:ext cx="293833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物体的浮沉条件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027329" y="1530138"/>
            <a:ext cx="6872704" cy="277745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9267" y="2192157"/>
            <a:ext cx="433633" cy="39489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251334" y="2669608"/>
            <a:ext cx="433633" cy="394899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218912" y="3167839"/>
            <a:ext cx="433633" cy="39489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5207384" y="2225768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9034163" y="3167839"/>
            <a:ext cx="0" cy="394671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894500" y="2694278"/>
            <a:ext cx="81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上浮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28702" y="2712097"/>
            <a:ext cx="9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悬浮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80476" y="2748346"/>
            <a:ext cx="846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下沉</a:t>
            </a:r>
          </a:p>
        </p:txBody>
      </p:sp>
      <p:sp>
        <p:nvSpPr>
          <p:cNvPr id="15" name="椭圆 14"/>
          <p:cNvSpPr/>
          <p:nvPr/>
        </p:nvSpPr>
        <p:spPr>
          <a:xfrm>
            <a:off x="5633223" y="2364939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445290" y="2847430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12868" y="3340507"/>
            <a:ext cx="45719" cy="4933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箭头连接符 44"/>
          <p:cNvCxnSpPr/>
          <p:nvPr/>
        </p:nvCxnSpPr>
        <p:spPr>
          <a:xfrm>
            <a:off x="5657488" y="2410674"/>
            <a:ext cx="2878" cy="408926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/>
          <p:nvPr/>
        </p:nvCxnSpPr>
        <p:spPr>
          <a:xfrm flipH="1">
            <a:off x="9436889" y="3379306"/>
            <a:ext cx="191" cy="83179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 flipV="1">
            <a:off x="7465269" y="2227100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 flipH="1">
            <a:off x="7463681" y="2896464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 flipV="1">
            <a:off x="9432846" y="2735999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V="1">
            <a:off x="5654642" y="1814851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5583351" y="1431856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4" name="矩形 73"/>
          <p:cNvSpPr/>
          <p:nvPr/>
        </p:nvSpPr>
        <p:spPr>
          <a:xfrm>
            <a:off x="7463681" y="1898584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5" name="矩形 74"/>
          <p:cNvSpPr/>
          <p:nvPr/>
        </p:nvSpPr>
        <p:spPr>
          <a:xfrm>
            <a:off x="9404720" y="2362361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76" name="矩形 75"/>
          <p:cNvSpPr/>
          <p:nvPr/>
        </p:nvSpPr>
        <p:spPr>
          <a:xfrm>
            <a:off x="5567362" y="280150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410085" y="343306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58587" y="406452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730024"/>
              </p:ext>
            </p:extLst>
          </p:nvPr>
        </p:nvGraphicFramePr>
        <p:xfrm>
          <a:off x="4008936" y="4414811"/>
          <a:ext cx="6891096" cy="1745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7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7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7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2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上浮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悬浮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下沉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8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1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1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1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浮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 </a:t>
                      </a:r>
                      <a:r>
                        <a:rPr lang="en-US" altLang="zh-CN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35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1800" i="0" baseline="-25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zh-CN" altLang="en-US" sz="1800" i="1" baseline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1800" i="0" baseline="-25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1800" i="0" baseline="-25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zh-CN" altLang="en-US" sz="1800" i="1" baseline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1800" i="0" baseline="-25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1800" i="0" baseline="-25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1800" i="0" baseline="-25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470" y="5815810"/>
            <a:ext cx="895918" cy="89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40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4" name="鸡蛋浮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49191" y="1863943"/>
            <a:ext cx="7830465" cy="44046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圆角矩形 42"/>
          <p:cNvSpPr/>
          <p:nvPr/>
        </p:nvSpPr>
        <p:spPr>
          <a:xfrm>
            <a:off x="3549191" y="701776"/>
            <a:ext cx="1899502" cy="599123"/>
          </a:xfrm>
          <a:prstGeom prst="roundRect">
            <a:avLst/>
          </a:prstGeom>
          <a:solidFill>
            <a:srgbClr val="CCE4F7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生活小实验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19066" y="1300899"/>
            <a:ext cx="1787985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鸡蛋的浮与沉</a:t>
            </a:r>
          </a:p>
        </p:txBody>
      </p:sp>
    </p:spTree>
    <p:extLst>
      <p:ext uri="{BB962C8B-B14F-4D97-AF65-F5344CB8AC3E}">
        <p14:creationId xmlns:p14="http://schemas.microsoft.com/office/powerpoint/2010/main" val="79540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43" grpId="0" animBg="1"/>
      <p:bldP spid="5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9169</TotalTime>
  <Words>1996</Words>
  <Application>Microsoft Office PowerPoint</Application>
  <PresentationFormat>宽屏</PresentationFormat>
  <Paragraphs>439</Paragraphs>
  <Slides>28</Slides>
  <Notes>27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第十章 浮力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浮力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2024-02-03T02:26:32Z</dcterms:modified>
</cp:coreProperties>
</file>