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68.xml" ContentType="application/vnd.openxmlformats-officedocument.presentationml.tags+xml"/>
  <Override PartName="/ppt/tags/tag384.xml" ContentType="application/vnd.openxmlformats-officedocument.presentationml.tags+xml"/>
  <Override PartName="/ppt/tags/tag395.xml" ContentType="application/vnd.openxmlformats-officedocument.presentationml.tags+xml"/>
  <Override PartName="/ppt/tags/tag424.xml" ContentType="application/vnd.openxmlformats-officedocument.presentationml.tags+xml"/>
  <Override PartName="/ppt/tags/tag501.xml" ContentType="application/vnd.openxmlformats-officedocument.presentationml.tags+xml"/>
  <Override PartName="/ppt/tags/tag504.xml" ContentType="application/vnd.openxmlformats-officedocument.presentationml.tags+xml"/>
  <Override PartName="/ppt/tags/tag519.xml" ContentType="application/vnd.openxmlformats-officedocument.presentationml.tags+xml"/>
  <Override PartName="/ppt/tags/tag530.xml" ContentType="application/vnd.openxmlformats-officedocument.presentationml.tags+xml"/>
  <Override PartName="/ppt/tags/tag532.xml" ContentType="application/vnd.openxmlformats-officedocument.presentationml.tags+xml"/>
  <Override PartName="/ppt/tags/tag538.xml" ContentType="application/vnd.openxmlformats-officedocument.presentationml.tags+xml"/>
  <Override PartName="/ppt/tags/tag555.xml" ContentType="application/vnd.openxmlformats-officedocument.presentationml.tags+xml"/>
  <Override PartName="/ppt/tags/tag557.xml" ContentType="application/vnd.openxmlformats-officedocument.presentationml.tags+xml"/>
  <Override PartName="/ppt/tags/tag560.xml" ContentType="application/vnd.openxmlformats-officedocument.presentationml.tags+xml"/>
  <Override PartName="/ppt/tags/tag5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06" r:id="rId3"/>
    <p:sldId id="307" r:id="rId4"/>
    <p:sldId id="259" r:id="rId5"/>
    <p:sldId id="360" r:id="rId6"/>
    <p:sldId id="308" r:id="rId7"/>
    <p:sldId id="309" r:id="rId8"/>
    <p:sldId id="310" r:id="rId9"/>
    <p:sldId id="311" r:id="rId10"/>
    <p:sldId id="312" r:id="rId11"/>
    <p:sldId id="313" r:id="rId12"/>
    <p:sldId id="329" r:id="rId13"/>
    <p:sldId id="361" r:id="rId14"/>
    <p:sldId id="330" r:id="rId15"/>
    <p:sldId id="333" r:id="rId16"/>
    <p:sldId id="334" r:id="rId17"/>
    <p:sldId id="336" r:id="rId18"/>
    <p:sldId id="338" r:id="rId19"/>
    <p:sldId id="339" r:id="rId20"/>
    <p:sldId id="340" r:id="rId21"/>
    <p:sldId id="342" r:id="rId22"/>
    <p:sldId id="362" r:id="rId23"/>
    <p:sldId id="364" r:id="rId24"/>
    <p:sldId id="363" r:id="rId25"/>
    <p:sldId id="365" r:id="rId26"/>
    <p:sldId id="346" r:id="rId27"/>
    <p:sldId id="275" r:id="rId28"/>
    <p:sldId id="356" r:id="rId29"/>
    <p:sldId id="281" r:id="rId30"/>
    <p:sldId id="341" r:id="rId31"/>
    <p:sldId id="344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40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1" y="134"/>
      </p:cViewPr>
      <p:guideLst>
        <p:guide orient="horz" pos="2167"/>
        <p:guide pos="40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heme" Target="../theme/theme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楷体" panose="02010609060101010101" pitchFamily="49" charset="-122"/>
              </a:rPr>
              <a:t>2024/10/26</a:t>
            </a:fld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楷体" panose="02010609060101010101" pitchFamily="49" charset="-122"/>
              </a:rPr>
              <a:t>‹#›</a:t>
            </a:fld>
            <a:endParaRPr lang="zh-CN" altLang="en-US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眉占位符 26625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>
              <a:ea typeface="楷体" panose="02010609060101010101" pitchFamily="49" charset="-122"/>
            </a:endParaRPr>
          </a:p>
        </p:txBody>
      </p:sp>
      <p:sp>
        <p:nvSpPr>
          <p:cNvPr id="26627" name="日期占位符 26626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>
              <a:ea typeface="楷体" panose="02010609060101010101" pitchFamily="49" charset="-122"/>
            </a:endParaRPr>
          </a:p>
        </p:txBody>
      </p:sp>
      <p:sp>
        <p:nvSpPr>
          <p:cNvPr id="26628" name="幻灯片图像占位符 26627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629" name="文本占位符 26628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6630" name="页脚占位符 26629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>
              <a:ea typeface="楷体" panose="02010609060101010101" pitchFamily="49" charset="-122"/>
            </a:endParaRPr>
          </a:p>
        </p:txBody>
      </p:sp>
      <p:sp>
        <p:nvSpPr>
          <p:cNvPr id="26631" name="灯片编号占位符 26630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>
                <a:ea typeface="楷体" panose="02010609060101010101" pitchFamily="49" charset="-122"/>
              </a:rPr>
              <a:t>‹#›</a:t>
            </a:fld>
            <a:endParaRPr lang="zh-CN" altLang="en-US" sz="1200"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  <p:custDataLst>
              <p:tags r:id="rId1"/>
            </p:custDataLst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27</a:t>
            </a:fld>
            <a:endParaRPr lang="zh-CN" altLang="en-US" sz="1200"/>
          </a:p>
        </p:txBody>
      </p:sp>
      <p:sp>
        <p:nvSpPr>
          <p:cNvPr id="31746" name="幻灯片图像占位符 31745"/>
          <p:cNvSpPr>
            <a:spLocks noGrp="1" noRot="1" noChangeAspect="1" noTextEdit="1"/>
          </p:cNvSpPr>
          <p:nvPr>
            <p:ph type="sldImg"/>
            <p:custDataLst>
              <p:tags r:id="rId2"/>
            </p:custDataLst>
          </p:nvPr>
        </p:nvSpPr>
        <p:spPr/>
      </p:sp>
      <p:sp>
        <p:nvSpPr>
          <p:cNvPr id="31747" name="文本占位符 3174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0"/>
            <a:r>
              <a:rPr lang="en-US" altLang="zh-CN"/>
              <a:t>2000年海淀中考</a:t>
            </a:r>
          </a:p>
          <a:p>
            <a:pPr lvl="0"/>
            <a:r>
              <a:rPr lang="en-US" altLang="zh-CN"/>
              <a:t>20.在测“物质密度”的实验中，首先调节天平平衡，发现向上的指针静止在中央刻度线的左侧，</a:t>
            </a:r>
          </a:p>
          <a:p>
            <a:pPr lvl="0"/>
            <a:r>
              <a:rPr lang="en-US" altLang="zh-CN"/>
              <a:t>则应将平衡螺母向           调节。将一矿石标本放在一调节好的天平左盘内侧，当天平平衡时，</a:t>
            </a:r>
          </a:p>
          <a:p>
            <a:pPr lvl="0"/>
            <a:r>
              <a:rPr lang="en-US" altLang="zh-CN"/>
              <a:t>盘内砝码和游码在标尺上的位置如图16所示，则矿石的质量为       克。再将矿石放在装有水</a:t>
            </a:r>
          </a:p>
          <a:p>
            <a:pPr lvl="0"/>
            <a:r>
              <a:rPr lang="en-US" altLang="zh-CN"/>
              <a:t>的量筒中，前后两次量筒的水面位置如图17所示，则矿石的体积为           厘米3，矿石的密度</a:t>
            </a:r>
          </a:p>
          <a:p>
            <a:pPr lvl="0"/>
            <a:r>
              <a:rPr lang="en-US" altLang="zh-CN"/>
              <a:t>为       克/厘米3。4分</a:t>
            </a:r>
          </a:p>
          <a:p>
            <a:pPr lvl="0"/>
            <a:endParaRPr lang="en-US" altLang="zh-CN"/>
          </a:p>
          <a:p>
            <a:pPr lvl="0"/>
            <a:r>
              <a:rPr lang="en-US" altLang="zh-CN"/>
              <a:t>+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图片 1030" descr="课件母版背景副本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楷体" panose="02010609060101010101" pitchFamily="49" charset="-122"/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楷体" panose="02010609060101010101" pitchFamily="49" charset="-122"/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22.wmf"/><Relationship Id="rId3" Type="http://schemas.openxmlformats.org/officeDocument/2006/relationships/tags" Target="../tags/tag216.xml"/><Relationship Id="rId21" Type="http://schemas.openxmlformats.org/officeDocument/2006/relationships/image" Target="../media/image28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oleObject" Target="../embeddings/oleObject9.bin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23.wmf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oleObject" Target="../embeddings/oleObject8.bin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image" Target="../media/image22.wmf"/><Relationship Id="rId3" Type="http://schemas.openxmlformats.org/officeDocument/2006/relationships/tags" Target="../tags/tag235.xml"/><Relationship Id="rId21" Type="http://schemas.openxmlformats.org/officeDocument/2006/relationships/image" Target="../media/image28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oleObject" Target="../embeddings/oleObject11.bin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23.wmf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oleObject" Target="../embeddings/oleObject10.bin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oleObject" Target="../embeddings/oleObject12.bin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image" Target="../media/image22.wmf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image" Target="../media/image15.jpeg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oleObject" Target="../embeddings/oleObject13.bin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image" Target="../media/image28.png"/><Relationship Id="rId30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7.jpe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image" Target="../media/image5.png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image" Target="../media/image4.wmf"/><Relationship Id="rId5" Type="http://schemas.openxmlformats.org/officeDocument/2006/relationships/tags" Target="../tags/tag287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28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../media/image29.png"/><Relationship Id="rId2" Type="http://schemas.openxmlformats.org/officeDocument/2006/relationships/tags" Target="../tags/tag292.xml"/><Relationship Id="rId16" Type="http://schemas.openxmlformats.org/officeDocument/2006/relationships/image" Target="../media/image31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../media/image30.png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image" Target="../media/image32.jpeg"/><Relationship Id="rId3" Type="http://schemas.openxmlformats.org/officeDocument/2006/relationships/tags" Target="../tags/tag305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25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19.jpe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image" Target="../media/image18.jpeg"/><Relationship Id="rId28" Type="http://schemas.openxmlformats.org/officeDocument/2006/relationships/image" Target="../media/image33.jpeg"/><Relationship Id="rId10" Type="http://schemas.openxmlformats.org/officeDocument/2006/relationships/tags" Target="../tags/tag3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16.wmf"/><Relationship Id="rId27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image" Target="../media/image36.png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image" Target="../media/image35.png"/><Relationship Id="rId2" Type="http://schemas.openxmlformats.org/officeDocument/2006/relationships/tags" Target="../tags/tag325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5" Type="http://schemas.openxmlformats.org/officeDocument/2006/relationships/tags" Target="../tags/tag32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33.xml"/><Relationship Id="rId19" Type="http://schemas.openxmlformats.org/officeDocument/2006/relationships/tags" Target="../tags/tag368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35.png"/><Relationship Id="rId3" Type="http://schemas.openxmlformats.org/officeDocument/2006/relationships/tags" Target="../tags/tag340.xml"/><Relationship Id="rId21" Type="http://schemas.openxmlformats.org/officeDocument/2006/relationships/image" Target="../media/image37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34.png"/><Relationship Id="rId2" Type="http://schemas.openxmlformats.org/officeDocument/2006/relationships/tags" Target="../tags/tag339.xml"/><Relationship Id="rId16" Type="http://schemas.openxmlformats.org/officeDocument/2006/relationships/slideLayout" Target="../slideLayouts/slideLayout7.xml"/><Relationship Id="rId20" Type="http://schemas.openxmlformats.org/officeDocument/2006/relationships/tags" Target="../tags/tag384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19" Type="http://schemas.openxmlformats.org/officeDocument/2006/relationships/image" Target="../media/image36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95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image" Target="../media/image41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40.png"/><Relationship Id="rId5" Type="http://schemas.openxmlformats.org/officeDocument/2006/relationships/tags" Target="../tags/tag357.xml"/><Relationship Id="rId10" Type="http://schemas.openxmlformats.org/officeDocument/2006/relationships/image" Target="../media/image39.png"/><Relationship Id="rId4" Type="http://schemas.openxmlformats.org/officeDocument/2006/relationships/tags" Target="../tags/tag35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5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w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oleObject" Target="../embeddings/oleObject1.bin"/><Relationship Id="rId5" Type="http://schemas.openxmlformats.org/officeDocument/2006/relationships/tags" Target="../tags/tag8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image" Target="../media/image41.png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image" Target="../media/image40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image" Target="../media/image39.png"/><Relationship Id="rId5" Type="http://schemas.openxmlformats.org/officeDocument/2006/relationships/tags" Target="../tags/tag36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4.xml"/><Relationship Id="rId9" Type="http://schemas.openxmlformats.org/officeDocument/2006/relationships/tags" Target="../tags/tag3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424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72.xml"/><Relationship Id="rId16" Type="http://schemas.openxmlformats.org/officeDocument/2006/relationships/tags" Target="../tags/tag387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5" Type="http://schemas.openxmlformats.org/officeDocument/2006/relationships/tags" Target="../tags/tag375.xml"/><Relationship Id="rId15" Type="http://schemas.openxmlformats.org/officeDocument/2006/relationships/tags" Target="../tags/tag386.xml"/><Relationship Id="rId10" Type="http://schemas.openxmlformats.org/officeDocument/2006/relationships/tags" Target="../tags/tag380.xml"/><Relationship Id="rId19" Type="http://schemas.openxmlformats.org/officeDocument/2006/relationships/image" Target="../media/image43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image" Target="../media/image45.png"/><Relationship Id="rId3" Type="http://schemas.openxmlformats.org/officeDocument/2006/relationships/tags" Target="../tags/tag394.xml"/><Relationship Id="rId7" Type="http://schemas.openxmlformats.org/officeDocument/2006/relationships/tags" Target="../tags/tag399.xml"/><Relationship Id="rId12" Type="http://schemas.openxmlformats.org/officeDocument/2006/relationships/image" Target="../media/image44.png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microsoft.com/office/2007/relationships/hdphoto" Target="../media/hdphoto1.wdp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47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07.xml"/><Relationship Id="rId10" Type="http://schemas.openxmlformats.org/officeDocument/2006/relationships/tags" Target="../tags/tag412.xml"/><Relationship Id="rId4" Type="http://schemas.openxmlformats.org/officeDocument/2006/relationships/tags" Target="../tags/tag406.xml"/><Relationship Id="rId9" Type="http://schemas.openxmlformats.org/officeDocument/2006/relationships/tags" Target="../tags/tag4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20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2" Type="http://schemas.openxmlformats.org/officeDocument/2006/relationships/tags" Target="../tags/tag419.xml"/><Relationship Id="rId16" Type="http://schemas.openxmlformats.org/officeDocument/2006/relationships/image" Target="../media/image50.wmf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9.xml"/><Relationship Id="rId5" Type="http://schemas.openxmlformats.org/officeDocument/2006/relationships/tags" Target="../tags/tag422.xml"/><Relationship Id="rId15" Type="http://schemas.openxmlformats.org/officeDocument/2006/relationships/image" Target="../media/image49.png"/><Relationship Id="rId10" Type="http://schemas.openxmlformats.org/officeDocument/2006/relationships/tags" Target="../tags/tag428.xml"/><Relationship Id="rId4" Type="http://schemas.openxmlformats.org/officeDocument/2006/relationships/tags" Target="../tags/tag421.xml"/><Relationship Id="rId9" Type="http://schemas.openxmlformats.org/officeDocument/2006/relationships/tags" Target="../tags/tag427.xml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image" Target="../media/image51.png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35.xml"/><Relationship Id="rId10" Type="http://schemas.openxmlformats.org/officeDocument/2006/relationships/tags" Target="../tags/tag440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48.xml"/><Relationship Id="rId4" Type="http://schemas.openxmlformats.org/officeDocument/2006/relationships/tags" Target="../tags/tag4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501.xml"/><Relationship Id="rId3" Type="http://schemas.openxmlformats.org/officeDocument/2006/relationships/tags" Target="../tags/tag451.xml"/><Relationship Id="rId21" Type="http://schemas.openxmlformats.org/officeDocument/2006/relationships/image" Target="../media/image57.png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image" Target="../media/image54.png"/><Relationship Id="rId2" Type="http://schemas.openxmlformats.org/officeDocument/2006/relationships/tags" Target="../tags/tag450.xml"/><Relationship Id="rId16" Type="http://schemas.openxmlformats.org/officeDocument/2006/relationships/image" Target="../media/image53.emf"/><Relationship Id="rId20" Type="http://schemas.openxmlformats.org/officeDocument/2006/relationships/tags" Target="../tags/tag504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5.wmf"/><Relationship Id="rId10" Type="http://schemas.openxmlformats.org/officeDocument/2006/relationships/tags" Target="../tags/tag458.xml"/><Relationship Id="rId19" Type="http://schemas.openxmlformats.org/officeDocument/2006/relationships/image" Target="../media/image56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slideLayout" Target="../slideLayouts/slideLayout7.xml"/><Relationship Id="rId55" Type="http://schemas.openxmlformats.org/officeDocument/2006/relationships/image" Target="../media/image8.jpeg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image" Target="../media/image5.png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image" Target="../media/image4.wmf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image" Target="../media/image9.jpeg"/><Relationship Id="rId8" Type="http://schemas.openxmlformats.org/officeDocument/2006/relationships/tags" Target="../tags/tag95.xml"/><Relationship Id="rId51" Type="http://schemas.openxmlformats.org/officeDocument/2006/relationships/oleObject" Target="../embeddings/oleObject2.bin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image" Target="../media/image7.jpe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21" Type="http://schemas.openxmlformats.org/officeDocument/2006/relationships/tags" Target="../tags/tag483.xml"/><Relationship Id="rId34" Type="http://schemas.openxmlformats.org/officeDocument/2006/relationships/tags" Target="../tags/tag532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image" Target="../media/image62.png"/><Relationship Id="rId38" Type="http://schemas.openxmlformats.org/officeDocument/2006/relationships/image" Target="../media/image58.emf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519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tags" Target="../tags/tag530.xml"/><Relationship Id="rId37" Type="http://schemas.openxmlformats.org/officeDocument/2006/relationships/image" Target="../media/image64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image" Target="../media/image56.emf"/><Relationship Id="rId36" Type="http://schemas.openxmlformats.org/officeDocument/2006/relationships/tags" Target="../tags/tag538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image" Target="../media/image57.jpe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60.png"/><Relationship Id="rId35" Type="http://schemas.openxmlformats.org/officeDocument/2006/relationships/image" Target="../media/image63.png"/><Relationship Id="rId8" Type="http://schemas.openxmlformats.org/officeDocument/2006/relationships/tags" Target="../tags/tag470.xml"/><Relationship Id="rId3" Type="http://schemas.openxmlformats.org/officeDocument/2006/relationships/tags" Target="../tags/tag46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502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21" Type="http://schemas.openxmlformats.org/officeDocument/2006/relationships/tags" Target="../tags/tag511.xml"/><Relationship Id="rId34" Type="http://schemas.openxmlformats.org/officeDocument/2006/relationships/tags" Target="../tags/tag560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image" Target="../media/image69.png"/><Relationship Id="rId2" Type="http://schemas.openxmlformats.org/officeDocument/2006/relationships/tags" Target="../tags/tag490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61.png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4.xml"/><Relationship Id="rId32" Type="http://schemas.openxmlformats.org/officeDocument/2006/relationships/tags" Target="../tags/tag557.xml"/><Relationship Id="rId37" Type="http://schemas.openxmlformats.org/officeDocument/2006/relationships/image" Target="../media/image71.png"/><Relationship Id="rId5" Type="http://schemas.openxmlformats.org/officeDocument/2006/relationships/tags" Target="../tags/tag493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image" Target="../media/image59.png"/><Relationship Id="rId36" Type="http://schemas.openxmlformats.org/officeDocument/2006/relationships/tags" Target="../tags/tag565.xml"/><Relationship Id="rId10" Type="http://schemas.openxmlformats.org/officeDocument/2006/relationships/tags" Target="../tags/tag498.xml"/><Relationship Id="rId19" Type="http://schemas.openxmlformats.org/officeDocument/2006/relationships/tags" Target="../tags/tag509.xml"/><Relationship Id="rId31" Type="http://schemas.openxmlformats.org/officeDocument/2006/relationships/image" Target="../media/image68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3.xml"/><Relationship Id="rId22" Type="http://schemas.openxmlformats.org/officeDocument/2006/relationships/tags" Target="../tags/tag512.xml"/><Relationship Id="rId27" Type="http://schemas.openxmlformats.org/officeDocument/2006/relationships/slideLayout" Target="../slideLayouts/slideLayout7.xml"/><Relationship Id="rId30" Type="http://schemas.openxmlformats.org/officeDocument/2006/relationships/tags" Target="../tags/tag555.xml"/><Relationship Id="rId35" Type="http://schemas.openxmlformats.org/officeDocument/2006/relationships/image" Target="../media/image70.png"/><Relationship Id="rId8" Type="http://schemas.openxmlformats.org/officeDocument/2006/relationships/tags" Target="../tags/tag496.xml"/><Relationship Id="rId3" Type="http://schemas.openxmlformats.org/officeDocument/2006/relationships/tags" Target="../tags/tag4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11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image" Target="../media/image10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13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14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image" Target="../media/image16.wmf"/><Relationship Id="rId3" Type="http://schemas.openxmlformats.org/officeDocument/2006/relationships/tags" Target="../tags/tag165.xml"/><Relationship Id="rId21" Type="http://schemas.openxmlformats.org/officeDocument/2006/relationships/image" Target="../media/image19.jpe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oleObject" Target="../embeddings/oleObject3.bin"/><Relationship Id="rId2" Type="http://schemas.openxmlformats.org/officeDocument/2006/relationships/tags" Target="../tags/tag164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2.xml"/><Relationship Id="rId19" Type="http://schemas.openxmlformats.org/officeDocument/2006/relationships/image" Target="../media/image17.jpe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21.jpeg"/><Relationship Id="rId18" Type="http://schemas.openxmlformats.org/officeDocument/2006/relationships/oleObject" Target="../embeddings/oleObject6.bin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20.jpeg"/><Relationship Id="rId17" Type="http://schemas.openxmlformats.org/officeDocument/2006/relationships/image" Target="../media/image23.wmf"/><Relationship Id="rId2" Type="http://schemas.openxmlformats.org/officeDocument/2006/relationships/tags" Target="../tags/tag178.xml"/><Relationship Id="rId16" Type="http://schemas.openxmlformats.org/officeDocument/2006/relationships/oleObject" Target="../embeddings/oleObject5.bin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1.xml"/><Relationship Id="rId15" Type="http://schemas.openxmlformats.org/officeDocument/2006/relationships/image" Target="../media/image22.wmf"/><Relationship Id="rId10" Type="http://schemas.openxmlformats.org/officeDocument/2006/relationships/tags" Target="../tags/tag186.xml"/><Relationship Id="rId19" Type="http://schemas.openxmlformats.org/officeDocument/2006/relationships/image" Target="../media/image24.wmf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image" Target="../media/image15.jpe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27.jpe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18.jpe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image" Target="../media/image26.jpe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image" Target="../media/image16.wmf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25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19.jpeg"/><Relationship Id="rId8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/>
          <p:nvPr>
            <p:custDataLst>
              <p:tags r:id="rId1"/>
            </p:custDataLst>
          </p:nvPr>
        </p:nvSpPr>
        <p:spPr>
          <a:xfrm>
            <a:off x="3719736" y="1484784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第六章 质量与密度</a:t>
            </a:r>
          </a:p>
        </p:txBody>
      </p:sp>
      <p:sp>
        <p:nvSpPr>
          <p:cNvPr id="27650" name="Rectangle 5"/>
          <p:cNvSpPr/>
          <p:nvPr>
            <p:custDataLst>
              <p:tags r:id="rId2"/>
            </p:custDataLst>
          </p:nvPr>
        </p:nvSpPr>
        <p:spPr>
          <a:xfrm>
            <a:off x="1545948" y="2919277"/>
            <a:ext cx="9581469" cy="101944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5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节</a:t>
            </a:r>
            <a:r>
              <a:rPr lang="en-US" altLang="zh-CN" sz="5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5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测量液体和固体的密度</a:t>
            </a:r>
            <a:r>
              <a:rPr lang="zh-CN" altLang="zh-CN" sz="5400" b="1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847850" y="1412875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7362190" y="3357245"/>
            <a:ext cx="2809240" cy="2651125"/>
            <a:chOff x="9147" y="3926"/>
            <a:chExt cx="4424" cy="4175"/>
          </a:xfrm>
        </p:grpSpPr>
        <p:grpSp>
          <p:nvGrpSpPr>
            <p:cNvPr id="7" name="组合 6"/>
            <p:cNvGrpSpPr/>
            <p:nvPr>
              <p:custDataLst>
                <p:tags r:id="rId14"/>
              </p:custDataLst>
            </p:nvPr>
          </p:nvGrpSpPr>
          <p:grpSpPr>
            <a:xfrm>
              <a:off x="9147" y="3926"/>
              <a:ext cx="4424" cy="3404"/>
              <a:chOff x="9241" y="3245"/>
              <a:chExt cx="4424" cy="3404"/>
            </a:xfrm>
          </p:grpSpPr>
          <p:grpSp>
            <p:nvGrpSpPr>
              <p:cNvPr id="3" name="组合 2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9241" y="3245"/>
                <a:ext cx="4424" cy="3404"/>
                <a:chOff x="9241" y="3245"/>
                <a:chExt cx="4424" cy="340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241" y="3245"/>
                  <a:ext cx="4425" cy="3404"/>
                </a:xfrm>
                <a:prstGeom prst="rect">
                  <a:avLst/>
                </a:prstGeom>
              </p:spPr>
            </p:pic>
            <p:pic>
              <p:nvPicPr>
                <p:cNvPr id="34824" name="图片 34823" descr="1234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5" y="3532"/>
                  <a:ext cx="1072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5" name="矩形 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263" y="6080"/>
                <a:ext cx="2381" cy="5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10962" y="6988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③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5261610" y="2348865"/>
            <a:ext cx="2100580" cy="4451350"/>
            <a:chOff x="5839" y="2338"/>
            <a:chExt cx="3308" cy="7010"/>
          </a:xfrm>
        </p:grpSpPr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6070" y="8235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</a:rPr>
                <a:t>②</a:t>
              </a:r>
            </a:p>
          </p:txBody>
        </p:sp>
        <p:grpSp>
          <p:nvGrpSpPr>
            <p:cNvPr id="13" name="组合 12"/>
            <p:cNvGrpSpPr/>
            <p:nvPr>
              <p:custDataLst>
                <p:tags r:id="rId11"/>
              </p:custDataLst>
            </p:nvPr>
          </p:nvGrpSpPr>
          <p:grpSpPr>
            <a:xfrm>
              <a:off x="5839" y="2338"/>
              <a:ext cx="3308" cy="5679"/>
              <a:chOff x="5839" y="2338"/>
              <a:chExt cx="3308" cy="5679"/>
            </a:xfrm>
          </p:grpSpPr>
          <p:graphicFrame>
            <p:nvGraphicFramePr>
              <p:cNvPr id="10" name="Object 5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5839" y="2338"/>
              <a:ext cx="1550" cy="56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3" imgW="1033780" imgH="3587750" progId="">
                      <p:embed/>
                    </p:oleObj>
                  </mc:Choice>
                  <mc:Fallback>
                    <p:oleObj r:id="rId23" imgW="103378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839" y="2338"/>
                            <a:ext cx="1550" cy="56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矩形 11"/>
              <p:cNvSpPr/>
              <p:nvPr>
                <p:custDataLst>
                  <p:tags r:id="rId13"/>
                </p:custDataLst>
              </p:nvPr>
            </p:nvSpPr>
            <p:spPr>
              <a:xfrm>
                <a:off x="7653" y="4408"/>
                <a:ext cx="1494" cy="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681605" y="2351405"/>
            <a:ext cx="1872615" cy="4448810"/>
            <a:chOff x="1776" y="2342"/>
            <a:chExt cx="2949" cy="7006"/>
          </a:xfrm>
        </p:grpSpPr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1776" y="2342"/>
              <a:ext cx="2949" cy="5675"/>
              <a:chOff x="1776" y="2342"/>
              <a:chExt cx="2949" cy="5675"/>
            </a:xfrm>
          </p:grpSpPr>
          <p:graphicFrame>
            <p:nvGraphicFramePr>
              <p:cNvPr id="9" name="Object 3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1776" y="2342"/>
              <a:ext cx="1409" cy="5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5" imgW="933450" imgH="3587750" progId="">
                      <p:embed/>
                    </p:oleObj>
                  </mc:Choice>
                  <mc:Fallback>
                    <p:oleObj r:id="rId25" imgW="93345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776" y="2342"/>
                            <a:ext cx="1409" cy="5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3231" y="4294"/>
                <a:ext cx="1494" cy="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937" y="8235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①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sp>
        <p:nvSpPr>
          <p:cNvPr id="19" name="标题 2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847850" y="1509395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2234565" y="3096895"/>
            <a:ext cx="2809240" cy="2651125"/>
            <a:chOff x="9147" y="3926"/>
            <a:chExt cx="4424" cy="4175"/>
          </a:xfrm>
        </p:grpSpPr>
        <p:grpSp>
          <p:nvGrpSpPr>
            <p:cNvPr id="7" name="组合 6"/>
            <p:cNvGrpSpPr/>
            <p:nvPr>
              <p:custDataLst>
                <p:tags r:id="rId14"/>
              </p:custDataLst>
            </p:nvPr>
          </p:nvGrpSpPr>
          <p:grpSpPr>
            <a:xfrm>
              <a:off x="9147" y="3926"/>
              <a:ext cx="4424" cy="3404"/>
              <a:chOff x="9241" y="3245"/>
              <a:chExt cx="4424" cy="3404"/>
            </a:xfrm>
          </p:grpSpPr>
          <p:grpSp>
            <p:nvGrpSpPr>
              <p:cNvPr id="3" name="组合 2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9241" y="3245"/>
                <a:ext cx="4424" cy="3404"/>
                <a:chOff x="9241" y="3245"/>
                <a:chExt cx="4424" cy="340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241" y="3245"/>
                  <a:ext cx="4425" cy="3404"/>
                </a:xfrm>
                <a:prstGeom prst="rect">
                  <a:avLst/>
                </a:prstGeom>
              </p:spPr>
            </p:pic>
            <p:pic>
              <p:nvPicPr>
                <p:cNvPr id="34824" name="图片 34823" descr="1234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5" y="3532"/>
                  <a:ext cx="1072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5" name="矩形 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263" y="6080"/>
                <a:ext cx="2381" cy="5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10962" y="6988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①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8328025" y="2517775"/>
            <a:ext cx="1372235" cy="3227468"/>
            <a:chOff x="5839" y="3223"/>
            <a:chExt cx="3308" cy="6877"/>
          </a:xfrm>
        </p:grpSpPr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6070" y="8594"/>
              <a:ext cx="1088" cy="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③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11"/>
              </p:custDataLst>
            </p:nvPr>
          </p:nvGrpSpPr>
          <p:grpSpPr>
            <a:xfrm>
              <a:off x="5839" y="3223"/>
              <a:ext cx="3308" cy="4935"/>
              <a:chOff x="5839" y="3223"/>
              <a:chExt cx="3308" cy="4935"/>
            </a:xfrm>
          </p:grpSpPr>
          <p:graphicFrame>
            <p:nvGraphicFramePr>
              <p:cNvPr id="10" name="Object 5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5839" y="3223"/>
              <a:ext cx="1551" cy="49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3" imgW="1033780" imgH="3587750" progId="">
                      <p:embed/>
                    </p:oleObj>
                  </mc:Choice>
                  <mc:Fallback>
                    <p:oleObj r:id="rId23" imgW="103378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839" y="3223"/>
                            <a:ext cx="1551" cy="49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矩形 11"/>
              <p:cNvSpPr/>
              <p:nvPr>
                <p:custDataLst>
                  <p:tags r:id="rId13"/>
                </p:custDataLst>
              </p:nvPr>
            </p:nvSpPr>
            <p:spPr>
              <a:xfrm>
                <a:off x="7653" y="4408"/>
                <a:ext cx="1494" cy="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6242685" y="2614295"/>
            <a:ext cx="1273175" cy="3057906"/>
            <a:chOff x="1776" y="3426"/>
            <a:chExt cx="2949" cy="6254"/>
          </a:xfrm>
        </p:grpSpPr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1776" y="3426"/>
              <a:ext cx="2949" cy="4591"/>
              <a:chOff x="1776" y="3426"/>
              <a:chExt cx="2949" cy="4591"/>
            </a:xfrm>
          </p:grpSpPr>
          <p:graphicFrame>
            <p:nvGraphicFramePr>
              <p:cNvPr id="9" name="Object 3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1776" y="3426"/>
              <a:ext cx="1409" cy="45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5" imgW="933450" imgH="3587750" progId="">
                      <p:embed/>
                    </p:oleObj>
                  </mc:Choice>
                  <mc:Fallback>
                    <p:oleObj r:id="rId25" imgW="93345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776" y="3426"/>
                            <a:ext cx="1409" cy="45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3231" y="4294"/>
                <a:ext cx="1494" cy="1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937" y="8235"/>
              <a:ext cx="1088" cy="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②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sp>
        <p:nvSpPr>
          <p:cNvPr id="19" name="标题 2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991995" y="1017905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2091055" y="1765935"/>
            <a:ext cx="2809240" cy="2651125"/>
            <a:chOff x="9147" y="3926"/>
            <a:chExt cx="4424" cy="4175"/>
          </a:xfrm>
        </p:grpSpPr>
        <p:grpSp>
          <p:nvGrpSpPr>
            <p:cNvPr id="7" name="组合 6"/>
            <p:cNvGrpSpPr/>
            <p:nvPr>
              <p:custDataLst>
                <p:tags r:id="rId20"/>
              </p:custDataLst>
            </p:nvPr>
          </p:nvGrpSpPr>
          <p:grpSpPr>
            <a:xfrm>
              <a:off x="9147" y="3926"/>
              <a:ext cx="4424" cy="3404"/>
              <a:chOff x="9241" y="3245"/>
              <a:chExt cx="4424" cy="3404"/>
            </a:xfrm>
          </p:grpSpPr>
          <p:grpSp>
            <p:nvGrpSpPr>
              <p:cNvPr id="3" name="组合 2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9241" y="3245"/>
                <a:ext cx="4424" cy="3404"/>
                <a:chOff x="9241" y="3245"/>
                <a:chExt cx="4424" cy="340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2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241" y="3245"/>
                  <a:ext cx="4425" cy="3404"/>
                </a:xfrm>
                <a:prstGeom prst="rect">
                  <a:avLst/>
                </a:prstGeom>
              </p:spPr>
            </p:pic>
            <p:pic>
              <p:nvPicPr>
                <p:cNvPr id="34824" name="图片 34823" descr="1234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65" y="3532"/>
                  <a:ext cx="1072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5" name="矩形 4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263" y="6080"/>
                <a:ext cx="2381" cy="5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>
              <p:custDataLst>
                <p:tags r:id="rId21"/>
              </p:custDataLst>
            </p:nvPr>
          </p:nvSpPr>
          <p:spPr>
            <a:xfrm>
              <a:off x="10962" y="6988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③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8184515" y="1186815"/>
            <a:ext cx="1372235" cy="3058984"/>
            <a:chOff x="5839" y="3223"/>
            <a:chExt cx="3308" cy="6518"/>
          </a:xfrm>
        </p:grpSpPr>
        <p:sp>
          <p:nvSpPr>
            <p:cNvPr id="4" name="文本框 3"/>
            <p:cNvSpPr txBox="1"/>
            <p:nvPr>
              <p:custDataLst>
                <p:tags r:id="rId16"/>
              </p:custDataLst>
            </p:nvPr>
          </p:nvSpPr>
          <p:spPr>
            <a:xfrm>
              <a:off x="6070" y="8235"/>
              <a:ext cx="1088" cy="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</a:rPr>
                <a:t>②</a:t>
              </a:r>
            </a:p>
          </p:txBody>
        </p:sp>
        <p:grpSp>
          <p:nvGrpSpPr>
            <p:cNvPr id="13" name="组合 12"/>
            <p:cNvGrpSpPr/>
            <p:nvPr>
              <p:custDataLst>
                <p:tags r:id="rId17"/>
              </p:custDataLst>
            </p:nvPr>
          </p:nvGrpSpPr>
          <p:grpSpPr>
            <a:xfrm>
              <a:off x="5839" y="3223"/>
              <a:ext cx="3308" cy="4794"/>
              <a:chOff x="5839" y="3223"/>
              <a:chExt cx="3308" cy="4794"/>
            </a:xfrm>
          </p:grpSpPr>
          <p:graphicFrame>
            <p:nvGraphicFramePr>
              <p:cNvPr id="10" name="Object 5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5839" y="3223"/>
              <a:ext cx="1550" cy="4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9" imgW="1033780" imgH="3587750" progId="">
                      <p:embed/>
                    </p:oleObj>
                  </mc:Choice>
                  <mc:Fallback>
                    <p:oleObj r:id="rId29" imgW="103378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839" y="3223"/>
                            <a:ext cx="1550" cy="47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矩形 11"/>
              <p:cNvSpPr/>
              <p:nvPr>
                <p:custDataLst>
                  <p:tags r:id="rId19"/>
                </p:custDataLst>
              </p:nvPr>
            </p:nvSpPr>
            <p:spPr>
              <a:xfrm>
                <a:off x="7653" y="4408"/>
                <a:ext cx="1494" cy="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6096635" y="1245235"/>
            <a:ext cx="1273175" cy="3057906"/>
            <a:chOff x="1776" y="3426"/>
            <a:chExt cx="2949" cy="6254"/>
          </a:xfrm>
        </p:grpSpPr>
        <p:grpSp>
          <p:nvGrpSpPr>
            <p:cNvPr id="14" name="组合 13"/>
            <p:cNvGrpSpPr/>
            <p:nvPr>
              <p:custDataLst>
                <p:tags r:id="rId12"/>
              </p:custDataLst>
            </p:nvPr>
          </p:nvGrpSpPr>
          <p:grpSpPr>
            <a:xfrm>
              <a:off x="1776" y="3426"/>
              <a:ext cx="2949" cy="4591"/>
              <a:chOff x="1776" y="3426"/>
              <a:chExt cx="2949" cy="4591"/>
            </a:xfrm>
          </p:grpSpPr>
          <p:graphicFrame>
            <p:nvGraphicFramePr>
              <p:cNvPr id="9" name="Object 3"/>
              <p:cNvGraphicFramePr>
                <a:graphicFrameLocks noChangeAspect="1"/>
              </p:cNvGraphicFramePr>
              <p:nvPr>
                <p:custDataLst>
                  <p:tags r:id="rId14"/>
                </p:custDataLst>
              </p:nvPr>
            </p:nvGraphicFramePr>
            <p:xfrm>
              <a:off x="1776" y="3426"/>
              <a:ext cx="1409" cy="45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1" imgW="933450" imgH="3587750" progId="">
                      <p:embed/>
                    </p:oleObj>
                  </mc:Choice>
                  <mc:Fallback>
                    <p:oleObj r:id="rId31" imgW="933450" imgH="358775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776" y="3426"/>
                            <a:ext cx="1409" cy="45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1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231" y="4294"/>
                <a:ext cx="1494" cy="1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V</a:t>
                </a:r>
                <a:r>
                  <a:rPr lang="en-US" altLang="zh-CN" sz="3200" baseline="-2500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1937" y="8235"/>
              <a:ext cx="1088" cy="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>
                  <a:ea typeface="楷体" panose="02010609060101010101" pitchFamily="49" charset="-122"/>
                  <a:sym typeface="+mn-ea"/>
                </a:rPr>
                <a:t>①</a:t>
              </a:r>
              <a:endParaRPr lang="en-US" altLang="zh-CN" sz="4000"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19" name="Group 1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847413" y="4476924"/>
          <a:ext cx="8740140" cy="225742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30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86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石块的质量</a:t>
                      </a:r>
                      <a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en-US" altLang="zh-C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石块放入前水的体积</a:t>
                      </a:r>
                      <a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zh-CN" sz="2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 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i="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石块和水的总体积</a:t>
                      </a:r>
                      <a:r>
                        <a:rPr kumimoji="0" lang="en-US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zh-CN" sz="2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 </a:t>
                      </a: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i="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石块体积</a:t>
                      </a:r>
                      <a:r>
                        <a:rPr lang="en-US" altLang="zh-CN" sz="2800" b="0" i="1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zh-CN" sz="2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kumimoji="0" lang="zh-CN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 </a:t>
                      </a: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i="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石块的密度</a:t>
                      </a:r>
                      <a:r>
                        <a:rPr lang="en-US" altLang="zh-CN" sz="2800" b="0" i="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g/cm</a:t>
                      </a:r>
                      <a:r>
                        <a:rPr kumimoji="0" lang="en-US" altLang="zh-CN" sz="2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lang="en-US" altLang="zh-CN" sz="2800" b="0" i="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2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zh-CN" altLang="en-US" sz="2800" b="0" i="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4434" y="6271416"/>
            <a:ext cx="53848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12140"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5615" y="6274499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12140"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80377" y="6238004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12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9878" y="6266748"/>
            <a:ext cx="53848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12140"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264859" y="6238305"/>
            <a:ext cx="6273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612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kern="0">
                <a:ea typeface="微软雅黑" panose="020B0503020204020204" charset="-122"/>
                <a:cs typeface="Times New Roman" panose="02020603050405020304" pitchFamily="18" charset="0"/>
              </a:rPr>
              <a:t>2.5</a:t>
            </a:r>
          </a:p>
        </p:txBody>
      </p:sp>
      <p:sp>
        <p:nvSpPr>
          <p:cNvPr id="25" name="标题 27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83615" y="1576070"/>
            <a:ext cx="10781665" cy="5734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457200">
              <a:lnSpc>
                <a:spcPts val="376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①能不能先测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小石块的体积，然后测量它的质量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83615" y="2348865"/>
            <a:ext cx="10412730" cy="9372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不能先测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小石块的体积，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因为小石块从水中取出时沾有一些水，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然后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测量它的质量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时会变大，导致误差大。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77900" y="3501390"/>
            <a:ext cx="107816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457200">
              <a:lnSpc>
                <a:spcPts val="36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②测量小石块的体积时，能不能先测量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小石块和水的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总体积，再测量水的体积？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77900" y="4557395"/>
            <a:ext cx="10412730" cy="9372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测量小石块的体积时，不能先测量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小石块和水的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总体积，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因为小石块从水中取出时沾有一些水，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再测量水的体积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会偏小，导致测量值偏大。</a:t>
            </a:r>
          </a:p>
        </p:txBody>
      </p:sp>
      <p:sp>
        <p:nvSpPr>
          <p:cNvPr id="14" name="文本框 34826"/>
          <p:cNvSpPr txBox="1"/>
          <p:nvPr>
            <p:custDataLst>
              <p:tags r:id="rId5"/>
            </p:custDataLst>
          </p:nvPr>
        </p:nvSpPr>
        <p:spPr>
          <a:xfrm>
            <a:off x="5231765" y="793750"/>
            <a:ext cx="3188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小石块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的密度</a:t>
            </a:r>
          </a:p>
        </p:txBody>
      </p:sp>
      <p:sp>
        <p:nvSpPr>
          <p:cNvPr id="19" name="标题 2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215640" y="692785"/>
            <a:ext cx="69126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可以用相同的方法测量蜡块的密度吗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4757" name="对象 7475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79650" y="1772285"/>
          <a:ext cx="2152650" cy="244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44500" imgH="393700" progId="Equation.DSMT4">
                  <p:embed/>
                </p:oleObj>
              </mc:Choice>
              <mc:Fallback>
                <p:oleObj r:id="rId10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79650" y="1772285"/>
                        <a:ext cx="2152650" cy="2449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822" name="组合 74821"/>
          <p:cNvGrpSpPr/>
          <p:nvPr>
            <p:custDataLst>
              <p:tags r:id="rId3"/>
            </p:custDataLst>
          </p:nvPr>
        </p:nvGrpSpPr>
        <p:grpSpPr>
          <a:xfrm>
            <a:off x="6383973" y="1971675"/>
            <a:ext cx="2786062" cy="2074863"/>
            <a:chOff x="3731" y="943"/>
            <a:chExt cx="1755" cy="1307"/>
          </a:xfrm>
        </p:grpSpPr>
        <p:pic>
          <p:nvPicPr>
            <p:cNvPr id="18437" name="图片 74759" descr="新图像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731" y="950"/>
              <a:ext cx="1741" cy="1277"/>
            </a:xfrm>
            <a:prstGeom prst="rect">
              <a:avLst/>
            </a:prstGeom>
            <a:noFill/>
            <a:ln w="952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8" name="矩形标注 74761"/>
            <p:cNvSpPr/>
            <p:nvPr>
              <p:custDataLst>
                <p:tags r:id="rId8"/>
              </p:custDataLst>
            </p:nvPr>
          </p:nvSpPr>
          <p:spPr>
            <a:xfrm>
              <a:off x="3731" y="943"/>
              <a:ext cx="1755" cy="1307"/>
            </a:xfrm>
            <a:prstGeom prst="wedgeRectCallout">
              <a:avLst>
                <a:gd name="adj1" fmla="val -119745"/>
                <a:gd name="adj2" fmla="val -31407"/>
              </a:avLst>
            </a:prstGeom>
            <a:noFill/>
            <a:ln w="2857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1360" y="296545"/>
            <a:ext cx="1299210" cy="12992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664200" y="4149090"/>
            <a:ext cx="1017270" cy="2286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>
            <p:custDataLst>
              <p:tags r:id="rId6"/>
            </p:custDataLst>
          </p:nvPr>
        </p:nvCxnSpPr>
        <p:spPr>
          <a:xfrm>
            <a:off x="4113530" y="3990975"/>
            <a:ext cx="1334770" cy="1165860"/>
          </a:xfrm>
          <a:prstGeom prst="straightConnector1">
            <a:avLst/>
          </a:prstGeom>
          <a:ln w="76200">
            <a:solidFill>
              <a:srgbClr val="3D8F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215640" y="692785"/>
            <a:ext cx="69126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如何测量蜡块的体积呢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1360" y="296545"/>
            <a:ext cx="1299210" cy="1299210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3215340" y="5229165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针压法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rcRect r="48717"/>
          <a:stretch>
            <a:fillRect/>
          </a:stretch>
        </p:blipFill>
        <p:spPr>
          <a:xfrm>
            <a:off x="2495550" y="1700530"/>
            <a:ext cx="1317625" cy="33293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7968755" y="5373642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沉坠法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rcRect r="49548"/>
          <a:stretch>
            <a:fillRect/>
          </a:stretch>
        </p:blipFill>
        <p:spPr>
          <a:xfrm>
            <a:off x="6701790" y="1398905"/>
            <a:ext cx="1578610" cy="3846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rcRect l="48613"/>
          <a:stretch>
            <a:fillRect/>
          </a:stretch>
        </p:blipFill>
        <p:spPr>
          <a:xfrm>
            <a:off x="8544560" y="1340485"/>
            <a:ext cx="1607820" cy="3848100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3863975" y="1664335"/>
            <a:ext cx="1333500" cy="3329940"/>
            <a:chOff x="3745" y="2704"/>
            <a:chExt cx="2100" cy="524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</a:blip>
            <a:srcRect l="49494"/>
            <a:stretch>
              <a:fillRect/>
            </a:stretch>
          </p:blipFill>
          <p:spPr>
            <a:xfrm>
              <a:off x="3745" y="2704"/>
              <a:ext cx="2100" cy="52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</a:blip>
            <a:srcRect l="22231" t="38561" r="62330" b="45119"/>
            <a:stretch>
              <a:fillRect/>
            </a:stretch>
          </p:blipFill>
          <p:spPr>
            <a:xfrm>
              <a:off x="4592" y="4833"/>
              <a:ext cx="759" cy="98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464425" y="44450"/>
            <a:ext cx="658495" cy="148082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088255" y="303720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完全浸没</a:t>
            </a:r>
            <a:endParaRPr lang="zh-CN" altLang="en-US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文本框 34826"/>
          <p:cNvSpPr txBox="1"/>
          <p:nvPr>
            <p:custDataLst>
              <p:tags r:id="rId1"/>
            </p:custDataLst>
          </p:nvPr>
        </p:nvSpPr>
        <p:spPr>
          <a:xfrm>
            <a:off x="1743710" y="1268730"/>
            <a:ext cx="4418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（一）测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盐水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密度</a:t>
            </a:r>
          </a:p>
        </p:txBody>
      </p:sp>
      <p:sp>
        <p:nvSpPr>
          <p:cNvPr id="15364" name="矩形 15363"/>
          <p:cNvSpPr/>
          <p:nvPr>
            <p:custDataLst>
              <p:tags r:id="rId2"/>
            </p:custDataLst>
          </p:nvPr>
        </p:nvSpPr>
        <p:spPr>
          <a:xfrm>
            <a:off x="2135505" y="2204720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．实验原理：</a:t>
            </a:r>
          </a:p>
        </p:txBody>
      </p:sp>
      <p:graphicFrame>
        <p:nvGraphicFramePr>
          <p:cNvPr id="15363" name="对象 1536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83748" y="1938655"/>
          <a:ext cx="1073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443865" imgH="405765" progId="Equation.DSMT4">
                  <p:embed/>
                </p:oleObj>
              </mc:Choice>
              <mc:Fallback>
                <p:oleObj r:id="rId21" imgW="443865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83748" y="1938655"/>
                        <a:ext cx="107315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135505" y="369633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．实验器材：</a:t>
            </a: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972945" y="4213860"/>
            <a:ext cx="3288030" cy="2122170"/>
            <a:chOff x="707" y="6636"/>
            <a:chExt cx="5178" cy="3342"/>
          </a:xfrm>
        </p:grpSpPr>
        <p:pic>
          <p:nvPicPr>
            <p:cNvPr id="24581" name="Picture 15" descr="xt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>
              <a:clrChange>
                <a:clrFrom>
                  <a:srgbClr val="D5F0C3"/>
                </a:clrFrom>
                <a:clrTo>
                  <a:srgbClr val="D5F0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" y="6636"/>
              <a:ext cx="3596" cy="26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Text Box 16"/>
            <p:cNvSpPr txBox="1"/>
            <p:nvPr>
              <p:custDataLst>
                <p:tags r:id="rId15"/>
              </p:custDataLst>
            </p:nvPr>
          </p:nvSpPr>
          <p:spPr>
            <a:xfrm>
              <a:off x="1187" y="9156"/>
              <a:ext cx="2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天平</a:t>
              </a:r>
            </a:p>
          </p:txBody>
        </p:sp>
        <p:grpSp>
          <p:nvGrpSpPr>
            <p:cNvPr id="3" name="组合 2"/>
            <p:cNvGrpSpPr/>
            <p:nvPr>
              <p:custDataLst>
                <p:tags r:id="rId16"/>
              </p:custDataLst>
            </p:nvPr>
          </p:nvGrpSpPr>
          <p:grpSpPr>
            <a:xfrm>
              <a:off x="3991" y="7730"/>
              <a:ext cx="1894" cy="2239"/>
              <a:chOff x="3991" y="7730"/>
              <a:chExt cx="1894" cy="2239"/>
            </a:xfrm>
          </p:grpSpPr>
          <p:pic>
            <p:nvPicPr>
              <p:cNvPr id="24583" name="Picture 17" descr="67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4471" y="7730"/>
                <a:ext cx="873" cy="10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4" name="Text Box 1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91" y="9147"/>
                <a:ext cx="189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砝码</a:t>
                </a: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8400415" y="4241165"/>
            <a:ext cx="1402715" cy="2180590"/>
            <a:chOff x="8107" y="6643"/>
            <a:chExt cx="2209" cy="3434"/>
          </a:xfrm>
        </p:grpSpPr>
        <p:pic>
          <p:nvPicPr>
            <p:cNvPr id="34819" name="图片 34818"/>
            <p:cNvPicPr/>
            <p:nvPr>
              <p:custDataLst>
                <p:tags r:id="rId12"/>
              </p:custDataLst>
            </p:nvPr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0" y="6643"/>
              <a:ext cx="1456" cy="25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 Box 16"/>
            <p:cNvSpPr txBox="1"/>
            <p:nvPr>
              <p:custDataLst>
                <p:tags r:id="rId13"/>
              </p:custDataLst>
            </p:nvPr>
          </p:nvSpPr>
          <p:spPr>
            <a:xfrm>
              <a:off x="8107" y="9255"/>
              <a:ext cx="2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量筒</a:t>
              </a:r>
            </a:p>
          </p:txBody>
        </p:sp>
      </p:grpSp>
      <p:pic>
        <p:nvPicPr>
          <p:cNvPr id="11" name="图片 1536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240145" y="1052830"/>
            <a:ext cx="1879600" cy="150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0340" y="4420235"/>
            <a:ext cx="92011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rcRect b="3334"/>
          <a:stretch>
            <a:fillRect/>
          </a:stretch>
        </p:blipFill>
        <p:spPr>
          <a:xfrm>
            <a:off x="5664200" y="4725035"/>
            <a:ext cx="86614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14"/>
          <p:cNvSpPr/>
          <p:nvPr>
            <p:custDataLst>
              <p:tags r:id="rId10"/>
            </p:custDataLst>
          </p:nvPr>
        </p:nvSpPr>
        <p:spPr>
          <a:xfrm>
            <a:off x="6186170" y="5848985"/>
            <a:ext cx="1090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盐水</a:t>
            </a:r>
          </a:p>
        </p:txBody>
      </p:sp>
      <p:sp>
        <p:nvSpPr>
          <p:cNvPr id="13" name="标题 27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063750" y="879475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2970546" y="2991876"/>
            <a:ext cx="594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6762808" y="2919028"/>
            <a:ext cx="594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519644" y="1484582"/>
            <a:ext cx="3228571" cy="13619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0768" y="879349"/>
            <a:ext cx="628571" cy="24380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75572" y="1597612"/>
            <a:ext cx="3304762" cy="132381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9065725" y="2246600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703563" y="4581205"/>
            <a:ext cx="8870092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存在误差，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烧杯中的盐水存在“挂壁”问题，所测体积</a:t>
            </a:r>
            <a:r>
              <a:rPr lang="en-US" altLang="zh-CN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导致密度测量值</a:t>
            </a:r>
            <a:r>
              <a:rPr lang="en-US" altLang="zh-CN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8040370" y="5013325"/>
            <a:ext cx="12357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5999AF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偏小</a:t>
            </a: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4152265" y="5661025"/>
            <a:ext cx="1439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5999AF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偏大</a:t>
            </a:r>
          </a:p>
        </p:txBody>
      </p:sp>
      <p:grpSp>
        <p:nvGrpSpPr>
          <p:cNvPr id="32" name="组合 31"/>
          <p:cNvGrpSpPr/>
          <p:nvPr>
            <p:custDataLst>
              <p:tags r:id="rId11"/>
            </p:custDataLst>
          </p:nvPr>
        </p:nvGrpSpPr>
        <p:grpSpPr>
          <a:xfrm>
            <a:off x="1559560" y="3644900"/>
            <a:ext cx="7017385" cy="820420"/>
            <a:chOff x="56" y="5740"/>
            <a:chExt cx="11051" cy="1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366" y="5740"/>
                  <a:ext cx="6741" cy="1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zh-CN" altLang="en-US" sz="3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盐水</m:t>
                      </m:r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 sz="3600" b="0" i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－</m:t>
                          </m:r>
                          <m:r>
                            <a:rPr lang="en-US" altLang="zh-C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36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36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a14:m>
                  <a:endParaRPr lang="en-US" altLang="zh-CN" sz="3600" b="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9"/>
                  </p:custDataLst>
                </p:nvPr>
              </p:nvSpPr>
              <p:spPr>
                <a:xfrm>
                  <a:off x="4366" y="5740"/>
                  <a:ext cx="6741" cy="129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/>
            <p:cNvSpPr txBox="1"/>
            <p:nvPr>
              <p:custDataLst>
                <p:tags r:id="rId14"/>
              </p:custDataLst>
            </p:nvPr>
          </p:nvSpPr>
          <p:spPr>
            <a:xfrm>
              <a:off x="56" y="6080"/>
              <a:ext cx="49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盐水密度表达式：</a:t>
              </a:r>
            </a:p>
          </p:txBody>
        </p:sp>
      </p:grpSp>
      <p:sp>
        <p:nvSpPr>
          <p:cNvPr id="13" name="标题 27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919605" y="738505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5304171" y="3186186"/>
            <a:ext cx="594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8695113" y="3037138"/>
            <a:ext cx="594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451949" y="1602692"/>
            <a:ext cx="3228571" cy="13619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68158" y="1314324"/>
            <a:ext cx="628571" cy="24380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008232" y="1713182"/>
            <a:ext cx="3304762" cy="132381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2153115" y="2681575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577CC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703563" y="4692330"/>
            <a:ext cx="8870092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存在误差，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量筒中的盐水存在“挂壁”问题，所测质量</a:t>
            </a:r>
            <a:r>
              <a:rPr lang="en-US" altLang="zh-CN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导致密度测量值</a:t>
            </a:r>
            <a:r>
              <a:rPr lang="en-US" altLang="zh-CN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lang="zh-CN" altLang="en-US" sz="2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8040370" y="5346700"/>
            <a:ext cx="1064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99AF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偏小</a:t>
            </a: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4152265" y="5923280"/>
            <a:ext cx="1117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99AF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偏小</a:t>
            </a:r>
          </a:p>
        </p:txBody>
      </p:sp>
      <p:grpSp>
        <p:nvGrpSpPr>
          <p:cNvPr id="32" name="组合 31"/>
          <p:cNvGrpSpPr/>
          <p:nvPr>
            <p:custDataLst>
              <p:tags r:id="rId11"/>
            </p:custDataLst>
          </p:nvPr>
        </p:nvGrpSpPr>
        <p:grpSpPr>
          <a:xfrm>
            <a:off x="1559560" y="3834765"/>
            <a:ext cx="7017385" cy="820420"/>
            <a:chOff x="56" y="5740"/>
            <a:chExt cx="11051" cy="1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366" y="5740"/>
                  <a:ext cx="6741" cy="1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zh-CN" altLang="en-US" sz="3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盐水</m:t>
                      </m:r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 sz="3600" b="0" i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－</m:t>
                          </m:r>
                          <m:r>
                            <a:rPr lang="en-US" altLang="zh-C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36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36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a14:m>
                  <a:endParaRPr lang="en-US" altLang="zh-CN" sz="3600" b="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4366" y="5740"/>
                  <a:ext cx="6741" cy="129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56" y="6080"/>
              <a:ext cx="49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盐水密度表达式：</a:t>
              </a:r>
            </a:p>
          </p:txBody>
        </p:sp>
      </p:grpSp>
      <p:sp>
        <p:nvSpPr>
          <p:cNvPr id="13" name="标题 27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/>
          <a:stretch>
            <a:fillRect/>
          </a:stretch>
        </p:blipFill>
        <p:spPr>
          <a:xfrm flipH="1">
            <a:off x="12687300" y="12280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619" y="1981244"/>
            <a:ext cx="3190562" cy="278053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919605" y="1045210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1748" y="2179379"/>
            <a:ext cx="1146693" cy="23196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314" y="2216170"/>
            <a:ext cx="2968769" cy="2282488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564005" y="5293360"/>
            <a:ext cx="7444105" cy="820420"/>
            <a:chOff x="63" y="7554"/>
            <a:chExt cx="11723" cy="1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045" y="7554"/>
                  <a:ext cx="6741" cy="12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zh-CN" altLang="en-US" sz="3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盐水</m:t>
                      </m:r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altLang="zh-C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 sz="3600" b="0" i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－</m:t>
                          </m:r>
                          <m:r>
                            <a:rPr lang="en-US" altLang="zh-C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36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36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/>
                              <a:cs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a14:m>
                  <a:endParaRPr lang="en-US" altLang="zh-CN" sz="3600" b="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>
                <a:xfrm>
                  <a:off x="5045" y="7554"/>
                  <a:ext cx="6741" cy="129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63" y="7895"/>
              <a:ext cx="49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盐水密度表达式：</a:t>
              </a:r>
            </a:p>
          </p:txBody>
        </p:sp>
      </p:grpSp>
      <p:sp>
        <p:nvSpPr>
          <p:cNvPr id="13" name="标题 2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立方体 14"/>
          <p:cNvSpPr/>
          <p:nvPr>
            <p:custDataLst>
              <p:tags r:id="rId1"/>
            </p:custDataLst>
          </p:nvPr>
        </p:nvSpPr>
        <p:spPr>
          <a:xfrm>
            <a:off x="8760682" y="698673"/>
            <a:ext cx="836802" cy="616226"/>
          </a:xfrm>
          <a:prstGeom prst="cub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3795395" y="577850"/>
            <a:ext cx="46012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如何测量一个铝块的密度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4757" name="对象 747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79650" y="1772285"/>
          <a:ext cx="2152650" cy="244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44500" imgH="393700" progId="Equation.DSMT4">
                  <p:embed/>
                </p:oleObj>
              </mc:Choice>
              <mc:Fallback>
                <p:oleObj r:id="rId1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79650" y="1772285"/>
                        <a:ext cx="2152650" cy="2449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822" name="组合 74821"/>
          <p:cNvGrpSpPr/>
          <p:nvPr>
            <p:custDataLst>
              <p:tags r:id="rId4"/>
            </p:custDataLst>
          </p:nvPr>
        </p:nvGrpSpPr>
        <p:grpSpPr>
          <a:xfrm>
            <a:off x="6383973" y="1971675"/>
            <a:ext cx="2786062" cy="2074863"/>
            <a:chOff x="3731" y="943"/>
            <a:chExt cx="1755" cy="1307"/>
          </a:xfrm>
        </p:grpSpPr>
        <p:pic>
          <p:nvPicPr>
            <p:cNvPr id="18437" name="图片 74759" descr="新图像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731" y="950"/>
              <a:ext cx="1741" cy="1277"/>
            </a:xfrm>
            <a:prstGeom prst="rect">
              <a:avLst/>
            </a:prstGeom>
            <a:noFill/>
            <a:ln w="952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8" name="矩形标注 74761"/>
            <p:cNvSpPr/>
            <p:nvPr>
              <p:custDataLst>
                <p:tags r:id="rId9"/>
              </p:custDataLst>
            </p:nvPr>
          </p:nvSpPr>
          <p:spPr>
            <a:xfrm>
              <a:off x="3731" y="943"/>
              <a:ext cx="1755" cy="1307"/>
            </a:xfrm>
            <a:prstGeom prst="wedgeRectCallout">
              <a:avLst>
                <a:gd name="adj1" fmla="val -119745"/>
                <a:gd name="adj2" fmla="val -31407"/>
              </a:avLst>
            </a:prstGeom>
            <a:noFill/>
            <a:ln w="2857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014470" y="5013325"/>
            <a:ext cx="4382135" cy="70421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右箭头 4"/>
          <p:cNvSpPr/>
          <p:nvPr>
            <p:custDataLst>
              <p:tags r:id="rId6"/>
            </p:custDataLst>
          </p:nvPr>
        </p:nvSpPr>
        <p:spPr>
          <a:xfrm rot="3000000">
            <a:off x="3843655" y="4174490"/>
            <a:ext cx="1511935" cy="276860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95550" y="332740"/>
            <a:ext cx="1299210" cy="1299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619" y="1433874"/>
            <a:ext cx="3190562" cy="278053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919605" y="840740"/>
            <a:ext cx="28651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．实验情境图：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1748" y="1632009"/>
            <a:ext cx="1146693" cy="23196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314" y="1668800"/>
            <a:ext cx="2968769" cy="2282488"/>
          </a:xfrm>
          <a:prstGeom prst="rect">
            <a:avLst/>
          </a:prstGeom>
        </p:spPr>
      </p:pic>
      <p:graphicFrame>
        <p:nvGraphicFramePr>
          <p:cNvPr id="5" name="Group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847028" y="4225514"/>
          <a:ext cx="8319135" cy="235140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6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261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烧杯和盐水的总质量</a:t>
                      </a:r>
                      <a:r>
                        <a:rPr lang="en-US" altLang="zh-CN" sz="2800" b="0" i="1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800" b="0" i="0" kern="1200" baseline="-2500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2800" b="0" kern="1200" baseline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烧杯和剩余盐水的总质量</a:t>
                      </a:r>
                      <a:r>
                        <a:rPr lang="en-US" altLang="zh-CN" sz="2800" b="0" i="1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800" b="0" i="0" kern="1200" baseline="-2500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量筒中盐水的质量</a:t>
                      </a:r>
                      <a:r>
                        <a:rPr lang="en-US" altLang="zh-CN" sz="2800" b="0" i="1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量筒中盐水的体积</a:t>
                      </a:r>
                      <a:r>
                        <a:rPr lang="en-US" altLang="zh-CN" sz="2800" b="0" i="1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800" b="0" kern="1200" baseline="3000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 b="0" kern="1200" baseline="3000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盐水密度</a:t>
                      </a:r>
                      <a:r>
                        <a:rPr lang="en-US" altLang="zh-CN" sz="2800" b="0" i="1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/(g·cm</a:t>
                      </a:r>
                      <a:r>
                        <a:rPr lang="en-US" altLang="zh-CN" sz="2800" b="0" kern="1200" baseline="3000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zh-CN" altLang="en-US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51435" marR="51435" marT="25718" marB="2571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0" kern="1200" baseline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zh-CN" sz="2800" b="0" kern="1200" baseline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zh-CN" sz="2800" b="0" kern="1200" baseline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defRPr sz="26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ED7D31"/>
                        </a:buClr>
                        <a:buSzPct val="70000"/>
                        <a:buFont typeface="Wingdings" panose="05000000000000000000" pitchFamily="2" charset="2"/>
                        <a:defRPr sz="22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5B9BD5"/>
                        </a:buClr>
                        <a:buSzPct val="70000"/>
                        <a:buFont typeface="Wingdings" panose="05000000000000000000" pitchFamily="2" charset="2"/>
                        <a:defRPr sz="21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44546A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4F72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546A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zh-CN" sz="2800" b="0" kern="1200" baseline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9018059" y="6054072"/>
            <a:ext cx="6273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4617B"/>
              </a:buClr>
              <a:buSzPct val="70000"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737860" y="609727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24</a:t>
            </a:r>
            <a:endParaRPr lang="en-US" altLang="zh-CN" sz="2800" b="0" kern="1200" baseline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463790" y="609727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</a:t>
            </a:r>
            <a:endParaRPr lang="en-US" altLang="zh-CN" sz="2800" b="0" kern="1200" baseline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标题 27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002184" y="2322473"/>
            <a:ext cx="1767059" cy="929527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测量物质的密度 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左大括号 2"/>
          <p:cNvSpPr/>
          <p:nvPr>
            <p:custDataLst>
              <p:tags r:id="rId2"/>
            </p:custDataLst>
          </p:nvPr>
        </p:nvSpPr>
        <p:spPr>
          <a:xfrm>
            <a:off x="3875301" y="1417318"/>
            <a:ext cx="497318" cy="2858283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4090854" y="2856990"/>
            <a:ext cx="435401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440115" y="1124291"/>
            <a:ext cx="3451218" cy="589133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lvl="0"/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测量原理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4519953" y="2440917"/>
            <a:ext cx="1054839" cy="811083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测量仪器</a:t>
            </a:r>
          </a:p>
        </p:txBody>
      </p: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4372619" y="3987212"/>
            <a:ext cx="1372296" cy="792577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密度的测量</a:t>
            </a:r>
          </a:p>
        </p:txBody>
      </p:sp>
      <p:sp>
        <p:nvSpPr>
          <p:cNvPr id="8" name="左大括号 7"/>
          <p:cNvSpPr/>
          <p:nvPr>
            <p:custDataLst>
              <p:tags r:id="rId7"/>
            </p:custDataLst>
          </p:nvPr>
        </p:nvSpPr>
        <p:spPr>
          <a:xfrm>
            <a:off x="5680850" y="2048398"/>
            <a:ext cx="377899" cy="124224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058749" y="1822117"/>
            <a:ext cx="2470674" cy="452562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测质量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: 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天平</a:t>
            </a:r>
          </a:p>
        </p:txBody>
      </p:sp>
      <p:sp>
        <p:nvSpPr>
          <p:cNvPr id="10" name="圆角矩形 9"/>
          <p:cNvSpPr/>
          <p:nvPr>
            <p:custDataLst>
              <p:tags r:id="rId9"/>
            </p:custDataLst>
          </p:nvPr>
        </p:nvSpPr>
        <p:spPr>
          <a:xfrm>
            <a:off x="6058535" y="2760980"/>
            <a:ext cx="4003675" cy="868045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测体积：量筒、刻度尺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6151486" y="3769638"/>
            <a:ext cx="2729414" cy="452562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测量液体的密度</a:t>
            </a:r>
          </a:p>
        </p:txBody>
      </p:sp>
      <p:sp>
        <p:nvSpPr>
          <p:cNvPr id="12" name="左大括号 11"/>
          <p:cNvSpPr/>
          <p:nvPr>
            <p:custDataLst>
              <p:tags r:id="rId11"/>
            </p:custDataLst>
          </p:nvPr>
        </p:nvSpPr>
        <p:spPr>
          <a:xfrm>
            <a:off x="5842298" y="3987212"/>
            <a:ext cx="326810" cy="100437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sp>
        <p:nvSpPr>
          <p:cNvPr id="13" name="圆角矩形 12"/>
          <p:cNvSpPr/>
          <p:nvPr>
            <p:custDataLst>
              <p:tags r:id="rId12"/>
            </p:custDataLst>
          </p:nvPr>
        </p:nvSpPr>
        <p:spPr>
          <a:xfrm>
            <a:off x="6167623" y="4796765"/>
            <a:ext cx="2976564" cy="504576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测量固体的密度</a:t>
            </a:r>
          </a:p>
        </p:txBody>
      </p:sp>
      <p:grpSp>
        <p:nvGrpSpPr>
          <p:cNvPr id="16" name="组合 15"/>
          <p:cNvGrpSpPr/>
          <p:nvPr>
            <p:custDataLst>
              <p:tags r:id="rId13"/>
            </p:custDataLst>
          </p:nvPr>
        </p:nvGrpSpPr>
        <p:grpSpPr>
          <a:xfrm>
            <a:off x="4439285" y="1081405"/>
            <a:ext cx="3451225" cy="652145"/>
            <a:chOff x="6746" y="216"/>
            <a:chExt cx="5435" cy="1027"/>
          </a:xfrm>
        </p:grpSpPr>
        <p:sp>
          <p:nvSpPr>
            <p:cNvPr id="15" name="圆角矩形 14"/>
            <p:cNvSpPr/>
            <p:nvPr>
              <p:custDataLst>
                <p:tags r:id="rId15"/>
              </p:custDataLst>
            </p:nvPr>
          </p:nvSpPr>
          <p:spPr>
            <a:xfrm>
              <a:off x="6746" y="297"/>
              <a:ext cx="5435" cy="928"/>
            </a:xfrm>
            <a:prstGeom prst="roundRect">
              <a:avLst/>
            </a:prstGeom>
            <a:solidFill>
              <a:sysClr val="window" lastClr="FFFFFF"/>
            </a:solidFill>
            <a:ln w="28575">
              <a:solidFill>
                <a:srgbClr val="C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lvl="0"/>
              <a:r>
                <a:rPr lang="zh-CN" altLang="en-US" sz="28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微软雅黑" panose="020B0503020204020204" charset="-122"/>
                </a:rPr>
                <a:t>测量原理</a:t>
              </a:r>
              <a:endPara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9468" y="216"/>
                  <a:ext cx="1463" cy="10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algn="l"/>
                  <a:r>
                    <a:rPr lang="en-US" altLang="zh-CN" sz="2800" i="1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  <a:sym typeface="微软雅黑" panose="020B0503020204020204" charset="-122"/>
                    </a:rPr>
                    <a:t>ρ</a:t>
                  </a:r>
                  <a:r>
                    <a:rPr lang="en-US" altLang="zh-CN" sz="280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微软雅黑" panose="020B0503020204020204" charset="-122"/>
                      <a:sym typeface="微软雅黑" panose="020B0503020204020204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sym typeface="微软雅黑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sym typeface="微软雅黑" charset="-122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sym typeface="微软雅黑" charset="-122"/>
                            </a:rPr>
                            <m:t>𝑉</m:t>
                          </m:r>
                        </m:den>
                      </m:f>
                    </m:oMath>
                  </a14:m>
                  <a:endParaRPr lang="en-US" altLang="zh-CN" sz="280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9468" y="216"/>
                  <a:ext cx="1463" cy="102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标题 27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三、课堂小结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28673" name="矩形 26625"/>
          <p:cNvSpPr/>
          <p:nvPr>
            <p:custDataLst>
              <p:tags r:id="rId2"/>
            </p:custDataLst>
          </p:nvPr>
        </p:nvSpPr>
        <p:spPr>
          <a:xfrm>
            <a:off x="1825625" y="966788"/>
            <a:ext cx="8413750" cy="3322955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某同学从一均匀大岩石上砸下一小块岩石，用天平称得质量是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27g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。放入装有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80mL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水的量筒中，水面升到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90mL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，这块岩石的密度是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__________kg/m</a:t>
            </a:r>
            <a:r>
              <a:rPr lang="en-US" altLang="zh-CN" sz="280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，这一小块岩石的密度与那一大块岩石的密度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（选填“相等”或“不相等”）。</a:t>
            </a:r>
          </a:p>
        </p:txBody>
      </p:sp>
      <p:sp>
        <p:nvSpPr>
          <p:cNvPr id="26627" name="矩形 26626"/>
          <p:cNvSpPr/>
          <p:nvPr>
            <p:custDataLst>
              <p:tags r:id="rId3"/>
            </p:custDataLst>
          </p:nvPr>
        </p:nvSpPr>
        <p:spPr>
          <a:xfrm>
            <a:off x="6359525" y="2395538"/>
            <a:ext cx="1558925" cy="4333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2.7×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628" name="矩形 26627"/>
          <p:cNvSpPr/>
          <p:nvPr>
            <p:custDataLst>
              <p:tags r:id="rId4"/>
            </p:custDataLst>
          </p:nvPr>
        </p:nvSpPr>
        <p:spPr>
          <a:xfrm>
            <a:off x="7721600" y="3081338"/>
            <a:ext cx="1670050" cy="4333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相等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30722" name="矩形 30721"/>
          <p:cNvSpPr/>
          <p:nvPr>
            <p:custDataLst>
              <p:tags r:id="rId2"/>
            </p:custDataLst>
          </p:nvPr>
        </p:nvSpPr>
        <p:spPr>
          <a:xfrm>
            <a:off x="335280" y="908685"/>
            <a:ext cx="1150493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、用天平和量筒测某种矿石的密度。在调节天平时，发现指针如图甲所示偏向分度盘的右侧，此时应将平衡螺母向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调。用天平称矿石的质量。把矿石放在天平的左盘，天平平衡时，放在右盘中的砝码和游码在标尺上的位置如图乙所示。用量筒量出矿石的体积如图丙所示，由此可知，矿石的密度</a:t>
            </a:r>
          </a:p>
          <a:p>
            <a:pPr>
              <a:lnSpc>
                <a:spcPct val="120000"/>
              </a:lnSpc>
            </a:pPr>
            <a:r>
              <a:rPr lang="en-US" altLang="zh-CN" sz="2800" i="1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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 =__________g/cm</a:t>
            </a:r>
            <a:r>
              <a:rPr lang="en-US" altLang="zh-CN" sz="2800" baseline="300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Symbol" panose="05050102010706020507" pitchFamily="18" charset="2"/>
              </a:rPr>
              <a:t>。</a:t>
            </a:r>
          </a:p>
        </p:txBody>
      </p:sp>
      <p:pic>
        <p:nvPicPr>
          <p:cNvPr id="30723" name="图片 307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b="12970"/>
          <a:stretch>
            <a:fillRect/>
          </a:stretch>
        </p:blipFill>
        <p:spPr>
          <a:xfrm>
            <a:off x="1868488" y="4581525"/>
            <a:ext cx="2265362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b="17076"/>
          <a:stretch>
            <a:fillRect/>
          </a:stretch>
        </p:blipFill>
        <p:spPr>
          <a:xfrm>
            <a:off x="4224338" y="4729163"/>
            <a:ext cx="3746500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307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b="11922"/>
          <a:stretch>
            <a:fillRect/>
          </a:stretch>
        </p:blipFill>
        <p:spPr>
          <a:xfrm>
            <a:off x="8085138" y="3036888"/>
            <a:ext cx="2265362" cy="347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文本框 30725"/>
          <p:cNvSpPr txBox="1"/>
          <p:nvPr>
            <p:custDataLst>
              <p:tags r:id="rId6"/>
            </p:custDataLst>
          </p:nvPr>
        </p:nvSpPr>
        <p:spPr>
          <a:xfrm>
            <a:off x="2155825" y="6334125"/>
            <a:ext cx="981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甲</a:t>
            </a:r>
          </a:p>
        </p:txBody>
      </p:sp>
      <p:sp>
        <p:nvSpPr>
          <p:cNvPr id="30727" name="文本框 30726"/>
          <p:cNvSpPr txBox="1"/>
          <p:nvPr>
            <p:custDataLst>
              <p:tags r:id="rId7"/>
            </p:custDataLst>
          </p:nvPr>
        </p:nvSpPr>
        <p:spPr>
          <a:xfrm>
            <a:off x="5530850" y="6159500"/>
            <a:ext cx="981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乙</a:t>
            </a:r>
          </a:p>
        </p:txBody>
      </p:sp>
      <p:sp>
        <p:nvSpPr>
          <p:cNvPr id="30728" name="文本框 30727"/>
          <p:cNvSpPr txBox="1"/>
          <p:nvPr>
            <p:custDataLst>
              <p:tags r:id="rId8"/>
            </p:custDataLst>
          </p:nvPr>
        </p:nvSpPr>
        <p:spPr>
          <a:xfrm>
            <a:off x="8678863" y="6226175"/>
            <a:ext cx="981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11111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</a:t>
            </a:r>
            <a:r>
              <a:rPr lang="zh-CN" altLang="en-US" sz="240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丙</a:t>
            </a:r>
          </a:p>
        </p:txBody>
      </p:sp>
      <p:sp>
        <p:nvSpPr>
          <p:cNvPr id="30729" name="文本框 30728"/>
          <p:cNvSpPr txBox="1"/>
          <p:nvPr>
            <p:custDataLst>
              <p:tags r:id="rId9"/>
            </p:custDataLst>
          </p:nvPr>
        </p:nvSpPr>
        <p:spPr>
          <a:xfrm>
            <a:off x="1271905" y="3429000"/>
            <a:ext cx="1040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3.67</a:t>
            </a:r>
          </a:p>
        </p:txBody>
      </p:sp>
      <p:sp>
        <p:nvSpPr>
          <p:cNvPr id="26627" name="矩形 26626"/>
          <p:cNvSpPr/>
          <p:nvPr>
            <p:custDataLst>
              <p:tags r:id="rId10"/>
            </p:custDataLst>
          </p:nvPr>
        </p:nvSpPr>
        <p:spPr>
          <a:xfrm>
            <a:off x="7176135" y="1412558"/>
            <a:ext cx="1558925" cy="4333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266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91770" y="765175"/>
            <a:ext cx="1142555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小明妈妈从超市买回一些牛奶，小明想知道牛奶的密度，于是和学习小组的同学们一起利用天平、量筒进行测量，他们的操作如下：</a:t>
            </a: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3975" y="5013325"/>
            <a:ext cx="7073900" cy="179133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51130" y="3213735"/>
            <a:ext cx="11908155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20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）用调节好的天平测量空烧杯的质量，如图乙是小明测量过程中的情景，他操作的错误是</a:t>
            </a:r>
            <a:r>
              <a:rPr lang="en-US" altLang="zh-CN" sz="2400" u="sng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，纠正错误后，测得空烧杯的质量是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38.8g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</a:p>
          <a:p>
            <a:pPr algn="just" defTabSz="914400">
              <a:lnSpc>
                <a:spcPct val="120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）取适量的牛奶倒入烧杯中，用天平测牛奶和烧杯的总质量，天平平衡时，右盘中砝码及游码的位置如图丙所示，其总质量为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__________g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35255" y="1762760"/>
            <a:ext cx="1136650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）将天平放在水平桌面上，游码拨至标左端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处．</a:t>
            </a: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31750" y="2277745"/>
            <a:ext cx="1173924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）调节天平横梁平衡时，小明发现指针静止在分度盘上的位置如图甲所示，此时应将平衡螺母向</a:t>
            </a:r>
            <a:r>
              <a:rPr lang="en-US" altLang="zh-CN" sz="2400" u="sng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    _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（选填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左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右</a:t>
            </a:r>
            <a:r>
              <a:rPr lang="en-US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zh-CN" sz="2400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）移动．</a:t>
            </a:r>
          </a:p>
        </p:txBody>
      </p:sp>
      <p:sp>
        <p:nvSpPr>
          <p:cNvPr id="30729" name="文本框 30728"/>
          <p:cNvSpPr txBox="1"/>
          <p:nvPr>
            <p:custDataLst>
              <p:tags r:id="rId7"/>
            </p:custDataLst>
          </p:nvPr>
        </p:nvSpPr>
        <p:spPr>
          <a:xfrm>
            <a:off x="6459855" y="1701165"/>
            <a:ext cx="1863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零刻度线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63750" y="2691765"/>
            <a:ext cx="892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83615" y="3558540"/>
            <a:ext cx="4487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测量过程中，调节平衡螺母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6168390" y="4367530"/>
            <a:ext cx="1863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81.6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2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2" name="Rectangle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370" y="1052513"/>
            <a:ext cx="9420225" cy="4887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323215">
              <a:lnSpc>
                <a:spcPct val="1300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一位同学要用量筒测量一块不规则小石块的体积，并拟定了如下实验步骤：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．用细线系住石块，慢慢放入量筒中；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．将石块浸没水中后，读出体积示数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30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．向量筒中装入适量的水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30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．计算石块的体积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aseline="-30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石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）这位同学应采用的正确步骤是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填序号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）步骤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中“适量”意思是指：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①水量不能过多，以免放入物体后有水溢出；</a:t>
            </a:r>
          </a:p>
          <a:p>
            <a:pPr indent="323215" eaLnBrk="0" hangingPunct="0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②水还要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2480" y="3496013"/>
            <a:ext cx="139892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i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200" baseline="-30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200" i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200" baseline="-30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49025" y="4003523"/>
            <a:ext cx="1485757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CABD</a:t>
            </a:r>
          </a:p>
        </p:txBody>
      </p:sp>
      <p:sp>
        <p:nvSpPr>
          <p:cNvPr id="5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10678" y="5283926"/>
            <a:ext cx="149347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浸没石块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92175" y="908685"/>
            <a:ext cx="8507730" cy="96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3850" algn="l" fontAlgn="ctr">
              <a:lnSpc>
                <a:spcPts val="3400"/>
              </a:lnSpc>
            </a:pP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小明所在的课外兴趣小组需要密度为</a:t>
            </a: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1.20g/cm</a:t>
            </a:r>
            <a:r>
              <a:rPr lang="en-US" altLang="zh-CN" sz="2400" kern="100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的盐水，为检验配制的盐水是否合格，小明设计了如下方案。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67715" y="2157095"/>
            <a:ext cx="9218930" cy="270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l" fontAlgn="ctr">
              <a:lnSpc>
                <a:spcPts val="3400"/>
              </a:lnSpc>
            </a:pP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往烧杯中倒入适量盐水，测出烧杯和盐水的总质量为</a:t>
            </a: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______g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（如图</a:t>
            </a:r>
            <a:r>
              <a:rPr lang="zh-CN" altLang="en-US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所示）；</a:t>
            </a:r>
          </a:p>
          <a:p>
            <a:pPr indent="431800" algn="l" fontAlgn="ctr">
              <a:lnSpc>
                <a:spcPts val="3400"/>
              </a:lnSpc>
            </a:pP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将烧杯中的部分盐水倒入量筒中，读出盐水的体积为</a:t>
            </a: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______mL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（如图</a:t>
            </a:r>
            <a:r>
              <a:rPr lang="zh-CN" altLang="en-US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所示）；</a:t>
            </a:r>
          </a:p>
          <a:p>
            <a:pPr indent="431800" algn="l" fontAlgn="ctr">
              <a:lnSpc>
                <a:spcPts val="3400"/>
              </a:lnSpc>
            </a:pP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测出烧杯和剩余盐水的质量为</a:t>
            </a: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15g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indent="431800" algn="l" fontAlgn="ctr">
              <a:lnSpc>
                <a:spcPts val="3400"/>
              </a:lnSpc>
            </a:pP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计算出盐水的密度为</a:t>
            </a:r>
            <a:r>
              <a:rPr lang="en-US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________g/cm</a:t>
            </a:r>
            <a:r>
              <a:rPr lang="en-US" altLang="zh-CN" sz="2400" kern="100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9552315" y="453360"/>
            <a:ext cx="2194750" cy="4410806"/>
            <a:chOff x="6741805" y="558770"/>
            <a:chExt cx="2194750" cy="4410806"/>
          </a:xfrm>
        </p:grpSpPr>
        <p:pic>
          <p:nvPicPr>
            <p:cNvPr id="6" name="Picture 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3"/>
            <a:stretch>
              <a:fillRect/>
            </a:stretch>
          </p:blipFill>
          <p:spPr bwMode="auto">
            <a:xfrm>
              <a:off x="7956513" y="2053511"/>
              <a:ext cx="967732" cy="251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6741805" y="558770"/>
              <a:ext cx="2194750" cy="134733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7686879" y="1863596"/>
              <a:ext cx="7789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甲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8299862" y="4661799"/>
              <a:ext cx="6366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乙</a:t>
              </a:r>
              <a:endParaRPr lang="zh-CN" altLang="en-US"/>
            </a:p>
          </p:txBody>
        </p:sp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688815" y="2157182"/>
            <a:ext cx="9279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59.8</a:t>
            </a:r>
            <a:endParaRPr lang="zh-CN" altLang="en-US" sz="2200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839580" y="3555238"/>
            <a:ext cx="9279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40 </a:t>
            </a:r>
            <a:endParaRPr lang="zh-CN" altLang="en-US" sz="2200"/>
          </a:p>
        </p:txBody>
      </p:sp>
      <p:pic>
        <p:nvPicPr>
          <p:cNvPr id="18" name="图片 39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163" y="4937566"/>
            <a:ext cx="5265891" cy="7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4584170" y="4317151"/>
            <a:ext cx="1002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1.12 </a:t>
            </a:r>
            <a:endParaRPr lang="zh-CN" altLang="en-US" sz="2200"/>
          </a:p>
        </p:txBody>
      </p:sp>
      <p:sp>
        <p:nvSpPr>
          <p:cNvPr id="4" name="标题 27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12775" y="1341120"/>
            <a:ext cx="789876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57200" algn="l" defTabSz="685165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为确定某种金属块的密度，首先用天平测量金属块的质量。当天平平衡时，放在右盘中的砝码和游码的位置如图甲所示，则金属块的质量</a:t>
            </a:r>
            <a:r>
              <a:rPr kumimoji="0" lang="en-US" altLang="zh-CN" sz="24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_____g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。然后，用量筒测量金属块的体积。将水倒入量筒，液面达到的位置如图乙所示，再把金属块完全浸没在量筒的水中，水面升高，如图丙所示，则该金属块的体积</a:t>
            </a:r>
            <a:r>
              <a:rPr kumimoji="0" lang="en-US" altLang="zh-CN" sz="24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____cm</a:t>
            </a:r>
            <a:r>
              <a:rPr kumimoji="0" lang="en-US" altLang="zh-CN" sz="240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。根据测量结果可知金属块的密度为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______g/cm</a:t>
            </a:r>
            <a:r>
              <a:rPr lang="en-US" altLang="zh-CN" sz="2400" baseline="30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，相当于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 kg/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aseline="30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255252" y="2551603"/>
            <a:ext cx="598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5448375" y="4221312"/>
            <a:ext cx="598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851226" y="4797632"/>
            <a:ext cx="819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7.8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031950" y="4725283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7.8×10</a:t>
            </a:r>
            <a:r>
              <a:rPr lang="en-US" altLang="zh-CN" sz="20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8616617" y="1211783"/>
            <a:ext cx="2856857" cy="4260659"/>
            <a:chOff x="5984534" y="513295"/>
            <a:chExt cx="2856857" cy="4260659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rcRect l="53900" r="3134" b="10239"/>
            <a:stretch>
              <a:fillRect/>
            </a:stretch>
          </p:blipFill>
          <p:spPr>
            <a:xfrm>
              <a:off x="5984534" y="2154604"/>
              <a:ext cx="2856857" cy="26193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rcRect t="10508"/>
            <a:stretch>
              <a:fillRect/>
            </a:stretch>
          </p:blipFill>
          <p:spPr>
            <a:xfrm>
              <a:off x="5984534" y="513295"/>
              <a:ext cx="2737095" cy="1451329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7157335" y="1821365"/>
              <a:ext cx="6753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160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甲</a:t>
              </a:r>
              <a:endParaRPr lang="zh-CN" altLang="en-US" sz="16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11251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rgbClr val="577CCE">
              <a:shade val="50000"/>
            </a:srgbClr>
          </a:lnRef>
          <a:fillRef idx="1">
            <a:srgbClr val="577CCE"/>
          </a:fillRef>
          <a:effectRef idx="0">
            <a:srgbClr val="577CC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rgbClr val="FFFFFF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3613" y="1556933"/>
            <a:ext cx="7893032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5930" eaLnBrk="1" hangingPunct="1">
              <a:lnSpc>
                <a:spcPct val="150000"/>
              </a:lnSpc>
              <a:spcBef>
                <a:spcPct val="20000"/>
              </a:spcBef>
              <a:buClr>
                <a:srgbClr val="44546A"/>
              </a:buClr>
              <a:buSzPct val="70000"/>
            </a:pP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 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某同学从一均匀大岩石上砸下一小块岩石，用天平称得质量是</a:t>
            </a: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27g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。放入装有</a:t>
            </a: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80mL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水的量筒中，水面升到</a:t>
            </a: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90mL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，这块岩石的密度是</a:t>
            </a: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__________kg/m</a:t>
            </a:r>
            <a:r>
              <a:rPr lang="en-US" altLang="zh-CN" sz="2395" baseline="30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，这一小块岩石的密度与那一大块岩石的密度</a:t>
            </a:r>
            <a:r>
              <a:rPr lang="en-US" altLang="zh-CN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395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（选填“相等”或“不相等”）。</a:t>
            </a: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8717" y="2828665"/>
            <a:ext cx="1163472" cy="3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395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2.7</a:t>
            </a:r>
            <a:r>
              <a:rPr lang="en-US" altLang="en-US" sz="2395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395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395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22529" y="3373977"/>
            <a:ext cx="1631468" cy="3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395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</a:p>
        </p:txBody>
      </p:sp>
      <p:sp>
        <p:nvSpPr>
          <p:cNvPr id="17" name="标题 2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四、巩固练习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>
            <p:custDataLst>
              <p:tags r:id="rId1"/>
            </p:custDataLst>
          </p:nvPr>
        </p:nvSpPr>
        <p:spPr>
          <a:xfrm>
            <a:off x="1775368" y="2781093"/>
            <a:ext cx="8721090" cy="1816307"/>
          </a:xfrm>
          <a:prstGeom prst="roundRect">
            <a:avLst/>
          </a:prstGeom>
          <a:solidFill>
            <a:srgbClr val="FFFFFF"/>
          </a:solidFill>
          <a:ln>
            <a:solidFill>
              <a:srgbClr val="577CCE">
                <a:shade val="50000"/>
              </a:srgbClr>
            </a:solidFill>
          </a:ln>
        </p:spPr>
        <p:style>
          <a:lnRef idx="2">
            <a:srgbClr val="577CCE">
              <a:shade val="50000"/>
            </a:srgbClr>
          </a:lnRef>
          <a:fillRef idx="1">
            <a:srgbClr val="577CCE"/>
          </a:fillRef>
          <a:effectRef idx="0">
            <a:srgbClr val="577CCE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2800" i="1" baseline="-25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Cambria Math" panose="020405030504060302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793273" y="1413631"/>
            <a:ext cx="6685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固体较大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，放不进量筒应该怎么办？</a:t>
            </a:r>
          </a:p>
        </p:txBody>
      </p:sp>
      <p:sp>
        <p:nvSpPr>
          <p:cNvPr id="2" name="双波形 1"/>
          <p:cNvSpPr/>
          <p:nvPr>
            <p:custDataLst>
              <p:tags r:id="rId3"/>
            </p:custDataLst>
          </p:nvPr>
        </p:nvSpPr>
        <p:spPr>
          <a:xfrm>
            <a:off x="1682023" y="1417052"/>
            <a:ext cx="1051560" cy="430344"/>
          </a:xfrm>
          <a:prstGeom prst="doubleWave">
            <a:avLst/>
          </a:prstGeom>
          <a:gradFill>
            <a:gsLst>
              <a:gs pos="0">
                <a:srgbClr val="D6B250">
                  <a:lumMod val="90000"/>
                  <a:lumOff val="10000"/>
                </a:srgbClr>
              </a:gs>
              <a:gs pos="50000">
                <a:srgbClr val="D6B250">
                  <a:lumMod val="95000"/>
                  <a:lumOff val="5000"/>
                </a:srgbClr>
              </a:gs>
              <a:gs pos="100000">
                <a:srgbClr val="D6B250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rgbClr val="D6B250"/>
            </a:solidFill>
          </a:ln>
        </p:spPr>
        <p:style>
          <a:lnRef idx="1">
            <a:srgbClr val="D6B250"/>
          </a:lnRef>
          <a:fillRef idx="2">
            <a:srgbClr val="D6B250"/>
          </a:fillRef>
          <a:effectRef idx="1">
            <a:srgbClr val="D6B250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</a:t>
            </a:r>
          </a:p>
        </p:txBody>
      </p:sp>
      <p:pic>
        <p:nvPicPr>
          <p:cNvPr id="22" name="图片 21"/>
          <p:cNvPicPr/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57935" b="-886"/>
          <a:stretch>
            <a:fillRect/>
          </a:stretch>
        </p:blipFill>
        <p:spPr bwMode="auto">
          <a:xfrm>
            <a:off x="2551449" y="2781093"/>
            <a:ext cx="2227357" cy="1440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5232400" y="2845435"/>
            <a:ext cx="1003300" cy="1243330"/>
            <a:chOff x="5726" y="3346"/>
            <a:chExt cx="1580" cy="19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726" y="4152"/>
              <a:ext cx="1580" cy="1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6234" y="3346"/>
                  <a:ext cx="604" cy="8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𝑉</m:t>
                        </m:r>
                        <m:r>
                          <a:rPr lang="zh-CN" altLang="en-US" sz="28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水</m:t>
                        </m:r>
                      </m:oMath>
                    </m:oMathPara>
                  </a14:m>
                  <a:endParaRPr lang="zh-CN" altLang="en-US" sz="2800" i="1" baseline="-2500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ambria Math" panose="020405030504060302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6234" y="3346"/>
                  <a:ext cx="604" cy="82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8458200" y="3069590"/>
            <a:ext cx="1866265" cy="1176020"/>
            <a:chOff x="9244" y="3513"/>
            <a:chExt cx="2939" cy="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9244" y="4543"/>
                  <a:ext cx="2276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zh-CN" altLang="en-US" sz="2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水</m:t>
                      </m:r>
                    </m:oMath>
                  </a14:m>
                  <a:r>
                    <a:rPr lang="en-US" altLang="zh-CN" sz="280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zh-CN" altLang="en-US" sz="2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charset="-128"/>
                          <a:cs typeface="Cambria Math" panose="02040503050406030204" pitchFamily="18" charset="0"/>
                        </a:rPr>
                        <m:t>石</m:t>
                      </m:r>
                    </m:oMath>
                  </a14:m>
                  <a:endParaRPr lang="zh-CN" altLang="en-US" sz="2800" b="0" i="1" baseline="-2500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9244" y="4543"/>
                  <a:ext cx="2276" cy="82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34"/>
            <p:cNvSpPr txBox="1"/>
            <p:nvPr>
              <p:custDataLst>
                <p:tags r:id="rId12"/>
              </p:custDataLst>
            </p:nvPr>
          </p:nvSpPr>
          <p:spPr>
            <a:xfrm>
              <a:off x="9267" y="3513"/>
              <a:ext cx="291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溢水法</a:t>
              </a:r>
            </a:p>
          </p:txBody>
        </p:sp>
      </p:grpSp>
      <p:grpSp>
        <p:nvGrpSpPr>
          <p:cNvPr id="25610" name="组合 25609"/>
          <p:cNvGrpSpPr/>
          <p:nvPr>
            <p:custDataLst>
              <p:tags r:id="rId7"/>
            </p:custDataLst>
          </p:nvPr>
        </p:nvGrpSpPr>
        <p:grpSpPr>
          <a:xfrm>
            <a:off x="7032625" y="2925445"/>
            <a:ext cx="528955" cy="1527810"/>
            <a:chOff x="204" y="527"/>
            <a:chExt cx="816" cy="1815"/>
          </a:xfrm>
        </p:grpSpPr>
        <p:graphicFrame>
          <p:nvGraphicFramePr>
            <p:cNvPr id="25611" name="对象 25610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204" y="527"/>
            <a:ext cx="816" cy="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789940" imgH="1758315" progId="Flash.Movie">
                    <p:embed/>
                  </p:oleObj>
                </mc:Choice>
                <mc:Fallback>
                  <p:oleObj r:id="rId22" imgW="789940" imgH="1758315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04" y="527"/>
                          <a:ext cx="816" cy="18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2" name="直接连接符 25611"/>
            <p:cNvSpPr/>
            <p:nvPr>
              <p:custDataLst>
                <p:tags r:id="rId10"/>
              </p:custDataLst>
            </p:nvPr>
          </p:nvSpPr>
          <p:spPr>
            <a:xfrm>
              <a:off x="431" y="1616"/>
              <a:ext cx="346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7" name="标题 27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五、固体密度的特殊测量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795395" y="577850"/>
            <a:ext cx="46012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如何测量一杯盐水的密度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4757" name="对象 7475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79650" y="1772285"/>
          <a:ext cx="2152650" cy="244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1" imgW="444500" imgH="393700" progId="Equation.DSMT4">
                  <p:embed/>
                </p:oleObj>
              </mc:Choice>
              <mc:Fallback>
                <p:oleObj r:id="rId5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279650" y="1772285"/>
                        <a:ext cx="2152650" cy="2449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822" name="组合 74821"/>
          <p:cNvGrpSpPr/>
          <p:nvPr>
            <p:custDataLst>
              <p:tags r:id="rId3"/>
            </p:custDataLst>
          </p:nvPr>
        </p:nvGrpSpPr>
        <p:grpSpPr>
          <a:xfrm>
            <a:off x="6383973" y="1958975"/>
            <a:ext cx="2786062" cy="2074863"/>
            <a:chOff x="3731" y="943"/>
            <a:chExt cx="1755" cy="1307"/>
          </a:xfrm>
        </p:grpSpPr>
        <p:pic>
          <p:nvPicPr>
            <p:cNvPr id="18437" name="图片 74759" descr="新图像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3731" y="950"/>
              <a:ext cx="1741" cy="1277"/>
            </a:xfrm>
            <a:prstGeom prst="rect">
              <a:avLst/>
            </a:prstGeom>
            <a:noFill/>
            <a:ln w="952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8" name="矩形标注 74761"/>
            <p:cNvSpPr/>
            <p:nvPr>
              <p:custDataLst>
                <p:tags r:id="rId49"/>
              </p:custDataLst>
            </p:nvPr>
          </p:nvSpPr>
          <p:spPr>
            <a:xfrm>
              <a:off x="3731" y="943"/>
              <a:ext cx="1755" cy="1307"/>
            </a:xfrm>
            <a:prstGeom prst="wedgeRectCallout">
              <a:avLst>
                <a:gd name="adj1" fmla="val -119745"/>
                <a:gd name="adj2" fmla="val -31407"/>
              </a:avLst>
            </a:prstGeom>
            <a:noFill/>
            <a:ln w="2857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5" name="右箭头 4"/>
          <p:cNvSpPr/>
          <p:nvPr>
            <p:custDataLst>
              <p:tags r:id="rId4"/>
            </p:custDataLst>
          </p:nvPr>
        </p:nvSpPr>
        <p:spPr>
          <a:xfrm rot="3000000">
            <a:off x="3843655" y="4174490"/>
            <a:ext cx="1511935" cy="276860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2495550" y="332740"/>
            <a:ext cx="1299210" cy="1299210"/>
          </a:xfrm>
          <a:prstGeom prst="rect">
            <a:avLst/>
          </a:prstGeom>
        </p:spPr>
      </p:pic>
      <p:grpSp>
        <p:nvGrpSpPr>
          <p:cNvPr id="74819" name="组合 74818"/>
          <p:cNvGrpSpPr/>
          <p:nvPr>
            <p:custDataLst>
              <p:tags r:id="rId6"/>
            </p:custDataLst>
          </p:nvPr>
        </p:nvGrpSpPr>
        <p:grpSpPr>
          <a:xfrm>
            <a:off x="8221980" y="178435"/>
            <a:ext cx="1108075" cy="1699939"/>
            <a:chOff x="2556" y="2812"/>
            <a:chExt cx="876" cy="1593"/>
          </a:xfrm>
        </p:grpSpPr>
        <p:sp>
          <p:nvSpPr>
            <p:cNvPr id="18445" name="文本框 74773"/>
            <p:cNvSpPr txBox="1"/>
            <p:nvPr>
              <p:custDataLst>
                <p:tags r:id="rId9"/>
              </p:custDataLst>
            </p:nvPr>
          </p:nvSpPr>
          <p:spPr>
            <a:xfrm>
              <a:off x="2574" y="3916"/>
              <a:ext cx="819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11111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盐水</a:t>
              </a:r>
            </a:p>
          </p:txBody>
        </p:sp>
        <p:sp>
          <p:nvSpPr>
            <p:cNvPr id="18446" name="矩形 74774"/>
            <p:cNvSpPr>
              <a:spLocks noChangeAspect="1" noTextEdit="1"/>
            </p:cNvSpPr>
            <p:nvPr>
              <p:custDataLst>
                <p:tags r:id="rId10"/>
              </p:custDataLst>
            </p:nvPr>
          </p:nvSpPr>
          <p:spPr>
            <a:xfrm>
              <a:off x="2556" y="2812"/>
              <a:ext cx="876" cy="1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8447" name="任意多边形 74775"/>
            <p:cNvSpPr/>
            <p:nvPr>
              <p:custDataLst>
                <p:tags r:id="rId11"/>
              </p:custDataLst>
            </p:nvPr>
          </p:nvSpPr>
          <p:spPr>
            <a:xfrm>
              <a:off x="2694" y="3186"/>
              <a:ext cx="712" cy="675"/>
            </a:xfrm>
            <a:custGeom>
              <a:avLst/>
              <a:gdLst/>
              <a:ahLst/>
              <a:cxnLst/>
              <a:rect l="l" t="t" r="r" b="b"/>
              <a:pathLst>
                <a:path w="3559" h="3375">
                  <a:moveTo>
                    <a:pt x="3559" y="476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3"/>
                  </a:lnTo>
                  <a:lnTo>
                    <a:pt x="3112" y="241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1"/>
                  </a:lnTo>
                  <a:lnTo>
                    <a:pt x="333" y="283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6"/>
                  </a:lnTo>
                  <a:lnTo>
                    <a:pt x="0" y="3375"/>
                  </a:lnTo>
                  <a:lnTo>
                    <a:pt x="111" y="3322"/>
                  </a:lnTo>
                  <a:lnTo>
                    <a:pt x="222" y="3273"/>
                  </a:lnTo>
                  <a:lnTo>
                    <a:pt x="333" y="3227"/>
                  </a:lnTo>
                  <a:lnTo>
                    <a:pt x="445" y="3185"/>
                  </a:lnTo>
                  <a:lnTo>
                    <a:pt x="556" y="3145"/>
                  </a:lnTo>
                  <a:lnTo>
                    <a:pt x="667" y="3110"/>
                  </a:lnTo>
                  <a:lnTo>
                    <a:pt x="778" y="3078"/>
                  </a:lnTo>
                  <a:lnTo>
                    <a:pt x="889" y="3051"/>
                  </a:lnTo>
                  <a:lnTo>
                    <a:pt x="1000" y="3025"/>
                  </a:lnTo>
                  <a:lnTo>
                    <a:pt x="1111" y="3003"/>
                  </a:lnTo>
                  <a:lnTo>
                    <a:pt x="1222" y="2984"/>
                  </a:lnTo>
                  <a:lnTo>
                    <a:pt x="1333" y="2969"/>
                  </a:lnTo>
                  <a:lnTo>
                    <a:pt x="1444" y="2957"/>
                  </a:lnTo>
                  <a:lnTo>
                    <a:pt x="1555" y="2949"/>
                  </a:lnTo>
                  <a:lnTo>
                    <a:pt x="1666" y="2944"/>
                  </a:lnTo>
                  <a:lnTo>
                    <a:pt x="1779" y="2943"/>
                  </a:lnTo>
                  <a:lnTo>
                    <a:pt x="1891" y="2944"/>
                  </a:lnTo>
                  <a:lnTo>
                    <a:pt x="2002" y="2949"/>
                  </a:lnTo>
                  <a:lnTo>
                    <a:pt x="2113" y="2957"/>
                  </a:lnTo>
                  <a:lnTo>
                    <a:pt x="2224" y="2969"/>
                  </a:lnTo>
                  <a:lnTo>
                    <a:pt x="2335" y="2984"/>
                  </a:lnTo>
                  <a:lnTo>
                    <a:pt x="2446" y="3003"/>
                  </a:lnTo>
                  <a:lnTo>
                    <a:pt x="2557" y="3025"/>
                  </a:lnTo>
                  <a:lnTo>
                    <a:pt x="2668" y="3051"/>
                  </a:lnTo>
                  <a:lnTo>
                    <a:pt x="2779" y="3078"/>
                  </a:lnTo>
                  <a:lnTo>
                    <a:pt x="2890" y="3110"/>
                  </a:lnTo>
                  <a:lnTo>
                    <a:pt x="3001" y="3145"/>
                  </a:lnTo>
                  <a:lnTo>
                    <a:pt x="3112" y="3185"/>
                  </a:lnTo>
                  <a:lnTo>
                    <a:pt x="3223" y="3227"/>
                  </a:lnTo>
                  <a:lnTo>
                    <a:pt x="3334" y="3273"/>
                  </a:lnTo>
                  <a:lnTo>
                    <a:pt x="3445" y="3322"/>
                  </a:lnTo>
                  <a:lnTo>
                    <a:pt x="3559" y="3375"/>
                  </a:lnTo>
                  <a:lnTo>
                    <a:pt x="3559" y="47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48" name="任意多边形 74776"/>
            <p:cNvSpPr/>
            <p:nvPr>
              <p:custDataLst>
                <p:tags r:id="rId12"/>
              </p:custDataLst>
            </p:nvPr>
          </p:nvSpPr>
          <p:spPr>
            <a:xfrm>
              <a:off x="2694" y="3774"/>
              <a:ext cx="712" cy="167"/>
            </a:xfrm>
            <a:custGeom>
              <a:avLst/>
              <a:gdLst/>
              <a:ahLst/>
              <a:cxnLst/>
              <a:rect l="l" t="t" r="r" b="b"/>
              <a:pathLst>
                <a:path w="3559" h="834">
                  <a:moveTo>
                    <a:pt x="3559" y="475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4"/>
                  </a:lnTo>
                  <a:lnTo>
                    <a:pt x="3112" y="242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2"/>
                  </a:lnTo>
                  <a:lnTo>
                    <a:pt x="333" y="284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5"/>
                  </a:lnTo>
                  <a:lnTo>
                    <a:pt x="111" y="517"/>
                  </a:lnTo>
                  <a:lnTo>
                    <a:pt x="222" y="558"/>
                  </a:lnTo>
                  <a:lnTo>
                    <a:pt x="333" y="595"/>
                  </a:lnTo>
                  <a:lnTo>
                    <a:pt x="445" y="632"/>
                  </a:lnTo>
                  <a:lnTo>
                    <a:pt x="556" y="662"/>
                  </a:lnTo>
                  <a:lnTo>
                    <a:pt x="667" y="693"/>
                  </a:lnTo>
                  <a:lnTo>
                    <a:pt x="778" y="719"/>
                  </a:lnTo>
                  <a:lnTo>
                    <a:pt x="889" y="744"/>
                  </a:lnTo>
                  <a:lnTo>
                    <a:pt x="1000" y="763"/>
                  </a:lnTo>
                  <a:lnTo>
                    <a:pt x="1111" y="783"/>
                  </a:lnTo>
                  <a:lnTo>
                    <a:pt x="1222" y="797"/>
                  </a:lnTo>
                  <a:lnTo>
                    <a:pt x="1333" y="811"/>
                  </a:lnTo>
                  <a:lnTo>
                    <a:pt x="1444" y="820"/>
                  </a:lnTo>
                  <a:lnTo>
                    <a:pt x="1555" y="828"/>
                  </a:lnTo>
                  <a:lnTo>
                    <a:pt x="1666" y="831"/>
                  </a:lnTo>
                  <a:lnTo>
                    <a:pt x="1779" y="834"/>
                  </a:lnTo>
                  <a:lnTo>
                    <a:pt x="1891" y="831"/>
                  </a:lnTo>
                  <a:lnTo>
                    <a:pt x="2002" y="828"/>
                  </a:lnTo>
                  <a:lnTo>
                    <a:pt x="2113" y="820"/>
                  </a:lnTo>
                  <a:lnTo>
                    <a:pt x="2224" y="811"/>
                  </a:lnTo>
                  <a:lnTo>
                    <a:pt x="2335" y="797"/>
                  </a:lnTo>
                  <a:lnTo>
                    <a:pt x="2446" y="783"/>
                  </a:lnTo>
                  <a:lnTo>
                    <a:pt x="2557" y="763"/>
                  </a:lnTo>
                  <a:lnTo>
                    <a:pt x="2668" y="744"/>
                  </a:lnTo>
                  <a:lnTo>
                    <a:pt x="2779" y="719"/>
                  </a:lnTo>
                  <a:lnTo>
                    <a:pt x="2890" y="693"/>
                  </a:lnTo>
                  <a:lnTo>
                    <a:pt x="3001" y="662"/>
                  </a:lnTo>
                  <a:lnTo>
                    <a:pt x="3112" y="632"/>
                  </a:lnTo>
                  <a:lnTo>
                    <a:pt x="3223" y="595"/>
                  </a:lnTo>
                  <a:lnTo>
                    <a:pt x="3334" y="558"/>
                  </a:lnTo>
                  <a:lnTo>
                    <a:pt x="3445" y="517"/>
                  </a:lnTo>
                  <a:lnTo>
                    <a:pt x="3559" y="47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49" name="任意多边形 74777"/>
            <p:cNvSpPr/>
            <p:nvPr>
              <p:custDataLst>
                <p:tags r:id="rId13"/>
              </p:custDataLst>
            </p:nvPr>
          </p:nvSpPr>
          <p:spPr>
            <a:xfrm>
              <a:off x="2694" y="3186"/>
              <a:ext cx="712" cy="86"/>
            </a:xfrm>
            <a:custGeom>
              <a:avLst/>
              <a:gdLst/>
              <a:ahLst/>
              <a:cxnLst/>
              <a:rect l="l" t="t" r="r" b="b"/>
              <a:pathLst>
                <a:path w="3559" h="432">
                  <a:moveTo>
                    <a:pt x="0" y="432"/>
                  </a:moveTo>
                  <a:lnTo>
                    <a:pt x="111" y="379"/>
                  </a:lnTo>
                  <a:lnTo>
                    <a:pt x="222" y="330"/>
                  </a:lnTo>
                  <a:lnTo>
                    <a:pt x="333" y="283"/>
                  </a:lnTo>
                  <a:lnTo>
                    <a:pt x="445" y="241"/>
                  </a:lnTo>
                  <a:lnTo>
                    <a:pt x="556" y="202"/>
                  </a:lnTo>
                  <a:lnTo>
                    <a:pt x="667" y="167"/>
                  </a:lnTo>
                  <a:lnTo>
                    <a:pt x="778" y="135"/>
                  </a:lnTo>
                  <a:lnTo>
                    <a:pt x="889" y="108"/>
                  </a:lnTo>
                  <a:lnTo>
                    <a:pt x="1000" y="82"/>
                  </a:lnTo>
                  <a:lnTo>
                    <a:pt x="1111" y="60"/>
                  </a:lnTo>
                  <a:lnTo>
                    <a:pt x="1222" y="41"/>
                  </a:lnTo>
                  <a:lnTo>
                    <a:pt x="1333" y="26"/>
                  </a:lnTo>
                  <a:lnTo>
                    <a:pt x="1444" y="14"/>
                  </a:lnTo>
                  <a:lnTo>
                    <a:pt x="1555" y="6"/>
                  </a:lnTo>
                  <a:lnTo>
                    <a:pt x="1666" y="1"/>
                  </a:lnTo>
                  <a:lnTo>
                    <a:pt x="1779" y="0"/>
                  </a:lnTo>
                  <a:lnTo>
                    <a:pt x="1891" y="1"/>
                  </a:lnTo>
                  <a:lnTo>
                    <a:pt x="2002" y="6"/>
                  </a:lnTo>
                  <a:lnTo>
                    <a:pt x="2113" y="14"/>
                  </a:lnTo>
                  <a:lnTo>
                    <a:pt x="2224" y="26"/>
                  </a:lnTo>
                  <a:lnTo>
                    <a:pt x="2335" y="41"/>
                  </a:lnTo>
                  <a:lnTo>
                    <a:pt x="2446" y="60"/>
                  </a:lnTo>
                  <a:lnTo>
                    <a:pt x="2557" y="82"/>
                  </a:lnTo>
                  <a:lnTo>
                    <a:pt x="2668" y="108"/>
                  </a:lnTo>
                  <a:lnTo>
                    <a:pt x="2779" y="135"/>
                  </a:lnTo>
                  <a:lnTo>
                    <a:pt x="2890" y="167"/>
                  </a:lnTo>
                  <a:lnTo>
                    <a:pt x="3001" y="202"/>
                  </a:lnTo>
                  <a:lnTo>
                    <a:pt x="3112" y="241"/>
                  </a:lnTo>
                  <a:lnTo>
                    <a:pt x="3223" y="283"/>
                  </a:lnTo>
                  <a:lnTo>
                    <a:pt x="3334" y="330"/>
                  </a:lnTo>
                  <a:lnTo>
                    <a:pt x="3445" y="379"/>
                  </a:lnTo>
                  <a:lnTo>
                    <a:pt x="3559" y="43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50" name="直接连接符 74778"/>
            <p:cNvSpPr/>
            <p:nvPr>
              <p:custDataLst>
                <p:tags r:id="rId14"/>
              </p:custDataLst>
            </p:nvPr>
          </p:nvSpPr>
          <p:spPr>
            <a:xfrm flipH="1" flipV="1">
              <a:off x="2693" y="3857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1" name="直接连接符 74779"/>
            <p:cNvSpPr/>
            <p:nvPr>
              <p:custDataLst>
                <p:tags r:id="rId15"/>
              </p:custDataLst>
            </p:nvPr>
          </p:nvSpPr>
          <p:spPr>
            <a:xfrm flipH="1" flipV="1">
              <a:off x="2721" y="3843"/>
              <a:ext cx="4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2" name="直接连接符 74780"/>
            <p:cNvSpPr/>
            <p:nvPr>
              <p:custDataLst>
                <p:tags r:id="rId16"/>
              </p:custDataLst>
            </p:nvPr>
          </p:nvSpPr>
          <p:spPr>
            <a:xfrm flipH="1" flipV="1">
              <a:off x="2751" y="3831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3" name="直接连接符 74781"/>
            <p:cNvSpPr/>
            <p:nvPr>
              <p:custDataLst>
                <p:tags r:id="rId17"/>
              </p:custDataLst>
            </p:nvPr>
          </p:nvSpPr>
          <p:spPr>
            <a:xfrm flipH="1" flipV="1">
              <a:off x="2781" y="3819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4" name="直接连接符 74782"/>
            <p:cNvSpPr/>
            <p:nvPr>
              <p:custDataLst>
                <p:tags r:id="rId18"/>
              </p:custDataLst>
            </p:nvPr>
          </p:nvSpPr>
          <p:spPr>
            <a:xfrm flipH="1" flipV="1">
              <a:off x="2811" y="3808"/>
              <a:ext cx="3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5" name="直接连接符 74783"/>
            <p:cNvSpPr/>
            <p:nvPr>
              <p:custDataLst>
                <p:tags r:id="rId19"/>
              </p:custDataLst>
            </p:nvPr>
          </p:nvSpPr>
          <p:spPr>
            <a:xfrm flipH="1" flipV="1">
              <a:off x="2842" y="3799"/>
              <a:ext cx="2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6" name="直接连接符 74784"/>
            <p:cNvSpPr/>
            <p:nvPr>
              <p:custDataLst>
                <p:tags r:id="rId20"/>
              </p:custDataLst>
            </p:nvPr>
          </p:nvSpPr>
          <p:spPr>
            <a:xfrm flipH="1" flipV="1">
              <a:off x="2874" y="3791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7" name="直接连接符 74785"/>
            <p:cNvSpPr/>
            <p:nvPr>
              <p:custDataLst>
                <p:tags r:id="rId21"/>
              </p:custDataLst>
            </p:nvPr>
          </p:nvSpPr>
          <p:spPr>
            <a:xfrm flipH="1" flipV="1">
              <a:off x="2905" y="3784"/>
              <a:ext cx="1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8" name="直接连接符 74786"/>
            <p:cNvSpPr/>
            <p:nvPr>
              <p:custDataLst>
                <p:tags r:id="rId22"/>
              </p:custDataLst>
            </p:nvPr>
          </p:nvSpPr>
          <p:spPr>
            <a:xfrm flipH="1" flipV="1">
              <a:off x="2936" y="3779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9" name="直接连接符 74787"/>
            <p:cNvSpPr/>
            <p:nvPr>
              <p:custDataLst>
                <p:tags r:id="rId23"/>
              </p:custDataLst>
            </p:nvPr>
          </p:nvSpPr>
          <p:spPr>
            <a:xfrm flipH="1" flipV="1">
              <a:off x="2968" y="3775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0" name="直接连接符 74788"/>
            <p:cNvSpPr/>
            <p:nvPr>
              <p:custDataLst>
                <p:tags r:id="rId24"/>
              </p:custDataLst>
            </p:nvPr>
          </p:nvSpPr>
          <p:spPr>
            <a:xfrm flipH="1" flipV="1">
              <a:off x="3000" y="3772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1" name="直接连接符 74789"/>
            <p:cNvSpPr/>
            <p:nvPr>
              <p:custDataLst>
                <p:tags r:id="rId25"/>
              </p:custDataLst>
            </p:nvPr>
          </p:nvSpPr>
          <p:spPr>
            <a:xfrm flipH="1" flipV="1">
              <a:off x="3033" y="3771"/>
              <a:ext cx="0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2" name="直接连接符 74790"/>
            <p:cNvSpPr/>
            <p:nvPr>
              <p:custDataLst>
                <p:tags r:id="rId26"/>
              </p:custDataLst>
            </p:nvPr>
          </p:nvSpPr>
          <p:spPr>
            <a:xfrm flipH="1" flipV="1">
              <a:off x="3065" y="3771"/>
              <a:ext cx="0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3" name="直接连接符 74791"/>
            <p:cNvSpPr/>
            <p:nvPr>
              <p:custDataLst>
                <p:tags r:id="rId27"/>
              </p:custDataLst>
            </p:nvPr>
          </p:nvSpPr>
          <p:spPr>
            <a:xfrm flipV="1">
              <a:off x="3096" y="3772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4" name="直接连接符 74792"/>
            <p:cNvSpPr/>
            <p:nvPr>
              <p:custDataLst>
                <p:tags r:id="rId28"/>
              </p:custDataLst>
            </p:nvPr>
          </p:nvSpPr>
          <p:spPr>
            <a:xfrm flipV="1">
              <a:off x="3128" y="3775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5" name="直接连接符 74793"/>
            <p:cNvSpPr/>
            <p:nvPr>
              <p:custDataLst>
                <p:tags r:id="rId29"/>
              </p:custDataLst>
            </p:nvPr>
          </p:nvSpPr>
          <p:spPr>
            <a:xfrm flipV="1">
              <a:off x="3160" y="3779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6" name="直接连接符 74794"/>
            <p:cNvSpPr/>
            <p:nvPr>
              <p:custDataLst>
                <p:tags r:id="rId30"/>
              </p:custDataLst>
            </p:nvPr>
          </p:nvSpPr>
          <p:spPr>
            <a:xfrm flipV="1">
              <a:off x="3192" y="3784"/>
              <a:ext cx="1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7" name="直接连接符 74795"/>
            <p:cNvSpPr/>
            <p:nvPr>
              <p:custDataLst>
                <p:tags r:id="rId31"/>
              </p:custDataLst>
            </p:nvPr>
          </p:nvSpPr>
          <p:spPr>
            <a:xfrm flipV="1">
              <a:off x="3223" y="3791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8" name="直接连接符 74796"/>
            <p:cNvSpPr/>
            <p:nvPr>
              <p:custDataLst>
                <p:tags r:id="rId32"/>
              </p:custDataLst>
            </p:nvPr>
          </p:nvSpPr>
          <p:spPr>
            <a:xfrm flipV="1">
              <a:off x="3254" y="3799"/>
              <a:ext cx="2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69" name="直接连接符 74797"/>
            <p:cNvSpPr/>
            <p:nvPr>
              <p:custDataLst>
                <p:tags r:id="rId33"/>
              </p:custDataLst>
            </p:nvPr>
          </p:nvSpPr>
          <p:spPr>
            <a:xfrm flipV="1">
              <a:off x="3285" y="3808"/>
              <a:ext cx="2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0" name="直接连接符 74798"/>
            <p:cNvSpPr/>
            <p:nvPr>
              <p:custDataLst>
                <p:tags r:id="rId34"/>
              </p:custDataLst>
            </p:nvPr>
          </p:nvSpPr>
          <p:spPr>
            <a:xfrm flipV="1">
              <a:off x="3315" y="3819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1" name="直接连接符 74799"/>
            <p:cNvSpPr/>
            <p:nvPr>
              <p:custDataLst>
                <p:tags r:id="rId35"/>
              </p:custDataLst>
            </p:nvPr>
          </p:nvSpPr>
          <p:spPr>
            <a:xfrm flipV="1">
              <a:off x="3345" y="3830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2" name="直接连接符 74800"/>
            <p:cNvSpPr/>
            <p:nvPr>
              <p:custDataLst>
                <p:tags r:id="rId36"/>
              </p:custDataLst>
            </p:nvPr>
          </p:nvSpPr>
          <p:spPr>
            <a:xfrm flipV="1">
              <a:off x="3374" y="3843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3" name="任意多边形 74801"/>
            <p:cNvSpPr/>
            <p:nvPr>
              <p:custDataLst>
                <p:tags r:id="rId37"/>
              </p:custDataLst>
            </p:nvPr>
          </p:nvSpPr>
          <p:spPr>
            <a:xfrm flipH="1">
              <a:off x="2694" y="3245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w="1" h="178">
                  <a:moveTo>
                    <a:pt x="0" y="0"/>
                  </a:moveTo>
                  <a:lnTo>
                    <a:pt x="0" y="134"/>
                  </a:lnTo>
                  <a:lnTo>
                    <a:pt x="0" y="178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74" name="直接连接符 74802"/>
            <p:cNvSpPr/>
            <p:nvPr>
              <p:custDataLst>
                <p:tags r:id="rId38"/>
              </p:custDataLst>
            </p:nvPr>
          </p:nvSpPr>
          <p:spPr>
            <a:xfrm flipH="1">
              <a:off x="2694" y="3861"/>
              <a:ext cx="0" cy="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5" name="任意多边形 74803"/>
            <p:cNvSpPr/>
            <p:nvPr>
              <p:custDataLst>
                <p:tags r:id="rId39"/>
              </p:custDataLst>
            </p:nvPr>
          </p:nvSpPr>
          <p:spPr>
            <a:xfrm>
              <a:off x="2582" y="2933"/>
              <a:ext cx="20" cy="6"/>
            </a:xfrm>
            <a:custGeom>
              <a:avLst/>
              <a:gdLst/>
              <a:ahLst/>
              <a:cxnLst/>
              <a:rect l="l" t="t" r="r" b="b"/>
              <a:pathLst>
                <a:path w="97" h="28">
                  <a:moveTo>
                    <a:pt x="97" y="28"/>
                  </a:moveTo>
                  <a:lnTo>
                    <a:pt x="72" y="20"/>
                  </a:lnTo>
                  <a:lnTo>
                    <a:pt x="48" y="13"/>
                  </a:lnTo>
                  <a:lnTo>
                    <a:pt x="0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76" name="直接连接符 74804"/>
            <p:cNvSpPr/>
            <p:nvPr>
              <p:custDataLst>
                <p:tags r:id="rId40"/>
              </p:custDataLst>
            </p:nvPr>
          </p:nvSpPr>
          <p:spPr>
            <a:xfrm flipH="1" flipV="1">
              <a:off x="3406" y="3861"/>
              <a:ext cx="0" cy="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7" name="任意多边形 74805"/>
            <p:cNvSpPr/>
            <p:nvPr>
              <p:custDataLst>
                <p:tags r:id="rId41"/>
              </p:custDataLst>
            </p:nvPr>
          </p:nvSpPr>
          <p:spPr>
            <a:xfrm>
              <a:off x="2582" y="2838"/>
              <a:ext cx="824" cy="86"/>
            </a:xfrm>
            <a:custGeom>
              <a:avLst/>
              <a:gdLst/>
              <a:ahLst/>
              <a:cxnLst/>
              <a:rect l="l" t="t" r="r" b="b"/>
              <a:pathLst>
                <a:path w="4119" h="432">
                  <a:moveTo>
                    <a:pt x="0" y="432"/>
                  </a:moveTo>
                  <a:lnTo>
                    <a:pt x="177" y="379"/>
                  </a:lnTo>
                  <a:lnTo>
                    <a:pt x="353" y="330"/>
                  </a:lnTo>
                  <a:lnTo>
                    <a:pt x="524" y="284"/>
                  </a:lnTo>
                  <a:lnTo>
                    <a:pt x="694" y="242"/>
                  </a:lnTo>
                  <a:lnTo>
                    <a:pt x="858" y="202"/>
                  </a:lnTo>
                  <a:lnTo>
                    <a:pt x="1021" y="167"/>
                  </a:lnTo>
                  <a:lnTo>
                    <a:pt x="1101" y="150"/>
                  </a:lnTo>
                  <a:lnTo>
                    <a:pt x="1180" y="135"/>
                  </a:lnTo>
                  <a:lnTo>
                    <a:pt x="1258" y="121"/>
                  </a:lnTo>
                  <a:lnTo>
                    <a:pt x="1338" y="108"/>
                  </a:lnTo>
                  <a:lnTo>
                    <a:pt x="1489" y="82"/>
                  </a:lnTo>
                  <a:lnTo>
                    <a:pt x="1639" y="60"/>
                  </a:lnTo>
                  <a:lnTo>
                    <a:pt x="1785" y="41"/>
                  </a:lnTo>
                  <a:lnTo>
                    <a:pt x="1929" y="26"/>
                  </a:lnTo>
                  <a:lnTo>
                    <a:pt x="2068" y="14"/>
                  </a:lnTo>
                  <a:lnTo>
                    <a:pt x="2206" y="6"/>
                  </a:lnTo>
                  <a:lnTo>
                    <a:pt x="2271" y="3"/>
                  </a:lnTo>
                  <a:lnTo>
                    <a:pt x="2338" y="1"/>
                  </a:lnTo>
                  <a:lnTo>
                    <a:pt x="2470" y="0"/>
                  </a:lnTo>
                  <a:lnTo>
                    <a:pt x="2595" y="1"/>
                  </a:lnTo>
                  <a:lnTo>
                    <a:pt x="2658" y="3"/>
                  </a:lnTo>
                  <a:lnTo>
                    <a:pt x="2720" y="6"/>
                  </a:lnTo>
                  <a:lnTo>
                    <a:pt x="2840" y="14"/>
                  </a:lnTo>
                  <a:lnTo>
                    <a:pt x="2958" y="26"/>
                  </a:lnTo>
                  <a:lnTo>
                    <a:pt x="3071" y="41"/>
                  </a:lnTo>
                  <a:lnTo>
                    <a:pt x="3184" y="60"/>
                  </a:lnTo>
                  <a:lnTo>
                    <a:pt x="3291" y="82"/>
                  </a:lnTo>
                  <a:lnTo>
                    <a:pt x="3397" y="108"/>
                  </a:lnTo>
                  <a:lnTo>
                    <a:pt x="3447" y="121"/>
                  </a:lnTo>
                  <a:lnTo>
                    <a:pt x="3498" y="135"/>
                  </a:lnTo>
                  <a:lnTo>
                    <a:pt x="3546" y="150"/>
                  </a:lnTo>
                  <a:lnTo>
                    <a:pt x="3596" y="167"/>
                  </a:lnTo>
                  <a:lnTo>
                    <a:pt x="3690" y="202"/>
                  </a:lnTo>
                  <a:lnTo>
                    <a:pt x="3783" y="242"/>
                  </a:lnTo>
                  <a:lnTo>
                    <a:pt x="3870" y="284"/>
                  </a:lnTo>
                  <a:lnTo>
                    <a:pt x="3956" y="330"/>
                  </a:lnTo>
                  <a:lnTo>
                    <a:pt x="4038" y="379"/>
                  </a:lnTo>
                  <a:lnTo>
                    <a:pt x="4119" y="43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78" name="直接连接符 74806"/>
            <p:cNvSpPr/>
            <p:nvPr>
              <p:custDataLst>
                <p:tags r:id="rId42"/>
              </p:custDataLst>
            </p:nvPr>
          </p:nvSpPr>
          <p:spPr>
            <a:xfrm flipH="1" flipV="1">
              <a:off x="3406" y="3272"/>
              <a:ext cx="0" cy="9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79" name="任意多边形 74807"/>
            <p:cNvSpPr/>
            <p:nvPr>
              <p:custDataLst>
                <p:tags r:id="rId43"/>
              </p:custDataLst>
            </p:nvPr>
          </p:nvSpPr>
          <p:spPr>
            <a:xfrm>
              <a:off x="2694" y="3281"/>
              <a:ext cx="712" cy="71"/>
            </a:xfrm>
            <a:custGeom>
              <a:avLst/>
              <a:gdLst/>
              <a:ahLst/>
              <a:cxnLst/>
              <a:rect l="l" t="t" r="r" b="b"/>
              <a:pathLst>
                <a:path w="3559" h="358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6"/>
                  </a:lnTo>
                  <a:lnTo>
                    <a:pt x="556" y="186"/>
                  </a:lnTo>
                  <a:lnTo>
                    <a:pt x="667" y="217"/>
                  </a:lnTo>
                  <a:lnTo>
                    <a:pt x="778" y="243"/>
                  </a:lnTo>
                  <a:lnTo>
                    <a:pt x="889" y="268"/>
                  </a:lnTo>
                  <a:lnTo>
                    <a:pt x="1000" y="287"/>
                  </a:lnTo>
                  <a:lnTo>
                    <a:pt x="1111" y="306"/>
                  </a:lnTo>
                  <a:lnTo>
                    <a:pt x="1222" y="321"/>
                  </a:lnTo>
                  <a:lnTo>
                    <a:pt x="1333" y="335"/>
                  </a:lnTo>
                  <a:lnTo>
                    <a:pt x="1444" y="344"/>
                  </a:lnTo>
                  <a:lnTo>
                    <a:pt x="1555" y="352"/>
                  </a:lnTo>
                  <a:lnTo>
                    <a:pt x="1666" y="355"/>
                  </a:lnTo>
                  <a:lnTo>
                    <a:pt x="1779" y="358"/>
                  </a:lnTo>
                  <a:lnTo>
                    <a:pt x="1891" y="355"/>
                  </a:lnTo>
                  <a:lnTo>
                    <a:pt x="2002" y="352"/>
                  </a:lnTo>
                  <a:lnTo>
                    <a:pt x="2113" y="344"/>
                  </a:lnTo>
                  <a:lnTo>
                    <a:pt x="2224" y="335"/>
                  </a:lnTo>
                  <a:lnTo>
                    <a:pt x="2335" y="321"/>
                  </a:lnTo>
                  <a:lnTo>
                    <a:pt x="2446" y="306"/>
                  </a:lnTo>
                  <a:lnTo>
                    <a:pt x="2557" y="287"/>
                  </a:lnTo>
                  <a:lnTo>
                    <a:pt x="2668" y="268"/>
                  </a:lnTo>
                  <a:lnTo>
                    <a:pt x="2779" y="243"/>
                  </a:lnTo>
                  <a:lnTo>
                    <a:pt x="2890" y="217"/>
                  </a:lnTo>
                  <a:lnTo>
                    <a:pt x="3001" y="186"/>
                  </a:lnTo>
                  <a:lnTo>
                    <a:pt x="3112" y="156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80" name="直接连接符 74808"/>
            <p:cNvSpPr/>
            <p:nvPr>
              <p:custDataLst>
                <p:tags r:id="rId44"/>
              </p:custDataLst>
            </p:nvPr>
          </p:nvSpPr>
          <p:spPr>
            <a:xfrm flipH="1" flipV="1">
              <a:off x="2694" y="3281"/>
              <a:ext cx="0" cy="580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81" name="直接连接符 74809"/>
            <p:cNvSpPr/>
            <p:nvPr>
              <p:custDataLst>
                <p:tags r:id="rId45"/>
              </p:custDataLst>
            </p:nvPr>
          </p:nvSpPr>
          <p:spPr>
            <a:xfrm flipH="1" flipV="1">
              <a:off x="3406" y="3281"/>
              <a:ext cx="0" cy="580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82" name="任意多边形 74810"/>
            <p:cNvSpPr/>
            <p:nvPr>
              <p:custDataLst>
                <p:tags r:id="rId46"/>
              </p:custDataLst>
            </p:nvPr>
          </p:nvSpPr>
          <p:spPr>
            <a:xfrm>
              <a:off x="2602" y="2933"/>
              <a:ext cx="804" cy="339"/>
            </a:xfrm>
            <a:custGeom>
              <a:avLst/>
              <a:gdLst/>
              <a:ahLst/>
              <a:cxnLst/>
              <a:rect l="l" t="t" r="r" b="b"/>
              <a:pathLst>
                <a:path w="4022" h="1693">
                  <a:moveTo>
                    <a:pt x="4022" y="1694"/>
                  </a:moveTo>
                  <a:lnTo>
                    <a:pt x="4022" y="0"/>
                  </a:lnTo>
                  <a:lnTo>
                    <a:pt x="3985" y="25"/>
                  </a:lnTo>
                  <a:lnTo>
                    <a:pt x="3967" y="37"/>
                  </a:lnTo>
                  <a:lnTo>
                    <a:pt x="3950" y="51"/>
                  </a:lnTo>
                  <a:lnTo>
                    <a:pt x="3931" y="62"/>
                  </a:lnTo>
                  <a:lnTo>
                    <a:pt x="3913" y="74"/>
                  </a:lnTo>
                  <a:lnTo>
                    <a:pt x="3877" y="99"/>
                  </a:lnTo>
                  <a:lnTo>
                    <a:pt x="3856" y="110"/>
                  </a:lnTo>
                  <a:lnTo>
                    <a:pt x="3837" y="121"/>
                  </a:lnTo>
                  <a:lnTo>
                    <a:pt x="3798" y="144"/>
                  </a:lnTo>
                  <a:lnTo>
                    <a:pt x="3758" y="164"/>
                  </a:lnTo>
                  <a:lnTo>
                    <a:pt x="3737" y="174"/>
                  </a:lnTo>
                  <a:lnTo>
                    <a:pt x="3718" y="186"/>
                  </a:lnTo>
                  <a:lnTo>
                    <a:pt x="3675" y="204"/>
                  </a:lnTo>
                  <a:lnTo>
                    <a:pt x="3653" y="213"/>
                  </a:lnTo>
                  <a:lnTo>
                    <a:pt x="3633" y="223"/>
                  </a:lnTo>
                  <a:lnTo>
                    <a:pt x="3589" y="241"/>
                  </a:lnTo>
                  <a:lnTo>
                    <a:pt x="3545" y="259"/>
                  </a:lnTo>
                  <a:lnTo>
                    <a:pt x="3498" y="275"/>
                  </a:lnTo>
                  <a:lnTo>
                    <a:pt x="3453" y="291"/>
                  </a:lnTo>
                  <a:lnTo>
                    <a:pt x="3405" y="306"/>
                  </a:lnTo>
                  <a:lnTo>
                    <a:pt x="3381" y="313"/>
                  </a:lnTo>
                  <a:lnTo>
                    <a:pt x="3359" y="321"/>
                  </a:lnTo>
                  <a:lnTo>
                    <a:pt x="3309" y="333"/>
                  </a:lnTo>
                  <a:lnTo>
                    <a:pt x="3259" y="346"/>
                  </a:lnTo>
                  <a:lnTo>
                    <a:pt x="3208" y="357"/>
                  </a:lnTo>
                  <a:lnTo>
                    <a:pt x="3157" y="368"/>
                  </a:lnTo>
                  <a:lnTo>
                    <a:pt x="3104" y="377"/>
                  </a:lnTo>
                  <a:lnTo>
                    <a:pt x="3050" y="386"/>
                  </a:lnTo>
                  <a:lnTo>
                    <a:pt x="2996" y="394"/>
                  </a:lnTo>
                  <a:lnTo>
                    <a:pt x="2942" y="402"/>
                  </a:lnTo>
                  <a:lnTo>
                    <a:pt x="2885" y="408"/>
                  </a:lnTo>
                  <a:lnTo>
                    <a:pt x="2828" y="414"/>
                  </a:lnTo>
                  <a:lnTo>
                    <a:pt x="2769" y="418"/>
                  </a:lnTo>
                  <a:lnTo>
                    <a:pt x="2740" y="420"/>
                  </a:lnTo>
                  <a:lnTo>
                    <a:pt x="2712" y="424"/>
                  </a:lnTo>
                  <a:lnTo>
                    <a:pt x="2652" y="426"/>
                  </a:lnTo>
                  <a:lnTo>
                    <a:pt x="2621" y="427"/>
                  </a:lnTo>
                  <a:lnTo>
                    <a:pt x="2592" y="429"/>
                  </a:lnTo>
                  <a:lnTo>
                    <a:pt x="2560" y="429"/>
                  </a:lnTo>
                  <a:lnTo>
                    <a:pt x="2529" y="431"/>
                  </a:lnTo>
                  <a:lnTo>
                    <a:pt x="2468" y="433"/>
                  </a:lnTo>
                  <a:lnTo>
                    <a:pt x="2435" y="432"/>
                  </a:lnTo>
                  <a:lnTo>
                    <a:pt x="2403" y="432"/>
                  </a:lnTo>
                  <a:lnTo>
                    <a:pt x="2340" y="431"/>
                  </a:lnTo>
                  <a:lnTo>
                    <a:pt x="2274" y="428"/>
                  </a:lnTo>
                  <a:lnTo>
                    <a:pt x="2208" y="427"/>
                  </a:lnTo>
                  <a:lnTo>
                    <a:pt x="2140" y="423"/>
                  </a:lnTo>
                  <a:lnTo>
                    <a:pt x="2106" y="420"/>
                  </a:lnTo>
                  <a:lnTo>
                    <a:pt x="2074" y="419"/>
                  </a:lnTo>
                  <a:lnTo>
                    <a:pt x="2038" y="416"/>
                  </a:lnTo>
                  <a:lnTo>
                    <a:pt x="2004" y="414"/>
                  </a:lnTo>
                  <a:lnTo>
                    <a:pt x="1935" y="409"/>
                  </a:lnTo>
                  <a:lnTo>
                    <a:pt x="1899" y="405"/>
                  </a:lnTo>
                  <a:lnTo>
                    <a:pt x="1864" y="401"/>
                  </a:lnTo>
                  <a:lnTo>
                    <a:pt x="1793" y="394"/>
                  </a:lnTo>
                  <a:lnTo>
                    <a:pt x="1720" y="385"/>
                  </a:lnTo>
                  <a:lnTo>
                    <a:pt x="1648" y="377"/>
                  </a:lnTo>
                  <a:lnTo>
                    <a:pt x="1573" y="367"/>
                  </a:lnTo>
                  <a:lnTo>
                    <a:pt x="1535" y="361"/>
                  </a:lnTo>
                  <a:lnTo>
                    <a:pt x="1499" y="357"/>
                  </a:lnTo>
                  <a:lnTo>
                    <a:pt x="1423" y="346"/>
                  </a:lnTo>
                  <a:lnTo>
                    <a:pt x="1347" y="334"/>
                  </a:lnTo>
                  <a:lnTo>
                    <a:pt x="1308" y="326"/>
                  </a:lnTo>
                  <a:lnTo>
                    <a:pt x="1269" y="319"/>
                  </a:lnTo>
                  <a:lnTo>
                    <a:pt x="1191" y="306"/>
                  </a:lnTo>
                  <a:lnTo>
                    <a:pt x="1150" y="298"/>
                  </a:lnTo>
                  <a:lnTo>
                    <a:pt x="1110" y="291"/>
                  </a:lnTo>
                  <a:lnTo>
                    <a:pt x="1031" y="276"/>
                  </a:lnTo>
                  <a:lnTo>
                    <a:pt x="949" y="259"/>
                  </a:lnTo>
                  <a:lnTo>
                    <a:pt x="868" y="242"/>
                  </a:lnTo>
                  <a:lnTo>
                    <a:pt x="784" y="224"/>
                  </a:lnTo>
                  <a:lnTo>
                    <a:pt x="701" y="206"/>
                  </a:lnTo>
                  <a:lnTo>
                    <a:pt x="615" y="186"/>
                  </a:lnTo>
                  <a:lnTo>
                    <a:pt x="530" y="165"/>
                  </a:lnTo>
                  <a:lnTo>
                    <a:pt x="486" y="154"/>
                  </a:lnTo>
                  <a:lnTo>
                    <a:pt x="443" y="144"/>
                  </a:lnTo>
                  <a:lnTo>
                    <a:pt x="357" y="123"/>
                  </a:lnTo>
                  <a:lnTo>
                    <a:pt x="268" y="99"/>
                  </a:lnTo>
                  <a:lnTo>
                    <a:pt x="180" y="77"/>
                  </a:lnTo>
                  <a:lnTo>
                    <a:pt x="89" y="52"/>
                  </a:lnTo>
                  <a:lnTo>
                    <a:pt x="44" y="39"/>
                  </a:lnTo>
                  <a:lnTo>
                    <a:pt x="0" y="28"/>
                  </a:lnTo>
                  <a:lnTo>
                    <a:pt x="26" y="40"/>
                  </a:lnTo>
                  <a:lnTo>
                    <a:pt x="52" y="55"/>
                  </a:lnTo>
                  <a:lnTo>
                    <a:pt x="77" y="72"/>
                  </a:lnTo>
                  <a:lnTo>
                    <a:pt x="103" y="91"/>
                  </a:lnTo>
                  <a:lnTo>
                    <a:pt x="126" y="113"/>
                  </a:lnTo>
                  <a:lnTo>
                    <a:pt x="149" y="137"/>
                  </a:lnTo>
                  <a:lnTo>
                    <a:pt x="171" y="163"/>
                  </a:lnTo>
                  <a:lnTo>
                    <a:pt x="194" y="194"/>
                  </a:lnTo>
                  <a:lnTo>
                    <a:pt x="213" y="224"/>
                  </a:lnTo>
                  <a:lnTo>
                    <a:pt x="233" y="257"/>
                  </a:lnTo>
                  <a:lnTo>
                    <a:pt x="251" y="292"/>
                  </a:lnTo>
                  <a:lnTo>
                    <a:pt x="271" y="331"/>
                  </a:lnTo>
                  <a:lnTo>
                    <a:pt x="288" y="370"/>
                  </a:lnTo>
                  <a:lnTo>
                    <a:pt x="305" y="412"/>
                  </a:lnTo>
                  <a:lnTo>
                    <a:pt x="320" y="457"/>
                  </a:lnTo>
                  <a:lnTo>
                    <a:pt x="336" y="505"/>
                  </a:lnTo>
                  <a:lnTo>
                    <a:pt x="349" y="554"/>
                  </a:lnTo>
                  <a:lnTo>
                    <a:pt x="362" y="605"/>
                  </a:lnTo>
                  <a:lnTo>
                    <a:pt x="375" y="659"/>
                  </a:lnTo>
                  <a:lnTo>
                    <a:pt x="387" y="714"/>
                  </a:lnTo>
                  <a:lnTo>
                    <a:pt x="398" y="772"/>
                  </a:lnTo>
                  <a:lnTo>
                    <a:pt x="408" y="832"/>
                  </a:lnTo>
                  <a:lnTo>
                    <a:pt x="417" y="894"/>
                  </a:lnTo>
                  <a:lnTo>
                    <a:pt x="426" y="960"/>
                  </a:lnTo>
                  <a:lnTo>
                    <a:pt x="433" y="1027"/>
                  </a:lnTo>
                  <a:lnTo>
                    <a:pt x="439" y="1096"/>
                  </a:lnTo>
                  <a:lnTo>
                    <a:pt x="445" y="1168"/>
                  </a:lnTo>
                  <a:lnTo>
                    <a:pt x="451" y="1242"/>
                  </a:lnTo>
                  <a:lnTo>
                    <a:pt x="454" y="1317"/>
                  </a:lnTo>
                  <a:lnTo>
                    <a:pt x="458" y="1396"/>
                  </a:lnTo>
                  <a:lnTo>
                    <a:pt x="460" y="1476"/>
                  </a:lnTo>
                  <a:lnTo>
                    <a:pt x="463" y="156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8483" name="任意多边形 74811"/>
            <p:cNvSpPr/>
            <p:nvPr>
              <p:custDataLst>
                <p:tags r:id="rId47"/>
              </p:custDataLst>
            </p:nvPr>
          </p:nvSpPr>
          <p:spPr>
            <a:xfrm>
              <a:off x="2694" y="3869"/>
              <a:ext cx="712" cy="72"/>
            </a:xfrm>
            <a:custGeom>
              <a:avLst/>
              <a:gdLst/>
              <a:ahLst/>
              <a:cxnLst/>
              <a:rect l="l" t="t" r="r" b="b"/>
              <a:pathLst>
                <a:path w="3559" h="359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7"/>
                  </a:lnTo>
                  <a:lnTo>
                    <a:pt x="556" y="187"/>
                  </a:lnTo>
                  <a:lnTo>
                    <a:pt x="667" y="218"/>
                  </a:lnTo>
                  <a:lnTo>
                    <a:pt x="778" y="244"/>
                  </a:lnTo>
                  <a:lnTo>
                    <a:pt x="889" y="269"/>
                  </a:lnTo>
                  <a:lnTo>
                    <a:pt x="1000" y="288"/>
                  </a:lnTo>
                  <a:lnTo>
                    <a:pt x="1111" y="308"/>
                  </a:lnTo>
                  <a:lnTo>
                    <a:pt x="1222" y="322"/>
                  </a:lnTo>
                  <a:lnTo>
                    <a:pt x="1333" y="336"/>
                  </a:lnTo>
                  <a:lnTo>
                    <a:pt x="1444" y="345"/>
                  </a:lnTo>
                  <a:lnTo>
                    <a:pt x="1555" y="353"/>
                  </a:lnTo>
                  <a:lnTo>
                    <a:pt x="1666" y="356"/>
                  </a:lnTo>
                  <a:lnTo>
                    <a:pt x="1779" y="359"/>
                  </a:lnTo>
                  <a:lnTo>
                    <a:pt x="1891" y="356"/>
                  </a:lnTo>
                  <a:lnTo>
                    <a:pt x="2002" y="353"/>
                  </a:lnTo>
                  <a:lnTo>
                    <a:pt x="2113" y="345"/>
                  </a:lnTo>
                  <a:lnTo>
                    <a:pt x="2224" y="336"/>
                  </a:lnTo>
                  <a:lnTo>
                    <a:pt x="2335" y="322"/>
                  </a:lnTo>
                  <a:lnTo>
                    <a:pt x="2446" y="308"/>
                  </a:lnTo>
                  <a:lnTo>
                    <a:pt x="2557" y="288"/>
                  </a:lnTo>
                  <a:lnTo>
                    <a:pt x="2668" y="269"/>
                  </a:lnTo>
                  <a:lnTo>
                    <a:pt x="2779" y="244"/>
                  </a:lnTo>
                  <a:lnTo>
                    <a:pt x="2890" y="218"/>
                  </a:lnTo>
                  <a:lnTo>
                    <a:pt x="3001" y="187"/>
                  </a:lnTo>
                  <a:lnTo>
                    <a:pt x="3112" y="157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</p:grpSp>
      <p:pic>
        <p:nvPicPr>
          <p:cNvPr id="24587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0205" y="2374265"/>
            <a:ext cx="92011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4155" y="4221480"/>
            <a:ext cx="676910" cy="2360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631950" y="1124585"/>
            <a:ext cx="89109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天平（无砝码）、两个相同的烧杯（无刻度）、待测液体、量筒、水</a:t>
            </a:r>
          </a:p>
        </p:txBody>
      </p:sp>
      <p:sp>
        <p:nvSpPr>
          <p:cNvPr id="20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2149475" y="3729355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rgbClr val="577CCE">
              <a:shade val="50000"/>
            </a:srgbClr>
          </a:lnRef>
          <a:fillRef idx="1">
            <a:srgbClr val="577CCE"/>
          </a:fillRef>
          <a:effectRef idx="0">
            <a:srgbClr val="577CC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800">
              <a:solidFill>
                <a:srgbClr val="FFFFFF"/>
              </a:solidFill>
              <a:highlight>
                <a:srgbClr val="1171F1"/>
              </a:highligh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流程图: 可选过程 20"/>
          <p:cNvSpPr/>
          <p:nvPr>
            <p:custDataLst>
              <p:tags r:id="rId3"/>
            </p:custDataLst>
          </p:nvPr>
        </p:nvSpPr>
        <p:spPr>
          <a:xfrm>
            <a:off x="1559560" y="2132965"/>
            <a:ext cx="8983980" cy="206883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577CCE">
                <a:shade val="50000"/>
              </a:srgbClr>
            </a:solidFill>
          </a:ln>
        </p:spPr>
        <p:style>
          <a:lnRef idx="2">
            <a:srgbClr val="577CCE">
              <a:shade val="50000"/>
            </a:srgbClr>
          </a:lnRef>
          <a:fillRef idx="1">
            <a:srgbClr val="577CCE"/>
          </a:fillRef>
          <a:effectRef idx="0">
            <a:srgbClr val="577CCE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/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8" b="-703"/>
          <a:stretch>
            <a:fillRect/>
          </a:stretch>
        </p:blipFill>
        <p:spPr bwMode="auto">
          <a:xfrm>
            <a:off x="1535835" y="2207945"/>
            <a:ext cx="2639378" cy="186526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流程图: 可选过程 45"/>
          <p:cNvSpPr/>
          <p:nvPr>
            <p:custDataLst>
              <p:tags r:id="rId5"/>
            </p:custDataLst>
          </p:nvPr>
        </p:nvSpPr>
        <p:spPr>
          <a:xfrm>
            <a:off x="1744345" y="4623435"/>
            <a:ext cx="2292350" cy="457835"/>
          </a:xfrm>
          <a:prstGeom prst="flowChartAlternateProcess">
            <a:avLst/>
          </a:prstGeom>
          <a:gradFill>
            <a:gsLst>
              <a:gs pos="0">
                <a:srgbClr val="8BAA69">
                  <a:lumMod val="90000"/>
                  <a:lumOff val="10000"/>
                </a:srgbClr>
              </a:gs>
              <a:gs pos="50000">
                <a:srgbClr val="8BAA69">
                  <a:lumMod val="95000"/>
                  <a:lumOff val="5000"/>
                </a:srgbClr>
              </a:gs>
              <a:gs pos="100000">
                <a:srgbClr val="8BAA69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rgbClr val="8BAA69"/>
            </a:solidFill>
          </a:ln>
        </p:spPr>
        <p:style>
          <a:lnRef idx="1">
            <a:srgbClr val="8BAA69"/>
          </a:lnRef>
          <a:fillRef idx="2">
            <a:srgbClr val="8BAA69"/>
          </a:fillRef>
          <a:effectRef idx="1">
            <a:srgbClr val="8BAA69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实验结论</a:t>
            </a:r>
          </a:p>
        </p:txBody>
      </p:sp>
      <p:sp>
        <p:nvSpPr>
          <p:cNvPr id="49" name="矩形 48"/>
          <p:cNvSpPr/>
          <p:nvPr>
            <p:custDataLst>
              <p:tags r:id="rId6"/>
            </p:custDataLst>
          </p:nvPr>
        </p:nvSpPr>
        <p:spPr>
          <a:xfrm>
            <a:off x="6384568" y="4481524"/>
            <a:ext cx="2254885" cy="672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9400" algn="just">
              <a:lnSpc>
                <a:spcPct val="135000"/>
              </a:lnSpc>
              <a:spcAft>
                <a:spcPct val="0"/>
              </a:spcAft>
              <a:tabLst>
                <a:tab pos="1676400" algn="l"/>
                <a:tab pos="3073400" algn="l"/>
                <a:tab pos="4470400" algn="l"/>
              </a:tabLs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</a:t>
            </a:r>
            <a:r>
              <a:rPr lang="zh-CN" altLang="zh-CN" sz="2800" b="1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=ρ</a:t>
            </a:r>
            <a:r>
              <a:rPr lang="zh-CN" altLang="zh-CN" sz="2800" b="1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7" name="组合 56"/>
          <p:cNvGrpSpPr/>
          <p:nvPr>
            <p:custDataLst>
              <p:tags r:id="rId7"/>
            </p:custDataLst>
          </p:nvPr>
        </p:nvGrpSpPr>
        <p:grpSpPr>
          <a:xfrm>
            <a:off x="5791835" y="5516880"/>
            <a:ext cx="2428240" cy="775970"/>
            <a:chOff x="8082" y="6903"/>
            <a:chExt cx="3824" cy="1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9582" y="6903"/>
                  <a:ext cx="2324" cy="1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100">
                      <a:solidFill>
                        <a:srgbClr val="577CCE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ρ</a:t>
                  </a:r>
                  <a:r>
                    <a:rPr lang="zh-CN" altLang="zh-CN" sz="2800" b="1" kern="100" baseline="-25000">
                      <a:solidFill>
                        <a:srgbClr val="577CCE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液</a:t>
                  </a:r>
                  <a:r>
                    <a:rPr lang="en-US" altLang="zh-CN" sz="2800" b="1" kern="100">
                      <a:solidFill>
                        <a:srgbClr val="577CCE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b="1" i="1" kern="100">
                              <a:solidFill>
                                <a:srgbClr val="577CCE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b="1" i="1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𝛒</m:t>
                              </m:r>
                            </m:e>
                            <m:sub>
                              <m:r>
                                <a:rPr lang="zh-CN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水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b="1" i="1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b="1" i="1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altLang="zh-CN" sz="2800" b="1" i="0" kern="100">
                                  <a:solidFill>
                                    <a:srgbClr val="577CCE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zh-CN" sz="2800" b="1" i="0" kern="100">
                    <a:solidFill>
                      <a:srgbClr val="577CCE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50" name="矩形 4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9"/>
                  </p:custDataLst>
                </p:nvPr>
              </p:nvSpPr>
              <p:spPr>
                <a:xfrm>
                  <a:off x="9582" y="6903"/>
                  <a:ext cx="2324" cy="122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箭头: 右 37"/>
            <p:cNvSpPr/>
            <p:nvPr>
              <p:custDataLst>
                <p:tags r:id="rId26"/>
              </p:custDataLst>
            </p:nvPr>
          </p:nvSpPr>
          <p:spPr>
            <a:xfrm>
              <a:off x="8082" y="7475"/>
              <a:ext cx="1404" cy="224"/>
            </a:xfrm>
            <a:prstGeom prst="rightArrow">
              <a:avLst/>
            </a:prstGeom>
            <a:gradFill>
              <a:gsLst>
                <a:gs pos="0">
                  <a:srgbClr val="5999AF">
                    <a:lumMod val="90000"/>
                    <a:lumOff val="10000"/>
                  </a:srgbClr>
                </a:gs>
                <a:gs pos="50000">
                  <a:srgbClr val="5999AF">
                    <a:lumMod val="95000"/>
                    <a:lumOff val="5000"/>
                  </a:srgbClr>
                </a:gs>
                <a:gs pos="100000">
                  <a:srgbClr val="5999AF">
                    <a:lumMod val="95000"/>
                    <a:lumOff val="5000"/>
                  </a:srgbClr>
                </a:gs>
              </a:gsLst>
              <a:lin ang="5400000" scaled="0"/>
            </a:gradFill>
            <a:ln>
              <a:solidFill>
                <a:srgbClr val="5999AF"/>
              </a:solidFill>
            </a:ln>
          </p:spPr>
          <p:style>
            <a:lnRef idx="1">
              <a:srgbClr val="5999AF"/>
            </a:lnRef>
            <a:fillRef idx="2">
              <a:srgbClr val="5999AF"/>
            </a:fillRef>
            <a:effectRef idx="1">
              <a:srgbClr val="5999AF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8"/>
            </p:custDataLst>
          </p:nvPr>
        </p:nvGrpSpPr>
        <p:grpSpPr>
          <a:xfrm>
            <a:off x="4342765" y="2496820"/>
            <a:ext cx="2983865" cy="1454785"/>
            <a:chOff x="7614" y="3786"/>
            <a:chExt cx="4699" cy="2291"/>
          </a:xfrm>
        </p:grpSpPr>
        <p:pic>
          <p:nvPicPr>
            <p:cNvPr id="24" name="Picture 14"/>
            <p:cNvPicPr/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34" y="3936"/>
              <a:ext cx="3062" cy="2141"/>
            </a:xfrm>
            <a:prstGeom prst="rect">
              <a:avLst/>
            </a:prstGeom>
            <a:noFill/>
          </p:spPr>
        </p:pic>
        <p:grpSp>
          <p:nvGrpSpPr>
            <p:cNvPr id="29" name="Group 4"/>
            <p:cNvGrpSpPr/>
            <p:nvPr>
              <p:custDataLst>
                <p:tags r:id="rId15"/>
              </p:custDataLst>
            </p:nvPr>
          </p:nvGrpSpPr>
          <p:grpSpPr>
            <a:xfrm>
              <a:off x="8490" y="3786"/>
              <a:ext cx="724" cy="792"/>
              <a:chOff x="2340" y="2688"/>
              <a:chExt cx="1086" cy="1092"/>
            </a:xfrm>
          </p:grpSpPr>
          <p:cxnSp>
            <p:nvCxnSpPr>
              <p:cNvPr id="30" name="Line 5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>
                <a:off x="2436" y="2694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xjh2000-2-212:17:1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340" y="2688"/>
                <a:ext cx="1086" cy="1092"/>
              </a:xfrm>
              <a:custGeom>
                <a:avLst/>
                <a:gdLst>
                  <a:gd name="T0" fmla="*/ 91 w 1086"/>
                  <a:gd name="T1" fmla="*/ 7 h 1092"/>
                  <a:gd name="T2" fmla="*/ 0 w 1086"/>
                  <a:gd name="T3" fmla="*/ 18 h 1092"/>
                  <a:gd name="T4" fmla="*/ 91 w 1086"/>
                  <a:gd name="T5" fmla="*/ 116 h 1092"/>
                  <a:gd name="T6" fmla="*/ 91 w 1086"/>
                  <a:gd name="T7" fmla="*/ 549 h 1092"/>
                  <a:gd name="T8" fmla="*/ 91 w 1086"/>
                  <a:gd name="T9" fmla="*/ 982 h 1092"/>
                  <a:gd name="T10" fmla="*/ 118 w 1086"/>
                  <a:gd name="T11" fmla="*/ 1036 h 1092"/>
                  <a:gd name="T12" fmla="*/ 190 w 1086"/>
                  <a:gd name="T13" fmla="*/ 1079 h 1092"/>
                  <a:gd name="T14" fmla="*/ 272 w 1086"/>
                  <a:gd name="T15" fmla="*/ 1090 h 1092"/>
                  <a:gd name="T16" fmla="*/ 362 w 1086"/>
                  <a:gd name="T17" fmla="*/ 1090 h 1092"/>
                  <a:gd name="T18" fmla="*/ 543 w 1086"/>
                  <a:gd name="T19" fmla="*/ 1090 h 1092"/>
                  <a:gd name="T20" fmla="*/ 724 w 1086"/>
                  <a:gd name="T21" fmla="*/ 1090 h 1092"/>
                  <a:gd name="T22" fmla="*/ 815 w 1086"/>
                  <a:gd name="T23" fmla="*/ 1090 h 1092"/>
                  <a:gd name="T24" fmla="*/ 896 w 1086"/>
                  <a:gd name="T25" fmla="*/ 1079 h 1092"/>
                  <a:gd name="T26" fmla="*/ 968 w 1086"/>
                  <a:gd name="T27" fmla="*/ 1036 h 1092"/>
                  <a:gd name="T28" fmla="*/ 996 w 1086"/>
                  <a:gd name="T29" fmla="*/ 982 h 1092"/>
                  <a:gd name="T30" fmla="*/ 996 w 1086"/>
                  <a:gd name="T31" fmla="*/ 549 h 1092"/>
                  <a:gd name="T32" fmla="*/ 996 w 1086"/>
                  <a:gd name="T33" fmla="*/ 116 h 1092"/>
                  <a:gd name="T34" fmla="*/ 1086 w 1086"/>
                  <a:gd name="T35" fmla="*/ 18 h 1092"/>
                  <a:gd name="T36" fmla="*/ 996 w 1086"/>
                  <a:gd name="T37" fmla="*/ 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6" h="1092">
                    <a:moveTo>
                      <a:pt x="91" y="7"/>
                    </a:moveTo>
                    <a:cubicBezTo>
                      <a:pt x="76" y="9"/>
                      <a:pt x="0" y="0"/>
                      <a:pt x="0" y="18"/>
                    </a:cubicBezTo>
                    <a:cubicBezTo>
                      <a:pt x="0" y="36"/>
                      <a:pt x="76" y="27"/>
                      <a:pt x="91" y="116"/>
                    </a:cubicBezTo>
                    <a:cubicBezTo>
                      <a:pt x="105" y="204"/>
                      <a:pt x="91" y="404"/>
                      <a:pt x="91" y="549"/>
                    </a:cubicBezTo>
                    <a:cubicBezTo>
                      <a:pt x="91" y="693"/>
                      <a:pt x="86" y="901"/>
                      <a:pt x="91" y="982"/>
                    </a:cubicBezTo>
                    <a:cubicBezTo>
                      <a:pt x="95" y="1063"/>
                      <a:pt x="101" y="1020"/>
                      <a:pt x="118" y="1036"/>
                    </a:cubicBezTo>
                    <a:cubicBezTo>
                      <a:pt x="134" y="1052"/>
                      <a:pt x="164" y="1070"/>
                      <a:pt x="190" y="1079"/>
                    </a:cubicBezTo>
                    <a:cubicBezTo>
                      <a:pt x="216" y="1088"/>
                      <a:pt x="243" y="1088"/>
                      <a:pt x="272" y="1090"/>
                    </a:cubicBezTo>
                    <a:cubicBezTo>
                      <a:pt x="300" y="1092"/>
                      <a:pt x="317" y="1090"/>
                      <a:pt x="362" y="1090"/>
                    </a:cubicBezTo>
                    <a:cubicBezTo>
                      <a:pt x="407" y="1090"/>
                      <a:pt x="483" y="1090"/>
                      <a:pt x="543" y="1090"/>
                    </a:cubicBezTo>
                    <a:cubicBezTo>
                      <a:pt x="603" y="1090"/>
                      <a:pt x="679" y="1090"/>
                      <a:pt x="724" y="1090"/>
                    </a:cubicBezTo>
                    <a:cubicBezTo>
                      <a:pt x="769" y="1090"/>
                      <a:pt x="786" y="1092"/>
                      <a:pt x="815" y="1090"/>
                    </a:cubicBezTo>
                    <a:cubicBezTo>
                      <a:pt x="843" y="1088"/>
                      <a:pt x="870" y="1088"/>
                      <a:pt x="896" y="1079"/>
                    </a:cubicBezTo>
                    <a:cubicBezTo>
                      <a:pt x="922" y="1070"/>
                      <a:pt x="952" y="1052"/>
                      <a:pt x="968" y="1036"/>
                    </a:cubicBezTo>
                    <a:cubicBezTo>
                      <a:pt x="985" y="1020"/>
                      <a:pt x="991" y="1063"/>
                      <a:pt x="996" y="982"/>
                    </a:cubicBezTo>
                    <a:cubicBezTo>
                      <a:pt x="1000" y="901"/>
                      <a:pt x="996" y="693"/>
                      <a:pt x="996" y="549"/>
                    </a:cubicBezTo>
                    <a:cubicBezTo>
                      <a:pt x="996" y="404"/>
                      <a:pt x="981" y="204"/>
                      <a:pt x="996" y="116"/>
                    </a:cubicBezTo>
                    <a:cubicBezTo>
                      <a:pt x="1010" y="27"/>
                      <a:pt x="1086" y="36"/>
                      <a:pt x="1086" y="18"/>
                    </a:cubicBezTo>
                    <a:cubicBezTo>
                      <a:pt x="1086" y="0"/>
                      <a:pt x="1011" y="9"/>
                      <a:pt x="996" y="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"/>
            <p:cNvGrpSpPr/>
            <p:nvPr>
              <p:custDataLst>
                <p:tags r:id="rId16"/>
              </p:custDataLst>
            </p:nvPr>
          </p:nvGrpSpPr>
          <p:grpSpPr>
            <a:xfrm>
              <a:off x="10404" y="3816"/>
              <a:ext cx="724" cy="789"/>
              <a:chOff x="2340" y="2688"/>
              <a:chExt cx="1086" cy="1092"/>
            </a:xfrm>
          </p:grpSpPr>
          <p:cxnSp>
            <p:nvCxnSpPr>
              <p:cNvPr id="44" name="Line 5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>
                <a:off x="2436" y="2694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xjh2000-2-212:17: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340" y="2688"/>
                <a:ext cx="1086" cy="1092"/>
              </a:xfrm>
              <a:custGeom>
                <a:avLst/>
                <a:gdLst>
                  <a:gd name="T0" fmla="*/ 91 w 1086"/>
                  <a:gd name="T1" fmla="*/ 7 h 1092"/>
                  <a:gd name="T2" fmla="*/ 0 w 1086"/>
                  <a:gd name="T3" fmla="*/ 18 h 1092"/>
                  <a:gd name="T4" fmla="*/ 91 w 1086"/>
                  <a:gd name="T5" fmla="*/ 116 h 1092"/>
                  <a:gd name="T6" fmla="*/ 91 w 1086"/>
                  <a:gd name="T7" fmla="*/ 549 h 1092"/>
                  <a:gd name="T8" fmla="*/ 91 w 1086"/>
                  <a:gd name="T9" fmla="*/ 982 h 1092"/>
                  <a:gd name="T10" fmla="*/ 118 w 1086"/>
                  <a:gd name="T11" fmla="*/ 1036 h 1092"/>
                  <a:gd name="T12" fmla="*/ 190 w 1086"/>
                  <a:gd name="T13" fmla="*/ 1079 h 1092"/>
                  <a:gd name="T14" fmla="*/ 272 w 1086"/>
                  <a:gd name="T15" fmla="*/ 1090 h 1092"/>
                  <a:gd name="T16" fmla="*/ 362 w 1086"/>
                  <a:gd name="T17" fmla="*/ 1090 h 1092"/>
                  <a:gd name="T18" fmla="*/ 543 w 1086"/>
                  <a:gd name="T19" fmla="*/ 1090 h 1092"/>
                  <a:gd name="T20" fmla="*/ 724 w 1086"/>
                  <a:gd name="T21" fmla="*/ 1090 h 1092"/>
                  <a:gd name="T22" fmla="*/ 815 w 1086"/>
                  <a:gd name="T23" fmla="*/ 1090 h 1092"/>
                  <a:gd name="T24" fmla="*/ 896 w 1086"/>
                  <a:gd name="T25" fmla="*/ 1079 h 1092"/>
                  <a:gd name="T26" fmla="*/ 968 w 1086"/>
                  <a:gd name="T27" fmla="*/ 1036 h 1092"/>
                  <a:gd name="T28" fmla="*/ 996 w 1086"/>
                  <a:gd name="T29" fmla="*/ 982 h 1092"/>
                  <a:gd name="T30" fmla="*/ 996 w 1086"/>
                  <a:gd name="T31" fmla="*/ 549 h 1092"/>
                  <a:gd name="T32" fmla="*/ 996 w 1086"/>
                  <a:gd name="T33" fmla="*/ 116 h 1092"/>
                  <a:gd name="T34" fmla="*/ 1086 w 1086"/>
                  <a:gd name="T35" fmla="*/ 18 h 1092"/>
                  <a:gd name="T36" fmla="*/ 996 w 1086"/>
                  <a:gd name="T37" fmla="*/ 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6" h="1092">
                    <a:moveTo>
                      <a:pt x="91" y="7"/>
                    </a:moveTo>
                    <a:cubicBezTo>
                      <a:pt x="76" y="9"/>
                      <a:pt x="0" y="0"/>
                      <a:pt x="0" y="18"/>
                    </a:cubicBezTo>
                    <a:cubicBezTo>
                      <a:pt x="0" y="36"/>
                      <a:pt x="76" y="27"/>
                      <a:pt x="91" y="116"/>
                    </a:cubicBezTo>
                    <a:cubicBezTo>
                      <a:pt x="105" y="204"/>
                      <a:pt x="91" y="404"/>
                      <a:pt x="91" y="549"/>
                    </a:cubicBezTo>
                    <a:cubicBezTo>
                      <a:pt x="91" y="693"/>
                      <a:pt x="86" y="901"/>
                      <a:pt x="91" y="982"/>
                    </a:cubicBezTo>
                    <a:cubicBezTo>
                      <a:pt x="95" y="1063"/>
                      <a:pt x="101" y="1020"/>
                      <a:pt x="118" y="1036"/>
                    </a:cubicBezTo>
                    <a:cubicBezTo>
                      <a:pt x="134" y="1052"/>
                      <a:pt x="164" y="1070"/>
                      <a:pt x="190" y="1079"/>
                    </a:cubicBezTo>
                    <a:cubicBezTo>
                      <a:pt x="216" y="1088"/>
                      <a:pt x="243" y="1088"/>
                      <a:pt x="272" y="1090"/>
                    </a:cubicBezTo>
                    <a:cubicBezTo>
                      <a:pt x="300" y="1092"/>
                      <a:pt x="317" y="1090"/>
                      <a:pt x="362" y="1090"/>
                    </a:cubicBezTo>
                    <a:cubicBezTo>
                      <a:pt x="407" y="1090"/>
                      <a:pt x="483" y="1090"/>
                      <a:pt x="543" y="1090"/>
                    </a:cubicBezTo>
                    <a:cubicBezTo>
                      <a:pt x="603" y="1090"/>
                      <a:pt x="679" y="1090"/>
                      <a:pt x="724" y="1090"/>
                    </a:cubicBezTo>
                    <a:cubicBezTo>
                      <a:pt x="769" y="1090"/>
                      <a:pt x="786" y="1092"/>
                      <a:pt x="815" y="1090"/>
                    </a:cubicBezTo>
                    <a:cubicBezTo>
                      <a:pt x="843" y="1088"/>
                      <a:pt x="870" y="1088"/>
                      <a:pt x="896" y="1079"/>
                    </a:cubicBezTo>
                    <a:cubicBezTo>
                      <a:pt x="922" y="1070"/>
                      <a:pt x="952" y="1052"/>
                      <a:pt x="968" y="1036"/>
                    </a:cubicBezTo>
                    <a:cubicBezTo>
                      <a:pt x="985" y="1020"/>
                      <a:pt x="991" y="1063"/>
                      <a:pt x="996" y="982"/>
                    </a:cubicBezTo>
                    <a:cubicBezTo>
                      <a:pt x="1000" y="901"/>
                      <a:pt x="996" y="693"/>
                      <a:pt x="996" y="549"/>
                    </a:cubicBezTo>
                    <a:cubicBezTo>
                      <a:pt x="996" y="404"/>
                      <a:pt x="981" y="204"/>
                      <a:pt x="996" y="116"/>
                    </a:cubicBezTo>
                    <a:cubicBezTo>
                      <a:pt x="1010" y="27"/>
                      <a:pt x="1086" y="36"/>
                      <a:pt x="1086" y="18"/>
                    </a:cubicBezTo>
                    <a:cubicBezTo>
                      <a:pt x="1086" y="0"/>
                      <a:pt x="1011" y="9"/>
                      <a:pt x="996" y="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614" y="3816"/>
                  <a:ext cx="912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28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2"/>
                  </p:custDataLst>
                </p:nvPr>
              </p:nvSpPr>
              <p:spPr>
                <a:xfrm>
                  <a:off x="7614" y="3816"/>
                  <a:ext cx="912" cy="82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1401" y="3816"/>
                  <a:ext cx="912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28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4"/>
                  </p:custDataLst>
                </p:nvPr>
              </p:nvSpPr>
              <p:spPr>
                <a:xfrm>
                  <a:off x="11401" y="3816"/>
                  <a:ext cx="912" cy="82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567" y="4054"/>
              <a:ext cx="587" cy="52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481" y="4118"/>
              <a:ext cx="587" cy="3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9"/>
            </p:custDataLst>
          </p:nvPr>
        </p:nvGrpSpPr>
        <p:grpSpPr>
          <a:xfrm>
            <a:off x="4428490" y="4653224"/>
            <a:ext cx="1939290" cy="583621"/>
            <a:chOff x="11262" y="9596"/>
            <a:chExt cx="3054" cy="919"/>
          </a:xfrm>
        </p:grpSpPr>
        <p:sp>
          <p:nvSpPr>
            <p:cNvPr id="7" name="文本框 6"/>
            <p:cNvSpPr txBox="1"/>
            <p:nvPr>
              <p:custDataLst>
                <p:tags r:id="rId12"/>
              </p:custDataLst>
            </p:nvPr>
          </p:nvSpPr>
          <p:spPr>
            <a:xfrm>
              <a:off x="11262" y="9596"/>
              <a:ext cx="305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1623" y="9596"/>
                  <a:ext cx="2578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zh-CN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MS Mincho" panose="02020609040205080304" charset="-128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28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6"/>
                  </p:custDataLst>
                </p:nvPr>
              </p:nvSpPr>
              <p:spPr>
                <a:xfrm>
                  <a:off x="11623" y="9596"/>
                  <a:ext cx="2578" cy="82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8" name="图片 57"/>
          <p:cNvPicPr/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01"/>
          <a:stretch>
            <a:fillRect/>
          </a:stretch>
        </p:blipFill>
        <p:spPr bwMode="auto">
          <a:xfrm>
            <a:off x="7680120" y="2276525"/>
            <a:ext cx="2433572" cy="1780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标题 27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六、液体密度的特殊测量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46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703705" y="908685"/>
            <a:ext cx="8875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天平（带砝码）、两个相同的烧杯（无刻度）、待测液体、水</a:t>
            </a:r>
          </a:p>
        </p:txBody>
      </p:sp>
      <p:sp>
        <p:nvSpPr>
          <p:cNvPr id="6" name="流程图: 可选过程 5"/>
          <p:cNvSpPr/>
          <p:nvPr>
            <p:custDataLst>
              <p:tags r:id="rId2"/>
            </p:custDataLst>
          </p:nvPr>
        </p:nvSpPr>
        <p:spPr>
          <a:xfrm>
            <a:off x="1703699" y="2204852"/>
            <a:ext cx="9018270" cy="206883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577CCE">
                <a:shade val="50000"/>
              </a:srgbClr>
            </a:solidFill>
          </a:ln>
        </p:spPr>
        <p:style>
          <a:lnRef idx="2">
            <a:srgbClr val="577CCE">
              <a:shade val="50000"/>
            </a:srgbClr>
          </a:lnRef>
          <a:fillRef idx="1">
            <a:srgbClr val="577CCE"/>
          </a:fillRef>
          <a:effectRef idx="0">
            <a:srgbClr val="577CCE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流程图: 可选过程 36"/>
          <p:cNvSpPr/>
          <p:nvPr>
            <p:custDataLst>
              <p:tags r:id="rId3"/>
            </p:custDataLst>
          </p:nvPr>
        </p:nvSpPr>
        <p:spPr>
          <a:xfrm>
            <a:off x="1559560" y="4848860"/>
            <a:ext cx="2014855" cy="457835"/>
          </a:xfrm>
          <a:prstGeom prst="flowChartAlternateProcess">
            <a:avLst/>
          </a:prstGeom>
          <a:gradFill>
            <a:gsLst>
              <a:gs pos="0">
                <a:srgbClr val="8BAA69">
                  <a:lumMod val="90000"/>
                  <a:lumOff val="10000"/>
                </a:srgbClr>
              </a:gs>
              <a:gs pos="50000">
                <a:srgbClr val="8BAA69">
                  <a:lumMod val="95000"/>
                  <a:lumOff val="5000"/>
                </a:srgbClr>
              </a:gs>
              <a:gs pos="100000">
                <a:srgbClr val="8BAA69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rgbClr val="8BAA69"/>
            </a:solidFill>
          </a:ln>
        </p:spPr>
        <p:style>
          <a:lnRef idx="1">
            <a:srgbClr val="8BAA69"/>
          </a:lnRef>
          <a:fillRef idx="2">
            <a:srgbClr val="8BAA69"/>
          </a:fillRef>
          <a:effectRef idx="1">
            <a:srgbClr val="8BAA69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实验结论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530495" y="2757849"/>
            <a:ext cx="733296" cy="79921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475788" y="2714377"/>
            <a:ext cx="720746" cy="7855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4939665" y="2480945"/>
            <a:ext cx="2131060" cy="1582420"/>
            <a:chOff x="5266" y="3713"/>
            <a:chExt cx="3356" cy="2492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5266" y="4208"/>
              <a:ext cx="3356" cy="1997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>
              <p:custDataLst>
                <p:tags r:id="rId21"/>
              </p:custDataLst>
            </p:nvPr>
          </p:nvGrpSpPr>
          <p:grpSpPr>
            <a:xfrm>
              <a:off x="5545" y="4085"/>
              <a:ext cx="724" cy="792"/>
              <a:chOff x="6194" y="7457"/>
              <a:chExt cx="1086" cy="1092"/>
            </a:xfrm>
          </p:grpSpPr>
          <p:sp>
            <p:nvSpPr>
              <p:cNvPr id="24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299" y="7457"/>
                <a:ext cx="880" cy="1064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4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6194" y="7457"/>
                <a:ext cx="1086" cy="1092"/>
                <a:chOff x="2340" y="2688"/>
                <a:chExt cx="1086" cy="1092"/>
              </a:xfrm>
            </p:grpSpPr>
            <p:cxnSp>
              <p:nvCxnSpPr>
                <p:cNvPr id="26" name="Line 5"/>
                <p:cNvCxnSpPr>
                  <a:cxnSpLocks noChangeShapeType="1"/>
                </p:cNvCxnSpPr>
                <p:nvPr>
                  <p:custDataLst>
                    <p:tags r:id="rId25"/>
                  </p:custDataLst>
                </p:nvPr>
              </p:nvCxnSpPr>
              <p:spPr bwMode="auto">
                <a:xfrm>
                  <a:off x="2436" y="2694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7" name="xjh2000-2-212:17:1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40" y="2688"/>
                  <a:ext cx="1086" cy="1092"/>
                </a:xfrm>
                <a:custGeom>
                  <a:avLst/>
                  <a:gdLst>
                    <a:gd name="T0" fmla="*/ 91 w 1086"/>
                    <a:gd name="T1" fmla="*/ 7 h 1092"/>
                    <a:gd name="T2" fmla="*/ 0 w 1086"/>
                    <a:gd name="T3" fmla="*/ 18 h 1092"/>
                    <a:gd name="T4" fmla="*/ 91 w 1086"/>
                    <a:gd name="T5" fmla="*/ 116 h 1092"/>
                    <a:gd name="T6" fmla="*/ 91 w 1086"/>
                    <a:gd name="T7" fmla="*/ 549 h 1092"/>
                    <a:gd name="T8" fmla="*/ 91 w 1086"/>
                    <a:gd name="T9" fmla="*/ 982 h 1092"/>
                    <a:gd name="T10" fmla="*/ 118 w 1086"/>
                    <a:gd name="T11" fmla="*/ 1036 h 1092"/>
                    <a:gd name="T12" fmla="*/ 190 w 1086"/>
                    <a:gd name="T13" fmla="*/ 1079 h 1092"/>
                    <a:gd name="T14" fmla="*/ 272 w 1086"/>
                    <a:gd name="T15" fmla="*/ 1090 h 1092"/>
                    <a:gd name="T16" fmla="*/ 362 w 1086"/>
                    <a:gd name="T17" fmla="*/ 1090 h 1092"/>
                    <a:gd name="T18" fmla="*/ 543 w 1086"/>
                    <a:gd name="T19" fmla="*/ 1090 h 1092"/>
                    <a:gd name="T20" fmla="*/ 724 w 1086"/>
                    <a:gd name="T21" fmla="*/ 1090 h 1092"/>
                    <a:gd name="T22" fmla="*/ 815 w 1086"/>
                    <a:gd name="T23" fmla="*/ 1090 h 1092"/>
                    <a:gd name="T24" fmla="*/ 896 w 1086"/>
                    <a:gd name="T25" fmla="*/ 1079 h 1092"/>
                    <a:gd name="T26" fmla="*/ 968 w 1086"/>
                    <a:gd name="T27" fmla="*/ 1036 h 1092"/>
                    <a:gd name="T28" fmla="*/ 996 w 1086"/>
                    <a:gd name="T29" fmla="*/ 982 h 1092"/>
                    <a:gd name="T30" fmla="*/ 996 w 1086"/>
                    <a:gd name="T31" fmla="*/ 549 h 1092"/>
                    <a:gd name="T32" fmla="*/ 996 w 1086"/>
                    <a:gd name="T33" fmla="*/ 116 h 1092"/>
                    <a:gd name="T34" fmla="*/ 1086 w 1086"/>
                    <a:gd name="T35" fmla="*/ 18 h 1092"/>
                    <a:gd name="T36" fmla="*/ 996 w 1086"/>
                    <a:gd name="T37" fmla="*/ 7 h 1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86" h="1092">
                      <a:moveTo>
                        <a:pt x="91" y="7"/>
                      </a:moveTo>
                      <a:cubicBezTo>
                        <a:pt x="76" y="9"/>
                        <a:pt x="0" y="0"/>
                        <a:pt x="0" y="18"/>
                      </a:cubicBezTo>
                      <a:cubicBezTo>
                        <a:pt x="0" y="36"/>
                        <a:pt x="76" y="27"/>
                        <a:pt x="91" y="116"/>
                      </a:cubicBezTo>
                      <a:cubicBezTo>
                        <a:pt x="105" y="204"/>
                        <a:pt x="91" y="404"/>
                        <a:pt x="91" y="549"/>
                      </a:cubicBezTo>
                      <a:cubicBezTo>
                        <a:pt x="91" y="693"/>
                        <a:pt x="86" y="901"/>
                        <a:pt x="91" y="982"/>
                      </a:cubicBezTo>
                      <a:cubicBezTo>
                        <a:pt x="95" y="1063"/>
                        <a:pt x="101" y="1020"/>
                        <a:pt x="118" y="1036"/>
                      </a:cubicBezTo>
                      <a:cubicBezTo>
                        <a:pt x="134" y="1052"/>
                        <a:pt x="164" y="1070"/>
                        <a:pt x="190" y="1079"/>
                      </a:cubicBezTo>
                      <a:cubicBezTo>
                        <a:pt x="216" y="1088"/>
                        <a:pt x="243" y="1088"/>
                        <a:pt x="272" y="1090"/>
                      </a:cubicBezTo>
                      <a:cubicBezTo>
                        <a:pt x="300" y="1092"/>
                        <a:pt x="317" y="1090"/>
                        <a:pt x="362" y="1090"/>
                      </a:cubicBezTo>
                      <a:cubicBezTo>
                        <a:pt x="407" y="1090"/>
                        <a:pt x="483" y="1090"/>
                        <a:pt x="543" y="1090"/>
                      </a:cubicBezTo>
                      <a:cubicBezTo>
                        <a:pt x="603" y="1090"/>
                        <a:pt x="679" y="1090"/>
                        <a:pt x="724" y="1090"/>
                      </a:cubicBezTo>
                      <a:cubicBezTo>
                        <a:pt x="769" y="1090"/>
                        <a:pt x="786" y="1092"/>
                        <a:pt x="815" y="1090"/>
                      </a:cubicBezTo>
                      <a:cubicBezTo>
                        <a:pt x="843" y="1088"/>
                        <a:pt x="870" y="1088"/>
                        <a:pt x="896" y="1079"/>
                      </a:cubicBezTo>
                      <a:cubicBezTo>
                        <a:pt x="922" y="1070"/>
                        <a:pt x="952" y="1052"/>
                        <a:pt x="968" y="1036"/>
                      </a:cubicBezTo>
                      <a:cubicBezTo>
                        <a:pt x="985" y="1020"/>
                        <a:pt x="991" y="1063"/>
                        <a:pt x="996" y="982"/>
                      </a:cubicBezTo>
                      <a:cubicBezTo>
                        <a:pt x="1000" y="901"/>
                        <a:pt x="996" y="693"/>
                        <a:pt x="996" y="549"/>
                      </a:cubicBezTo>
                      <a:cubicBezTo>
                        <a:pt x="996" y="404"/>
                        <a:pt x="981" y="204"/>
                        <a:pt x="996" y="116"/>
                      </a:cubicBezTo>
                      <a:cubicBezTo>
                        <a:pt x="1010" y="27"/>
                        <a:pt x="1086" y="36"/>
                        <a:pt x="1086" y="18"/>
                      </a:cubicBezTo>
                      <a:cubicBezTo>
                        <a:pt x="1086" y="0"/>
                        <a:pt x="1011" y="9"/>
                        <a:pt x="996" y="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6937" y="3713"/>
                  <a:ext cx="1068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28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0"/>
                  </p:custDataLst>
                </p:nvPr>
              </p:nvSpPr>
              <p:spPr>
                <a:xfrm>
                  <a:off x="6937" y="3713"/>
                  <a:ext cx="1068" cy="82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>
                <p:custDataLst>
                  <p:tags r:id="rId7"/>
                </p:custDataLst>
              </p:nvPr>
            </p:nvSpPr>
            <p:spPr>
              <a:xfrm>
                <a:off x="3475990" y="4693920"/>
                <a:ext cx="3630295" cy="84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V</a:t>
                </a:r>
                <a:r>
                  <a:rPr lang="zh-CN" altLang="zh-CN" sz="3200" b="1" baseline="-2500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液</a:t>
                </a:r>
                <a:r>
                  <a:rPr lang="en-US" altLang="zh-CN" sz="3200" b="1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=</a:t>
                </a:r>
                <a:r>
                  <a:rPr lang="en-US" altLang="zh-CN" sz="3200" b="1" i="1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V</a:t>
                </a:r>
                <a:r>
                  <a:rPr lang="zh-CN" altLang="zh-CN" sz="3200" b="1" baseline="-2500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水</a:t>
                </a:r>
                <a:r>
                  <a:rPr lang="zh-CN" altLang="zh-CN" sz="3200" b="1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charset="-128"/>
                                <a:cs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zh-CN" altLang="zh-CN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charset="-128"/>
                                <a:cs typeface="Cambria Math" panose="02040503050406030204" pitchFamily="18" charset="0"/>
                              </a:rPr>
                              <m:t>液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32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charset="-128"/>
                                <a:cs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zh-CN" altLang="zh-CN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charset="-128"/>
                                <a:cs typeface="Cambria Math" panose="02040503050406030204" pitchFamily="18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3200" b="1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3475990" y="4693920"/>
                <a:ext cx="3630295" cy="848995"/>
              </a:xfrm>
              <a:prstGeom prst="rect">
                <a:avLst/>
              </a:prstGeom>
              <a:blipFill rotWithShape="1">
                <a:blip r:embed="rId33"/>
                <a:stretch>
                  <a:fillRect b="-3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7169150" y="4696460"/>
            <a:ext cx="3034030" cy="826135"/>
            <a:chOff x="8890" y="7396"/>
            <a:chExt cx="4778" cy="1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0640" y="7396"/>
                  <a:ext cx="3028" cy="1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i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ρ</a:t>
                  </a:r>
                  <a:r>
                    <a:rPr lang="zh-CN" altLang="zh-CN" sz="3200" b="1" baseline="-2500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液</a:t>
                  </a:r>
                  <a:r>
                    <a:rPr lang="en-US" altLang="zh-CN" sz="3200" b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zh-CN" altLang="zh-CN" sz="32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水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zh-CN" sz="3200" b="1" i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4"/>
                  </p:custDataLst>
                </p:nvPr>
              </p:nvSpPr>
              <p:spPr>
                <a:xfrm>
                  <a:off x="10640" y="7396"/>
                  <a:ext cx="3028" cy="1301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箭头: 右 20"/>
            <p:cNvSpPr/>
            <p:nvPr>
              <p:custDataLst>
                <p:tags r:id="rId19"/>
              </p:custDataLst>
            </p:nvPr>
          </p:nvSpPr>
          <p:spPr>
            <a:xfrm>
              <a:off x="8890" y="7819"/>
              <a:ext cx="1404" cy="224"/>
            </a:xfrm>
            <a:prstGeom prst="rightArrow">
              <a:avLst/>
            </a:prstGeom>
            <a:gradFill>
              <a:gsLst>
                <a:gs pos="0">
                  <a:srgbClr val="5999AF">
                    <a:lumMod val="90000"/>
                    <a:lumOff val="10000"/>
                  </a:srgbClr>
                </a:gs>
                <a:gs pos="50000">
                  <a:srgbClr val="5999AF">
                    <a:lumMod val="95000"/>
                    <a:lumOff val="5000"/>
                  </a:srgbClr>
                </a:gs>
                <a:gs pos="100000">
                  <a:srgbClr val="5999AF">
                    <a:lumMod val="95000"/>
                    <a:lumOff val="5000"/>
                  </a:srgbClr>
                </a:gs>
              </a:gsLst>
              <a:lin ang="5400000" scaled="0"/>
            </a:gradFill>
            <a:ln>
              <a:solidFill>
                <a:srgbClr val="5999AF"/>
              </a:solidFill>
            </a:ln>
          </p:spPr>
          <p:style>
            <a:lnRef idx="1">
              <a:srgbClr val="5999AF"/>
            </a:lnRef>
            <a:fillRef idx="2">
              <a:srgbClr val="5999AF"/>
            </a:fillRef>
            <a:effectRef idx="1">
              <a:srgbClr val="5999AF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7813675" y="2223770"/>
            <a:ext cx="2282825" cy="1758315"/>
            <a:chOff x="9905" y="3502"/>
            <a:chExt cx="3595" cy="2769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9905" y="4132"/>
              <a:ext cx="3595" cy="21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1620" y="3502"/>
                  <a:ext cx="1068" cy="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28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6"/>
                  </p:custDataLst>
                </p:nvPr>
              </p:nvSpPr>
              <p:spPr>
                <a:xfrm>
                  <a:off x="11620" y="3502"/>
                  <a:ext cx="1068" cy="82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组合 40"/>
            <p:cNvGrpSpPr/>
            <p:nvPr>
              <p:custDataLst>
                <p:tags r:id="rId13"/>
              </p:custDataLst>
            </p:nvPr>
          </p:nvGrpSpPr>
          <p:grpSpPr>
            <a:xfrm>
              <a:off x="10183" y="4106"/>
              <a:ext cx="724" cy="792"/>
              <a:chOff x="6194" y="7457"/>
              <a:chExt cx="1086" cy="1092"/>
            </a:xfrm>
          </p:grpSpPr>
          <p:sp>
            <p:nvSpPr>
              <p:cNvPr id="42" name="Rectangle 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299" y="7457"/>
                <a:ext cx="891" cy="1064"/>
              </a:xfrm>
              <a:prstGeom prst="rect">
                <a:avLst/>
              </a:prstGeom>
              <a:solidFill>
                <a:srgbClr val="D6B25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6194" y="7457"/>
                <a:ext cx="1086" cy="1092"/>
                <a:chOff x="2340" y="2688"/>
                <a:chExt cx="1086" cy="1092"/>
              </a:xfrm>
            </p:grpSpPr>
            <p:cxnSp>
              <p:nvCxnSpPr>
                <p:cNvPr id="44" name="Line 5"/>
                <p:cNvCxnSpPr>
                  <a:cxnSpLocks noChangeShapeType="1"/>
                </p:cNvCxnSpPr>
                <p:nvPr>
                  <p:custDataLst>
                    <p:tags r:id="rId16"/>
                  </p:custDataLst>
                </p:nvPr>
              </p:nvCxnSpPr>
              <p:spPr bwMode="auto">
                <a:xfrm>
                  <a:off x="2436" y="2694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" name="xjh2000-2-212:17:14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340" y="2688"/>
                  <a:ext cx="1086" cy="1092"/>
                </a:xfrm>
                <a:custGeom>
                  <a:avLst/>
                  <a:gdLst>
                    <a:gd name="T0" fmla="*/ 91 w 1086"/>
                    <a:gd name="T1" fmla="*/ 7 h 1092"/>
                    <a:gd name="T2" fmla="*/ 0 w 1086"/>
                    <a:gd name="T3" fmla="*/ 18 h 1092"/>
                    <a:gd name="T4" fmla="*/ 91 w 1086"/>
                    <a:gd name="T5" fmla="*/ 116 h 1092"/>
                    <a:gd name="T6" fmla="*/ 91 w 1086"/>
                    <a:gd name="T7" fmla="*/ 549 h 1092"/>
                    <a:gd name="T8" fmla="*/ 91 w 1086"/>
                    <a:gd name="T9" fmla="*/ 982 h 1092"/>
                    <a:gd name="T10" fmla="*/ 118 w 1086"/>
                    <a:gd name="T11" fmla="*/ 1036 h 1092"/>
                    <a:gd name="T12" fmla="*/ 190 w 1086"/>
                    <a:gd name="T13" fmla="*/ 1079 h 1092"/>
                    <a:gd name="T14" fmla="*/ 272 w 1086"/>
                    <a:gd name="T15" fmla="*/ 1090 h 1092"/>
                    <a:gd name="T16" fmla="*/ 362 w 1086"/>
                    <a:gd name="T17" fmla="*/ 1090 h 1092"/>
                    <a:gd name="T18" fmla="*/ 543 w 1086"/>
                    <a:gd name="T19" fmla="*/ 1090 h 1092"/>
                    <a:gd name="T20" fmla="*/ 724 w 1086"/>
                    <a:gd name="T21" fmla="*/ 1090 h 1092"/>
                    <a:gd name="T22" fmla="*/ 815 w 1086"/>
                    <a:gd name="T23" fmla="*/ 1090 h 1092"/>
                    <a:gd name="T24" fmla="*/ 896 w 1086"/>
                    <a:gd name="T25" fmla="*/ 1079 h 1092"/>
                    <a:gd name="T26" fmla="*/ 968 w 1086"/>
                    <a:gd name="T27" fmla="*/ 1036 h 1092"/>
                    <a:gd name="T28" fmla="*/ 996 w 1086"/>
                    <a:gd name="T29" fmla="*/ 982 h 1092"/>
                    <a:gd name="T30" fmla="*/ 996 w 1086"/>
                    <a:gd name="T31" fmla="*/ 549 h 1092"/>
                    <a:gd name="T32" fmla="*/ 996 w 1086"/>
                    <a:gd name="T33" fmla="*/ 116 h 1092"/>
                    <a:gd name="T34" fmla="*/ 1086 w 1086"/>
                    <a:gd name="T35" fmla="*/ 18 h 1092"/>
                    <a:gd name="T36" fmla="*/ 996 w 1086"/>
                    <a:gd name="T37" fmla="*/ 7 h 1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86" h="1092">
                      <a:moveTo>
                        <a:pt x="91" y="7"/>
                      </a:moveTo>
                      <a:cubicBezTo>
                        <a:pt x="76" y="9"/>
                        <a:pt x="0" y="0"/>
                        <a:pt x="0" y="18"/>
                      </a:cubicBezTo>
                      <a:cubicBezTo>
                        <a:pt x="0" y="36"/>
                        <a:pt x="76" y="27"/>
                        <a:pt x="91" y="116"/>
                      </a:cubicBezTo>
                      <a:cubicBezTo>
                        <a:pt x="105" y="204"/>
                        <a:pt x="91" y="404"/>
                        <a:pt x="91" y="549"/>
                      </a:cubicBezTo>
                      <a:cubicBezTo>
                        <a:pt x="91" y="693"/>
                        <a:pt x="86" y="901"/>
                        <a:pt x="91" y="982"/>
                      </a:cubicBezTo>
                      <a:cubicBezTo>
                        <a:pt x="95" y="1063"/>
                        <a:pt x="101" y="1020"/>
                        <a:pt x="118" y="1036"/>
                      </a:cubicBezTo>
                      <a:cubicBezTo>
                        <a:pt x="134" y="1052"/>
                        <a:pt x="164" y="1070"/>
                        <a:pt x="190" y="1079"/>
                      </a:cubicBezTo>
                      <a:cubicBezTo>
                        <a:pt x="216" y="1088"/>
                        <a:pt x="243" y="1088"/>
                        <a:pt x="272" y="1090"/>
                      </a:cubicBezTo>
                      <a:cubicBezTo>
                        <a:pt x="300" y="1092"/>
                        <a:pt x="317" y="1090"/>
                        <a:pt x="362" y="1090"/>
                      </a:cubicBezTo>
                      <a:cubicBezTo>
                        <a:pt x="407" y="1090"/>
                        <a:pt x="483" y="1090"/>
                        <a:pt x="543" y="1090"/>
                      </a:cubicBezTo>
                      <a:cubicBezTo>
                        <a:pt x="603" y="1090"/>
                        <a:pt x="679" y="1090"/>
                        <a:pt x="724" y="1090"/>
                      </a:cubicBezTo>
                      <a:cubicBezTo>
                        <a:pt x="769" y="1090"/>
                        <a:pt x="786" y="1092"/>
                        <a:pt x="815" y="1090"/>
                      </a:cubicBezTo>
                      <a:cubicBezTo>
                        <a:pt x="843" y="1088"/>
                        <a:pt x="870" y="1088"/>
                        <a:pt x="896" y="1079"/>
                      </a:cubicBezTo>
                      <a:cubicBezTo>
                        <a:pt x="922" y="1070"/>
                        <a:pt x="952" y="1052"/>
                        <a:pt x="968" y="1036"/>
                      </a:cubicBezTo>
                      <a:cubicBezTo>
                        <a:pt x="985" y="1020"/>
                        <a:pt x="991" y="1063"/>
                        <a:pt x="996" y="982"/>
                      </a:cubicBezTo>
                      <a:cubicBezTo>
                        <a:pt x="1000" y="901"/>
                        <a:pt x="996" y="693"/>
                        <a:pt x="996" y="549"/>
                      </a:cubicBezTo>
                      <a:cubicBezTo>
                        <a:pt x="996" y="404"/>
                        <a:pt x="981" y="204"/>
                        <a:pt x="996" y="116"/>
                      </a:cubicBezTo>
                      <a:cubicBezTo>
                        <a:pt x="1010" y="27"/>
                        <a:pt x="1086" y="36"/>
                        <a:pt x="1086" y="18"/>
                      </a:cubicBezTo>
                      <a:cubicBezTo>
                        <a:pt x="1086" y="0"/>
                        <a:pt x="1011" y="9"/>
                        <a:pt x="996" y="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" name="标题 27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六、液体密度的特殊测量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3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/>
          <p:nvPr>
            <p:custDataLst>
              <p:tags r:id="rId1"/>
            </p:custDataLst>
          </p:nvPr>
        </p:nvSpPr>
        <p:spPr>
          <a:xfrm>
            <a:off x="1703070" y="1196975"/>
            <a:ext cx="434911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单位：   毫升 </a:t>
            </a:r>
            <a:r>
              <a:rPr lang="en-US" altLang="zh-CN" sz="2800" b="1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mL (ml)        </a:t>
            </a:r>
            <a:endParaRPr lang="en-US" altLang="zh-CN" sz="2800" b="1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1 m</a:t>
            </a:r>
            <a:r>
              <a:rPr lang="en-US" altLang="zh-CN" sz="2800" b="1" err="1">
                <a:solidFill>
                  <a:srgbClr val="111111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L</a:t>
            </a:r>
            <a:r>
              <a:rPr lang="en-US" altLang="zh-CN" sz="2800" b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= 1 cm</a:t>
            </a:r>
            <a:r>
              <a:rPr lang="en-US" altLang="zh-CN" sz="2800" b="1" baseline="3000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endParaRPr lang="en-US" altLang="zh-CN" sz="2800" b="1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412" name="Picture 39"/>
          <p:cNvPicPr/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980" y="260350"/>
            <a:ext cx="1580515" cy="635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367530" y="548640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测量液体体积</a:t>
            </a:r>
            <a:endParaRPr lang="zh-CN" altLang="en-US" sz="2800" b="1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8616315" y="260350"/>
            <a:ext cx="648335" cy="385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360" y="2372360"/>
            <a:ext cx="4411345" cy="298513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879928" y="242055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偏大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118583" y="2924944"/>
            <a:ext cx="445961" cy="10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5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√</a:t>
            </a:r>
            <a:endParaRPr lang="zh-CN" altLang="en-US" sz="405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6052046" y="4004991"/>
            <a:ext cx="706069" cy="10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5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405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5988546" y="2132778"/>
            <a:ext cx="706069" cy="10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5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405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6879352" y="4293178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偏小</a:t>
            </a:r>
          </a:p>
        </p:txBody>
      </p:sp>
      <p:sp>
        <p:nvSpPr>
          <p:cNvPr id="18" name="圆角矩形 17"/>
          <p:cNvSpPr/>
          <p:nvPr>
            <p:custDataLst>
              <p:tags r:id="rId11"/>
            </p:custDataLst>
          </p:nvPr>
        </p:nvSpPr>
        <p:spPr>
          <a:xfrm>
            <a:off x="1631315" y="5357495"/>
            <a:ext cx="6383020" cy="1199515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读数时，视线要与量筒内的</a:t>
            </a:r>
            <a:r>
              <a:rPr lang="zh-CN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凹液面底部或凸液面顶部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相平。</a:t>
            </a:r>
          </a:p>
        </p:txBody>
      </p:sp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 flipV="1">
            <a:off x="9119870" y="764540"/>
            <a:ext cx="1495425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3"/>
            </p:custDataLst>
          </p:nvPr>
        </p:nvCxnSpPr>
        <p:spPr>
          <a:xfrm flipV="1">
            <a:off x="9119870" y="6328410"/>
            <a:ext cx="1495425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9624060" y="2185035"/>
            <a:ext cx="736600" cy="2734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量程</a:t>
            </a:r>
            <a:r>
              <a:rPr lang="en-US" altLang="zh-CN" sz="3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0~100ml</a:t>
            </a:r>
            <a:endParaRPr lang="zh-CN" altLang="en-US" sz="36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5"/>
            </p:custDataLst>
          </p:nvPr>
        </p:nvCxnSpPr>
        <p:spPr>
          <a:xfrm flipH="1">
            <a:off x="8170545" y="1484630"/>
            <a:ext cx="392430" cy="0"/>
          </a:xfrm>
          <a:prstGeom prst="line">
            <a:avLst/>
          </a:prstGeom>
          <a:ln w="3810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402705" y="1268730"/>
            <a:ext cx="1704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1ml</a:t>
            </a:r>
          </a:p>
        </p:txBody>
      </p:sp>
      <p:sp>
        <p:nvSpPr>
          <p:cNvPr id="3" name="标题 27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263525" y="34290"/>
            <a:ext cx="180848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一、量筒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5" grpId="0"/>
      <p:bldP spid="6" grpId="0"/>
      <p:bldP spid="7" grpId="0"/>
      <p:bldP spid="17" grpId="0"/>
      <p:bldP spid="18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525" y="34290"/>
            <a:ext cx="1967865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一、量筒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5640" y="2205355"/>
            <a:ext cx="1188085" cy="34486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27800" y="1853565"/>
            <a:ext cx="1337945" cy="41967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135302" y="1268597"/>
            <a:ext cx="8288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zh-CN" sz="140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这些量筒的单位、量程、分度值是多少？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438400" y="226384"/>
            <a:ext cx="793788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如图甲、乙所示，它们的液体的体积分别是多少？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440" y="1052830"/>
            <a:ext cx="4864735" cy="506793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1585" y="5949315"/>
            <a:ext cx="121031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130mL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167755" y="5949315"/>
            <a:ext cx="1071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140mL</a:t>
            </a:r>
          </a:p>
        </p:txBody>
      </p:sp>
      <p:sp>
        <p:nvSpPr>
          <p:cNvPr id="13" name="标题 2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63525" y="34290"/>
            <a:ext cx="1967865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一、量筒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文本框 34826"/>
          <p:cNvSpPr txBox="1"/>
          <p:nvPr>
            <p:custDataLst>
              <p:tags r:id="rId1"/>
            </p:custDataLst>
          </p:nvPr>
        </p:nvSpPr>
        <p:spPr>
          <a:xfrm>
            <a:off x="5160010" y="1268730"/>
            <a:ext cx="3188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小石块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的密度</a:t>
            </a:r>
          </a:p>
        </p:txBody>
      </p:sp>
      <p:sp>
        <p:nvSpPr>
          <p:cNvPr id="15364" name="矩形 15363"/>
          <p:cNvSpPr/>
          <p:nvPr>
            <p:custDataLst>
              <p:tags r:id="rId2"/>
            </p:custDataLst>
          </p:nvPr>
        </p:nvSpPr>
        <p:spPr>
          <a:xfrm>
            <a:off x="2135505" y="2204720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．实验原理：</a:t>
            </a:r>
          </a:p>
        </p:txBody>
      </p:sp>
      <p:pic>
        <p:nvPicPr>
          <p:cNvPr id="34824" name="图片 348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28660" y="1268730"/>
            <a:ext cx="838200" cy="5445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3" name="对象 1536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83748" y="1938655"/>
          <a:ext cx="1073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43865" imgH="405765" progId="Equation.DSMT4">
                  <p:embed/>
                </p:oleObj>
              </mc:Choice>
              <mc:Fallback>
                <p:oleObj r:id="rId17" imgW="443865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83748" y="1938655"/>
                        <a:ext cx="107315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2155825" y="371665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．实验器材：</a:t>
            </a:r>
          </a:p>
        </p:txBody>
      </p:sp>
      <p:grpSp>
        <p:nvGrpSpPr>
          <p:cNvPr id="15414" name="组合 15413"/>
          <p:cNvGrpSpPr/>
          <p:nvPr>
            <p:custDataLst>
              <p:tags r:id="rId6"/>
            </p:custDataLst>
          </p:nvPr>
        </p:nvGrpSpPr>
        <p:grpSpPr>
          <a:xfrm>
            <a:off x="7236778" y="4725035"/>
            <a:ext cx="1371600" cy="1495425"/>
            <a:chOff x="1227" y="3156"/>
            <a:chExt cx="864" cy="942"/>
          </a:xfrm>
        </p:grpSpPr>
        <p:sp>
          <p:nvSpPr>
            <p:cNvPr id="15415" name="文本框 15414"/>
            <p:cNvSpPr txBox="1"/>
            <p:nvPr>
              <p:custDataLst>
                <p:tags r:id="rId13"/>
              </p:custDataLst>
            </p:nvPr>
          </p:nvSpPr>
          <p:spPr>
            <a:xfrm>
              <a:off x="1227" y="3769"/>
              <a:ext cx="86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石块</a:t>
              </a:r>
            </a:p>
          </p:txBody>
        </p:sp>
        <p:sp>
          <p:nvSpPr>
            <p:cNvPr id="15416" name="任意多边形 15415" descr="白色大理石"/>
            <p:cNvSpPr/>
            <p:nvPr>
              <p:custDataLst>
                <p:tags r:id="rId14"/>
              </p:custDataLst>
            </p:nvPr>
          </p:nvSpPr>
          <p:spPr>
            <a:xfrm>
              <a:off x="1234" y="3156"/>
              <a:ext cx="816" cy="593"/>
            </a:xfrm>
            <a:custGeom>
              <a:avLst/>
              <a:gdLst/>
              <a:ahLst/>
              <a:cxnLst/>
              <a:rect l="l" t="t" r="r" b="b"/>
              <a:pathLst>
                <a:path w="845" h="599">
                  <a:moveTo>
                    <a:pt x="0" y="372"/>
                  </a:moveTo>
                  <a:cubicBezTo>
                    <a:pt x="0" y="346"/>
                    <a:pt x="8" y="295"/>
                    <a:pt x="13" y="261"/>
                  </a:cubicBezTo>
                  <a:cubicBezTo>
                    <a:pt x="14" y="255"/>
                    <a:pt x="18" y="189"/>
                    <a:pt x="29" y="170"/>
                  </a:cubicBezTo>
                  <a:cubicBezTo>
                    <a:pt x="73" y="98"/>
                    <a:pt x="207" y="51"/>
                    <a:pt x="284" y="22"/>
                  </a:cubicBezTo>
                  <a:cubicBezTo>
                    <a:pt x="361" y="0"/>
                    <a:pt x="449" y="32"/>
                    <a:pt x="490" y="39"/>
                  </a:cubicBezTo>
                  <a:cubicBezTo>
                    <a:pt x="531" y="46"/>
                    <a:pt x="517" y="52"/>
                    <a:pt x="531" y="63"/>
                  </a:cubicBezTo>
                  <a:cubicBezTo>
                    <a:pt x="545" y="74"/>
                    <a:pt x="557" y="95"/>
                    <a:pt x="572" y="105"/>
                  </a:cubicBezTo>
                  <a:cubicBezTo>
                    <a:pt x="587" y="115"/>
                    <a:pt x="610" y="117"/>
                    <a:pt x="622" y="121"/>
                  </a:cubicBezTo>
                  <a:cubicBezTo>
                    <a:pt x="630" y="124"/>
                    <a:pt x="646" y="129"/>
                    <a:pt x="646" y="129"/>
                  </a:cubicBezTo>
                  <a:cubicBezTo>
                    <a:pt x="661" y="144"/>
                    <a:pt x="667" y="153"/>
                    <a:pt x="688" y="162"/>
                  </a:cubicBezTo>
                  <a:cubicBezTo>
                    <a:pt x="704" y="169"/>
                    <a:pt x="737" y="179"/>
                    <a:pt x="737" y="179"/>
                  </a:cubicBezTo>
                  <a:cubicBezTo>
                    <a:pt x="753" y="203"/>
                    <a:pt x="762" y="228"/>
                    <a:pt x="778" y="253"/>
                  </a:cubicBezTo>
                  <a:cubicBezTo>
                    <a:pt x="787" y="291"/>
                    <a:pt x="795" y="304"/>
                    <a:pt x="827" y="327"/>
                  </a:cubicBezTo>
                  <a:cubicBezTo>
                    <a:pt x="829" y="332"/>
                    <a:pt x="844" y="371"/>
                    <a:pt x="844" y="376"/>
                  </a:cubicBezTo>
                  <a:cubicBezTo>
                    <a:pt x="844" y="401"/>
                    <a:pt x="846" y="427"/>
                    <a:pt x="836" y="450"/>
                  </a:cubicBezTo>
                  <a:cubicBezTo>
                    <a:pt x="828" y="468"/>
                    <a:pt x="809" y="477"/>
                    <a:pt x="795" y="491"/>
                  </a:cubicBezTo>
                  <a:cubicBezTo>
                    <a:pt x="790" y="496"/>
                    <a:pt x="755" y="531"/>
                    <a:pt x="753" y="532"/>
                  </a:cubicBezTo>
                  <a:cubicBezTo>
                    <a:pt x="696" y="554"/>
                    <a:pt x="625" y="565"/>
                    <a:pt x="564" y="574"/>
                  </a:cubicBezTo>
                  <a:cubicBezTo>
                    <a:pt x="486" y="599"/>
                    <a:pt x="431" y="587"/>
                    <a:pt x="342" y="582"/>
                  </a:cubicBezTo>
                  <a:cubicBezTo>
                    <a:pt x="293" y="566"/>
                    <a:pt x="244" y="556"/>
                    <a:pt x="194" y="549"/>
                  </a:cubicBezTo>
                  <a:cubicBezTo>
                    <a:pt x="155" y="523"/>
                    <a:pt x="115" y="506"/>
                    <a:pt x="79" y="475"/>
                  </a:cubicBezTo>
                  <a:cubicBezTo>
                    <a:pt x="59" y="458"/>
                    <a:pt x="38" y="430"/>
                    <a:pt x="13" y="417"/>
                  </a:cubicBezTo>
                  <a:cubicBezTo>
                    <a:pt x="0" y="400"/>
                    <a:pt x="0" y="398"/>
                    <a:pt x="0" y="372"/>
                  </a:cubicBezTo>
                  <a:close/>
                </a:path>
              </a:pathLst>
            </a:custGeom>
            <a:blipFill rotWithShape="1">
              <a:blip r:embed="rId19"/>
              <a:stretch>
                <a:fillRect/>
              </a:stretch>
            </a:blipFill>
            <a:ln w="19050" cap="flat" cmpd="sng">
              <a:solidFill>
                <a:srgbClr val="5F5F5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3143885" y="4220845"/>
            <a:ext cx="3641090" cy="2183765"/>
            <a:chOff x="2521" y="6636"/>
            <a:chExt cx="5734" cy="3439"/>
          </a:xfrm>
        </p:grpSpPr>
        <p:pic>
          <p:nvPicPr>
            <p:cNvPr id="24581" name="Picture 15" descr="xt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clrChange>
                <a:clrFrom>
                  <a:srgbClr val="D5F0C3"/>
                </a:clrFrom>
                <a:clrTo>
                  <a:srgbClr val="D5F0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1" y="6636"/>
              <a:ext cx="3596" cy="26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Text Box 16"/>
            <p:cNvSpPr txBox="1"/>
            <p:nvPr>
              <p:custDataLst>
                <p:tags r:id="rId10"/>
              </p:custDataLst>
            </p:nvPr>
          </p:nvSpPr>
          <p:spPr>
            <a:xfrm>
              <a:off x="3001" y="9156"/>
              <a:ext cx="2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天平</a:t>
              </a:r>
            </a:p>
          </p:txBody>
        </p:sp>
        <p:pic>
          <p:nvPicPr>
            <p:cNvPr id="24583" name="Picture 17" descr="6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6841" y="7836"/>
              <a:ext cx="873" cy="1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4" name="Text Box 18"/>
            <p:cNvSpPr txBox="1"/>
            <p:nvPr>
              <p:custDataLst>
                <p:tags r:id="rId12"/>
              </p:custDataLst>
            </p:nvPr>
          </p:nvSpPr>
          <p:spPr>
            <a:xfrm>
              <a:off x="6361" y="9253"/>
              <a:ext cx="189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砝码</a:t>
              </a:r>
            </a:p>
          </p:txBody>
        </p:sp>
      </p:grpSp>
      <p:sp>
        <p:nvSpPr>
          <p:cNvPr id="13" name="标题 27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52040" y="768985"/>
            <a:ext cx="2880000" cy="2160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16090" y="692785"/>
            <a:ext cx="2880000" cy="2160303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80005" y="2981325"/>
          <a:ext cx="894715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933450" imgH="3587750" progId="">
                  <p:embed/>
                </p:oleObj>
              </mc:Choice>
              <mc:Fallback>
                <p:oleObj r:id="rId14" imgW="933450" imgH="35877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80005" y="2981325"/>
                        <a:ext cx="894715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160010" y="2978785"/>
          <a:ext cx="984250" cy="360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033780" imgH="3587750" progId="">
                  <p:embed/>
                </p:oleObj>
              </mc:Choice>
              <mc:Fallback>
                <p:oleObj r:id="rId16" imgW="1033780" imgH="35877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60010" y="2978785"/>
                        <a:ext cx="984250" cy="3606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503930" y="4220845"/>
            <a:ext cx="9486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V</a:t>
            </a:r>
            <a:r>
              <a:rPr lang="en-US" altLang="zh-CN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1</a:t>
            </a: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311900" y="4293235"/>
            <a:ext cx="9486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V</a:t>
            </a:r>
            <a:r>
              <a:rPr lang="en-US" altLang="zh-CN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2</a:t>
            </a: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112125" y="3284855"/>
            <a:ext cx="14732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排水法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5231765" y="1412875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乌鸦喝水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7535863" y="4653439"/>
          <a:ext cx="2432685" cy="68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634365" imgH="177165" progId="Equation.3">
                  <p:embed/>
                </p:oleObj>
              </mc:Choice>
              <mc:Fallback>
                <p:oleObj r:id="rId18" imgW="634365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35863" y="4653439"/>
                        <a:ext cx="2432685" cy="689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标题 27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15363"/>
          <p:cNvSpPr/>
          <p:nvPr>
            <p:custDataLst>
              <p:tags r:id="rId1"/>
            </p:custDataLst>
          </p:nvPr>
        </p:nvSpPr>
        <p:spPr>
          <a:xfrm>
            <a:off x="2135505" y="2204720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．实验原理：</a:t>
            </a:r>
          </a:p>
        </p:txBody>
      </p:sp>
      <p:graphicFrame>
        <p:nvGraphicFramePr>
          <p:cNvPr id="15363" name="对象 1536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748" y="1938655"/>
          <a:ext cx="1073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443865" imgH="405765" progId="Equation.DSMT4">
                  <p:embed/>
                </p:oleObj>
              </mc:Choice>
              <mc:Fallback>
                <p:oleObj r:id="rId27" imgW="443865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83748" y="1938655"/>
                        <a:ext cx="107315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135505" y="369633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．实验器材：</a:t>
            </a: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1972945" y="4213860"/>
            <a:ext cx="3288030" cy="2122170"/>
            <a:chOff x="707" y="6636"/>
            <a:chExt cx="5178" cy="3342"/>
          </a:xfrm>
        </p:grpSpPr>
        <p:pic>
          <p:nvPicPr>
            <p:cNvPr id="24581" name="Picture 15" descr="xt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>
              <a:clrChange>
                <a:clrFrom>
                  <a:srgbClr val="D5F0C3"/>
                </a:clrFrom>
                <a:clrTo>
                  <a:srgbClr val="D5F0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" y="6636"/>
              <a:ext cx="3596" cy="26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Text Box 16"/>
            <p:cNvSpPr txBox="1"/>
            <p:nvPr>
              <p:custDataLst>
                <p:tags r:id="rId21"/>
              </p:custDataLst>
            </p:nvPr>
          </p:nvSpPr>
          <p:spPr>
            <a:xfrm>
              <a:off x="1187" y="9156"/>
              <a:ext cx="2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天平</a:t>
              </a:r>
            </a:p>
          </p:txBody>
        </p:sp>
        <p:grpSp>
          <p:nvGrpSpPr>
            <p:cNvPr id="3" name="组合 2"/>
            <p:cNvGrpSpPr/>
            <p:nvPr>
              <p:custDataLst>
                <p:tags r:id="rId22"/>
              </p:custDataLst>
            </p:nvPr>
          </p:nvGrpSpPr>
          <p:grpSpPr>
            <a:xfrm>
              <a:off x="3991" y="7730"/>
              <a:ext cx="1894" cy="2239"/>
              <a:chOff x="3991" y="7730"/>
              <a:chExt cx="1894" cy="2239"/>
            </a:xfrm>
          </p:grpSpPr>
          <p:pic>
            <p:nvPicPr>
              <p:cNvPr id="24583" name="Picture 17" descr="67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4471" y="7730"/>
                <a:ext cx="873" cy="10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4" name="Text Box 18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3991" y="9147"/>
                <a:ext cx="189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砝码</a:t>
                </a:r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6677660" y="4220845"/>
            <a:ext cx="4084320" cy="2180590"/>
            <a:chOff x="8116" y="6647"/>
            <a:chExt cx="6432" cy="3434"/>
          </a:xfrm>
        </p:grpSpPr>
        <p:grpSp>
          <p:nvGrpSpPr>
            <p:cNvPr id="8" name="组合 7"/>
            <p:cNvGrpSpPr/>
            <p:nvPr>
              <p:custDataLst>
                <p:tags r:id="rId12"/>
              </p:custDataLst>
            </p:nvPr>
          </p:nvGrpSpPr>
          <p:grpSpPr>
            <a:xfrm>
              <a:off x="8116" y="6647"/>
              <a:ext cx="2209" cy="3434"/>
              <a:chOff x="8107" y="6643"/>
              <a:chExt cx="2209" cy="3434"/>
            </a:xfrm>
          </p:grpSpPr>
          <p:pic>
            <p:nvPicPr>
              <p:cNvPr id="34819" name="图片 34818"/>
              <p:cNvPicPr/>
              <p:nvPr>
                <p:custDataLst>
                  <p:tags r:id="rId18"/>
                </p:custDataLst>
              </p:nvPr>
            </p:nvPicPr>
            <p:blipFill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60" y="6643"/>
                <a:ext cx="1456" cy="25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Text Box 1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107" y="9255"/>
                <a:ext cx="2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量筒</a:t>
                </a:r>
              </a:p>
            </p:txBody>
          </p:sp>
        </p:grpSp>
        <p:grpSp>
          <p:nvGrpSpPr>
            <p:cNvPr id="9" name="组合 8"/>
            <p:cNvGrpSpPr/>
            <p:nvPr>
              <p:custDataLst>
                <p:tags r:id="rId13"/>
              </p:custDataLst>
            </p:nvPr>
          </p:nvGrpSpPr>
          <p:grpSpPr>
            <a:xfrm>
              <a:off x="10149" y="6910"/>
              <a:ext cx="4399" cy="3167"/>
              <a:chOff x="10149" y="6910"/>
              <a:chExt cx="4399" cy="3167"/>
            </a:xfrm>
          </p:grpSpPr>
          <p:pic>
            <p:nvPicPr>
              <p:cNvPr id="34825" name="图片 34824" descr="烧杯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10602" y="6910"/>
                <a:ext cx="1508" cy="20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26" name="图片 34825" descr="7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12983" y="7078"/>
                <a:ext cx="986" cy="17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1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149" y="9255"/>
                <a:ext cx="2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水</a:t>
                </a:r>
              </a:p>
            </p:txBody>
          </p:sp>
          <p:sp>
            <p:nvSpPr>
              <p:cNvPr id="7" name="Text Box 1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339" y="9141"/>
                <a:ext cx="220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细线</a:t>
                </a: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5283835" y="4900930"/>
            <a:ext cx="1371600" cy="1449705"/>
            <a:chOff x="5921" y="7718"/>
            <a:chExt cx="2160" cy="2283"/>
          </a:xfrm>
        </p:grpSpPr>
        <p:sp>
          <p:nvSpPr>
            <p:cNvPr id="15415" name="文本框 15414"/>
            <p:cNvSpPr txBox="1"/>
            <p:nvPr>
              <p:custDataLst>
                <p:tags r:id="rId10"/>
              </p:custDataLst>
            </p:nvPr>
          </p:nvSpPr>
          <p:spPr>
            <a:xfrm>
              <a:off x="5921" y="9179"/>
              <a:ext cx="21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石块</a:t>
              </a:r>
            </a:p>
          </p:txBody>
        </p:sp>
        <p:pic>
          <p:nvPicPr>
            <p:cNvPr id="12" name="图片 11" descr="123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6052" y="7718"/>
              <a:ext cx="1320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标题 27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63525" y="34290"/>
            <a:ext cx="6196330" cy="971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二、测量液体和固体的密度</a:t>
            </a:r>
          </a:p>
        </p:txBody>
      </p:sp>
      <p:sp>
        <p:nvSpPr>
          <p:cNvPr id="14" name="文本框 34826"/>
          <p:cNvSpPr txBox="1"/>
          <p:nvPr>
            <p:custDataLst>
              <p:tags r:id="rId8"/>
            </p:custDataLst>
          </p:nvPr>
        </p:nvSpPr>
        <p:spPr>
          <a:xfrm>
            <a:off x="5160010" y="1268730"/>
            <a:ext cx="3188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小石块</a:t>
            </a:r>
            <a:r>
              <a:rPr lang="zh-CN" altLang="en-US" sz="32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的密度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8328660" y="1268730"/>
            <a:ext cx="838200" cy="544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2"/>
  <p:tag name="KSO_WM_UNIT_PLACING_PICTURE_USER_VIEWPORT" val="{&quot;height&quot;:3423.9763779527557,&quot;width&quot;:3286.63622047244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  <p:tag name="KSO_WM_UNIT_TABLE_BEAUTIFY" val="smartTable{a765d706-aabc-4390-84ca-239ea4790df3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7"/>
  <p:tag name="KSO_WM_UNIT_TEXT_FILL_FORE_SCHEMECOLOR_INDEX" val="5"/>
  <p:tag name="KSO_WM_UNIT_TEXT_FILL_FORE_SCHEMECOLOR_INDEX_BRIGHTNESS" val="-0.25"/>
  <p:tag name="KSO_WM_UNIT_TEXT_FILL_TYP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8"/>
  <p:tag name="KSO_WM_UNIT_TEXT_FILL_FORE_SCHEMECOLOR_INDEX" val="5"/>
  <p:tag name="KSO_WM_UNIT_TEXT_FILL_FORE_SCHEMECOLOR_INDEX_BRIGHTNESS" val="-0.25"/>
  <p:tag name="KSO_WM_UNIT_TEXT_FILL_TYP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  <p:tag name="KSO_WM_UNIT_TEXT_FILL_FORE_SCHEMECOLOR_INDEX" val="5"/>
  <p:tag name="KSO_WM_UNIT_TEXT_FILL_FORE_SCHEMECOLOR_INDEX_BRIGHTNESS" val="-0.25"/>
  <p:tag name="KSO_WM_UNIT_TEXT_FILL_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  <p:tag name="KSO_WM_UNIT_TEXT_FILL_FORE_SCHEMECOLOR_INDEX" val="13"/>
  <p:tag name="KSO_WM_UNIT_TEXT_FILL_FORE_SCHEMECOLOR_INDEX_BRIGHTNESS" val="0"/>
  <p:tag name="KSO_WM_UNIT_TEXT_FILL_TYP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"/>
  <p:tag name="KSO_WM_UNIT_TEXT_FILL_FORE_SCHEMECOLOR_INDEX" val="6"/>
  <p:tag name="KSO_WM_UNIT_TEXT_FILL_FORE_SCHEMECOLOR_INDEX_BRIGHTNESS" val="-0.25"/>
  <p:tag name="KSO_WM_UNIT_TEXT_FILL_TYP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5"/>
  <p:tag name="KSO_WM_UNIT_TEXT_FILL_FORE_SCHEMECOLOR_INDEX" val="6"/>
  <p:tag name="KSO_WM_UNIT_TEXT_FILL_FORE_SCHEMECOLOR_INDEX_BRIGHTNESS" val="-0.25"/>
  <p:tag name="KSO_WM_UNIT_TEXT_FILL_TYP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  <p:tag name="KSO_WM_UNIT_TEXT_FILL_FORE_SCHEMECOLOR_INDEX" val="13"/>
  <p:tag name="KSO_WM_UNIT_TEXT_FILL_FORE_SCHEMECOLOR_INDEX_BRIGHTNESS" val="0"/>
  <p:tag name="KSO_WM_UNIT_TEXT_FILL_TYP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3"/>
  <p:tag name="KSO_WM_UNIT_TEXT_FILL_FORE_SCHEMECOLOR_INDEX" val="5"/>
  <p:tag name="KSO_WM_UNIT_TEXT_FILL_FORE_SCHEMECOLOR_INDEX_BRIGHTNESS" val="-0.25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4"/>
  <p:tag name="KSO_WM_UNIT_TEXT_FILL_FORE_SCHEMECOLOR_INDEX" val="5"/>
  <p:tag name="KSO_WM_UNIT_TEXT_FILL_FORE_SCHEMECOLOR_INDEX_BRIGHTNESS" val="-0.25"/>
  <p:tag name="KSO_WM_UNIT_TEXT_FILL_TYP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  <p:tag name="KSO_WM_UNIT_TEXT_FILL_FORE_SCHEMECOLOR_INDEX" val="5"/>
  <p:tag name="KSO_WM_UNIT_TEXT_FILL_FORE_SCHEMECOLOR_INDEX_BRIGHTNESS" val="-0.25"/>
  <p:tag name="KSO_WM_UNIT_TEXT_FILL_TYP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  <p:tag name="KSO_WM_UNIT_TEXT_FILL_FORE_SCHEMECOLOR_INDEX" val="13"/>
  <p:tag name="KSO_WM_UNIT_TEXT_FILL_FORE_SCHEMECOLOR_INDEX_BRIGHTNESS" val="0"/>
  <p:tag name="KSO_WM_UNIT_TEXT_FILL_TYP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0"/>
  <p:tag name="KSO_WM_UNIT_TEXT_FILL_FORE_SCHEMECOLOR_INDEX" val="6"/>
  <p:tag name="KSO_WM_UNIT_TEXT_FILL_FORE_SCHEMECOLOR_INDEX_BRIGHTNESS" val="-0.25"/>
  <p:tag name="KSO_WM_UNIT_TEXT_FILL_TYP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  <p:tag name="KSO_WM_UNIT_TEXT_FILL_FORE_SCHEMECOLOR_INDEX" val="6"/>
  <p:tag name="KSO_WM_UNIT_TEXT_FILL_FORE_SCHEMECOLOR_INDEX_BRIGHTNESS" val="-0.25"/>
  <p:tag name="KSO_WM_UNIT_TEXT_FILL_TYP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  <p:tag name="KSO_WM_UNIT_TEXT_FILL_FORE_SCHEMECOLOR_INDEX" val="13"/>
  <p:tag name="KSO_WM_UNIT_TEXT_FILL_FORE_SCHEMECOLOR_INDEX_BRIGHTNESS" val="0"/>
  <p:tag name="KSO_WM_UNIT_TEXT_FILL_TYP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3"/>
  <p:tag name="KSO_WM_UNIT_TEXT_FILL_FORE_SCHEMECOLOR_INDEX" val="13"/>
  <p:tag name="KSO_WM_UNIT_TEXT_FILL_FORE_SCHEMECOLOR_INDEX_BRIGHTNESS" val="0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  <p:tag name="KSO_WM_UNIT_TABLE_BEAUTIFY" val="smartTable{f9553a27-39c8-4b0e-b66d-b669a029e0c5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368.xml><?xml version="1.0" encoding="utf-8"?>
<p:tagLst xmlns:p="http://schemas.openxmlformats.org/presentationml/2006/main">
  <p:tag name="AS_UNIQUEID" val="2618"/>
  <p:tag name="KSO_WM_UNIT_TEXT_FILL_FORE_SCHEMECOLOR_INDEX" val="13"/>
  <p:tag name="KSO_WM_UNIT_TEXT_FILL_FORE_SCHEMECOLOR_INDEX_BRIGHTNESS" val="0"/>
  <p:tag name="KSO_WM_UNIT_TEXT_FILL_TYP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0"/>
</p:tagLst>
</file>

<file path=ppt/tags/tag384.xml><?xml version="1.0" encoding="utf-8"?>
<p:tagLst xmlns:p="http://schemas.openxmlformats.org/presentationml/2006/main">
  <p:tag name="AS_UNIQUEID" val="2634"/>
  <p:tag name="KSO_WM_UNIT_TEXT_FILL_FORE_SCHEMECOLOR_INDEX" val="13"/>
  <p:tag name="KSO_WM_UNIT_TEXT_FILL_FORE_SCHEMECOLOR_INDEX_BRIGHTNESS" val="0"/>
  <p:tag name="KSO_WM_UNIT_TEX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395.xml><?xml version="1.0" encoding="utf-8"?>
<p:tagLst xmlns:p="http://schemas.openxmlformats.org/presentationml/2006/main">
  <p:tag name="AS_UNIQUEID" val="2644"/>
  <p:tag name="KSO_WM_UNIT_TEXT_FILL_FORE_SCHEMECOLOR_INDEX" val="13"/>
  <p:tag name="KSO_WM_UNIT_TEXT_FILL_FORE_SCHEMECOLOR_INDEX_BRIGHTNESS" val="0"/>
  <p:tag name="KSO_WM_UNIT_TEXT_FILL_TYP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1"/>
</p:tagLst>
</file>

<file path=ppt/tags/tag424.xml><?xml version="1.0" encoding="utf-8"?>
<p:tagLst xmlns:p="http://schemas.openxmlformats.org/presentationml/2006/main">
  <p:tag name="AS_UNIQUEID" val="267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aca87983-101f-4170-a67c-32f763cf6602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6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7"/>
  <p:tag name="KSO_WM_UNIT_TEXT_FILL_FORE_SCHEMECOLOR_INDEX" val="13"/>
  <p:tag name="KSO_WM_UNIT_TEXT_FILL_FORE_SCHEMECOLOR_INDEX_BRIGHTNESS" val="0"/>
  <p:tag name="KSO_WM_UNIT_TEXT_FILL_TYP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8"/>
  <p:tag name="KSO_WM_UNIT_FILL_FORE_SCHEMECOLOR_INDEX_1" val="9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9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9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9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5"/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7"/>
  <p:tag name="KSO_WM_UNIT_TEXT_FILL_FORE_SCHEMECOLOR_INDEX" val="13"/>
  <p:tag name="KSO_WM_UNIT_TEXT_FILL_FORE_SCHEMECOLOR_INDEX_BRIGHTNESS" val="0"/>
  <p:tag name="KSO_WM_UNIT_TEXT_FILL_TYP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2"/>
  <p:tag name="KSO_WM_UNIT_TEXT_FILL_FORE_SCHEMECOLOR_INDEX" val="13"/>
  <p:tag name="KSO_WM_UNIT_TEXT_FILL_FORE_SCHEMECOLOR_INDEX_BRIGHTNESS" val="0"/>
  <p:tag name="KSO_WM_UNIT_TEXT_FILL_TYP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389a5b9a-ef92-4a16-bec3-f90e45f7b797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7"/>
  <p:tag name="KSO_WM_UNIT_FILL_FORE_SCHEMECOLOR_INDEX_1" val="8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8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8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8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8"/>
  <p:tag name="KSO_WM_UNIT_TEXT_FILL_FORE_SCHEMECOLOR_INDEX" val="13"/>
  <p:tag name="KSO_WM_UNIT_TEXT_FILL_FORE_SCHEMECOLOR_INDEX_BRIGHTNESS" val="0"/>
  <p:tag name="KSO_WM_UNIT_TEXT_FILL_TYP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  <p:tag name="KSO_WM_UNIT_TEXT_FILL_FORE_SCHEMECOLOR_INDEX" val="13"/>
  <p:tag name="KSO_WM_UNIT_TEXT_FILL_FORE_SCHEMECOLOR_INDEX_BRIGHTNESS" val="0"/>
  <p:tag name="KSO_WM_UNIT_TEXT_FILL_TYP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6"/>
  <p:tag name="KSO_WM_UNIT_TEXT_FILL_FORE_SCHEMECOLOR_INDEX" val="13"/>
  <p:tag name="KSO_WM_UNIT_TEXT_FILL_FORE_SCHEMECOLOR_INDEX_BRIGHTNESS" val="0"/>
  <p:tag name="KSO_WM_UNIT_TEXT_FILL_TYP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0"/>
  <p:tag name="KSO_WM_UNIT_TEXT_FILL_FORE_SCHEMECOLOR_INDEX" val="13"/>
  <p:tag name="KSO_WM_UNIT_TEXT_FILL_FORE_SCHEMECOLOR_INDEX_BRIGHTNESS" val="0"/>
  <p:tag name="KSO_WM_UNIT_TEXT_FILL_TYP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7"/>
  <p:tag name="KSO_WM_UNIT_TEXT_FILL_FORE_SCHEMECOLOR_INDEX" val="13"/>
  <p:tag name="KSO_WM_UNIT_TEXT_FILL_FORE_SCHEMECOLOR_INDEX_BRIGHTNESS" val="0"/>
  <p:tag name="KSO_WM_UNIT_TEXT_FILL_TYP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2"/>
  <p:tag name="KSO_WM_UNIT_FILL_FORE_SCHEMECOLOR_INDEX_1" val="6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5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6"/>
  <p:tag name="KSO_WM_UNIT_FILL_FORE_SCHEMECOLOR_INDEX_1" val="8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8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8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8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  <p:tag name="KSO_WM_UNIT_TEXT_FILL_FORE_SCHEMECOLOR_INDEX" val="13"/>
  <p:tag name="KSO_WM_UNIT_TEXT_FILL_FORE_SCHEMECOLOR_INDEX_BRIGHTNESS" val="0"/>
  <p:tag name="KSO_WM_UNIT_TEXT_FILL_TYP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6"/>
</p:tagLst>
</file>

<file path=ppt/tags/tag501.xml><?xml version="1.0" encoding="utf-8"?>
<p:tagLst xmlns:p="http://schemas.openxmlformats.org/presentationml/2006/main">
  <p:tag name="AS_UNIQUEID" val="2723"/>
  <p:tag name="KSO_WM_UNIT_TEXT_FILL_FORE_SCHEMECOLOR_INDEX" val="13"/>
  <p:tag name="KSO_WM_UNIT_TEXT_FILL_FORE_SCHEMECOLOR_INDEX_BRIGHTNESS" val="0"/>
  <p:tag name="KSO_WM_UNIT_TEXT_FILL_TYP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9"/>
  <p:tag name="KSO_WM_UNIT_FILL_FORE_SCHEMECOLOR_INDEX" val="9"/>
  <p:tag name="KSO_WM_UNIT_FILL_FORE_SCHEMECOLOR_INDEX_BRIGHTNESS" val="0.6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504.xml><?xml version="1.0" encoding="utf-8"?>
<p:tagLst xmlns:p="http://schemas.openxmlformats.org/presentationml/2006/main">
  <p:tag name="AS_UNIQUEID" val="2726"/>
  <p:tag name="KSO_WM_UNIT_TEXT_FILL_FORE_SCHEMECOLOR_INDEX" val="13"/>
  <p:tag name="KSO_WM_UNIT_TEXT_FILL_FORE_SCHEMECOLOR_INDEX_BRIGHTNESS" val="0"/>
  <p:tag name="KSO_WM_UNIT_TEXT_FILL_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2"/>
  <p:tag name="KSO_WM_UNIT_TEXT_FILL_FORE_SCHEMECOLOR_INDEX" val="13"/>
  <p:tag name="KSO_WM_UNIT_TEXT_FILL_FORE_SCHEMECOLOR_INDEX_BRIGHTNESS" val="0"/>
  <p:tag name="KSO_WM_UNIT_TEXT_FILL_TYP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1"/>
  <p:tag name="KSO_WM_UNIT_TEXT_FILL_FORE_SCHEMECOLOR_INDEX" val="13"/>
  <p:tag name="KSO_WM_UNIT_TEXT_FILL_FORE_SCHEMECOLOR_INDEX_BRIGHTNESS" val="0"/>
  <p:tag name="KSO_WM_UNIT_TEXT_FILL_TYP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  <p:tag name="KSO_WM_UNIT_FILL_FORE_SCHEMECOLOR_INDEX_1" val="6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2"/>
  <p:tag name="KSO_WM_UNIT_TEXT_FILL_FORE_SCHEMECOLOR_INDEX" val="13"/>
  <p:tag name="KSO_WM_UNIT_TEXT_FILL_FORE_SCHEMECOLOR_INDEX_BRIGHTNESS" val="0"/>
  <p:tag name="KSO_WM_UNIT_TEXT_FILL_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5"/>
  <p:tag name="KSO_WM_UNIT_TEXT_FILL_FORE_SCHEMECOLOR_INDEX" val="13"/>
  <p:tag name="KSO_WM_UNIT_TEXT_FILL_FORE_SCHEMECOLOR_INDEX_BRIGHTNESS" val="0"/>
  <p:tag name="KSO_WM_UNIT_TEXT_FILL_TYPE" val="1"/>
</p:tagLst>
</file>

<file path=ppt/tags/tag519.xml><?xml version="1.0" encoding="utf-8"?>
<p:tagLst xmlns:p="http://schemas.openxmlformats.org/presentationml/2006/main">
  <p:tag name="AS_UNIQUEID" val="27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9"/>
</p:tagLst>
</file>

<file path=ppt/tags/tag530.xml><?xml version="1.0" encoding="utf-8"?>
<p:tagLst xmlns:p="http://schemas.openxmlformats.org/presentationml/2006/main">
  <p:tag name="AS_UNIQUEID" val="2752"/>
</p:tagLst>
</file>

<file path=ppt/tags/tag532.xml><?xml version="1.0" encoding="utf-8"?>
<p:tagLst xmlns:p="http://schemas.openxmlformats.org/presentationml/2006/main">
  <p:tag name="AS_UNIQUEID" val="2754"/>
</p:tagLst>
</file>

<file path=ppt/tags/tag538.xml><?xml version="1.0" encoding="utf-8"?>
<p:tagLst xmlns:p="http://schemas.openxmlformats.org/presentationml/2006/main">
  <p:tag name="AS_UNIQUEID" val="27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1"/>
</p:tagLst>
</file>

<file path=ppt/tags/tag555.xml><?xml version="1.0" encoding="utf-8"?>
<p:tagLst xmlns:p="http://schemas.openxmlformats.org/presentationml/2006/main">
  <p:tag name="AS_UNIQUEID" val="2777"/>
</p:tagLst>
</file>

<file path=ppt/tags/tag557.xml><?xml version="1.0" encoding="utf-8"?>
<p:tagLst xmlns:p="http://schemas.openxmlformats.org/presentationml/2006/main">
  <p:tag name="AS_UNIQUEID" val="2779"/>
  <p:tag name="KSO_WM_UNIT_TEXT_FILL_FORE_SCHEMECOLOR_INDEX" val="13"/>
  <p:tag name="KSO_WM_UNIT_TEXT_FILL_FORE_SCHEMECOLOR_INDEX_BRIGHTNESS" val="0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2"/>
</p:tagLst>
</file>

<file path=ppt/tags/tag560.xml><?xml version="1.0" encoding="utf-8"?>
<p:tagLst xmlns:p="http://schemas.openxmlformats.org/presentationml/2006/main">
  <p:tag name="AS_UNIQUEID" val="2782"/>
  <p:tag name="KSO_WM_UNIT_TEXT_FILL_FORE_SCHEMECOLOR_INDEX" val="13"/>
  <p:tag name="KSO_WM_UNIT_TEXT_FILL_FORE_SCHEMECOLOR_INDEX_BRIGHTNESS" val="0"/>
  <p:tag name="KSO_WM_UNIT_TEXT_FILL_TYPE" val="1"/>
</p:tagLst>
</file>

<file path=ppt/tags/tag565.xml><?xml version="1.0" encoding="utf-8"?>
<p:tagLst xmlns:p="http://schemas.openxmlformats.org/presentationml/2006/main">
  <p:tag name="AS_UNIQUEID" val="27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heme/theme1.xml><?xml version="1.0" encoding="utf-8"?>
<a:theme xmlns:a="http://schemas.openxmlformats.org/drawingml/2006/main" name="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宽屏</PresentationFormat>
  <Paragraphs>235</Paragraphs>
  <Slides>31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黑体</vt:lpstr>
      <vt:lpstr>楷体</vt:lpstr>
      <vt:lpstr>隶书</vt:lpstr>
      <vt:lpstr>微软雅黑</vt:lpstr>
      <vt:lpstr>Arial</vt:lpstr>
      <vt:lpstr>Calibri</vt:lpstr>
      <vt:lpstr>Cambria Math</vt:lpstr>
      <vt:lpstr>Times New Roman</vt:lpstr>
      <vt:lpstr>Wingdings</vt:lpstr>
      <vt:lpstr>mykonglong.taobao.com</vt:lpstr>
      <vt:lpstr>Equation.DSMT4</vt:lpstr>
      <vt:lpstr>Equation.3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</cp:revision>
  <cp:lastPrinted>2024-11-04T11:56:44Z</cp:lastPrinted>
  <dcterms:created xsi:type="dcterms:W3CDTF">2024-11-04T11:56:44Z</dcterms:created>
  <dcterms:modified xsi:type="dcterms:W3CDTF">2024-10-26T04:41:58Z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