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  <p:sldMasterId id="2147483662" r:id="rId3"/>
    <p:sldMasterId id="2147483676" r:id="rId4"/>
  </p:sldMasterIdLst>
  <p:notesMasterIdLst>
    <p:notesMasterId r:id="rId35"/>
  </p:notesMasterIdLst>
  <p:handoutMasterIdLst>
    <p:handoutMasterId r:id="rId36"/>
  </p:handoutMasterIdLst>
  <p:sldIdLst>
    <p:sldId id="483" r:id="rId5"/>
    <p:sldId id="448" r:id="rId6"/>
    <p:sldId id="449" r:id="rId7"/>
    <p:sldId id="442" r:id="rId8"/>
    <p:sldId id="450" r:id="rId9"/>
    <p:sldId id="451" r:id="rId10"/>
    <p:sldId id="452" r:id="rId11"/>
    <p:sldId id="476" r:id="rId12"/>
    <p:sldId id="453" r:id="rId13"/>
    <p:sldId id="479" r:id="rId14"/>
    <p:sldId id="480" r:id="rId15"/>
    <p:sldId id="481" r:id="rId16"/>
    <p:sldId id="454" r:id="rId17"/>
    <p:sldId id="486" r:id="rId18"/>
    <p:sldId id="455" r:id="rId19"/>
    <p:sldId id="477" r:id="rId20"/>
    <p:sldId id="456" r:id="rId21"/>
    <p:sldId id="458" r:id="rId22"/>
    <p:sldId id="459" r:id="rId23"/>
    <p:sldId id="487" r:id="rId24"/>
    <p:sldId id="460" r:id="rId25"/>
    <p:sldId id="478" r:id="rId26"/>
    <p:sldId id="457" r:id="rId27"/>
    <p:sldId id="482" r:id="rId28"/>
    <p:sldId id="443" r:id="rId29"/>
    <p:sldId id="444" r:id="rId30"/>
    <p:sldId id="445" r:id="rId31"/>
    <p:sldId id="446" r:id="rId32"/>
    <p:sldId id="447" r:id="rId33"/>
    <p:sldId id="485" r:id="rId34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D255"/>
    <a:srgbClr val="000000"/>
    <a:srgbClr val="FA8A12"/>
    <a:srgbClr val="F57A17"/>
    <a:srgbClr val="C2D9FB"/>
    <a:srgbClr val="F2F9FB"/>
    <a:srgbClr val="6BACDA"/>
    <a:srgbClr val="B7B7B7"/>
    <a:srgbClr val="E3966D"/>
    <a:srgbClr val="C782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185" autoAdjust="0"/>
  </p:normalViewPr>
  <p:slideViewPr>
    <p:cSldViewPr snapToGrid="0">
      <p:cViewPr varScale="1">
        <p:scale>
          <a:sx n="86" d="100"/>
          <a:sy n="86" d="100"/>
        </p:scale>
        <p:origin x="374" y="6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20" d="100"/>
        <a:sy n="120" d="100"/>
      </p:scale>
      <p:origin x="0" y="-3228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#2">
  <dgm:title val=""/>
  <dgm:desc val=""/>
  <dgm:catLst>
    <dgm:cat type="accent1" pri="11100"/>
  </dgm:catLst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91E60E-04F7-4A3A-8128-34E84046B4EF}" type="doc">
      <dgm:prSet loTypeId="urn:microsoft.com/office/officeart/2009/3/layout/HorizontalOrganizationChart#2" loCatId="hierarchy" qsTypeId="urn:microsoft.com/office/officeart/2005/8/quickstyle/simple1#2" qsCatId="simple" csTypeId="urn:microsoft.com/office/officeart/2005/8/colors/accent1_1#2" csCatId="accent1" phldr="1"/>
      <dgm:spPr/>
      <dgm:t>
        <a:bodyPr/>
        <a:lstStyle/>
        <a:p>
          <a:endParaRPr lang="zh-CN" altLang="en-US"/>
        </a:p>
      </dgm:t>
    </dgm:pt>
    <dgm:pt modelId="{AE5AC77F-2640-44F8-9BA1-FC5AD44C9482}">
      <dgm:prSet phldrT="[文本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弹力与弹簧测力计</a:t>
          </a:r>
        </a:p>
      </dgm:t>
    </dgm:pt>
    <dgm:pt modelId="{4884C0C9-DA3F-423D-BC3A-E6D0FFDB1FBB}" type="parTrans" cxnId="{4E382402-B66A-4FB4-A52B-5FAE2C83E8BE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B8FDCDE-1641-4535-8026-539EBAD13E9C}" type="sibTrans" cxnId="{4E382402-B66A-4FB4-A52B-5FAE2C83E8BE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801294F1-BA44-46D3-8094-2B50502C3890}">
      <dgm:prSet phldrT="[文本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弹力</a:t>
          </a:r>
        </a:p>
      </dgm:t>
    </dgm:pt>
    <dgm:pt modelId="{DCCB8ED1-F4C8-4B54-9516-DE918EDBA07B}" type="parTrans" cxnId="{5AE479DC-FC5E-4D74-B731-1A13E8E5517C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E56AB74-2562-4ECF-AC9F-EE64C382B3D1}" type="sibTrans" cxnId="{5AE479DC-FC5E-4D74-B731-1A13E8E5517C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80E84340-F0CE-448B-B952-7292FF625EC2}">
      <dgm:prSet phldrT="[文本]" custT="1"/>
      <dgm:spPr/>
      <dgm:t>
        <a:bodyPr/>
        <a:lstStyle/>
        <a:p>
          <a:r>
            <a:rPr lang="zh-CN" altLang="en-US" sz="2000" b="1">
              <a:latin typeface="黑体" panose="02010609060101010101" pitchFamily="49" charset="-122"/>
              <a:ea typeface="黑体" panose="02010609060101010101" pitchFamily="49" charset="-122"/>
            </a:rPr>
            <a:t>构造、使用</a:t>
          </a:r>
        </a:p>
      </dgm:t>
    </dgm:pt>
    <dgm:pt modelId="{894EB136-BBAC-4F27-8365-AE3A99D7BAD2}" type="parTrans" cxnId="{7DFA17EE-3737-4572-8EBD-1CAD8DD1044A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1C30810-4137-41BD-804F-CEB0E834B408}" type="sibTrans" cxnId="{7DFA17EE-3737-4572-8EBD-1CAD8DD1044A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6E3EFBB-39A0-42CA-A45A-7D59A16C9AC1}">
      <dgm:prSet phldrT="[文本]" custT="1"/>
      <dgm:spPr/>
      <dgm:t>
        <a:bodyPr/>
        <a:lstStyle/>
        <a:p>
          <a:r>
            <a:rPr lang="zh-CN" altLang="en-US" sz="20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物体</a:t>
          </a:r>
          <a:r>
            <a:rPr lang="zh-CN" altLang="en-US" sz="2000" b="1">
              <a:solidFill>
                <a:schemeClr val="accent6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发生弹性形变</a:t>
          </a:r>
          <a:r>
            <a:rPr lang="zh-CN" altLang="en-US" sz="20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而产生的力</a:t>
          </a:r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B6E8EF1-0AA1-44AF-B646-70ACD360E228}" type="sibTrans" cxnId="{1690F571-1F6D-4E86-97E3-4FA7B978E866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31CE607-2BB4-465F-B3FE-25382D5ABDCB}" type="parTrans" cxnId="{1690F571-1F6D-4E86-97E3-4FA7B978E866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E9A8AC5-4335-4DDA-80D2-367ED8E13751}">
      <dgm:prSet phldrT="[文本]" custT="1"/>
      <dgm:spPr/>
      <dgm:t>
        <a:bodyPr/>
        <a:lstStyle/>
        <a:p>
          <a:pPr>
            <a:lnSpc>
              <a:spcPct val="150000"/>
            </a:lnSpc>
          </a:pPr>
          <a:r>
            <a:rPr lang="zh-CN" altLang="en-US" sz="2000" b="1">
              <a:latin typeface="黑体" panose="02010609060101010101" pitchFamily="49" charset="-122"/>
              <a:ea typeface="黑体" panose="02010609060101010101" pitchFamily="49" charset="-122"/>
            </a:rPr>
            <a:t>产生条件：相互接触；产生弹性形变</a:t>
          </a:r>
        </a:p>
      </dgm:t>
    </dgm:pt>
    <dgm:pt modelId="{D89B16DB-62DB-4AEF-881C-1ACEBB11397C}" type="parTrans" cxnId="{35E0F0E9-6F1E-4A59-A078-65E17AA6A35A}">
      <dgm:prSet/>
      <dgm:spPr/>
      <dgm:t>
        <a:bodyPr/>
        <a:lstStyle/>
        <a:p>
          <a:endParaRPr lang="zh-CN" altLang="en-US"/>
        </a:p>
      </dgm:t>
    </dgm:pt>
    <dgm:pt modelId="{0B8217A7-DBD2-4FF3-8765-36C0608B0AB0}" type="sibTrans" cxnId="{35E0F0E9-6F1E-4A59-A078-65E17AA6A35A}">
      <dgm:prSet/>
      <dgm:spPr/>
      <dgm:t>
        <a:bodyPr/>
        <a:lstStyle/>
        <a:p>
          <a:endParaRPr lang="zh-CN" altLang="en-US"/>
        </a:p>
      </dgm:t>
    </dgm:pt>
    <dgm:pt modelId="{4DDE25C3-11F7-41D0-9C43-EEF38599B4D1}">
      <dgm:prSet phldrT="[文本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弹簧测力计</a:t>
          </a:r>
        </a:p>
      </dgm:t>
    </dgm:pt>
    <dgm:pt modelId="{99D54B04-3181-4F41-B86B-F65854F95E66}" type="sibTrans" cxnId="{85D24CB8-1AFE-41A1-BD01-AD2C6668EB7B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69BFDC2-177E-4950-AE1E-15E6B7D3F6D1}" type="parTrans" cxnId="{85D24CB8-1AFE-41A1-BD01-AD2C6668EB7B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7AE5FE3-2BF4-4F2E-A8FE-600661DEBC3E}" type="pres">
      <dgm:prSet presAssocID="{4491E60E-04F7-4A3A-8128-34E84046B4E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5D84E5B-820A-409C-BC04-B037D5300AF7}" type="pres">
      <dgm:prSet presAssocID="{AE5AC77F-2640-44F8-9BA1-FC5AD44C9482}" presName="hierRoot1" presStyleCnt="0">
        <dgm:presLayoutVars>
          <dgm:hierBranch val="init"/>
        </dgm:presLayoutVars>
      </dgm:prSet>
      <dgm:spPr/>
    </dgm:pt>
    <dgm:pt modelId="{A24C1C91-4438-4B6A-ADD0-B91B25BDA9AD}" type="pres">
      <dgm:prSet presAssocID="{AE5AC77F-2640-44F8-9BA1-FC5AD44C9482}" presName="rootComposite1" presStyleCnt="0"/>
      <dgm:spPr/>
    </dgm:pt>
    <dgm:pt modelId="{AC6E912C-9B07-4902-BCC7-DC508EFF44BC}" type="pres">
      <dgm:prSet presAssocID="{AE5AC77F-2640-44F8-9BA1-FC5AD44C9482}" presName="rootText1" presStyleLbl="node0" presStyleIdx="0" presStyleCnt="1" custScaleX="114599" custScaleY="226856">
        <dgm:presLayoutVars>
          <dgm:chPref val="3"/>
        </dgm:presLayoutVars>
      </dgm:prSet>
      <dgm:spPr>
        <a:prstGeom prst="roundRect">
          <a:avLst/>
        </a:prstGeom>
      </dgm:spPr>
    </dgm:pt>
    <dgm:pt modelId="{DC1FA0DC-A92B-42CC-8941-586364DB72F3}" type="pres">
      <dgm:prSet presAssocID="{AE5AC77F-2640-44F8-9BA1-FC5AD44C9482}" presName="rootConnector1" presStyleLbl="node1" presStyleIdx="0" presStyleCnt="0"/>
      <dgm:spPr/>
    </dgm:pt>
    <dgm:pt modelId="{60922815-81FA-4461-87ED-189EA09F3AAE}" type="pres">
      <dgm:prSet presAssocID="{AE5AC77F-2640-44F8-9BA1-FC5AD44C9482}" presName="hierChild2" presStyleCnt="0"/>
      <dgm:spPr/>
    </dgm:pt>
    <dgm:pt modelId="{3ACC6814-3AEB-4F2A-9E08-362F87AD46EE}" type="pres">
      <dgm:prSet presAssocID="{DCCB8ED1-F4C8-4B54-9516-DE918EDBA07B}" presName="Name64" presStyleLbl="parChTrans1D2" presStyleIdx="0" presStyleCnt="2"/>
      <dgm:spPr/>
    </dgm:pt>
    <dgm:pt modelId="{36BF6A72-E89A-4A37-BAD2-838D696C5B81}" type="pres">
      <dgm:prSet presAssocID="{801294F1-BA44-46D3-8094-2B50502C3890}" presName="hierRoot2" presStyleCnt="0">
        <dgm:presLayoutVars>
          <dgm:hierBranch val="init"/>
        </dgm:presLayoutVars>
      </dgm:prSet>
      <dgm:spPr/>
    </dgm:pt>
    <dgm:pt modelId="{6B9B49EB-A140-4253-A30E-31CF6C841FAD}" type="pres">
      <dgm:prSet presAssocID="{801294F1-BA44-46D3-8094-2B50502C3890}" presName="rootComposite" presStyleCnt="0"/>
      <dgm:spPr/>
    </dgm:pt>
    <dgm:pt modelId="{9A4E6935-B098-430A-916B-C748C11A91B3}" type="pres">
      <dgm:prSet presAssocID="{801294F1-BA44-46D3-8094-2B50502C3890}" presName="rootText" presStyleLbl="node2" presStyleIdx="0" presStyleCnt="2">
        <dgm:presLayoutVars>
          <dgm:chPref val="3"/>
        </dgm:presLayoutVars>
      </dgm:prSet>
      <dgm:spPr>
        <a:prstGeom prst="roundRect">
          <a:avLst/>
        </a:prstGeom>
      </dgm:spPr>
    </dgm:pt>
    <dgm:pt modelId="{690582DE-C714-4B35-9DF3-CA813AB534A7}" type="pres">
      <dgm:prSet presAssocID="{801294F1-BA44-46D3-8094-2B50502C3890}" presName="rootConnector" presStyleLbl="node2" presStyleIdx="0" presStyleCnt="2"/>
      <dgm:spPr/>
    </dgm:pt>
    <dgm:pt modelId="{2BB60A12-408E-43CB-A954-D620D394A39D}" type="pres">
      <dgm:prSet presAssocID="{801294F1-BA44-46D3-8094-2B50502C3890}" presName="hierChild4" presStyleCnt="0"/>
      <dgm:spPr/>
    </dgm:pt>
    <dgm:pt modelId="{F019F70D-B270-4E2E-93A3-66B8280BD62F}" type="pres">
      <dgm:prSet presAssocID="{E31CE607-2BB4-465F-B3FE-25382D5ABDCB}" presName="Name64" presStyleLbl="parChTrans1D3" presStyleIdx="0" presStyleCnt="3"/>
      <dgm:spPr/>
    </dgm:pt>
    <dgm:pt modelId="{0F48E204-6367-45F6-BA89-3D6D9D79C65D}" type="pres">
      <dgm:prSet presAssocID="{46E3EFBB-39A0-42CA-A45A-7D59A16C9AC1}" presName="hierRoot2" presStyleCnt="0">
        <dgm:presLayoutVars>
          <dgm:hierBranch val="init"/>
        </dgm:presLayoutVars>
      </dgm:prSet>
      <dgm:spPr/>
    </dgm:pt>
    <dgm:pt modelId="{7442D4B2-54FA-4E85-A99C-5342840A6289}" type="pres">
      <dgm:prSet presAssocID="{46E3EFBB-39A0-42CA-A45A-7D59A16C9AC1}" presName="rootComposite" presStyleCnt="0"/>
      <dgm:spPr/>
    </dgm:pt>
    <dgm:pt modelId="{6EA78034-99D6-4648-9DB6-9F949D564E57}" type="pres">
      <dgm:prSet presAssocID="{46E3EFBB-39A0-42CA-A45A-7D59A16C9AC1}" presName="rootText" presStyleLbl="node3" presStyleIdx="0" presStyleCnt="3" custScaleX="166633">
        <dgm:presLayoutVars>
          <dgm:chPref val="3"/>
        </dgm:presLayoutVars>
      </dgm:prSet>
      <dgm:spPr>
        <a:prstGeom prst="roundRect">
          <a:avLst/>
        </a:prstGeom>
      </dgm:spPr>
    </dgm:pt>
    <dgm:pt modelId="{A12324D9-BFA2-4F31-851A-D32105FD71FA}" type="pres">
      <dgm:prSet presAssocID="{46E3EFBB-39A0-42CA-A45A-7D59A16C9AC1}" presName="rootConnector" presStyleLbl="node3" presStyleIdx="0" presStyleCnt="3"/>
      <dgm:spPr/>
    </dgm:pt>
    <dgm:pt modelId="{6C6E7897-AC0F-41C9-A276-787E6D1A4831}" type="pres">
      <dgm:prSet presAssocID="{46E3EFBB-39A0-42CA-A45A-7D59A16C9AC1}" presName="hierChild4" presStyleCnt="0"/>
      <dgm:spPr/>
    </dgm:pt>
    <dgm:pt modelId="{ADFA004F-CC18-4F10-AE42-051786F1E67A}" type="pres">
      <dgm:prSet presAssocID="{46E3EFBB-39A0-42CA-A45A-7D59A16C9AC1}" presName="hierChild5" presStyleCnt="0"/>
      <dgm:spPr/>
    </dgm:pt>
    <dgm:pt modelId="{F70AD349-DFEC-4F04-BB32-68CFB4785C2E}" type="pres">
      <dgm:prSet presAssocID="{D89B16DB-62DB-4AEF-881C-1ACEBB11397C}" presName="Name64" presStyleLbl="parChTrans1D3" presStyleIdx="1" presStyleCnt="3"/>
      <dgm:spPr/>
    </dgm:pt>
    <dgm:pt modelId="{95E18E0E-B679-482E-A322-31D04103C744}" type="pres">
      <dgm:prSet presAssocID="{3E9A8AC5-4335-4DDA-80D2-367ED8E13751}" presName="hierRoot2" presStyleCnt="0">
        <dgm:presLayoutVars>
          <dgm:hierBranch val="init"/>
        </dgm:presLayoutVars>
      </dgm:prSet>
      <dgm:spPr/>
    </dgm:pt>
    <dgm:pt modelId="{3D657D83-3F0D-4EA1-9827-A8B3A3D9E51A}" type="pres">
      <dgm:prSet presAssocID="{3E9A8AC5-4335-4DDA-80D2-367ED8E13751}" presName="rootComposite" presStyleCnt="0"/>
      <dgm:spPr/>
    </dgm:pt>
    <dgm:pt modelId="{478466C6-4421-4750-A561-68F4736F6A8F}" type="pres">
      <dgm:prSet presAssocID="{3E9A8AC5-4335-4DDA-80D2-367ED8E13751}" presName="rootText" presStyleLbl="node3" presStyleIdx="1" presStyleCnt="3" custScaleX="165263" custScaleY="165492">
        <dgm:presLayoutVars>
          <dgm:chPref val="3"/>
        </dgm:presLayoutVars>
      </dgm:prSet>
      <dgm:spPr>
        <a:prstGeom prst="roundRect">
          <a:avLst/>
        </a:prstGeom>
      </dgm:spPr>
    </dgm:pt>
    <dgm:pt modelId="{1DA4A846-8EE5-49FE-B188-D50782B9A6F5}" type="pres">
      <dgm:prSet presAssocID="{3E9A8AC5-4335-4DDA-80D2-367ED8E13751}" presName="rootConnector" presStyleLbl="node3" presStyleIdx="1" presStyleCnt="3"/>
      <dgm:spPr/>
    </dgm:pt>
    <dgm:pt modelId="{D2561D52-10A0-475F-9F4E-77E9521E00D1}" type="pres">
      <dgm:prSet presAssocID="{3E9A8AC5-4335-4DDA-80D2-367ED8E13751}" presName="hierChild4" presStyleCnt="0"/>
      <dgm:spPr/>
    </dgm:pt>
    <dgm:pt modelId="{2F34A5C5-AB05-4B7C-8F13-3E10451D5BBA}" type="pres">
      <dgm:prSet presAssocID="{3E9A8AC5-4335-4DDA-80D2-367ED8E13751}" presName="hierChild5" presStyleCnt="0"/>
      <dgm:spPr/>
    </dgm:pt>
    <dgm:pt modelId="{72E16693-25F2-4A16-A0F1-4CBC6909F1F0}" type="pres">
      <dgm:prSet presAssocID="{801294F1-BA44-46D3-8094-2B50502C3890}" presName="hierChild5" presStyleCnt="0"/>
      <dgm:spPr/>
    </dgm:pt>
    <dgm:pt modelId="{80F2CE3C-C9DD-44E5-9D6E-E2B30F2F4A0E}" type="pres">
      <dgm:prSet presAssocID="{069BFDC2-177E-4950-AE1E-15E6B7D3F6D1}" presName="Name64" presStyleLbl="parChTrans1D2" presStyleIdx="1" presStyleCnt="2"/>
      <dgm:spPr/>
    </dgm:pt>
    <dgm:pt modelId="{DAB95AA3-46F1-4024-8D08-BADCF7785268}" type="pres">
      <dgm:prSet presAssocID="{4DDE25C3-11F7-41D0-9C43-EEF38599B4D1}" presName="hierRoot2" presStyleCnt="0">
        <dgm:presLayoutVars>
          <dgm:hierBranch val="init"/>
        </dgm:presLayoutVars>
      </dgm:prSet>
      <dgm:spPr/>
    </dgm:pt>
    <dgm:pt modelId="{2528C19C-3EFD-4F8E-92B6-552A470AA3C8}" type="pres">
      <dgm:prSet presAssocID="{4DDE25C3-11F7-41D0-9C43-EEF38599B4D1}" presName="rootComposite" presStyleCnt="0"/>
      <dgm:spPr/>
    </dgm:pt>
    <dgm:pt modelId="{0CF8578A-69D5-4701-BB04-875D2C86EC12}" type="pres">
      <dgm:prSet presAssocID="{4DDE25C3-11F7-41D0-9C43-EEF38599B4D1}" presName="rootText" presStyleLbl="node2" presStyleIdx="1" presStyleCnt="2">
        <dgm:presLayoutVars>
          <dgm:chPref val="3"/>
        </dgm:presLayoutVars>
      </dgm:prSet>
      <dgm:spPr>
        <a:prstGeom prst="roundRect">
          <a:avLst/>
        </a:prstGeom>
      </dgm:spPr>
    </dgm:pt>
    <dgm:pt modelId="{0A7FD063-5144-4CE6-A3A7-FDFF553AAFCE}" type="pres">
      <dgm:prSet presAssocID="{4DDE25C3-11F7-41D0-9C43-EEF38599B4D1}" presName="rootConnector" presStyleLbl="node2" presStyleIdx="1" presStyleCnt="2"/>
      <dgm:spPr/>
    </dgm:pt>
    <dgm:pt modelId="{8D68AA58-A2CC-44E6-99A7-EE06020EEBCE}" type="pres">
      <dgm:prSet presAssocID="{4DDE25C3-11F7-41D0-9C43-EEF38599B4D1}" presName="hierChild4" presStyleCnt="0"/>
      <dgm:spPr/>
    </dgm:pt>
    <dgm:pt modelId="{95C29CCE-8176-41EE-98F1-E2F64786CD73}" type="pres">
      <dgm:prSet presAssocID="{894EB136-BBAC-4F27-8365-AE3A99D7BAD2}" presName="Name64" presStyleLbl="parChTrans1D3" presStyleIdx="2" presStyleCnt="3"/>
      <dgm:spPr/>
    </dgm:pt>
    <dgm:pt modelId="{0FE3A306-06E5-4B4C-B2BB-35C3AE6DDEF8}" type="pres">
      <dgm:prSet presAssocID="{80E84340-F0CE-448B-B952-7292FF625EC2}" presName="hierRoot2" presStyleCnt="0">
        <dgm:presLayoutVars>
          <dgm:hierBranch val="init"/>
        </dgm:presLayoutVars>
      </dgm:prSet>
      <dgm:spPr/>
    </dgm:pt>
    <dgm:pt modelId="{ADE1EB9E-72A6-4F37-925E-7BD4BBCC3510}" type="pres">
      <dgm:prSet presAssocID="{80E84340-F0CE-448B-B952-7292FF625EC2}" presName="rootComposite" presStyleCnt="0"/>
      <dgm:spPr/>
    </dgm:pt>
    <dgm:pt modelId="{E03E6E44-79AF-4A2D-B197-8E3EA09382E8}" type="pres">
      <dgm:prSet presAssocID="{80E84340-F0CE-448B-B952-7292FF625EC2}" presName="rootText" presStyleLbl="node3" presStyleIdx="2" presStyleCnt="3" custScaleX="166633">
        <dgm:presLayoutVars>
          <dgm:chPref val="3"/>
        </dgm:presLayoutVars>
      </dgm:prSet>
      <dgm:spPr>
        <a:prstGeom prst="roundRect">
          <a:avLst/>
        </a:prstGeom>
      </dgm:spPr>
    </dgm:pt>
    <dgm:pt modelId="{A53D7954-6F4C-4625-90A7-03E561FAC0E8}" type="pres">
      <dgm:prSet presAssocID="{80E84340-F0CE-448B-B952-7292FF625EC2}" presName="rootConnector" presStyleLbl="node3" presStyleIdx="2" presStyleCnt="3"/>
      <dgm:spPr/>
    </dgm:pt>
    <dgm:pt modelId="{84AE1A8C-B3BD-40C3-8F5F-F8E50032851E}" type="pres">
      <dgm:prSet presAssocID="{80E84340-F0CE-448B-B952-7292FF625EC2}" presName="hierChild4" presStyleCnt="0"/>
      <dgm:spPr/>
    </dgm:pt>
    <dgm:pt modelId="{5383B2A7-A7D1-4FE9-A385-59961228F584}" type="pres">
      <dgm:prSet presAssocID="{80E84340-F0CE-448B-B952-7292FF625EC2}" presName="hierChild5" presStyleCnt="0"/>
      <dgm:spPr/>
    </dgm:pt>
    <dgm:pt modelId="{9B9F1555-054B-43F7-A4C0-2E5584E93752}" type="pres">
      <dgm:prSet presAssocID="{4DDE25C3-11F7-41D0-9C43-EEF38599B4D1}" presName="hierChild5" presStyleCnt="0"/>
      <dgm:spPr/>
    </dgm:pt>
    <dgm:pt modelId="{0C1A314B-8A09-4112-AD6A-5ECB10754553}" type="pres">
      <dgm:prSet presAssocID="{AE5AC77F-2640-44F8-9BA1-FC5AD44C9482}" presName="hierChild3" presStyleCnt="0"/>
      <dgm:spPr/>
    </dgm:pt>
  </dgm:ptLst>
  <dgm:cxnLst>
    <dgm:cxn modelId="{244A1500-A00A-49B8-B531-567A97D31664}" type="presOf" srcId="{3E9A8AC5-4335-4DDA-80D2-367ED8E13751}" destId="{1DA4A846-8EE5-49FE-B188-D50782B9A6F5}" srcOrd="1" destOrd="0" presId="urn:microsoft.com/office/officeart/2009/3/layout/HorizontalOrganizationChart#2"/>
    <dgm:cxn modelId="{4E382402-B66A-4FB4-A52B-5FAE2C83E8BE}" srcId="{4491E60E-04F7-4A3A-8128-34E84046B4EF}" destId="{AE5AC77F-2640-44F8-9BA1-FC5AD44C9482}" srcOrd="0" destOrd="0" parTransId="{4884C0C9-DA3F-423D-BC3A-E6D0FFDB1FBB}" sibTransId="{9B8FDCDE-1641-4535-8026-539EBAD13E9C}"/>
    <dgm:cxn modelId="{607F0D06-8C80-404A-921F-71785AB30A0E}" type="presOf" srcId="{4491E60E-04F7-4A3A-8128-34E84046B4EF}" destId="{B7AE5FE3-2BF4-4F2E-A8FE-600661DEBC3E}" srcOrd="0" destOrd="0" presId="urn:microsoft.com/office/officeart/2009/3/layout/HorizontalOrganizationChart#2"/>
    <dgm:cxn modelId="{27C6F70A-557E-41CB-B936-AEBAB9C21956}" type="presOf" srcId="{46E3EFBB-39A0-42CA-A45A-7D59A16C9AC1}" destId="{6EA78034-99D6-4648-9DB6-9F949D564E57}" srcOrd="0" destOrd="0" presId="urn:microsoft.com/office/officeart/2009/3/layout/HorizontalOrganizationChart#2"/>
    <dgm:cxn modelId="{7528D719-1707-4F85-B12C-775D073BC162}" type="presOf" srcId="{46E3EFBB-39A0-42CA-A45A-7D59A16C9AC1}" destId="{A12324D9-BFA2-4F31-851A-D32105FD71FA}" srcOrd="1" destOrd="0" presId="urn:microsoft.com/office/officeart/2009/3/layout/HorizontalOrganizationChart#2"/>
    <dgm:cxn modelId="{ABB89762-77BE-4625-9192-1037E2F1AE87}" type="presOf" srcId="{E31CE607-2BB4-465F-B3FE-25382D5ABDCB}" destId="{F019F70D-B270-4E2E-93A3-66B8280BD62F}" srcOrd="0" destOrd="0" presId="urn:microsoft.com/office/officeart/2009/3/layout/HorizontalOrganizationChart#2"/>
    <dgm:cxn modelId="{A9DD6443-2753-4DDF-BD0C-E26A8D27AF8E}" type="presOf" srcId="{AE5AC77F-2640-44F8-9BA1-FC5AD44C9482}" destId="{DC1FA0DC-A92B-42CC-8941-586364DB72F3}" srcOrd="1" destOrd="0" presId="urn:microsoft.com/office/officeart/2009/3/layout/HorizontalOrganizationChart#2"/>
    <dgm:cxn modelId="{80E34647-34AB-4B20-A69E-62BDA45D8D99}" type="presOf" srcId="{AE5AC77F-2640-44F8-9BA1-FC5AD44C9482}" destId="{AC6E912C-9B07-4902-BCC7-DC508EFF44BC}" srcOrd="0" destOrd="0" presId="urn:microsoft.com/office/officeart/2009/3/layout/HorizontalOrganizationChart#2"/>
    <dgm:cxn modelId="{C064A447-E9F7-4F04-B3A3-295EBCE294B0}" type="presOf" srcId="{D89B16DB-62DB-4AEF-881C-1ACEBB11397C}" destId="{F70AD349-DFEC-4F04-BB32-68CFB4785C2E}" srcOrd="0" destOrd="0" presId="urn:microsoft.com/office/officeart/2009/3/layout/HorizontalOrganizationChart#2"/>
    <dgm:cxn modelId="{1690F571-1F6D-4E86-97E3-4FA7B978E866}" srcId="{801294F1-BA44-46D3-8094-2B50502C3890}" destId="{46E3EFBB-39A0-42CA-A45A-7D59A16C9AC1}" srcOrd="0" destOrd="0" parTransId="{E31CE607-2BB4-465F-B3FE-25382D5ABDCB}" sibTransId="{3B6E8EF1-0AA1-44AF-B646-70ACD360E228}"/>
    <dgm:cxn modelId="{7E71C658-D549-4DAF-8354-5A558C403932}" type="presOf" srcId="{80E84340-F0CE-448B-B952-7292FF625EC2}" destId="{E03E6E44-79AF-4A2D-B197-8E3EA09382E8}" srcOrd="0" destOrd="0" presId="urn:microsoft.com/office/officeart/2009/3/layout/HorizontalOrganizationChart#2"/>
    <dgm:cxn modelId="{36A4AC7F-A033-4FED-B81E-192BCEF9D357}" type="presOf" srcId="{80E84340-F0CE-448B-B952-7292FF625EC2}" destId="{A53D7954-6F4C-4625-90A7-03E561FAC0E8}" srcOrd="1" destOrd="0" presId="urn:microsoft.com/office/officeart/2009/3/layout/HorizontalOrganizationChart#2"/>
    <dgm:cxn modelId="{3F555483-0E0F-4504-9C7E-A11F96B999F5}" type="presOf" srcId="{3E9A8AC5-4335-4DDA-80D2-367ED8E13751}" destId="{478466C6-4421-4750-A561-68F4736F6A8F}" srcOrd="0" destOrd="0" presId="urn:microsoft.com/office/officeart/2009/3/layout/HorizontalOrganizationChart#2"/>
    <dgm:cxn modelId="{6F6EB790-7C97-4AE9-8A91-006A6CF43B84}" type="presOf" srcId="{801294F1-BA44-46D3-8094-2B50502C3890}" destId="{9A4E6935-B098-430A-916B-C748C11A91B3}" srcOrd="0" destOrd="0" presId="urn:microsoft.com/office/officeart/2009/3/layout/HorizontalOrganizationChart#2"/>
    <dgm:cxn modelId="{59116B9F-6BB5-4D16-9A2E-6A1D1DB13A12}" type="presOf" srcId="{801294F1-BA44-46D3-8094-2B50502C3890}" destId="{690582DE-C714-4B35-9DF3-CA813AB534A7}" srcOrd="1" destOrd="0" presId="urn:microsoft.com/office/officeart/2009/3/layout/HorizontalOrganizationChart#2"/>
    <dgm:cxn modelId="{85D24CB8-1AFE-41A1-BD01-AD2C6668EB7B}" srcId="{AE5AC77F-2640-44F8-9BA1-FC5AD44C9482}" destId="{4DDE25C3-11F7-41D0-9C43-EEF38599B4D1}" srcOrd="1" destOrd="0" parTransId="{069BFDC2-177E-4950-AE1E-15E6B7D3F6D1}" sibTransId="{99D54B04-3181-4F41-B86B-F65854F95E66}"/>
    <dgm:cxn modelId="{273500BB-C6BF-49FB-A955-EE3117CFE1C8}" type="presOf" srcId="{069BFDC2-177E-4950-AE1E-15E6B7D3F6D1}" destId="{80F2CE3C-C9DD-44E5-9D6E-E2B30F2F4A0E}" srcOrd="0" destOrd="0" presId="urn:microsoft.com/office/officeart/2009/3/layout/HorizontalOrganizationChart#2"/>
    <dgm:cxn modelId="{3369B5C3-C5EC-4F1D-9CC7-87D9108D6DF5}" type="presOf" srcId="{DCCB8ED1-F4C8-4B54-9516-DE918EDBA07B}" destId="{3ACC6814-3AEB-4F2A-9E08-362F87AD46EE}" srcOrd="0" destOrd="0" presId="urn:microsoft.com/office/officeart/2009/3/layout/HorizontalOrganizationChart#2"/>
    <dgm:cxn modelId="{218A38CF-B21C-4D86-9C56-900DFAEC3D43}" type="presOf" srcId="{4DDE25C3-11F7-41D0-9C43-EEF38599B4D1}" destId="{0CF8578A-69D5-4701-BB04-875D2C86EC12}" srcOrd="0" destOrd="0" presId="urn:microsoft.com/office/officeart/2009/3/layout/HorizontalOrganizationChart#2"/>
    <dgm:cxn modelId="{A75B98D2-F0BB-400C-BD80-673E0AB70F0C}" type="presOf" srcId="{4DDE25C3-11F7-41D0-9C43-EEF38599B4D1}" destId="{0A7FD063-5144-4CE6-A3A7-FDFF553AAFCE}" srcOrd="1" destOrd="0" presId="urn:microsoft.com/office/officeart/2009/3/layout/HorizontalOrganizationChart#2"/>
    <dgm:cxn modelId="{5AE479DC-FC5E-4D74-B731-1A13E8E5517C}" srcId="{AE5AC77F-2640-44F8-9BA1-FC5AD44C9482}" destId="{801294F1-BA44-46D3-8094-2B50502C3890}" srcOrd="0" destOrd="0" parTransId="{DCCB8ED1-F4C8-4B54-9516-DE918EDBA07B}" sibTransId="{EE56AB74-2562-4ECF-AC9F-EE64C382B3D1}"/>
    <dgm:cxn modelId="{6290FAE3-C3A4-4C05-9BB2-72622F9722B5}" type="presOf" srcId="{894EB136-BBAC-4F27-8365-AE3A99D7BAD2}" destId="{95C29CCE-8176-41EE-98F1-E2F64786CD73}" srcOrd="0" destOrd="0" presId="urn:microsoft.com/office/officeart/2009/3/layout/HorizontalOrganizationChart#2"/>
    <dgm:cxn modelId="{35E0F0E9-6F1E-4A59-A078-65E17AA6A35A}" srcId="{801294F1-BA44-46D3-8094-2B50502C3890}" destId="{3E9A8AC5-4335-4DDA-80D2-367ED8E13751}" srcOrd="1" destOrd="0" parTransId="{D89B16DB-62DB-4AEF-881C-1ACEBB11397C}" sibTransId="{0B8217A7-DBD2-4FF3-8765-36C0608B0AB0}"/>
    <dgm:cxn modelId="{7DFA17EE-3737-4572-8EBD-1CAD8DD1044A}" srcId="{4DDE25C3-11F7-41D0-9C43-EEF38599B4D1}" destId="{80E84340-F0CE-448B-B952-7292FF625EC2}" srcOrd="0" destOrd="0" parTransId="{894EB136-BBAC-4F27-8365-AE3A99D7BAD2}" sibTransId="{71C30810-4137-41BD-804F-CEB0E834B408}"/>
    <dgm:cxn modelId="{5E459ADA-5D4B-4450-AF8F-8AC7F58FD356}" type="presParOf" srcId="{B7AE5FE3-2BF4-4F2E-A8FE-600661DEBC3E}" destId="{25D84E5B-820A-409C-BC04-B037D5300AF7}" srcOrd="0" destOrd="0" presId="urn:microsoft.com/office/officeart/2009/3/layout/HorizontalOrganizationChart#2"/>
    <dgm:cxn modelId="{641F80B8-47EC-4049-9CE2-39E99A579D07}" type="presParOf" srcId="{25D84E5B-820A-409C-BC04-B037D5300AF7}" destId="{A24C1C91-4438-4B6A-ADD0-B91B25BDA9AD}" srcOrd="0" destOrd="0" presId="urn:microsoft.com/office/officeart/2009/3/layout/HorizontalOrganizationChart#2"/>
    <dgm:cxn modelId="{3AE4F559-5EF5-42E3-BAD2-A37FA6276E35}" type="presParOf" srcId="{A24C1C91-4438-4B6A-ADD0-B91B25BDA9AD}" destId="{AC6E912C-9B07-4902-BCC7-DC508EFF44BC}" srcOrd="0" destOrd="0" presId="urn:microsoft.com/office/officeart/2009/3/layout/HorizontalOrganizationChart#2"/>
    <dgm:cxn modelId="{688CB9FE-EE8C-4A85-9ED5-6BECFE2F61EA}" type="presParOf" srcId="{A24C1C91-4438-4B6A-ADD0-B91B25BDA9AD}" destId="{DC1FA0DC-A92B-42CC-8941-586364DB72F3}" srcOrd="1" destOrd="0" presId="urn:microsoft.com/office/officeart/2009/3/layout/HorizontalOrganizationChart#2"/>
    <dgm:cxn modelId="{7FD8728C-4657-4667-9CFA-7BDFDC73B6D3}" type="presParOf" srcId="{25D84E5B-820A-409C-BC04-B037D5300AF7}" destId="{60922815-81FA-4461-87ED-189EA09F3AAE}" srcOrd="1" destOrd="0" presId="urn:microsoft.com/office/officeart/2009/3/layout/HorizontalOrganizationChart#2"/>
    <dgm:cxn modelId="{07639A7B-595A-4F9A-BBDF-34D9A38B5C37}" type="presParOf" srcId="{60922815-81FA-4461-87ED-189EA09F3AAE}" destId="{3ACC6814-3AEB-4F2A-9E08-362F87AD46EE}" srcOrd="0" destOrd="0" presId="urn:microsoft.com/office/officeart/2009/3/layout/HorizontalOrganizationChart#2"/>
    <dgm:cxn modelId="{9FD1AFA0-28BD-4B45-8F09-9CF1C3C6EAD7}" type="presParOf" srcId="{60922815-81FA-4461-87ED-189EA09F3AAE}" destId="{36BF6A72-E89A-4A37-BAD2-838D696C5B81}" srcOrd="1" destOrd="0" presId="urn:microsoft.com/office/officeart/2009/3/layout/HorizontalOrganizationChart#2"/>
    <dgm:cxn modelId="{B586F30D-C752-4940-BA02-48B1049CC208}" type="presParOf" srcId="{36BF6A72-E89A-4A37-BAD2-838D696C5B81}" destId="{6B9B49EB-A140-4253-A30E-31CF6C841FAD}" srcOrd="0" destOrd="0" presId="urn:microsoft.com/office/officeart/2009/3/layout/HorizontalOrganizationChart#2"/>
    <dgm:cxn modelId="{6C40C3DC-D780-425D-9C4E-D7F197C66AB7}" type="presParOf" srcId="{6B9B49EB-A140-4253-A30E-31CF6C841FAD}" destId="{9A4E6935-B098-430A-916B-C748C11A91B3}" srcOrd="0" destOrd="0" presId="urn:microsoft.com/office/officeart/2009/3/layout/HorizontalOrganizationChart#2"/>
    <dgm:cxn modelId="{590144CC-BDF6-402C-94AF-874E31B3ABE3}" type="presParOf" srcId="{6B9B49EB-A140-4253-A30E-31CF6C841FAD}" destId="{690582DE-C714-4B35-9DF3-CA813AB534A7}" srcOrd="1" destOrd="0" presId="urn:microsoft.com/office/officeart/2009/3/layout/HorizontalOrganizationChart#2"/>
    <dgm:cxn modelId="{0653A495-33C3-47E1-AF13-71BB02E3666B}" type="presParOf" srcId="{36BF6A72-E89A-4A37-BAD2-838D696C5B81}" destId="{2BB60A12-408E-43CB-A954-D620D394A39D}" srcOrd="1" destOrd="0" presId="urn:microsoft.com/office/officeart/2009/3/layout/HorizontalOrganizationChart#2"/>
    <dgm:cxn modelId="{8C7FA060-1D3C-438A-8B6D-88B204F5582E}" type="presParOf" srcId="{2BB60A12-408E-43CB-A954-D620D394A39D}" destId="{F019F70D-B270-4E2E-93A3-66B8280BD62F}" srcOrd="0" destOrd="0" presId="urn:microsoft.com/office/officeart/2009/3/layout/HorizontalOrganizationChart#2"/>
    <dgm:cxn modelId="{AA9F44D4-A33B-445B-8B37-851818543FDB}" type="presParOf" srcId="{2BB60A12-408E-43CB-A954-D620D394A39D}" destId="{0F48E204-6367-45F6-BA89-3D6D9D79C65D}" srcOrd="1" destOrd="0" presId="urn:microsoft.com/office/officeart/2009/3/layout/HorizontalOrganizationChart#2"/>
    <dgm:cxn modelId="{5B358601-B7C6-4756-A4D7-DE8FECD2399A}" type="presParOf" srcId="{0F48E204-6367-45F6-BA89-3D6D9D79C65D}" destId="{7442D4B2-54FA-4E85-A99C-5342840A6289}" srcOrd="0" destOrd="0" presId="urn:microsoft.com/office/officeart/2009/3/layout/HorizontalOrganizationChart#2"/>
    <dgm:cxn modelId="{D72653BE-5137-4AEC-BD4B-D05A35BA0656}" type="presParOf" srcId="{7442D4B2-54FA-4E85-A99C-5342840A6289}" destId="{6EA78034-99D6-4648-9DB6-9F949D564E57}" srcOrd="0" destOrd="0" presId="urn:microsoft.com/office/officeart/2009/3/layout/HorizontalOrganizationChart#2"/>
    <dgm:cxn modelId="{E6C1AB45-76BE-4D03-8F5D-D9196F019BF6}" type="presParOf" srcId="{7442D4B2-54FA-4E85-A99C-5342840A6289}" destId="{A12324D9-BFA2-4F31-851A-D32105FD71FA}" srcOrd="1" destOrd="0" presId="urn:microsoft.com/office/officeart/2009/3/layout/HorizontalOrganizationChart#2"/>
    <dgm:cxn modelId="{959BBDF1-C26F-4E5A-84EC-84EB15F20A02}" type="presParOf" srcId="{0F48E204-6367-45F6-BA89-3D6D9D79C65D}" destId="{6C6E7897-AC0F-41C9-A276-787E6D1A4831}" srcOrd="1" destOrd="0" presId="urn:microsoft.com/office/officeart/2009/3/layout/HorizontalOrganizationChart#2"/>
    <dgm:cxn modelId="{6E1D63E5-B47D-48ED-BF2F-A070CD9580AC}" type="presParOf" srcId="{0F48E204-6367-45F6-BA89-3D6D9D79C65D}" destId="{ADFA004F-CC18-4F10-AE42-051786F1E67A}" srcOrd="2" destOrd="0" presId="urn:microsoft.com/office/officeart/2009/3/layout/HorizontalOrganizationChart#2"/>
    <dgm:cxn modelId="{3BC0106D-EDF2-4A11-9BEE-2BE6D128E415}" type="presParOf" srcId="{2BB60A12-408E-43CB-A954-D620D394A39D}" destId="{F70AD349-DFEC-4F04-BB32-68CFB4785C2E}" srcOrd="2" destOrd="0" presId="urn:microsoft.com/office/officeart/2009/3/layout/HorizontalOrganizationChart#2"/>
    <dgm:cxn modelId="{6D411A67-34E7-4CE4-B2D7-CEF5544BE4CE}" type="presParOf" srcId="{2BB60A12-408E-43CB-A954-D620D394A39D}" destId="{95E18E0E-B679-482E-A322-31D04103C744}" srcOrd="3" destOrd="0" presId="urn:microsoft.com/office/officeart/2009/3/layout/HorizontalOrganizationChart#2"/>
    <dgm:cxn modelId="{14F34D71-BAA2-49A7-9E4C-37605B9394BC}" type="presParOf" srcId="{95E18E0E-B679-482E-A322-31D04103C744}" destId="{3D657D83-3F0D-4EA1-9827-A8B3A3D9E51A}" srcOrd="0" destOrd="0" presId="urn:microsoft.com/office/officeart/2009/3/layout/HorizontalOrganizationChart#2"/>
    <dgm:cxn modelId="{C1DB20C2-0034-45E6-A0DB-911A4BFB1C2B}" type="presParOf" srcId="{3D657D83-3F0D-4EA1-9827-A8B3A3D9E51A}" destId="{478466C6-4421-4750-A561-68F4736F6A8F}" srcOrd="0" destOrd="0" presId="urn:microsoft.com/office/officeart/2009/3/layout/HorizontalOrganizationChart#2"/>
    <dgm:cxn modelId="{88182C67-2724-4130-919D-6CA81748C9B0}" type="presParOf" srcId="{3D657D83-3F0D-4EA1-9827-A8B3A3D9E51A}" destId="{1DA4A846-8EE5-49FE-B188-D50782B9A6F5}" srcOrd="1" destOrd="0" presId="urn:microsoft.com/office/officeart/2009/3/layout/HorizontalOrganizationChart#2"/>
    <dgm:cxn modelId="{3708710C-8074-4246-99B3-1120B16522EF}" type="presParOf" srcId="{95E18E0E-B679-482E-A322-31D04103C744}" destId="{D2561D52-10A0-475F-9F4E-77E9521E00D1}" srcOrd="1" destOrd="0" presId="urn:microsoft.com/office/officeart/2009/3/layout/HorizontalOrganizationChart#2"/>
    <dgm:cxn modelId="{AE5B03CB-25AA-4BBC-A077-454F583898F3}" type="presParOf" srcId="{95E18E0E-B679-482E-A322-31D04103C744}" destId="{2F34A5C5-AB05-4B7C-8F13-3E10451D5BBA}" srcOrd="2" destOrd="0" presId="urn:microsoft.com/office/officeart/2009/3/layout/HorizontalOrganizationChart#2"/>
    <dgm:cxn modelId="{A05F3E3F-D128-4E36-87FA-301E06EFEF68}" type="presParOf" srcId="{36BF6A72-E89A-4A37-BAD2-838D696C5B81}" destId="{72E16693-25F2-4A16-A0F1-4CBC6909F1F0}" srcOrd="2" destOrd="0" presId="urn:microsoft.com/office/officeart/2009/3/layout/HorizontalOrganizationChart#2"/>
    <dgm:cxn modelId="{DD05F0DA-6D00-4C76-A51E-F4EF5CDBB0C0}" type="presParOf" srcId="{60922815-81FA-4461-87ED-189EA09F3AAE}" destId="{80F2CE3C-C9DD-44E5-9D6E-E2B30F2F4A0E}" srcOrd="2" destOrd="0" presId="urn:microsoft.com/office/officeart/2009/3/layout/HorizontalOrganizationChart#2"/>
    <dgm:cxn modelId="{DADE6A36-3CC4-4694-A67A-2FF0417B4C93}" type="presParOf" srcId="{60922815-81FA-4461-87ED-189EA09F3AAE}" destId="{DAB95AA3-46F1-4024-8D08-BADCF7785268}" srcOrd="3" destOrd="0" presId="urn:microsoft.com/office/officeart/2009/3/layout/HorizontalOrganizationChart#2"/>
    <dgm:cxn modelId="{771F590F-54CF-4885-8921-928730E2D326}" type="presParOf" srcId="{DAB95AA3-46F1-4024-8D08-BADCF7785268}" destId="{2528C19C-3EFD-4F8E-92B6-552A470AA3C8}" srcOrd="0" destOrd="0" presId="urn:microsoft.com/office/officeart/2009/3/layout/HorizontalOrganizationChart#2"/>
    <dgm:cxn modelId="{625D1D63-B925-4A01-A1D8-4223CF7CC66B}" type="presParOf" srcId="{2528C19C-3EFD-4F8E-92B6-552A470AA3C8}" destId="{0CF8578A-69D5-4701-BB04-875D2C86EC12}" srcOrd="0" destOrd="0" presId="urn:microsoft.com/office/officeart/2009/3/layout/HorizontalOrganizationChart#2"/>
    <dgm:cxn modelId="{AE46BDF4-1D5B-4D2F-A956-6F80E4926A96}" type="presParOf" srcId="{2528C19C-3EFD-4F8E-92B6-552A470AA3C8}" destId="{0A7FD063-5144-4CE6-A3A7-FDFF553AAFCE}" srcOrd="1" destOrd="0" presId="urn:microsoft.com/office/officeart/2009/3/layout/HorizontalOrganizationChart#2"/>
    <dgm:cxn modelId="{74058C02-27EA-4A1B-8D99-2BC99EA85CF5}" type="presParOf" srcId="{DAB95AA3-46F1-4024-8D08-BADCF7785268}" destId="{8D68AA58-A2CC-44E6-99A7-EE06020EEBCE}" srcOrd="1" destOrd="0" presId="urn:microsoft.com/office/officeart/2009/3/layout/HorizontalOrganizationChart#2"/>
    <dgm:cxn modelId="{BC3E012D-E679-4D2A-9693-C19A62859EA1}" type="presParOf" srcId="{8D68AA58-A2CC-44E6-99A7-EE06020EEBCE}" destId="{95C29CCE-8176-41EE-98F1-E2F64786CD73}" srcOrd="0" destOrd="0" presId="urn:microsoft.com/office/officeart/2009/3/layout/HorizontalOrganizationChart#2"/>
    <dgm:cxn modelId="{1212564A-3C98-48F5-933A-37B93B781AB2}" type="presParOf" srcId="{8D68AA58-A2CC-44E6-99A7-EE06020EEBCE}" destId="{0FE3A306-06E5-4B4C-B2BB-35C3AE6DDEF8}" srcOrd="1" destOrd="0" presId="urn:microsoft.com/office/officeart/2009/3/layout/HorizontalOrganizationChart#2"/>
    <dgm:cxn modelId="{577C6919-881D-4969-8DE5-594D29483D02}" type="presParOf" srcId="{0FE3A306-06E5-4B4C-B2BB-35C3AE6DDEF8}" destId="{ADE1EB9E-72A6-4F37-925E-7BD4BBCC3510}" srcOrd="0" destOrd="0" presId="urn:microsoft.com/office/officeart/2009/3/layout/HorizontalOrganizationChart#2"/>
    <dgm:cxn modelId="{DE046EB6-B918-4420-8572-5DA0A6264288}" type="presParOf" srcId="{ADE1EB9E-72A6-4F37-925E-7BD4BBCC3510}" destId="{E03E6E44-79AF-4A2D-B197-8E3EA09382E8}" srcOrd="0" destOrd="0" presId="urn:microsoft.com/office/officeart/2009/3/layout/HorizontalOrganizationChart#2"/>
    <dgm:cxn modelId="{73903F78-ED0C-409F-96C4-59A6948E9962}" type="presParOf" srcId="{ADE1EB9E-72A6-4F37-925E-7BD4BBCC3510}" destId="{A53D7954-6F4C-4625-90A7-03E561FAC0E8}" srcOrd="1" destOrd="0" presId="urn:microsoft.com/office/officeart/2009/3/layout/HorizontalOrganizationChart#2"/>
    <dgm:cxn modelId="{6B8BF027-7A84-4ADB-8C6D-A57406293542}" type="presParOf" srcId="{0FE3A306-06E5-4B4C-B2BB-35C3AE6DDEF8}" destId="{84AE1A8C-B3BD-40C3-8F5F-F8E50032851E}" srcOrd="1" destOrd="0" presId="urn:microsoft.com/office/officeart/2009/3/layout/HorizontalOrganizationChart#2"/>
    <dgm:cxn modelId="{0ED0B098-D54C-4E78-9E5B-B62CD1B90BD4}" type="presParOf" srcId="{0FE3A306-06E5-4B4C-B2BB-35C3AE6DDEF8}" destId="{5383B2A7-A7D1-4FE9-A385-59961228F584}" srcOrd="2" destOrd="0" presId="urn:microsoft.com/office/officeart/2009/3/layout/HorizontalOrganizationChart#2"/>
    <dgm:cxn modelId="{C154AA5E-D2E0-4A25-8AFA-D8BE037FACCE}" type="presParOf" srcId="{DAB95AA3-46F1-4024-8D08-BADCF7785268}" destId="{9B9F1555-054B-43F7-A4C0-2E5584E93752}" srcOrd="2" destOrd="0" presId="urn:microsoft.com/office/officeart/2009/3/layout/HorizontalOrganizationChart#2"/>
    <dgm:cxn modelId="{B1DCAB70-6A74-465D-BE9E-8E1459F54850}" type="presParOf" srcId="{25D84E5B-820A-409C-BC04-B037D5300AF7}" destId="{0C1A314B-8A09-4112-AD6A-5ECB10754553}" srcOrd="2" destOrd="0" presId="urn:microsoft.com/office/officeart/2009/3/layout/HorizontalOrganizationChart#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C29CCE-8176-41EE-98F1-E2F64786CD73}">
      <dsp:nvSpPr>
        <dsp:cNvPr id="0" name=""/>
        <dsp:cNvSpPr/>
      </dsp:nvSpPr>
      <dsp:spPr>
        <a:xfrm>
          <a:off x="4982333" y="3832931"/>
          <a:ext cx="42430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24307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F2CE3C-C9DD-44E5-9D6E-E2B30F2F4A0E}">
      <dsp:nvSpPr>
        <dsp:cNvPr id="0" name=""/>
        <dsp:cNvSpPr/>
      </dsp:nvSpPr>
      <dsp:spPr>
        <a:xfrm>
          <a:off x="2436486" y="3088511"/>
          <a:ext cx="424307" cy="7901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2153" y="0"/>
              </a:lnTo>
              <a:lnTo>
                <a:pt x="212153" y="790140"/>
              </a:lnTo>
              <a:lnTo>
                <a:pt x="424307" y="7901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0AD349-DFEC-4F04-BB32-68CFB4785C2E}">
      <dsp:nvSpPr>
        <dsp:cNvPr id="0" name=""/>
        <dsp:cNvSpPr/>
      </dsp:nvSpPr>
      <dsp:spPr>
        <a:xfrm>
          <a:off x="4982333" y="2298370"/>
          <a:ext cx="424307" cy="456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2153" y="0"/>
              </a:lnTo>
              <a:lnTo>
                <a:pt x="212153" y="456130"/>
              </a:lnTo>
              <a:lnTo>
                <a:pt x="424307" y="45613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19F70D-B270-4E2E-93A3-66B8280BD62F}">
      <dsp:nvSpPr>
        <dsp:cNvPr id="0" name=""/>
        <dsp:cNvSpPr/>
      </dsp:nvSpPr>
      <dsp:spPr>
        <a:xfrm>
          <a:off x="4982333" y="1630350"/>
          <a:ext cx="424307" cy="668020"/>
        </a:xfrm>
        <a:custGeom>
          <a:avLst/>
          <a:gdLst/>
          <a:ahLst/>
          <a:cxnLst/>
          <a:rect l="0" t="0" r="0" b="0"/>
          <a:pathLst>
            <a:path>
              <a:moveTo>
                <a:pt x="0" y="668020"/>
              </a:moveTo>
              <a:lnTo>
                <a:pt x="212153" y="668020"/>
              </a:lnTo>
              <a:lnTo>
                <a:pt x="212153" y="0"/>
              </a:lnTo>
              <a:lnTo>
                <a:pt x="424307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CC6814-3AEB-4F2A-9E08-362F87AD46EE}">
      <dsp:nvSpPr>
        <dsp:cNvPr id="0" name=""/>
        <dsp:cNvSpPr/>
      </dsp:nvSpPr>
      <dsp:spPr>
        <a:xfrm>
          <a:off x="2436486" y="2298370"/>
          <a:ext cx="424307" cy="790140"/>
        </a:xfrm>
        <a:custGeom>
          <a:avLst/>
          <a:gdLst/>
          <a:ahLst/>
          <a:cxnLst/>
          <a:rect l="0" t="0" r="0" b="0"/>
          <a:pathLst>
            <a:path>
              <a:moveTo>
                <a:pt x="0" y="790140"/>
              </a:moveTo>
              <a:lnTo>
                <a:pt x="212153" y="790140"/>
              </a:lnTo>
              <a:lnTo>
                <a:pt x="212153" y="0"/>
              </a:lnTo>
              <a:lnTo>
                <a:pt x="424307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6E912C-9B07-4902-BCC7-DC508EFF44BC}">
      <dsp:nvSpPr>
        <dsp:cNvPr id="0" name=""/>
        <dsp:cNvSpPr/>
      </dsp:nvSpPr>
      <dsp:spPr>
        <a:xfrm>
          <a:off x="5225" y="2354553"/>
          <a:ext cx="2431261" cy="1467915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弹力与弹簧测力计</a:t>
          </a:r>
        </a:p>
      </dsp:txBody>
      <dsp:txXfrm>
        <a:off x="76883" y="2426211"/>
        <a:ext cx="2287945" cy="1324599"/>
      </dsp:txXfrm>
    </dsp:sp>
    <dsp:sp modelId="{9A4E6935-B098-430A-916B-C748C11A91B3}">
      <dsp:nvSpPr>
        <dsp:cNvPr id="0" name=""/>
        <dsp:cNvSpPr/>
      </dsp:nvSpPr>
      <dsp:spPr>
        <a:xfrm>
          <a:off x="2860794" y="1974835"/>
          <a:ext cx="2121538" cy="647069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弹力</a:t>
          </a:r>
        </a:p>
      </dsp:txBody>
      <dsp:txXfrm>
        <a:off x="2892381" y="2006422"/>
        <a:ext cx="2058364" cy="583895"/>
      </dsp:txXfrm>
    </dsp:sp>
    <dsp:sp modelId="{6EA78034-99D6-4648-9DB6-9F949D564E57}">
      <dsp:nvSpPr>
        <dsp:cNvPr id="0" name=""/>
        <dsp:cNvSpPr/>
      </dsp:nvSpPr>
      <dsp:spPr>
        <a:xfrm>
          <a:off x="5406640" y="1306815"/>
          <a:ext cx="3535183" cy="64706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物体</a:t>
          </a:r>
          <a:r>
            <a:rPr lang="zh-CN" altLang="en-US" sz="2000" b="1" kern="1200">
              <a:solidFill>
                <a:schemeClr val="accent6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发生弹性形变</a:t>
          </a:r>
          <a:r>
            <a:rPr lang="zh-CN" altLang="en-US" sz="2000" b="1" kern="12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而产生的力</a:t>
          </a:r>
          <a:endParaRPr lang="zh-CN" altLang="en-US" sz="2000" b="1" kern="120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5438227" y="1338402"/>
        <a:ext cx="3472009" cy="583895"/>
      </dsp:txXfrm>
    </dsp:sp>
    <dsp:sp modelId="{478466C6-4421-4750-A561-68F4736F6A8F}">
      <dsp:nvSpPr>
        <dsp:cNvPr id="0" name=""/>
        <dsp:cNvSpPr/>
      </dsp:nvSpPr>
      <dsp:spPr>
        <a:xfrm>
          <a:off x="5406640" y="2219077"/>
          <a:ext cx="3506118" cy="107084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>
              <a:latin typeface="黑体" panose="02010609060101010101" pitchFamily="49" charset="-122"/>
              <a:ea typeface="黑体" panose="02010609060101010101" pitchFamily="49" charset="-122"/>
            </a:rPr>
            <a:t>产生条件：相互接触；产生弹性形变</a:t>
          </a:r>
        </a:p>
      </dsp:txBody>
      <dsp:txXfrm>
        <a:off x="5458914" y="2271351"/>
        <a:ext cx="3401570" cy="966299"/>
      </dsp:txXfrm>
    </dsp:sp>
    <dsp:sp modelId="{0CF8578A-69D5-4701-BB04-875D2C86EC12}">
      <dsp:nvSpPr>
        <dsp:cNvPr id="0" name=""/>
        <dsp:cNvSpPr/>
      </dsp:nvSpPr>
      <dsp:spPr>
        <a:xfrm>
          <a:off x="2860794" y="3555117"/>
          <a:ext cx="2121538" cy="647069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弹簧测力计</a:t>
          </a:r>
        </a:p>
      </dsp:txBody>
      <dsp:txXfrm>
        <a:off x="2892381" y="3586704"/>
        <a:ext cx="2058364" cy="583895"/>
      </dsp:txXfrm>
    </dsp:sp>
    <dsp:sp modelId="{E03E6E44-79AF-4A2D-B197-8E3EA09382E8}">
      <dsp:nvSpPr>
        <dsp:cNvPr id="0" name=""/>
        <dsp:cNvSpPr/>
      </dsp:nvSpPr>
      <dsp:spPr>
        <a:xfrm>
          <a:off x="5406640" y="3555117"/>
          <a:ext cx="3535183" cy="64706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>
              <a:latin typeface="黑体" panose="02010609060101010101" pitchFamily="49" charset="-122"/>
              <a:ea typeface="黑体" panose="02010609060101010101" pitchFamily="49" charset="-122"/>
            </a:rPr>
            <a:t>构造、使用</a:t>
          </a:r>
        </a:p>
      </dsp:txBody>
      <dsp:txXfrm>
        <a:off x="5438227" y="3586704"/>
        <a:ext cx="3472009" cy="5838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#2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linDir" val="fromL"/>
                      <dgm:param type="chAlign" val="t"/>
                    </dgm:alg>
                  </dgm:if>
                  <dgm:else name="Name31">
                    <dgm:alg type="hierChild">
                      <dgm:param type="linDir" val="fromR"/>
                      <dgm:param type="chAlign" val="t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linDir" val="fromL"/>
                      <dgm:param type="chAlign" val="b"/>
                    </dgm:alg>
                  </dgm:if>
                  <dgm:else name="Name35">
                    <dgm:alg type="hierChild">
                      <dgm:param type="linDir" val="fromR"/>
                      <dgm:param type="chAlign" val="b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linDir" val="fromT"/>
                      <dgm:param type="chAlign" val="l"/>
                      <dgm:param type="secLinDir" val="fromL"/>
                      <dgm:param type="secChAlign" val="t"/>
                    </dgm:alg>
                  </dgm:if>
                  <dgm:else name="Name39">
                    <dgm:alg type="hierChild">
                      <dgm:param type="linDir" val="fromT"/>
                      <dgm:param type="chAlign" val="r"/>
                      <dgm:param type="secLinDir" val="fromR"/>
                      <dgm:param type="secChAlign" val="t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linDir" val="fromL"/>
                            <dgm:param type="chAlign" val="t"/>
                          </dgm:alg>
                        </dgm:if>
                        <dgm:else name="Name93">
                          <dgm:alg type="hierChild">
                            <dgm:param type="linDir" val="fromR"/>
                            <dgm:param type="chAlign" val="t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linDir" val="fromL"/>
                            <dgm:param type="chAlign" val="b"/>
                          </dgm:alg>
                        </dgm:if>
                        <dgm:else name="Name97">
                          <dgm:alg type="hierChild">
                            <dgm:param type="linDir" val="fromR"/>
                            <dgm:param type="chAlign" val="b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linDir" val="fromT"/>
                            <dgm:param type="chAlign" val="l"/>
                            <dgm:param type="secLinDir" val="fromL"/>
                            <dgm:param type="secChAlign" val="t"/>
                          </dgm:alg>
                        </dgm:if>
                        <dgm:else name="Name101">
                          <dgm:alg type="hierChild">
                            <dgm:param type="linDir" val="fromT"/>
                            <dgm:param type="chAlign" val="r"/>
                            <dgm:param type="secLinDir" val="fromR"/>
                            <dgm:param type="secChAlign" val="t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linDir" val="fromT"/>
                        <dgm:param type="chAlign" val="l"/>
                        <dgm:param type="secLinDir" val="fromL"/>
                        <dgm:param type="secChAlign" val="t"/>
                      </dgm:alg>
                    </dgm:if>
                    <dgm:else name="Name109">
                      <dgm:alg type="hierChild">
                        <dgm:param type="linDir" val="fromT"/>
                        <dgm:param type="chAlign" val="r"/>
                        <dgm:param type="secLinDir" val="fromR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linDir" val="fromT"/>
                  <dgm:param type="chAlign" val="l"/>
                  <dgm:param type="secLinDir" val="fromL"/>
                  <dgm:param type="secChAlign" val="t"/>
                </dgm:alg>
              </dgm:if>
              <dgm:else name="Name113">
                <dgm:alg type="hierChild">
                  <dgm:param type="linDir" val="fromT"/>
                  <dgm:param type="chAlign" val="r"/>
                  <dgm:param type="secLinDir" val="fromR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linDir" val="fromL"/>
                            <dgm:param type="chAlign" val="t"/>
                          </dgm:alg>
                        </dgm:if>
                        <dgm:else name="Name145">
                          <dgm:alg type="hierChild">
                            <dgm:param type="linDir" val="fromR"/>
                            <dgm:param type="chAlign" val="t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linDir" val="fromL"/>
                            <dgm:param type="chAlign" val="b"/>
                          </dgm:alg>
                        </dgm:if>
                        <dgm:else name="Name149">
                          <dgm:alg type="hierChild">
                            <dgm:param type="linDir" val="fromR"/>
                            <dgm:param type="chAlign" val="b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linDir" val="fromT"/>
                            <dgm:param type="chAlign" val="l"/>
                            <dgm:param type="secLinDir" val="fromL"/>
                            <dgm:param type="secChAlign" val="t"/>
                          </dgm:alg>
                        </dgm:if>
                        <dgm:else name="Name153">
                          <dgm:alg type="hierChild">
                            <dgm:param type="linDir" val="fromT"/>
                            <dgm:param type="chAlign" val="r"/>
                            <dgm:param type="secLinDir" val="fromR"/>
                            <dgm:param type="secChAlign" val="t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linDir" val="fromT"/>
                        <dgm:param type="chAlign" val="l"/>
                        <dgm:param type="secLinDir" val="fromL"/>
                        <dgm:param type="secChAlign" val="t"/>
                      </dgm:alg>
                    </dgm:if>
                    <dgm:else name="Name161">
                      <dgm:alg type="hierChild">
                        <dgm:param type="linDir" val="fromT"/>
                        <dgm:param type="chAlign" val="r"/>
                        <dgm:param type="secLinDir" val="fromR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420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822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ppt</a:t>
            </a:r>
            <a:r>
              <a:rPr lang="zh-CN" altLang="en-US" dirty="0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716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7957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8615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46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68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6637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866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11" y="44301"/>
            <a:ext cx="805270" cy="284905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2024/1/26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2024/1/26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EEECE1">
                    <a:lumMod val="10000"/>
                  </a:srgbClr>
                </a:solidFill>
              </a:ln>
              <a:solidFill>
                <a:prstClr val="white"/>
              </a:solidFill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 userDrawn="1"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618" y="497179"/>
            <a:ext cx="768256" cy="578337"/>
          </a:xfrm>
          <a:prstGeom prst="rect">
            <a:avLst/>
          </a:prstGeom>
        </p:spPr>
      </p:pic>
      <p:cxnSp>
        <p:nvCxnSpPr>
          <p:cNvPr id="54" name="直接连接符 53"/>
          <p:cNvCxnSpPr/>
          <p:nvPr userDrawn="1"/>
        </p:nvCxnSpPr>
        <p:spPr>
          <a:xfrm>
            <a:off x="3719426" y="1073243"/>
            <a:ext cx="1872452" cy="0"/>
          </a:xfrm>
          <a:prstGeom prst="line">
            <a:avLst/>
          </a:prstGeom>
          <a:ln w="28575">
            <a:solidFill>
              <a:srgbClr val="569DD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占位符 57"/>
          <p:cNvSpPr>
            <a:spLocks noGrp="1"/>
          </p:cNvSpPr>
          <p:nvPr>
            <p:ph type="body" sz="quarter" idx="11" hasCustomPrompt="1"/>
          </p:nvPr>
        </p:nvSpPr>
        <p:spPr>
          <a:xfrm>
            <a:off x="3575391" y="591072"/>
            <a:ext cx="2592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>
                <a:solidFill>
                  <a:srgbClr val="569DD8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/>
            <a:r>
              <a:rPr lang="zh-CN" altLang="en-US" sz="2400" dirty="0">
                <a:solidFill>
                  <a:srgbClr val="569DD8"/>
                </a:solidFill>
                <a:latin typeface="汉仪良品线粗简" panose="02010600030101010101" pitchFamily="18" charset="-122"/>
                <a:ea typeface="汉仪良品线粗简" panose="02010600030101010101" pitchFamily="18" charset="-122"/>
              </a:rPr>
              <a:t>此处输入标题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  <a:endParaRPr lang="zh-CN" altLang="en-US" sz="8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EEECE1">
                    <a:lumMod val="10000"/>
                  </a:srgbClr>
                </a:solidFill>
              </a:ln>
              <a:solidFill>
                <a:prstClr val="white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9754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219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30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77025" y="21793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1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69253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2024/1/26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21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2024/1/26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4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84266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 descr="C:\Users\lbli2\Downloads\soccer-5065614_1920.jpgsoccer-5065614_1920"/>
          <p:cNvPicPr>
            <a:picLocks noChangeAspect="1"/>
          </p:cNvPicPr>
          <p:nvPr/>
        </p:nvPicPr>
        <p:blipFill>
          <a:blip r:embed="rId3"/>
          <a:srcRect t="5625" b="9609"/>
          <a:stretch>
            <a:fillRect/>
          </a:stretch>
        </p:blipFill>
        <p:spPr>
          <a:xfrm>
            <a:off x="0" y="0"/>
            <a:ext cx="12192000" cy="68897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825075" y="56009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2024/1/26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9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</p:sldLayoutIdLst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208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</p:sldLayoutIdLst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1.wdp"/><Relationship Id="rId7" Type="http://schemas.openxmlformats.org/officeDocument/2006/relationships/image" Target="../media/image1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8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4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23.png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image" Target="../media/image43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16.png"/><Relationship Id="rId7" Type="http://schemas.openxmlformats.org/officeDocument/2006/relationships/image" Target="../media/image5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54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4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5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6.png"/><Relationship Id="rId9" Type="http://schemas.microsoft.com/office/2007/relationships/diagramDrawing" Target="../diagrams/drawing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1.png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jpe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.png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5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6.png"/><Relationship Id="rId7" Type="http://schemas.openxmlformats.org/officeDocument/2006/relationships/image" Target="../media/image2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23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31.GIF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image" Target="../media/image15.png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image" Target="../media/image26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slideLayout" Target="../slideLayouts/slideLayout15.xml"/><Relationship Id="rId33" Type="http://schemas.openxmlformats.org/officeDocument/2006/relationships/image" Target="../media/image35.pn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image" Target="../media/image32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image" Target="../media/image34.jpe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image" Target="../media/image29.png"/><Relationship Id="rId36" Type="http://schemas.openxmlformats.org/officeDocument/2006/relationships/image" Target="../media/image24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image" Target="../media/image28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image" Target="../media/image16.png"/><Relationship Id="rId30" Type="http://schemas.openxmlformats.org/officeDocument/2006/relationships/image" Target="../media/image33.jpeg"/><Relationship Id="rId35" Type="http://schemas.openxmlformats.org/officeDocument/2006/relationships/image" Target="../media/image23.png"/><Relationship Id="rId8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第七章 力</a:t>
            </a:r>
            <a:endParaRPr lang="zh-CN" altLang="en-US" sz="6000" dirty="0">
              <a:solidFill>
                <a:srgbClr val="026BA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856337"/>
            <a:ext cx="5833655" cy="830997"/>
          </a:xfrm>
        </p:spPr>
        <p:txBody>
          <a:bodyPr/>
          <a:lstStyle/>
          <a:p>
            <a:pPr algn="ctr"/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 弹力</a:t>
            </a:r>
            <a:endParaRPr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84000" y="-12700"/>
            <a:ext cx="5854700" cy="6870700"/>
          </a:xfrm>
          <a:custGeom>
            <a:avLst/>
            <a:gdLst>
              <a:gd name="connsiteX0" fmla="*/ 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0 w 5321300"/>
              <a:gd name="connsiteY4" fmla="*/ 0 h 6858000"/>
              <a:gd name="connsiteX0-1" fmla="*/ 2489200 w 5321300"/>
              <a:gd name="connsiteY0-2" fmla="*/ 0 h 6858000"/>
              <a:gd name="connsiteX1-3" fmla="*/ 5321300 w 5321300"/>
              <a:gd name="connsiteY1-4" fmla="*/ 0 h 6858000"/>
              <a:gd name="connsiteX2-5" fmla="*/ 5321300 w 5321300"/>
              <a:gd name="connsiteY2-6" fmla="*/ 6858000 h 6858000"/>
              <a:gd name="connsiteX3-7" fmla="*/ 0 w 5321300"/>
              <a:gd name="connsiteY3-8" fmla="*/ 6858000 h 6858000"/>
              <a:gd name="connsiteX4-9" fmla="*/ 2489200 w 5321300"/>
              <a:gd name="connsiteY4-10" fmla="*/ 0 h 6858000"/>
              <a:gd name="connsiteX0-11" fmla="*/ 1930400 w 5321300"/>
              <a:gd name="connsiteY0-12" fmla="*/ 0 h 6858000"/>
              <a:gd name="connsiteX1-13" fmla="*/ 5321300 w 5321300"/>
              <a:gd name="connsiteY1-14" fmla="*/ 0 h 6858000"/>
              <a:gd name="connsiteX2-15" fmla="*/ 5321300 w 5321300"/>
              <a:gd name="connsiteY2-16" fmla="*/ 6858000 h 6858000"/>
              <a:gd name="connsiteX3-17" fmla="*/ 0 w 5321300"/>
              <a:gd name="connsiteY3-18" fmla="*/ 6858000 h 6858000"/>
              <a:gd name="connsiteX4-19" fmla="*/ 1930400 w 5321300"/>
              <a:gd name="connsiteY4-20" fmla="*/ 0 h 6858000"/>
              <a:gd name="connsiteX0-21" fmla="*/ 3098800 w 6489700"/>
              <a:gd name="connsiteY0-22" fmla="*/ 0 h 6858000"/>
              <a:gd name="connsiteX1-23" fmla="*/ 6489700 w 6489700"/>
              <a:gd name="connsiteY1-24" fmla="*/ 0 h 6858000"/>
              <a:gd name="connsiteX2-25" fmla="*/ 6489700 w 6489700"/>
              <a:gd name="connsiteY2-26" fmla="*/ 6858000 h 6858000"/>
              <a:gd name="connsiteX3-27" fmla="*/ 0 w 6489700"/>
              <a:gd name="connsiteY3-28" fmla="*/ 6858000 h 6858000"/>
              <a:gd name="connsiteX4-29" fmla="*/ 3098800 w 6489700"/>
              <a:gd name="connsiteY4-30" fmla="*/ 0 h 6858000"/>
              <a:gd name="connsiteX0-31" fmla="*/ 3556000 w 6489700"/>
              <a:gd name="connsiteY0-32" fmla="*/ 38100 h 6858000"/>
              <a:gd name="connsiteX1-33" fmla="*/ 6489700 w 6489700"/>
              <a:gd name="connsiteY1-34" fmla="*/ 0 h 6858000"/>
              <a:gd name="connsiteX2-35" fmla="*/ 6489700 w 6489700"/>
              <a:gd name="connsiteY2-36" fmla="*/ 6858000 h 6858000"/>
              <a:gd name="connsiteX3-37" fmla="*/ 0 w 6489700"/>
              <a:gd name="connsiteY3-38" fmla="*/ 6858000 h 6858000"/>
              <a:gd name="connsiteX4-39" fmla="*/ 3556000 w 6489700"/>
              <a:gd name="connsiteY4-40" fmla="*/ 38100 h 6858000"/>
              <a:gd name="connsiteX0-41" fmla="*/ 2527300 w 5461000"/>
              <a:gd name="connsiteY0-42" fmla="*/ 38100 h 6858000"/>
              <a:gd name="connsiteX1-43" fmla="*/ 5461000 w 5461000"/>
              <a:gd name="connsiteY1-44" fmla="*/ 0 h 6858000"/>
              <a:gd name="connsiteX2-45" fmla="*/ 5461000 w 5461000"/>
              <a:gd name="connsiteY2-46" fmla="*/ 6858000 h 6858000"/>
              <a:gd name="connsiteX3-47" fmla="*/ 0 w 5461000"/>
              <a:gd name="connsiteY3-48" fmla="*/ 6845300 h 6858000"/>
              <a:gd name="connsiteX4-49" fmla="*/ 2527300 w 5461000"/>
              <a:gd name="connsiteY4-50" fmla="*/ 38100 h 6858000"/>
              <a:gd name="connsiteX0-51" fmla="*/ 2503556 w 5461000"/>
              <a:gd name="connsiteY0-52" fmla="*/ 76200 h 6858000"/>
              <a:gd name="connsiteX1-53" fmla="*/ 5461000 w 5461000"/>
              <a:gd name="connsiteY1-54" fmla="*/ 0 h 6858000"/>
              <a:gd name="connsiteX2-55" fmla="*/ 5461000 w 5461000"/>
              <a:gd name="connsiteY2-56" fmla="*/ 6858000 h 6858000"/>
              <a:gd name="connsiteX3-57" fmla="*/ 0 w 5461000"/>
              <a:gd name="connsiteY3-58" fmla="*/ 6845300 h 6858000"/>
              <a:gd name="connsiteX4-59" fmla="*/ 2503556 w 5461000"/>
              <a:gd name="connsiteY4-60" fmla="*/ 76200 h 6858000"/>
              <a:gd name="connsiteX0-61" fmla="*/ 2515428 w 5461000"/>
              <a:gd name="connsiteY0-62" fmla="*/ 12700 h 6858000"/>
              <a:gd name="connsiteX1-63" fmla="*/ 5461000 w 5461000"/>
              <a:gd name="connsiteY1-64" fmla="*/ 0 h 6858000"/>
              <a:gd name="connsiteX2-65" fmla="*/ 5461000 w 5461000"/>
              <a:gd name="connsiteY2-66" fmla="*/ 6858000 h 6858000"/>
              <a:gd name="connsiteX3-67" fmla="*/ 0 w 5461000"/>
              <a:gd name="connsiteY3-68" fmla="*/ 6845300 h 6858000"/>
              <a:gd name="connsiteX4-69" fmla="*/ 2515428 w 5461000"/>
              <a:gd name="connsiteY4-70" fmla="*/ 12700 h 6858000"/>
              <a:gd name="connsiteX0-71" fmla="*/ 2527300 w 5472872"/>
              <a:gd name="connsiteY0-72" fmla="*/ 12700 h 6870700"/>
              <a:gd name="connsiteX1-73" fmla="*/ 5472872 w 5472872"/>
              <a:gd name="connsiteY1-74" fmla="*/ 0 h 6870700"/>
              <a:gd name="connsiteX2-75" fmla="*/ 5472872 w 5472872"/>
              <a:gd name="connsiteY2-76" fmla="*/ 6858000 h 6870700"/>
              <a:gd name="connsiteX3-77" fmla="*/ 0 w 5472872"/>
              <a:gd name="connsiteY3-78" fmla="*/ 6870700 h 6870700"/>
              <a:gd name="connsiteX4-79" fmla="*/ 2527300 w 5472872"/>
              <a:gd name="connsiteY4-80" fmla="*/ 12700 h 6870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472872" h="6870700">
                <a:moveTo>
                  <a:pt x="2527300" y="12700"/>
                </a:moveTo>
                <a:lnTo>
                  <a:pt x="5472872" y="0"/>
                </a:lnTo>
                <a:lnTo>
                  <a:pt x="5472872" y="6858000"/>
                </a:lnTo>
                <a:lnTo>
                  <a:pt x="0" y="6870700"/>
                </a:lnTo>
                <a:lnTo>
                  <a:pt x="2527300" y="127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318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>
            <a:fillRect/>
          </a:stretch>
        </p:blipFill>
        <p:spPr>
          <a:xfrm>
            <a:off x="5939541" y="1666357"/>
            <a:ext cx="719730" cy="44551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>
            <a:fillRect/>
          </a:stretch>
        </p:blipFill>
        <p:spPr>
          <a:xfrm>
            <a:off x="6858879" y="2180095"/>
            <a:ext cx="719730" cy="44551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>
            <a:fillRect/>
          </a:stretch>
        </p:blipFill>
        <p:spPr>
          <a:xfrm>
            <a:off x="5991063" y="4052765"/>
            <a:ext cx="719730" cy="44551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>
            <a:fillRect/>
          </a:stretch>
        </p:blipFill>
        <p:spPr>
          <a:xfrm>
            <a:off x="6909006" y="4580851"/>
            <a:ext cx="719730" cy="4455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2266589" y="297936"/>
            <a:ext cx="74222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304800">
              <a:lnSpc>
                <a:spcPct val="150000"/>
              </a:lnSpc>
              <a:spcAft>
                <a:spcPts val="2400"/>
              </a:spcAft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弹力的</a:t>
            </a:r>
            <a:r>
              <a:rPr lang="zh-CN" altLang="en-US" sz="2400" b="1">
                <a:solidFill>
                  <a:srgbClr val="F7964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方向</a:t>
            </a:r>
            <a:endParaRPr lang="zh-CN" altLang="en-US" sz="24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6"/>
          <a:srcRect r="3798"/>
          <a:stretch>
            <a:fillRect/>
          </a:stretch>
        </p:blipFill>
        <p:spPr>
          <a:xfrm>
            <a:off x="9078519" y="1082318"/>
            <a:ext cx="2664000" cy="17731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78519" y="3586821"/>
            <a:ext cx="2664000" cy="17992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</p:pic>
      <p:sp>
        <p:nvSpPr>
          <p:cNvPr id="45" name="矩形 44"/>
          <p:cNvSpPr/>
          <p:nvPr/>
        </p:nvSpPr>
        <p:spPr>
          <a:xfrm>
            <a:off x="5634750" y="1171295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人向下拉竿</a:t>
            </a:r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5634750" y="1658280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竿向下发生弹性形变</a:t>
            </a:r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5634750" y="21720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对人产生向上的力</a:t>
            </a:r>
          </a:p>
        </p:txBody>
      </p:sp>
      <p:sp>
        <p:nvSpPr>
          <p:cNvPr id="48" name="矩形 47"/>
          <p:cNvSpPr/>
          <p:nvPr/>
        </p:nvSpPr>
        <p:spPr>
          <a:xfrm>
            <a:off x="5634750" y="351345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人向后拉弦</a:t>
            </a:r>
            <a:endParaRPr lang="zh-CN" altLang="en-US" sz="2400"/>
          </a:p>
        </p:txBody>
      </p:sp>
      <p:sp>
        <p:nvSpPr>
          <p:cNvPr id="49" name="矩形 48"/>
          <p:cNvSpPr/>
          <p:nvPr/>
        </p:nvSpPr>
        <p:spPr>
          <a:xfrm>
            <a:off x="5634750" y="4044688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弦向后发生弹性形变</a:t>
            </a:r>
          </a:p>
        </p:txBody>
      </p:sp>
      <p:sp>
        <p:nvSpPr>
          <p:cNvPr id="50" name="矩形 49"/>
          <p:cNvSpPr/>
          <p:nvPr/>
        </p:nvSpPr>
        <p:spPr>
          <a:xfrm>
            <a:off x="5634750" y="4572774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对箭产生向前的力</a:t>
            </a:r>
          </a:p>
        </p:txBody>
      </p:sp>
      <p:sp>
        <p:nvSpPr>
          <p:cNvPr id="23" name="矩形 22"/>
          <p:cNvSpPr/>
          <p:nvPr/>
        </p:nvSpPr>
        <p:spPr>
          <a:xfrm>
            <a:off x="2729605" y="217201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A8A1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弹力方向</a:t>
            </a: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729605" y="1658280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A8A1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弹性形变方向</a:t>
            </a: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729605" y="4572774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A8A1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弹力方向</a:t>
            </a:r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729605" y="4044688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A8A1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弹性形变方向</a:t>
            </a:r>
            <a:endParaRPr lang="zh-CN" altLang="en-US"/>
          </a:p>
        </p:txBody>
      </p:sp>
      <p:sp>
        <p:nvSpPr>
          <p:cNvPr id="53" name="左箭头 52"/>
          <p:cNvSpPr/>
          <p:nvPr/>
        </p:nvSpPr>
        <p:spPr>
          <a:xfrm flipH="1">
            <a:off x="4791768" y="1741185"/>
            <a:ext cx="417397" cy="295855"/>
          </a:xfrm>
          <a:prstGeom prst="lef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左箭头 53"/>
          <p:cNvSpPr/>
          <p:nvPr/>
        </p:nvSpPr>
        <p:spPr>
          <a:xfrm flipH="1">
            <a:off x="4791768" y="2254923"/>
            <a:ext cx="417397" cy="295855"/>
          </a:xfrm>
          <a:prstGeom prst="lef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左箭头 55"/>
          <p:cNvSpPr/>
          <p:nvPr/>
        </p:nvSpPr>
        <p:spPr>
          <a:xfrm flipH="1">
            <a:off x="4791768" y="4127593"/>
            <a:ext cx="417397" cy="295855"/>
          </a:xfrm>
          <a:prstGeom prst="lef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左箭头 56"/>
          <p:cNvSpPr/>
          <p:nvPr/>
        </p:nvSpPr>
        <p:spPr>
          <a:xfrm flipH="1">
            <a:off x="4791768" y="4655679"/>
            <a:ext cx="417397" cy="295855"/>
          </a:xfrm>
          <a:prstGeom prst="lef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2168262" y="5799240"/>
            <a:ext cx="9085062" cy="787898"/>
            <a:chOff x="2501178" y="5622367"/>
            <a:chExt cx="9085062" cy="787898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4776" y="5622367"/>
              <a:ext cx="8701464" cy="787898"/>
            </a:xfrm>
            <a:prstGeom prst="rect">
              <a:avLst/>
            </a:prstGeom>
          </p:spPr>
        </p:pic>
        <p:sp>
          <p:nvSpPr>
            <p:cNvPr id="59" name="矩形 58"/>
            <p:cNvSpPr/>
            <p:nvPr/>
          </p:nvSpPr>
          <p:spPr>
            <a:xfrm>
              <a:off x="2501178" y="5684642"/>
              <a:ext cx="8601416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39700" indent="304800">
                <a:lnSpc>
                  <a:spcPct val="150000"/>
                </a:lnSpc>
                <a:spcAft>
                  <a:spcPts val="2400"/>
                </a:spcAft>
              </a:pPr>
              <a:r>
                <a:rPr lang="zh-CN" altLang="en-US" sz="24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弹力的</a:t>
              </a: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方向</a:t>
              </a:r>
              <a:r>
                <a:rPr lang="zh-CN" altLang="en-US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：与物体</a:t>
              </a:r>
              <a:r>
                <a:rPr lang="zh-CN" altLang="en-US" sz="2400" b="1">
                  <a:solidFill>
                    <a:srgbClr val="FA8A12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弹性形变</a:t>
              </a:r>
              <a:r>
                <a:rPr lang="zh-CN" altLang="en-US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的方向</a:t>
              </a:r>
              <a:r>
                <a:rPr lang="zh-CN" altLang="en-US" sz="2400" b="1">
                  <a:solidFill>
                    <a:srgbClr val="FA8A12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相反</a:t>
              </a:r>
              <a:r>
                <a:rPr lang="zh-CN" altLang="en-US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。</a:t>
              </a:r>
            </a:p>
          </p:txBody>
        </p:sp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613" y="5769516"/>
            <a:ext cx="793911" cy="9754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23" grpId="0"/>
      <p:bldP spid="33" grpId="0"/>
      <p:bldP spid="35" grpId="0"/>
      <p:bldP spid="36" grpId="0"/>
      <p:bldP spid="53" grpId="0" animBg="1"/>
      <p:bldP spid="54" grpId="0" animBg="1"/>
      <p:bldP spid="56" grpId="0" animBg="1"/>
      <p:bldP spid="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2391985" y="484543"/>
            <a:ext cx="74222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304800">
              <a:lnSpc>
                <a:spcPct val="150000"/>
              </a:lnSpc>
              <a:spcAft>
                <a:spcPts val="2400"/>
              </a:spcAft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弹力的</a:t>
            </a:r>
            <a:r>
              <a:rPr lang="zh-CN" altLang="en-US" sz="2400" b="1">
                <a:solidFill>
                  <a:srgbClr val="F7964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方向</a:t>
            </a:r>
            <a:endParaRPr lang="zh-CN" altLang="en-US" sz="24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2859599" y="1673609"/>
            <a:ext cx="3867284" cy="1112963"/>
            <a:chOff x="11627" y="8514"/>
            <a:chExt cx="6660" cy="2045"/>
          </a:xfrm>
        </p:grpSpPr>
        <p:sp>
          <p:nvSpPr>
            <p:cNvPr id="62" name="矩形 61"/>
            <p:cNvSpPr/>
            <p:nvPr/>
          </p:nvSpPr>
          <p:spPr>
            <a:xfrm>
              <a:off x="13596" y="8514"/>
              <a:ext cx="2795" cy="1787"/>
            </a:xfrm>
            <a:prstGeom prst="rect">
              <a:avLst/>
            </a:prstGeom>
            <a:solidFill>
              <a:srgbClr val="6A98F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  <a:p>
              <a:pPr algn="ctr"/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静止</a:t>
              </a:r>
            </a:p>
          </p:txBody>
        </p:sp>
        <p:grpSp>
          <p:nvGrpSpPr>
            <p:cNvPr id="63" name="平面镜"/>
            <p:cNvGrpSpPr/>
            <p:nvPr/>
          </p:nvGrpSpPr>
          <p:grpSpPr>
            <a:xfrm>
              <a:off x="11627" y="10301"/>
              <a:ext cx="6661" cy="258"/>
              <a:chOff x="3259" y="10404"/>
              <a:chExt cx="6661" cy="258"/>
            </a:xfrm>
          </p:grpSpPr>
          <p:cxnSp>
            <p:nvCxnSpPr>
              <p:cNvPr id="64" name="直接连接符 63"/>
              <p:cNvCxnSpPr/>
              <p:nvPr/>
            </p:nvCxnSpPr>
            <p:spPr>
              <a:xfrm flipV="1">
                <a:off x="3386" y="10404"/>
                <a:ext cx="65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>
                <a:off x="3259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H="1">
                <a:off x="3600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H="1">
                <a:off x="3940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H="1">
                <a:off x="4281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flipH="1">
                <a:off x="4622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H="1">
                <a:off x="4962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H="1">
                <a:off x="5303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>
                <a:off x="5644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H="1">
                <a:off x="5984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flipH="1">
                <a:off x="6325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flipH="1">
                <a:off x="6666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flipH="1">
                <a:off x="7007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flipH="1">
                <a:off x="7347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7688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H="1">
                <a:off x="8029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flipH="1">
                <a:off x="8369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flipH="1">
                <a:off x="8710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flipH="1">
                <a:off x="9051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 flipH="1">
                <a:off x="9391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flipH="1">
                <a:off x="9732" y="10404"/>
                <a:ext cx="162" cy="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5" name="组合 84"/>
          <p:cNvGrpSpPr/>
          <p:nvPr/>
        </p:nvGrpSpPr>
        <p:grpSpPr>
          <a:xfrm rot="5400000" flipV="1">
            <a:off x="4177166" y="2014620"/>
            <a:ext cx="1296035" cy="108000"/>
            <a:chOff x="3716" y="9616"/>
            <a:chExt cx="2041" cy="170"/>
          </a:xfrm>
        </p:grpSpPr>
        <p:sp>
          <p:nvSpPr>
            <p:cNvPr id="86" name="椭圆 85"/>
            <p:cNvSpPr/>
            <p:nvPr/>
          </p:nvSpPr>
          <p:spPr>
            <a:xfrm>
              <a:off x="5586" y="9616"/>
              <a:ext cx="170" cy="170"/>
            </a:xfrm>
            <a:prstGeom prst="ellipse">
              <a:avLst/>
            </a:prstGeom>
            <a:solidFill>
              <a:srgbClr val="EF1941"/>
            </a:solidFill>
            <a:ln>
              <a:solidFill>
                <a:srgbClr val="EF19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87" name="直接箭头连接符 86"/>
            <p:cNvCxnSpPr/>
            <p:nvPr/>
          </p:nvCxnSpPr>
          <p:spPr>
            <a:xfrm flipH="1" flipV="1">
              <a:off x="3716" y="9701"/>
              <a:ext cx="2041" cy="0"/>
            </a:xfrm>
            <a:prstGeom prst="straightConnector1">
              <a:avLst/>
            </a:prstGeom>
            <a:ln w="31750">
              <a:solidFill>
                <a:srgbClr val="EF194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文本框 87"/>
          <p:cNvSpPr txBox="1"/>
          <p:nvPr/>
        </p:nvSpPr>
        <p:spPr>
          <a:xfrm>
            <a:off x="4173373" y="1080526"/>
            <a:ext cx="643125" cy="52322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sz="2800" i="1">
                <a:solidFill>
                  <a:srgbClr val="EF194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altLang="en-US" sz="2800" baseline="-25000">
                <a:solidFill>
                  <a:srgbClr val="EF194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支</a:t>
            </a:r>
          </a:p>
        </p:txBody>
      </p:sp>
      <p:sp>
        <p:nvSpPr>
          <p:cNvPr id="24" name="矩形 23"/>
          <p:cNvSpPr/>
          <p:nvPr/>
        </p:nvSpPr>
        <p:spPr>
          <a:xfrm>
            <a:off x="3087274" y="3006366"/>
            <a:ext cx="342708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物体向下压地面，地面产生的支持力</a:t>
            </a:r>
            <a:r>
              <a:rPr lang="zh-CN" altLang="en-US" sz="2400" b="1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垂直向上</a:t>
            </a:r>
          </a:p>
        </p:txBody>
      </p:sp>
      <p:pic>
        <p:nvPicPr>
          <p:cNvPr id="89" name="Picture 4" descr="https://tiku-pro-cdn.speiyou.com/imgFile/2d4b0079-7d41-4311-9b97-446f26a9b6b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655" y="1049930"/>
            <a:ext cx="2890518" cy="1500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0" name="组合 89"/>
          <p:cNvGrpSpPr/>
          <p:nvPr/>
        </p:nvGrpSpPr>
        <p:grpSpPr>
          <a:xfrm rot="-1620000">
            <a:off x="9912174" y="1585469"/>
            <a:ext cx="108000" cy="1350010"/>
            <a:chOff x="4512602" y="2727007"/>
            <a:chExt cx="108000" cy="1350010"/>
          </a:xfrm>
        </p:grpSpPr>
        <p:sp>
          <p:nvSpPr>
            <p:cNvPr id="91" name="椭圆 90"/>
            <p:cNvSpPr/>
            <p:nvPr/>
          </p:nvSpPr>
          <p:spPr>
            <a:xfrm rot="16200000">
              <a:off x="4512627" y="2726982"/>
              <a:ext cx="107950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2" name="直接箭头连接符 91"/>
            <p:cNvCxnSpPr/>
            <p:nvPr/>
          </p:nvCxnSpPr>
          <p:spPr>
            <a:xfrm rot="16200000" flipH="1" flipV="1">
              <a:off x="3923982" y="3429000"/>
              <a:ext cx="1296035" cy="0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矩形 92"/>
          <p:cNvSpPr/>
          <p:nvPr/>
        </p:nvSpPr>
        <p:spPr>
          <a:xfrm rot="19877735">
            <a:off x="9207258" y="1998866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>
                <a:solidFill>
                  <a:srgbClr val="EF194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altLang="en-US" sz="2800" baseline="-26000">
                <a:solidFill>
                  <a:srgbClr val="EF194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压</a:t>
            </a:r>
          </a:p>
        </p:txBody>
      </p:sp>
      <p:cxnSp>
        <p:nvCxnSpPr>
          <p:cNvPr id="94" name="肘形连接符 93"/>
          <p:cNvCxnSpPr/>
          <p:nvPr/>
        </p:nvCxnSpPr>
        <p:spPr>
          <a:xfrm rot="3840000">
            <a:off x="9714863" y="1687343"/>
            <a:ext cx="360000" cy="252000"/>
          </a:xfrm>
          <a:prstGeom prst="bentConnector3">
            <a:avLst>
              <a:gd name="adj1" fmla="val 101351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/>
          <p:cNvSpPr/>
          <p:nvPr/>
        </p:nvSpPr>
        <p:spPr>
          <a:xfrm>
            <a:off x="7588836" y="2998821"/>
            <a:ext cx="41907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物体向下压斜面，产生的压力</a:t>
            </a:r>
            <a:r>
              <a:rPr lang="zh-CN" altLang="en-US" sz="2400" b="1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垂直于斜面向下</a:t>
            </a:r>
            <a:endParaRPr lang="zh-CN" altLang="en-US" sz="2400" b="1">
              <a:solidFill>
                <a:schemeClr val="accent6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856080" y="4619674"/>
            <a:ext cx="8414691" cy="1113574"/>
            <a:chOff x="2725486" y="4490790"/>
            <a:chExt cx="8414691" cy="1113574"/>
          </a:xfrm>
        </p:grpSpPr>
        <p:grpSp>
          <p:nvGrpSpPr>
            <p:cNvPr id="97" name="组合 96"/>
            <p:cNvGrpSpPr/>
            <p:nvPr/>
          </p:nvGrpSpPr>
          <p:grpSpPr>
            <a:xfrm>
              <a:off x="2725486" y="4490790"/>
              <a:ext cx="8414691" cy="1113574"/>
              <a:chOff x="2675367" y="6200589"/>
              <a:chExt cx="8414691" cy="1113574"/>
            </a:xfrm>
          </p:grpSpPr>
          <p:pic>
            <p:nvPicPr>
              <p:cNvPr id="100" name="图片 9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75367" y="6200589"/>
                <a:ext cx="7865204" cy="934539"/>
              </a:xfrm>
              <a:prstGeom prst="rect">
                <a:avLst/>
              </a:prstGeom>
            </p:spPr>
          </p:pic>
          <p:pic>
            <p:nvPicPr>
              <p:cNvPr id="99" name="图片 9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96147" y="6338690"/>
                <a:ext cx="793911" cy="975473"/>
              </a:xfrm>
              <a:prstGeom prst="rect">
                <a:avLst/>
              </a:prstGeom>
            </p:spPr>
          </p:pic>
        </p:grpSp>
        <p:sp>
          <p:nvSpPr>
            <p:cNvPr id="96" name="文本框 95"/>
            <p:cNvSpPr txBox="1"/>
            <p:nvPr/>
          </p:nvSpPr>
          <p:spPr>
            <a:xfrm>
              <a:off x="2909054" y="4727226"/>
              <a:ext cx="71779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压力、支持力的方向：</a:t>
              </a:r>
              <a:r>
                <a:rPr lang="zh-CN" altLang="en-US" sz="2400" b="1">
                  <a:solidFill>
                    <a:schemeClr val="accent6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垂直于接触面</a:t>
              </a:r>
              <a:r>
                <a:rPr lang="zh-CN" altLang="en-US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指向受力物体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8" grpId="1"/>
      <p:bldP spid="24" grpId="0"/>
      <p:bldP spid="93" grpId="0"/>
      <p:bldP spid="9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2391985" y="484543"/>
            <a:ext cx="74222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304800">
              <a:lnSpc>
                <a:spcPct val="150000"/>
              </a:lnSpc>
              <a:spcAft>
                <a:spcPts val="2400"/>
              </a:spcAft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弹力的</a:t>
            </a:r>
            <a:r>
              <a:rPr lang="zh-CN" altLang="en-US" sz="2400" b="1">
                <a:solidFill>
                  <a:srgbClr val="F7964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方向</a:t>
            </a:r>
            <a:endParaRPr lang="zh-CN" altLang="en-US" sz="24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856079" y="4619674"/>
            <a:ext cx="8761484" cy="1699914"/>
            <a:chOff x="2725485" y="4490790"/>
            <a:chExt cx="8761484" cy="1699914"/>
          </a:xfrm>
        </p:grpSpPr>
        <p:grpSp>
          <p:nvGrpSpPr>
            <p:cNvPr id="97" name="组合 96"/>
            <p:cNvGrpSpPr/>
            <p:nvPr/>
          </p:nvGrpSpPr>
          <p:grpSpPr>
            <a:xfrm>
              <a:off x="2725485" y="4490790"/>
              <a:ext cx="8761484" cy="1699914"/>
              <a:chOff x="2675366" y="6200589"/>
              <a:chExt cx="8761484" cy="1699914"/>
            </a:xfrm>
          </p:grpSpPr>
          <p:pic>
            <p:nvPicPr>
              <p:cNvPr id="100" name="图片 9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75366" y="6200589"/>
                <a:ext cx="8328755" cy="934539"/>
              </a:xfrm>
              <a:prstGeom prst="rect">
                <a:avLst/>
              </a:prstGeom>
            </p:spPr>
          </p:pic>
          <p:pic>
            <p:nvPicPr>
              <p:cNvPr id="99" name="图片 9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42939" y="6925030"/>
                <a:ext cx="793911" cy="975473"/>
              </a:xfrm>
              <a:prstGeom prst="rect">
                <a:avLst/>
              </a:prstGeom>
            </p:spPr>
          </p:pic>
        </p:grpSp>
        <p:sp>
          <p:nvSpPr>
            <p:cNvPr id="96" name="文本框 95"/>
            <p:cNvSpPr txBox="1"/>
            <p:nvPr/>
          </p:nvSpPr>
          <p:spPr>
            <a:xfrm>
              <a:off x="2909053" y="4727226"/>
              <a:ext cx="80126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拉力的方向：沿绳子（弹簧）发生形变后</a:t>
              </a:r>
              <a:r>
                <a:rPr lang="zh-CN" altLang="en-US" sz="2400" b="1">
                  <a:solidFill>
                    <a:srgbClr val="F79646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恢复形变</a:t>
              </a:r>
              <a:r>
                <a:rPr lang="zh-CN" altLang="en-US" sz="240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的方向。</a:t>
              </a:r>
            </a:p>
          </p:txBody>
        </p:sp>
      </p:grpSp>
      <p:sp>
        <p:nvSpPr>
          <p:cNvPr id="104" name="矩形 103"/>
          <p:cNvSpPr/>
          <p:nvPr/>
        </p:nvSpPr>
        <p:spPr>
          <a:xfrm>
            <a:off x="6439890" y="1238014"/>
            <a:ext cx="47976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向左压弹簧，弹簧</a:t>
            </a:r>
            <a:r>
              <a:rPr lang="zh-CN" altLang="en-US" sz="240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为了恢复形变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，产生的弹力方向</a:t>
            </a:r>
            <a:r>
              <a:rPr lang="zh-CN" altLang="en-US" sz="240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向右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0" name="Picture 6" descr="https://tiku-pro-cdn.speiyou.com/imgFile/e8be9203-880c-49a2-b475-b34c14b11bd4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81" b="14035"/>
          <a:stretch>
            <a:fillRect/>
          </a:stretch>
        </p:blipFill>
        <p:spPr bwMode="auto">
          <a:xfrm rot="5400000">
            <a:off x="2819014" y="1211162"/>
            <a:ext cx="2471616" cy="231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6" name="组合 105"/>
          <p:cNvGrpSpPr/>
          <p:nvPr/>
        </p:nvGrpSpPr>
        <p:grpSpPr>
          <a:xfrm rot="5400000" flipH="1">
            <a:off x="4000822" y="2146268"/>
            <a:ext cx="108000" cy="1350010"/>
            <a:chOff x="4512602" y="2727007"/>
            <a:chExt cx="108000" cy="1350010"/>
          </a:xfrm>
        </p:grpSpPr>
        <p:sp>
          <p:nvSpPr>
            <p:cNvPr id="107" name="椭圆 106"/>
            <p:cNvSpPr/>
            <p:nvPr/>
          </p:nvSpPr>
          <p:spPr>
            <a:xfrm rot="16200000">
              <a:off x="4512627" y="2726982"/>
              <a:ext cx="107950" cy="108000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08" name="直接箭头连接符 107"/>
            <p:cNvCxnSpPr/>
            <p:nvPr/>
          </p:nvCxnSpPr>
          <p:spPr>
            <a:xfrm rot="16200000" flipH="1" flipV="1">
              <a:off x="3923982" y="3429000"/>
              <a:ext cx="1296035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组合 97"/>
          <p:cNvGrpSpPr/>
          <p:nvPr/>
        </p:nvGrpSpPr>
        <p:grpSpPr>
          <a:xfrm rot="16200000">
            <a:off x="4335181" y="1000997"/>
            <a:ext cx="108000" cy="1350010"/>
            <a:chOff x="4512602" y="2727007"/>
            <a:chExt cx="108000" cy="1350010"/>
          </a:xfrm>
        </p:grpSpPr>
        <p:sp>
          <p:nvSpPr>
            <p:cNvPr id="101" name="椭圆 100"/>
            <p:cNvSpPr/>
            <p:nvPr/>
          </p:nvSpPr>
          <p:spPr>
            <a:xfrm rot="16200000">
              <a:off x="4512627" y="2726982"/>
              <a:ext cx="107950" cy="108000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02" name="直接箭头连接符 101"/>
            <p:cNvCxnSpPr/>
            <p:nvPr/>
          </p:nvCxnSpPr>
          <p:spPr>
            <a:xfrm rot="16200000" flipH="1" flipV="1">
              <a:off x="3923982" y="3429000"/>
              <a:ext cx="1296035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1" name="矩形 110"/>
          <p:cNvSpPr/>
          <p:nvPr/>
        </p:nvSpPr>
        <p:spPr>
          <a:xfrm>
            <a:off x="6387179" y="2555739"/>
            <a:ext cx="479765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向右拉弹簧，弹簧</a:t>
            </a:r>
            <a:r>
              <a:rPr lang="zh-CN" altLang="en-US" sz="240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为了恢复形变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，产生的弹力方向</a:t>
            </a:r>
            <a:r>
              <a:rPr lang="zh-CN" altLang="en-US" sz="240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向左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672970" y="414316"/>
            <a:ext cx="2348465" cy="874410"/>
            <a:chOff x="6186283" y="5103141"/>
            <a:chExt cx="1851557" cy="689395"/>
          </a:xfrm>
        </p:grpSpPr>
        <p:grpSp>
          <p:nvGrpSpPr>
            <p:cNvPr id="24" name="组合 23"/>
            <p:cNvGrpSpPr/>
            <p:nvPr/>
          </p:nvGrpSpPr>
          <p:grpSpPr>
            <a:xfrm>
              <a:off x="6186283" y="5103141"/>
              <a:ext cx="1851557" cy="689395"/>
              <a:chOff x="3142878" y="1753554"/>
              <a:chExt cx="1851557" cy="689395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3372406" y="1903173"/>
                <a:ext cx="1622029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3853419" y="1925537"/>
                <a:ext cx="1116042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弹 力</a:t>
                </a:r>
                <a:endPara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" name="Shape 25434"/>
            <p:cNvSpPr/>
            <p:nvPr/>
          </p:nvSpPr>
          <p:spPr>
            <a:xfrm>
              <a:off x="6295044" y="5183865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672970" y="1504871"/>
            <a:ext cx="6654743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弹力：物体</a:t>
            </a:r>
            <a:r>
              <a:rPr lang="zh-CN" altLang="en-US" sz="2400" b="1">
                <a:solidFill>
                  <a:schemeClr val="accent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发生弹性形变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而产生的力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0" name="矩形 29"/>
          <p:cNvSpPr/>
          <p:nvPr/>
        </p:nvSpPr>
        <p:spPr>
          <a:xfrm>
            <a:off x="2672970" y="3464180"/>
            <a:ext cx="7422277" cy="57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弹力的</a:t>
            </a:r>
            <a:r>
              <a:rPr lang="zh-CN" altLang="en-US" sz="2400" b="1">
                <a:solidFill>
                  <a:schemeClr val="accent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产生条件</a:t>
            </a:r>
            <a:endParaRPr lang="zh-CN" altLang="en-US" sz="24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029692" y="4090417"/>
            <a:ext cx="7422277" cy="57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①相互接触；②产生弹性形变。</a:t>
            </a:r>
          </a:p>
        </p:txBody>
      </p:sp>
      <p:sp>
        <p:nvSpPr>
          <p:cNvPr id="32" name="矩形 31"/>
          <p:cNvSpPr/>
          <p:nvPr/>
        </p:nvSpPr>
        <p:spPr>
          <a:xfrm>
            <a:off x="3029692" y="2211706"/>
            <a:ext cx="7422277" cy="57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弹力的</a:t>
            </a:r>
            <a:r>
              <a:rPr lang="zh-CN" altLang="en-US" sz="2400" b="1">
                <a:solidFill>
                  <a:schemeClr val="accent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施力物体：发生弹性形变的物体。</a:t>
            </a:r>
            <a:endParaRPr lang="zh-CN" altLang="en-US" sz="24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029692" y="2837943"/>
            <a:ext cx="7422277" cy="57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弹力的受力物体：与发生弹性形变物体接触的物体。</a:t>
            </a:r>
          </a:p>
        </p:txBody>
      </p:sp>
      <p:sp>
        <p:nvSpPr>
          <p:cNvPr id="35" name="矩形 34"/>
          <p:cNvSpPr/>
          <p:nvPr/>
        </p:nvSpPr>
        <p:spPr>
          <a:xfrm>
            <a:off x="2672970" y="4716654"/>
            <a:ext cx="7422277" cy="57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>
                <a:solidFill>
                  <a:schemeClr val="accent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拉力、推力、支持力、压力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都属于弹力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1969" y="5733248"/>
            <a:ext cx="793911" cy="9754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672970" y="414316"/>
            <a:ext cx="2348465" cy="874410"/>
            <a:chOff x="6186283" y="5103141"/>
            <a:chExt cx="1851557" cy="689395"/>
          </a:xfrm>
        </p:grpSpPr>
        <p:grpSp>
          <p:nvGrpSpPr>
            <p:cNvPr id="24" name="组合 23"/>
            <p:cNvGrpSpPr/>
            <p:nvPr/>
          </p:nvGrpSpPr>
          <p:grpSpPr>
            <a:xfrm>
              <a:off x="6186283" y="5103141"/>
              <a:ext cx="1851557" cy="689395"/>
              <a:chOff x="3142878" y="1753554"/>
              <a:chExt cx="1851557" cy="689395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3372406" y="1903173"/>
                <a:ext cx="1622029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3853419" y="1925537"/>
                <a:ext cx="1116042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弹 力</a:t>
                </a:r>
                <a:endPara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" name="Shape 25434"/>
            <p:cNvSpPr/>
            <p:nvPr/>
          </p:nvSpPr>
          <p:spPr>
            <a:xfrm>
              <a:off x="6295044" y="5183865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4644" y="4029125"/>
            <a:ext cx="793911" cy="975473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2444994" y="1450586"/>
            <a:ext cx="74222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304800">
              <a:lnSpc>
                <a:spcPct val="150000"/>
              </a:lnSpc>
              <a:spcAft>
                <a:spcPts val="2400"/>
              </a:spcAft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弹力的</a:t>
            </a:r>
            <a:r>
              <a:rPr lang="zh-CN" altLang="en-US" sz="2400" b="1">
                <a:solidFill>
                  <a:srgbClr val="F7964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方向：与物体弹性形变的方向相反。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136680" y="2184330"/>
            <a:ext cx="7177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压力、支持力的方向：</a:t>
            </a:r>
            <a:r>
              <a:rPr lang="zh-CN" altLang="en-US" sz="2400" b="1">
                <a:solidFill>
                  <a:schemeClr val="accent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垂直于接触面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指向受力物体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136680" y="2693975"/>
            <a:ext cx="8012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拉力的方向：沿绳子（弹簧）发生形变后</a:t>
            </a:r>
            <a:r>
              <a:rPr lang="zh-CN" altLang="en-US" sz="2400" b="1">
                <a:solidFill>
                  <a:srgbClr val="F7964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恢复形变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的方向。</a:t>
            </a:r>
          </a:p>
        </p:txBody>
      </p:sp>
    </p:spTree>
    <p:extLst>
      <p:ext uri="{BB962C8B-B14F-4D97-AF65-F5344CB8AC3E}">
        <p14:creationId xmlns:p14="http://schemas.microsoft.com/office/powerpoint/2010/main" val="74575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712865" y="1947567"/>
            <a:ext cx="2904623" cy="2618385"/>
            <a:chOff x="2672968" y="1616915"/>
            <a:chExt cx="2904623" cy="261838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86" t="7584" r="14795"/>
            <a:stretch>
              <a:fillRect/>
            </a:stretch>
          </p:blipFill>
          <p:spPr>
            <a:xfrm>
              <a:off x="2834873" y="1616915"/>
              <a:ext cx="2440445" cy="1764000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2672968" y="3527414"/>
              <a:ext cx="290462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rPr>
                <a:t>使用拉力器时，越用力，拉力器被拉的越长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94278" y="2091567"/>
            <a:ext cx="2313945" cy="2474385"/>
            <a:chOff x="6054381" y="1760915"/>
            <a:chExt cx="2313945" cy="247438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4381" y="1760915"/>
              <a:ext cx="2313945" cy="1620000"/>
            </a:xfrm>
            <a:prstGeom prst="rect">
              <a:avLst/>
            </a:prstGeom>
          </p:spPr>
        </p:pic>
        <p:sp>
          <p:nvSpPr>
            <p:cNvPr id="37" name="矩形 36"/>
            <p:cNvSpPr/>
            <p:nvPr/>
          </p:nvSpPr>
          <p:spPr>
            <a:xfrm>
              <a:off x="6139333" y="3527414"/>
              <a:ext cx="222899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rPr>
                <a:t>跳水时，越用力，跳板被压的越弯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35609" y="2091567"/>
            <a:ext cx="2692215" cy="2474385"/>
            <a:chOff x="9095712" y="1760915"/>
            <a:chExt cx="2692215" cy="2474385"/>
          </a:xfrm>
        </p:grpSpPr>
        <p:sp>
          <p:nvSpPr>
            <p:cNvPr id="40" name="Text Box 9"/>
            <p:cNvSpPr txBox="1">
              <a:spLocks noChangeArrowheads="1"/>
            </p:cNvSpPr>
            <p:nvPr/>
          </p:nvSpPr>
          <p:spPr bwMode="auto">
            <a:xfrm>
              <a:off x="9097640" y="3527414"/>
              <a:ext cx="249949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b="0">
                  <a:latin typeface="楷体" panose="02010609060101010101" pitchFamily="49" charset="-122"/>
                  <a:ea typeface="楷体" panose="02010609060101010101" pitchFamily="49" charset="-122"/>
                </a:rPr>
                <a:t>压气球时，越用力，气球被压的越瘪</a:t>
              </a:r>
            </a:p>
          </p:txBody>
        </p:sp>
        <p:pic>
          <p:nvPicPr>
            <p:cNvPr id="41" name="Picture 8" descr="https://tiku-pro-cdn.speiyou.com/imgFile/bc18d1d0-83c2-4a76-b237-03cf1b352b16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95712" y="1760915"/>
              <a:ext cx="2692215" cy="16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7" name="组合 46"/>
          <p:cNvGrpSpPr/>
          <p:nvPr/>
        </p:nvGrpSpPr>
        <p:grpSpPr>
          <a:xfrm>
            <a:off x="2834873" y="548681"/>
            <a:ext cx="7670501" cy="1259296"/>
            <a:chOff x="2834873" y="548681"/>
            <a:chExt cx="7670501" cy="1259296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4873" y="548681"/>
              <a:ext cx="1207294" cy="1259296"/>
            </a:xfrm>
            <a:prstGeom prst="rect">
              <a:avLst/>
            </a:prstGeom>
          </p:spPr>
        </p:pic>
        <p:sp>
          <p:nvSpPr>
            <p:cNvPr id="46" name="矩形 45"/>
            <p:cNvSpPr/>
            <p:nvPr/>
          </p:nvSpPr>
          <p:spPr>
            <a:xfrm>
              <a:off x="4165177" y="681813"/>
              <a:ext cx="63401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物体产生的弹性形变与外力大小有什么关系呢</a:t>
              </a:r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3642" y="3961105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560641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850" y="141075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9336" y="2260873"/>
            <a:ext cx="1572904" cy="658425"/>
            <a:chOff x="118542" y="795531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9131" y="3110989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11221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772003" y="352384"/>
            <a:ext cx="6633254" cy="907326"/>
            <a:chOff x="2957062" y="468369"/>
            <a:chExt cx="6633254" cy="907326"/>
          </a:xfrm>
        </p:grpSpPr>
        <p:sp>
          <p:nvSpPr>
            <p:cNvPr id="69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6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3059842" y="686300"/>
              <a:ext cx="6530474" cy="689395"/>
              <a:chOff x="3142878" y="1753554"/>
              <a:chExt cx="6530474" cy="689395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3372405" y="1903173"/>
                <a:ext cx="6300947" cy="42591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3811490" y="1873196"/>
                <a:ext cx="52812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实验：探究弹力与弹簧形变量的关系</a:t>
                </a:r>
                <a:endParaRPr lang="zh-CN" altLang="en-US" sz="2400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1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78" name="Group 36312"/>
            <p:cNvGrpSpPr/>
            <p:nvPr/>
          </p:nvGrpSpPr>
          <p:grpSpPr>
            <a:xfrm rot="18900000" flipH="1">
              <a:off x="3276645" y="759871"/>
              <a:ext cx="263623" cy="558483"/>
              <a:chOff x="0" y="0"/>
              <a:chExt cx="884237" cy="1873250"/>
            </a:xfrm>
          </p:grpSpPr>
          <p:sp>
            <p:nvSpPr>
              <p:cNvPr id="79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0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1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3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4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5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6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7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8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pic>
        <p:nvPicPr>
          <p:cNvPr id="23" name="d581ec2862ea44a2a55e508da0cf1110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5000" end="66009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57262" y="1483400"/>
            <a:ext cx="6045253" cy="3400455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2709944" y="5214363"/>
            <a:ext cx="9121014" cy="1447694"/>
            <a:chOff x="2483686" y="6200589"/>
            <a:chExt cx="9121014" cy="1447694"/>
          </a:xfrm>
        </p:grpSpPr>
        <p:grpSp>
          <p:nvGrpSpPr>
            <p:cNvPr id="45" name="组合 44"/>
            <p:cNvGrpSpPr/>
            <p:nvPr/>
          </p:nvGrpSpPr>
          <p:grpSpPr>
            <a:xfrm>
              <a:off x="2483686" y="6200589"/>
              <a:ext cx="8988570" cy="1447694"/>
              <a:chOff x="2483686" y="6200589"/>
              <a:chExt cx="8988570" cy="1447694"/>
            </a:xfrm>
          </p:grpSpPr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83686" y="6200589"/>
                <a:ext cx="8988570" cy="1447694"/>
              </a:xfrm>
              <a:prstGeom prst="rect">
                <a:avLst/>
              </a:prstGeom>
            </p:spPr>
          </p:pic>
          <p:sp>
            <p:nvSpPr>
              <p:cNvPr id="48" name="矩形 47"/>
              <p:cNvSpPr/>
              <p:nvPr/>
            </p:nvSpPr>
            <p:spPr>
              <a:xfrm>
                <a:off x="2545745" y="6344692"/>
                <a:ext cx="8505597" cy="11302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39700" indent="304800">
                  <a:lnSpc>
                    <a:spcPct val="150000"/>
                  </a:lnSpc>
                  <a:spcAft>
                    <a:spcPts val="2400"/>
                  </a:spcAft>
                </a:pPr>
                <a:r>
                  <a:rPr lang="zh-CN" altLang="en-US" sz="2400" b="1">
                    <a:solidFill>
                      <a:schemeClr val="accent6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在一定范围内</a:t>
                </a:r>
                <a:r>
                  <a:rPr lang="zh-CN" altLang="en-US" sz="240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拉伸弹簧时，弹簧受到的</a:t>
                </a:r>
                <a:r>
                  <a:rPr lang="zh-CN" altLang="en-US" sz="2400" b="1">
                    <a:solidFill>
                      <a:schemeClr val="accent6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拉力越大</a:t>
                </a:r>
                <a:r>
                  <a:rPr lang="zh-CN" altLang="en-US" sz="240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，弹簧的</a:t>
                </a:r>
                <a:r>
                  <a:rPr lang="zh-CN" altLang="en-US" sz="2400" b="1">
                    <a:solidFill>
                      <a:schemeClr val="accent6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伸长量越大。</a:t>
                </a:r>
                <a:r>
                  <a:rPr lang="zh-CN" altLang="en-US" sz="240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根据这个结论，制成了</a:t>
                </a:r>
                <a:r>
                  <a:rPr lang="zh-CN" altLang="en-US" sz="2400" b="1">
                    <a:solidFill>
                      <a:schemeClr val="accent6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弹簧测力计。</a:t>
                </a:r>
              </a:p>
            </p:txBody>
          </p:sp>
        </p:grp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10789" y="6640457"/>
              <a:ext cx="793911" cy="97547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672969" y="414316"/>
            <a:ext cx="3503638" cy="874410"/>
            <a:chOff x="6186283" y="5103141"/>
            <a:chExt cx="2762309" cy="689395"/>
          </a:xfrm>
        </p:grpSpPr>
        <p:grpSp>
          <p:nvGrpSpPr>
            <p:cNvPr id="24" name="组合 23"/>
            <p:cNvGrpSpPr/>
            <p:nvPr/>
          </p:nvGrpSpPr>
          <p:grpSpPr>
            <a:xfrm>
              <a:off x="6186283" y="5103141"/>
              <a:ext cx="2762309" cy="689395"/>
              <a:chOff x="3142878" y="1753554"/>
              <a:chExt cx="2762309" cy="689395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3372406" y="1903173"/>
                <a:ext cx="2412014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3751884" y="1925537"/>
                <a:ext cx="2153303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弹簧测力计</a:t>
                </a:r>
                <a:endPara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" name="Shape 25434"/>
            <p:cNvSpPr/>
            <p:nvPr/>
          </p:nvSpPr>
          <p:spPr>
            <a:xfrm>
              <a:off x="6295044" y="5183865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672971" y="1490129"/>
            <a:ext cx="629670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原理：</a:t>
            </a:r>
            <a:r>
              <a:rPr lang="zh-CN" altLang="en-US" sz="2400" b="1">
                <a:solidFill>
                  <a:srgbClr val="F7964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在弹性限度内，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弹簧受到的</a:t>
            </a:r>
            <a:r>
              <a:rPr lang="zh-CN" altLang="en-US" sz="2400" b="1">
                <a:solidFill>
                  <a:srgbClr val="F7964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拉力越大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，弹簧的</a:t>
            </a:r>
            <a:r>
              <a:rPr lang="zh-CN" altLang="en-US" sz="2400" b="1">
                <a:solidFill>
                  <a:srgbClr val="F7964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伸长量越长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1" name="矩形 30"/>
          <p:cNvSpPr/>
          <p:nvPr/>
        </p:nvSpPr>
        <p:spPr>
          <a:xfrm>
            <a:off x="2773597" y="2973599"/>
            <a:ext cx="1343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构造：</a:t>
            </a:r>
            <a:endParaRPr lang="zh-CN" altLang="en-US"/>
          </a:p>
        </p:txBody>
      </p:sp>
      <p:pic>
        <p:nvPicPr>
          <p:cNvPr id="53" name="Picture 8" descr="http://flash.360edu.com/chuzhong/17/jujiaoxinkechen/jiaoxuesheji/images/tanhuangcheng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45" t="1" r="23586" b="676"/>
          <a:stretch>
            <a:fillRect/>
          </a:stretch>
        </p:blipFill>
        <p:spPr bwMode="auto">
          <a:xfrm>
            <a:off x="9110423" y="2135615"/>
            <a:ext cx="1491070" cy="405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4" name="直接箭头连接符 53"/>
          <p:cNvCxnSpPr/>
          <p:nvPr/>
        </p:nvCxnSpPr>
        <p:spPr>
          <a:xfrm flipV="1">
            <a:off x="9792911" y="3268256"/>
            <a:ext cx="949326" cy="400706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55" name="直接箭头连接符 54"/>
          <p:cNvCxnSpPr>
            <a:endCxn id="60" idx="1"/>
          </p:cNvCxnSpPr>
          <p:nvPr/>
        </p:nvCxnSpPr>
        <p:spPr>
          <a:xfrm>
            <a:off x="9792911" y="3992720"/>
            <a:ext cx="934230" cy="254212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56" name="直接箭头连接符 55"/>
          <p:cNvCxnSpPr/>
          <p:nvPr/>
        </p:nvCxnSpPr>
        <p:spPr>
          <a:xfrm>
            <a:off x="10007223" y="5030870"/>
            <a:ext cx="785813" cy="1588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57" name="直接箭头连接符 56"/>
          <p:cNvCxnSpPr/>
          <p:nvPr/>
        </p:nvCxnSpPr>
        <p:spPr>
          <a:xfrm rot="10800000" flipH="1">
            <a:off x="9813549" y="5948733"/>
            <a:ext cx="928688" cy="1588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arrow"/>
          </a:ln>
          <a:effectLst/>
        </p:spPr>
      </p:cxnSp>
      <p:sp>
        <p:nvSpPr>
          <p:cNvPr id="58" name="TextBox 23"/>
          <p:cNvSpPr txBox="1">
            <a:spLocks noChangeArrowheads="1"/>
          </p:cNvSpPr>
          <p:nvPr/>
        </p:nvSpPr>
        <p:spPr bwMode="auto">
          <a:xfrm>
            <a:off x="10727141" y="3100192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弹簧</a:t>
            </a:r>
          </a:p>
        </p:txBody>
      </p:sp>
      <p:sp>
        <p:nvSpPr>
          <p:cNvPr id="59" name="TextBox 24"/>
          <p:cNvSpPr txBox="1">
            <a:spLocks noChangeArrowheads="1"/>
          </p:cNvSpPr>
          <p:nvPr/>
        </p:nvSpPr>
        <p:spPr bwMode="auto">
          <a:xfrm>
            <a:off x="10727141" y="4890083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刻度盘</a:t>
            </a:r>
          </a:p>
        </p:txBody>
      </p:sp>
      <p:sp>
        <p:nvSpPr>
          <p:cNvPr id="60" name="TextBox 25"/>
          <p:cNvSpPr txBox="1">
            <a:spLocks noChangeArrowheads="1"/>
          </p:cNvSpPr>
          <p:nvPr/>
        </p:nvSpPr>
        <p:spPr bwMode="auto">
          <a:xfrm>
            <a:off x="10727141" y="4016099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指针</a:t>
            </a:r>
          </a:p>
        </p:txBody>
      </p:sp>
      <p:sp>
        <p:nvSpPr>
          <p:cNvPr id="61" name="TextBox 26"/>
          <p:cNvSpPr txBox="1">
            <a:spLocks noChangeArrowheads="1"/>
          </p:cNvSpPr>
          <p:nvPr/>
        </p:nvSpPr>
        <p:spPr bwMode="auto">
          <a:xfrm flipH="1">
            <a:off x="10727141" y="5764067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挂钩</a:t>
            </a:r>
          </a:p>
        </p:txBody>
      </p:sp>
      <p:cxnSp>
        <p:nvCxnSpPr>
          <p:cNvPr id="62" name="直接箭头连接符 61"/>
          <p:cNvCxnSpPr/>
          <p:nvPr/>
        </p:nvCxnSpPr>
        <p:spPr>
          <a:xfrm>
            <a:off x="10027861" y="2431962"/>
            <a:ext cx="765175" cy="21629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arrow"/>
          </a:ln>
          <a:effectLst/>
        </p:spPr>
      </p:cxnSp>
      <p:sp>
        <p:nvSpPr>
          <p:cNvPr id="63" name="TextBox 23"/>
          <p:cNvSpPr txBox="1">
            <a:spLocks noChangeArrowheads="1"/>
          </p:cNvSpPr>
          <p:nvPr/>
        </p:nvSpPr>
        <p:spPr bwMode="auto">
          <a:xfrm>
            <a:off x="10727141" y="2268131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拉环</a:t>
            </a:r>
          </a:p>
        </p:txBody>
      </p:sp>
      <p:sp>
        <p:nvSpPr>
          <p:cNvPr id="64" name="矩形 63"/>
          <p:cNvSpPr/>
          <p:nvPr/>
        </p:nvSpPr>
        <p:spPr>
          <a:xfrm>
            <a:off x="3003344" y="3478502"/>
            <a:ext cx="5850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弹簧测力计由</a:t>
            </a:r>
            <a:r>
              <a:rPr lang="zh-CN" altLang="en-US" sz="2400" b="1">
                <a:solidFill>
                  <a:schemeClr val="accent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拉环、弹簧、指针、刻度盘、挂钩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组成。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58" grpId="0"/>
      <p:bldP spid="59" grpId="0"/>
      <p:bldP spid="60" grpId="0"/>
      <p:bldP spid="61" grpId="0"/>
      <p:bldP spid="63" grpId="0"/>
      <p:bldP spid="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2" t="777" r="40351" b="24432"/>
          <a:stretch>
            <a:fillRect/>
          </a:stretch>
        </p:blipFill>
        <p:spPr>
          <a:xfrm>
            <a:off x="9231086" y="1070429"/>
            <a:ext cx="1712686" cy="559240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2672970" y="414316"/>
            <a:ext cx="4845431" cy="874410"/>
            <a:chOff x="6186283" y="5103141"/>
            <a:chExt cx="3820194" cy="689395"/>
          </a:xfrm>
        </p:grpSpPr>
        <p:grpSp>
          <p:nvGrpSpPr>
            <p:cNvPr id="25" name="组合 24"/>
            <p:cNvGrpSpPr/>
            <p:nvPr/>
          </p:nvGrpSpPr>
          <p:grpSpPr>
            <a:xfrm>
              <a:off x="6186283" y="5103141"/>
              <a:ext cx="3820194" cy="689395"/>
              <a:chOff x="3142878" y="1753554"/>
              <a:chExt cx="3820194" cy="689395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3372405" y="1903173"/>
                <a:ext cx="3590667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3953039" y="1925537"/>
                <a:ext cx="3010033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正确使用弹簧测力计</a:t>
                </a:r>
                <a:endPara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" name="Shape 25434"/>
            <p:cNvSpPr/>
            <p:nvPr/>
          </p:nvSpPr>
          <p:spPr>
            <a:xfrm>
              <a:off x="6295044" y="5183865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240137" y="1553421"/>
            <a:ext cx="5184883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了解弹簧测力计的测量范围（量程），待测力的大小应在量程之内。</a:t>
            </a:r>
            <a:endParaRPr kumimoji="1" lang="zh-CN" altLang="en-US" sz="2400" dirty="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824847" y="1722065"/>
            <a:ext cx="415290" cy="415290"/>
          </a:xfrm>
          <a:prstGeom prst="ellipse">
            <a:avLst/>
          </a:prstGeom>
          <a:solidFill>
            <a:srgbClr val="528E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2" name="文本框 21"/>
          <p:cNvSpPr txBox="1">
            <a:spLocks noChangeArrowheads="1"/>
          </p:cNvSpPr>
          <p:nvPr/>
        </p:nvSpPr>
        <p:spPr bwMode="auto">
          <a:xfrm>
            <a:off x="3240137" y="2972047"/>
            <a:ext cx="151276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en-US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量程:</a:t>
            </a:r>
            <a:r>
              <a:rPr lang="en-US" altLang="zh-CN" sz="2400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endParaRPr lang="en-US" altLang="en-US"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562589" y="2982015"/>
            <a:ext cx="9525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2400" b="1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~</a:t>
            </a:r>
            <a:r>
              <a:rPr lang="en-US" altLang="zh-CN" sz="2400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5N</a:t>
            </a:r>
            <a:r>
              <a:rPr lang="en-US" altLang="en-US" sz="2400" b="1" noProof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240137" y="3701115"/>
            <a:ext cx="5184883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明确分度值：了解弹簧测力计的刻度。知道每一大格表示多少牛，每一小格表示多少牛（分度值）。</a:t>
            </a:r>
            <a:endParaRPr kumimoji="1" lang="zh-CN" altLang="en-US" sz="2400" dirty="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2810920" y="3857546"/>
            <a:ext cx="396000" cy="396000"/>
          </a:xfrm>
          <a:prstGeom prst="ellipse">
            <a:avLst/>
          </a:prstGeom>
          <a:solidFill>
            <a:srgbClr val="EE90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6" name="文本框 21"/>
          <p:cNvSpPr txBox="1">
            <a:spLocks noChangeArrowheads="1"/>
          </p:cNvSpPr>
          <p:nvPr/>
        </p:nvSpPr>
        <p:spPr bwMode="auto">
          <a:xfrm>
            <a:off x="3188814" y="5530899"/>
            <a:ext cx="190556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分度值</a:t>
            </a:r>
            <a:r>
              <a:rPr lang="en-US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400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endParaRPr lang="en-US" altLang="en-US"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52906" y="5530899"/>
            <a:ext cx="869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2400" b="1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.1</a:t>
            </a:r>
            <a:r>
              <a:rPr lang="en-US" altLang="zh-CN" sz="2400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en-US" sz="2400" b="1" noProof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 animBg="1"/>
      <p:bldP spid="32" grpId="0"/>
      <p:bldP spid="33" grpId="0"/>
      <p:bldP spid="34" grpId="0"/>
      <p:bldP spid="35" grpId="0" animBg="1"/>
      <p:bldP spid="36" grpId="0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3" name="椭圆 22"/>
          <p:cNvSpPr>
            <a:spLocks noChangeAspect="1"/>
          </p:cNvSpPr>
          <p:nvPr/>
        </p:nvSpPr>
        <p:spPr>
          <a:xfrm>
            <a:off x="2618061" y="783524"/>
            <a:ext cx="396000" cy="396000"/>
          </a:xfrm>
          <a:prstGeom prst="ellipse">
            <a:avLst/>
          </a:prstGeom>
          <a:solidFill>
            <a:srgbClr val="528E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014061" y="606941"/>
            <a:ext cx="874269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校零：检查弹簧测力计的</a:t>
            </a:r>
            <a:r>
              <a:rPr lang="zh-CN" altLang="en-US" sz="2400" b="1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指针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是否在</a:t>
            </a:r>
            <a:r>
              <a:rPr lang="zh-CN" altLang="en-US" sz="2400" b="1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零刻度线上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，如果不在，应该把指针调节到零刻度线上。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3722972" y="1792165"/>
            <a:ext cx="3267438" cy="4402688"/>
            <a:chOff x="3722972" y="1792165"/>
            <a:chExt cx="3267438" cy="440268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2972" y="1792165"/>
              <a:ext cx="2116677" cy="4402688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5082410" y="2729531"/>
              <a:ext cx="1908000" cy="1404000"/>
              <a:chOff x="5082410" y="2729531"/>
              <a:chExt cx="1908000" cy="1404000"/>
            </a:xfrm>
          </p:grpSpPr>
          <p:sp>
            <p:nvSpPr>
              <p:cNvPr id="27" name="椭圆形标注 26"/>
              <p:cNvSpPr>
                <a:spLocks noChangeAspect="1"/>
              </p:cNvSpPr>
              <p:nvPr/>
            </p:nvSpPr>
            <p:spPr>
              <a:xfrm>
                <a:off x="5189285" y="2729531"/>
                <a:ext cx="1404000" cy="1404000"/>
              </a:xfrm>
              <a:prstGeom prst="wedgeEllipseCallout">
                <a:avLst>
                  <a:gd name="adj1" fmla="val -74517"/>
                  <a:gd name="adj2" fmla="val 24226"/>
                </a:avLst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8" name="图片 27"/>
              <p:cNvPicPr>
                <a:picLocks noChangeAspect="1"/>
              </p:cNvPicPr>
              <p:nvPr/>
            </p:nvPicPr>
            <p:blipFill rotWithShape="1"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803" t="36447" r="25957" b="52130"/>
              <a:stretch>
                <a:fillRect/>
              </a:stretch>
            </p:blipFill>
            <p:spPr>
              <a:xfrm>
                <a:off x="5082410" y="2971418"/>
                <a:ext cx="1908000" cy="939979"/>
              </a:xfrm>
              <a:prstGeom prst="rect">
                <a:avLst/>
              </a:prstGeom>
            </p:spPr>
          </p:pic>
        </p:grpSp>
      </p:grpSp>
      <p:sp>
        <p:nvSpPr>
          <p:cNvPr id="30" name="矩形 29"/>
          <p:cNvSpPr/>
          <p:nvPr/>
        </p:nvSpPr>
        <p:spPr>
          <a:xfrm>
            <a:off x="5189285" y="4463102"/>
            <a:ext cx="400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40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未与零刻度线对齐，需调零</a:t>
            </a:r>
            <a:endParaRPr lang="zh-CN" altLang="en-US" sz="2400"/>
          </a:p>
        </p:txBody>
      </p:sp>
      <p:pic>
        <p:nvPicPr>
          <p:cNvPr id="31" name="图片 30" descr="形状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8409" y="5138395"/>
            <a:ext cx="581240" cy="7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645324" y="1901007"/>
            <a:ext cx="9054848" cy="1200329"/>
          </a:xfrm>
          <a:prstGeom prst="rect">
            <a:avLst/>
          </a:prstGeom>
          <a:ln w="28575">
            <a:noFill/>
            <a:prstDash val="dash"/>
          </a:ln>
        </p:spPr>
        <p:txBody>
          <a:bodyPr>
            <a:spAutoFit/>
          </a:bodyPr>
          <a:lstStyle>
            <a:defPPr>
              <a:defRPr lang="zh-CN"/>
            </a:defPPr>
            <a:lvl1pPr indent="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/>
              <a:t>1</a:t>
            </a:r>
            <a:r>
              <a:rPr lang="zh-CN" altLang="en-US"/>
              <a:t>．知道物体有弹性和塑性等不同的性质。利用生活经验和实验，说明弹性和塑性的不同。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623848" y="3072873"/>
            <a:ext cx="9054848" cy="646331"/>
          </a:xfrm>
          <a:prstGeom prst="rect">
            <a:avLst/>
          </a:prstGeom>
          <a:ln w="28575">
            <a:noFill/>
            <a:prstDash val="dash"/>
          </a:ln>
        </p:spPr>
        <p:txBody>
          <a:bodyPr>
            <a:spAutoFit/>
          </a:bodyPr>
          <a:lstStyle>
            <a:defPPr>
              <a:defRPr lang="zh-CN"/>
            </a:defPPr>
            <a:lvl1pPr indent="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/>
              <a:t>2</a:t>
            </a:r>
            <a:r>
              <a:rPr lang="zh-CN" altLang="en-US"/>
              <a:t>．通过实验了解弹力产生的原因，了解生活中常见的弹力。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656322" y="3700435"/>
            <a:ext cx="9054848" cy="1200329"/>
          </a:xfrm>
          <a:prstGeom prst="rect">
            <a:avLst/>
          </a:prstGeom>
          <a:ln w="28575">
            <a:noFill/>
            <a:prstDash val="dash"/>
          </a:ln>
        </p:spPr>
        <p:txBody>
          <a:bodyPr>
            <a:spAutoFit/>
          </a:bodyPr>
          <a:lstStyle>
            <a:defPPr>
              <a:defRPr lang="zh-CN"/>
            </a:defPPr>
            <a:lvl1pPr indent="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/>
              <a:t>3</a:t>
            </a:r>
            <a:r>
              <a:rPr lang="zh-CN" altLang="en-US"/>
              <a:t>．知道在弹性限度内，弹簧受到的拉力越大，弹簧的伸长量越长，并能通过实验进行验证。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763079" y="4853532"/>
            <a:ext cx="9054848" cy="646331"/>
          </a:xfrm>
          <a:prstGeom prst="rect">
            <a:avLst/>
          </a:prstGeom>
          <a:ln w="28575">
            <a:noFill/>
            <a:prstDash val="dash"/>
          </a:ln>
        </p:spPr>
        <p:txBody>
          <a:bodyPr>
            <a:spAutoFit/>
          </a:bodyPr>
          <a:lstStyle>
            <a:defPPr>
              <a:defRPr lang="zh-CN"/>
            </a:defPPr>
            <a:lvl1pPr indent="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/>
              <a:t>4</a:t>
            </a:r>
            <a:r>
              <a:rPr lang="zh-CN" altLang="en-US"/>
              <a:t>．经历使用弹簧测力计的过程，学会弹簧测力计的使用方法。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103501" y="1407205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850" y="556379"/>
            <a:ext cx="1572904" cy="658425"/>
            <a:chOff x="118542" y="795531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36507" y="2258031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8134" y="3959683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6507" y="3108857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19337" y="4810509"/>
            <a:ext cx="1572699" cy="658339"/>
            <a:chOff x="3142451" y="548680"/>
            <a:chExt cx="1572904" cy="658425"/>
          </a:xfrm>
        </p:grpSpPr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8" name="文本框 11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7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8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9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0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3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4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5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7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8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0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35" name="文本框 34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51" name="直接连接符 50"/>
          <p:cNvCxnSpPr/>
          <p:nvPr/>
        </p:nvCxnSpPr>
        <p:spPr>
          <a:xfrm>
            <a:off x="2674471" y="5990418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2606531" y="1722994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3195945" y="3622780"/>
            <a:ext cx="4356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7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281927" y="5422731"/>
            <a:ext cx="3816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7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 rot="21106913">
            <a:off x="7167959" y="2684604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难点</a:t>
            </a:r>
          </a:p>
        </p:txBody>
      </p:sp>
      <p:sp>
        <p:nvSpPr>
          <p:cNvPr id="77" name="矩形 76"/>
          <p:cNvSpPr/>
          <p:nvPr/>
        </p:nvSpPr>
        <p:spPr>
          <a:xfrm rot="20913814">
            <a:off x="10343736" y="4554232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76" grpId="0" animBg="1"/>
      <p:bldP spid="7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4" name="椭圆 23"/>
          <p:cNvSpPr>
            <a:spLocks noChangeAspect="1"/>
          </p:cNvSpPr>
          <p:nvPr/>
        </p:nvSpPr>
        <p:spPr>
          <a:xfrm>
            <a:off x="2668323" y="811106"/>
            <a:ext cx="396000" cy="396000"/>
          </a:xfrm>
          <a:prstGeom prst="ellipse">
            <a:avLst/>
          </a:prstGeom>
          <a:solidFill>
            <a:srgbClr val="EE90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014061" y="606941"/>
            <a:ext cx="874269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测力时，要使测力计内的</a:t>
            </a:r>
            <a:r>
              <a:rPr lang="zh-CN" altLang="en-US" sz="2400" b="1">
                <a:solidFill>
                  <a:srgbClr val="F7964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弹簧轴线方向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跟所测</a:t>
            </a:r>
            <a:r>
              <a:rPr lang="zh-CN" altLang="en-US" sz="2400" b="1">
                <a:solidFill>
                  <a:srgbClr val="F7964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力的方向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</a:t>
            </a:r>
            <a:r>
              <a:rPr lang="zh-CN" altLang="en-US" sz="2400" b="1">
                <a:solidFill>
                  <a:srgbClr val="F7964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一条直线上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 弹簧不要靠在刻度盘上。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187402" y="1931336"/>
            <a:ext cx="7790631" cy="2724112"/>
            <a:chOff x="3187402" y="1931336"/>
            <a:chExt cx="7790631" cy="2724112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7402" y="2850057"/>
              <a:ext cx="2686070" cy="1805391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26304" y="2495448"/>
              <a:ext cx="695593" cy="216000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4450" y="1931336"/>
              <a:ext cx="510771" cy="2724112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77233" y="2495448"/>
              <a:ext cx="1900800" cy="2160000"/>
            </a:xfrm>
            <a:prstGeom prst="rect">
              <a:avLst/>
            </a:prstGeom>
          </p:spPr>
        </p:pic>
      </p:grpSp>
      <p:pic>
        <p:nvPicPr>
          <p:cNvPr id="35" name="图片 34" descr="形状 6 拷贝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84758" y="4873767"/>
            <a:ext cx="747171" cy="720000"/>
          </a:xfrm>
          <a:prstGeom prst="rect">
            <a:avLst/>
          </a:prstGeom>
        </p:spPr>
      </p:pic>
      <p:pic>
        <p:nvPicPr>
          <p:cNvPr id="36" name="图片 35" descr="形状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21438" y="4855268"/>
            <a:ext cx="581240" cy="720000"/>
          </a:xfrm>
          <a:prstGeom prst="rect">
            <a:avLst/>
          </a:prstGeom>
        </p:spPr>
      </p:pic>
      <p:pic>
        <p:nvPicPr>
          <p:cNvPr id="37" name="图片 36" descr="形状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98104" y="4845464"/>
            <a:ext cx="580918" cy="720000"/>
          </a:xfrm>
          <a:prstGeom prst="rect">
            <a:avLst/>
          </a:prstGeom>
        </p:spPr>
      </p:pic>
      <p:pic>
        <p:nvPicPr>
          <p:cNvPr id="38" name="图片 37" descr="形状 6 拷贝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72962" y="4855268"/>
            <a:ext cx="747171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64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4" name="椭圆 23"/>
          <p:cNvSpPr>
            <a:spLocks noChangeAspect="1"/>
          </p:cNvSpPr>
          <p:nvPr/>
        </p:nvSpPr>
        <p:spPr>
          <a:xfrm>
            <a:off x="2668323" y="811106"/>
            <a:ext cx="396000" cy="396000"/>
          </a:xfrm>
          <a:prstGeom prst="ellipse">
            <a:avLst/>
          </a:prstGeom>
          <a:solidFill>
            <a:srgbClr val="93D2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014061" y="606941"/>
            <a:ext cx="874269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读出弹簧测力计的示数，读数时，视线应与指针对应的刻度线垂直。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944" y="1807270"/>
            <a:ext cx="722621" cy="385397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900" y="2185084"/>
            <a:ext cx="3004047" cy="3413690"/>
          </a:xfrm>
          <a:prstGeom prst="rect">
            <a:avLst/>
          </a:prstGeom>
        </p:spPr>
      </p:pic>
      <p:sp>
        <p:nvSpPr>
          <p:cNvPr id="39" name="文本框 21"/>
          <p:cNvSpPr txBox="1">
            <a:spLocks noChangeArrowheads="1"/>
          </p:cNvSpPr>
          <p:nvPr/>
        </p:nvSpPr>
        <p:spPr bwMode="auto">
          <a:xfrm>
            <a:off x="4122565" y="3301768"/>
            <a:ext cx="151276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示数</a:t>
            </a:r>
            <a:r>
              <a:rPr lang="en-US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400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endParaRPr lang="en-US" altLang="en-US"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445017" y="3311736"/>
            <a:ext cx="869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0.6N</a:t>
            </a:r>
            <a:r>
              <a:rPr lang="en-US" altLang="en-US" sz="2400" b="1" noProof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1" name="文本框 21"/>
          <p:cNvSpPr txBox="1">
            <a:spLocks noChangeArrowheads="1"/>
          </p:cNvSpPr>
          <p:nvPr/>
        </p:nvSpPr>
        <p:spPr bwMode="auto">
          <a:xfrm>
            <a:off x="9302912" y="2946183"/>
            <a:ext cx="151276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示数</a:t>
            </a:r>
            <a:r>
              <a:rPr lang="en-US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400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endParaRPr lang="en-US" altLang="en-US"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625364" y="2956151"/>
            <a:ext cx="6383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2N</a:t>
            </a:r>
            <a:r>
              <a:rPr lang="en-US" altLang="en-US" sz="2400" b="1" noProof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9" grpId="0"/>
      <p:bldP spid="40" grpId="0"/>
      <p:bldP spid="41" grpId="0"/>
      <p:bldP spid="4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3642" y="3961105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560641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850" y="141075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9336" y="2260873"/>
            <a:ext cx="1572904" cy="658425"/>
            <a:chOff x="118542" y="795531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9131" y="3110989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11221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50" name="矩形 49"/>
          <p:cNvSpPr/>
          <p:nvPr/>
        </p:nvSpPr>
        <p:spPr>
          <a:xfrm>
            <a:off x="4510750" y="707868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用弹簧测力计测量力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2772003" y="352384"/>
            <a:ext cx="1720201" cy="907326"/>
            <a:chOff x="2957062" y="468369"/>
            <a:chExt cx="1720201" cy="907326"/>
          </a:xfrm>
        </p:grpSpPr>
        <p:sp>
          <p:nvSpPr>
            <p:cNvPr id="5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059842" y="686300"/>
              <a:ext cx="1617421" cy="689395"/>
              <a:chOff x="3142878" y="1753554"/>
              <a:chExt cx="1617421" cy="689395"/>
            </a:xfrm>
          </p:grpSpPr>
          <p:sp>
            <p:nvSpPr>
              <p:cNvPr id="66" name="圆角矩形 65"/>
              <p:cNvSpPr/>
              <p:nvPr/>
            </p:nvSpPr>
            <p:spPr>
              <a:xfrm>
                <a:off x="3372406" y="1903173"/>
                <a:ext cx="1387893" cy="42591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3850819" y="1874362"/>
                <a:ext cx="9094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实验</a:t>
                </a:r>
                <a:endParaRPr lang="zh-CN" altLang="en-US" sz="2400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0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55" name="Group 36312"/>
            <p:cNvGrpSpPr/>
            <p:nvPr/>
          </p:nvGrpSpPr>
          <p:grpSpPr>
            <a:xfrm rot="18900000" flipH="1">
              <a:off x="3276645" y="759871"/>
              <a:ext cx="263623" cy="558483"/>
              <a:chOff x="0" y="0"/>
              <a:chExt cx="884237" cy="1873250"/>
            </a:xfrm>
          </p:grpSpPr>
          <p:sp>
            <p:nvSpPr>
              <p:cNvPr id="56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7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8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9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0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1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2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3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pic>
        <p:nvPicPr>
          <p:cNvPr id="71" name="eb3d4a8a-18a9-4e4d-a7e2-426d8675256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582724" y="1727719"/>
            <a:ext cx="7238094" cy="40714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71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2904225" y="828303"/>
            <a:ext cx="22717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其他测力计：</a:t>
            </a:r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3351836" y="1912540"/>
            <a:ext cx="2331481" cy="2915433"/>
            <a:chOff x="3366351" y="2355458"/>
            <a:chExt cx="2331481" cy="291543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5"/>
            <a:srcRect b="24547"/>
            <a:stretch>
              <a:fillRect/>
            </a:stretch>
          </p:blipFill>
          <p:spPr>
            <a:xfrm>
              <a:off x="3366351" y="2355458"/>
              <a:ext cx="2331481" cy="2506828"/>
            </a:xfrm>
            <a:prstGeom prst="rect">
              <a:avLst/>
            </a:prstGeom>
          </p:spPr>
        </p:pic>
        <p:sp>
          <p:nvSpPr>
            <p:cNvPr id="28" name="TextBox 23"/>
            <p:cNvSpPr txBox="1">
              <a:spLocks noChangeArrowheads="1"/>
            </p:cNvSpPr>
            <p:nvPr/>
          </p:nvSpPr>
          <p:spPr bwMode="auto">
            <a:xfrm>
              <a:off x="4190279" y="4809226"/>
              <a:ext cx="11079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握力计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101451" y="1601042"/>
            <a:ext cx="2052000" cy="3226931"/>
            <a:chOff x="6115966" y="2043960"/>
            <a:chExt cx="2052000" cy="322693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6"/>
            <a:srcRect b="12076"/>
            <a:stretch>
              <a:fillRect/>
            </a:stretch>
          </p:blipFill>
          <p:spPr>
            <a:xfrm>
              <a:off x="6115966" y="2043960"/>
              <a:ext cx="2052000" cy="2818326"/>
            </a:xfrm>
            <a:prstGeom prst="rect">
              <a:avLst/>
            </a:prstGeom>
          </p:spPr>
        </p:pic>
        <p:sp>
          <p:nvSpPr>
            <p:cNvPr id="29" name="TextBox 23"/>
            <p:cNvSpPr txBox="1">
              <a:spLocks noChangeArrowheads="1"/>
            </p:cNvSpPr>
            <p:nvPr/>
          </p:nvSpPr>
          <p:spPr bwMode="auto">
            <a:xfrm>
              <a:off x="6588363" y="4809226"/>
              <a:ext cx="11079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弹簧秤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571586" y="1651963"/>
            <a:ext cx="2545555" cy="3176010"/>
            <a:chOff x="8586101" y="2094881"/>
            <a:chExt cx="2545555" cy="317601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7"/>
            <a:srcRect b="15415"/>
            <a:stretch>
              <a:fillRect/>
            </a:stretch>
          </p:blipFill>
          <p:spPr>
            <a:xfrm>
              <a:off x="8586101" y="2094881"/>
              <a:ext cx="2545555" cy="2767405"/>
            </a:xfrm>
            <a:prstGeom prst="rect">
              <a:avLst/>
            </a:prstGeom>
          </p:spPr>
        </p:pic>
        <p:sp>
          <p:nvSpPr>
            <p:cNvPr id="30" name="TextBox 23"/>
            <p:cNvSpPr txBox="1">
              <a:spLocks noChangeArrowheads="1"/>
            </p:cNvSpPr>
            <p:nvPr/>
          </p:nvSpPr>
          <p:spPr bwMode="auto">
            <a:xfrm>
              <a:off x="9458054" y="4809226"/>
              <a:ext cx="11079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托盘秤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2629748" y="606941"/>
            <a:ext cx="87426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用两个测力计互相拉，观察示数，这个现象说明了什么？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099" y="1708285"/>
            <a:ext cx="7971991" cy="869672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3015099" y="3672575"/>
            <a:ext cx="6013577" cy="1268623"/>
            <a:chOff x="2201190" y="6200589"/>
            <a:chExt cx="6013577" cy="1268623"/>
          </a:xfrm>
        </p:grpSpPr>
        <p:grpSp>
          <p:nvGrpSpPr>
            <p:cNvPr id="34" name="组合 33"/>
            <p:cNvGrpSpPr/>
            <p:nvPr/>
          </p:nvGrpSpPr>
          <p:grpSpPr>
            <a:xfrm>
              <a:off x="2201190" y="6200589"/>
              <a:ext cx="5616622" cy="859111"/>
              <a:chOff x="2201190" y="6200589"/>
              <a:chExt cx="5616622" cy="859111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83686" y="6200589"/>
                <a:ext cx="5334126" cy="859111"/>
              </a:xfrm>
              <a:prstGeom prst="rect">
                <a:avLst/>
              </a:prstGeom>
            </p:spPr>
          </p:pic>
          <p:sp>
            <p:nvSpPr>
              <p:cNvPr id="37" name="矩形 36"/>
              <p:cNvSpPr/>
              <p:nvPr/>
            </p:nvSpPr>
            <p:spPr>
              <a:xfrm>
                <a:off x="2201190" y="6267867"/>
                <a:ext cx="5616622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39700" indent="304800">
                  <a:lnSpc>
                    <a:spcPct val="150000"/>
                  </a:lnSpc>
                  <a:spcAft>
                    <a:spcPts val="2400"/>
                  </a:spcAft>
                </a:pPr>
                <a:r>
                  <a:rPr lang="zh-CN" altLang="en-US" sz="2400" b="1">
                    <a:solidFill>
                      <a:schemeClr val="accent6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实验证明，相互作用力的大小相等。</a:t>
                </a:r>
              </a:p>
            </p:txBody>
          </p:sp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0856" y="6493739"/>
              <a:ext cx="793911" cy="97547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2730356" y="548681"/>
            <a:ext cx="9008466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甲、乙、丙三位同学用同一个拉力器比试臂力，结果每个人都能把手臂撑直，则下列说法中正确的是（　　）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甲的体重大，所用拉力大                 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乙的手臂粗，所用拉力大</a:t>
            </a:r>
            <a:endParaRPr lang="en-US" altLang="zh-CN" sz="24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丙的手臂长，所用拉力大                 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甲乙丙所用拉力一样大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9336" y="3105008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850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850" y="1400790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7950" y="3957117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8167352" y="1229084"/>
            <a:ext cx="407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3044783" y="3763433"/>
            <a:ext cx="8694039" cy="2961930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724356" y="3889345"/>
            <a:ext cx="1543461" cy="2046058"/>
            <a:chOff x="2716330" y="3863526"/>
            <a:chExt cx="1543461" cy="2046058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6330" y="3863526"/>
              <a:ext cx="1543461" cy="2046058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solidFill>
                    <a:prstClr val="black"/>
                  </a:solidFill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098285" y="4607536"/>
            <a:ext cx="77629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kumimoji="1"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甲、乙、丙三位同学用同一个拉力器比试臂力，结果每个人都能把手臂撑直，但手臂长度不同时，拉力器的变形程度不同，手臂越长，拉力器形变越大，受到的拉力越大。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2711624" y="235175"/>
            <a:ext cx="8712968" cy="249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在使用弹簧测力计的过程中没有必要的是（　　）</a:t>
            </a:r>
          </a:p>
          <a:p>
            <a:pPr algn="just" eaLnBrk="1" hangingPunct="1">
              <a:lnSpc>
                <a:spcPct val="130000"/>
              </a:lnSpc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弹簧测力计必须竖直放置，不得歪斜</a:t>
            </a:r>
            <a:endParaRPr lang="en-US" altLang="zh-CN" sz="24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使用前指针要“校零”</a:t>
            </a:r>
            <a:endParaRPr lang="en-US" altLang="zh-CN" sz="24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使用过程中，弹簧、指针不得与外壳有摩擦</a:t>
            </a:r>
            <a:endParaRPr lang="en-US" altLang="zh-CN" sz="24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拉力不得超过弹簧测力计的最大刻度值</a:t>
            </a:r>
            <a:endParaRPr lang="zh-CN" altLang="en-US" sz="2400" kern="1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8667263" y="168597"/>
            <a:ext cx="407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19336" y="3105008"/>
            <a:ext cx="1572904" cy="658425"/>
            <a:chOff x="118542" y="795531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850" y="2252899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850" y="1400790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7950" y="3957117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38" name="任意多边形 37"/>
          <p:cNvSpPr/>
          <p:nvPr/>
        </p:nvSpPr>
        <p:spPr>
          <a:xfrm>
            <a:off x="2895913" y="3047108"/>
            <a:ext cx="8915085" cy="3668233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554824" y="3523177"/>
            <a:ext cx="1543461" cy="2046058"/>
            <a:chOff x="2716330" y="3863526"/>
            <a:chExt cx="1543461" cy="2046058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6330" y="3863526"/>
              <a:ext cx="1543461" cy="2046058"/>
            </a:xfrm>
            <a:prstGeom prst="rect">
              <a:avLst/>
            </a:prstGeom>
          </p:spPr>
        </p:pic>
        <p:sp>
          <p:nvSpPr>
            <p:cNvPr id="41" name="矩形 40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solidFill>
                    <a:prstClr val="black"/>
                  </a:solidFill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3988858" y="3793615"/>
            <a:ext cx="732630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kumimoji="1" lang="en-US" altLang="zh-CN" sz="20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1" lang="zh-CN" altLang="en-US" sz="20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、使用时，弹簧可测任何方向的力，只要拉力方向与弹簧伸长方向一致就可以。</a:t>
            </a:r>
            <a:endParaRPr kumimoji="1" lang="en-US" altLang="zh-CN" sz="20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/>
            <a:r>
              <a:rPr kumimoji="1" lang="en-US" altLang="zh-CN" sz="20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1" lang="zh-CN" altLang="en-US" sz="20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、使用之前指针要校零，否则测量值和真实值之间会有较大的误差。</a:t>
            </a:r>
          </a:p>
          <a:p>
            <a:pPr eaLnBrk="0" hangingPunct="0"/>
            <a:r>
              <a:rPr kumimoji="1" lang="en-US" altLang="zh-CN" sz="20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1" lang="zh-CN" altLang="en-US" sz="20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、使用过程中，弹簧、指针与外壳有摩擦，会使测量值与真实值之间有误差。</a:t>
            </a:r>
            <a:endParaRPr kumimoji="1" lang="en-US" altLang="zh-CN" sz="20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/>
            <a:r>
              <a:rPr kumimoji="1" lang="en-US" altLang="zh-CN" sz="20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1" lang="zh-CN" altLang="en-US" sz="20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、拉力超过弹簧测力计的最大刻度值，会超过弹簧的弹性限度，弹簧的伸长和受到的拉力不成正比。会损坏弹簧测力计。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9336" y="3957117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850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7950" y="1400790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aphicFrame>
        <p:nvGraphicFramePr>
          <p:cNvPr id="24" name="图示 23"/>
          <p:cNvGraphicFramePr/>
          <p:nvPr>
            <p:extLst>
              <p:ext uri="{D42A27DB-BD31-4B8C-83A1-F6EECF244321}">
                <p14:modId xmlns:p14="http://schemas.microsoft.com/office/powerpoint/2010/main" val="3191273013"/>
              </p:ext>
            </p:extLst>
          </p:nvPr>
        </p:nvGraphicFramePr>
        <p:xfrm>
          <a:off x="2712720" y="929640"/>
          <a:ext cx="8947049" cy="5509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圆角矩形 33"/>
          <p:cNvSpPr/>
          <p:nvPr/>
        </p:nvSpPr>
        <p:spPr>
          <a:xfrm>
            <a:off x="2629667" y="634660"/>
            <a:ext cx="9083040" cy="5588984"/>
          </a:xfrm>
          <a:prstGeom prst="roundRect">
            <a:avLst>
              <a:gd name="adj" fmla="val 7880"/>
            </a:avLst>
          </a:pr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48055">
              <a:lnSpc>
                <a:spcPct val="100000"/>
              </a:lnSpc>
              <a:spcBef>
                <a:spcPts val="2605"/>
              </a:spcBef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9542" y="4809226"/>
            <a:ext cx="1572699" cy="658339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850" y="2252899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7950" y="1400790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6" y="3957117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60983" y="1207343"/>
            <a:ext cx="8621679" cy="49185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</p:pic>
      <p:sp>
        <p:nvSpPr>
          <p:cNvPr id="37" name="Rectangle 44"/>
          <p:cNvSpPr>
            <a:spLocks noChangeArrowheads="1"/>
          </p:cNvSpPr>
          <p:nvPr/>
        </p:nvSpPr>
        <p:spPr bwMode="auto">
          <a:xfrm>
            <a:off x="6176530" y="659581"/>
            <a:ext cx="1612900" cy="60769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胡克定律</a:t>
            </a:r>
          </a:p>
        </p:txBody>
      </p:sp>
      <p:sp>
        <p:nvSpPr>
          <p:cNvPr id="24" name="object 4"/>
          <p:cNvSpPr txBox="1">
            <a:spLocks noGrp="1"/>
          </p:cNvSpPr>
          <p:nvPr/>
        </p:nvSpPr>
        <p:spPr>
          <a:xfrm>
            <a:off x="2972435" y="1400810"/>
            <a:ext cx="8501380" cy="4444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0">
              <a:defRPr sz="3200" b="0" i="0">
                <a:solidFill>
                  <a:schemeClr val="bg1"/>
                </a:solidFill>
                <a:latin typeface="黑体" panose="02010609060101010101" pitchFamily="49" charset="-122"/>
                <a:ea typeface="+mn-ea"/>
                <a:cs typeface="黑体" panose="02010609060101010101" pitchFamily="49" charset="-122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表述：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弹簧发生弹性形变时，弹力</a:t>
            </a:r>
            <a:r>
              <a:rPr lang="en-US" altLang="zh-CN" sz="2400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的大小跟弹簧伸长(或缩短)的长度</a:t>
            </a:r>
            <a:r>
              <a:rPr lang="en-US" altLang="zh-CN" sz="2400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成正比。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数学式</a:t>
            </a:r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：</a:t>
            </a:r>
            <a:endParaRPr lang="en-US" altLang="zh-CN" sz="24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胡克定律的数学式为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400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kx</a:t>
            </a:r>
            <a:endParaRPr lang="en-US" altLang="zh-CN" sz="24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其中</a:t>
            </a:r>
            <a:r>
              <a:rPr lang="en-US" altLang="zh-CN" sz="2400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叫作弹簧的劲度系数，单位是牛顿每米，符号是N/m。</a:t>
            </a:r>
            <a:r>
              <a:rPr lang="en-US" altLang="zh-CN" sz="2400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是表示弹簧“软”、“硬”程度的物理量。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1124" y="5661249"/>
            <a:ext cx="1572699" cy="658339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850" y="2252871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7950" y="1400776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4966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9336" y="3957061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1123" y="4809156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37610" y="760352"/>
            <a:ext cx="7048163" cy="5358535"/>
            <a:chOff x="3236815" y="760351"/>
            <a:chExt cx="7048163" cy="535853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6815" y="760351"/>
              <a:ext cx="7048163" cy="535853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4175491" y="1568808"/>
              <a:ext cx="914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作业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4869770" y="2881135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869770" y="3691788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934506" y="4565728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7800724" y="4978884"/>
              <a:ext cx="14889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u="sng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</a:t>
              </a:r>
              <a:r>
                <a:rPr lang="zh-CN" altLang="en-US" sz="20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月</a:t>
              </a:r>
              <a:r>
                <a:rPr lang="zh-CN" altLang="en-US" sz="2000" u="sng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</a:t>
              </a:r>
              <a:r>
                <a:rPr lang="zh-CN" altLang="en-US" sz="20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日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03501" y="1407205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850" y="556379"/>
            <a:ext cx="1572904" cy="658425"/>
            <a:chOff x="118542" y="795531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36507" y="2258031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8134" y="3959683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6507" y="3108857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19337" y="4810509"/>
            <a:ext cx="1572699" cy="658339"/>
            <a:chOff x="3142451" y="548680"/>
            <a:chExt cx="1572904" cy="658425"/>
          </a:xfrm>
        </p:grpSpPr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8" name="文本框 11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42" name="矩形 41"/>
          <p:cNvSpPr/>
          <p:nvPr/>
        </p:nvSpPr>
        <p:spPr>
          <a:xfrm>
            <a:off x="2700338" y="749935"/>
            <a:ext cx="8534717" cy="461665"/>
          </a:xfrm>
          <a:prstGeom prst="rect">
            <a:avLst/>
          </a:prstGeom>
          <a:effectLst>
            <a:glow rad="127000">
              <a:srgbClr val="E45832"/>
            </a:glow>
          </a:effectLst>
        </p:spPr>
        <p:txBody>
          <a:bodyPr wrap="square">
            <a:spAutoFit/>
          </a:bodyPr>
          <a:lstStyle/>
          <a:p>
            <a:pPr lvl="0" algn="just">
              <a:lnSpc>
                <a:spcPct val="100000"/>
              </a:lnSpc>
            </a:pPr>
            <a:r>
              <a:rPr lang="zh-CN" altLang="en-US" sz="2400" kern="100">
                <a:solidFill>
                  <a:schemeClr val="tx1"/>
                </a:solidFill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  <a:sym typeface="+mn-ea"/>
              </a:rPr>
              <a:t>力能使物体发生形变，以下图片中物体的形变有什么区别呢？</a:t>
            </a:r>
            <a:endParaRPr lang="zh-CN" altLang="en-US" sz="2400" kern="100" dirty="0">
              <a:solidFill>
                <a:schemeClr val="tx1"/>
              </a:solidFill>
              <a:effectLst>
                <a:glow>
                  <a:srgbClr val="FDC050"/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  <a:cs typeface="仿宋" panose="02010609060101010101" pitchFamily="49" charset="-122"/>
              <a:sym typeface="+mn-ea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5"/>
          <a:srcRect r="3798"/>
          <a:stretch>
            <a:fillRect/>
          </a:stretch>
        </p:blipFill>
        <p:spPr>
          <a:xfrm>
            <a:off x="2694243" y="1574425"/>
            <a:ext cx="2433958" cy="16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71360" y="4216025"/>
            <a:ext cx="2287440" cy="16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1927" y="4166870"/>
            <a:ext cx="2398590" cy="16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8"/>
          <a:srcRect r="8093"/>
          <a:stretch>
            <a:fillRect/>
          </a:stretch>
        </p:blipFill>
        <p:spPr>
          <a:xfrm>
            <a:off x="5839286" y="4166870"/>
            <a:ext cx="2419444" cy="16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9"/>
          <a:srcRect l="3409" r="1743"/>
          <a:stretch>
            <a:fillRect/>
          </a:stretch>
        </p:blipFill>
        <p:spPr>
          <a:xfrm>
            <a:off x="5837066" y="1574425"/>
            <a:ext cx="2423885" cy="16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5" r="6847"/>
          <a:stretch>
            <a:fillRect/>
          </a:stretch>
        </p:blipFill>
        <p:spPr>
          <a:xfrm>
            <a:off x="9089254" y="1593715"/>
            <a:ext cx="2451652" cy="16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</p:pic>
      <p:sp>
        <p:nvSpPr>
          <p:cNvPr id="49" name="矩形 48"/>
          <p:cNvSpPr/>
          <p:nvPr/>
        </p:nvSpPr>
        <p:spPr>
          <a:xfrm>
            <a:off x="5802513" y="3228329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形变后</a:t>
            </a:r>
            <a:r>
              <a:rPr lang="zh-CN" altLang="en-US" sz="20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</a:t>
            </a: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恢复原状</a:t>
            </a:r>
          </a:p>
        </p:txBody>
      </p:sp>
      <p:sp>
        <p:nvSpPr>
          <p:cNvPr id="50" name="矩形 49"/>
          <p:cNvSpPr/>
          <p:nvPr/>
        </p:nvSpPr>
        <p:spPr>
          <a:xfrm>
            <a:off x="2792967" y="321371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形变后</a:t>
            </a:r>
            <a:r>
              <a:rPr lang="zh-CN" altLang="en-US" sz="20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恢复原状</a:t>
            </a:r>
          </a:p>
        </p:txBody>
      </p:sp>
      <p:sp>
        <p:nvSpPr>
          <p:cNvPr id="51" name="矩形 50"/>
          <p:cNvSpPr/>
          <p:nvPr/>
        </p:nvSpPr>
        <p:spPr>
          <a:xfrm>
            <a:off x="2792967" y="5791180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形变后</a:t>
            </a:r>
            <a:r>
              <a:rPr lang="zh-CN" altLang="en-US" sz="20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恢复原状</a:t>
            </a:r>
          </a:p>
        </p:txBody>
      </p:sp>
      <p:sp>
        <p:nvSpPr>
          <p:cNvPr id="52" name="矩形 51"/>
          <p:cNvSpPr/>
          <p:nvPr/>
        </p:nvSpPr>
        <p:spPr>
          <a:xfrm>
            <a:off x="9196825" y="5861540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形变后</a:t>
            </a:r>
            <a:r>
              <a:rPr lang="zh-CN" altLang="en-US" sz="20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恢复原状</a:t>
            </a:r>
          </a:p>
        </p:txBody>
      </p:sp>
      <p:sp>
        <p:nvSpPr>
          <p:cNvPr id="69" name="矩形 68"/>
          <p:cNvSpPr/>
          <p:nvPr/>
        </p:nvSpPr>
        <p:spPr>
          <a:xfrm>
            <a:off x="5902141" y="5807214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形变后</a:t>
            </a:r>
            <a:r>
              <a:rPr lang="zh-CN" altLang="en-US" sz="20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</a:t>
            </a: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恢复原状</a:t>
            </a:r>
          </a:p>
        </p:txBody>
      </p:sp>
      <p:sp>
        <p:nvSpPr>
          <p:cNvPr id="71" name="矩形 70"/>
          <p:cNvSpPr/>
          <p:nvPr/>
        </p:nvSpPr>
        <p:spPr>
          <a:xfrm>
            <a:off x="9068585" y="3243580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形变后</a:t>
            </a:r>
            <a:r>
              <a:rPr lang="zh-CN" altLang="en-US" sz="20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</a:t>
            </a: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恢复原状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9" grpId="0"/>
      <p:bldP spid="50" grpId="0"/>
      <p:bldP spid="51" grpId="0"/>
      <p:bldP spid="52" grpId="0"/>
      <p:bldP spid="69" grpId="0"/>
      <p:bldP spid="7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458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143807" y="440688"/>
            <a:ext cx="2348465" cy="874410"/>
            <a:chOff x="6186283" y="5103141"/>
            <a:chExt cx="1851557" cy="689395"/>
          </a:xfrm>
        </p:grpSpPr>
        <p:grpSp>
          <p:nvGrpSpPr>
            <p:cNvPr id="60" name="组合 59"/>
            <p:cNvGrpSpPr/>
            <p:nvPr/>
          </p:nvGrpSpPr>
          <p:grpSpPr>
            <a:xfrm>
              <a:off x="6186283" y="5103141"/>
              <a:ext cx="1851557" cy="689395"/>
              <a:chOff x="3142878" y="1753554"/>
              <a:chExt cx="1851557" cy="689395"/>
            </a:xfrm>
          </p:grpSpPr>
          <p:sp>
            <p:nvSpPr>
              <p:cNvPr id="62" name="圆角矩形 61"/>
              <p:cNvSpPr/>
              <p:nvPr/>
            </p:nvSpPr>
            <p:spPr>
              <a:xfrm>
                <a:off x="3372406" y="1903173"/>
                <a:ext cx="1622029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3853419" y="1925537"/>
                <a:ext cx="1116042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弹 力</a:t>
                </a:r>
                <a:endPara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1" name="Shape 25434"/>
            <p:cNvSpPr/>
            <p:nvPr/>
          </p:nvSpPr>
          <p:spPr>
            <a:xfrm>
              <a:off x="6295044" y="5183865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4"/>
          <a:srcRect r="3798"/>
          <a:stretch>
            <a:fillRect/>
          </a:stretch>
        </p:blipFill>
        <p:spPr>
          <a:xfrm>
            <a:off x="2674884" y="1574425"/>
            <a:ext cx="2433958" cy="16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6725" y="1574425"/>
            <a:ext cx="2398590" cy="16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</p:pic>
      <p:sp>
        <p:nvSpPr>
          <p:cNvPr id="67" name="TextBox 4"/>
          <p:cNvSpPr txBox="1">
            <a:spLocks noChangeArrowheads="1"/>
          </p:cNvSpPr>
          <p:nvPr/>
        </p:nvSpPr>
        <p:spPr bwMode="auto">
          <a:xfrm>
            <a:off x="8013375" y="1463810"/>
            <a:ext cx="3929063" cy="14773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弹性：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受力时发生形变，不受力时，又</a:t>
            </a:r>
            <a:r>
              <a:rPr kumimoji="1" lang="zh-CN" altLang="en-US" sz="2400" b="1">
                <a:solidFill>
                  <a:srgbClr val="E69004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恢复到原来的形状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的性质。</a:t>
            </a:r>
          </a:p>
        </p:txBody>
      </p:sp>
      <p:sp>
        <p:nvSpPr>
          <p:cNvPr id="68" name="TextBox 5"/>
          <p:cNvSpPr txBox="1">
            <a:spLocks noChangeArrowheads="1"/>
          </p:cNvSpPr>
          <p:nvPr/>
        </p:nvSpPr>
        <p:spPr bwMode="auto">
          <a:xfrm>
            <a:off x="8013375" y="4274699"/>
            <a:ext cx="3989388" cy="1015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塑性：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形变后</a:t>
            </a:r>
            <a:r>
              <a:rPr kumimoji="1" lang="zh-CN" altLang="en-US" sz="2400" b="1">
                <a:solidFill>
                  <a:srgbClr val="E69004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不能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自动恢复到原来的形状的性质。</a:t>
            </a:r>
          </a:p>
        </p:txBody>
      </p:sp>
      <p:sp>
        <p:nvSpPr>
          <p:cNvPr id="69" name="TextBox 6"/>
          <p:cNvSpPr>
            <a:spLocks noChangeArrowheads="1"/>
          </p:cNvSpPr>
          <p:nvPr/>
        </p:nvSpPr>
        <p:spPr bwMode="auto">
          <a:xfrm>
            <a:off x="8013375" y="2841184"/>
            <a:ext cx="3682922" cy="572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这种形变称</a:t>
            </a:r>
            <a:r>
              <a:rPr kumimoji="1" lang="zh-CN" altLang="en-US" sz="2400" b="1">
                <a:solidFill>
                  <a:srgbClr val="E69004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弹性形变。</a:t>
            </a:r>
          </a:p>
        </p:txBody>
      </p:sp>
      <p:sp>
        <p:nvSpPr>
          <p:cNvPr id="70" name="TextBox 7"/>
          <p:cNvSpPr>
            <a:spLocks noChangeArrowheads="1"/>
          </p:cNvSpPr>
          <p:nvPr/>
        </p:nvSpPr>
        <p:spPr bwMode="auto">
          <a:xfrm>
            <a:off x="8013375" y="5247262"/>
            <a:ext cx="3682922" cy="572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这种形变称</a:t>
            </a:r>
            <a:r>
              <a:rPr kumimoji="1" lang="zh-CN" altLang="en-US" sz="2400" b="1">
                <a:solidFill>
                  <a:srgbClr val="E69004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塑性形变。</a:t>
            </a: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6"/>
          <a:srcRect r="8093"/>
          <a:stretch>
            <a:fillRect/>
          </a:stretch>
        </p:blipFill>
        <p:spPr>
          <a:xfrm>
            <a:off x="2708757" y="4237997"/>
            <a:ext cx="2419444" cy="16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5" r="6847"/>
          <a:stretch>
            <a:fillRect/>
          </a:stretch>
        </p:blipFill>
        <p:spPr>
          <a:xfrm>
            <a:off x="5344962" y="4237997"/>
            <a:ext cx="2451652" cy="16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43807" y="440688"/>
            <a:ext cx="2348465" cy="874410"/>
            <a:chOff x="6186283" y="5103141"/>
            <a:chExt cx="1851557" cy="689395"/>
          </a:xfrm>
        </p:grpSpPr>
        <p:grpSp>
          <p:nvGrpSpPr>
            <p:cNvPr id="24" name="组合 23"/>
            <p:cNvGrpSpPr/>
            <p:nvPr/>
          </p:nvGrpSpPr>
          <p:grpSpPr>
            <a:xfrm>
              <a:off x="6186283" y="5103141"/>
              <a:ext cx="1851557" cy="689395"/>
              <a:chOff x="3142878" y="1753554"/>
              <a:chExt cx="1851557" cy="689395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3372406" y="1903173"/>
                <a:ext cx="1622029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3853419" y="1925537"/>
                <a:ext cx="1116042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弹 力</a:t>
                </a:r>
                <a:endPara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" name="Shape 25434"/>
            <p:cNvSpPr/>
            <p:nvPr/>
          </p:nvSpPr>
          <p:spPr>
            <a:xfrm>
              <a:off x="6295044" y="5183865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/>
          <a:srcRect r="3798"/>
          <a:stretch>
            <a:fillRect/>
          </a:stretch>
        </p:blipFill>
        <p:spPr>
          <a:xfrm>
            <a:off x="2828059" y="1552153"/>
            <a:ext cx="2433958" cy="16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3427" y="3688282"/>
            <a:ext cx="2398590" cy="16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</p:pic>
      <p:sp>
        <p:nvSpPr>
          <p:cNvPr id="31" name="矩形 30"/>
          <p:cNvSpPr/>
          <p:nvPr/>
        </p:nvSpPr>
        <p:spPr>
          <a:xfrm>
            <a:off x="5262017" y="2055520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人向下拉竿</a:t>
            </a: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7170677" y="205552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accent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竿发生弹性形变</a:t>
            </a:r>
            <a:endParaRPr lang="zh-CN" altLang="en-US" b="1">
              <a:solidFill>
                <a:schemeClr val="accent6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170677" y="257512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accent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对人产生向上的力</a:t>
            </a:r>
          </a:p>
        </p:txBody>
      </p:sp>
      <p:sp>
        <p:nvSpPr>
          <p:cNvPr id="34" name="矩形 33"/>
          <p:cNvSpPr/>
          <p:nvPr/>
        </p:nvSpPr>
        <p:spPr>
          <a:xfrm>
            <a:off x="5262017" y="4016369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人向后拉弦</a:t>
            </a:r>
            <a:endParaRPr lang="zh-CN" altLang="en-US" sz="2400"/>
          </a:p>
        </p:txBody>
      </p:sp>
      <p:sp>
        <p:nvSpPr>
          <p:cNvPr id="35" name="矩形 34"/>
          <p:cNvSpPr/>
          <p:nvPr/>
        </p:nvSpPr>
        <p:spPr>
          <a:xfrm>
            <a:off x="7170677" y="4016369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accent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弦发生弹性形变</a:t>
            </a:r>
          </a:p>
        </p:txBody>
      </p:sp>
      <p:sp>
        <p:nvSpPr>
          <p:cNvPr id="36" name="矩形 35"/>
          <p:cNvSpPr/>
          <p:nvPr/>
        </p:nvSpPr>
        <p:spPr>
          <a:xfrm>
            <a:off x="7170677" y="4552488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accent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对箭产生向前的力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7142101" y="1886136"/>
            <a:ext cx="2659702" cy="1271729"/>
          </a:xfrm>
          <a:prstGeom prst="round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7157853" y="3846850"/>
            <a:ext cx="2659702" cy="1271729"/>
          </a:xfrm>
          <a:prstGeom prst="round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/>
          <p:cNvCxnSpPr>
            <a:stCxn id="37" idx="3"/>
          </p:cNvCxnSpPr>
          <p:nvPr/>
        </p:nvCxnSpPr>
        <p:spPr>
          <a:xfrm>
            <a:off x="9801803" y="2522001"/>
            <a:ext cx="756660" cy="75600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9830379" y="3808018"/>
            <a:ext cx="756660" cy="75600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10417405" y="331982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弹力</a:t>
            </a:r>
            <a:endParaRPr lang="zh-CN" altLang="en-US" sz="2400" b="1"/>
          </a:p>
        </p:txBody>
      </p:sp>
      <p:grpSp>
        <p:nvGrpSpPr>
          <p:cNvPr id="42" name="组合 41"/>
          <p:cNvGrpSpPr/>
          <p:nvPr/>
        </p:nvGrpSpPr>
        <p:grpSpPr>
          <a:xfrm>
            <a:off x="2694180" y="5739962"/>
            <a:ext cx="8954063" cy="1008901"/>
            <a:chOff x="2377111" y="5722788"/>
            <a:chExt cx="8954063" cy="1008901"/>
          </a:xfrm>
        </p:grpSpPr>
        <p:grpSp>
          <p:nvGrpSpPr>
            <p:cNvPr id="43" name="组合 42"/>
            <p:cNvGrpSpPr/>
            <p:nvPr/>
          </p:nvGrpSpPr>
          <p:grpSpPr>
            <a:xfrm>
              <a:off x="2377111" y="5722788"/>
              <a:ext cx="8869066" cy="743047"/>
              <a:chOff x="2377111" y="5722788"/>
              <a:chExt cx="8869066" cy="743047"/>
            </a:xfrm>
          </p:grpSpPr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2812" y="5722788"/>
                <a:ext cx="8503370" cy="743047"/>
              </a:xfrm>
              <a:prstGeom prst="rect">
                <a:avLst/>
              </a:prstGeom>
            </p:spPr>
          </p:pic>
          <p:sp>
            <p:nvSpPr>
              <p:cNvPr id="46" name="矩形 45"/>
              <p:cNvSpPr/>
              <p:nvPr/>
            </p:nvSpPr>
            <p:spPr>
              <a:xfrm>
                <a:off x="2377111" y="5732064"/>
                <a:ext cx="8869066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39700" indent="304800">
                  <a:lnSpc>
                    <a:spcPct val="150000"/>
                  </a:lnSpc>
                  <a:spcAft>
                    <a:spcPts val="2400"/>
                  </a:spcAft>
                </a:pPr>
                <a:r>
                  <a:rPr lang="zh-CN" altLang="en-US" sz="240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弹力：物体</a:t>
                </a:r>
                <a:r>
                  <a:rPr lang="zh-CN" altLang="en-US" sz="2400" b="1">
                    <a:solidFill>
                      <a:schemeClr val="accent6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发生弹性形变</a:t>
                </a:r>
                <a:r>
                  <a:rPr lang="zh-CN" altLang="en-US" sz="240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而产生的力。</a:t>
                </a:r>
              </a:p>
            </p:txBody>
          </p:sp>
        </p:grp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37263" y="5756216"/>
              <a:ext cx="793911" cy="97547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 animBg="1"/>
      <p:bldP spid="38" grpId="0" animBg="1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43807" y="440688"/>
            <a:ext cx="2348465" cy="874410"/>
            <a:chOff x="6186283" y="5103141"/>
            <a:chExt cx="1851557" cy="689395"/>
          </a:xfrm>
        </p:grpSpPr>
        <p:grpSp>
          <p:nvGrpSpPr>
            <p:cNvPr id="24" name="组合 23"/>
            <p:cNvGrpSpPr/>
            <p:nvPr/>
          </p:nvGrpSpPr>
          <p:grpSpPr>
            <a:xfrm>
              <a:off x="6186283" y="5103141"/>
              <a:ext cx="1851557" cy="689395"/>
              <a:chOff x="3142878" y="1753554"/>
              <a:chExt cx="1851557" cy="689395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3372406" y="1903173"/>
                <a:ext cx="1622029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3853419" y="1925537"/>
                <a:ext cx="1116042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弹 力</a:t>
                </a:r>
                <a:endPara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" name="Shape 25434"/>
            <p:cNvSpPr/>
            <p:nvPr/>
          </p:nvSpPr>
          <p:spPr>
            <a:xfrm>
              <a:off x="6295044" y="5183865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286057" y="1493398"/>
            <a:ext cx="66547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304800">
              <a:lnSpc>
                <a:spcPct val="150000"/>
              </a:lnSpc>
              <a:spcAft>
                <a:spcPts val="2400"/>
              </a:spcAft>
            </a:pPr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弹力：物体</a:t>
            </a:r>
            <a:r>
              <a:rPr lang="zh-CN" altLang="en-US" sz="2400" b="1">
                <a:solidFill>
                  <a:schemeClr val="accent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发生弹性形变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而产生的力</a:t>
            </a:r>
            <a:r>
              <a:rPr lang="zh-CN" altLang="en-US" sz="28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/>
          <a:srcRect r="3798"/>
          <a:stretch>
            <a:fillRect/>
          </a:stretch>
        </p:blipFill>
        <p:spPr>
          <a:xfrm>
            <a:off x="9148752" y="1187918"/>
            <a:ext cx="2433958" cy="16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</p:pic>
      <p:sp>
        <p:nvSpPr>
          <p:cNvPr id="31" name="矩形 30"/>
          <p:cNvSpPr/>
          <p:nvPr/>
        </p:nvSpPr>
        <p:spPr>
          <a:xfrm>
            <a:off x="3143807" y="2486845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竿发生弹性形变产生对人作用的弹力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8752" y="2975776"/>
            <a:ext cx="2398590" cy="16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</p:pic>
      <p:sp>
        <p:nvSpPr>
          <p:cNvPr id="33" name="矩形 32"/>
          <p:cNvSpPr/>
          <p:nvPr/>
        </p:nvSpPr>
        <p:spPr>
          <a:xfrm>
            <a:off x="3143807" y="3035850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弦发生弹性形变产生对箭作用的弹力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3143807" y="2431068"/>
            <a:ext cx="505367" cy="1066447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35" name="下箭头 34"/>
          <p:cNvSpPr/>
          <p:nvPr/>
        </p:nvSpPr>
        <p:spPr>
          <a:xfrm>
            <a:off x="3143807" y="3534939"/>
            <a:ext cx="527050" cy="632241"/>
          </a:xfrm>
          <a:prstGeom prst="downArrow">
            <a:avLst/>
          </a:prstGeom>
          <a:noFill/>
          <a:ln>
            <a:solidFill>
              <a:srgbClr val="477AB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696084" y="4230926"/>
            <a:ext cx="1477699" cy="461665"/>
          </a:xfrm>
          <a:prstGeom prst="rect">
            <a:avLst/>
          </a:prstGeom>
          <a:solidFill>
            <a:srgbClr val="C0504D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施力物体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6198107" y="2431068"/>
            <a:ext cx="505367" cy="1066447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38" name="下箭头 37"/>
          <p:cNvSpPr/>
          <p:nvPr/>
        </p:nvSpPr>
        <p:spPr>
          <a:xfrm>
            <a:off x="6198107" y="3534939"/>
            <a:ext cx="527050" cy="632241"/>
          </a:xfrm>
          <a:prstGeom prst="downArrow">
            <a:avLst/>
          </a:prstGeom>
          <a:noFill/>
          <a:ln>
            <a:solidFill>
              <a:srgbClr val="477AB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711680" y="4230925"/>
            <a:ext cx="1478219" cy="46166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受力物体</a:t>
            </a: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167" y="5045347"/>
            <a:ext cx="8503370" cy="1486082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2466450" y="5185939"/>
            <a:ext cx="74222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304800">
              <a:lnSpc>
                <a:spcPct val="150000"/>
              </a:lnSpc>
              <a:spcAft>
                <a:spcPts val="2400"/>
              </a:spcAft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弹力的</a:t>
            </a:r>
            <a:r>
              <a:rPr lang="zh-CN" altLang="en-US" sz="2400" b="1">
                <a:solidFill>
                  <a:schemeClr val="accent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施力物体：发生弹性形变的物体。</a:t>
            </a:r>
            <a:endParaRPr lang="zh-CN" altLang="en-US" sz="24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502" y="5661249"/>
            <a:ext cx="793911" cy="975473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2450820" y="5783619"/>
            <a:ext cx="74222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304800">
              <a:lnSpc>
                <a:spcPct val="150000"/>
              </a:lnSpc>
              <a:spcAft>
                <a:spcPts val="2400"/>
              </a:spcAft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弹力的受力物体：与发生弹性形变物体接触的物体。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3" grpId="0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43807" y="440688"/>
            <a:ext cx="2348465" cy="874410"/>
            <a:chOff x="6186283" y="5103141"/>
            <a:chExt cx="1851557" cy="689395"/>
          </a:xfrm>
        </p:grpSpPr>
        <p:grpSp>
          <p:nvGrpSpPr>
            <p:cNvPr id="24" name="组合 23"/>
            <p:cNvGrpSpPr/>
            <p:nvPr/>
          </p:nvGrpSpPr>
          <p:grpSpPr>
            <a:xfrm>
              <a:off x="6186283" y="5103141"/>
              <a:ext cx="1851557" cy="689395"/>
              <a:chOff x="3142878" y="1753554"/>
              <a:chExt cx="1851557" cy="689395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3372406" y="1903173"/>
                <a:ext cx="1622029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3853419" y="1925537"/>
                <a:ext cx="1116042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弹 力</a:t>
                </a:r>
                <a:endPara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" name="Shape 25434"/>
            <p:cNvSpPr/>
            <p:nvPr/>
          </p:nvSpPr>
          <p:spPr>
            <a:xfrm>
              <a:off x="6295044" y="5183865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524507" y="1417486"/>
            <a:ext cx="74222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304800">
              <a:lnSpc>
                <a:spcPct val="150000"/>
              </a:lnSpc>
              <a:spcAft>
                <a:spcPts val="2400"/>
              </a:spcAft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弹力的</a:t>
            </a:r>
            <a:r>
              <a:rPr lang="zh-CN" altLang="en-US" sz="2400" b="1">
                <a:solidFill>
                  <a:schemeClr val="accent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产生条件</a:t>
            </a:r>
            <a:endParaRPr lang="zh-CN" altLang="en-US" sz="24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705935" y="1947412"/>
            <a:ext cx="74222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304800">
              <a:lnSpc>
                <a:spcPct val="150000"/>
              </a:lnSpc>
              <a:spcAft>
                <a:spcPts val="2400"/>
              </a:spcAft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①相互接触；②产生弹性形变。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935" y="2665751"/>
            <a:ext cx="2468208" cy="17280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5817" y="2665751"/>
            <a:ext cx="1268736" cy="172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21321" y="2665751"/>
            <a:ext cx="1684800" cy="1728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68307" y="2665751"/>
            <a:ext cx="1677744" cy="1728000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2524507" y="4830252"/>
            <a:ext cx="9527657" cy="1935852"/>
            <a:chOff x="2524507" y="4830252"/>
            <a:chExt cx="9527657" cy="1935852"/>
          </a:xfrm>
        </p:grpSpPr>
        <p:grpSp>
          <p:nvGrpSpPr>
            <p:cNvPr id="36" name="组合 35"/>
            <p:cNvGrpSpPr/>
            <p:nvPr/>
          </p:nvGrpSpPr>
          <p:grpSpPr>
            <a:xfrm>
              <a:off x="2734887" y="4830252"/>
              <a:ext cx="9317277" cy="1935852"/>
              <a:chOff x="4729350" y="2102011"/>
              <a:chExt cx="9317277" cy="1935852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4729350" y="2102011"/>
                <a:ext cx="8658827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</a:rPr>
                  <a:t>    站在跳板上，</a:t>
                </a:r>
                <a:r>
                  <a:rPr lang="zh-CN" altLang="en-US" sz="2400" b="1">
                    <a:solidFill>
                      <a:schemeClr val="accent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跳板发生弹性形变</a:t>
                </a:r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</a:rPr>
                  <a:t>，产生的支持力是弹力，那么站在</a:t>
                </a:r>
                <a:r>
                  <a:rPr lang="zh-CN" altLang="en-US" sz="2400" b="1">
                    <a:solidFill>
                      <a:schemeClr val="accent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地面上</a:t>
                </a:r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</a:rPr>
                  <a:t>，地面能产生弹力吗？</a:t>
                </a:r>
                <a:endParaRPr lang="en-US" altLang="zh-CN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400"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</a:rPr>
                  <a:t>坐在沙发上，</a:t>
                </a:r>
                <a:r>
                  <a:rPr lang="zh-CN" altLang="en-US" sz="2400" b="1">
                    <a:solidFill>
                      <a:schemeClr val="accent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沙发发生弹性形变</a:t>
                </a:r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</a:rPr>
                  <a:t>，产生的支持力是弹力，</a:t>
                </a:r>
                <a:endParaRPr lang="en-US" altLang="zh-CN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</a:rPr>
                  <a:t>那么坐在</a:t>
                </a:r>
                <a:r>
                  <a:rPr lang="zh-CN" altLang="en-US" sz="2400" b="1">
                    <a:solidFill>
                      <a:schemeClr val="accent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木板凳</a:t>
                </a:r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</a:rPr>
                  <a:t>上，木板凳能产生弹力吗？</a:t>
                </a:r>
              </a:p>
            </p:txBody>
          </p:sp>
          <p:pic>
            <p:nvPicPr>
              <p:cNvPr id="39" name="图片 38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581"/>
              <a:stretch>
                <a:fillRect/>
              </a:stretch>
            </p:blipFill>
            <p:spPr>
              <a:xfrm>
                <a:off x="13286577" y="2973804"/>
                <a:ext cx="760050" cy="1064059"/>
              </a:xfrm>
              <a:prstGeom prst="rect">
                <a:avLst/>
              </a:prstGeom>
            </p:spPr>
          </p:pic>
        </p:grpSp>
        <p:sp>
          <p:nvSpPr>
            <p:cNvPr id="37" name="矩形标注 36"/>
            <p:cNvSpPr/>
            <p:nvPr/>
          </p:nvSpPr>
          <p:spPr>
            <a:xfrm>
              <a:off x="2524507" y="4830252"/>
              <a:ext cx="8506350" cy="1569660"/>
            </a:xfrm>
            <a:prstGeom prst="wedgeRectCallout">
              <a:avLst>
                <a:gd name="adj1" fmla="val 54697"/>
                <a:gd name="adj2" fmla="val 53503"/>
              </a:avLst>
            </a:prstGeom>
            <a:noFill/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3642" y="3961105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560641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850" y="141075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9336" y="2260873"/>
            <a:ext cx="1572904" cy="658425"/>
            <a:chOff x="118542" y="795531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9131" y="3110989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11221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772003" y="352384"/>
            <a:ext cx="5762396" cy="907326"/>
            <a:chOff x="2957062" y="468369"/>
            <a:chExt cx="5762396" cy="907326"/>
          </a:xfrm>
        </p:grpSpPr>
        <p:sp>
          <p:nvSpPr>
            <p:cNvPr id="69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6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3059842" y="686300"/>
              <a:ext cx="5659616" cy="689395"/>
              <a:chOff x="3142878" y="1753554"/>
              <a:chExt cx="5659616" cy="689395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3372405" y="1903173"/>
                <a:ext cx="5430089" cy="42591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3831903" y="1877876"/>
                <a:ext cx="4665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实验：用平面镜观察微小形变</a:t>
                </a:r>
                <a:endParaRPr lang="zh-CN" altLang="en-US" sz="2400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1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78" name="Group 36312"/>
            <p:cNvGrpSpPr/>
            <p:nvPr/>
          </p:nvGrpSpPr>
          <p:grpSpPr>
            <a:xfrm rot="18900000" flipH="1">
              <a:off x="3276645" y="759871"/>
              <a:ext cx="263623" cy="558483"/>
              <a:chOff x="0" y="0"/>
              <a:chExt cx="884237" cy="1873250"/>
            </a:xfrm>
          </p:grpSpPr>
          <p:sp>
            <p:nvSpPr>
              <p:cNvPr id="79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0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1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3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4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5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6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7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8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pic>
        <p:nvPicPr>
          <p:cNvPr id="23" name="a935c66cf4ec494a89b292f58214f480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3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40166" y="1739969"/>
            <a:ext cx="5460003" cy="3071252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2645100" y="5523148"/>
            <a:ext cx="8544313" cy="1113574"/>
            <a:chOff x="2545745" y="6200589"/>
            <a:chExt cx="8544313" cy="1113574"/>
          </a:xfrm>
        </p:grpSpPr>
        <p:grpSp>
          <p:nvGrpSpPr>
            <p:cNvPr id="46" name="组合 45"/>
            <p:cNvGrpSpPr/>
            <p:nvPr/>
          </p:nvGrpSpPr>
          <p:grpSpPr>
            <a:xfrm>
              <a:off x="2545745" y="6200589"/>
              <a:ext cx="7994826" cy="934539"/>
              <a:chOff x="2545745" y="6200589"/>
              <a:chExt cx="7994826" cy="934539"/>
            </a:xfrm>
          </p:grpSpPr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75367" y="6200589"/>
                <a:ext cx="7865204" cy="934539"/>
              </a:xfrm>
              <a:prstGeom prst="rect">
                <a:avLst/>
              </a:prstGeom>
            </p:spPr>
          </p:pic>
          <p:sp>
            <p:nvSpPr>
              <p:cNvPr id="49" name="矩形 48"/>
              <p:cNvSpPr/>
              <p:nvPr/>
            </p:nvSpPr>
            <p:spPr>
              <a:xfrm>
                <a:off x="2545745" y="6344692"/>
                <a:ext cx="742227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39700" indent="304800">
                  <a:lnSpc>
                    <a:spcPct val="150000"/>
                  </a:lnSpc>
                  <a:spcAft>
                    <a:spcPts val="2400"/>
                  </a:spcAft>
                </a:pPr>
                <a:r>
                  <a:rPr lang="zh-CN" altLang="en-US" sz="240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实验说明：</a:t>
                </a:r>
                <a:r>
                  <a:rPr lang="zh-CN" altLang="en-US" sz="2400" b="1">
                    <a:solidFill>
                      <a:schemeClr val="accent6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桌面产生了微小形变</a:t>
                </a:r>
                <a:r>
                  <a:rPr lang="zh-CN" altLang="en-US" sz="240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，产生弹力</a:t>
                </a:r>
              </a:p>
            </p:txBody>
          </p:sp>
        </p:grp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96147" y="6338690"/>
              <a:ext cx="793911" cy="975473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96271" y="2176194"/>
            <a:ext cx="2598461" cy="2275336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 rot="21106913">
            <a:off x="9516805" y="4424203"/>
            <a:ext cx="1354908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放大法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978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2422375" y="459434"/>
            <a:ext cx="46346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lvl="0" indent="304800">
              <a:lnSpc>
                <a:spcPct val="150000"/>
              </a:lnSpc>
              <a:spcAft>
                <a:spcPts val="2400"/>
              </a:spcAft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以下力中，哪些属于弹力呢？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400" y="403476"/>
            <a:ext cx="1021307" cy="1064059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2705628" y="1558676"/>
            <a:ext cx="2557440" cy="1889009"/>
            <a:chOff x="2705628" y="1558676"/>
            <a:chExt cx="2557440" cy="1889009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14" r="7315"/>
            <a:stretch>
              <a:fillRect/>
            </a:stretch>
          </p:blipFill>
          <p:spPr>
            <a:xfrm>
              <a:off x="2879706" y="1558676"/>
              <a:ext cx="2209285" cy="1476000"/>
            </a:xfrm>
            <a:prstGeom prst="rect">
              <a:avLst/>
            </a:prstGeom>
          </p:spPr>
        </p:pic>
        <p:sp>
          <p:nvSpPr>
            <p:cNvPr id="37" name="Rectangle 2"/>
            <p:cNvSpPr txBox="1"/>
            <p:nvPr/>
          </p:nvSpPr>
          <p:spPr bwMode="auto">
            <a:xfrm>
              <a:off x="2705628" y="2985699"/>
              <a:ext cx="2557440" cy="4619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rPr>
                <a:t>人对绳子的拉力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705628" y="3606237"/>
            <a:ext cx="2557440" cy="1893205"/>
            <a:chOff x="2705628" y="3707176"/>
            <a:chExt cx="2557440" cy="1893205"/>
          </a:xfrm>
        </p:grpSpPr>
        <p:pic>
          <p:nvPicPr>
            <p:cNvPr id="36" name="图片 1" descr="W020140617332856706870"/>
            <p:cNvPicPr>
              <a:picLocks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2062" y="3707176"/>
              <a:ext cx="2504572" cy="147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Rectangle 2"/>
            <p:cNvSpPr txBox="1"/>
            <p:nvPr/>
          </p:nvSpPr>
          <p:spPr bwMode="auto">
            <a:xfrm>
              <a:off x="2705628" y="5138395"/>
              <a:ext cx="2557440" cy="4619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rPr>
                <a:t>磁铁对小球的吸引力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973445" y="1558676"/>
            <a:ext cx="2557440" cy="1889009"/>
            <a:chOff x="5973445" y="1558676"/>
            <a:chExt cx="2557440" cy="1889009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1"/>
            <a:stretch>
              <a:fillRect/>
            </a:stretch>
          </p:blipFill>
          <p:spPr>
            <a:xfrm>
              <a:off x="6535629" y="1558676"/>
              <a:ext cx="1433073" cy="1476000"/>
            </a:xfrm>
            <a:prstGeom prst="rect">
              <a:avLst/>
            </a:prstGeom>
          </p:spPr>
        </p:pic>
        <p:sp>
          <p:nvSpPr>
            <p:cNvPr id="44" name="Rectangle 2"/>
            <p:cNvSpPr txBox="1"/>
            <p:nvPr/>
          </p:nvSpPr>
          <p:spPr bwMode="auto">
            <a:xfrm>
              <a:off x="5973445" y="2985699"/>
              <a:ext cx="2557440" cy="4619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rPr>
                <a:t>凳子对人的支持力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076677" y="1558676"/>
            <a:ext cx="2557440" cy="1889009"/>
            <a:chOff x="9076677" y="1558676"/>
            <a:chExt cx="2557440" cy="1889009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5610" y="1558676"/>
              <a:ext cx="1499575" cy="1476000"/>
            </a:xfrm>
            <a:prstGeom prst="rect">
              <a:avLst/>
            </a:prstGeom>
          </p:spPr>
        </p:pic>
        <p:sp>
          <p:nvSpPr>
            <p:cNvPr id="45" name="Rectangle 2"/>
            <p:cNvSpPr txBox="1"/>
            <p:nvPr/>
          </p:nvSpPr>
          <p:spPr bwMode="auto">
            <a:xfrm>
              <a:off x="9076677" y="2985699"/>
              <a:ext cx="2557440" cy="4619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rPr>
                <a:t>地球对苹果的重力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076677" y="3606237"/>
            <a:ext cx="2557440" cy="1893205"/>
            <a:chOff x="9076677" y="3707176"/>
            <a:chExt cx="2557440" cy="189320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20" t="31448" r="26536"/>
            <a:stretch>
              <a:fillRect/>
            </a:stretch>
          </p:blipFill>
          <p:spPr>
            <a:xfrm>
              <a:off x="9405755" y="3707176"/>
              <a:ext cx="1899284" cy="1476000"/>
            </a:xfrm>
            <a:prstGeom prst="rect">
              <a:avLst/>
            </a:prstGeom>
          </p:spPr>
        </p:pic>
        <p:sp>
          <p:nvSpPr>
            <p:cNvPr id="46" name="Rectangle 2"/>
            <p:cNvSpPr txBox="1"/>
            <p:nvPr/>
          </p:nvSpPr>
          <p:spPr bwMode="auto">
            <a:xfrm>
              <a:off x="9076677" y="5138395"/>
              <a:ext cx="2557440" cy="4619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rPr>
                <a:t>人对箱子的推力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973445" y="3606237"/>
            <a:ext cx="2557440" cy="1893205"/>
            <a:chOff x="5973445" y="3707176"/>
            <a:chExt cx="2557440" cy="189320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10309" y="3707176"/>
              <a:ext cx="1083712" cy="1476000"/>
            </a:xfrm>
            <a:prstGeom prst="rect">
              <a:avLst/>
            </a:prstGeom>
          </p:spPr>
        </p:pic>
        <p:sp>
          <p:nvSpPr>
            <p:cNvPr id="47" name="Rectangle 2"/>
            <p:cNvSpPr txBox="1"/>
            <p:nvPr/>
          </p:nvSpPr>
          <p:spPr bwMode="auto">
            <a:xfrm>
              <a:off x="5973445" y="5138395"/>
              <a:ext cx="2557440" cy="4619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rPr>
                <a:t>人对地面的压力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560872" y="5661249"/>
            <a:ext cx="8544313" cy="1113574"/>
            <a:chOff x="2545745" y="6200589"/>
            <a:chExt cx="8544313" cy="1113574"/>
          </a:xfrm>
        </p:grpSpPr>
        <p:grpSp>
          <p:nvGrpSpPr>
            <p:cNvPr id="57" name="组合 56"/>
            <p:cNvGrpSpPr/>
            <p:nvPr/>
          </p:nvGrpSpPr>
          <p:grpSpPr>
            <a:xfrm>
              <a:off x="2545745" y="6200589"/>
              <a:ext cx="7994826" cy="934539"/>
              <a:chOff x="2545745" y="6200589"/>
              <a:chExt cx="7994826" cy="934539"/>
            </a:xfrm>
          </p:grpSpPr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3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75367" y="6200589"/>
                <a:ext cx="7865204" cy="934539"/>
              </a:xfrm>
              <a:prstGeom prst="rect">
                <a:avLst/>
              </a:prstGeom>
            </p:spPr>
          </p:pic>
          <p:sp>
            <p:nvSpPr>
              <p:cNvPr id="60" name="矩形 59"/>
              <p:cNvSpPr/>
              <p:nvPr/>
            </p:nvSpPr>
            <p:spPr>
              <a:xfrm>
                <a:off x="2545745" y="6344692"/>
                <a:ext cx="742227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39700" indent="304800">
                  <a:lnSpc>
                    <a:spcPct val="150000"/>
                  </a:lnSpc>
                  <a:spcAft>
                    <a:spcPts val="2400"/>
                  </a:spcAft>
                </a:pPr>
                <a:r>
                  <a:rPr lang="en-US" altLang="zh-CN" sz="2400" b="1">
                    <a:solidFill>
                      <a:schemeClr val="accent6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en-US" sz="2400" b="1">
                    <a:solidFill>
                      <a:schemeClr val="accent6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拉力、推力、支持力、压力</a:t>
                </a:r>
                <a:r>
                  <a:rPr lang="zh-CN" altLang="en-US" sz="240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都属于弹力</a:t>
                </a:r>
              </a:p>
            </p:txBody>
          </p:sp>
        </p:grp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96147" y="6338690"/>
              <a:ext cx="793911" cy="975473"/>
            </a:xfrm>
            <a:prstGeom prst="rect">
              <a:avLst/>
            </a:prstGeom>
          </p:spPr>
        </p:pic>
      </p:grpSp>
      <p:grpSp>
        <p:nvGrpSpPr>
          <p:cNvPr id="61" name="PA-292-292605-Check-311140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884241" y="2127377"/>
            <a:ext cx="1080000" cy="909468"/>
            <a:chOff x="15239302" y="8816196"/>
            <a:chExt cx="1524000" cy="1226344"/>
          </a:xfrm>
        </p:grpSpPr>
        <p:sp>
          <p:nvSpPr>
            <p:cNvPr id="62" name="PA-任意多边形: 形状 1129"/>
            <p:cNvSpPr/>
            <p:nvPr>
              <p:custDataLst>
                <p:tags r:id="rId20"/>
              </p:custDataLst>
            </p:nvPr>
          </p:nvSpPr>
          <p:spPr>
            <a:xfrm>
              <a:off x="15272208" y="8849102"/>
              <a:ext cx="1458516" cy="1160859"/>
            </a:xfrm>
            <a:custGeom>
              <a:avLst/>
              <a:gdLst>
                <a:gd name="connsiteX0" fmla="*/ 518858 w 1458515"/>
                <a:gd name="connsiteY0" fmla="*/ 1160596 h 1160859"/>
                <a:gd name="connsiteX1" fmla="*/ 698 w 1458515"/>
                <a:gd name="connsiteY1" fmla="*/ 642439 h 1160859"/>
                <a:gd name="connsiteX2" fmla="*/ 220570 w 1458515"/>
                <a:gd name="connsiteY2" fmla="*/ 422566 h 1160859"/>
                <a:gd name="connsiteX3" fmla="*/ 518858 w 1458515"/>
                <a:gd name="connsiteY3" fmla="*/ 720850 h 1160859"/>
                <a:gd name="connsiteX4" fmla="*/ 1239010 w 1458515"/>
                <a:gd name="connsiteY4" fmla="*/ 698 h 1160859"/>
                <a:gd name="connsiteX5" fmla="*/ 1458883 w 1458515"/>
                <a:gd name="connsiteY5" fmla="*/ 220570 h 1160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58515" h="1160859">
                  <a:moveTo>
                    <a:pt x="518858" y="1160596"/>
                  </a:moveTo>
                  <a:lnTo>
                    <a:pt x="698" y="642439"/>
                  </a:lnTo>
                  <a:lnTo>
                    <a:pt x="220570" y="422566"/>
                  </a:lnTo>
                  <a:lnTo>
                    <a:pt x="518858" y="720850"/>
                  </a:lnTo>
                  <a:lnTo>
                    <a:pt x="1239010" y="698"/>
                  </a:lnTo>
                  <a:lnTo>
                    <a:pt x="1458883" y="220570"/>
                  </a:lnTo>
                  <a:close/>
                </a:path>
              </a:pathLst>
            </a:custGeom>
            <a:solidFill>
              <a:srgbClr val="FCC062"/>
            </a:solidFill>
            <a:ln w="297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PA-任意多边形: 形状 1130"/>
            <p:cNvSpPr/>
            <p:nvPr>
              <p:custDataLst>
                <p:tags r:id="rId21"/>
              </p:custDataLst>
            </p:nvPr>
          </p:nvSpPr>
          <p:spPr>
            <a:xfrm>
              <a:off x="15272208" y="8849102"/>
              <a:ext cx="1345406" cy="1047750"/>
            </a:xfrm>
            <a:custGeom>
              <a:avLst/>
              <a:gdLst>
                <a:gd name="connsiteX0" fmla="*/ 407228 w 1345406"/>
                <a:gd name="connsiteY0" fmla="*/ 1048966 h 1047750"/>
                <a:gd name="connsiteX1" fmla="*/ 698 w 1345406"/>
                <a:gd name="connsiteY1" fmla="*/ 642439 h 1047750"/>
                <a:gd name="connsiteX2" fmla="*/ 220570 w 1345406"/>
                <a:gd name="connsiteY2" fmla="*/ 422566 h 1047750"/>
                <a:gd name="connsiteX3" fmla="*/ 518858 w 1345406"/>
                <a:gd name="connsiteY3" fmla="*/ 720850 h 1047750"/>
                <a:gd name="connsiteX4" fmla="*/ 1239010 w 1345406"/>
                <a:gd name="connsiteY4" fmla="*/ 698 h 1047750"/>
                <a:gd name="connsiteX5" fmla="*/ 1347250 w 1345406"/>
                <a:gd name="connsiteY5" fmla="*/ 108937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5406" h="1047750">
                  <a:moveTo>
                    <a:pt x="407228" y="1048966"/>
                  </a:moveTo>
                  <a:lnTo>
                    <a:pt x="698" y="642439"/>
                  </a:lnTo>
                  <a:lnTo>
                    <a:pt x="220570" y="422566"/>
                  </a:lnTo>
                  <a:lnTo>
                    <a:pt x="518858" y="720850"/>
                  </a:lnTo>
                  <a:lnTo>
                    <a:pt x="1239010" y="698"/>
                  </a:lnTo>
                  <a:lnTo>
                    <a:pt x="1347250" y="108937"/>
                  </a:lnTo>
                  <a:close/>
                </a:path>
              </a:pathLst>
            </a:custGeom>
            <a:solidFill>
              <a:srgbClr val="FBB03B"/>
            </a:solidFill>
            <a:ln w="297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PA-任意多边形: 形状 1131"/>
            <p:cNvSpPr/>
            <p:nvPr>
              <p:custDataLst>
                <p:tags r:id="rId22"/>
              </p:custDataLst>
            </p:nvPr>
          </p:nvSpPr>
          <p:spPr>
            <a:xfrm>
              <a:off x="15239302" y="8816196"/>
              <a:ext cx="1524000" cy="1226344"/>
            </a:xfrm>
            <a:custGeom>
              <a:avLst/>
              <a:gdLst>
                <a:gd name="connsiteX0" fmla="*/ 551764 w 1524000"/>
                <a:gd name="connsiteY0" fmla="*/ 1226407 h 1226343"/>
                <a:gd name="connsiteX1" fmla="*/ 698 w 1524000"/>
                <a:gd name="connsiteY1" fmla="*/ 675341 h 1226343"/>
                <a:gd name="connsiteX2" fmla="*/ 253476 w 1524000"/>
                <a:gd name="connsiteY2" fmla="*/ 422563 h 1226343"/>
                <a:gd name="connsiteX3" fmla="*/ 551764 w 1524000"/>
                <a:gd name="connsiteY3" fmla="*/ 720850 h 1226343"/>
                <a:gd name="connsiteX4" fmla="*/ 1271916 w 1524000"/>
                <a:gd name="connsiteY4" fmla="*/ 698 h 1226343"/>
                <a:gd name="connsiteX5" fmla="*/ 1524695 w 1524000"/>
                <a:gd name="connsiteY5" fmla="*/ 253476 h 1226343"/>
                <a:gd name="connsiteX6" fmla="*/ 551764 w 1524000"/>
                <a:gd name="connsiteY6" fmla="*/ 1226407 h 1226343"/>
                <a:gd name="connsiteX7" fmla="*/ 66512 w 1524000"/>
                <a:gd name="connsiteY7" fmla="*/ 675341 h 1226343"/>
                <a:gd name="connsiteX8" fmla="*/ 551767 w 1524000"/>
                <a:gd name="connsiteY8" fmla="*/ 1160596 h 1226343"/>
                <a:gd name="connsiteX9" fmla="*/ 1458886 w 1524000"/>
                <a:gd name="connsiteY9" fmla="*/ 253476 h 1226343"/>
                <a:gd name="connsiteX10" fmla="*/ 1271919 w 1524000"/>
                <a:gd name="connsiteY10" fmla="*/ 66512 h 1226343"/>
                <a:gd name="connsiteX11" fmla="*/ 551764 w 1524000"/>
                <a:gd name="connsiteY11" fmla="*/ 786662 h 1226343"/>
                <a:gd name="connsiteX12" fmla="*/ 253476 w 1524000"/>
                <a:gd name="connsiteY12" fmla="*/ 488378 h 1226343"/>
                <a:gd name="connsiteX13" fmla="*/ 66512 w 1524000"/>
                <a:gd name="connsiteY13" fmla="*/ 675341 h 122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24000" h="1226343">
                  <a:moveTo>
                    <a:pt x="551764" y="1226407"/>
                  </a:moveTo>
                  <a:lnTo>
                    <a:pt x="698" y="675341"/>
                  </a:lnTo>
                  <a:lnTo>
                    <a:pt x="253476" y="422563"/>
                  </a:lnTo>
                  <a:lnTo>
                    <a:pt x="551764" y="720850"/>
                  </a:lnTo>
                  <a:lnTo>
                    <a:pt x="1271916" y="698"/>
                  </a:lnTo>
                  <a:lnTo>
                    <a:pt x="1524695" y="253476"/>
                  </a:lnTo>
                  <a:lnTo>
                    <a:pt x="551764" y="1226407"/>
                  </a:lnTo>
                  <a:close/>
                  <a:moveTo>
                    <a:pt x="66512" y="675341"/>
                  </a:moveTo>
                  <a:lnTo>
                    <a:pt x="551767" y="1160596"/>
                  </a:lnTo>
                  <a:lnTo>
                    <a:pt x="1458886" y="253476"/>
                  </a:lnTo>
                  <a:lnTo>
                    <a:pt x="1271919" y="66512"/>
                  </a:lnTo>
                  <a:lnTo>
                    <a:pt x="551764" y="786662"/>
                  </a:lnTo>
                  <a:lnTo>
                    <a:pt x="253476" y="488378"/>
                  </a:lnTo>
                  <a:lnTo>
                    <a:pt x="66512" y="675341"/>
                  </a:lnTo>
                  <a:close/>
                </a:path>
              </a:pathLst>
            </a:custGeom>
            <a:solidFill>
              <a:srgbClr val="000000"/>
            </a:solidFill>
            <a:ln w="297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PA-任意多边形: 形状 1132"/>
            <p:cNvSpPr/>
            <p:nvPr>
              <p:custDataLst>
                <p:tags r:id="rId23"/>
              </p:custDataLst>
            </p:nvPr>
          </p:nvSpPr>
          <p:spPr>
            <a:xfrm>
              <a:off x="15723355" y="9746129"/>
              <a:ext cx="223242" cy="193477"/>
            </a:xfrm>
            <a:custGeom>
              <a:avLst/>
              <a:gdLst>
                <a:gd name="connsiteX0" fmla="*/ 65782 w 223242"/>
                <a:gd name="connsiteY0" fmla="*/ 192881 h 193476"/>
                <a:gd name="connsiteX1" fmla="*/ 2232 w 223242"/>
                <a:gd name="connsiteY1" fmla="*/ 129329 h 193476"/>
                <a:gd name="connsiteX2" fmla="*/ 35141 w 223242"/>
                <a:gd name="connsiteY2" fmla="*/ 96426 h 193476"/>
                <a:gd name="connsiteX3" fmla="*/ 65782 w 223242"/>
                <a:gd name="connsiteY3" fmla="*/ 127063 h 193476"/>
                <a:gd name="connsiteX4" fmla="*/ 190616 w 223242"/>
                <a:gd name="connsiteY4" fmla="*/ 2232 h 193476"/>
                <a:gd name="connsiteX5" fmla="*/ 223522 w 223242"/>
                <a:gd name="connsiteY5" fmla="*/ 35141 h 19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3242" h="193476">
                  <a:moveTo>
                    <a:pt x="65782" y="192881"/>
                  </a:moveTo>
                  <a:lnTo>
                    <a:pt x="2232" y="129329"/>
                  </a:lnTo>
                  <a:lnTo>
                    <a:pt x="35141" y="96426"/>
                  </a:lnTo>
                  <a:lnTo>
                    <a:pt x="65782" y="127063"/>
                  </a:lnTo>
                  <a:lnTo>
                    <a:pt x="190616" y="2232"/>
                  </a:lnTo>
                  <a:lnTo>
                    <a:pt x="223522" y="3514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PA-任意多边形: 形状 1133"/>
            <p:cNvSpPr/>
            <p:nvPr>
              <p:custDataLst>
                <p:tags r:id="rId24"/>
              </p:custDataLst>
            </p:nvPr>
          </p:nvSpPr>
          <p:spPr>
            <a:xfrm>
              <a:off x="15934377" y="9674565"/>
              <a:ext cx="83344" cy="83344"/>
            </a:xfrm>
            <a:custGeom>
              <a:avLst/>
              <a:gdLst>
                <a:gd name="connsiteX0" fmla="*/ 36064 w 83343"/>
                <a:gd name="connsiteY0" fmla="*/ 83160 h 83343"/>
                <a:gd name="connsiteX1" fmla="*/ 3157 w 83343"/>
                <a:gd name="connsiteY1" fmla="*/ 50253 h 83343"/>
                <a:gd name="connsiteX2" fmla="*/ 50252 w 83343"/>
                <a:gd name="connsiteY2" fmla="*/ 3157 h 83343"/>
                <a:gd name="connsiteX3" fmla="*/ 83160 w 83343"/>
                <a:gd name="connsiteY3" fmla="*/ 36065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343" h="83343">
                  <a:moveTo>
                    <a:pt x="36064" y="83160"/>
                  </a:moveTo>
                  <a:lnTo>
                    <a:pt x="3157" y="50253"/>
                  </a:lnTo>
                  <a:lnTo>
                    <a:pt x="50252" y="3157"/>
                  </a:lnTo>
                  <a:lnTo>
                    <a:pt x="83160" y="3606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7" name="PA-292-292605-Check-311140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9944234" y="4058171"/>
            <a:ext cx="1080000" cy="909468"/>
            <a:chOff x="15239302" y="8816196"/>
            <a:chExt cx="1524000" cy="1226344"/>
          </a:xfrm>
        </p:grpSpPr>
        <p:sp>
          <p:nvSpPr>
            <p:cNvPr id="68" name="PA-任意多边形: 形状 1129"/>
            <p:cNvSpPr/>
            <p:nvPr>
              <p:custDataLst>
                <p:tags r:id="rId15"/>
              </p:custDataLst>
            </p:nvPr>
          </p:nvSpPr>
          <p:spPr>
            <a:xfrm>
              <a:off x="15272208" y="8849102"/>
              <a:ext cx="1458516" cy="1160859"/>
            </a:xfrm>
            <a:custGeom>
              <a:avLst/>
              <a:gdLst>
                <a:gd name="connsiteX0" fmla="*/ 518858 w 1458515"/>
                <a:gd name="connsiteY0" fmla="*/ 1160596 h 1160859"/>
                <a:gd name="connsiteX1" fmla="*/ 698 w 1458515"/>
                <a:gd name="connsiteY1" fmla="*/ 642439 h 1160859"/>
                <a:gd name="connsiteX2" fmla="*/ 220570 w 1458515"/>
                <a:gd name="connsiteY2" fmla="*/ 422566 h 1160859"/>
                <a:gd name="connsiteX3" fmla="*/ 518858 w 1458515"/>
                <a:gd name="connsiteY3" fmla="*/ 720850 h 1160859"/>
                <a:gd name="connsiteX4" fmla="*/ 1239010 w 1458515"/>
                <a:gd name="connsiteY4" fmla="*/ 698 h 1160859"/>
                <a:gd name="connsiteX5" fmla="*/ 1458883 w 1458515"/>
                <a:gd name="connsiteY5" fmla="*/ 220570 h 1160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58515" h="1160859">
                  <a:moveTo>
                    <a:pt x="518858" y="1160596"/>
                  </a:moveTo>
                  <a:lnTo>
                    <a:pt x="698" y="642439"/>
                  </a:lnTo>
                  <a:lnTo>
                    <a:pt x="220570" y="422566"/>
                  </a:lnTo>
                  <a:lnTo>
                    <a:pt x="518858" y="720850"/>
                  </a:lnTo>
                  <a:lnTo>
                    <a:pt x="1239010" y="698"/>
                  </a:lnTo>
                  <a:lnTo>
                    <a:pt x="1458883" y="220570"/>
                  </a:lnTo>
                  <a:close/>
                </a:path>
              </a:pathLst>
            </a:custGeom>
            <a:solidFill>
              <a:srgbClr val="FCC062"/>
            </a:solidFill>
            <a:ln w="297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PA-任意多边形: 形状 1130"/>
            <p:cNvSpPr/>
            <p:nvPr>
              <p:custDataLst>
                <p:tags r:id="rId16"/>
              </p:custDataLst>
            </p:nvPr>
          </p:nvSpPr>
          <p:spPr>
            <a:xfrm>
              <a:off x="15272208" y="8849102"/>
              <a:ext cx="1345406" cy="1047750"/>
            </a:xfrm>
            <a:custGeom>
              <a:avLst/>
              <a:gdLst>
                <a:gd name="connsiteX0" fmla="*/ 407228 w 1345406"/>
                <a:gd name="connsiteY0" fmla="*/ 1048966 h 1047750"/>
                <a:gd name="connsiteX1" fmla="*/ 698 w 1345406"/>
                <a:gd name="connsiteY1" fmla="*/ 642439 h 1047750"/>
                <a:gd name="connsiteX2" fmla="*/ 220570 w 1345406"/>
                <a:gd name="connsiteY2" fmla="*/ 422566 h 1047750"/>
                <a:gd name="connsiteX3" fmla="*/ 518858 w 1345406"/>
                <a:gd name="connsiteY3" fmla="*/ 720850 h 1047750"/>
                <a:gd name="connsiteX4" fmla="*/ 1239010 w 1345406"/>
                <a:gd name="connsiteY4" fmla="*/ 698 h 1047750"/>
                <a:gd name="connsiteX5" fmla="*/ 1347250 w 1345406"/>
                <a:gd name="connsiteY5" fmla="*/ 108937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5406" h="1047750">
                  <a:moveTo>
                    <a:pt x="407228" y="1048966"/>
                  </a:moveTo>
                  <a:lnTo>
                    <a:pt x="698" y="642439"/>
                  </a:lnTo>
                  <a:lnTo>
                    <a:pt x="220570" y="422566"/>
                  </a:lnTo>
                  <a:lnTo>
                    <a:pt x="518858" y="720850"/>
                  </a:lnTo>
                  <a:lnTo>
                    <a:pt x="1239010" y="698"/>
                  </a:lnTo>
                  <a:lnTo>
                    <a:pt x="1347250" y="108937"/>
                  </a:lnTo>
                  <a:close/>
                </a:path>
              </a:pathLst>
            </a:custGeom>
            <a:solidFill>
              <a:srgbClr val="FBB03B"/>
            </a:solidFill>
            <a:ln w="297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PA-任意多边形: 形状 1131"/>
            <p:cNvSpPr/>
            <p:nvPr>
              <p:custDataLst>
                <p:tags r:id="rId17"/>
              </p:custDataLst>
            </p:nvPr>
          </p:nvSpPr>
          <p:spPr>
            <a:xfrm>
              <a:off x="15239302" y="8816196"/>
              <a:ext cx="1524000" cy="1226344"/>
            </a:xfrm>
            <a:custGeom>
              <a:avLst/>
              <a:gdLst>
                <a:gd name="connsiteX0" fmla="*/ 551764 w 1524000"/>
                <a:gd name="connsiteY0" fmla="*/ 1226407 h 1226343"/>
                <a:gd name="connsiteX1" fmla="*/ 698 w 1524000"/>
                <a:gd name="connsiteY1" fmla="*/ 675341 h 1226343"/>
                <a:gd name="connsiteX2" fmla="*/ 253476 w 1524000"/>
                <a:gd name="connsiteY2" fmla="*/ 422563 h 1226343"/>
                <a:gd name="connsiteX3" fmla="*/ 551764 w 1524000"/>
                <a:gd name="connsiteY3" fmla="*/ 720850 h 1226343"/>
                <a:gd name="connsiteX4" fmla="*/ 1271916 w 1524000"/>
                <a:gd name="connsiteY4" fmla="*/ 698 h 1226343"/>
                <a:gd name="connsiteX5" fmla="*/ 1524695 w 1524000"/>
                <a:gd name="connsiteY5" fmla="*/ 253476 h 1226343"/>
                <a:gd name="connsiteX6" fmla="*/ 551764 w 1524000"/>
                <a:gd name="connsiteY6" fmla="*/ 1226407 h 1226343"/>
                <a:gd name="connsiteX7" fmla="*/ 66512 w 1524000"/>
                <a:gd name="connsiteY7" fmla="*/ 675341 h 1226343"/>
                <a:gd name="connsiteX8" fmla="*/ 551767 w 1524000"/>
                <a:gd name="connsiteY8" fmla="*/ 1160596 h 1226343"/>
                <a:gd name="connsiteX9" fmla="*/ 1458886 w 1524000"/>
                <a:gd name="connsiteY9" fmla="*/ 253476 h 1226343"/>
                <a:gd name="connsiteX10" fmla="*/ 1271919 w 1524000"/>
                <a:gd name="connsiteY10" fmla="*/ 66512 h 1226343"/>
                <a:gd name="connsiteX11" fmla="*/ 551764 w 1524000"/>
                <a:gd name="connsiteY11" fmla="*/ 786662 h 1226343"/>
                <a:gd name="connsiteX12" fmla="*/ 253476 w 1524000"/>
                <a:gd name="connsiteY12" fmla="*/ 488378 h 1226343"/>
                <a:gd name="connsiteX13" fmla="*/ 66512 w 1524000"/>
                <a:gd name="connsiteY13" fmla="*/ 675341 h 122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24000" h="1226343">
                  <a:moveTo>
                    <a:pt x="551764" y="1226407"/>
                  </a:moveTo>
                  <a:lnTo>
                    <a:pt x="698" y="675341"/>
                  </a:lnTo>
                  <a:lnTo>
                    <a:pt x="253476" y="422563"/>
                  </a:lnTo>
                  <a:lnTo>
                    <a:pt x="551764" y="720850"/>
                  </a:lnTo>
                  <a:lnTo>
                    <a:pt x="1271916" y="698"/>
                  </a:lnTo>
                  <a:lnTo>
                    <a:pt x="1524695" y="253476"/>
                  </a:lnTo>
                  <a:lnTo>
                    <a:pt x="551764" y="1226407"/>
                  </a:lnTo>
                  <a:close/>
                  <a:moveTo>
                    <a:pt x="66512" y="675341"/>
                  </a:moveTo>
                  <a:lnTo>
                    <a:pt x="551767" y="1160596"/>
                  </a:lnTo>
                  <a:lnTo>
                    <a:pt x="1458886" y="253476"/>
                  </a:lnTo>
                  <a:lnTo>
                    <a:pt x="1271919" y="66512"/>
                  </a:lnTo>
                  <a:lnTo>
                    <a:pt x="551764" y="786662"/>
                  </a:lnTo>
                  <a:lnTo>
                    <a:pt x="253476" y="488378"/>
                  </a:lnTo>
                  <a:lnTo>
                    <a:pt x="66512" y="675341"/>
                  </a:lnTo>
                  <a:close/>
                </a:path>
              </a:pathLst>
            </a:custGeom>
            <a:solidFill>
              <a:srgbClr val="000000"/>
            </a:solidFill>
            <a:ln w="297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PA-任意多边形: 形状 1132"/>
            <p:cNvSpPr/>
            <p:nvPr>
              <p:custDataLst>
                <p:tags r:id="rId18"/>
              </p:custDataLst>
            </p:nvPr>
          </p:nvSpPr>
          <p:spPr>
            <a:xfrm>
              <a:off x="15723355" y="9746129"/>
              <a:ext cx="223242" cy="193477"/>
            </a:xfrm>
            <a:custGeom>
              <a:avLst/>
              <a:gdLst>
                <a:gd name="connsiteX0" fmla="*/ 65782 w 223242"/>
                <a:gd name="connsiteY0" fmla="*/ 192881 h 193476"/>
                <a:gd name="connsiteX1" fmla="*/ 2232 w 223242"/>
                <a:gd name="connsiteY1" fmla="*/ 129329 h 193476"/>
                <a:gd name="connsiteX2" fmla="*/ 35141 w 223242"/>
                <a:gd name="connsiteY2" fmla="*/ 96426 h 193476"/>
                <a:gd name="connsiteX3" fmla="*/ 65782 w 223242"/>
                <a:gd name="connsiteY3" fmla="*/ 127063 h 193476"/>
                <a:gd name="connsiteX4" fmla="*/ 190616 w 223242"/>
                <a:gd name="connsiteY4" fmla="*/ 2232 h 193476"/>
                <a:gd name="connsiteX5" fmla="*/ 223522 w 223242"/>
                <a:gd name="connsiteY5" fmla="*/ 35141 h 19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3242" h="193476">
                  <a:moveTo>
                    <a:pt x="65782" y="192881"/>
                  </a:moveTo>
                  <a:lnTo>
                    <a:pt x="2232" y="129329"/>
                  </a:lnTo>
                  <a:lnTo>
                    <a:pt x="35141" y="96426"/>
                  </a:lnTo>
                  <a:lnTo>
                    <a:pt x="65782" y="127063"/>
                  </a:lnTo>
                  <a:lnTo>
                    <a:pt x="190616" y="2232"/>
                  </a:lnTo>
                  <a:lnTo>
                    <a:pt x="223522" y="3514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PA-任意多边形: 形状 1133"/>
            <p:cNvSpPr/>
            <p:nvPr>
              <p:custDataLst>
                <p:tags r:id="rId19"/>
              </p:custDataLst>
            </p:nvPr>
          </p:nvSpPr>
          <p:spPr>
            <a:xfrm>
              <a:off x="15934377" y="9674565"/>
              <a:ext cx="83344" cy="83344"/>
            </a:xfrm>
            <a:custGeom>
              <a:avLst/>
              <a:gdLst>
                <a:gd name="connsiteX0" fmla="*/ 36064 w 83343"/>
                <a:gd name="connsiteY0" fmla="*/ 83160 h 83343"/>
                <a:gd name="connsiteX1" fmla="*/ 3157 w 83343"/>
                <a:gd name="connsiteY1" fmla="*/ 50253 h 83343"/>
                <a:gd name="connsiteX2" fmla="*/ 50252 w 83343"/>
                <a:gd name="connsiteY2" fmla="*/ 3157 h 83343"/>
                <a:gd name="connsiteX3" fmla="*/ 83160 w 83343"/>
                <a:gd name="connsiteY3" fmla="*/ 36065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343" h="83343">
                  <a:moveTo>
                    <a:pt x="36064" y="83160"/>
                  </a:moveTo>
                  <a:lnTo>
                    <a:pt x="3157" y="50253"/>
                  </a:lnTo>
                  <a:lnTo>
                    <a:pt x="50252" y="3157"/>
                  </a:lnTo>
                  <a:lnTo>
                    <a:pt x="83160" y="3606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3" name="PA-292-292605-Check-311140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6736743" y="4160808"/>
            <a:ext cx="1080000" cy="909468"/>
            <a:chOff x="15239302" y="8816196"/>
            <a:chExt cx="1524000" cy="1226344"/>
          </a:xfrm>
        </p:grpSpPr>
        <p:sp>
          <p:nvSpPr>
            <p:cNvPr id="74" name="PA-任意多边形: 形状 1129"/>
            <p:cNvSpPr/>
            <p:nvPr>
              <p:custDataLst>
                <p:tags r:id="rId10"/>
              </p:custDataLst>
            </p:nvPr>
          </p:nvSpPr>
          <p:spPr>
            <a:xfrm>
              <a:off x="15272208" y="8849102"/>
              <a:ext cx="1458516" cy="1160859"/>
            </a:xfrm>
            <a:custGeom>
              <a:avLst/>
              <a:gdLst>
                <a:gd name="connsiteX0" fmla="*/ 518858 w 1458515"/>
                <a:gd name="connsiteY0" fmla="*/ 1160596 h 1160859"/>
                <a:gd name="connsiteX1" fmla="*/ 698 w 1458515"/>
                <a:gd name="connsiteY1" fmla="*/ 642439 h 1160859"/>
                <a:gd name="connsiteX2" fmla="*/ 220570 w 1458515"/>
                <a:gd name="connsiteY2" fmla="*/ 422566 h 1160859"/>
                <a:gd name="connsiteX3" fmla="*/ 518858 w 1458515"/>
                <a:gd name="connsiteY3" fmla="*/ 720850 h 1160859"/>
                <a:gd name="connsiteX4" fmla="*/ 1239010 w 1458515"/>
                <a:gd name="connsiteY4" fmla="*/ 698 h 1160859"/>
                <a:gd name="connsiteX5" fmla="*/ 1458883 w 1458515"/>
                <a:gd name="connsiteY5" fmla="*/ 220570 h 1160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58515" h="1160859">
                  <a:moveTo>
                    <a:pt x="518858" y="1160596"/>
                  </a:moveTo>
                  <a:lnTo>
                    <a:pt x="698" y="642439"/>
                  </a:lnTo>
                  <a:lnTo>
                    <a:pt x="220570" y="422566"/>
                  </a:lnTo>
                  <a:lnTo>
                    <a:pt x="518858" y="720850"/>
                  </a:lnTo>
                  <a:lnTo>
                    <a:pt x="1239010" y="698"/>
                  </a:lnTo>
                  <a:lnTo>
                    <a:pt x="1458883" y="220570"/>
                  </a:lnTo>
                  <a:close/>
                </a:path>
              </a:pathLst>
            </a:custGeom>
            <a:solidFill>
              <a:srgbClr val="FCC062"/>
            </a:solidFill>
            <a:ln w="297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PA-任意多边形: 形状 1130"/>
            <p:cNvSpPr/>
            <p:nvPr>
              <p:custDataLst>
                <p:tags r:id="rId11"/>
              </p:custDataLst>
            </p:nvPr>
          </p:nvSpPr>
          <p:spPr>
            <a:xfrm>
              <a:off x="15272208" y="8849102"/>
              <a:ext cx="1345406" cy="1047750"/>
            </a:xfrm>
            <a:custGeom>
              <a:avLst/>
              <a:gdLst>
                <a:gd name="connsiteX0" fmla="*/ 407228 w 1345406"/>
                <a:gd name="connsiteY0" fmla="*/ 1048966 h 1047750"/>
                <a:gd name="connsiteX1" fmla="*/ 698 w 1345406"/>
                <a:gd name="connsiteY1" fmla="*/ 642439 h 1047750"/>
                <a:gd name="connsiteX2" fmla="*/ 220570 w 1345406"/>
                <a:gd name="connsiteY2" fmla="*/ 422566 h 1047750"/>
                <a:gd name="connsiteX3" fmla="*/ 518858 w 1345406"/>
                <a:gd name="connsiteY3" fmla="*/ 720850 h 1047750"/>
                <a:gd name="connsiteX4" fmla="*/ 1239010 w 1345406"/>
                <a:gd name="connsiteY4" fmla="*/ 698 h 1047750"/>
                <a:gd name="connsiteX5" fmla="*/ 1347250 w 1345406"/>
                <a:gd name="connsiteY5" fmla="*/ 108937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5406" h="1047750">
                  <a:moveTo>
                    <a:pt x="407228" y="1048966"/>
                  </a:moveTo>
                  <a:lnTo>
                    <a:pt x="698" y="642439"/>
                  </a:lnTo>
                  <a:lnTo>
                    <a:pt x="220570" y="422566"/>
                  </a:lnTo>
                  <a:lnTo>
                    <a:pt x="518858" y="720850"/>
                  </a:lnTo>
                  <a:lnTo>
                    <a:pt x="1239010" y="698"/>
                  </a:lnTo>
                  <a:lnTo>
                    <a:pt x="1347250" y="108937"/>
                  </a:lnTo>
                  <a:close/>
                </a:path>
              </a:pathLst>
            </a:custGeom>
            <a:solidFill>
              <a:srgbClr val="FBB03B"/>
            </a:solidFill>
            <a:ln w="297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PA-任意多边形: 形状 1131"/>
            <p:cNvSpPr/>
            <p:nvPr>
              <p:custDataLst>
                <p:tags r:id="rId12"/>
              </p:custDataLst>
            </p:nvPr>
          </p:nvSpPr>
          <p:spPr>
            <a:xfrm>
              <a:off x="15239302" y="8816196"/>
              <a:ext cx="1524000" cy="1226344"/>
            </a:xfrm>
            <a:custGeom>
              <a:avLst/>
              <a:gdLst>
                <a:gd name="connsiteX0" fmla="*/ 551764 w 1524000"/>
                <a:gd name="connsiteY0" fmla="*/ 1226407 h 1226343"/>
                <a:gd name="connsiteX1" fmla="*/ 698 w 1524000"/>
                <a:gd name="connsiteY1" fmla="*/ 675341 h 1226343"/>
                <a:gd name="connsiteX2" fmla="*/ 253476 w 1524000"/>
                <a:gd name="connsiteY2" fmla="*/ 422563 h 1226343"/>
                <a:gd name="connsiteX3" fmla="*/ 551764 w 1524000"/>
                <a:gd name="connsiteY3" fmla="*/ 720850 h 1226343"/>
                <a:gd name="connsiteX4" fmla="*/ 1271916 w 1524000"/>
                <a:gd name="connsiteY4" fmla="*/ 698 h 1226343"/>
                <a:gd name="connsiteX5" fmla="*/ 1524695 w 1524000"/>
                <a:gd name="connsiteY5" fmla="*/ 253476 h 1226343"/>
                <a:gd name="connsiteX6" fmla="*/ 551764 w 1524000"/>
                <a:gd name="connsiteY6" fmla="*/ 1226407 h 1226343"/>
                <a:gd name="connsiteX7" fmla="*/ 66512 w 1524000"/>
                <a:gd name="connsiteY7" fmla="*/ 675341 h 1226343"/>
                <a:gd name="connsiteX8" fmla="*/ 551767 w 1524000"/>
                <a:gd name="connsiteY8" fmla="*/ 1160596 h 1226343"/>
                <a:gd name="connsiteX9" fmla="*/ 1458886 w 1524000"/>
                <a:gd name="connsiteY9" fmla="*/ 253476 h 1226343"/>
                <a:gd name="connsiteX10" fmla="*/ 1271919 w 1524000"/>
                <a:gd name="connsiteY10" fmla="*/ 66512 h 1226343"/>
                <a:gd name="connsiteX11" fmla="*/ 551764 w 1524000"/>
                <a:gd name="connsiteY11" fmla="*/ 786662 h 1226343"/>
                <a:gd name="connsiteX12" fmla="*/ 253476 w 1524000"/>
                <a:gd name="connsiteY12" fmla="*/ 488378 h 1226343"/>
                <a:gd name="connsiteX13" fmla="*/ 66512 w 1524000"/>
                <a:gd name="connsiteY13" fmla="*/ 675341 h 122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24000" h="1226343">
                  <a:moveTo>
                    <a:pt x="551764" y="1226407"/>
                  </a:moveTo>
                  <a:lnTo>
                    <a:pt x="698" y="675341"/>
                  </a:lnTo>
                  <a:lnTo>
                    <a:pt x="253476" y="422563"/>
                  </a:lnTo>
                  <a:lnTo>
                    <a:pt x="551764" y="720850"/>
                  </a:lnTo>
                  <a:lnTo>
                    <a:pt x="1271916" y="698"/>
                  </a:lnTo>
                  <a:lnTo>
                    <a:pt x="1524695" y="253476"/>
                  </a:lnTo>
                  <a:lnTo>
                    <a:pt x="551764" y="1226407"/>
                  </a:lnTo>
                  <a:close/>
                  <a:moveTo>
                    <a:pt x="66512" y="675341"/>
                  </a:moveTo>
                  <a:lnTo>
                    <a:pt x="551767" y="1160596"/>
                  </a:lnTo>
                  <a:lnTo>
                    <a:pt x="1458886" y="253476"/>
                  </a:lnTo>
                  <a:lnTo>
                    <a:pt x="1271919" y="66512"/>
                  </a:lnTo>
                  <a:lnTo>
                    <a:pt x="551764" y="786662"/>
                  </a:lnTo>
                  <a:lnTo>
                    <a:pt x="253476" y="488378"/>
                  </a:lnTo>
                  <a:lnTo>
                    <a:pt x="66512" y="675341"/>
                  </a:lnTo>
                  <a:close/>
                </a:path>
              </a:pathLst>
            </a:custGeom>
            <a:solidFill>
              <a:srgbClr val="000000"/>
            </a:solidFill>
            <a:ln w="297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PA-任意多边形: 形状 1132"/>
            <p:cNvSpPr/>
            <p:nvPr>
              <p:custDataLst>
                <p:tags r:id="rId13"/>
              </p:custDataLst>
            </p:nvPr>
          </p:nvSpPr>
          <p:spPr>
            <a:xfrm>
              <a:off x="15723355" y="9746129"/>
              <a:ext cx="223242" cy="193477"/>
            </a:xfrm>
            <a:custGeom>
              <a:avLst/>
              <a:gdLst>
                <a:gd name="connsiteX0" fmla="*/ 65782 w 223242"/>
                <a:gd name="connsiteY0" fmla="*/ 192881 h 193476"/>
                <a:gd name="connsiteX1" fmla="*/ 2232 w 223242"/>
                <a:gd name="connsiteY1" fmla="*/ 129329 h 193476"/>
                <a:gd name="connsiteX2" fmla="*/ 35141 w 223242"/>
                <a:gd name="connsiteY2" fmla="*/ 96426 h 193476"/>
                <a:gd name="connsiteX3" fmla="*/ 65782 w 223242"/>
                <a:gd name="connsiteY3" fmla="*/ 127063 h 193476"/>
                <a:gd name="connsiteX4" fmla="*/ 190616 w 223242"/>
                <a:gd name="connsiteY4" fmla="*/ 2232 h 193476"/>
                <a:gd name="connsiteX5" fmla="*/ 223522 w 223242"/>
                <a:gd name="connsiteY5" fmla="*/ 35141 h 19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3242" h="193476">
                  <a:moveTo>
                    <a:pt x="65782" y="192881"/>
                  </a:moveTo>
                  <a:lnTo>
                    <a:pt x="2232" y="129329"/>
                  </a:lnTo>
                  <a:lnTo>
                    <a:pt x="35141" y="96426"/>
                  </a:lnTo>
                  <a:lnTo>
                    <a:pt x="65782" y="127063"/>
                  </a:lnTo>
                  <a:lnTo>
                    <a:pt x="190616" y="2232"/>
                  </a:lnTo>
                  <a:lnTo>
                    <a:pt x="223522" y="3514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PA-任意多边形: 形状 1133"/>
            <p:cNvSpPr/>
            <p:nvPr>
              <p:custDataLst>
                <p:tags r:id="rId14"/>
              </p:custDataLst>
            </p:nvPr>
          </p:nvSpPr>
          <p:spPr>
            <a:xfrm>
              <a:off x="15934377" y="9674565"/>
              <a:ext cx="83344" cy="83344"/>
            </a:xfrm>
            <a:custGeom>
              <a:avLst/>
              <a:gdLst>
                <a:gd name="connsiteX0" fmla="*/ 36064 w 83343"/>
                <a:gd name="connsiteY0" fmla="*/ 83160 h 83343"/>
                <a:gd name="connsiteX1" fmla="*/ 3157 w 83343"/>
                <a:gd name="connsiteY1" fmla="*/ 50253 h 83343"/>
                <a:gd name="connsiteX2" fmla="*/ 50252 w 83343"/>
                <a:gd name="connsiteY2" fmla="*/ 3157 h 83343"/>
                <a:gd name="connsiteX3" fmla="*/ 83160 w 83343"/>
                <a:gd name="connsiteY3" fmla="*/ 36065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343" h="83343">
                  <a:moveTo>
                    <a:pt x="36064" y="83160"/>
                  </a:moveTo>
                  <a:lnTo>
                    <a:pt x="3157" y="50253"/>
                  </a:lnTo>
                  <a:lnTo>
                    <a:pt x="50252" y="3157"/>
                  </a:lnTo>
                  <a:lnTo>
                    <a:pt x="83160" y="3606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9" name="PA-292-292605-Check-311140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6882862" y="2147838"/>
            <a:ext cx="1080000" cy="909468"/>
            <a:chOff x="15239302" y="8816196"/>
            <a:chExt cx="1524000" cy="1226344"/>
          </a:xfrm>
        </p:grpSpPr>
        <p:sp>
          <p:nvSpPr>
            <p:cNvPr id="80" name="PA-任意多边形: 形状 1129"/>
            <p:cNvSpPr/>
            <p:nvPr>
              <p:custDataLst>
                <p:tags r:id="rId5"/>
              </p:custDataLst>
            </p:nvPr>
          </p:nvSpPr>
          <p:spPr>
            <a:xfrm>
              <a:off x="15272208" y="8849102"/>
              <a:ext cx="1458516" cy="1160859"/>
            </a:xfrm>
            <a:custGeom>
              <a:avLst/>
              <a:gdLst>
                <a:gd name="connsiteX0" fmla="*/ 518858 w 1458515"/>
                <a:gd name="connsiteY0" fmla="*/ 1160596 h 1160859"/>
                <a:gd name="connsiteX1" fmla="*/ 698 w 1458515"/>
                <a:gd name="connsiteY1" fmla="*/ 642439 h 1160859"/>
                <a:gd name="connsiteX2" fmla="*/ 220570 w 1458515"/>
                <a:gd name="connsiteY2" fmla="*/ 422566 h 1160859"/>
                <a:gd name="connsiteX3" fmla="*/ 518858 w 1458515"/>
                <a:gd name="connsiteY3" fmla="*/ 720850 h 1160859"/>
                <a:gd name="connsiteX4" fmla="*/ 1239010 w 1458515"/>
                <a:gd name="connsiteY4" fmla="*/ 698 h 1160859"/>
                <a:gd name="connsiteX5" fmla="*/ 1458883 w 1458515"/>
                <a:gd name="connsiteY5" fmla="*/ 220570 h 1160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58515" h="1160859">
                  <a:moveTo>
                    <a:pt x="518858" y="1160596"/>
                  </a:moveTo>
                  <a:lnTo>
                    <a:pt x="698" y="642439"/>
                  </a:lnTo>
                  <a:lnTo>
                    <a:pt x="220570" y="422566"/>
                  </a:lnTo>
                  <a:lnTo>
                    <a:pt x="518858" y="720850"/>
                  </a:lnTo>
                  <a:lnTo>
                    <a:pt x="1239010" y="698"/>
                  </a:lnTo>
                  <a:lnTo>
                    <a:pt x="1458883" y="220570"/>
                  </a:lnTo>
                  <a:close/>
                </a:path>
              </a:pathLst>
            </a:custGeom>
            <a:solidFill>
              <a:srgbClr val="FCC062"/>
            </a:solidFill>
            <a:ln w="297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PA-任意多边形: 形状 1130"/>
            <p:cNvSpPr/>
            <p:nvPr>
              <p:custDataLst>
                <p:tags r:id="rId6"/>
              </p:custDataLst>
            </p:nvPr>
          </p:nvSpPr>
          <p:spPr>
            <a:xfrm>
              <a:off x="15272208" y="8849102"/>
              <a:ext cx="1345406" cy="1047750"/>
            </a:xfrm>
            <a:custGeom>
              <a:avLst/>
              <a:gdLst>
                <a:gd name="connsiteX0" fmla="*/ 407228 w 1345406"/>
                <a:gd name="connsiteY0" fmla="*/ 1048966 h 1047750"/>
                <a:gd name="connsiteX1" fmla="*/ 698 w 1345406"/>
                <a:gd name="connsiteY1" fmla="*/ 642439 h 1047750"/>
                <a:gd name="connsiteX2" fmla="*/ 220570 w 1345406"/>
                <a:gd name="connsiteY2" fmla="*/ 422566 h 1047750"/>
                <a:gd name="connsiteX3" fmla="*/ 518858 w 1345406"/>
                <a:gd name="connsiteY3" fmla="*/ 720850 h 1047750"/>
                <a:gd name="connsiteX4" fmla="*/ 1239010 w 1345406"/>
                <a:gd name="connsiteY4" fmla="*/ 698 h 1047750"/>
                <a:gd name="connsiteX5" fmla="*/ 1347250 w 1345406"/>
                <a:gd name="connsiteY5" fmla="*/ 108937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5406" h="1047750">
                  <a:moveTo>
                    <a:pt x="407228" y="1048966"/>
                  </a:moveTo>
                  <a:lnTo>
                    <a:pt x="698" y="642439"/>
                  </a:lnTo>
                  <a:lnTo>
                    <a:pt x="220570" y="422566"/>
                  </a:lnTo>
                  <a:lnTo>
                    <a:pt x="518858" y="720850"/>
                  </a:lnTo>
                  <a:lnTo>
                    <a:pt x="1239010" y="698"/>
                  </a:lnTo>
                  <a:lnTo>
                    <a:pt x="1347250" y="108937"/>
                  </a:lnTo>
                  <a:close/>
                </a:path>
              </a:pathLst>
            </a:custGeom>
            <a:solidFill>
              <a:srgbClr val="FBB03B"/>
            </a:solidFill>
            <a:ln w="297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PA-任意多边形: 形状 1131"/>
            <p:cNvSpPr/>
            <p:nvPr>
              <p:custDataLst>
                <p:tags r:id="rId7"/>
              </p:custDataLst>
            </p:nvPr>
          </p:nvSpPr>
          <p:spPr>
            <a:xfrm>
              <a:off x="15239302" y="8816196"/>
              <a:ext cx="1524000" cy="1226344"/>
            </a:xfrm>
            <a:custGeom>
              <a:avLst/>
              <a:gdLst>
                <a:gd name="connsiteX0" fmla="*/ 551764 w 1524000"/>
                <a:gd name="connsiteY0" fmla="*/ 1226407 h 1226343"/>
                <a:gd name="connsiteX1" fmla="*/ 698 w 1524000"/>
                <a:gd name="connsiteY1" fmla="*/ 675341 h 1226343"/>
                <a:gd name="connsiteX2" fmla="*/ 253476 w 1524000"/>
                <a:gd name="connsiteY2" fmla="*/ 422563 h 1226343"/>
                <a:gd name="connsiteX3" fmla="*/ 551764 w 1524000"/>
                <a:gd name="connsiteY3" fmla="*/ 720850 h 1226343"/>
                <a:gd name="connsiteX4" fmla="*/ 1271916 w 1524000"/>
                <a:gd name="connsiteY4" fmla="*/ 698 h 1226343"/>
                <a:gd name="connsiteX5" fmla="*/ 1524695 w 1524000"/>
                <a:gd name="connsiteY5" fmla="*/ 253476 h 1226343"/>
                <a:gd name="connsiteX6" fmla="*/ 551764 w 1524000"/>
                <a:gd name="connsiteY6" fmla="*/ 1226407 h 1226343"/>
                <a:gd name="connsiteX7" fmla="*/ 66512 w 1524000"/>
                <a:gd name="connsiteY7" fmla="*/ 675341 h 1226343"/>
                <a:gd name="connsiteX8" fmla="*/ 551767 w 1524000"/>
                <a:gd name="connsiteY8" fmla="*/ 1160596 h 1226343"/>
                <a:gd name="connsiteX9" fmla="*/ 1458886 w 1524000"/>
                <a:gd name="connsiteY9" fmla="*/ 253476 h 1226343"/>
                <a:gd name="connsiteX10" fmla="*/ 1271919 w 1524000"/>
                <a:gd name="connsiteY10" fmla="*/ 66512 h 1226343"/>
                <a:gd name="connsiteX11" fmla="*/ 551764 w 1524000"/>
                <a:gd name="connsiteY11" fmla="*/ 786662 h 1226343"/>
                <a:gd name="connsiteX12" fmla="*/ 253476 w 1524000"/>
                <a:gd name="connsiteY12" fmla="*/ 488378 h 1226343"/>
                <a:gd name="connsiteX13" fmla="*/ 66512 w 1524000"/>
                <a:gd name="connsiteY13" fmla="*/ 675341 h 122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24000" h="1226343">
                  <a:moveTo>
                    <a:pt x="551764" y="1226407"/>
                  </a:moveTo>
                  <a:lnTo>
                    <a:pt x="698" y="675341"/>
                  </a:lnTo>
                  <a:lnTo>
                    <a:pt x="253476" y="422563"/>
                  </a:lnTo>
                  <a:lnTo>
                    <a:pt x="551764" y="720850"/>
                  </a:lnTo>
                  <a:lnTo>
                    <a:pt x="1271916" y="698"/>
                  </a:lnTo>
                  <a:lnTo>
                    <a:pt x="1524695" y="253476"/>
                  </a:lnTo>
                  <a:lnTo>
                    <a:pt x="551764" y="1226407"/>
                  </a:lnTo>
                  <a:close/>
                  <a:moveTo>
                    <a:pt x="66512" y="675341"/>
                  </a:moveTo>
                  <a:lnTo>
                    <a:pt x="551767" y="1160596"/>
                  </a:lnTo>
                  <a:lnTo>
                    <a:pt x="1458886" y="253476"/>
                  </a:lnTo>
                  <a:lnTo>
                    <a:pt x="1271919" y="66512"/>
                  </a:lnTo>
                  <a:lnTo>
                    <a:pt x="551764" y="786662"/>
                  </a:lnTo>
                  <a:lnTo>
                    <a:pt x="253476" y="488378"/>
                  </a:lnTo>
                  <a:lnTo>
                    <a:pt x="66512" y="675341"/>
                  </a:lnTo>
                  <a:close/>
                </a:path>
              </a:pathLst>
            </a:custGeom>
            <a:solidFill>
              <a:srgbClr val="000000"/>
            </a:solidFill>
            <a:ln w="297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PA-任意多边形: 形状 1132"/>
            <p:cNvSpPr/>
            <p:nvPr>
              <p:custDataLst>
                <p:tags r:id="rId8"/>
              </p:custDataLst>
            </p:nvPr>
          </p:nvSpPr>
          <p:spPr>
            <a:xfrm>
              <a:off x="15723355" y="9746129"/>
              <a:ext cx="223242" cy="193477"/>
            </a:xfrm>
            <a:custGeom>
              <a:avLst/>
              <a:gdLst>
                <a:gd name="connsiteX0" fmla="*/ 65782 w 223242"/>
                <a:gd name="connsiteY0" fmla="*/ 192881 h 193476"/>
                <a:gd name="connsiteX1" fmla="*/ 2232 w 223242"/>
                <a:gd name="connsiteY1" fmla="*/ 129329 h 193476"/>
                <a:gd name="connsiteX2" fmla="*/ 35141 w 223242"/>
                <a:gd name="connsiteY2" fmla="*/ 96426 h 193476"/>
                <a:gd name="connsiteX3" fmla="*/ 65782 w 223242"/>
                <a:gd name="connsiteY3" fmla="*/ 127063 h 193476"/>
                <a:gd name="connsiteX4" fmla="*/ 190616 w 223242"/>
                <a:gd name="connsiteY4" fmla="*/ 2232 h 193476"/>
                <a:gd name="connsiteX5" fmla="*/ 223522 w 223242"/>
                <a:gd name="connsiteY5" fmla="*/ 35141 h 19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3242" h="193476">
                  <a:moveTo>
                    <a:pt x="65782" y="192881"/>
                  </a:moveTo>
                  <a:lnTo>
                    <a:pt x="2232" y="129329"/>
                  </a:lnTo>
                  <a:lnTo>
                    <a:pt x="35141" y="96426"/>
                  </a:lnTo>
                  <a:lnTo>
                    <a:pt x="65782" y="127063"/>
                  </a:lnTo>
                  <a:lnTo>
                    <a:pt x="190616" y="2232"/>
                  </a:lnTo>
                  <a:lnTo>
                    <a:pt x="223522" y="3514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PA-任意多边形: 形状 1133"/>
            <p:cNvSpPr/>
            <p:nvPr>
              <p:custDataLst>
                <p:tags r:id="rId9"/>
              </p:custDataLst>
            </p:nvPr>
          </p:nvSpPr>
          <p:spPr>
            <a:xfrm>
              <a:off x="15934377" y="9674565"/>
              <a:ext cx="83344" cy="83344"/>
            </a:xfrm>
            <a:custGeom>
              <a:avLst/>
              <a:gdLst>
                <a:gd name="connsiteX0" fmla="*/ 36064 w 83343"/>
                <a:gd name="connsiteY0" fmla="*/ 83160 h 83343"/>
                <a:gd name="connsiteX1" fmla="*/ 3157 w 83343"/>
                <a:gd name="connsiteY1" fmla="*/ 50253 h 83343"/>
                <a:gd name="connsiteX2" fmla="*/ 50252 w 83343"/>
                <a:gd name="connsiteY2" fmla="*/ 3157 h 83343"/>
                <a:gd name="connsiteX3" fmla="*/ 83160 w 83343"/>
                <a:gd name="connsiteY3" fmla="*/ 36065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343" h="83343">
                  <a:moveTo>
                    <a:pt x="36064" y="83160"/>
                  </a:moveTo>
                  <a:lnTo>
                    <a:pt x="3157" y="50253"/>
                  </a:lnTo>
                  <a:lnTo>
                    <a:pt x="50252" y="3157"/>
                  </a:lnTo>
                  <a:lnTo>
                    <a:pt x="83160" y="3606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SHAPE" val="312764"/>
  <p:tag name="RESOURCELIB_SHAPETYPE" val="4"/>
  <p:tag name="PAMAINTYPE" val="4"/>
  <p:tag name="PATYPE" val="140"/>
  <p:tag name="PASUBTYPE" val="14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SHAPE" val="312764"/>
  <p:tag name="RESOURCELIB_SHAPETYPE" val="4"/>
  <p:tag name="PAMAINTYPE" val="4"/>
  <p:tag name="PATYPE" val="140"/>
  <p:tag name="PASUBTYPE" val="14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SHAPE" val="312764"/>
  <p:tag name="RESOURCELIB_SHAPETYPE" val="4"/>
  <p:tag name="PAMAINTYPE" val="4"/>
  <p:tag name="PATYPE" val="140"/>
  <p:tag name="PASUBTYPE" val="14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SHAPE" val="312764"/>
  <p:tag name="RESOURCELIB_SHAPETYPE" val="4"/>
  <p:tag name="PAMAINTYPE" val="4"/>
  <p:tag name="PATYPE" val="140"/>
  <p:tag name="PASUBTYPE" val="14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336</TotalTime>
  <Words>1887</Words>
  <Application>Microsoft Office PowerPoint</Application>
  <PresentationFormat>宽屏</PresentationFormat>
  <Paragraphs>369</Paragraphs>
  <Slides>30</Slides>
  <Notes>7</Notes>
  <HiddenSlides>0</HiddenSlides>
  <MMClips>3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汉仪良品线粗简</vt:lpstr>
      <vt:lpstr>黑体</vt:lpstr>
      <vt:lpstr>楷体</vt:lpstr>
      <vt:lpstr>微软雅黑</vt:lpstr>
      <vt:lpstr>Arial</vt:lpstr>
      <vt:lpstr>Calibri</vt:lpstr>
      <vt:lpstr>Times New Roman</vt:lpstr>
      <vt:lpstr>Wingdings</vt:lpstr>
      <vt:lpstr>主题1</vt:lpstr>
      <vt:lpstr>Office 主题</vt:lpstr>
      <vt:lpstr>1_Office 主题</vt:lpstr>
      <vt:lpstr>2_主题1</vt:lpstr>
      <vt:lpstr>第七章 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张甜</dc:creator>
  <cp:lastModifiedBy>Administrator</cp:lastModifiedBy>
  <cp:revision>1061</cp:revision>
  <cp:lastPrinted>2021-03-01T08:24:00Z</cp:lastPrinted>
  <dcterms:created xsi:type="dcterms:W3CDTF">2018-12-13T05:08:00Z</dcterms:created>
  <dcterms:modified xsi:type="dcterms:W3CDTF">2024-01-26T03:19:56Z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SaveFontToCloudKey">
    <vt:lpwstr>326255218_btnclosed</vt:lpwstr>
  </property>
  <property fmtid="{D5CDD505-2E9C-101B-9397-08002B2CF9AE}" pid="3" name="ICV">
    <vt:lpwstr>0C7737F5E1314963BCAC8E12DCF1546C</vt:lpwstr>
  </property>
  <property fmtid="{D5CDD505-2E9C-101B-9397-08002B2CF9AE}" pid="4" name="KSOProductBuildVer">
    <vt:lpwstr>2052-11.1.0.10700</vt:lpwstr>
  </property>
</Properties>
</file>