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61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60" r:id="rId29"/>
  </p:sldIdLst>
  <p:sldSz cx="9144000" cy="5143500" type="screen16x9"/>
  <p:notesSz cx="6858000" cy="9144000"/>
  <p:custDataLst>
    <p:tags r:id="rId31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09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532">
          <p15:clr>
            <a:srgbClr val="A4A3A4"/>
          </p15:clr>
        </p15:guide>
        <p15:guide id="9" orient="horz" pos="2947">
          <p15:clr>
            <a:srgbClr val="A4A3A4"/>
          </p15:clr>
        </p15:guide>
        <p15:guide id="10" orient="horz" pos="2898">
          <p15:clr>
            <a:srgbClr val="A4A3A4"/>
          </p15:clr>
        </p15:guide>
        <p15:guide id="11" pos="312">
          <p15:clr>
            <a:srgbClr val="A4A3A4"/>
          </p15:clr>
        </p15:guide>
        <p15:guide id="12" pos="54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74D8"/>
    <a:srgbClr val="AB684D"/>
    <a:srgbClr val="3A9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30" y="72"/>
      </p:cViewPr>
      <p:guideLst>
        <p:guide pos="416"/>
        <p:guide pos="7242"/>
        <p:guide orient="horz" pos="648"/>
        <p:guide orient="horz" pos="709"/>
        <p:guide orient="horz" pos="3929"/>
        <p:guide orient="horz" pos="3864"/>
        <p:guide orient="horz" pos="486"/>
        <p:guide orient="horz" pos="532"/>
        <p:guide orient="horz" pos="2947"/>
        <p:guide orient="horz" pos="2898"/>
        <p:guide pos="312"/>
        <p:guide pos="5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F232F32C-2D24-445B-82D1-0793EFA2D279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0B82C847-EE8B-449E-BFA7-C5441C301BC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903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2C847-EE8B-449E-BFA7-C5441C301BC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20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52577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09575" y="754063"/>
            <a:ext cx="5854700" cy="3294062"/>
          </a:xfrm>
        </p:spPr>
      </p:sp>
      <p:sp>
        <p:nvSpPr>
          <p:cNvPr id="20482" name="文本占位符 15257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483" name="灯片编号占位符 1"/>
          <p:cNvSpPr>
            <a:spLocks noGrp="1" noChangeArrowheads="1"/>
          </p:cNvSpPr>
          <p:nvPr>
            <p:ph type="sldNum" sz="quarter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3AB955-02DD-414B-83EF-B0AF18B90678}" type="slidenum"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23807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2C847-EE8B-449E-BFA7-C5441C301BCF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1651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D1CB8A9-79D7-432D-BBED-02FDE6D8EF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5954" y="-13098"/>
            <a:ext cx="9145191" cy="4581809"/>
          </a:xfrm>
          <a:custGeom>
            <a:avLst/>
            <a:gdLst>
              <a:gd name="connsiteX0" fmla="*/ 12193588 w 12193588"/>
              <a:gd name="connsiteY0" fmla="*/ 0 h 6109078"/>
              <a:gd name="connsiteX1" fmla="*/ 12193588 w 12193588"/>
              <a:gd name="connsiteY1" fmla="*/ 2806487 h 6109078"/>
              <a:gd name="connsiteX2" fmla="*/ 12193588 w 12193588"/>
              <a:gd name="connsiteY2" fmla="*/ 3247107 h 6109078"/>
              <a:gd name="connsiteX3" fmla="*/ 6827032 w 12193588"/>
              <a:gd name="connsiteY3" fmla="*/ 6040708 h 6109078"/>
              <a:gd name="connsiteX4" fmla="*/ 0 w 12193588"/>
              <a:gd name="connsiteY4" fmla="*/ 5962100 h 6109078"/>
              <a:gd name="connsiteX5" fmla="*/ 0 w 12193588"/>
              <a:gd name="connsiteY5" fmla="*/ 4825310 h 6109078"/>
              <a:gd name="connsiteX6" fmla="*/ 5339001 w 12193588"/>
              <a:gd name="connsiteY6" fmla="*/ 3059658 h 6109078"/>
              <a:gd name="connsiteX7" fmla="*/ 12193588 w 12193588"/>
              <a:gd name="connsiteY7" fmla="*/ 0 h 610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3588" h="6109078">
                <a:moveTo>
                  <a:pt x="12193588" y="0"/>
                </a:moveTo>
                <a:cubicBezTo>
                  <a:pt x="12193588" y="13227"/>
                  <a:pt x="12193588" y="1329672"/>
                  <a:pt x="12193588" y="2806487"/>
                </a:cubicBezTo>
                <a:lnTo>
                  <a:pt x="12193588" y="3247107"/>
                </a:lnTo>
                <a:cubicBezTo>
                  <a:pt x="12193588" y="3247107"/>
                  <a:pt x="12110920" y="6627243"/>
                  <a:pt x="6827032" y="6040708"/>
                </a:cubicBezTo>
                <a:cubicBezTo>
                  <a:pt x="1674035" y="5466266"/>
                  <a:pt x="82669" y="5937913"/>
                  <a:pt x="0" y="5962100"/>
                </a:cubicBezTo>
                <a:cubicBezTo>
                  <a:pt x="0" y="5962100"/>
                  <a:pt x="0" y="5962100"/>
                  <a:pt x="0" y="4825310"/>
                </a:cubicBezTo>
                <a:cubicBezTo>
                  <a:pt x="0" y="4825310"/>
                  <a:pt x="3010508" y="5720230"/>
                  <a:pt x="5339001" y="3059658"/>
                </a:cubicBezTo>
                <a:cubicBezTo>
                  <a:pt x="7674383" y="399086"/>
                  <a:pt x="9568867" y="169309"/>
                  <a:pt x="12193588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4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BAEF78EF-A42F-4115-B06A-7B756CC20D05}"/>
              </a:ext>
            </a:extLst>
          </p:cNvPr>
          <p:cNvSpPr>
            <a:spLocks/>
          </p:cNvSpPr>
          <p:nvPr userDrawn="1"/>
        </p:nvSpPr>
        <p:spPr bwMode="auto">
          <a:xfrm>
            <a:off x="-5954" y="4223657"/>
            <a:ext cx="9149954" cy="919842"/>
          </a:xfrm>
          <a:custGeom>
            <a:avLst/>
            <a:gdLst>
              <a:gd name="T0" fmla="*/ 991 w 1770"/>
              <a:gd name="T1" fmla="*/ 461 h 598"/>
              <a:gd name="T2" fmla="*/ 0 w 1770"/>
              <a:gd name="T3" fmla="*/ 449 h 598"/>
              <a:gd name="T4" fmla="*/ 0 w 1770"/>
              <a:gd name="T5" fmla="*/ 511 h 598"/>
              <a:gd name="T6" fmla="*/ 0 w 1770"/>
              <a:gd name="T7" fmla="*/ 511 h 598"/>
              <a:gd name="T8" fmla="*/ 1 w 1770"/>
              <a:gd name="T9" fmla="*/ 598 h 598"/>
              <a:gd name="T10" fmla="*/ 1770 w 1770"/>
              <a:gd name="T11" fmla="*/ 598 h 598"/>
              <a:gd name="T12" fmla="*/ 1770 w 1770"/>
              <a:gd name="T13" fmla="*/ 62 h 598"/>
              <a:gd name="T14" fmla="*/ 1770 w 1770"/>
              <a:gd name="T15" fmla="*/ 61 h 598"/>
              <a:gd name="T16" fmla="*/ 1770 w 1770"/>
              <a:gd name="T17" fmla="*/ 0 h 598"/>
              <a:gd name="T18" fmla="*/ 991 w 1770"/>
              <a:gd name="T19" fmla="*/ 461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70" h="598">
                <a:moveTo>
                  <a:pt x="991" y="461"/>
                </a:moveTo>
                <a:cubicBezTo>
                  <a:pt x="223" y="364"/>
                  <a:pt x="0" y="449"/>
                  <a:pt x="0" y="449"/>
                </a:cubicBezTo>
                <a:cubicBezTo>
                  <a:pt x="0" y="511"/>
                  <a:pt x="0" y="511"/>
                  <a:pt x="0" y="511"/>
                </a:cubicBezTo>
                <a:cubicBezTo>
                  <a:pt x="0" y="511"/>
                  <a:pt x="0" y="511"/>
                  <a:pt x="0" y="511"/>
                </a:cubicBezTo>
                <a:cubicBezTo>
                  <a:pt x="1" y="598"/>
                  <a:pt x="1" y="598"/>
                  <a:pt x="1" y="598"/>
                </a:cubicBezTo>
                <a:cubicBezTo>
                  <a:pt x="1770" y="598"/>
                  <a:pt x="1770" y="598"/>
                  <a:pt x="1770" y="598"/>
                </a:cubicBezTo>
                <a:cubicBezTo>
                  <a:pt x="1770" y="62"/>
                  <a:pt x="1770" y="62"/>
                  <a:pt x="1770" y="62"/>
                </a:cubicBezTo>
                <a:cubicBezTo>
                  <a:pt x="1770" y="61"/>
                  <a:pt x="1770" y="61"/>
                  <a:pt x="1770" y="61"/>
                </a:cubicBezTo>
                <a:cubicBezTo>
                  <a:pt x="1770" y="0"/>
                  <a:pt x="1770" y="0"/>
                  <a:pt x="1770" y="0"/>
                </a:cubicBezTo>
                <a:cubicBezTo>
                  <a:pt x="1770" y="0"/>
                  <a:pt x="1759" y="559"/>
                  <a:pt x="991" y="461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698BCF5-6144-4A5E-A6B2-96AAF4AB174C}"/>
              </a:ext>
            </a:extLst>
          </p:cNvPr>
          <p:cNvSpPr/>
          <p:nvPr userDrawn="1"/>
        </p:nvSpPr>
        <p:spPr>
          <a:xfrm>
            <a:off x="1" y="195943"/>
            <a:ext cx="283028" cy="522515"/>
          </a:xfrm>
          <a:prstGeom prst="rect">
            <a:avLst/>
          </a:prstGeom>
          <a:solidFill>
            <a:srgbClr val="8C74D8"/>
          </a:solidFill>
          <a:ln>
            <a:solidFill>
              <a:srgbClr val="8C74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343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91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lenovo\Desktop\&#36716;WORD\K041.TIF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>
            <a:extLst>
              <a:ext uri="{FF2B5EF4-FFF2-40B4-BE49-F238E27FC236}">
                <a16:creationId xmlns:a16="http://schemas.microsoft.com/office/drawing/2014/main" id="{4B8FAC70-5B1F-4799-9399-FD85B8B446D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954" y="1371600"/>
            <a:ext cx="9145191" cy="3197111"/>
          </a:xfrm>
        </p:spPr>
      </p:pic>
      <p:sp>
        <p:nvSpPr>
          <p:cNvPr id="3" name="Freeform 5">
            <a:extLst>
              <a:ext uri="{FF2B5EF4-FFF2-40B4-BE49-F238E27FC236}">
                <a16:creationId xmlns:a16="http://schemas.microsoft.com/office/drawing/2014/main" id="{DA5D1BF8-F2A3-4D46-B5A7-BDB920D1B3C7}"/>
              </a:ext>
            </a:extLst>
          </p:cNvPr>
          <p:cNvSpPr>
            <a:spLocks/>
          </p:cNvSpPr>
          <p:nvPr/>
        </p:nvSpPr>
        <p:spPr bwMode="auto">
          <a:xfrm>
            <a:off x="-5954" y="2440196"/>
            <a:ext cx="9149954" cy="2703304"/>
          </a:xfrm>
          <a:custGeom>
            <a:avLst/>
            <a:gdLst>
              <a:gd name="T0" fmla="*/ 991 w 1770"/>
              <a:gd name="T1" fmla="*/ 461 h 598"/>
              <a:gd name="T2" fmla="*/ 0 w 1770"/>
              <a:gd name="T3" fmla="*/ 449 h 598"/>
              <a:gd name="T4" fmla="*/ 0 w 1770"/>
              <a:gd name="T5" fmla="*/ 511 h 598"/>
              <a:gd name="T6" fmla="*/ 0 w 1770"/>
              <a:gd name="T7" fmla="*/ 511 h 598"/>
              <a:gd name="T8" fmla="*/ 1 w 1770"/>
              <a:gd name="T9" fmla="*/ 598 h 598"/>
              <a:gd name="T10" fmla="*/ 1770 w 1770"/>
              <a:gd name="T11" fmla="*/ 598 h 598"/>
              <a:gd name="T12" fmla="*/ 1770 w 1770"/>
              <a:gd name="T13" fmla="*/ 62 h 598"/>
              <a:gd name="T14" fmla="*/ 1770 w 1770"/>
              <a:gd name="T15" fmla="*/ 61 h 598"/>
              <a:gd name="T16" fmla="*/ 1770 w 1770"/>
              <a:gd name="T17" fmla="*/ 0 h 598"/>
              <a:gd name="T18" fmla="*/ 991 w 1770"/>
              <a:gd name="T19" fmla="*/ 461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70" h="598">
                <a:moveTo>
                  <a:pt x="991" y="461"/>
                </a:moveTo>
                <a:cubicBezTo>
                  <a:pt x="223" y="364"/>
                  <a:pt x="0" y="449"/>
                  <a:pt x="0" y="449"/>
                </a:cubicBezTo>
                <a:cubicBezTo>
                  <a:pt x="0" y="511"/>
                  <a:pt x="0" y="511"/>
                  <a:pt x="0" y="511"/>
                </a:cubicBezTo>
                <a:cubicBezTo>
                  <a:pt x="0" y="511"/>
                  <a:pt x="0" y="511"/>
                  <a:pt x="0" y="511"/>
                </a:cubicBezTo>
                <a:cubicBezTo>
                  <a:pt x="1" y="598"/>
                  <a:pt x="1" y="598"/>
                  <a:pt x="1" y="598"/>
                </a:cubicBezTo>
                <a:cubicBezTo>
                  <a:pt x="1770" y="598"/>
                  <a:pt x="1770" y="598"/>
                  <a:pt x="1770" y="598"/>
                </a:cubicBezTo>
                <a:cubicBezTo>
                  <a:pt x="1770" y="62"/>
                  <a:pt x="1770" y="62"/>
                  <a:pt x="1770" y="62"/>
                </a:cubicBezTo>
                <a:cubicBezTo>
                  <a:pt x="1770" y="61"/>
                  <a:pt x="1770" y="61"/>
                  <a:pt x="1770" y="61"/>
                </a:cubicBezTo>
                <a:cubicBezTo>
                  <a:pt x="1770" y="0"/>
                  <a:pt x="1770" y="0"/>
                  <a:pt x="1770" y="0"/>
                </a:cubicBezTo>
                <a:cubicBezTo>
                  <a:pt x="1770" y="0"/>
                  <a:pt x="1759" y="559"/>
                  <a:pt x="991" y="461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85D84A8-E8B1-4567-B7D1-68131223487A}"/>
              </a:ext>
            </a:extLst>
          </p:cNvPr>
          <p:cNvGrpSpPr/>
          <p:nvPr/>
        </p:nvGrpSpPr>
        <p:grpSpPr>
          <a:xfrm>
            <a:off x="157694" y="1145684"/>
            <a:ext cx="5754008" cy="1426066"/>
            <a:chOff x="-179817" y="2365168"/>
            <a:chExt cx="7672010" cy="1901422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D8E1837-20B9-4879-967E-3D4355B806C2}"/>
                </a:ext>
              </a:extLst>
            </p:cNvPr>
            <p:cNvSpPr txBox="1"/>
            <p:nvPr/>
          </p:nvSpPr>
          <p:spPr>
            <a:xfrm>
              <a:off x="1788661" y="2365168"/>
              <a:ext cx="4931534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spc="-113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第二章  声现象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E53B6D37-84FF-4C95-9BE1-482C7D13AC0B}"/>
                </a:ext>
              </a:extLst>
            </p:cNvPr>
            <p:cNvSpPr txBox="1"/>
            <p:nvPr/>
          </p:nvSpPr>
          <p:spPr>
            <a:xfrm>
              <a:off x="-179817" y="3404815"/>
              <a:ext cx="767201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3600" b="1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4</a:t>
              </a:r>
              <a:r>
                <a:rPr lang="zh-CN" altLang="en-US" sz="3600" b="1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节 噪声的危害和控制</a:t>
              </a:r>
            </a:p>
          </p:txBody>
        </p: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C521E180-3655-4356-83FD-1678A1F6ECB3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208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60909" y="2421316"/>
            <a:ext cx="5622184" cy="1559273"/>
            <a:chOff x="1858946" y="3228421"/>
            <a:chExt cx="7496245" cy="2079031"/>
          </a:xfrm>
        </p:grpSpPr>
        <p:pic>
          <p:nvPicPr>
            <p:cNvPr id="9223" name="图片 922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58946" y="3228421"/>
              <a:ext cx="2292078" cy="1849869"/>
            </a:xfrm>
            <a:prstGeom prst="rect">
              <a:avLst/>
            </a:prstGeom>
            <a:noFill/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</p:pic>
        <p:pic>
          <p:nvPicPr>
            <p:cNvPr id="9225" name="图片 9224" descr="twl8s01042801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3459" y="3280270"/>
              <a:ext cx="2401732" cy="2027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43" name="文本框 215042"/>
          <p:cNvSpPr txBox="1"/>
          <p:nvPr/>
        </p:nvSpPr>
        <p:spPr>
          <a:xfrm>
            <a:off x="495300" y="990470"/>
            <a:ext cx="7813123" cy="553998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100" kern="0" noProof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1. </a:t>
            </a:r>
            <a:r>
              <a:rPr lang="zh-CN" altLang="en-US" sz="2100" kern="0" noProof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单位：</a:t>
            </a:r>
            <a:r>
              <a:rPr lang="zh-CN" altLang="en-US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分贝   符号：</a:t>
            </a:r>
            <a:r>
              <a:rPr lang="en-US" altLang="zh-CN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dB</a:t>
            </a:r>
            <a:r>
              <a:rPr lang="en-US" altLang="zh-CN" sz="2100" kern="0" noProof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</a:t>
            </a:r>
            <a:r>
              <a:rPr lang="zh-CN" altLang="en-US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表示声音的强弱</a:t>
            </a:r>
            <a:endParaRPr lang="zh-CN" altLang="en-US" sz="21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431955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三、噪声的强弱等级和危害</a:t>
            </a:r>
          </a:p>
        </p:txBody>
      </p:sp>
    </p:spTree>
    <p:extLst>
      <p:ext uri="{BB962C8B-B14F-4D97-AF65-F5344CB8AC3E}">
        <p14:creationId xmlns:p14="http://schemas.microsoft.com/office/powerpoint/2010/main" val="76171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5" name="内容占位符 215044" descr="04t026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0315" y="1463506"/>
            <a:ext cx="1457010" cy="2782548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215044" name="文本框 215043"/>
          <p:cNvSpPr txBox="1"/>
          <p:nvPr/>
        </p:nvSpPr>
        <p:spPr>
          <a:xfrm>
            <a:off x="412401" y="1129816"/>
            <a:ext cx="4900665" cy="3116238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b="1" kern="0" noProof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2. </a:t>
            </a:r>
            <a:r>
              <a:rPr lang="zh-CN" altLang="en-US" sz="2400" b="1" kern="0" noProof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等级：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             0dB 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：人刚能听到的最微弱的声音</a:t>
            </a:r>
            <a:endParaRPr lang="zh-CN" altLang="en-US" sz="18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             30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－</a:t>
            </a: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40dB 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：较为理想的安静环境</a:t>
            </a:r>
            <a:endParaRPr lang="zh-CN" altLang="en-US" sz="18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             70dB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：</a:t>
            </a: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会干扰谈话，影响工作</a:t>
            </a:r>
            <a:endParaRPr lang="zh-CN" altLang="en-US" sz="18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             90dB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以上</a:t>
            </a: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：听力会受到严重影响 </a:t>
            </a:r>
            <a:endParaRPr lang="zh-CN" altLang="en-US" sz="18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                                 产生疾病</a:t>
            </a:r>
            <a:endParaRPr lang="zh-CN" altLang="en-US" sz="18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en-US" altLang="zh-CN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             150dB</a:t>
            </a:r>
            <a:r>
              <a:rPr lang="zh-CN" altLang="en-US" sz="18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：鼓膜会破裂出血失去听力  </a:t>
            </a:r>
            <a:endParaRPr lang="zh-CN" altLang="en-US" sz="18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431955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三、噪声的强弱等级和危害</a:t>
            </a:r>
          </a:p>
        </p:txBody>
      </p:sp>
    </p:spTree>
    <p:extLst>
      <p:ext uri="{BB962C8B-B14F-4D97-AF65-F5344CB8AC3E}">
        <p14:creationId xmlns:p14="http://schemas.microsoft.com/office/powerpoint/2010/main" val="2644258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6"/>
          <p:cNvSpPr/>
          <p:nvPr/>
        </p:nvSpPr>
        <p:spPr>
          <a:xfrm>
            <a:off x="316314" y="1158697"/>
            <a:ext cx="8237538" cy="2877711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ts val="50"/>
              </a:spcBef>
            </a:pPr>
            <a:endParaRPr lang="zh-TW" altLang="en-US" sz="1800" kern="0" noProof="1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marL="855959" indent="-855959" defTabSz="914378">
              <a:lnSpc>
                <a:spcPct val="200000"/>
              </a:lnSpc>
              <a:spcBef>
                <a:spcPts val="50"/>
              </a:spcBef>
            </a:pPr>
            <a:r>
              <a:rPr lang="zh-CN" altLang="zh-TW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</a:t>
            </a:r>
            <a:r>
              <a:rPr lang="zh-CN" altLang="zh-TW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）心理效应：使人烦躁、精力不集中，妨碍睡眠和休息。</a:t>
            </a:r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marL="830559" indent="-830559" defTabSz="914378">
              <a:lnSpc>
                <a:spcPct val="200000"/>
              </a:lnSpc>
              <a:spcBef>
                <a:spcPts val="50"/>
              </a:spcBef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）生理效应：耳聋、头疼、消化不良、视觉模糊等。严重时会使人神志不清、休克乃至死亡。</a:t>
            </a:r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  <a:spcBef>
                <a:spcPts val="50"/>
              </a:spcBef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）物理效应：高强度噪声能损坏建筑物。</a:t>
            </a:r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" name="文本框 214017"/>
          <p:cNvSpPr txBox="1"/>
          <p:nvPr/>
        </p:nvSpPr>
        <p:spPr>
          <a:xfrm>
            <a:off x="495300" y="1020347"/>
            <a:ext cx="1876425" cy="39241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 </a:t>
            </a:r>
            <a:r>
              <a:rPr lang="zh-CN" altLang="en-US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危害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431955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三、噪声的强弱等级和危害</a:t>
            </a:r>
          </a:p>
        </p:txBody>
      </p:sp>
    </p:spTree>
    <p:extLst>
      <p:ext uri="{BB962C8B-B14F-4D97-AF65-F5344CB8AC3E}">
        <p14:creationId xmlns:p14="http://schemas.microsoft.com/office/powerpoint/2010/main" val="8057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94" name="文本框 151593"/>
          <p:cNvSpPr txBox="1">
            <a:spLocks noChangeArrowheads="1"/>
          </p:cNvSpPr>
          <p:nvPr/>
        </p:nvSpPr>
        <p:spPr bwMode="auto">
          <a:xfrm>
            <a:off x="495302" y="2068065"/>
            <a:ext cx="67659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为了保护听力声音不能超过</a:t>
            </a:r>
            <a:r>
              <a:rPr lang="en-US" altLang="zh-CN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dB</a:t>
            </a:r>
          </a:p>
        </p:txBody>
      </p:sp>
      <p:sp>
        <p:nvSpPr>
          <p:cNvPr id="151595" name="文本框 151594"/>
          <p:cNvSpPr txBox="1">
            <a:spLocks noChangeArrowheads="1"/>
          </p:cNvSpPr>
          <p:nvPr/>
        </p:nvSpPr>
        <p:spPr bwMode="auto">
          <a:xfrm>
            <a:off x="495302" y="2885193"/>
            <a:ext cx="743267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为了保证工作和学习，声音不能超过___dB</a:t>
            </a:r>
          </a:p>
        </p:txBody>
      </p:sp>
      <p:sp>
        <p:nvSpPr>
          <p:cNvPr id="151596" name="文本框 151595"/>
          <p:cNvSpPr txBox="1">
            <a:spLocks noChangeArrowheads="1"/>
          </p:cNvSpPr>
          <p:nvPr/>
        </p:nvSpPr>
        <p:spPr bwMode="auto">
          <a:xfrm>
            <a:off x="495301" y="3683317"/>
            <a:ext cx="7836401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 eaLnBrk="0" hangingPunct="0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为了保证休息和睡眠，声音不能超过___dB</a:t>
            </a:r>
          </a:p>
        </p:txBody>
      </p:sp>
      <p:sp>
        <p:nvSpPr>
          <p:cNvPr id="161833" name="文本框 161832"/>
          <p:cNvSpPr txBox="1">
            <a:spLocks noChangeArrowheads="1"/>
          </p:cNvSpPr>
          <p:nvPr/>
        </p:nvSpPr>
        <p:spPr bwMode="auto">
          <a:xfrm>
            <a:off x="3590633" y="2039067"/>
            <a:ext cx="10080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spcBef>
                <a:spcPct val="50000"/>
              </a:spcBef>
            </a:pPr>
            <a:r>
              <a:rPr lang="en-US" altLang="zh-CN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90</a:t>
            </a:r>
          </a:p>
        </p:txBody>
      </p:sp>
      <p:sp>
        <p:nvSpPr>
          <p:cNvPr id="161834" name="文本框 161833"/>
          <p:cNvSpPr txBox="1">
            <a:spLocks noChangeArrowheads="1"/>
          </p:cNvSpPr>
          <p:nvPr/>
        </p:nvSpPr>
        <p:spPr bwMode="auto">
          <a:xfrm>
            <a:off x="4413500" y="2866190"/>
            <a:ext cx="10080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spcBef>
                <a:spcPct val="50000"/>
              </a:spcBef>
            </a:pPr>
            <a:r>
              <a:rPr lang="en-US" altLang="zh-CN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70</a:t>
            </a:r>
          </a:p>
        </p:txBody>
      </p:sp>
      <p:sp>
        <p:nvSpPr>
          <p:cNvPr id="161835" name="文本框 161834"/>
          <p:cNvSpPr txBox="1">
            <a:spLocks noChangeArrowheads="1"/>
          </p:cNvSpPr>
          <p:nvPr/>
        </p:nvSpPr>
        <p:spPr bwMode="auto">
          <a:xfrm>
            <a:off x="4413500" y="3664314"/>
            <a:ext cx="10080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spcBef>
                <a:spcPct val="50000"/>
              </a:spcBef>
            </a:pPr>
            <a:r>
              <a:rPr lang="en-US" altLang="zh-CN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50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" y="993972"/>
            <a:ext cx="4214490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声音的三条界线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431955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三、噪声的强弱等级和危害</a:t>
            </a:r>
          </a:p>
        </p:txBody>
      </p:sp>
    </p:spTree>
    <p:extLst>
      <p:ext uri="{BB962C8B-B14F-4D97-AF65-F5344CB8AC3E}">
        <p14:creationId xmlns:p14="http://schemas.microsoft.com/office/powerpoint/2010/main" val="162231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1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1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94" grpId="0"/>
      <p:bldP spid="151595" grpId="0"/>
      <p:bldP spid="151596" grpId="0"/>
      <p:bldP spid="161833" grpId="0"/>
      <p:bldP spid="161834" grpId="0"/>
      <p:bldP spid="1618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文本框 99"/>
          <p:cNvSpPr txBox="1">
            <a:spLocks noChangeArrowheads="1"/>
          </p:cNvSpPr>
          <p:nvPr/>
        </p:nvSpPr>
        <p:spPr bwMode="auto">
          <a:xfrm>
            <a:off x="495300" y="771525"/>
            <a:ext cx="8012113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致人死命的慢性毒药</a:t>
            </a:r>
            <a:endParaRPr lang="en-US" altLang="zh-CN" sz="1800" b="1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250000"/>
              </a:lnSpc>
            </a:pPr>
            <a:endParaRPr lang="zh-CN" altLang="en-US" sz="1100" kern="0" dirty="0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250000"/>
              </a:lnSpc>
            </a:pPr>
            <a:r>
              <a:rPr lang="zh-CN" altLang="en-US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研究表明：噪声不仅对人的听力造成影响和损伤，而且也会对人的心血管系统、神经系统、内分泌系统造成不良影响。德国科学家最近研究证实，长期居住在噪音较大的环境下的人易患高血压，所以专家称噪音为“致人死命的慢性毒药”。</a:t>
            </a:r>
          </a:p>
          <a:p>
            <a:pPr algn="r" defTabSz="914378">
              <a:lnSpc>
                <a:spcPct val="250000"/>
              </a:lnSpc>
            </a:pPr>
            <a:r>
              <a:rPr lang="en-US" altLang="zh-CN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《</a:t>
            </a:r>
            <a:r>
              <a:rPr lang="zh-CN" altLang="en-US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生活时报</a:t>
            </a:r>
            <a:r>
              <a:rPr lang="en-US" altLang="zh-CN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》</a:t>
            </a:r>
            <a:r>
              <a:rPr lang="zh-CN" altLang="en-US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报道</a:t>
            </a: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431955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三、噪声的强弱等级和危害</a:t>
            </a:r>
          </a:p>
        </p:txBody>
      </p:sp>
    </p:spTree>
    <p:extLst>
      <p:ext uri="{BB962C8B-B14F-4D97-AF65-F5344CB8AC3E}">
        <p14:creationId xmlns:p14="http://schemas.microsoft.com/office/powerpoint/2010/main" val="29350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2049626" y="3773417"/>
            <a:ext cx="1338810" cy="369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安装消声器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5301" y="1019200"/>
            <a:ext cx="4255742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1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 </a:t>
            </a:r>
            <a:r>
              <a:rPr lang="zh-CN" altLang="en-US" sz="21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防止噪声产生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5789250" y="3773417"/>
            <a:ext cx="1569642" cy="369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安装消声枪管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618005" y="2087546"/>
            <a:ext cx="5907990" cy="1468035"/>
            <a:chOff x="2128415" y="2783395"/>
            <a:chExt cx="7877320" cy="195738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51A48F11-0FDD-4CB5-B457-3AD2B891B3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67271" y="2914800"/>
              <a:ext cx="2538464" cy="169456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74B87CC9-B2BC-4012-8072-679C715CD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28415" y="2783395"/>
              <a:ext cx="2936070" cy="195738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232244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四、控制噪声</a:t>
            </a:r>
          </a:p>
        </p:txBody>
      </p:sp>
    </p:spTree>
    <p:extLst>
      <p:ext uri="{BB962C8B-B14F-4D97-AF65-F5344CB8AC3E}">
        <p14:creationId xmlns:p14="http://schemas.microsoft.com/office/powerpoint/2010/main" val="365332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9" grpId="0" autoUpdateAnimBg="0"/>
      <p:bldP spid="25" grpId="0"/>
      <p:bldP spid="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485078" y="1034317"/>
            <a:ext cx="4105275" cy="41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 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阻断噪声传播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96782" y="2015146"/>
            <a:ext cx="5550437" cy="1506250"/>
            <a:chOff x="2291025" y="2686861"/>
            <a:chExt cx="7400582" cy="2008333"/>
          </a:xfrm>
        </p:grpSpPr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2291025" y="2686861"/>
              <a:ext cx="1864016" cy="20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6903825" y="2686861"/>
              <a:ext cx="2787782" cy="1852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TextBox 27"/>
          <p:cNvSpPr txBox="1"/>
          <p:nvPr/>
        </p:nvSpPr>
        <p:spPr>
          <a:xfrm>
            <a:off x="1804318" y="3599563"/>
            <a:ext cx="3313841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火车隔音带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20699" y="3599563"/>
            <a:ext cx="3313841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隔音玻璃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232244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四、控制噪声</a:t>
            </a:r>
          </a:p>
        </p:txBody>
      </p:sp>
    </p:spTree>
    <p:extLst>
      <p:ext uri="{BB962C8B-B14F-4D97-AF65-F5344CB8AC3E}">
        <p14:creationId xmlns:p14="http://schemas.microsoft.com/office/powerpoint/2010/main" val="67993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8" grpId="0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514290" y="1058916"/>
            <a:ext cx="3520096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1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 </a:t>
            </a:r>
            <a:r>
              <a:rPr lang="zh-CN" altLang="en-US" sz="21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防止噪声进入人耳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36078" y="3630603"/>
            <a:ext cx="3107585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隔音耳罩</a:t>
            </a:r>
          </a:p>
        </p:txBody>
      </p:sp>
      <p:sp>
        <p:nvSpPr>
          <p:cNvPr id="9" name="TextBox 27">
            <a:extLst>
              <a:ext uri="{FF2B5EF4-FFF2-40B4-BE49-F238E27FC236}">
                <a16:creationId xmlns:a16="http://schemas.microsoft.com/office/drawing/2014/main" id="{16EFBB4E-B43B-4690-8396-65C9B7C42EF9}"/>
              </a:ext>
            </a:extLst>
          </p:cNvPr>
          <p:cNvSpPr txBox="1"/>
          <p:nvPr/>
        </p:nvSpPr>
        <p:spPr>
          <a:xfrm>
            <a:off x="1396261" y="3630603"/>
            <a:ext cx="1154913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耳塞</a:t>
            </a:r>
          </a:p>
        </p:txBody>
      </p:sp>
      <p:sp>
        <p:nvSpPr>
          <p:cNvPr id="10" name="TextBox 27">
            <a:extLst>
              <a:ext uri="{FF2B5EF4-FFF2-40B4-BE49-F238E27FC236}">
                <a16:creationId xmlns:a16="http://schemas.microsoft.com/office/drawing/2014/main" id="{F4DC56FF-F60B-4E72-A168-7AE0F3264D74}"/>
              </a:ext>
            </a:extLst>
          </p:cNvPr>
          <p:cNvSpPr txBox="1"/>
          <p:nvPr/>
        </p:nvSpPr>
        <p:spPr>
          <a:xfrm>
            <a:off x="3759539" y="3630603"/>
            <a:ext cx="1814096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降噪耳机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232244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四、控制噪声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884275" y="2105378"/>
            <a:ext cx="7375451" cy="1315249"/>
            <a:chOff x="869625" y="2807170"/>
            <a:chExt cx="9833934" cy="1753665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8104739" y="2828288"/>
              <a:ext cx="2598820" cy="1732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7" name="Picture 9">
              <a:extLst>
                <a:ext uri="{FF2B5EF4-FFF2-40B4-BE49-F238E27FC236}">
                  <a16:creationId xmlns:a16="http://schemas.microsoft.com/office/drawing/2014/main" id="{AF42CFC0-0111-494C-BD13-E5F7E19CBB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4284995" y="2807170"/>
              <a:ext cx="2630497" cy="17536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9625" y="2853422"/>
              <a:ext cx="2491740" cy="16611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427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599032" y="1801306"/>
            <a:ext cx="469900" cy="191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噪音的危害和控制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068932" y="1215491"/>
            <a:ext cx="1828800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噪音的来源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428681" y="2039628"/>
            <a:ext cx="1828800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噪音的等级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1461941" y="3963285"/>
            <a:ext cx="1828800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噪音的控制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421894" y="3057081"/>
            <a:ext cx="1828800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噪音的危害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897732" y="847725"/>
            <a:ext cx="4968875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物理学角度：发声体做无规则振动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897732" y="1469191"/>
            <a:ext cx="4970462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环保角度：妨碍人们正常休息、学习和工作的声音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2844188" y="1739270"/>
            <a:ext cx="1828800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单位：分贝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2856782" y="2324421"/>
            <a:ext cx="2476500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各种分贝的声音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2897732" y="3459757"/>
            <a:ext cx="2160587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妨碍噪音产生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2897732" y="3944207"/>
            <a:ext cx="2160587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阻断噪声传播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2897159" y="4429820"/>
            <a:ext cx="2727325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防止噪音进入耳朵</a:t>
            </a: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2856783" y="3046041"/>
            <a:ext cx="3889375" cy="300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人对不同强度的声音的感觉</a:t>
            </a:r>
          </a:p>
        </p:txBody>
      </p:sp>
      <p:sp>
        <p:nvSpPr>
          <p:cNvPr id="15" name="左大括号 14"/>
          <p:cNvSpPr/>
          <p:nvPr/>
        </p:nvSpPr>
        <p:spPr>
          <a:xfrm>
            <a:off x="2589898" y="999908"/>
            <a:ext cx="258762" cy="646101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2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6" name="左大括号 15"/>
          <p:cNvSpPr/>
          <p:nvPr/>
        </p:nvSpPr>
        <p:spPr>
          <a:xfrm>
            <a:off x="2598020" y="1853730"/>
            <a:ext cx="258763" cy="646101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2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7" name="左大括号 16"/>
          <p:cNvSpPr/>
          <p:nvPr/>
        </p:nvSpPr>
        <p:spPr>
          <a:xfrm>
            <a:off x="2638969" y="3609799"/>
            <a:ext cx="258763" cy="907391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2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" name="左大括号 17"/>
          <p:cNvSpPr/>
          <p:nvPr/>
        </p:nvSpPr>
        <p:spPr>
          <a:xfrm>
            <a:off x="1009145" y="1319891"/>
            <a:ext cx="412750" cy="2793436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2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2762696137"/>
      </p:ext>
    </p:extLst>
  </p:cSld>
  <p:clrMapOvr>
    <a:masterClrMapping/>
  </p:clrMapOvr>
  <p:transition spd="med" advTm="616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/>
      <p:bldP spid="3" grpId="0"/>
      <p:bldP spid="4" grpId="0"/>
      <p:bldP spid="5" grpId="0" bldLvl="0"/>
      <p:bldP spid="6" grpId="0" bldLvl="0"/>
      <p:bldP spid="7" grpId="0"/>
      <p:bldP spid="8" grpId="0"/>
      <p:bldP spid="9" grpId="0"/>
      <p:bldP spid="10" grpId="0" bldLvl="0"/>
      <p:bldP spid="11" grpId="0" bldLvl="0"/>
      <p:bldP spid="12" grpId="0" bldLvl="0"/>
      <p:bldP spid="13" grpId="0" bldLvl="0"/>
      <p:bldP spid="14" grpId="0" bldLvl="0"/>
      <p:bldP spid="15" grpId="0" animBg="1"/>
      <p:bldP spid="16" grpId="0" animBg="1"/>
      <p:bldP spid="17" grpId="0" bldLvl="0" animBg="1"/>
      <p:bldP spid="18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495300" y="1595693"/>
            <a:ext cx="1293222" cy="357543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1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495301" y="1085918"/>
            <a:ext cx="2516072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考点一：噪声的来源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95300" y="2004112"/>
            <a:ext cx="7820025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下列叙述中不属于噪声的是　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　　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音乐厅里演奏的“命运”交响曲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考试时用高音喇叭不停地播放“命运”交响曲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在飞机场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,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喷气式飞机正在降落的声音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用金属片刮锅底的烟灰时发出的响声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5722" y="1868459"/>
            <a:ext cx="626545" cy="807913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3200" b="1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Ａ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54747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3" descr="t011d799aef1a9c6a5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1342" y="2339679"/>
            <a:ext cx="3324409" cy="140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本框 2"/>
          <p:cNvSpPr txBox="1">
            <a:spLocks noChangeArrowheads="1"/>
          </p:cNvSpPr>
          <p:nvPr/>
        </p:nvSpPr>
        <p:spPr bwMode="auto">
          <a:xfrm>
            <a:off x="495301" y="1135458"/>
            <a:ext cx="75120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你身边的声音常来自哪里呢？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4891D32D-CB70-4549-8ED5-482EE52C6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80337" y="2339679"/>
            <a:ext cx="2309471" cy="1325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7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386710959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513545" y="116361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95300" y="1785130"/>
            <a:ext cx="8410575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请你细心体会，在下列场景内，属于噪音的是（　　）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A．足球场上，球迷们兴奋狂热的吼叫声 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B．居民小区内，夜晚震耳欲聋的“坝坝舞”音乐声 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C．歌舞厅里，铿锵有力的打击乐声 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D．车站里，提醒旅客检票上车的广播声 </a:t>
            </a:r>
          </a:p>
        </p:txBody>
      </p:sp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4718833" y="1622143"/>
            <a:ext cx="649287" cy="807913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>
            <a:lvl1pPr>
              <a:lnSpc>
                <a:spcPct val="150000"/>
              </a:lnSpc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</a:lstStyle>
          <a:p>
            <a:pPr defTabSz="914378"/>
            <a:r>
              <a:rPr lang="en-US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83513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495300" y="1678849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2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495300" y="1088081"/>
            <a:ext cx="3963584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考点二：噪声强弱的等级和危害</a:t>
            </a:r>
          </a:p>
        </p:txBody>
      </p:sp>
      <p:sp>
        <p:nvSpPr>
          <p:cNvPr id="5" name="矩形 1"/>
          <p:cNvSpPr>
            <a:spLocks noChangeArrowheads="1"/>
          </p:cNvSpPr>
          <p:nvPr/>
        </p:nvSpPr>
        <p:spPr bwMode="auto">
          <a:xfrm>
            <a:off x="571096" y="2279674"/>
            <a:ext cx="7775575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3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现代城市里常常在主要街道上设置噪声监测设备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若某一时刻该装置的显示屏显示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90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的数据，这个数据的单位是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；当附近没有汽车或摩托车驶过时，显示屏上的数据将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________(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“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增大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”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或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“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减小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”).</a:t>
            </a:r>
            <a:endParaRPr lang="zh-CN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21511" y="2943190"/>
            <a:ext cx="1005403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zh-CN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分贝</a:t>
            </a:r>
            <a:endParaRPr lang="zh-CN" altLang="en-US" sz="1800" b="1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6749" y="3461764"/>
            <a:ext cx="1346034" cy="4847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zh-CN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减小</a:t>
            </a:r>
            <a:endParaRPr lang="zh-CN" altLang="en-US" sz="1800" b="1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4578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103273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95301" y="1806848"/>
            <a:ext cx="8117036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4.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如图所示，在城市的繁华路段旁常竖有噪声显示装置，从装置上显示的分贝数大小可知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    )</a:t>
            </a:r>
            <a:endParaRPr lang="zh-CN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此时的噪声使人失去听力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此时的噪声能妨碍人们的工作和学习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此时的噪声能妨碍人们的休息和睡眠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此时的噪声是较理想的安静环境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092233" y="1688388"/>
            <a:ext cx="389850" cy="807913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32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endParaRPr lang="zh-CN" altLang="en-US" sz="3200" b="1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11700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495300" y="1602803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3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495300" y="1079610"/>
            <a:ext cx="2304476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考点三：控制噪声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5300" y="2082104"/>
            <a:ext cx="8415231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5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某市正在努力创建全国文明城市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,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我们每一位市民的文明举止是城市文明的重要标志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,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开车时不乱鸣笛是其中之一。如图所示是道路交通“禁止鸣笛”的标志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,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主要是为了控制城市中的噪声污染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,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这种控制噪声的途径是　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　　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在人耳处　　　　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在传播途中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在声源处　　　　</a:t>
            </a:r>
            <a:r>
              <a:rPr lang="zh-CN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D.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以上方式都有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329" y="2873498"/>
            <a:ext cx="585794" cy="807913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>
            <a:lvl1pPr>
              <a:lnSpc>
                <a:spcPct val="150000"/>
              </a:lnSpc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</a:lstStyle>
          <a:p>
            <a:pPr defTabSz="914378"/>
            <a:r>
              <a:rPr lang="zh-CN" altLang="en-US" kern="0" noProof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Ｃ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24440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99187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495300" y="1567699"/>
            <a:ext cx="7704138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6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离心玻璃棉作为一种新型的吸声建筑材料，在众多新型建筑中得到了广泛使用，利用其控制噪声属于下列方法中的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     )</a:t>
            </a:r>
            <a:endParaRPr lang="zh-CN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防止噪声产生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  </a:t>
            </a:r>
            <a:endParaRPr lang="zh-CN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阻断噪声的传播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防止噪声进入人耳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  </a:t>
            </a:r>
            <a:endParaRPr lang="zh-CN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无法判断</a:t>
            </a:r>
          </a:p>
        </p:txBody>
      </p:sp>
      <p:sp>
        <p:nvSpPr>
          <p:cNvPr id="5" name="矩形 4"/>
          <p:cNvSpPr/>
          <p:nvPr/>
        </p:nvSpPr>
        <p:spPr>
          <a:xfrm>
            <a:off x="2979152" y="1910280"/>
            <a:ext cx="458780" cy="807913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32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endParaRPr lang="zh-CN" altLang="en-US" sz="3200" b="1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87048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矩形 3"/>
          <p:cNvSpPr>
            <a:spLocks noChangeArrowheads="1"/>
          </p:cNvSpPr>
          <p:nvPr/>
        </p:nvSpPr>
        <p:spPr bwMode="auto">
          <a:xfrm>
            <a:off x="419938" y="1560876"/>
            <a:ext cx="8315690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7.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随着生活水平的日益提高，不少场所的装修会考虑声学吸音效果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小明同学想比较几种常见装修材料的吸音性能，他找来厚度相同的四种小块材料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聚酯棉、软木、泡沫和海绵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，进行了如图所示的实验：桌面上放一个玻璃杯，在玻璃杯下分别放上待测试的小块材料，将悬挂在细线下的小球拉到同一高度释放去敲击玻璃杯，仔细比较玻璃杯发出的声音大小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.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pic>
        <p:nvPicPr>
          <p:cNvPr id="16388" name="Picture 7" descr="C:\Users\lenovo\Desktop\转WORD\K041.TIF"/>
          <p:cNvPicPr>
            <a:picLocks noChangeAspect="1" noChangeArrowheads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4636" y="3730450"/>
            <a:ext cx="1099063" cy="77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99187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111170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矩形 2"/>
          <p:cNvSpPr>
            <a:spLocks noChangeArrowheads="1"/>
          </p:cNvSpPr>
          <p:nvPr/>
        </p:nvSpPr>
        <p:spPr bwMode="auto">
          <a:xfrm>
            <a:off x="495300" y="1367020"/>
            <a:ext cx="8167723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(1)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为控制实验过程中敲击玻璃杯的力大小相同，小明的做法是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_____________________________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(2)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小明记录的实验数据如下表，你认为表中空格处应填入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____________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</a:t>
            </a:r>
          </a:p>
        </p:txBody>
      </p:sp>
      <p:sp>
        <p:nvSpPr>
          <p:cNvPr id="6" name="矩形 5"/>
          <p:cNvSpPr/>
          <p:nvPr/>
        </p:nvSpPr>
        <p:spPr>
          <a:xfrm>
            <a:off x="917570" y="2125581"/>
            <a:ext cx="3857370" cy="30008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将小球拉到同一高度释放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588720" y="2664907"/>
            <a:ext cx="1529647" cy="30008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吸音性能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8" name="图片 7" descr="图片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3040" y="3309058"/>
            <a:ext cx="7497922" cy="1459344"/>
          </a:xfrm>
          <a:prstGeom prst="rect">
            <a:avLst/>
          </a:prstGeom>
        </p:spPr>
      </p:pic>
      <p:sp>
        <p:nvSpPr>
          <p:cNvPr id="9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99187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7077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1"/>
          <p:cNvSpPr>
            <a:spLocks noChangeArrowheads="1"/>
          </p:cNvSpPr>
          <p:nvPr/>
        </p:nvSpPr>
        <p:spPr bwMode="auto">
          <a:xfrm>
            <a:off x="495301" y="1924311"/>
            <a:ext cx="8092097" cy="145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(3)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小明实验中的四种材料，仅从吸音性能的角度考虑，最适合装修隔音墙的是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</a:t>
            </a:r>
          </a:p>
          <a:p>
            <a:pPr defTabSz="914378">
              <a:lnSpc>
                <a:spcPct val="3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(4)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你认为影响吸音性能的因素除了材料的种类，可能还有材料的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________(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写出一个即可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).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151735" y="2216619"/>
            <a:ext cx="715580" cy="30008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聚酯棉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74183" y="2879938"/>
            <a:ext cx="523220" cy="30008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厚度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99187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914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79654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>
            <a:extLst>
              <a:ext uri="{FF2B5EF4-FFF2-40B4-BE49-F238E27FC236}">
                <a16:creationId xmlns:a16="http://schemas.microsoft.com/office/drawing/2014/main" id="{4B8FAC70-5B1F-4799-9399-FD85B8B446D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954" y="1371600"/>
            <a:ext cx="9145191" cy="3197111"/>
          </a:xfrm>
        </p:spPr>
      </p:pic>
      <p:sp>
        <p:nvSpPr>
          <p:cNvPr id="3" name="Freeform 5">
            <a:extLst>
              <a:ext uri="{FF2B5EF4-FFF2-40B4-BE49-F238E27FC236}">
                <a16:creationId xmlns:a16="http://schemas.microsoft.com/office/drawing/2014/main" id="{DA5D1BF8-F2A3-4D46-B5A7-BDB920D1B3C7}"/>
              </a:ext>
            </a:extLst>
          </p:cNvPr>
          <p:cNvSpPr>
            <a:spLocks/>
          </p:cNvSpPr>
          <p:nvPr/>
        </p:nvSpPr>
        <p:spPr bwMode="auto">
          <a:xfrm>
            <a:off x="-5954" y="2440196"/>
            <a:ext cx="9149954" cy="2703304"/>
          </a:xfrm>
          <a:custGeom>
            <a:avLst/>
            <a:gdLst>
              <a:gd name="T0" fmla="*/ 991 w 1770"/>
              <a:gd name="T1" fmla="*/ 461 h 598"/>
              <a:gd name="T2" fmla="*/ 0 w 1770"/>
              <a:gd name="T3" fmla="*/ 449 h 598"/>
              <a:gd name="T4" fmla="*/ 0 w 1770"/>
              <a:gd name="T5" fmla="*/ 511 h 598"/>
              <a:gd name="T6" fmla="*/ 0 w 1770"/>
              <a:gd name="T7" fmla="*/ 511 h 598"/>
              <a:gd name="T8" fmla="*/ 1 w 1770"/>
              <a:gd name="T9" fmla="*/ 598 h 598"/>
              <a:gd name="T10" fmla="*/ 1770 w 1770"/>
              <a:gd name="T11" fmla="*/ 598 h 598"/>
              <a:gd name="T12" fmla="*/ 1770 w 1770"/>
              <a:gd name="T13" fmla="*/ 62 h 598"/>
              <a:gd name="T14" fmla="*/ 1770 w 1770"/>
              <a:gd name="T15" fmla="*/ 61 h 598"/>
              <a:gd name="T16" fmla="*/ 1770 w 1770"/>
              <a:gd name="T17" fmla="*/ 0 h 598"/>
              <a:gd name="T18" fmla="*/ 991 w 1770"/>
              <a:gd name="T19" fmla="*/ 461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70" h="598">
                <a:moveTo>
                  <a:pt x="991" y="461"/>
                </a:moveTo>
                <a:cubicBezTo>
                  <a:pt x="223" y="364"/>
                  <a:pt x="0" y="449"/>
                  <a:pt x="0" y="449"/>
                </a:cubicBezTo>
                <a:cubicBezTo>
                  <a:pt x="0" y="511"/>
                  <a:pt x="0" y="511"/>
                  <a:pt x="0" y="511"/>
                </a:cubicBezTo>
                <a:cubicBezTo>
                  <a:pt x="0" y="511"/>
                  <a:pt x="0" y="511"/>
                  <a:pt x="0" y="511"/>
                </a:cubicBezTo>
                <a:cubicBezTo>
                  <a:pt x="1" y="598"/>
                  <a:pt x="1" y="598"/>
                  <a:pt x="1" y="598"/>
                </a:cubicBezTo>
                <a:cubicBezTo>
                  <a:pt x="1770" y="598"/>
                  <a:pt x="1770" y="598"/>
                  <a:pt x="1770" y="598"/>
                </a:cubicBezTo>
                <a:cubicBezTo>
                  <a:pt x="1770" y="62"/>
                  <a:pt x="1770" y="62"/>
                  <a:pt x="1770" y="62"/>
                </a:cubicBezTo>
                <a:cubicBezTo>
                  <a:pt x="1770" y="61"/>
                  <a:pt x="1770" y="61"/>
                  <a:pt x="1770" y="61"/>
                </a:cubicBezTo>
                <a:cubicBezTo>
                  <a:pt x="1770" y="0"/>
                  <a:pt x="1770" y="0"/>
                  <a:pt x="1770" y="0"/>
                </a:cubicBezTo>
                <a:cubicBezTo>
                  <a:pt x="1770" y="0"/>
                  <a:pt x="1759" y="559"/>
                  <a:pt x="991" y="461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85D84A8-E8B1-4567-B7D1-68131223487A}"/>
              </a:ext>
            </a:extLst>
          </p:cNvPr>
          <p:cNvGrpSpPr/>
          <p:nvPr/>
        </p:nvGrpSpPr>
        <p:grpSpPr>
          <a:xfrm>
            <a:off x="418031" y="1552462"/>
            <a:ext cx="4153969" cy="646331"/>
            <a:chOff x="557374" y="3254526"/>
            <a:chExt cx="5538625" cy="861774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E53B6D37-84FF-4C95-9BE1-482C7D13AC0B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感谢各位的聆听</a:t>
              </a:r>
            </a:p>
          </p:txBody>
        </p: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C521E180-3655-4356-83FD-1678A1F6ECB3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190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8298" y="1299325"/>
            <a:ext cx="8153972" cy="265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ct val="0"/>
              </a:spcBef>
            </a:pPr>
            <a:r>
              <a:rPr kumimoji="1" lang="en-US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 </a:t>
            </a: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了解噪声的来源和危害</a:t>
            </a:r>
            <a:r>
              <a:rPr kumimoji="1"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</a:p>
          <a:p>
            <a:pPr defTabSz="914378">
              <a:lnSpc>
                <a:spcPct val="200000"/>
              </a:lnSpc>
              <a:spcBef>
                <a:spcPct val="0"/>
              </a:spcBef>
            </a:pPr>
            <a:r>
              <a:rPr kumimoji="1" lang="en-US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 </a:t>
            </a: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知道防止噪声的途径</a:t>
            </a:r>
            <a:r>
              <a:rPr kumimoji="1"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</a:p>
          <a:p>
            <a:pPr defTabSz="914378">
              <a:lnSpc>
                <a:spcPct val="200000"/>
              </a:lnSpc>
              <a:spcBef>
                <a:spcPct val="0"/>
              </a:spcBef>
            </a:pPr>
            <a:r>
              <a:rPr kumimoji="1" lang="en-US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 </a:t>
            </a: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通过学习，增强环境保护意识</a:t>
            </a:r>
            <a:r>
              <a:rPr kumimoji="1"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培养热爱、保护我们赖以生存的“地球村”的观念</a:t>
            </a:r>
            <a:r>
              <a:rPr kumimoji="1"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711244" y="2779640"/>
            <a:ext cx="6243637" cy="586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spcBef>
                <a:spcPct val="0"/>
              </a:spcBef>
            </a:pPr>
            <a:r>
              <a:rPr kumimoji="1" lang="en-US" altLang="zh-CN" sz="2800" b="1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  <a:endParaRPr kumimoji="1" lang="en-US" altLang="zh-CN" sz="2400" b="1" kern="0" dirty="0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7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学习目标</a:t>
            </a:r>
          </a:p>
        </p:txBody>
      </p:sp>
    </p:spTree>
    <p:extLst>
      <p:ext uri="{BB962C8B-B14F-4D97-AF65-F5344CB8AC3E}">
        <p14:creationId xmlns:p14="http://schemas.microsoft.com/office/powerpoint/2010/main" val="67719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文本框 1"/>
          <p:cNvSpPr txBox="1">
            <a:spLocks noChangeArrowheads="1"/>
          </p:cNvSpPr>
          <p:nvPr/>
        </p:nvSpPr>
        <p:spPr bwMode="auto">
          <a:xfrm>
            <a:off x="97971" y="3078948"/>
            <a:ext cx="8084318" cy="41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</a:t>
            </a: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如：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音乐会上时而激昂时而舒缓的钢琴演奏，清晨树木鸟儿清脆婉转的叫声。</a:t>
            </a:r>
          </a:p>
        </p:txBody>
      </p:sp>
      <p:sp>
        <p:nvSpPr>
          <p:cNvPr id="10248" name="文本框 2"/>
          <p:cNvSpPr txBox="1"/>
          <p:nvPr/>
        </p:nvSpPr>
        <p:spPr>
          <a:xfrm>
            <a:off x="495301" y="1076808"/>
            <a:ext cx="1597025" cy="473206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1. </a:t>
            </a:r>
            <a:r>
              <a:rPr lang="zh-CN" altLang="en-US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乐音</a:t>
            </a:r>
            <a:endParaRPr lang="zh-CN" altLang="en-US" sz="21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495300" y="2292991"/>
            <a:ext cx="56515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发声体做规则振动时发出的声音。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563607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一、乐音与噪声</a:t>
            </a:r>
          </a:p>
        </p:txBody>
      </p:sp>
    </p:spTree>
    <p:extLst>
      <p:ext uri="{BB962C8B-B14F-4D97-AF65-F5344CB8AC3E}">
        <p14:creationId xmlns:p14="http://schemas.microsoft.com/office/powerpoint/2010/main" val="184655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6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/>
      <p:bldP spid="102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文本框 3"/>
          <p:cNvSpPr txBox="1"/>
          <p:nvPr/>
        </p:nvSpPr>
        <p:spPr>
          <a:xfrm>
            <a:off x="495301" y="1073993"/>
            <a:ext cx="1597025" cy="473206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2. </a:t>
            </a:r>
            <a:r>
              <a:rPr lang="zh-CN" altLang="zh-CN" sz="2100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噪声</a:t>
            </a:r>
            <a:endParaRPr lang="zh-CN" altLang="zh-CN" sz="2100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251" name="文本框 5"/>
          <p:cNvSpPr txBox="1">
            <a:spLocks noChangeArrowheads="1"/>
          </p:cNvSpPr>
          <p:nvPr/>
        </p:nvSpPr>
        <p:spPr bwMode="auto">
          <a:xfrm>
            <a:off x="495300" y="1907605"/>
            <a:ext cx="502879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物理学角度：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发声体做无规则振动时发出的声音。</a:t>
            </a:r>
          </a:p>
        </p:txBody>
      </p:sp>
      <p:sp>
        <p:nvSpPr>
          <p:cNvPr id="10252" name="文本框 6"/>
          <p:cNvSpPr txBox="1">
            <a:spLocks noChangeArrowheads="1"/>
          </p:cNvSpPr>
          <p:nvPr/>
        </p:nvSpPr>
        <p:spPr bwMode="auto">
          <a:xfrm>
            <a:off x="0" y="2533677"/>
            <a:ext cx="7828942" cy="41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如：建筑工地上各种机器轰鸣声，飞机起飞和下降时巨大的响声等。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5102" y="3206367"/>
            <a:ext cx="7970297" cy="76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环境保护角度：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凡是妨碍人们正常休息、学习和工作的声音，以及对人们要听的声音产生干扰的声音。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563607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一、乐音与噪声</a:t>
            </a:r>
          </a:p>
        </p:txBody>
      </p:sp>
    </p:spTree>
    <p:extLst>
      <p:ext uri="{BB962C8B-B14F-4D97-AF65-F5344CB8AC3E}">
        <p14:creationId xmlns:p14="http://schemas.microsoft.com/office/powerpoint/2010/main" val="212282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/>
      <p:bldP spid="10251" grpId="0"/>
      <p:bldP spid="1025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extLst>
              <p:ext uri="{D42A27DB-BD31-4B8C-83A1-F6EECF244321}">
                <p14:modId xmlns:p14="http://schemas.microsoft.com/office/powerpoint/2010/main" val="3308280502"/>
              </p:ext>
            </p:extLst>
          </p:nvPr>
        </p:nvGraphicFramePr>
        <p:xfrm>
          <a:off x="1100295" y="2017813"/>
          <a:ext cx="6956002" cy="23532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3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377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500" dirty="0"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乐音</a:t>
                      </a:r>
                    </a:p>
                  </a:txBody>
                  <a:tcPr marT="34205" marB="34205" anchor="ctr"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噪音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18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物理角度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发声体做</a:t>
                      </a:r>
                      <a:r>
                        <a:rPr lang="zh-CN" altLang="en-US" sz="15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规则振动</a:t>
                      </a:r>
                      <a:r>
                        <a:rPr lang="zh-CN" altLang="en-US" sz="1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发出的声音</a:t>
                      </a:r>
                    </a:p>
                  </a:txBody>
                  <a:tcPr marT="34205" marB="3420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发声体做</a:t>
                      </a:r>
                      <a:r>
                        <a:rPr lang="zh-CN" altLang="en-US" sz="15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无规则振动</a:t>
                      </a:r>
                      <a:r>
                        <a:rPr lang="zh-CN" altLang="en-US" sz="1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发出的声音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18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环境保护角度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凡是妨碍人们正常休息、学习和工作、对人们要听的声音产生干扰的声音，</a:t>
                      </a:r>
                      <a:r>
                        <a:rPr lang="zh-CN" altLang="en-US" sz="15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都属于噪声</a:t>
                      </a: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。</a:t>
                      </a:r>
                    </a:p>
                    <a:p>
                      <a:pPr algn="ctr">
                        <a:buNone/>
                      </a:pPr>
                      <a:endParaRPr lang="zh-CN" altLang="en-US" sz="1500" dirty="0"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b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0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波形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500" dirty="0"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500" dirty="0"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图片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53790" y="3892643"/>
            <a:ext cx="2068254" cy="354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8763" y="3892644"/>
            <a:ext cx="2253764" cy="44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" name="文本框 1"/>
          <p:cNvSpPr txBox="1"/>
          <p:nvPr/>
        </p:nvSpPr>
        <p:spPr>
          <a:xfrm>
            <a:off x="495300" y="1149734"/>
            <a:ext cx="6577012" cy="39241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b="1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 </a:t>
            </a:r>
            <a:r>
              <a:rPr lang="zh-CN" altLang="zh-CN" sz="2100" b="1" kern="0" noProof="1"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乐音和噪声的区分</a:t>
            </a:r>
            <a:endParaRPr lang="zh-CN" altLang="zh-CN" sz="2100" b="1" kern="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563607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一、乐音与噪声</a:t>
            </a:r>
          </a:p>
        </p:txBody>
      </p:sp>
    </p:spTree>
    <p:extLst>
      <p:ext uri="{BB962C8B-B14F-4D97-AF65-F5344CB8AC3E}">
        <p14:creationId xmlns:p14="http://schemas.microsoft.com/office/powerpoint/2010/main" val="78671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文本框 208897"/>
          <p:cNvSpPr txBox="1">
            <a:spLocks noChangeArrowheads="1"/>
          </p:cNvSpPr>
          <p:nvPr/>
        </p:nvSpPr>
        <p:spPr bwMode="auto">
          <a:xfrm rot="10817598" flipV="1">
            <a:off x="496534" y="1195169"/>
            <a:ext cx="7034212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结合现实生活回答问题：</a:t>
            </a:r>
          </a:p>
        </p:txBody>
      </p:sp>
      <p:sp>
        <p:nvSpPr>
          <p:cNvPr id="208899" name="文本框 208898"/>
          <p:cNvSpPr txBox="1">
            <a:spLocks noChangeArrowheads="1"/>
          </p:cNvSpPr>
          <p:nvPr/>
        </p:nvSpPr>
        <p:spPr bwMode="auto">
          <a:xfrm>
            <a:off x="563403" y="2137019"/>
            <a:ext cx="76327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ct val="50000"/>
              </a:spcBef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噪声的来源有哪些？</a:t>
            </a:r>
            <a:b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</a:b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我们是否可以将它们分类？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563607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二、噪音的来源</a:t>
            </a:r>
          </a:p>
        </p:txBody>
      </p:sp>
    </p:spTree>
    <p:extLst>
      <p:ext uri="{BB962C8B-B14F-4D97-AF65-F5344CB8AC3E}">
        <p14:creationId xmlns:p14="http://schemas.microsoft.com/office/powerpoint/2010/main" val="256058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8" grpId="0"/>
      <p:bldP spid="2088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41019" y="1065021"/>
            <a:ext cx="8470231" cy="159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）交通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–引擎、排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气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管、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车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胎、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喇叭声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…</a:t>
            </a:r>
          </a:p>
          <a:p>
            <a:pPr defTabSz="914378">
              <a:spcBef>
                <a:spcPct val="50000"/>
              </a:spcBef>
            </a:pP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建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筑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– 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机械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、拆卸土程 …</a:t>
            </a:r>
          </a:p>
          <a:p>
            <a:pPr defTabSz="914378">
              <a:spcBef>
                <a:spcPct val="50000"/>
              </a:spcBef>
            </a:pP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工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业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–抽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风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和空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调系统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…</a:t>
            </a:r>
          </a:p>
          <a:p>
            <a:pPr defTabSz="914378">
              <a:spcBef>
                <a:spcPct val="50000"/>
              </a:spcBef>
            </a:pP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</a:t>
            </a:r>
            <a:r>
              <a:rPr lang="zh-CN" altLang="zh-TW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）生活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噪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–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闹钟声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婴儿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的哭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闹声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谈话声</a:t>
            </a:r>
            <a:r>
              <a:rPr lang="zh-TW" altLang="en-US" sz="1800" kern="0" dirty="0">
                <a:solidFill>
                  <a:srgbClr val="0D0D0D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…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110781" y="2959756"/>
            <a:ext cx="6922439" cy="1264547"/>
            <a:chOff x="1087737" y="3946341"/>
            <a:chExt cx="9229918" cy="1686063"/>
          </a:xfrm>
        </p:grpSpPr>
        <p:pic>
          <p:nvPicPr>
            <p:cNvPr id="5" name="Picture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09246" y="3946341"/>
              <a:ext cx="2408409" cy="160560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Picture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68451" y="3983420"/>
              <a:ext cx="2300856" cy="153186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" name="Picture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7737" y="4007388"/>
              <a:ext cx="2440775" cy="162501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563607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二、噪音的来源</a:t>
            </a:r>
          </a:p>
        </p:txBody>
      </p:sp>
    </p:spTree>
    <p:extLst>
      <p:ext uri="{BB962C8B-B14F-4D97-AF65-F5344CB8AC3E}">
        <p14:creationId xmlns:p14="http://schemas.microsoft.com/office/powerpoint/2010/main" val="179946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文本框 99"/>
          <p:cNvSpPr txBox="1">
            <a:spLocks noChangeArrowheads="1"/>
          </p:cNvSpPr>
          <p:nvPr/>
        </p:nvSpPr>
        <p:spPr bwMode="auto">
          <a:xfrm>
            <a:off x="495301" y="1596127"/>
            <a:ext cx="8113712" cy="200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indent="149222"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既然噪声的来源那么多，噪声又有强有弱，那人们以什么为单位来表示声音强弱的等级？它的符号是什么？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563607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二、噪音的来源</a:t>
            </a:r>
          </a:p>
        </p:txBody>
      </p:sp>
    </p:spTree>
    <p:extLst>
      <p:ext uri="{BB962C8B-B14F-4D97-AF65-F5344CB8AC3E}">
        <p14:creationId xmlns:p14="http://schemas.microsoft.com/office/powerpoint/2010/main" val="54330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办公资源网：www.bangongziyuan.com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1461</Words>
  <PresentationFormat>全屏显示(16:9)</PresentationFormat>
  <Paragraphs>159</Paragraphs>
  <Slides>28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2" baseType="lpstr">
      <vt:lpstr>FandolFang R</vt:lpstr>
      <vt:lpstr>Arial</vt:lpstr>
      <vt:lpstr>Calibri</vt:lpstr>
      <vt:lpstr>办公资源网：www.bangongziyuan.com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2020-05-14T19:01:42Z</dcterms:created>
  <dcterms:modified xsi:type="dcterms:W3CDTF">2023-10-04T01:43:59Z</dcterms:modified>
</cp:coreProperties>
</file>