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09" r:id="rId5"/>
    <p:sldId id="602" r:id="rId6"/>
    <p:sldId id="794" r:id="rId7"/>
    <p:sldId id="813" r:id="rId8"/>
    <p:sldId id="815" r:id="rId9"/>
    <p:sldId id="816" r:id="rId10"/>
    <p:sldId id="817" r:id="rId11"/>
    <p:sldId id="818" r:id="rId12"/>
    <p:sldId id="819" r:id="rId13"/>
    <p:sldId id="278" r:id="rId14"/>
    <p:sldId id="279" r:id="rId15"/>
    <p:sldId id="280" r:id="rId16"/>
    <p:sldId id="811" r:id="rId17"/>
    <p:sldId id="281" r:id="rId18"/>
    <p:sldId id="282" r:id="rId19"/>
    <p:sldId id="283" r:id="rId20"/>
    <p:sldId id="820" r:id="rId21"/>
    <p:sldId id="285" r:id="rId22"/>
    <p:sldId id="286" r:id="rId23"/>
    <p:sldId id="796" r:id="rId24"/>
    <p:sldId id="56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3" autoAdjust="0"/>
    <p:restoredTop sz="94660"/>
  </p:normalViewPr>
  <p:slideViewPr>
    <p:cSldViewPr showGuides="1">
      <p:cViewPr>
        <p:scale>
          <a:sx n="100" d="100"/>
          <a:sy n="100" d="100"/>
        </p:scale>
        <p:origin x="150" y="31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19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2.xml" /><Relationship Id="rId30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2021/9/15/Wed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7084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34837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9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9" r:id="rId12"/>
    <p:sldLayoutId id="2147483660" r:id="rId13"/>
    <p:sldLayoutId id="2147483661" r:id="rId14"/>
    <p:sldLayoutId id="2147483697" r:id="rId15"/>
    <p:sldLayoutId id="2147483699" r:id="rId16"/>
    <p:sldLayoutId id="2147483700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2021/9/15/Wed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3.jpeg" /><Relationship Id="rId3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Relationship Id="rId3" Type="http://schemas.openxmlformats.org/officeDocument/2006/relationships/hyperlink" Target="file:///I:\E\&#21516;&#26041;&#32032;&#26448;&#24211;\&#24405;&#35838;\&#20061;&#24180;&#32423;&#24050;&#35762;&#32456;&#31295;\&#31532;11&#31456;&#35762;\(1)&#23431;&#23449;&#21644;&#24494;&#35266;&#19990;&#30028;3-31&#35762;\11-1&#21407;&#23376;&#30340;&#26680;&#24335;&#32467;&#26500;.exe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gif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第十五章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3287688" y="2276884"/>
            <a:ext cx="6703860" cy="11521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2">
            <a:extLst>
              <a:ext uri="{FF2B5EF4-FFF2-40B4-BE49-F238E27FC236}">
                <a16:creationId xmlns:a16="http://schemas.microsoft.com/office/drawing/2014/main" id="{3EDA6FDD-2C82-4BA2-A0E6-5CD0469C4A6D}"/>
              </a:ext>
            </a:extLst>
          </p:cNvPr>
          <p:cNvSpPr txBox="1"/>
          <p:nvPr/>
        </p:nvSpPr>
        <p:spPr>
          <a:xfrm>
            <a:off x="4561684" y="2324123"/>
            <a:ext cx="3882794" cy="90691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1</a:t>
            </a: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节  两种电荷</a:t>
            </a:r>
            <a:endParaRPr lang="zh-CN" altLang="en-US" sz="400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73864736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48B9A991-F892-4064-9702-B3072F8C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7812088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．常见物质是由分子、原子构成的。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0BDA9BF8-FBE7-4511-8087-C67E17C0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6" y="4197351"/>
            <a:ext cx="162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原子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E591BB44-2082-430E-AF81-B416B8764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4845051"/>
            <a:ext cx="231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核外电子 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0DFA3DCB-12BC-44E0-8E64-123B88F1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4" y="3413126"/>
            <a:ext cx="1728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原子核</a:t>
            </a:r>
          </a:p>
        </p:txBody>
      </p:sp>
      <p:sp>
        <p:nvSpPr>
          <p:cNvPr id="30726" name="Rectangle 7">
            <a:extLst>
              <a:ext uri="{FF2B5EF4-FFF2-40B4-BE49-F238E27FC236}">
                <a16:creationId xmlns:a16="http://schemas.microsoft.com/office/drawing/2014/main" id="{E1E5C703-6173-477A-A727-57FD2312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9" y="2738438"/>
            <a:ext cx="1493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质子</a:t>
            </a:r>
          </a:p>
        </p:txBody>
      </p:sp>
      <p:sp>
        <p:nvSpPr>
          <p:cNvPr id="30727" name="Rectangle 8">
            <a:extLst>
              <a:ext uri="{FF2B5EF4-FFF2-40B4-BE49-F238E27FC236}">
                <a16:creationId xmlns:a16="http://schemas.microsoft.com/office/drawing/2014/main" id="{B8090729-E16A-4DBC-83C4-63BED4DA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4133851"/>
            <a:ext cx="163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中子</a:t>
            </a:r>
          </a:p>
        </p:txBody>
      </p:sp>
      <p:sp>
        <p:nvSpPr>
          <p:cNvPr id="30728" name="AutoShape 9">
            <a:extLst>
              <a:ext uri="{FF2B5EF4-FFF2-40B4-BE49-F238E27FC236}">
                <a16:creationId xmlns:a16="http://schemas.microsoft.com/office/drawing/2014/main" id="{1BF351CA-39AC-4391-92B1-D59C35E86EE0}"/>
              </a:ext>
            </a:extLst>
          </p:cNvPr>
          <p:cNvSpPr/>
          <p:nvPr/>
        </p:nvSpPr>
        <p:spPr bwMode="auto">
          <a:xfrm>
            <a:off x="3890964" y="3800476"/>
            <a:ext cx="225425" cy="1395413"/>
          </a:xfrm>
          <a:prstGeom prst="leftBrace">
            <a:avLst>
              <a:gd name="adj1" fmla="val 5158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29" name="AutoShape 10">
            <a:extLst>
              <a:ext uri="{FF2B5EF4-FFF2-40B4-BE49-F238E27FC236}">
                <a16:creationId xmlns:a16="http://schemas.microsoft.com/office/drawing/2014/main" id="{5D599DB4-64C4-46D3-B0FD-A140E2BA450B}"/>
              </a:ext>
            </a:extLst>
          </p:cNvPr>
          <p:cNvSpPr/>
          <p:nvPr/>
        </p:nvSpPr>
        <p:spPr bwMode="auto">
          <a:xfrm>
            <a:off x="5565776" y="3052763"/>
            <a:ext cx="358775" cy="1350962"/>
          </a:xfrm>
          <a:prstGeom prst="leftBrace">
            <a:avLst>
              <a:gd name="adj1" fmla="val 3137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730" name="Text Box 11">
            <a:extLst>
              <a:ext uri="{FF2B5EF4-FFF2-40B4-BE49-F238E27FC236}">
                <a16:creationId xmlns:a16="http://schemas.microsoft.com/office/drawing/2014/main" id="{C49FCBC8-CDB1-45BB-8BA9-03950EE58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9" y="4689476"/>
            <a:ext cx="130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电中性</a:t>
            </a: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08F7F1BD-1A94-4876-B487-4982F894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3824288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带正电</a:t>
            </a:r>
          </a:p>
        </p:txBody>
      </p:sp>
      <p:sp>
        <p:nvSpPr>
          <p:cNvPr id="30732" name="Text Box 13">
            <a:extLst>
              <a:ext uri="{FF2B5EF4-FFF2-40B4-BE49-F238E27FC236}">
                <a16:creationId xmlns:a16="http://schemas.microsoft.com/office/drawing/2014/main" id="{0BAA2C65-5B60-41B9-ADFF-8E9F5C7A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5322888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带负电</a:t>
            </a:r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126811EC-98E1-49FA-99BF-6E02B7DC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530726"/>
            <a:ext cx="1395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不带电</a:t>
            </a:r>
          </a:p>
        </p:txBody>
      </p:sp>
      <p:sp>
        <p:nvSpPr>
          <p:cNvPr id="30734" name="Text Box 15">
            <a:extLst>
              <a:ext uri="{FF2B5EF4-FFF2-40B4-BE49-F238E27FC236}">
                <a16:creationId xmlns:a16="http://schemas.microsoft.com/office/drawing/2014/main" id="{5079E480-D6DD-490B-B959-0851EB08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143251"/>
            <a:ext cx="139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带正电</a:t>
            </a:r>
          </a:p>
        </p:txBody>
      </p:sp>
      <p:sp>
        <p:nvSpPr>
          <p:cNvPr id="30735" name="Text Box 4">
            <a:extLst>
              <a:ext uri="{FF2B5EF4-FFF2-40B4-BE49-F238E27FC236}">
                <a16:creationId xmlns:a16="http://schemas.microsoft.com/office/drawing/2014/main" id="{CBAC79D5-29CA-4735-A99B-58675990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989138"/>
            <a:ext cx="3635375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．原子结构</a:t>
            </a:r>
          </a:p>
        </p:txBody>
      </p:sp>
      <p:pic>
        <p:nvPicPr>
          <p:cNvPr id="30736" name="Picture 17">
            <a:extLst>
              <a:ext uri="{FF2B5EF4-FFF2-40B4-BE49-F238E27FC236}">
                <a16:creationId xmlns:a16="http://schemas.microsoft.com/office/drawing/2014/main" id="{9E8214CE-A853-4215-98BE-6546A17A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501" y="2708276"/>
            <a:ext cx="334962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5C67A88-C56A-4B71-9F78-08470C95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二、原子及其结构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  <p:bldP spid="30733" grpId="0"/>
      <p:bldP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B700F8E0-B4AC-409A-93F7-BBE779A1A84F}"/>
              </a:ext>
            </a:extLst>
          </p:cNvPr>
          <p:cNvGrpSpPr/>
          <p:nvPr/>
        </p:nvGrpSpPr>
        <p:grpSpPr>
          <a:xfrm>
            <a:off x="1955801" y="1268413"/>
            <a:ext cx="8023225" cy="5016500"/>
            <a:chExt cx="5394" cy="3373"/>
          </a:xfrm>
        </p:grpSpPr>
        <p:pic>
          <p:nvPicPr>
            <p:cNvPr id="29699" name="Picture 3">
              <a:hlinkClick r:id="rId3" action="ppaction://hlinkfile"/>
              <a:extLst>
                <a:ext uri="{FF2B5EF4-FFF2-40B4-BE49-F238E27FC236}">
                  <a16:creationId xmlns:a16="http://schemas.microsoft.com/office/drawing/2014/main" id="{A44EE855-39DD-4A78-9208-A25F5ACAA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394" cy="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4">
              <a:extLst>
                <a:ext uri="{FF2B5EF4-FFF2-40B4-BE49-F238E27FC236}">
                  <a16:creationId xmlns:a16="http://schemas.microsoft.com/office/drawing/2014/main" id="{2580F477-62C3-4DFD-82BD-EDA53333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2781"/>
              <a:ext cx="157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氢原子示意图</a:t>
              </a:r>
            </a:p>
          </p:txBody>
        </p:sp>
        <p:sp>
          <p:nvSpPr>
            <p:cNvPr id="29701" name="Text Box 5">
              <a:extLst>
                <a:ext uri="{FF2B5EF4-FFF2-40B4-BE49-F238E27FC236}">
                  <a16:creationId xmlns:a16="http://schemas.microsoft.com/office/drawing/2014/main" id="{D8D75477-6F88-441D-9AAD-80455FD1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2781"/>
              <a:ext cx="157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</a:rPr>
                <a:t>锂原子示意图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F7C922C-269F-43E0-9D87-9A83FD30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二、原子及其结构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5B1FA3-6C69-4040-91FD-36252EDE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1840680"/>
            <a:ext cx="795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　　不同物质的原子核束缚电子的本领不同。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48FBC26-D1A4-4AB8-92E0-67EE48A1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037679"/>
            <a:ext cx="453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zh-CN" altLang="en-US" sz="2800" b="1"/>
              <a:t>摩擦起电的原因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FB853BA-2EAB-456B-B012-D1E81E9CC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2693864"/>
            <a:ext cx="9001694" cy="10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　　失去电子的物体因为缺少电子而带正电；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　　得到电子的物体因为有了多余电子而带等量的负电。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8FE7E6C-87DE-4161-B4EC-0BCD3066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二、原子及其结构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51E41A5-6827-4022-AC1C-CBD671C2AA66}"/>
              </a:ext>
            </a:extLst>
          </p:cNvPr>
          <p:cNvSpPr/>
          <p:nvPr/>
        </p:nvSpPr>
        <p:spPr>
          <a:xfrm>
            <a:off x="2351584" y="4437112"/>
            <a:ext cx="7920037" cy="1189475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    摩擦起电并不是创造了电荷，只是电荷从一个物体转移到另一个物体，使正、负电荷分开。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三、导体和绝缘体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BF6EBE-718B-415B-8A54-4A0F2828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24" y="2380026"/>
            <a:ext cx="8964735" cy="157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带电的物体有时会与其他的物体接触，从而失去电荷。那么，什么物体容易传导电荷，什么物体不容易传导电荷呢？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419300" y="126876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思考一下</a:t>
            </a:r>
          </a:p>
        </p:txBody>
      </p:sp>
    </p:spTree>
    <p:extLst>
      <p:ext uri="{BB962C8B-B14F-4D97-AF65-F5344CB8AC3E}">
        <p14:creationId xmlns:p14="http://schemas.microsoft.com/office/powerpoint/2010/main" val="157390389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69" name="Picture 21" descr="slide0026_image068">
            <a:extLst>
              <a:ext uri="{FF2B5EF4-FFF2-40B4-BE49-F238E27FC236}">
                <a16:creationId xmlns:a16="http://schemas.microsoft.com/office/drawing/2014/main" id="{796AFCB3-0964-4741-8FF8-3909B707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288" y="981076"/>
            <a:ext cx="360045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7">
            <a:extLst>
              <a:ext uri="{FF2B5EF4-FFF2-40B4-BE49-F238E27FC236}">
                <a16:creationId xmlns:a16="http://schemas.microsoft.com/office/drawing/2014/main" id="{4B63E856-546F-42A3-8CDA-D64E6B4D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808163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/>
              <a:t>：</a:t>
            </a: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9B7087B5-19F5-43D8-AA22-FADAAAAD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420938"/>
            <a:ext cx="4392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用橡胶棒连接验电器</a:t>
            </a: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2876EA9B-202F-4B30-A329-1AAE2C50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933826"/>
            <a:ext cx="69850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验电器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金属箔的张角没有变化。</a:t>
            </a:r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AFF9D36D-D3C6-45D4-9081-CFA107D4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408614"/>
            <a:ext cx="8172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验电器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的电荷量没有变化，验电器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仍不带电。</a:t>
            </a:r>
          </a:p>
        </p:txBody>
      </p:sp>
      <p:sp>
        <p:nvSpPr>
          <p:cNvPr id="27665" name="Rectangle 7">
            <a:extLst>
              <a:ext uri="{FF2B5EF4-FFF2-40B4-BE49-F238E27FC236}">
                <a16:creationId xmlns:a16="http://schemas.microsoft.com/office/drawing/2014/main" id="{3C80110A-FF65-43E5-B31F-1FA4D120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997201"/>
            <a:ext cx="61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7666" name="Rectangle 7">
            <a:extLst>
              <a:ext uri="{FF2B5EF4-FFF2-40B4-BE49-F238E27FC236}">
                <a16:creationId xmlns:a16="http://schemas.microsoft.com/office/drawing/2014/main" id="{635EDA94-FD06-4B57-A791-80F12F65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9" y="2997201"/>
            <a:ext cx="61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2E0012-F29F-45E0-9036-E27E100E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三、导体和绝缘体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21D88D2-DF1D-465C-852B-1BE7BDBB98BA}"/>
              </a:ext>
            </a:extLst>
          </p:cNvPr>
          <p:cNvSpPr/>
          <p:nvPr/>
        </p:nvSpPr>
        <p:spPr>
          <a:xfrm>
            <a:off x="1472456" y="125257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演示实验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F546BA-5E30-4EF3-8DF0-00BD33AAFA7A}"/>
              </a:ext>
            </a:extLst>
          </p:cNvPr>
          <p:cNvSpPr/>
          <p:nvPr/>
        </p:nvSpPr>
        <p:spPr>
          <a:xfrm>
            <a:off x="1483190" y="3143481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实验现象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5A30082-FE3C-4431-B133-EE1A623FC8E8}"/>
              </a:ext>
            </a:extLst>
          </p:cNvPr>
          <p:cNvSpPr/>
          <p:nvPr/>
        </p:nvSpPr>
        <p:spPr>
          <a:xfrm>
            <a:off x="1477535" y="4687558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45" name="Picture 21" descr="slide0027_image073">
            <a:extLst>
              <a:ext uri="{FF2B5EF4-FFF2-40B4-BE49-F238E27FC236}">
                <a16:creationId xmlns:a16="http://schemas.microsoft.com/office/drawing/2014/main" id="{4B7EB94E-8C96-463B-83D8-EF5AEDB1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314" y="1196752"/>
            <a:ext cx="372427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Rectangle 4">
            <a:extLst>
              <a:ext uri="{FF2B5EF4-FFF2-40B4-BE49-F238E27FC236}">
                <a16:creationId xmlns:a16="http://schemas.microsoft.com/office/drawing/2014/main" id="{FCC8D24D-C6A0-49FD-8F4C-DAA076F0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980728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：</a:t>
            </a:r>
          </a:p>
        </p:txBody>
      </p:sp>
      <p:sp>
        <p:nvSpPr>
          <p:cNvPr id="26634" name="Rectangle 7">
            <a:extLst>
              <a:ext uri="{FF2B5EF4-FFF2-40B4-BE49-F238E27FC236}">
                <a16:creationId xmlns:a16="http://schemas.microsoft.com/office/drawing/2014/main" id="{4586D323-51C5-4ED3-A883-0E1F422C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199829"/>
            <a:ext cx="4464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验电器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的金属箔张开的角度减小，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的金属箔由闭合变为张开。</a:t>
            </a:r>
          </a:p>
        </p:txBody>
      </p:sp>
      <p:sp>
        <p:nvSpPr>
          <p:cNvPr id="26635" name="Rectangle 8">
            <a:extLst>
              <a:ext uri="{FF2B5EF4-FFF2-40B4-BE49-F238E27FC236}">
                <a16:creationId xmlns:a16="http://schemas.microsoft.com/office/drawing/2014/main" id="{C7EE4BDC-2582-43B6-AE9D-6A2F0ECC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965671"/>
            <a:ext cx="417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用金属棒连接两验电器</a:t>
            </a:r>
          </a:p>
        </p:txBody>
      </p:sp>
      <p:sp>
        <p:nvSpPr>
          <p:cNvPr id="26636" name="Rectangle 9">
            <a:extLst>
              <a:ext uri="{FF2B5EF4-FFF2-40B4-BE49-F238E27FC236}">
                <a16:creationId xmlns:a16="http://schemas.microsoft.com/office/drawing/2014/main" id="{FEB4472A-D274-4875-937E-802B3BBD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033" y="4245700"/>
            <a:ext cx="81375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       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验电器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上也带了电。有一部分电荷通过金属棒从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移动到了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，电荷发生了定向移动。</a:t>
            </a:r>
          </a:p>
        </p:txBody>
      </p:sp>
      <p:sp>
        <p:nvSpPr>
          <p:cNvPr id="26637" name="Rectangle 12">
            <a:extLst>
              <a:ext uri="{FF2B5EF4-FFF2-40B4-BE49-F238E27FC236}">
                <a16:creationId xmlns:a16="http://schemas.microsoft.com/office/drawing/2014/main" id="{31492BBB-652F-40A4-B871-353833438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6002124"/>
            <a:ext cx="9900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电荷在金属中可以定向移动， 说明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金属是可以导电的。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43" name="Rectangle 7">
            <a:extLst>
              <a:ext uri="{FF2B5EF4-FFF2-40B4-BE49-F238E27FC236}">
                <a16:creationId xmlns:a16="http://schemas.microsoft.com/office/drawing/2014/main" id="{1CFDD9A2-856D-467A-ADBC-DB5AB8C5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4" y="3321051"/>
            <a:ext cx="61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6644" name="Rectangle 7">
            <a:extLst>
              <a:ext uri="{FF2B5EF4-FFF2-40B4-BE49-F238E27FC236}">
                <a16:creationId xmlns:a16="http://schemas.microsoft.com/office/drawing/2014/main" id="{217A2425-7078-47CC-A2C5-E4684314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321051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81E5EB-1906-47E1-8C76-83102FCA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三、导体和绝缘体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638A2679-657F-4087-BD60-315D3B7F8E0E}"/>
              </a:ext>
            </a:extLst>
          </p:cNvPr>
          <p:cNvSpPr/>
          <p:nvPr/>
        </p:nvSpPr>
        <p:spPr>
          <a:xfrm>
            <a:off x="1585715" y="5378243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实验结论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4DC8585-1E51-4FA3-9758-A50BE1EDF068}"/>
              </a:ext>
            </a:extLst>
          </p:cNvPr>
          <p:cNvSpPr/>
          <p:nvPr/>
        </p:nvSpPr>
        <p:spPr>
          <a:xfrm>
            <a:off x="1585715" y="1561819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实验现象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5C32964-D079-42C2-B483-5E6AC4802DDA}"/>
              </a:ext>
            </a:extLst>
          </p:cNvPr>
          <p:cNvSpPr/>
          <p:nvPr/>
        </p:nvSpPr>
        <p:spPr>
          <a:xfrm>
            <a:off x="1585715" y="3650051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实验分析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6" grpId="0"/>
      <p:bldP spid="266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A2889054-D678-4792-8303-123D1429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5" y="1906291"/>
            <a:ext cx="6805613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）容易导电的物体，叫做导体。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B4FAC9D-F24F-4129-951E-3A7E123C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2698452"/>
            <a:ext cx="78867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）常见的导体：金属、人体、大地、石墨、食盐水溶液等。</a:t>
            </a:r>
          </a:p>
        </p:txBody>
      </p:sp>
      <p:sp>
        <p:nvSpPr>
          <p:cNvPr id="25605" name="Text Box 9">
            <a:extLst>
              <a:ext uri="{FF2B5EF4-FFF2-40B4-BE49-F238E27FC236}">
                <a16:creationId xmlns:a16="http://schemas.microsoft.com/office/drawing/2014/main" id="{B0C1961C-0715-487F-BBD5-FA7E4A25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5" y="3861048"/>
            <a:ext cx="5076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）导体导电的原因：</a:t>
            </a:r>
          </a:p>
        </p:txBody>
      </p:sp>
      <p:grpSp>
        <p:nvGrpSpPr>
          <p:cNvPr id="25606" name="Group 6">
            <a:extLst>
              <a:ext uri="{FF2B5EF4-FFF2-40B4-BE49-F238E27FC236}">
                <a16:creationId xmlns:a16="http://schemas.microsoft.com/office/drawing/2014/main" id="{64BA06FC-C0A2-4625-85A4-2A21C8B0D0A5}"/>
              </a:ext>
            </a:extLst>
          </p:cNvPr>
          <p:cNvGrpSpPr/>
          <p:nvPr/>
        </p:nvGrpSpPr>
        <p:grpSpPr>
          <a:xfrm>
            <a:off x="2999285" y="4293096"/>
            <a:ext cx="8424863" cy="1423987"/>
            <a:chExt cx="5307" cy="897"/>
          </a:xfrm>
        </p:grpSpPr>
        <p:sp>
          <p:nvSpPr>
            <p:cNvPr id="25607" name="Text Box 10">
              <a:extLst>
                <a:ext uri="{FF2B5EF4-FFF2-40B4-BE49-F238E27FC236}">
                  <a16:creationId xmlns:a16="http://schemas.microsoft.com/office/drawing/2014/main" id="{CF6762A5-2774-4430-AB12-2B118244E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5"/>
              <a:ext cx="22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latin typeface="宋体" panose="02010600030101010101" pitchFamily="2" charset="-122"/>
                </a:rPr>
                <a:t>导体中存在自由电荷</a:t>
              </a:r>
            </a:p>
          </p:txBody>
        </p:sp>
        <p:sp>
          <p:nvSpPr>
            <p:cNvPr id="25608" name="Text Box 12">
              <a:extLst>
                <a:ext uri="{FF2B5EF4-FFF2-40B4-BE49-F238E27FC236}">
                  <a16:creationId xmlns:a16="http://schemas.microsoft.com/office/drawing/2014/main" id="{24B833BB-BE47-4F69-AA80-BA6DCD6E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0"/>
              <a:ext cx="20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宋体" panose="02010600030101010101" pitchFamily="2" charset="-122"/>
                </a:rPr>
                <a:t>金属：自由电子</a:t>
              </a:r>
            </a:p>
          </p:txBody>
        </p:sp>
        <p:sp>
          <p:nvSpPr>
            <p:cNvPr id="25609" name="Text Box 13">
              <a:extLst>
                <a:ext uri="{FF2B5EF4-FFF2-40B4-BE49-F238E27FC236}">
                  <a16:creationId xmlns:a16="http://schemas.microsoft.com/office/drawing/2014/main" id="{E321DFF2-C20A-4F54-BB1E-6E9E3C4A8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567"/>
              <a:ext cx="29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宋体" panose="02010600030101010101" pitchFamily="2" charset="-122"/>
                </a:rPr>
                <a:t>食盐溶液：阴离子、阳离子</a:t>
              </a:r>
            </a:p>
          </p:txBody>
        </p:sp>
        <p:sp>
          <p:nvSpPr>
            <p:cNvPr id="25610" name="AutoShape 12">
              <a:extLst>
                <a:ext uri="{FF2B5EF4-FFF2-40B4-BE49-F238E27FC236}">
                  <a16:creationId xmlns:a16="http://schemas.microsoft.com/office/drawing/2014/main" id="{8DB98D88-BE97-4DDB-B7A9-5D8E430AFD0B}"/>
                </a:ext>
              </a:extLst>
            </p:cNvPr>
            <p:cNvSpPr/>
            <p:nvPr/>
          </p:nvSpPr>
          <p:spPr bwMode="auto">
            <a:xfrm>
              <a:off x="2178" y="181"/>
              <a:ext cx="181" cy="590"/>
            </a:xfrm>
            <a:prstGeom prst="leftBrace">
              <a:avLst>
                <a:gd name="adj1" fmla="val 2040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E626B0E-5C2B-4073-A8DA-C02461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三、导体和绝缘体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4466BFD-F43D-42AA-AE3D-0E3441EEE4B5}"/>
              </a:ext>
            </a:extLst>
          </p:cNvPr>
          <p:cNvSpPr/>
          <p:nvPr/>
        </p:nvSpPr>
        <p:spPr>
          <a:xfrm>
            <a:off x="1472456" y="125257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Times New Roman" panose="02020603050405020304" pitchFamily="18" charset="0"/>
              </a:rPr>
              <a:t>导体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26B0E-5C2B-4073-A8DA-C02461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三、导体和绝缘体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4466BFD-F43D-42AA-AE3D-0E3441EEE4B5}"/>
              </a:ext>
            </a:extLst>
          </p:cNvPr>
          <p:cNvSpPr/>
          <p:nvPr/>
        </p:nvSpPr>
        <p:spPr>
          <a:xfrm>
            <a:off x="1472456" y="125257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Times New Roman" panose="02020603050405020304" pitchFamily="18" charset="0"/>
              </a:rPr>
              <a:t>绝缘体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9AB95327-5425-48A6-AE4A-553E981E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7" y="2043082"/>
            <a:ext cx="7453313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）不容易导电的物体，叫做绝缘体。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F2E5358-60EB-4F2B-9DB4-7546D976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7" y="2943193"/>
            <a:ext cx="10045353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）常见的绝缘体：橡胶、玻璃、塑料、空气、油等。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EEA82C96-19EA-48E6-8716-0F65C17D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005064"/>
            <a:ext cx="622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）绝缘体不易导电的原因：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7CBA81C-0BEB-409E-8B4E-B611248E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43" y="4941168"/>
            <a:ext cx="7885113" cy="5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　　电荷束缚在原子、分子之中，不能自由移动。</a:t>
            </a:r>
          </a:p>
        </p:txBody>
      </p:sp>
    </p:spTree>
    <p:extLst>
      <p:ext uri="{BB962C8B-B14F-4D97-AF65-F5344CB8AC3E}">
        <p14:creationId xmlns:p14="http://schemas.microsoft.com/office/powerpoint/2010/main" val="3063641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extBox 15">
            <a:extLst>
              <a:ext uri="{FF2B5EF4-FFF2-40B4-BE49-F238E27FC236}">
                <a16:creationId xmlns:a16="http://schemas.microsoft.com/office/drawing/2014/main" id="{82FCD172-BC8E-406E-B1D6-51BAD90C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1124744"/>
            <a:ext cx="9468791" cy="4076532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用丝绸摩掠过的带正电的玻璃棒去靠近甲、乙两个轻小物体。结果甲被排斥，乙被吸引。下列说法正确的是（   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摩擦过程中玻璃棒获得了正电荷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甲、乙一定带异种电荷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甲一定带正电荷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乙一定带负电荷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52C068A-9CFF-4A75-8D2B-C87827B9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502" y="1916832"/>
            <a:ext cx="828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FB8C68-EE90-48E1-8A39-7A274434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15">
            <a:extLst>
              <a:ext uri="{FF2B5EF4-FFF2-40B4-BE49-F238E27FC236}">
                <a16:creationId xmlns:a16="http://schemas.microsoft.com/office/drawing/2014/main" id="{A15AFC7A-ED6B-4BA9-B8B2-D4188980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1262063"/>
            <a:ext cx="9187110" cy="3398948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．通常情况下，下列物体中属于绝缘体的一组是（  ）　　　　　　　　　　　　　　　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．人 体、大 地、铜钥匙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．橡 皮、煤 油、塑料袋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．铅笔芯、盐 水、玻璃杯		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．瓷 瓶、空 气、钢板尺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5CB3264-AFC1-4B04-B6FF-9029439F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40" y="1412776"/>
            <a:ext cx="828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F82EA0E-80BC-4C09-961B-7745AA46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7488" y="2458666"/>
            <a:ext cx="10175795" cy="679450"/>
            <a:chOff x="2111375" y="3579813"/>
            <a:chExt cx="10175795" cy="679450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580062"/>
              <a:ext cx="9359820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通过实验探究两种电荷及电荷间的相互作用规律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092136"/>
            <a:ext cx="9455785" cy="1284006"/>
            <a:chOff x="2105025" y="2140884"/>
            <a:chExt cx="945578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140884"/>
              <a:ext cx="863346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认识摩擦起电现象，会运用摩擦起电的知识解释一些简单的相关现象。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87488" y="3264366"/>
            <a:ext cx="10012729" cy="1284006"/>
            <a:chOff x="2130425" y="44189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知道验电器的构造、作用及工作原理，知道电荷量及其单位。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CCD341E-5AA3-41F9-8A01-2157859C3228}"/>
              </a:ext>
            </a:extLst>
          </p:cNvPr>
          <p:cNvGrpSpPr/>
          <p:nvPr/>
        </p:nvGrpSpPr>
        <p:grpSpPr>
          <a:xfrm>
            <a:off x="1487488" y="4449250"/>
            <a:ext cx="10012729" cy="1284006"/>
            <a:chOff x="2130425" y="4418948"/>
            <a:chExt cx="10012729" cy="128400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7A91455-53DA-40D1-808A-AF6CFB0C2208}"/>
                </a:ext>
              </a:extLst>
            </p:cNvPr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FCCE6A1-E736-4441-A466-E556FE020BC6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1">
                <a:extLst>
                  <a:ext uri="{FF2B5EF4-FFF2-40B4-BE49-F238E27FC236}">
                    <a16:creationId xmlns:a16="http://schemas.microsoft.com/office/drawing/2014/main" id="{3AF4E9D2-67A0-4288-88A2-071C077857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4B51458A-1BF3-40F6-A0ED-964CAA38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4.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知道原子及其结构、摩擦起电的原因，认识导体和绝缘体，了解电荷的定向移动和自由电子。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C9C477FA-7140-411D-B314-B49A79D5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438" y="4725144"/>
            <a:ext cx="8496944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720000">
              <a:lnSpc>
                <a:spcPts val="4000"/>
              </a:lnSpc>
            </a:pPr>
            <a:r>
              <a:rPr lang="zh-CN" altLang="en-US" sz="2800" b="1">
                <a:latin typeface="+mn-ea"/>
                <a:ea typeface="+mn-ea"/>
              </a:rPr>
              <a:t>导体：</a:t>
            </a:r>
            <a:r>
              <a:rPr lang="zh-CN" altLang="en-US" sz="2800" b="1">
                <a:latin typeface="Times New Roman" panose="02020603050405020304" pitchFamily="18" charset="0"/>
              </a:rPr>
              <a:t>金属、人体、大地、石墨、食盐水溶液等。</a:t>
            </a:r>
            <a:endParaRPr lang="en-US" altLang="zh-CN" sz="2800" b="1">
              <a:latin typeface="+mn-ea"/>
              <a:ea typeface="+mn-ea"/>
            </a:endParaRPr>
          </a:p>
          <a:p>
            <a:pPr indent="720000">
              <a:lnSpc>
                <a:spcPts val="4000"/>
              </a:lnSpc>
            </a:pPr>
            <a:r>
              <a:rPr lang="zh-CN" altLang="en-US" sz="2800" b="1">
                <a:latin typeface="+mn-ea"/>
                <a:ea typeface="+mn-ea"/>
              </a:rPr>
              <a:t>绝缘体：</a:t>
            </a:r>
            <a:r>
              <a:rPr lang="zh-CN" altLang="en-US" sz="2800" b="1">
                <a:latin typeface="Times New Roman" panose="02020603050405020304" pitchFamily="18" charset="0"/>
              </a:rPr>
              <a:t>橡胶、玻璃、塑料、空气、油等。</a:t>
            </a:r>
            <a:endParaRPr lang="zh-CN" altLang="en-US" sz="2800" b="1">
              <a:latin typeface="+mn-ea"/>
              <a:ea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708411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67FD2AC-8BD5-4F33-B187-B148CF18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662" y="1165359"/>
            <a:ext cx="6480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正电荷、负电荷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同种电荷互相排斥，异种电荷互相吸引。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2357436"/>
            <a:ext cx="615553" cy="150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两种电荷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840832" y="125257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两种电荷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29CC53B-3054-4E9E-8281-7705BEE0E141}"/>
              </a:ext>
            </a:extLst>
          </p:cNvPr>
          <p:cNvSpPr/>
          <p:nvPr/>
        </p:nvSpPr>
        <p:spPr>
          <a:xfrm>
            <a:off x="2855864" y="4070406"/>
            <a:ext cx="2726870" cy="571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导体和绝缘体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2473599" y="1232354"/>
            <a:ext cx="233362" cy="312357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918CEA3-84C7-4868-A09A-F5569A3EF3D5}"/>
              </a:ext>
            </a:extLst>
          </p:cNvPr>
          <p:cNvSpPr/>
          <p:nvPr/>
        </p:nvSpPr>
        <p:spPr>
          <a:xfrm>
            <a:off x="2840832" y="2708920"/>
            <a:ext cx="2726870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原子及其结构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EE535244-6BAF-40F2-9258-A8F4EABD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692" y="3053903"/>
            <a:ext cx="162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原子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35D25537-A27F-420F-B731-5060F5DD0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646" y="2602883"/>
            <a:ext cx="1728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原子核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B31AEF5F-033B-4D26-9834-DAA9021F66DC}"/>
              </a:ext>
            </a:extLst>
          </p:cNvPr>
          <p:cNvSpPr/>
          <p:nvPr/>
        </p:nvSpPr>
        <p:spPr bwMode="auto">
          <a:xfrm>
            <a:off x="6936780" y="2592214"/>
            <a:ext cx="225425" cy="1395413"/>
          </a:xfrm>
          <a:prstGeom prst="leftBrace">
            <a:avLst>
              <a:gd name="adj1" fmla="val 5158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D4E7A663-C8CA-4713-9102-C5886522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280" y="3479347"/>
            <a:ext cx="130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电中性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BC76CE00-6920-4824-B274-157099FC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411" y="2618850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带正电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6122E895-710C-494A-AD98-397DF42B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332" y="3367640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带负电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C14C3D-4E52-4535-8342-7CC83957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9" y="3395464"/>
            <a:ext cx="1728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核外电子</a:t>
            </a:r>
          </a:p>
        </p:txBody>
      </p:sp>
    </p:spTree>
    <p:extLst>
      <p:ext uri="{BB962C8B-B14F-4D97-AF65-F5344CB8AC3E}">
        <p14:creationId xmlns:p14="http://schemas.microsoft.com/office/powerpoint/2010/main" val="4025961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摩擦起电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419299" y="1268760"/>
            <a:ext cx="3300165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生活中的静电现象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688879-5138-4A83-866E-5DD133BF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722"/>
          <a:stretch>
            <a:fillRect/>
          </a:stretch>
        </p:blipFill>
        <p:spPr>
          <a:xfrm>
            <a:off x="7120692" y="2083048"/>
            <a:ext cx="3871852" cy="301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C7DC4-7764-42C9-AD6D-4F81401D8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27" y="2083048"/>
            <a:ext cx="2087104" cy="301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74799C4-438C-4252-AB00-5CA3A50C3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7"/>
          <a:stretch>
            <a:fillRect/>
          </a:stretch>
        </p:blipFill>
        <p:spPr>
          <a:xfrm>
            <a:off x="1361125" y="2083048"/>
            <a:ext cx="3358340" cy="301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04863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BF6EBE-718B-415B-8A54-4A0F2828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68" y="5085184"/>
            <a:ext cx="8145463" cy="6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用摩擦的方法使物体带电，叫做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摩擦起电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419300" y="126876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  <a:ea typeface="微软雅黑"/>
              </a:rPr>
              <a:t>观察一下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CEECAE-3BD7-4B92-955F-64E4DCE9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17" y="794341"/>
            <a:ext cx="5823775" cy="414682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FD237D-1A08-451B-86D1-B2C5F4AE97BE}"/>
              </a:ext>
            </a:extLst>
          </p:cNvPr>
          <p:cNvSpPr/>
          <p:nvPr/>
        </p:nvSpPr>
        <p:spPr>
          <a:xfrm>
            <a:off x="2783632" y="5833981"/>
            <a:ext cx="5634855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带电体具有吸引轻小物体的性质。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pic>
        <p:nvPicPr>
          <p:cNvPr id="1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47400" y="124841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6950211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BF6EBE-718B-415B-8A54-4A0F2828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5157192"/>
            <a:ext cx="8145463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凡是与丝绸摩擦过的玻璃棒相排斥的带电体，必定与毛皮摩擦过的橡胶棒相吸引。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419300" y="126876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仔细观察</a:t>
            </a:r>
          </a:p>
        </p:txBody>
      </p:sp>
      <p:pic>
        <p:nvPicPr>
          <p:cNvPr id="6" name="Picture 13" descr="15-1-2-2">
            <a:extLst>
              <a:ext uri="{FF2B5EF4-FFF2-40B4-BE49-F238E27FC236}">
                <a16:creationId xmlns:a16="http://schemas.microsoft.com/office/drawing/2014/main" id="{A6E77E6A-85A7-40B7-825F-37AF7E05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025" y="2103437"/>
            <a:ext cx="270033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5-1-2-1">
            <a:extLst>
              <a:ext uri="{FF2B5EF4-FFF2-40B4-BE49-F238E27FC236}">
                <a16:creationId xmlns:a16="http://schemas.microsoft.com/office/drawing/2014/main" id="{5BB9FB6C-678A-4530-952D-5A2DAF7B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061" y="2349227"/>
            <a:ext cx="2557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49A794-7609-4798-8D64-A685EA08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004" y="4647837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同种电荷互相排斥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83EC6-5D1D-4032-85DA-39A65E33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120" y="465861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异种电荷互相吸引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D26A8FC-701F-4DDA-BA86-B63698AB3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656" y="1599647"/>
            <a:ext cx="3883026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电荷间的相互作用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44599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BF6EBE-718B-415B-8A54-4A0F2828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4865520"/>
            <a:ext cx="9145016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规定： 用丝绸摩擦过的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玻璃棒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带的电荷叫做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正电荷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  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用毛皮摩擦过的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橡胶棒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带的电荷叫做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负电荷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429013" y="1057763"/>
            <a:ext cx="366858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自然界只有两种电荷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BD17E71-1E50-49AA-AD98-0F77642F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12201"/>
          <a:stretch>
            <a:fillRect/>
          </a:stretch>
        </p:blipFill>
        <p:spPr>
          <a:xfrm>
            <a:off x="3575720" y="1772816"/>
            <a:ext cx="5904656" cy="29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279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3093723" y="1929058"/>
            <a:ext cx="689071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同种电荷互相排斥，异种电荷互相吸引。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35F3F-EC5F-450C-9382-C5D57C54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4" y="3068960"/>
            <a:ext cx="8145463" cy="10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电荷的多少叫做电荷量。简称，电荷。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单位：库仑，简称：库，符号：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B24BDA-9111-49A0-A312-7367D3C8A18B}"/>
              </a:ext>
            </a:extLst>
          </p:cNvPr>
          <p:cNvSpPr/>
          <p:nvPr/>
        </p:nvSpPr>
        <p:spPr>
          <a:xfrm>
            <a:off x="4782059" y="1073588"/>
            <a:ext cx="3284511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电荷间的相互作用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592A6EC-A672-4CD3-A351-1A82A8DF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4509120"/>
            <a:ext cx="8159824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</a:rPr>
              <a:t>两个电荷量分别为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</a:rPr>
              <a:t>库仑的带电体，相距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</a:rPr>
              <a:t>千米，相互作用力约为</a:t>
            </a:r>
            <a:r>
              <a:rPr lang="en-US" altLang="zh-CN" sz="2400">
                <a:solidFill>
                  <a:srgbClr val="080808"/>
                </a:solidFill>
                <a:latin typeface="宋体" panose="02010600030101010101" pitchFamily="2" charset="-122"/>
              </a:rPr>
              <a:t>9 000 N</a:t>
            </a:r>
            <a:r>
              <a:rPr lang="zh-CN" altLang="en-US" sz="2400">
                <a:solidFill>
                  <a:srgbClr val="080808"/>
                </a:solidFill>
                <a:latin typeface="宋体" panose="02010600030101010101" pitchFamily="2" charset="-122"/>
              </a:rPr>
              <a:t>。可见：库仑是一个很大的单位。</a:t>
            </a:r>
            <a:endParaRPr lang="en-US" altLang="zh-CN" sz="2400">
              <a:solidFill>
                <a:srgbClr val="080808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023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pic>
        <p:nvPicPr>
          <p:cNvPr id="7" name="Picture 15" descr="slide0020_image030">
            <a:extLst>
              <a:ext uri="{FF2B5EF4-FFF2-40B4-BE49-F238E27FC236}">
                <a16:creationId xmlns:a16="http://schemas.microsoft.com/office/drawing/2014/main" id="{7091A510-0FAE-4627-B578-6B4806AC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781" y="1276176"/>
            <a:ext cx="368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10F96AA2-45A6-4868-A702-331088D5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557" y="1779415"/>
            <a:ext cx="2052637" cy="612775"/>
          </a:xfrm>
          <a:prstGeom prst="wedgeRoundRectCallout">
            <a:avLst>
              <a:gd name="adj1" fmla="val -90139"/>
              <a:gd name="adj2" fmla="val 123056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金属球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B07EF809-9BD4-4B69-AF47-F35BCF50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957" y="2241377"/>
            <a:ext cx="2052637" cy="612775"/>
          </a:xfrm>
          <a:prstGeom prst="wedgeRoundRectCallout">
            <a:avLst>
              <a:gd name="adj1" fmla="val 55801"/>
              <a:gd name="adj2" fmla="val 128236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绝缘垫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E7ACC6D-51A9-4179-91B0-03D19AD8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457" y="2889077"/>
            <a:ext cx="2052637" cy="612775"/>
          </a:xfrm>
          <a:prstGeom prst="wedgeRoundRectCallout">
            <a:avLst>
              <a:gd name="adj1" fmla="val -99111"/>
              <a:gd name="adj2" fmla="val 12927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金属杆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AF6CCAEA-D1C2-4521-AD2B-E71AE4EC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893" y="3212927"/>
            <a:ext cx="2052638" cy="612775"/>
          </a:xfrm>
          <a:prstGeom prst="wedgeRoundRectCallout">
            <a:avLst>
              <a:gd name="adj1" fmla="val 100810"/>
              <a:gd name="adj2" fmla="val 181088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金属箔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635E1E63-6D74-45C0-86E3-E4AE503D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357" y="4113040"/>
            <a:ext cx="2052637" cy="612775"/>
          </a:xfrm>
          <a:prstGeom prst="wedgeRoundRectCallout">
            <a:avLst>
              <a:gd name="adj1" fmla="val -67866"/>
              <a:gd name="adj2" fmla="val 9404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金属罩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CF3E5397-5A19-483B-9114-4651CE0E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2" y="4186065"/>
            <a:ext cx="2052637" cy="612775"/>
          </a:xfrm>
          <a:prstGeom prst="wedgeRoundRectCallout">
            <a:avLst>
              <a:gd name="adj1" fmla="val 83255"/>
              <a:gd name="adj2" fmla="val 101815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接线柱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847528" y="1052736"/>
            <a:ext cx="252028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验电器构造</a:t>
            </a:r>
          </a:p>
        </p:txBody>
      </p:sp>
    </p:spTree>
    <p:extLst>
      <p:ext uri="{BB962C8B-B14F-4D97-AF65-F5344CB8AC3E}">
        <p14:creationId xmlns:p14="http://schemas.microsoft.com/office/powerpoint/2010/main" val="272187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一、两种电荷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341426-993C-4B5D-A0BC-08939DD5096D}"/>
              </a:ext>
            </a:extLst>
          </p:cNvPr>
          <p:cNvSpPr/>
          <p:nvPr/>
        </p:nvSpPr>
        <p:spPr>
          <a:xfrm>
            <a:off x="1847528" y="1182385"/>
            <a:ext cx="172819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作用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2E85117-107E-4A1B-820A-B9A987DE8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1" y="2242913"/>
            <a:ext cx="6336704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检验物体是否带电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9B0C76B-D243-4672-BE10-908E974E59E4}"/>
              </a:ext>
            </a:extLst>
          </p:cNvPr>
          <p:cNvSpPr/>
          <p:nvPr/>
        </p:nvSpPr>
        <p:spPr>
          <a:xfrm>
            <a:off x="1847528" y="3273130"/>
            <a:ext cx="172819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原理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8B9EE94A-87F1-45CF-B6F5-9DA7FCA3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1" y="4328435"/>
            <a:ext cx="6336704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同种电荷互相排斥</a:t>
            </a:r>
          </a:p>
        </p:txBody>
      </p:sp>
      <p:pic>
        <p:nvPicPr>
          <p:cNvPr id="29" name="Picture 20" descr="slide0020_image030">
            <a:extLst>
              <a:ext uri="{FF2B5EF4-FFF2-40B4-BE49-F238E27FC236}">
                <a16:creationId xmlns:a16="http://schemas.microsoft.com/office/drawing/2014/main" id="{F2A22353-05C3-46D5-9C27-D992C6CA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513" y="1096963"/>
            <a:ext cx="3683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3">
            <a:extLst>
              <a:ext uri="{FF2B5EF4-FFF2-40B4-BE49-F238E27FC236}">
                <a16:creationId xmlns:a16="http://schemas.microsoft.com/office/drawing/2014/main" id="{E3E08691-9788-43C7-935E-6D069EC07783}"/>
              </a:ext>
            </a:extLst>
          </p:cNvPr>
          <p:cNvGrpSpPr/>
          <p:nvPr/>
        </p:nvGrpSpPr>
        <p:grpSpPr>
          <a:xfrm>
            <a:off x="7643813" y="4473576"/>
            <a:ext cx="144462" cy="144463"/>
            <a:chExt cx="159" cy="159"/>
          </a:xfrm>
        </p:grpSpPr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54E7F9C4-7372-49A7-BD78-50660362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9" cy="1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E2E59D3B-E169-4428-9EB8-4147BB782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4B602285-E893-481E-AAA4-30304152DF89}"/>
              </a:ext>
            </a:extLst>
          </p:cNvPr>
          <p:cNvGrpSpPr/>
          <p:nvPr/>
        </p:nvGrpSpPr>
        <p:grpSpPr>
          <a:xfrm>
            <a:off x="8075613" y="2312988"/>
            <a:ext cx="144462" cy="144462"/>
            <a:chExt cx="159" cy="159"/>
          </a:xfrm>
        </p:grpSpPr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13BFF0A8-3DA4-48A5-B2EC-95D540D1C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9" cy="1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E41C0E94-074F-4608-8F3D-48A816F65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395EA8BF-E281-41F9-A40E-12E4FC32B72C}"/>
              </a:ext>
            </a:extLst>
          </p:cNvPr>
          <p:cNvGrpSpPr/>
          <p:nvPr/>
        </p:nvGrpSpPr>
        <p:grpSpPr>
          <a:xfrm>
            <a:off x="8183563" y="4508501"/>
            <a:ext cx="144462" cy="144463"/>
            <a:chExt cx="159" cy="159"/>
          </a:xfrm>
        </p:grpSpPr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CCEE552A-7E1E-4329-AB66-2D0E7FE5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9" cy="1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2BB9190B-3DBF-40DE-B84B-E948EC1AA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9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408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81481E-06 L -0.01493 0.03148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8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摩擦起电</vt:lpstr>
      <vt:lpstr>一、两种电荷</vt:lpstr>
      <vt:lpstr>一、两种电荷</vt:lpstr>
      <vt:lpstr>一、两种电荷</vt:lpstr>
      <vt:lpstr>一、两种电荷</vt:lpstr>
      <vt:lpstr>一、两种电荷</vt:lpstr>
      <vt:lpstr>一、两种电荷</vt:lpstr>
      <vt:lpstr>二、原子及其结构</vt:lpstr>
      <vt:lpstr>二、原子及其结构</vt:lpstr>
      <vt:lpstr>二、原子及其结构</vt:lpstr>
      <vt:lpstr>三、导体和绝缘体</vt:lpstr>
      <vt:lpstr>三、导体和绝缘体</vt:lpstr>
      <vt:lpstr>三、导体和绝缘体</vt:lpstr>
      <vt:lpstr>三、导体和绝缘体</vt:lpstr>
      <vt:lpstr>三、导体和绝缘体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2021-09-15T16:35:29Z</cp:lastPrinted>
  <dcterms:created xsi:type="dcterms:W3CDTF">2021-09-15T16:35:29Z</dcterms:created>
  <dcterms:modified xsi:type="dcterms:W3CDTF">2021-09-15T08:35:33Z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