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6"/>
  </p:notesMasterIdLst>
  <p:handoutMasterIdLst>
    <p:handoutMasterId r:id="rId37"/>
  </p:handoutMasterIdLst>
  <p:sldIdLst>
    <p:sldId id="261" r:id="rId2"/>
    <p:sldId id="262" r:id="rId3"/>
    <p:sldId id="263" r:id="rId4"/>
    <p:sldId id="264" r:id="rId5"/>
    <p:sldId id="265" r:id="rId6"/>
    <p:sldId id="266" r:id="rId7"/>
    <p:sldId id="267"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268" r:id="rId21"/>
    <p:sldId id="274" r:id="rId22"/>
    <p:sldId id="276" r:id="rId23"/>
    <p:sldId id="295" r:id="rId24"/>
    <p:sldId id="296" r:id="rId25"/>
    <p:sldId id="309" r:id="rId26"/>
    <p:sldId id="310" r:id="rId27"/>
    <p:sldId id="287" r:id="rId28"/>
    <p:sldId id="288" r:id="rId29"/>
    <p:sldId id="289" r:id="rId30"/>
    <p:sldId id="290" r:id="rId31"/>
    <p:sldId id="291" r:id="rId32"/>
    <p:sldId id="311" r:id="rId33"/>
    <p:sldId id="293" r:id="rId34"/>
    <p:sldId id="294" r:id="rId35"/>
  </p:sldIdLst>
  <p:sldSz cx="9144000" cy="5143500" type="screen16x9"/>
  <p:notesSz cx="6858000" cy="9144000"/>
  <p:custDataLst>
    <p:tags r:id="rId38"/>
  </p:custDataLst>
  <p:defaultTextStyle>
    <a:defPPr>
      <a:defRPr lang="zh-CN"/>
    </a:defPPr>
    <a:lvl1pPr marL="0" algn="l" defTabSz="724535" rtl="0" eaLnBrk="1" latinLnBrk="0" hangingPunct="1">
      <a:defRPr sz="1400" kern="1200">
        <a:solidFill>
          <a:schemeClr val="tx1"/>
        </a:solidFill>
        <a:latin typeface="+mn-lt"/>
        <a:ea typeface="+mn-ea"/>
        <a:cs typeface="+mn-cs"/>
      </a:defRPr>
    </a:lvl1pPr>
    <a:lvl2pPr marL="361950" algn="l" defTabSz="724535" rtl="0" eaLnBrk="1" latinLnBrk="0" hangingPunct="1">
      <a:defRPr sz="1400" kern="1200">
        <a:solidFill>
          <a:schemeClr val="tx1"/>
        </a:solidFill>
        <a:latin typeface="+mn-lt"/>
        <a:ea typeface="+mn-ea"/>
        <a:cs typeface="+mn-cs"/>
      </a:defRPr>
    </a:lvl2pPr>
    <a:lvl3pPr marL="724535" algn="l" defTabSz="724535" rtl="0" eaLnBrk="1" latinLnBrk="0" hangingPunct="1">
      <a:defRPr sz="1400" kern="1200">
        <a:solidFill>
          <a:schemeClr val="tx1"/>
        </a:solidFill>
        <a:latin typeface="+mn-lt"/>
        <a:ea typeface="+mn-ea"/>
        <a:cs typeface="+mn-cs"/>
      </a:defRPr>
    </a:lvl3pPr>
    <a:lvl4pPr marL="1086485" algn="l" defTabSz="724535" rtl="0" eaLnBrk="1" latinLnBrk="0" hangingPunct="1">
      <a:defRPr sz="1400" kern="1200">
        <a:solidFill>
          <a:schemeClr val="tx1"/>
        </a:solidFill>
        <a:latin typeface="+mn-lt"/>
        <a:ea typeface="+mn-ea"/>
        <a:cs typeface="+mn-cs"/>
      </a:defRPr>
    </a:lvl4pPr>
    <a:lvl5pPr marL="1449070" algn="l" defTabSz="724535" rtl="0" eaLnBrk="1" latinLnBrk="0" hangingPunct="1">
      <a:defRPr sz="1400" kern="1200">
        <a:solidFill>
          <a:schemeClr val="tx1"/>
        </a:solidFill>
        <a:latin typeface="+mn-lt"/>
        <a:ea typeface="+mn-ea"/>
        <a:cs typeface="+mn-cs"/>
      </a:defRPr>
    </a:lvl5pPr>
    <a:lvl6pPr marL="1811020" algn="l" defTabSz="724535" rtl="0" eaLnBrk="1" latinLnBrk="0" hangingPunct="1">
      <a:defRPr sz="1400" kern="1200">
        <a:solidFill>
          <a:schemeClr val="tx1"/>
        </a:solidFill>
        <a:latin typeface="+mn-lt"/>
        <a:ea typeface="+mn-ea"/>
        <a:cs typeface="+mn-cs"/>
      </a:defRPr>
    </a:lvl6pPr>
    <a:lvl7pPr marL="2172970" algn="l" defTabSz="724535" rtl="0" eaLnBrk="1" latinLnBrk="0" hangingPunct="1">
      <a:defRPr sz="1400" kern="1200">
        <a:solidFill>
          <a:schemeClr val="tx1"/>
        </a:solidFill>
        <a:latin typeface="+mn-lt"/>
        <a:ea typeface="+mn-ea"/>
        <a:cs typeface="+mn-cs"/>
      </a:defRPr>
    </a:lvl7pPr>
    <a:lvl8pPr marL="2535555" algn="l" defTabSz="724535" rtl="0" eaLnBrk="1" latinLnBrk="0" hangingPunct="1">
      <a:defRPr sz="1400" kern="1200">
        <a:solidFill>
          <a:schemeClr val="tx1"/>
        </a:solidFill>
        <a:latin typeface="+mn-lt"/>
        <a:ea typeface="+mn-ea"/>
        <a:cs typeface="+mn-cs"/>
      </a:defRPr>
    </a:lvl8pPr>
    <a:lvl9pPr marL="2897505" algn="l" defTabSz="724535"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7">
          <p15:clr>
            <a:srgbClr val="A4A3A4"/>
          </p15:clr>
        </p15:guide>
        <p15:guide id="2" pos="2882">
          <p15:clr>
            <a:srgbClr val="A4A3A4"/>
          </p15:clr>
        </p15:guide>
      </p15:sldGuideLst>
    </p:ext>
    <p:ext uri="{2D200454-40CA-4A62-9FC3-DE9A4176ACB9}">
      <p15:notesGuideLst xmlns:p15="http://schemas.microsoft.com/office/powerpoint/2012/main">
        <p15:guide id="1" orient="horz" pos="2981">
          <p15:clr>
            <a:srgbClr val="A4A3A4"/>
          </p15:clr>
        </p15:guide>
        <p15:guide id="2" pos="216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42" d="100"/>
          <a:sy n="142" d="100"/>
        </p:scale>
        <p:origin x="696" y="120"/>
      </p:cViewPr>
      <p:guideLst>
        <p:guide orient="horz" pos="1677"/>
        <p:guide pos="2882"/>
      </p:guideLst>
    </p:cSldViewPr>
  </p:slideViewPr>
  <p:notesTextViewPr>
    <p:cViewPr>
      <p:scale>
        <a:sx n="1" d="1"/>
        <a:sy n="1" d="1"/>
      </p:scale>
      <p:origin x="0" y="0"/>
    </p:cViewPr>
  </p:notesTextViewPr>
  <p:notesViewPr>
    <p:cSldViewPr snapToGrid="0">
      <p:cViewPr varScale="1">
        <p:scale>
          <a:sx n="81" d="100"/>
          <a:sy n="81" d="100"/>
        </p:scale>
        <p:origin x="-4008" y="-90"/>
      </p:cViewPr>
      <p:guideLst>
        <p:guide orient="horz" pos="2981"/>
        <p:guide pos="216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487006-5904-4AF7-AADA-EF8E6B0C6C07}" type="datetimeFigureOut">
              <a:rPr lang="zh-CN" altLang="en-US" smtClean="0"/>
              <a:t>2021/9/24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F6FC0E-B95D-4D43-AE20-5A72E2E00FFC}"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5FFF5A-CA59-4C02-B5A1-93B13E50A77A}" type="datetimeFigureOut">
              <a:rPr lang="zh-CN" altLang="en-US" smtClean="0"/>
              <a:t>2021/9/24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43E313-CCFD-4E94-8086-CBA4614125B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724535" rtl="0" eaLnBrk="1" latinLnBrk="0" hangingPunct="1">
      <a:defRPr sz="1000" kern="1200">
        <a:solidFill>
          <a:schemeClr val="tx1"/>
        </a:solidFill>
        <a:latin typeface="+mn-lt"/>
        <a:ea typeface="+mn-ea"/>
        <a:cs typeface="+mn-cs"/>
      </a:defRPr>
    </a:lvl1pPr>
    <a:lvl2pPr marL="361950" algn="l" defTabSz="724535" rtl="0" eaLnBrk="1" latinLnBrk="0" hangingPunct="1">
      <a:defRPr sz="1000" kern="1200">
        <a:solidFill>
          <a:schemeClr val="tx1"/>
        </a:solidFill>
        <a:latin typeface="+mn-lt"/>
        <a:ea typeface="+mn-ea"/>
        <a:cs typeface="+mn-cs"/>
      </a:defRPr>
    </a:lvl2pPr>
    <a:lvl3pPr marL="724535" algn="l" defTabSz="724535" rtl="0" eaLnBrk="1" latinLnBrk="0" hangingPunct="1">
      <a:defRPr sz="1000" kern="1200">
        <a:solidFill>
          <a:schemeClr val="tx1"/>
        </a:solidFill>
        <a:latin typeface="+mn-lt"/>
        <a:ea typeface="+mn-ea"/>
        <a:cs typeface="+mn-cs"/>
      </a:defRPr>
    </a:lvl3pPr>
    <a:lvl4pPr marL="1086485" algn="l" defTabSz="724535" rtl="0" eaLnBrk="1" latinLnBrk="0" hangingPunct="1">
      <a:defRPr sz="1000" kern="1200">
        <a:solidFill>
          <a:schemeClr val="tx1"/>
        </a:solidFill>
        <a:latin typeface="+mn-lt"/>
        <a:ea typeface="+mn-ea"/>
        <a:cs typeface="+mn-cs"/>
      </a:defRPr>
    </a:lvl4pPr>
    <a:lvl5pPr marL="1449070" algn="l" defTabSz="724535" rtl="0" eaLnBrk="1" latinLnBrk="0" hangingPunct="1">
      <a:defRPr sz="1000" kern="1200">
        <a:solidFill>
          <a:schemeClr val="tx1"/>
        </a:solidFill>
        <a:latin typeface="+mn-lt"/>
        <a:ea typeface="+mn-ea"/>
        <a:cs typeface="+mn-cs"/>
      </a:defRPr>
    </a:lvl5pPr>
    <a:lvl6pPr marL="1811020" algn="l" defTabSz="724535" rtl="0" eaLnBrk="1" latinLnBrk="0" hangingPunct="1">
      <a:defRPr sz="1000" kern="1200">
        <a:solidFill>
          <a:schemeClr val="tx1"/>
        </a:solidFill>
        <a:latin typeface="+mn-lt"/>
        <a:ea typeface="+mn-ea"/>
        <a:cs typeface="+mn-cs"/>
      </a:defRPr>
    </a:lvl6pPr>
    <a:lvl7pPr marL="2172970" algn="l" defTabSz="724535" rtl="0" eaLnBrk="1" latinLnBrk="0" hangingPunct="1">
      <a:defRPr sz="1000" kern="1200">
        <a:solidFill>
          <a:schemeClr val="tx1"/>
        </a:solidFill>
        <a:latin typeface="+mn-lt"/>
        <a:ea typeface="+mn-ea"/>
        <a:cs typeface="+mn-cs"/>
      </a:defRPr>
    </a:lvl7pPr>
    <a:lvl8pPr marL="2535555" algn="l" defTabSz="724535" rtl="0" eaLnBrk="1" latinLnBrk="0" hangingPunct="1">
      <a:defRPr sz="1000" kern="1200">
        <a:solidFill>
          <a:schemeClr val="tx1"/>
        </a:solidFill>
        <a:latin typeface="+mn-lt"/>
        <a:ea typeface="+mn-ea"/>
        <a:cs typeface="+mn-cs"/>
      </a:defRPr>
    </a:lvl8pPr>
    <a:lvl9pPr marL="2897505" algn="l" defTabSz="72453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defRPr/>
            </a:pPr>
            <a:r>
              <a:rPr lang="zh-CN" altLang="en-US" sz="1000" b="1">
                <a:solidFill>
                  <a:srgbClr val="0070C0"/>
                </a:solidFill>
                <a:latin typeface="黑体" panose="02010609060101010101" pitchFamily="49" charset="-122"/>
                <a:ea typeface="黑体" panose="02010609060101010101" pitchFamily="49" charset="-122"/>
              </a:rPr>
              <a:t>解析：</a:t>
            </a:r>
            <a:r>
              <a:rPr lang="zh-CN" altLang="en-US" sz="1000" b="1">
                <a:solidFill>
                  <a:srgbClr val="000000"/>
                </a:solidFill>
                <a:latin typeface="仿宋" panose="02010609060101010101" pitchFamily="49" charset="-122"/>
                <a:ea typeface="仿宋" panose="02010609060101010101" pitchFamily="49" charset="-122"/>
              </a:rPr>
              <a:t>（1）实验中需要用酒精灯的外焰加热，应从下向上固定实验器材的位置，所以应先确定铁</a:t>
            </a:r>
            <a:r>
              <a:rPr lang="zh-CN" altLang="en-US" sz="1000" b="1">
                <a:solidFill>
                  <a:srgbClr val="FF0000"/>
                </a:solidFill>
                <a:latin typeface="仿宋" panose="02010609060101010101" pitchFamily="49" charset="-122"/>
                <a:ea typeface="仿宋" panose="02010609060101010101" pitchFamily="49" charset="-122"/>
              </a:rPr>
              <a:t>圈</a:t>
            </a:r>
            <a:r>
              <a:rPr lang="zh-CN" altLang="en-US" sz="1000" b="1">
                <a:solidFill>
                  <a:srgbClr val="000000"/>
                </a:solidFill>
                <a:latin typeface="仿宋" panose="02010609060101010101" pitchFamily="49" charset="-122"/>
                <a:ea typeface="仿宋" panose="02010609060101010101" pitchFamily="49" charset="-122"/>
              </a:rPr>
              <a:t>的高度；</a:t>
            </a:r>
          </a:p>
          <a:p>
            <a:pPr>
              <a:defRPr/>
            </a:pPr>
            <a:r>
              <a:rPr lang="zh-CN" altLang="en-US" sz="1000" b="1">
                <a:solidFill>
                  <a:srgbClr val="000000"/>
                </a:solidFill>
                <a:latin typeface="仿宋" panose="02010609060101010101" pitchFamily="49" charset="-122"/>
                <a:ea typeface="仿宋" panose="02010609060101010101" pitchFamily="49" charset="-122"/>
              </a:rPr>
              <a:t>（2）在实验中需要测量记录时间，因此还需要补充秒表；</a:t>
            </a:r>
          </a:p>
          <a:p>
            <a:pPr>
              <a:defRPr/>
            </a:pPr>
            <a:r>
              <a:rPr lang="zh-CN" altLang="en-US" sz="1000" b="1">
                <a:solidFill>
                  <a:srgbClr val="000000"/>
                </a:solidFill>
                <a:latin typeface="仿宋" panose="02010609060101010101" pitchFamily="49" charset="-122"/>
                <a:ea typeface="仿宋" panose="02010609060101010101" pitchFamily="49" charset="-122"/>
              </a:rPr>
              <a:t>（3）水沸腾实验中，向烧杯中倒入热水而不用冷水，这种做法的好处是缩短加热时间；</a:t>
            </a:r>
          </a:p>
          <a:p>
            <a:pPr>
              <a:defRPr/>
            </a:pPr>
            <a:r>
              <a:rPr lang="zh-CN" altLang="en-US" sz="1000" b="1">
                <a:solidFill>
                  <a:srgbClr val="000000"/>
                </a:solidFill>
                <a:latin typeface="仿宋" panose="02010609060101010101" pitchFamily="49" charset="-122"/>
                <a:ea typeface="仿宋" panose="02010609060101010101" pitchFamily="49" charset="-122"/>
              </a:rPr>
              <a:t>（4）水沸腾时，产生大量的气泡，里面有大量的水蒸气，因此气泡中的“气”是指水蒸气；</a:t>
            </a:r>
          </a:p>
          <a:p>
            <a:pPr>
              <a:defRPr/>
            </a:pPr>
            <a:r>
              <a:rPr lang="zh-CN" altLang="en-US" sz="1000" b="1">
                <a:solidFill>
                  <a:srgbClr val="000000"/>
                </a:solidFill>
                <a:latin typeface="仿宋" panose="02010609060101010101" pitchFamily="49" charset="-122"/>
                <a:ea typeface="仿宋" panose="02010609060101010101" pitchFamily="49" charset="-122"/>
              </a:rPr>
              <a:t>（</a:t>
            </a:r>
            <a:r>
              <a:rPr lang="en-US" altLang="zh-CN" sz="1000" b="1">
                <a:solidFill>
                  <a:srgbClr val="000000"/>
                </a:solidFill>
                <a:latin typeface="仿宋" panose="02010609060101010101" pitchFamily="49" charset="-122"/>
                <a:ea typeface="仿宋" panose="02010609060101010101" pitchFamily="49" charset="-122"/>
              </a:rPr>
              <a:t>5</a:t>
            </a:r>
            <a:r>
              <a:rPr lang="zh-CN" altLang="en-US" sz="1000" b="1">
                <a:solidFill>
                  <a:srgbClr val="000000"/>
                </a:solidFill>
                <a:latin typeface="仿宋" panose="02010609060101010101" pitchFamily="49" charset="-122"/>
                <a:ea typeface="仿宋" panose="02010609060101010101" pitchFamily="49" charset="-122"/>
              </a:rPr>
              <a:t>）由图知，当水的温度达到98℃时，温度不再变化，说明此时是水的沸腾过程，其特点是吸热温度保持不变，水的沸点是98℃；</a:t>
            </a:r>
          </a:p>
          <a:p>
            <a:pPr>
              <a:defRPr/>
            </a:pPr>
            <a:r>
              <a:rPr lang="zh-CN" altLang="en-US" sz="1000" b="1">
                <a:solidFill>
                  <a:srgbClr val="000000"/>
                </a:solidFill>
                <a:latin typeface="仿宋" panose="02010609060101010101" pitchFamily="49" charset="-122"/>
                <a:ea typeface="仿宋" panose="02010609060101010101" pitchFamily="49" charset="-122"/>
              </a:rPr>
              <a:t>（</a:t>
            </a:r>
            <a:r>
              <a:rPr lang="en-US" altLang="zh-CN" sz="1000" b="1">
                <a:solidFill>
                  <a:srgbClr val="000000"/>
                </a:solidFill>
                <a:latin typeface="仿宋" panose="02010609060101010101" pitchFamily="49" charset="-122"/>
                <a:ea typeface="仿宋" panose="02010609060101010101" pitchFamily="49" charset="-122"/>
              </a:rPr>
              <a:t>6</a:t>
            </a:r>
            <a:r>
              <a:rPr lang="zh-CN" altLang="en-US" sz="1000" b="1">
                <a:solidFill>
                  <a:srgbClr val="000000"/>
                </a:solidFill>
                <a:latin typeface="仿宋" panose="02010609060101010101" pitchFamily="49" charset="-122"/>
                <a:ea typeface="仿宋" panose="02010609060101010101" pitchFamily="49" charset="-122"/>
              </a:rPr>
              <a:t>）当大烧杯中的水沸腾后，小试管中的水从大烧杯中吸热，温度达到水的沸点后，就和烧杯中的水的温度一样，就不能从烧杯中继续吸热，这时虽然达到了沸点，但不能吸收热量，所以不会沸腾，这说明液体沸腾必须满足的条件是温度达到沸点，不断吸热。</a:t>
            </a:r>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10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defRPr/>
            </a:pPr>
            <a:r>
              <a:rPr lang="zh-CN" altLang="en-US" sz="1000" b="1">
                <a:solidFill>
                  <a:srgbClr val="0070C0"/>
                </a:solidFill>
                <a:latin typeface="黑体" panose="02010609060101010101" pitchFamily="49" charset="-122"/>
                <a:ea typeface="黑体" panose="02010609060101010101" pitchFamily="49" charset="-122"/>
              </a:rPr>
              <a:t>解析：</a:t>
            </a:r>
            <a:r>
              <a:rPr lang="zh-CN" altLang="en-US" sz="1000" b="1">
                <a:solidFill>
                  <a:srgbClr val="000000"/>
                </a:solidFill>
                <a:latin typeface="仿宋" panose="02010609060101010101" pitchFamily="49" charset="-122"/>
                <a:ea typeface="仿宋" panose="02010609060101010101" pitchFamily="49" charset="-122"/>
              </a:rPr>
              <a:t>（1）实验中需要用酒精灯的外焰加热，应从下向上固定实验器材的位置，所以应先确定铁</a:t>
            </a:r>
            <a:r>
              <a:rPr lang="zh-CN" altLang="en-US" sz="1000" b="1">
                <a:solidFill>
                  <a:srgbClr val="FF0000"/>
                </a:solidFill>
                <a:latin typeface="仿宋" panose="02010609060101010101" pitchFamily="49" charset="-122"/>
                <a:ea typeface="仿宋" panose="02010609060101010101" pitchFamily="49" charset="-122"/>
              </a:rPr>
              <a:t>圈</a:t>
            </a:r>
            <a:r>
              <a:rPr lang="zh-CN" altLang="en-US" sz="1000" b="1">
                <a:solidFill>
                  <a:srgbClr val="000000"/>
                </a:solidFill>
                <a:latin typeface="仿宋" panose="02010609060101010101" pitchFamily="49" charset="-122"/>
                <a:ea typeface="仿宋" panose="02010609060101010101" pitchFamily="49" charset="-122"/>
              </a:rPr>
              <a:t>的高度；</a:t>
            </a:r>
          </a:p>
          <a:p>
            <a:pPr>
              <a:defRPr/>
            </a:pPr>
            <a:r>
              <a:rPr lang="zh-CN" altLang="en-US" sz="1000" b="1">
                <a:solidFill>
                  <a:srgbClr val="000000"/>
                </a:solidFill>
                <a:latin typeface="仿宋" panose="02010609060101010101" pitchFamily="49" charset="-122"/>
                <a:ea typeface="仿宋" panose="02010609060101010101" pitchFamily="49" charset="-122"/>
              </a:rPr>
              <a:t>（2）在实验中需要测量记录时间，因此还需要补充秒表；</a:t>
            </a:r>
          </a:p>
          <a:p>
            <a:pPr>
              <a:defRPr/>
            </a:pPr>
            <a:r>
              <a:rPr lang="zh-CN" altLang="en-US" sz="1000" b="1">
                <a:solidFill>
                  <a:srgbClr val="000000"/>
                </a:solidFill>
                <a:latin typeface="仿宋" panose="02010609060101010101" pitchFamily="49" charset="-122"/>
                <a:ea typeface="仿宋" panose="02010609060101010101" pitchFamily="49" charset="-122"/>
              </a:rPr>
              <a:t>（3）水沸腾实验中，向烧杯中倒入热水而不用冷水，这种做法的好处是缩短加热时间；</a:t>
            </a:r>
          </a:p>
          <a:p>
            <a:pPr>
              <a:defRPr/>
            </a:pPr>
            <a:r>
              <a:rPr lang="zh-CN" altLang="en-US" sz="1000" b="1">
                <a:solidFill>
                  <a:srgbClr val="000000"/>
                </a:solidFill>
                <a:latin typeface="仿宋" panose="02010609060101010101" pitchFamily="49" charset="-122"/>
                <a:ea typeface="仿宋" panose="02010609060101010101" pitchFamily="49" charset="-122"/>
              </a:rPr>
              <a:t>（4）水沸腾时，产生大量的气泡，里面有大量的水蒸气，因此气泡中的“气”是指水蒸气；</a:t>
            </a:r>
          </a:p>
          <a:p>
            <a:pPr>
              <a:defRPr/>
            </a:pPr>
            <a:r>
              <a:rPr lang="zh-CN" altLang="en-US" sz="1000" b="1">
                <a:solidFill>
                  <a:srgbClr val="000000"/>
                </a:solidFill>
                <a:latin typeface="仿宋" panose="02010609060101010101" pitchFamily="49" charset="-122"/>
                <a:ea typeface="仿宋" panose="02010609060101010101" pitchFamily="49" charset="-122"/>
              </a:rPr>
              <a:t>（</a:t>
            </a:r>
            <a:r>
              <a:rPr lang="en-US" altLang="zh-CN" sz="1000" b="1">
                <a:solidFill>
                  <a:srgbClr val="000000"/>
                </a:solidFill>
                <a:latin typeface="仿宋" panose="02010609060101010101" pitchFamily="49" charset="-122"/>
                <a:ea typeface="仿宋" panose="02010609060101010101" pitchFamily="49" charset="-122"/>
              </a:rPr>
              <a:t>5</a:t>
            </a:r>
            <a:r>
              <a:rPr lang="zh-CN" altLang="en-US" sz="1000" b="1">
                <a:solidFill>
                  <a:srgbClr val="000000"/>
                </a:solidFill>
                <a:latin typeface="仿宋" panose="02010609060101010101" pitchFamily="49" charset="-122"/>
                <a:ea typeface="仿宋" panose="02010609060101010101" pitchFamily="49" charset="-122"/>
              </a:rPr>
              <a:t>）由图知，当水的温度达到98℃时，温度不再变化，说明此时是水的沸腾过程，其特点是吸热温度保持不变，水的沸点是98℃；</a:t>
            </a:r>
          </a:p>
          <a:p>
            <a:pPr>
              <a:defRPr/>
            </a:pPr>
            <a:r>
              <a:rPr lang="zh-CN" altLang="en-US" sz="1000" b="1">
                <a:solidFill>
                  <a:srgbClr val="000000"/>
                </a:solidFill>
                <a:latin typeface="仿宋" panose="02010609060101010101" pitchFamily="49" charset="-122"/>
                <a:ea typeface="仿宋" panose="02010609060101010101" pitchFamily="49" charset="-122"/>
              </a:rPr>
              <a:t>（</a:t>
            </a:r>
            <a:r>
              <a:rPr lang="en-US" altLang="zh-CN" sz="1000" b="1">
                <a:solidFill>
                  <a:srgbClr val="000000"/>
                </a:solidFill>
                <a:latin typeface="仿宋" panose="02010609060101010101" pitchFamily="49" charset="-122"/>
                <a:ea typeface="仿宋" panose="02010609060101010101" pitchFamily="49" charset="-122"/>
              </a:rPr>
              <a:t>6</a:t>
            </a:r>
            <a:r>
              <a:rPr lang="zh-CN" altLang="en-US" sz="1000" b="1">
                <a:solidFill>
                  <a:srgbClr val="000000"/>
                </a:solidFill>
                <a:latin typeface="仿宋" panose="02010609060101010101" pitchFamily="49" charset="-122"/>
                <a:ea typeface="仿宋" panose="02010609060101010101" pitchFamily="49" charset="-122"/>
              </a:rPr>
              <a:t>）当大烧杯中的水沸腾后，小试管中的水从大烧杯中吸热，温度达到水的沸点后，就和烧杯中的水的温度一样，就不能从烧杯中继续吸热，这时虽然达到了沸点，但不能吸收热量，所以不会沸腾，这说明液体沸腾必须满足的条件是温度达到沸点，不断吸热。</a:t>
            </a:r>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11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ct val="0"/>
              </a:spcBef>
              <a:spcAft>
                <a:spcPct val="0"/>
              </a:spcAft>
              <a:buClrTx/>
              <a:buSzTx/>
              <a:buFontTx/>
              <a:buNone/>
              <a:defRPr/>
            </a:pPr>
            <a:r>
              <a:rPr lang="zh-CN" altLang="en-US" sz="1000" b="1">
                <a:solidFill>
                  <a:srgbClr val="0070C0"/>
                </a:solidFill>
                <a:latin typeface="黑体" panose="02010609060101010101" pitchFamily="49" charset="-122"/>
                <a:ea typeface="黑体" panose="02010609060101010101" pitchFamily="49" charset="-122"/>
                <a:cs typeface="仿宋" panose="02010609060101010101" pitchFamily="49" charset="-122"/>
              </a:rPr>
              <a:t>解析：</a:t>
            </a:r>
            <a:r>
              <a:rPr lang="zh-CN" altLang="en-US" sz="1000" b="1">
                <a:solidFill>
                  <a:srgbClr val="000000"/>
                </a:solidFill>
                <a:latin typeface="仿宋" panose="02010609060101010101" pitchFamily="49" charset="-122"/>
                <a:ea typeface="仿宋" panose="02010609060101010101" pitchFamily="49" charset="-122"/>
              </a:rPr>
              <a:t>热风干手器吹出的空气温度高，提高了水分的温度，可使手上水分蒸发加快；</a:t>
            </a:r>
            <a:r>
              <a:rPr lang="zh-CN" altLang="en-US" sz="1000" b="1">
                <a:solidFill>
                  <a:srgbClr val="000000"/>
                </a:solidFill>
                <a:latin typeface="仿宋" panose="02010609060101010101" pitchFamily="49" charset="-122"/>
                <a:ea typeface="仿宋" panose="02010609060101010101" pitchFamily="49" charset="-122"/>
                <a:cs typeface="楷体" panose="02010609060101010101" pitchFamily="49" charset="-122"/>
                <a:sym typeface="+mn-ea"/>
              </a:rPr>
              <a:t>把手伸开，增大液体的表面积，可使手上水分蒸发加快；吹出的风使手表面空气流动速度加快，可使手上水分蒸发加快。</a:t>
            </a:r>
          </a:p>
        </p:txBody>
      </p:sp>
      <p:sp>
        <p:nvSpPr>
          <p:cNvPr id="4" name="灯片编号占位符 3"/>
          <p:cNvSpPr>
            <a:spLocks noGrp="1"/>
          </p:cNvSpPr>
          <p:nvPr>
            <p:ph type="sldNum" sz="quarter" idx="10"/>
          </p:nvPr>
        </p:nvSpPr>
        <p:spPr/>
        <p:txBody>
          <a:bodyPr/>
          <a:lstStyle/>
          <a:p>
            <a:fld id="{3D43E313-CCFD-4E94-8086-CBA4614125B8}" type="slidenum">
              <a:rPr lang="zh-CN" altLang="en-US" smtClean="0"/>
              <a:t>19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ct val="0"/>
              </a:spcBef>
              <a:spcAft>
                <a:spcPct val="0"/>
              </a:spcAft>
              <a:buClrTx/>
              <a:buSzTx/>
              <a:buFontTx/>
              <a:buNone/>
              <a:defRPr/>
            </a:pPr>
            <a:r>
              <a:rPr lang="zh-CN" altLang="en-US" sz="1000" b="1">
                <a:solidFill>
                  <a:srgbClr val="0070C0"/>
                </a:solidFill>
                <a:latin typeface="黑体" panose="02010609060101010101" pitchFamily="49" charset="-122"/>
                <a:ea typeface="黑体" panose="02010609060101010101" pitchFamily="49" charset="-122"/>
                <a:cs typeface="仿宋" panose="02010609060101010101" pitchFamily="49" charset="-122"/>
              </a:rPr>
              <a:t>解析：</a:t>
            </a:r>
            <a:r>
              <a:rPr lang="zh-CN" altLang="en-US" sz="1000" b="1">
                <a:solidFill>
                  <a:srgbClr val="0FB62A"/>
                </a:solidFill>
                <a:latin typeface="仿宋" panose="02010609060101010101" pitchFamily="49" charset="-122"/>
                <a:ea typeface="仿宋" panose="02010609060101010101" pitchFamily="49" charset="-122"/>
                <a:cs typeface="仿宋" panose="02010609060101010101" pitchFamily="49" charset="-122"/>
              </a:rPr>
              <a:t> </a:t>
            </a:r>
            <a:r>
              <a:rPr lang="zh-CN" altLang="en-US" sz="1000" b="1">
                <a:solidFill>
                  <a:srgbClr val="000000"/>
                </a:solidFill>
                <a:latin typeface="仿宋" panose="02010609060101010101" pitchFamily="49" charset="-122"/>
                <a:ea typeface="仿宋" panose="02010609060101010101" pitchFamily="49" charset="-122"/>
                <a:cs typeface="仿宋" panose="02010609060101010101" pitchFamily="49" charset="-122"/>
              </a:rPr>
              <a:t>由于从冰箱取出的饮料温度比较低，周围空气中的水蒸气因遇冷发生液化，附着在饮料瓶外壁上，表面会变湿。擦去这层水，又有新的水蒸气在温度低的饮料瓶外壁发生液化，一会</a:t>
            </a:r>
            <a:r>
              <a:rPr lang="zh-CN" altLang="en-US" sz="1000" b="1" u="sng">
                <a:solidFill>
                  <a:srgbClr val="FF0000"/>
                </a:solidFill>
                <a:latin typeface="仿宋" panose="02010609060101010101" pitchFamily="49" charset="-122"/>
                <a:ea typeface="仿宋" panose="02010609060101010101" pitchFamily="49" charset="-122"/>
                <a:cs typeface="仿宋" panose="02010609060101010101" pitchFamily="49" charset="-122"/>
              </a:rPr>
              <a:t>儿</a:t>
            </a:r>
            <a:r>
              <a:rPr lang="zh-CN" altLang="en-US" sz="1000" b="1">
                <a:solidFill>
                  <a:srgbClr val="000000"/>
                </a:solidFill>
                <a:latin typeface="仿宋" panose="02010609060101010101" pitchFamily="49" charset="-122"/>
                <a:ea typeface="仿宋" panose="02010609060101010101" pitchFamily="49" charset="-122"/>
                <a:cs typeface="仿宋" panose="02010609060101010101" pitchFamily="49" charset="-122"/>
              </a:rPr>
              <a:t>又会变湿</a:t>
            </a:r>
            <a:r>
              <a:rPr lang="zh-CN" altLang="en-US" sz="1000" b="1" u="sng">
                <a:solidFill>
                  <a:srgbClr val="FF0000"/>
                </a:solidFill>
                <a:latin typeface="仿宋" panose="02010609060101010101" pitchFamily="49" charset="-122"/>
                <a:ea typeface="仿宋" panose="02010609060101010101" pitchFamily="49" charset="-122"/>
                <a:cs typeface="仿宋" panose="02010609060101010101" pitchFamily="49" charset="-122"/>
              </a:rPr>
              <a:t>，</a:t>
            </a:r>
            <a:r>
              <a:rPr lang="zh-CN" altLang="en-US" sz="1000" b="1">
                <a:solidFill>
                  <a:srgbClr val="000000"/>
                </a:solidFill>
                <a:latin typeface="仿宋" panose="02010609060101010101" pitchFamily="49" charset="-122"/>
                <a:ea typeface="仿宋" panose="02010609060101010101" pitchFamily="49" charset="-122"/>
                <a:cs typeface="仿宋" panose="02010609060101010101" pitchFamily="49" charset="-122"/>
              </a:rPr>
              <a:t>液化过程需要放热。 </a:t>
            </a:r>
          </a:p>
          <a:p>
            <a:endParaRPr lang="zh-CN" altLang="en-US"/>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25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ct val="0"/>
              </a:spcBef>
              <a:spcAft>
                <a:spcPct val="0"/>
              </a:spcAft>
              <a:buClrTx/>
              <a:buSzTx/>
              <a:buFontTx/>
              <a:buNone/>
              <a:defRPr/>
            </a:pPr>
            <a:r>
              <a:rPr lang="zh-CN" altLang="en-US" sz="1000" b="1">
                <a:solidFill>
                  <a:srgbClr val="0070C0"/>
                </a:solidFill>
                <a:latin typeface="黑体" panose="02010609060101010101" pitchFamily="49" charset="-122"/>
                <a:ea typeface="黑体" panose="02010609060101010101" pitchFamily="49" charset="-122"/>
                <a:cs typeface="仿宋" panose="02010609060101010101" pitchFamily="49" charset="-122"/>
              </a:rPr>
              <a:t>解析：</a:t>
            </a:r>
            <a:r>
              <a:rPr lang="zh-CN" altLang="en-US" sz="1000" b="1">
                <a:solidFill>
                  <a:srgbClr val="000000"/>
                </a:solidFill>
                <a:latin typeface="仿宋" panose="02010609060101010101" pitchFamily="49" charset="-122"/>
                <a:ea typeface="仿宋" panose="02010609060101010101" pitchFamily="49" charset="-122"/>
                <a:cs typeface="仿宋" panose="02010609060101010101" pitchFamily="49" charset="-122"/>
              </a:rPr>
              <a:t>电冰箱的电动压缩机使气态制冷剂压缩并把它压</a:t>
            </a:r>
            <a:r>
              <a:rPr lang="zh-CN" altLang="en-US" sz="1000" b="1">
                <a:solidFill>
                  <a:srgbClr val="FF0000"/>
                </a:solidFill>
                <a:latin typeface="仿宋" panose="02010609060101010101" pitchFamily="49" charset="-122"/>
                <a:ea typeface="仿宋" panose="02010609060101010101" pitchFamily="49" charset="-122"/>
                <a:cs typeface="仿宋" panose="02010609060101010101" pitchFamily="49" charset="-122"/>
              </a:rPr>
              <a:t>入</a:t>
            </a:r>
            <a:r>
              <a:rPr lang="zh-CN" altLang="en-US" sz="1000" b="1">
                <a:solidFill>
                  <a:srgbClr val="000000"/>
                </a:solidFill>
                <a:latin typeface="仿宋" panose="02010609060101010101" pitchFamily="49" charset="-122"/>
                <a:ea typeface="仿宋" panose="02010609060101010101" pitchFamily="49" charset="-122"/>
                <a:cs typeface="仿宋" panose="02010609060101010101" pitchFamily="49" charset="-122"/>
              </a:rPr>
              <a:t>冰箱外面的冷凝管里，在这里蒸气变成液体并放热，放出的热被周围的空气带走。冷凝器中的液态制冷剂，经过一根很细的毛细管缓慢地进入冰箱内冷冻室的管子里（即蒸发器），在这里迅速汽化、吸热，使冰箱内的温度降低。生成的蒸气又被压缩机抽走，压</a:t>
            </a:r>
            <a:r>
              <a:rPr lang="zh-CN" altLang="en-US" sz="1000" b="1">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入</a:t>
            </a:r>
            <a:r>
              <a:rPr lang="zh-CN" altLang="en-US" sz="1000" b="1">
                <a:solidFill>
                  <a:srgbClr val="000000"/>
                </a:solidFill>
                <a:latin typeface="仿宋" panose="02010609060101010101" pitchFamily="49" charset="-122"/>
                <a:ea typeface="仿宋" panose="02010609060101010101" pitchFamily="49" charset="-122"/>
                <a:cs typeface="仿宋" panose="02010609060101010101" pitchFamily="49" charset="-122"/>
              </a:rPr>
              <a:t>冷凝器，再液化并把从冰箱内带来的热放出。制冷剂这样循环流动，冰箱冷冻室里就可以保持相当低的温度。 </a:t>
            </a:r>
          </a:p>
          <a:p>
            <a:endParaRPr lang="zh-CN" altLang="en-US"/>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26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内容占位符 2"/>
          <p:cNvSpPr>
            <a:spLocks noGrp="1"/>
          </p:cNvSpPr>
          <p:nvPr>
            <p:ph idx="1"/>
          </p:nvPr>
        </p:nvSpPr>
        <p:spPr>
          <a:xfrm>
            <a:off x="457202" y="1200155"/>
            <a:ext cx="8229601" cy="3394472"/>
          </a:xfrm>
          <a:prstGeom prst="rect">
            <a:avLst/>
          </a:prstGeom>
        </p:spPr>
        <p:txBody>
          <a:bodyPr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垂直排列标题与文本">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3" y="158358"/>
            <a:ext cx="6019800" cy="4436269"/>
          </a:xfrm>
          <a:prstGeom prst="rect">
            <a:avLst/>
          </a:prstGeom>
        </p:spPr>
        <p:txBody>
          <a:bodyPr vert="eaVert"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标题 8"/>
          <p:cNvSpPr>
            <a:spLocks noGrp="1"/>
          </p:cNvSpPr>
          <p:nvPr>
            <p:ph type="title"/>
          </p:nvPr>
        </p:nvSpPr>
        <p:spPr>
          <a:xfrm>
            <a:off x="457202" y="205978"/>
            <a:ext cx="8229601" cy="857250"/>
          </a:xfrm>
          <a:prstGeom prst="rect">
            <a:avLst/>
          </a:prstGeom>
        </p:spPr>
        <p:txBody>
          <a:bodyPr lIns="72443" tIns="36221" rIns="72443" bIns="36221"/>
          <a:lstStyle/>
          <a:p>
            <a:r>
              <a:rPr lang="zh-CN" altLang="en-US"/>
              <a:t>单击此处编辑母版标题样式</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2" y="205978"/>
            <a:ext cx="8229601" cy="857250"/>
          </a:xfrm>
          <a:prstGeom prst="rect">
            <a:avLst/>
          </a:prstGeom>
        </p:spPr>
        <p:txBody>
          <a:bodyPr lIns="72443" tIns="36221" rIns="72443" bIns="36221"/>
          <a:lstStyle/>
          <a:p>
            <a:r>
              <a:rPr lang="zh-CN" altLang="en-US"/>
              <a:t>单击此处编辑母版标题样式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2_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2" y="158358"/>
            <a:ext cx="2057401" cy="4436269"/>
          </a:xfrm>
          <a:prstGeom prst="rect">
            <a:avLst/>
          </a:prstGeom>
        </p:spPr>
        <p:txBody>
          <a:bodyPr vert="eaVert" lIns="72443" tIns="36221" rIns="72443" bIns="36221"/>
          <a:lstStyle/>
          <a:p>
            <a:r>
              <a:rPr lang="zh-CN" altLang="en-US"/>
              <a:t>单击此处编辑母版标题样式</a:t>
            </a:r>
          </a:p>
        </p:txBody>
      </p:sp>
      <p:sp>
        <p:nvSpPr>
          <p:cNvPr id="3" name="竖排文字占位符 2"/>
          <p:cNvSpPr>
            <a:spLocks noGrp="1"/>
          </p:cNvSpPr>
          <p:nvPr>
            <p:ph type="body" orient="vert" idx="1"/>
          </p:nvPr>
        </p:nvSpPr>
        <p:spPr>
          <a:xfrm>
            <a:off x="457203" y="158358"/>
            <a:ext cx="6019800" cy="4436269"/>
          </a:xfrm>
          <a:prstGeom prst="rect">
            <a:avLst/>
          </a:prstGeom>
        </p:spPr>
        <p:txBody>
          <a:bodyPr vert="eaVert"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2" y="205978"/>
            <a:ext cx="8229601" cy="857250"/>
          </a:xfrm>
          <a:prstGeom prst="rect">
            <a:avLst/>
          </a:prstGeom>
        </p:spPr>
        <p:txBody>
          <a:bodyPr lIns="72443" tIns="36221" rIns="72443" bIns="36221"/>
          <a:lstStyle/>
          <a:p>
            <a:r>
              <a:rPr lang="zh-CN" altLang="en-US"/>
              <a:t>单击此处编辑母版标题样式</a:t>
            </a: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2" y="841776"/>
            <a:ext cx="6858000" cy="1790700"/>
          </a:xfrm>
          <a:prstGeom prst="rect">
            <a:avLst/>
          </a:prstGeom>
        </p:spPr>
        <p:txBody>
          <a:bodyPr lIns="72443" tIns="36221" rIns="72443" bIns="36221" anchor="b"/>
          <a:lstStyle>
            <a:lvl1pPr algn="ctr">
              <a:defRPr sz="4700"/>
            </a:lvl1pPr>
          </a:lstStyle>
          <a:p>
            <a:r>
              <a:rPr lang="zh-CN" altLang="en-US"/>
              <a:t>单击此处编辑母版标题样式</a:t>
            </a:r>
          </a:p>
        </p:txBody>
      </p:sp>
      <p:sp>
        <p:nvSpPr>
          <p:cNvPr id="3" name="副标题 2"/>
          <p:cNvSpPr>
            <a:spLocks noGrp="1"/>
          </p:cNvSpPr>
          <p:nvPr>
            <p:ph type="subTitle" idx="1"/>
          </p:nvPr>
        </p:nvSpPr>
        <p:spPr>
          <a:xfrm>
            <a:off x="1143002" y="2701529"/>
            <a:ext cx="6858000" cy="1241822"/>
          </a:xfrm>
          <a:prstGeom prst="rect">
            <a:avLst/>
          </a:prstGeom>
        </p:spPr>
        <p:txBody>
          <a:bodyPr lIns="72443" tIns="36221" rIns="72443" bIns="36221"/>
          <a:lstStyle>
            <a:lvl1pPr marL="0" indent="0" algn="ctr">
              <a:buNone/>
              <a:defRPr sz="1800"/>
            </a:lvl1pPr>
            <a:lvl2pPr marL="361950" indent="0" algn="ctr">
              <a:buNone/>
              <a:defRPr sz="1600"/>
            </a:lvl2pPr>
            <a:lvl3pPr marL="724535" indent="0" algn="ctr">
              <a:buNone/>
              <a:defRPr sz="1400"/>
            </a:lvl3pPr>
            <a:lvl4pPr marL="1086485" indent="0" algn="ctr">
              <a:buNone/>
              <a:defRPr sz="1300"/>
            </a:lvl4pPr>
            <a:lvl5pPr marL="1449070" indent="0" algn="ctr">
              <a:buNone/>
              <a:defRPr sz="1300"/>
            </a:lvl5pPr>
            <a:lvl6pPr marL="1811020" indent="0" algn="ctr">
              <a:buNone/>
              <a:defRPr sz="1300"/>
            </a:lvl6pPr>
            <a:lvl7pPr marL="2172970" indent="0" algn="ctr">
              <a:buNone/>
              <a:defRPr sz="1300"/>
            </a:lvl7pPr>
            <a:lvl8pPr marL="2535555" indent="0" algn="ctr">
              <a:buNone/>
              <a:defRPr sz="1300"/>
            </a:lvl8pPr>
            <a:lvl9pPr marL="2897505" indent="0" algn="ctr">
              <a:buNone/>
              <a:defRPr sz="1300"/>
            </a:lvl9pPr>
          </a:lstStyle>
          <a:p>
            <a:r>
              <a:rPr lang="zh-CN" altLang="en-US"/>
              <a:t>单击此处编辑母版副标题样式</a:t>
            </a:r>
          </a:p>
        </p:txBody>
      </p:sp>
      <p:sp>
        <p:nvSpPr>
          <p:cNvPr id="4" name="日期占位符 3"/>
          <p:cNvSpPr>
            <a:spLocks noGrp="1"/>
          </p:cNvSpPr>
          <p:nvPr>
            <p:ph type="dt" sz="half" idx="10"/>
          </p:nvPr>
        </p:nvSpPr>
        <p:spPr>
          <a:xfrm>
            <a:off x="628652" y="4767265"/>
            <a:ext cx="2057401" cy="273844"/>
          </a:xfrm>
          <a:prstGeom prst="rect">
            <a:avLst/>
          </a:prstGeom>
        </p:spPr>
        <p:txBody>
          <a:bodyPr lIns="72443" tIns="36221" rIns="72443" bIns="36221"/>
          <a:lstStyle/>
          <a:p>
            <a:endParaRPr lang="zh-CN" altLang="en-US"/>
          </a:p>
        </p:txBody>
      </p:sp>
      <p:sp>
        <p:nvSpPr>
          <p:cNvPr id="5" name="页脚占位符 4"/>
          <p:cNvSpPr>
            <a:spLocks noGrp="1"/>
          </p:cNvSpPr>
          <p:nvPr>
            <p:ph type="ftr" sz="quarter" idx="11"/>
          </p:nvPr>
        </p:nvSpPr>
        <p:spPr>
          <a:xfrm>
            <a:off x="3028952" y="4767265"/>
            <a:ext cx="3086100" cy="273844"/>
          </a:xfrm>
          <a:prstGeom prst="rect">
            <a:avLst/>
          </a:prstGeom>
        </p:spPr>
        <p:txBody>
          <a:bodyPr lIns="72443" tIns="36221" rIns="72443" bIns="36221"/>
          <a:lstStyle/>
          <a:p>
            <a:endParaRPr lang="zh-CN" altLang="en-US"/>
          </a:p>
        </p:txBody>
      </p:sp>
      <p:sp>
        <p:nvSpPr>
          <p:cNvPr id="6" name="灯片编号占位符 5"/>
          <p:cNvSpPr>
            <a:spLocks noGrp="1"/>
          </p:cNvSpPr>
          <p:nvPr>
            <p:ph type="sldNum" sz="quarter" idx="12"/>
          </p:nvPr>
        </p:nvSpPr>
        <p:spPr>
          <a:xfrm>
            <a:off x="4120447" y="4869656"/>
            <a:ext cx="727682" cy="273844"/>
          </a:xfrm>
          <a:prstGeom prst="rect">
            <a:avLst/>
          </a:prstGeom>
        </p:spPr>
        <p:txBody>
          <a:bodyPr lIns="69778" tIns="34889" rIns="69778" bIns="34889"/>
          <a:lstStyle/>
          <a:p>
            <a:r>
              <a:rPr lang="zh-CN" altLang="en-US"/>
              <a:t>第</a:t>
            </a:r>
            <a:fld id="{565CE74E-AB26-4998-AD42-012C4C1AD076}" type="slidenum">
              <a:rPr lang="zh-CN" altLang="en-US" smtClean="0"/>
              <a:t>‹#›</a:t>
            </a:fld>
            <a:r>
              <a:rPr lang="zh-CN" altLang="en-US"/>
              <a:t>页</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内容占位符 2"/>
          <p:cNvSpPr>
            <a:spLocks noGrp="1"/>
          </p:cNvSpPr>
          <p:nvPr>
            <p:ph idx="1"/>
          </p:nvPr>
        </p:nvSpPr>
        <p:spPr>
          <a:xfrm>
            <a:off x="457202" y="1200155"/>
            <a:ext cx="8229601" cy="3394472"/>
          </a:xfrm>
          <a:prstGeom prst="rect">
            <a:avLst/>
          </a:prstGeom>
        </p:spPr>
        <p:txBody>
          <a:bodyPr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内容占位符 2"/>
          <p:cNvSpPr>
            <a:spLocks noGrp="1"/>
          </p:cNvSpPr>
          <p:nvPr>
            <p:ph idx="1"/>
          </p:nvPr>
        </p:nvSpPr>
        <p:spPr>
          <a:xfrm>
            <a:off x="457202" y="1200155"/>
            <a:ext cx="8229601" cy="3394472"/>
          </a:xfrm>
          <a:prstGeom prst="rect">
            <a:avLst/>
          </a:prstGeom>
        </p:spPr>
        <p:txBody>
          <a:bodyPr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7"/>
            <a:ext cx="7772400" cy="1021556"/>
          </a:xfrm>
          <a:prstGeom prst="rect">
            <a:avLst/>
          </a:prstGeom>
        </p:spPr>
        <p:txBody>
          <a:bodyPr lIns="72443" tIns="36221" rIns="72443" bIns="36221" anchor="t"/>
          <a:lstStyle>
            <a:lvl1pPr algn="l">
              <a:defRPr sz="3200" b="1" cap="all"/>
            </a:lvl1pPr>
          </a:lstStyle>
          <a:p>
            <a:r>
              <a:rPr lang="zh-CN" altLang="en-US"/>
              <a:t>单击此处编辑母版标题样式</a:t>
            </a:r>
          </a:p>
        </p:txBody>
      </p:sp>
      <p:sp>
        <p:nvSpPr>
          <p:cNvPr id="3" name="文本占位符 2"/>
          <p:cNvSpPr>
            <a:spLocks noGrp="1"/>
          </p:cNvSpPr>
          <p:nvPr>
            <p:ph type="body" idx="1"/>
          </p:nvPr>
        </p:nvSpPr>
        <p:spPr>
          <a:xfrm>
            <a:off x="722314" y="2180036"/>
            <a:ext cx="7772400" cy="1125141"/>
          </a:xfrm>
          <a:prstGeom prst="rect">
            <a:avLst/>
          </a:prstGeom>
        </p:spPr>
        <p:txBody>
          <a:bodyPr lIns="72443" tIns="36221" rIns="72443" bIns="36221" anchor="b"/>
          <a:lstStyle>
            <a:lvl1pPr marL="0" indent="0">
              <a:buNone/>
              <a:defRPr sz="1600"/>
            </a:lvl1pPr>
            <a:lvl2pPr marL="361950" indent="0">
              <a:buNone/>
              <a:defRPr sz="1400"/>
            </a:lvl2pPr>
            <a:lvl3pPr marL="724535" indent="0">
              <a:buNone/>
              <a:defRPr sz="1300"/>
            </a:lvl3pPr>
            <a:lvl4pPr marL="1086485" indent="0">
              <a:buNone/>
              <a:defRPr sz="1100"/>
            </a:lvl4pPr>
            <a:lvl5pPr marL="1449070" indent="0">
              <a:buNone/>
              <a:defRPr sz="1100"/>
            </a:lvl5pPr>
            <a:lvl6pPr marL="1811020" indent="0">
              <a:buNone/>
              <a:defRPr sz="1100"/>
            </a:lvl6pPr>
            <a:lvl7pPr marL="2172970" indent="0">
              <a:buNone/>
              <a:defRPr sz="1100"/>
            </a:lvl7pPr>
            <a:lvl8pPr marL="2535555" indent="0">
              <a:buNone/>
              <a:defRPr sz="1100"/>
            </a:lvl8pPr>
            <a:lvl9pPr marL="2897505" indent="0">
              <a:buNone/>
              <a:defRPr sz="1100"/>
            </a:lvl9pPr>
          </a:lstStyle>
          <a:p>
            <a:pPr lvl="0"/>
            <a:r>
              <a:rPr lang="zh-CN" altLang="en-US"/>
              <a:t>单击此处编辑母版文本样式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7"/>
            <a:ext cx="7772400" cy="1021556"/>
          </a:xfrm>
          <a:prstGeom prst="rect">
            <a:avLst/>
          </a:prstGeom>
        </p:spPr>
        <p:txBody>
          <a:bodyPr lIns="72443" tIns="36221" rIns="72443" bIns="36221" anchor="t"/>
          <a:lstStyle>
            <a:lvl1pPr algn="l">
              <a:defRPr sz="3200" b="1" cap="all"/>
            </a:lvl1pPr>
          </a:lstStyle>
          <a:p>
            <a:r>
              <a:rPr lang="zh-CN" altLang="en-US"/>
              <a:t>单击此处编辑母版标题样式</a:t>
            </a:r>
          </a:p>
        </p:txBody>
      </p:sp>
      <p:sp>
        <p:nvSpPr>
          <p:cNvPr id="3" name="文本占位符 2"/>
          <p:cNvSpPr>
            <a:spLocks noGrp="1"/>
          </p:cNvSpPr>
          <p:nvPr>
            <p:ph type="body" idx="1"/>
          </p:nvPr>
        </p:nvSpPr>
        <p:spPr>
          <a:xfrm>
            <a:off x="722314" y="2180036"/>
            <a:ext cx="7772400" cy="1125141"/>
          </a:xfrm>
          <a:prstGeom prst="rect">
            <a:avLst/>
          </a:prstGeom>
        </p:spPr>
        <p:txBody>
          <a:bodyPr lIns="72443" tIns="36221" rIns="72443" bIns="36221" anchor="b"/>
          <a:lstStyle>
            <a:lvl1pPr marL="0" indent="0">
              <a:buNone/>
              <a:defRPr sz="1600"/>
            </a:lvl1pPr>
            <a:lvl2pPr marL="361950" indent="0">
              <a:buNone/>
              <a:defRPr sz="1400"/>
            </a:lvl2pPr>
            <a:lvl3pPr marL="724535" indent="0">
              <a:buNone/>
              <a:defRPr sz="1300"/>
            </a:lvl3pPr>
            <a:lvl4pPr marL="1086485" indent="0">
              <a:buNone/>
              <a:defRPr sz="1100"/>
            </a:lvl4pPr>
            <a:lvl5pPr marL="1449070" indent="0">
              <a:buNone/>
              <a:defRPr sz="1100"/>
            </a:lvl5pPr>
            <a:lvl6pPr marL="1811020" indent="0">
              <a:buNone/>
              <a:defRPr sz="1100"/>
            </a:lvl6pPr>
            <a:lvl7pPr marL="2172970" indent="0">
              <a:buNone/>
              <a:defRPr sz="1100"/>
            </a:lvl7pPr>
            <a:lvl8pPr marL="2535555" indent="0">
              <a:buNone/>
              <a:defRPr sz="1100"/>
            </a:lvl8pPr>
            <a:lvl9pPr marL="2897505" indent="0">
              <a:buNone/>
              <a:defRPr sz="1100"/>
            </a:lvl9pPr>
          </a:lstStyle>
          <a:p>
            <a:pPr lvl="0"/>
            <a:r>
              <a:rPr lang="zh-CN" altLang="en-US"/>
              <a:t>单击此处编辑母版文本样式</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90"/>
            <a:ext cx="3008313" cy="871537"/>
          </a:xfrm>
          <a:prstGeom prst="rect">
            <a:avLst/>
          </a:prstGeom>
        </p:spPr>
        <p:txBody>
          <a:bodyPr lIns="72443" tIns="36221" rIns="72443" bIns="36221" anchor="b"/>
          <a:lstStyle>
            <a:lvl1pPr algn="l">
              <a:defRPr sz="1600" b="1"/>
            </a:lvl1pPr>
          </a:lstStyle>
          <a:p>
            <a:r>
              <a:rPr lang="zh-CN" altLang="en-US"/>
              <a:t>单击此处编辑母版标题样式</a:t>
            </a:r>
          </a:p>
        </p:txBody>
      </p:sp>
      <p:sp>
        <p:nvSpPr>
          <p:cNvPr id="3" name="内容占位符 2"/>
          <p:cNvSpPr>
            <a:spLocks noGrp="1"/>
          </p:cNvSpPr>
          <p:nvPr>
            <p:ph idx="1"/>
          </p:nvPr>
        </p:nvSpPr>
        <p:spPr>
          <a:xfrm>
            <a:off x="3575052" y="204793"/>
            <a:ext cx="5111750" cy="4389834"/>
          </a:xfrm>
          <a:prstGeom prst="rect">
            <a:avLst/>
          </a:prstGeom>
        </p:spPr>
        <p:txBody>
          <a:bodyPr lIns="72443" tIns="36221" rIns="72443" bIns="36221"/>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4" y="1076328"/>
            <a:ext cx="3008313" cy="3518298"/>
          </a:xfrm>
          <a:prstGeom prst="rect">
            <a:avLst/>
          </a:prstGeom>
        </p:spPr>
        <p:txBody>
          <a:bodyPr lIns="72443" tIns="36221" rIns="72443" bIns="36221"/>
          <a:lstStyle>
            <a:lvl1pPr marL="0" indent="0">
              <a:buNone/>
              <a:defRPr sz="1100"/>
            </a:lvl1pPr>
            <a:lvl2pPr marL="361950" indent="0">
              <a:buNone/>
              <a:defRPr sz="1000"/>
            </a:lvl2pPr>
            <a:lvl3pPr marL="724535" indent="0">
              <a:buNone/>
              <a:defRPr sz="800"/>
            </a:lvl3pPr>
            <a:lvl4pPr marL="1086485" indent="0">
              <a:buNone/>
              <a:defRPr sz="700"/>
            </a:lvl4pPr>
            <a:lvl5pPr marL="1449070" indent="0">
              <a:buNone/>
              <a:defRPr sz="700"/>
            </a:lvl5pPr>
            <a:lvl6pPr marL="1811020" indent="0">
              <a:buNone/>
              <a:defRPr sz="700"/>
            </a:lvl6pPr>
            <a:lvl7pPr marL="2172970" indent="0">
              <a:buNone/>
              <a:defRPr sz="700"/>
            </a:lvl7pPr>
            <a:lvl8pPr marL="2535555" indent="0">
              <a:buNone/>
              <a:defRPr sz="700"/>
            </a:lvl8pPr>
            <a:lvl9pPr marL="2897505" indent="0">
              <a:buNone/>
              <a:defRPr sz="700"/>
            </a:lvl9pPr>
          </a:lstStyle>
          <a:p>
            <a:pPr lvl="0"/>
            <a:r>
              <a:rPr lang="zh-CN" altLang="en-US"/>
              <a:t>单击此处编辑母版文本样式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90" y="3600452"/>
            <a:ext cx="5486400" cy="425053"/>
          </a:xfrm>
          <a:prstGeom prst="rect">
            <a:avLst/>
          </a:prstGeom>
        </p:spPr>
        <p:txBody>
          <a:bodyPr lIns="72443" tIns="36221" rIns="72443" bIns="36221" anchor="b"/>
          <a:lstStyle>
            <a:lvl1pPr algn="l">
              <a:defRPr sz="1600" b="1"/>
            </a:lvl1pPr>
          </a:lstStyle>
          <a:p>
            <a:r>
              <a:rPr lang="zh-CN" altLang="en-US"/>
              <a:t>单击此处编辑母版标题样式</a:t>
            </a:r>
          </a:p>
        </p:txBody>
      </p:sp>
      <p:sp>
        <p:nvSpPr>
          <p:cNvPr id="3" name="图片占位符 2"/>
          <p:cNvSpPr>
            <a:spLocks noGrp="1"/>
          </p:cNvSpPr>
          <p:nvPr>
            <p:ph type="pic" idx="1"/>
          </p:nvPr>
        </p:nvSpPr>
        <p:spPr>
          <a:xfrm>
            <a:off x="1792290" y="459583"/>
            <a:ext cx="5486400" cy="3086100"/>
          </a:xfrm>
          <a:prstGeom prst="rect">
            <a:avLst/>
          </a:prstGeom>
        </p:spPr>
        <p:txBody>
          <a:bodyPr lIns="72443" tIns="36221" rIns="72443" bIns="36221"/>
          <a:lstStyle>
            <a:lvl1pPr marL="0" indent="0">
              <a:buNone/>
              <a:defRPr sz="2500"/>
            </a:lvl1pPr>
            <a:lvl2pPr marL="361950" indent="0">
              <a:buNone/>
              <a:defRPr sz="2200"/>
            </a:lvl2pPr>
            <a:lvl3pPr marL="724535" indent="0">
              <a:buNone/>
              <a:defRPr sz="1800"/>
            </a:lvl3pPr>
            <a:lvl4pPr marL="1086485" indent="0">
              <a:buNone/>
              <a:defRPr sz="1600"/>
            </a:lvl4pPr>
            <a:lvl5pPr marL="1449070" indent="0">
              <a:buNone/>
              <a:defRPr sz="1600"/>
            </a:lvl5pPr>
            <a:lvl6pPr marL="1811020" indent="0">
              <a:buNone/>
              <a:defRPr sz="1600"/>
            </a:lvl6pPr>
            <a:lvl7pPr marL="2172970" indent="0">
              <a:buNone/>
              <a:defRPr sz="1600"/>
            </a:lvl7pPr>
            <a:lvl8pPr marL="2535555" indent="0">
              <a:buNone/>
              <a:defRPr sz="1600"/>
            </a:lvl8pPr>
            <a:lvl9pPr marL="2897505" indent="0">
              <a:buNone/>
              <a:defRPr sz="1600"/>
            </a:lvl9pPr>
          </a:lstStyle>
          <a:p>
            <a:r>
              <a:rPr lang="zh-CN" altLang="en-US"/>
              <a:t>单击图标添加图片</a:t>
            </a:r>
          </a:p>
        </p:txBody>
      </p:sp>
      <p:sp>
        <p:nvSpPr>
          <p:cNvPr id="4" name="文本占位符 3"/>
          <p:cNvSpPr>
            <a:spLocks noGrp="1"/>
          </p:cNvSpPr>
          <p:nvPr>
            <p:ph type="body" sz="half" idx="2"/>
          </p:nvPr>
        </p:nvSpPr>
        <p:spPr>
          <a:xfrm>
            <a:off x="1792290" y="4025507"/>
            <a:ext cx="5486400" cy="603647"/>
          </a:xfrm>
          <a:prstGeom prst="rect">
            <a:avLst/>
          </a:prstGeom>
        </p:spPr>
        <p:txBody>
          <a:bodyPr lIns="72443" tIns="36221" rIns="72443" bIns="36221"/>
          <a:lstStyle>
            <a:lvl1pPr marL="0" indent="0">
              <a:buNone/>
              <a:defRPr sz="1100"/>
            </a:lvl1pPr>
            <a:lvl2pPr marL="361950" indent="0">
              <a:buNone/>
              <a:defRPr sz="1000"/>
            </a:lvl2pPr>
            <a:lvl3pPr marL="724535" indent="0">
              <a:buNone/>
              <a:defRPr sz="800"/>
            </a:lvl3pPr>
            <a:lvl4pPr marL="1086485" indent="0">
              <a:buNone/>
              <a:defRPr sz="700"/>
            </a:lvl4pPr>
            <a:lvl5pPr marL="1449070" indent="0">
              <a:buNone/>
              <a:defRPr sz="700"/>
            </a:lvl5pPr>
            <a:lvl6pPr marL="1811020" indent="0">
              <a:buNone/>
              <a:defRPr sz="700"/>
            </a:lvl6pPr>
            <a:lvl7pPr marL="2172970" indent="0">
              <a:buNone/>
              <a:defRPr sz="700"/>
            </a:lvl7pPr>
            <a:lvl8pPr marL="2535555" indent="0">
              <a:buNone/>
              <a:defRPr sz="700"/>
            </a:lvl8pPr>
            <a:lvl9pPr marL="2897505" indent="0">
              <a:buNone/>
              <a:defRPr sz="700"/>
            </a:lvl9pPr>
          </a:lstStyle>
          <a:p>
            <a:pPr lvl="0"/>
            <a:r>
              <a:rPr lang="zh-CN" altLang="en-US"/>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竖排文字占位符 2"/>
          <p:cNvSpPr>
            <a:spLocks noGrp="1"/>
          </p:cNvSpPr>
          <p:nvPr>
            <p:ph type="body" orient="vert" idx="1"/>
          </p:nvPr>
        </p:nvSpPr>
        <p:spPr>
          <a:xfrm>
            <a:off x="457202" y="1200155"/>
            <a:ext cx="8229601" cy="3394472"/>
          </a:xfrm>
          <a:prstGeom prst="rect">
            <a:avLst/>
          </a:prstGeom>
        </p:spPr>
        <p:txBody>
          <a:bodyPr vert="eaVert"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5" name="任意多边形 4"/>
          <p:cNvSpPr/>
          <p:nvPr userDrawn="1"/>
        </p:nvSpPr>
        <p:spPr>
          <a:xfrm>
            <a:off x="-1" y="16687"/>
            <a:ext cx="8696326" cy="459563"/>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339966">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10" name="直接连接符 1051"/>
          <p:cNvSpPr>
            <a:spLocks noChangeShapeType="1"/>
          </p:cNvSpPr>
          <p:nvPr/>
        </p:nvSpPr>
        <p:spPr bwMode="auto">
          <a:xfrm flipV="1">
            <a:off x="-1" y="483315"/>
            <a:ext cx="9144001" cy="16668"/>
          </a:xfrm>
          <a:prstGeom prst="line">
            <a:avLst/>
          </a:prstGeom>
          <a:noFill/>
          <a:ln w="19050">
            <a:solidFill>
              <a:srgbClr val="996633"/>
            </a:solidFill>
            <a:round/>
          </a:ln>
        </p:spPr>
        <p:txBody>
          <a:bodyPr lIns="72443" tIns="36221" rIns="72443" bIns="36221"/>
          <a:lstStyle/>
          <a:p>
            <a:endParaRPr lang="zh-CN" altLang="en-US"/>
          </a:p>
        </p:txBody>
      </p:sp>
      <p:sp>
        <p:nvSpPr>
          <p:cNvPr id="4" name="矩形 2"/>
          <p:cNvSpPr>
            <a:spLocks noChangeArrowheads="1"/>
          </p:cNvSpPr>
          <p:nvPr userDrawn="1"/>
        </p:nvSpPr>
        <p:spPr bwMode="auto">
          <a:xfrm>
            <a:off x="7096125" y="104775"/>
            <a:ext cx="1533525" cy="416708"/>
          </a:xfrm>
          <a:prstGeom prst="rect">
            <a:avLst/>
          </a:prstGeom>
          <a:noFill/>
          <a:ln w="9525">
            <a:noFill/>
            <a:miter lim="800000"/>
          </a:ln>
        </p:spPr>
        <p:txBody>
          <a:bodyPr wrap="square" lIns="69778" tIns="34889" rIns="69778" bIns="34889">
            <a:spAutoFit/>
          </a:bodyPr>
          <a:lstStyle/>
          <a:p>
            <a:pPr>
              <a:lnSpc>
                <a:spcPct val="150000"/>
              </a:lnSpc>
            </a:pPr>
            <a:r>
              <a:rPr lang="zh-CN" altLang="en-US" sz="1500" b="1">
                <a:solidFill>
                  <a:schemeClr val="tx2"/>
                </a:solidFill>
                <a:latin typeface="方正行楷_GBK" panose="02000000000000000000" pitchFamily="65" charset="-122"/>
                <a:ea typeface="方正行楷_GBK" panose="02000000000000000000" pitchFamily="65" charset="-122"/>
                <a:cs typeface="Times New Roman" panose="02020603050405020304" pitchFamily="18" charset="0"/>
              </a:rPr>
              <a:t>第一章 机械运动</a:t>
            </a:r>
          </a:p>
        </p:txBody>
      </p:sp>
      <p:pic>
        <p:nvPicPr>
          <p:cNvPr id="2" name="图片 1" descr="学科网PPT-标记"/>
          <p:cNvPicPr>
            <a:picLocks noChangeAspect="1"/>
          </p:cNvPicPr>
          <p:nvPr userDrawn="1"/>
        </p:nvPicPr>
        <p:blipFill>
          <a:blip r:embed="rId17"/>
          <a:stretch>
            <a:fillRect/>
          </a:stretch>
        </p:blipFill>
        <p:spPr>
          <a:xfrm>
            <a:off x="-1905" y="0"/>
            <a:ext cx="913892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hf hdr="0" ftr="0" dt="0"/>
  <p:txStyles>
    <p:titleStyle>
      <a:lvl1pPr algn="ctr" rtl="0" eaLnBrk="1" fontAlgn="base" hangingPunct="1">
        <a:spcBef>
          <a:spcPct val="0"/>
        </a:spcBef>
        <a:spcAft>
          <a:spcPct val="0"/>
        </a:spcAft>
        <a:defRPr sz="3400" b="1">
          <a:solidFill>
            <a:schemeClr val="tx2"/>
          </a:solidFill>
          <a:latin typeface="+mj-lt"/>
          <a:ea typeface="+mj-ea"/>
          <a:cs typeface="+mj-cs"/>
        </a:defRPr>
      </a:lvl1pPr>
      <a:lvl2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2pPr>
      <a:lvl3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3pPr>
      <a:lvl4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4pPr>
      <a:lvl5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5pPr>
      <a:lvl6pPr marL="361950"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6pPr>
      <a:lvl7pPr marL="724535"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7pPr>
      <a:lvl8pPr marL="1086485"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8pPr>
      <a:lvl9pPr marL="1449070"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9pPr>
    </p:titleStyle>
    <p:bodyStyle>
      <a:lvl1pPr marL="271780" indent="-271780" algn="l" rtl="0" eaLnBrk="1" fontAlgn="base" hangingPunct="1">
        <a:spcBef>
          <a:spcPct val="20000"/>
        </a:spcBef>
        <a:spcAft>
          <a:spcPct val="0"/>
        </a:spcAft>
        <a:buBlip>
          <a:blip r:embed="rId18"/>
        </a:buBlip>
        <a:defRPr sz="2500">
          <a:solidFill>
            <a:schemeClr val="tx1"/>
          </a:solidFill>
          <a:latin typeface="+mn-lt"/>
          <a:ea typeface="+mn-ea"/>
          <a:cs typeface="+mn-cs"/>
        </a:defRPr>
      </a:lvl1pPr>
      <a:lvl2pPr marL="588645" indent="-226695" algn="l" rtl="0" eaLnBrk="1" fontAlgn="base" hangingPunct="1">
        <a:spcBef>
          <a:spcPct val="20000"/>
        </a:spcBef>
        <a:spcAft>
          <a:spcPct val="0"/>
        </a:spcAft>
        <a:buBlip>
          <a:blip r:embed="rId19"/>
        </a:buBlip>
        <a:defRPr sz="2200">
          <a:solidFill>
            <a:schemeClr val="tx1"/>
          </a:solidFill>
          <a:latin typeface="+mn-lt"/>
          <a:ea typeface="+mn-ea"/>
        </a:defRPr>
      </a:lvl2pPr>
      <a:lvl3pPr marL="905510" indent="-180975" algn="l" rtl="0" eaLnBrk="1" fontAlgn="base" hangingPunct="1">
        <a:spcBef>
          <a:spcPct val="20000"/>
        </a:spcBef>
        <a:spcAft>
          <a:spcPct val="0"/>
        </a:spcAft>
        <a:buBlip>
          <a:blip r:embed="rId18"/>
        </a:buBlip>
        <a:defRPr sz="1800">
          <a:solidFill>
            <a:schemeClr val="tx1"/>
          </a:solidFill>
          <a:latin typeface="+mn-lt"/>
          <a:ea typeface="+mn-ea"/>
        </a:defRPr>
      </a:lvl3pPr>
      <a:lvl4pPr marL="1267460" indent="-180975" algn="l" rtl="0" eaLnBrk="1" fontAlgn="base" hangingPunct="1">
        <a:spcBef>
          <a:spcPct val="20000"/>
        </a:spcBef>
        <a:spcAft>
          <a:spcPct val="0"/>
        </a:spcAft>
        <a:buBlip>
          <a:blip r:embed="rId19"/>
        </a:buBlip>
        <a:defRPr sz="1600">
          <a:solidFill>
            <a:schemeClr val="tx1"/>
          </a:solidFill>
          <a:latin typeface="+mn-lt"/>
          <a:ea typeface="+mn-ea"/>
        </a:defRPr>
      </a:lvl4pPr>
      <a:lvl5pPr marL="1630045" indent="-180975" algn="l" rtl="0" eaLnBrk="1" fontAlgn="base" hangingPunct="1">
        <a:spcBef>
          <a:spcPct val="20000"/>
        </a:spcBef>
        <a:spcAft>
          <a:spcPct val="0"/>
        </a:spcAft>
        <a:buBlip>
          <a:blip r:embed="rId18"/>
        </a:buBlip>
        <a:defRPr sz="1600">
          <a:solidFill>
            <a:schemeClr val="tx1"/>
          </a:solidFill>
          <a:latin typeface="+mn-lt"/>
          <a:ea typeface="+mn-ea"/>
        </a:defRPr>
      </a:lvl5pPr>
      <a:lvl6pPr marL="1991995" indent="-180975" algn="l" rtl="0" eaLnBrk="1" fontAlgn="base" hangingPunct="1">
        <a:spcBef>
          <a:spcPct val="20000"/>
        </a:spcBef>
        <a:spcAft>
          <a:spcPct val="0"/>
        </a:spcAft>
        <a:buBlip>
          <a:blip r:embed="rId18"/>
        </a:buBlip>
        <a:defRPr sz="1600">
          <a:solidFill>
            <a:schemeClr val="tx1"/>
          </a:solidFill>
          <a:latin typeface="+mn-lt"/>
          <a:ea typeface="+mn-ea"/>
        </a:defRPr>
      </a:lvl6pPr>
      <a:lvl7pPr marL="2354580" indent="-180975" algn="l" rtl="0" eaLnBrk="1" fontAlgn="base" hangingPunct="1">
        <a:spcBef>
          <a:spcPct val="20000"/>
        </a:spcBef>
        <a:spcAft>
          <a:spcPct val="0"/>
        </a:spcAft>
        <a:buBlip>
          <a:blip r:embed="rId18"/>
        </a:buBlip>
        <a:defRPr sz="1600">
          <a:solidFill>
            <a:schemeClr val="tx1"/>
          </a:solidFill>
          <a:latin typeface="+mn-lt"/>
          <a:ea typeface="+mn-ea"/>
        </a:defRPr>
      </a:lvl7pPr>
      <a:lvl8pPr marL="2716530" indent="-180975" algn="l" rtl="0" eaLnBrk="1" fontAlgn="base" hangingPunct="1">
        <a:spcBef>
          <a:spcPct val="20000"/>
        </a:spcBef>
        <a:spcAft>
          <a:spcPct val="0"/>
        </a:spcAft>
        <a:buBlip>
          <a:blip r:embed="rId18"/>
        </a:buBlip>
        <a:defRPr sz="1600">
          <a:solidFill>
            <a:schemeClr val="tx1"/>
          </a:solidFill>
          <a:latin typeface="+mn-lt"/>
          <a:ea typeface="+mn-ea"/>
        </a:defRPr>
      </a:lvl8pPr>
      <a:lvl9pPr marL="3079115" indent="-180975" algn="l" rtl="0" eaLnBrk="1" fontAlgn="base" hangingPunct="1">
        <a:spcBef>
          <a:spcPct val="20000"/>
        </a:spcBef>
        <a:spcAft>
          <a:spcPct val="0"/>
        </a:spcAft>
        <a:buBlip>
          <a:blip r:embed="rId18"/>
        </a:buBlip>
        <a:defRPr sz="1600">
          <a:solidFill>
            <a:schemeClr val="tx1"/>
          </a:solidFill>
          <a:latin typeface="+mn-lt"/>
          <a:ea typeface="+mn-ea"/>
        </a:defRPr>
      </a:lvl9pPr>
    </p:bodyStyle>
    <p:otherStyle>
      <a:defPPr>
        <a:defRPr lang="zh-CN"/>
      </a:defPPr>
      <a:lvl1pPr marL="0" algn="l" defTabSz="724535" rtl="0" eaLnBrk="1" latinLnBrk="0" hangingPunct="1">
        <a:defRPr sz="1400" kern="1200">
          <a:solidFill>
            <a:schemeClr val="tx1"/>
          </a:solidFill>
          <a:latin typeface="+mn-lt"/>
          <a:ea typeface="+mn-ea"/>
          <a:cs typeface="+mn-cs"/>
        </a:defRPr>
      </a:lvl1pPr>
      <a:lvl2pPr marL="361950" algn="l" defTabSz="724535" rtl="0" eaLnBrk="1" latinLnBrk="0" hangingPunct="1">
        <a:defRPr sz="1400" kern="1200">
          <a:solidFill>
            <a:schemeClr val="tx1"/>
          </a:solidFill>
          <a:latin typeface="+mn-lt"/>
          <a:ea typeface="+mn-ea"/>
          <a:cs typeface="+mn-cs"/>
        </a:defRPr>
      </a:lvl2pPr>
      <a:lvl3pPr marL="724535" algn="l" defTabSz="724535" rtl="0" eaLnBrk="1" latinLnBrk="0" hangingPunct="1">
        <a:defRPr sz="1400" kern="1200">
          <a:solidFill>
            <a:schemeClr val="tx1"/>
          </a:solidFill>
          <a:latin typeface="+mn-lt"/>
          <a:ea typeface="+mn-ea"/>
          <a:cs typeface="+mn-cs"/>
        </a:defRPr>
      </a:lvl3pPr>
      <a:lvl4pPr marL="1086485" algn="l" defTabSz="724535" rtl="0" eaLnBrk="1" latinLnBrk="0" hangingPunct="1">
        <a:defRPr sz="1400" kern="1200">
          <a:solidFill>
            <a:schemeClr val="tx1"/>
          </a:solidFill>
          <a:latin typeface="+mn-lt"/>
          <a:ea typeface="+mn-ea"/>
          <a:cs typeface="+mn-cs"/>
        </a:defRPr>
      </a:lvl4pPr>
      <a:lvl5pPr marL="1449070" algn="l" defTabSz="724535" rtl="0" eaLnBrk="1" latinLnBrk="0" hangingPunct="1">
        <a:defRPr sz="1400" kern="1200">
          <a:solidFill>
            <a:schemeClr val="tx1"/>
          </a:solidFill>
          <a:latin typeface="+mn-lt"/>
          <a:ea typeface="+mn-ea"/>
          <a:cs typeface="+mn-cs"/>
        </a:defRPr>
      </a:lvl5pPr>
      <a:lvl6pPr marL="1811020" algn="l" defTabSz="724535" rtl="0" eaLnBrk="1" latinLnBrk="0" hangingPunct="1">
        <a:defRPr sz="1400" kern="1200">
          <a:solidFill>
            <a:schemeClr val="tx1"/>
          </a:solidFill>
          <a:latin typeface="+mn-lt"/>
          <a:ea typeface="+mn-ea"/>
          <a:cs typeface="+mn-cs"/>
        </a:defRPr>
      </a:lvl6pPr>
      <a:lvl7pPr marL="2172970" algn="l" defTabSz="724535" rtl="0" eaLnBrk="1" latinLnBrk="0" hangingPunct="1">
        <a:defRPr sz="1400" kern="1200">
          <a:solidFill>
            <a:schemeClr val="tx1"/>
          </a:solidFill>
          <a:latin typeface="+mn-lt"/>
          <a:ea typeface="+mn-ea"/>
          <a:cs typeface="+mn-cs"/>
        </a:defRPr>
      </a:lvl7pPr>
      <a:lvl8pPr marL="2535555" algn="l" defTabSz="724535" rtl="0" eaLnBrk="1" latinLnBrk="0" hangingPunct="1">
        <a:defRPr sz="1400" kern="1200">
          <a:solidFill>
            <a:schemeClr val="tx1"/>
          </a:solidFill>
          <a:latin typeface="+mn-lt"/>
          <a:ea typeface="+mn-ea"/>
          <a:cs typeface="+mn-cs"/>
        </a:defRPr>
      </a:lvl8pPr>
      <a:lvl9pPr marL="2897505" algn="l" defTabSz="72453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4.xml"/><Relationship Id="rId5" Type="http://schemas.openxmlformats.org/officeDocument/2006/relationships/slide" Target="slide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8.tiff"/></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tiff"/></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hyperlink" Target="https://haokan.baidu.com/v?vid=4393396037347123416&amp;pd=pcshare"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hyperlink" Target="../../&#35838;&#20214;/&#31532;&#22235;&#31456;&#29289;&#24577;&#21464;&#21270;/&#31532;&#19977;&#33410;/&#27700;&#30340;&#33976;&#21457;&#65293;&#34920;&#38754;&#31215;.swf" TargetMode="External"/><Relationship Id="rId7" Type="http://schemas.openxmlformats.org/officeDocument/2006/relationships/hyperlink" Target="../../&#35838;&#20214;/&#31532;&#22235;&#31456;&#29289;&#24577;&#21464;&#21270;/&#31532;&#19977;&#33410;/&#27700;&#30340;&#33976;&#21457;&#65293;&#36890;&#39118;.swf" TargetMode="External"/><Relationship Id="rId2" Type="http://schemas.openxmlformats.org/officeDocument/2006/relationships/slide" Target="slide1.xm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hyperlink" Target="4.3&#24433;&#21709;&#33976;&#21457;&#24555;&#24930;&#30340;&#22240;&#32032;1.swf" TargetMode="External"/><Relationship Id="rId4" Type="http://schemas.openxmlformats.org/officeDocument/2006/relationships/image" Target="../media/image23.jpeg"/><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28082;&#21270;&#29616;&#35937;.mp4" TargetMode="Externa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gif"/></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gif"/></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hyperlink" Target="P52%20&#25506;&#31350;&#27700;&#27832;&#33150;&#30340;&#29305;&#28857;.mp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32440;&#38149;&#28903;&#27700;.swf" TargetMode="Externa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0" y="2084070"/>
            <a:ext cx="8429625" cy="2619375"/>
            <a:chOff x="123825" y="2524125"/>
            <a:chExt cx="7905749" cy="2619375"/>
          </a:xfrm>
        </p:grpSpPr>
        <p:pic>
          <p:nvPicPr>
            <p:cNvPr id="1039" name="Picture 15"/>
            <p:cNvPicPr>
              <a:picLocks noChangeAspect="1" noChangeArrowheads="1"/>
            </p:cNvPicPr>
            <p:nvPr/>
          </p:nvPicPr>
          <p:blipFill>
            <a:blip r:embed="rId2">
              <a:duotone>
                <a:schemeClr val="accent3">
                  <a:shade val="45000"/>
                  <a:satMod val="135000"/>
                </a:schemeClr>
                <a:prstClr val="white"/>
              </a:duotone>
              <a:lum bright="-1000" contrast="2000"/>
            </a:blip>
            <a:stretch>
              <a:fillRect/>
            </a:stretch>
          </p:blipFill>
          <p:spPr bwMode="auto">
            <a:xfrm>
              <a:off x="123825" y="2524125"/>
              <a:ext cx="3752850" cy="2619375"/>
            </a:xfrm>
            <a:prstGeom prst="rect">
              <a:avLst/>
            </a:prstGeom>
            <a:noFill/>
            <a:ln w="9525">
              <a:noFill/>
              <a:miter lim="800000"/>
            </a:ln>
          </p:spPr>
        </p:pic>
        <p:pic>
          <p:nvPicPr>
            <p:cNvPr id="1040" name="Picture 16"/>
            <p:cNvPicPr>
              <a:picLocks noChangeAspect="1" noChangeArrowheads="1"/>
            </p:cNvPicPr>
            <p:nvPr/>
          </p:nvPicPr>
          <p:blipFill>
            <a:blip r:embed="rId3">
              <a:duotone>
                <a:schemeClr val="accent3">
                  <a:shade val="45000"/>
                  <a:satMod val="135000"/>
                </a:schemeClr>
                <a:prstClr val="white"/>
              </a:duotone>
            </a:blip>
            <a:stretch>
              <a:fillRect/>
            </a:stretch>
          </p:blipFill>
          <p:spPr bwMode="auto">
            <a:xfrm>
              <a:off x="3981450" y="4410075"/>
              <a:ext cx="1790700" cy="571500"/>
            </a:xfrm>
            <a:prstGeom prst="rect">
              <a:avLst/>
            </a:prstGeom>
            <a:noFill/>
            <a:ln w="9525">
              <a:noFill/>
              <a:miter lim="800000"/>
            </a:ln>
          </p:spPr>
        </p:pic>
        <p:pic>
          <p:nvPicPr>
            <p:cNvPr id="1041" name="Picture 17"/>
            <p:cNvPicPr>
              <a:picLocks noChangeAspect="1" noChangeArrowheads="1"/>
            </p:cNvPicPr>
            <p:nvPr/>
          </p:nvPicPr>
          <p:blipFill>
            <a:blip r:embed="rId4">
              <a:duotone>
                <a:schemeClr val="accent3">
                  <a:shade val="45000"/>
                  <a:satMod val="135000"/>
                </a:schemeClr>
                <a:prstClr val="white"/>
              </a:duotone>
            </a:blip>
            <a:stretch>
              <a:fillRect/>
            </a:stretch>
          </p:blipFill>
          <p:spPr bwMode="auto">
            <a:xfrm>
              <a:off x="6348413" y="3406855"/>
              <a:ext cx="1681161" cy="1736645"/>
            </a:xfrm>
            <a:prstGeom prst="rect">
              <a:avLst/>
            </a:prstGeom>
            <a:noFill/>
            <a:ln w="9525">
              <a:noFill/>
              <a:miter lim="800000"/>
            </a:ln>
          </p:spPr>
        </p:pic>
      </p:grpSp>
      <p:grpSp>
        <p:nvGrpSpPr>
          <p:cNvPr id="23" name="组合 1"/>
          <p:cNvGrpSpPr/>
          <p:nvPr/>
        </p:nvGrpSpPr>
        <p:grpSpPr>
          <a:xfrm rot="222902">
            <a:off x="4967349" y="1177206"/>
            <a:ext cx="2153177" cy="573282"/>
            <a:chOff x="0" y="36366"/>
            <a:chExt cx="3468372" cy="784684"/>
          </a:xfrm>
        </p:grpSpPr>
        <p:sp>
          <p:nvSpPr>
            <p:cNvPr id="24" name="Freeform 83"/>
            <p:cNvSpPr/>
            <p:nvPr/>
          </p:nvSpPr>
          <p:spPr bwMode="auto">
            <a:xfrm>
              <a:off x="220469" y="36366"/>
              <a:ext cx="851750" cy="299961"/>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8FBE7C"/>
            </a:solidFill>
            <a:ln w="9525">
              <a:noFill/>
              <a:round/>
            </a:ln>
          </p:spPr>
          <p:txBody>
            <a:bodyPr/>
            <a:lstStyle/>
            <a:p>
              <a:endParaRPr lang="zh-CN" altLang="en-US"/>
            </a:p>
          </p:txBody>
        </p:sp>
        <p:sp>
          <p:nvSpPr>
            <p:cNvPr id="25" name="Freeform 83"/>
            <p:cNvSpPr/>
            <p:nvPr/>
          </p:nvSpPr>
          <p:spPr bwMode="auto">
            <a:xfrm>
              <a:off x="1032756" y="366344"/>
              <a:ext cx="562211" cy="197994"/>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339966"/>
            </a:solidFill>
            <a:ln w="9525">
              <a:noFill/>
              <a:round/>
            </a:ln>
          </p:spPr>
          <p:txBody>
            <a:bodyPr/>
            <a:lstStyle/>
            <a:p>
              <a:endParaRPr lang="zh-CN" altLang="en-US"/>
            </a:p>
          </p:txBody>
        </p:sp>
        <p:sp>
          <p:nvSpPr>
            <p:cNvPr id="26" name="Freeform 83"/>
            <p:cNvSpPr/>
            <p:nvPr/>
          </p:nvSpPr>
          <p:spPr bwMode="auto">
            <a:xfrm>
              <a:off x="1433962" y="104591"/>
              <a:ext cx="2034410" cy="716459"/>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8FBE7C"/>
            </a:solidFill>
            <a:ln w="9525">
              <a:noFill/>
              <a:round/>
            </a:ln>
          </p:spPr>
          <p:txBody>
            <a:bodyPr/>
            <a:lstStyle/>
            <a:p>
              <a:endParaRPr lang="zh-CN" altLang="en-US"/>
            </a:p>
          </p:txBody>
        </p:sp>
        <p:sp>
          <p:nvSpPr>
            <p:cNvPr id="27" name="Freeform 83"/>
            <p:cNvSpPr/>
            <p:nvPr/>
          </p:nvSpPr>
          <p:spPr bwMode="auto">
            <a:xfrm>
              <a:off x="0" y="522853"/>
              <a:ext cx="818862" cy="288379"/>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002060"/>
            </a:solidFill>
            <a:ln w="9525">
              <a:noFill/>
              <a:round/>
            </a:ln>
          </p:spPr>
          <p:txBody>
            <a:bodyPr/>
            <a:lstStyle/>
            <a:p>
              <a:endParaRPr lang="zh-CN" altLang="en-US"/>
            </a:p>
          </p:txBody>
        </p:sp>
        <p:sp>
          <p:nvSpPr>
            <p:cNvPr id="28" name="Freeform 83"/>
            <p:cNvSpPr/>
            <p:nvPr/>
          </p:nvSpPr>
          <p:spPr bwMode="auto">
            <a:xfrm>
              <a:off x="448146" y="265139"/>
              <a:ext cx="588963" cy="207415"/>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B0D0A4"/>
            </a:solidFill>
            <a:ln w="9525">
              <a:noFill/>
              <a:round/>
            </a:ln>
          </p:spPr>
          <p:txBody>
            <a:bodyPr/>
            <a:lstStyle/>
            <a:p>
              <a:endParaRPr lang="zh-CN" altLang="en-US"/>
            </a:p>
          </p:txBody>
        </p:sp>
      </p:grpSp>
      <p:grpSp>
        <p:nvGrpSpPr>
          <p:cNvPr id="3" name="组合 60"/>
          <p:cNvGrpSpPr/>
          <p:nvPr/>
        </p:nvGrpSpPr>
        <p:grpSpPr>
          <a:xfrm>
            <a:off x="5157562" y="1071125"/>
            <a:ext cx="1476847" cy="547364"/>
            <a:chOff x="0" y="0"/>
            <a:chExt cx="2290763" cy="809626"/>
          </a:xfrm>
          <a:solidFill>
            <a:srgbClr val="996633"/>
          </a:solidFill>
        </p:grpSpPr>
        <p:sp>
          <p:nvSpPr>
            <p:cNvPr id="4" name="Freeform 74"/>
            <p:cNvSpPr/>
            <p:nvPr/>
          </p:nvSpPr>
          <p:spPr bwMode="auto">
            <a:xfrm>
              <a:off x="636587" y="438151"/>
              <a:ext cx="411163" cy="158750"/>
            </a:xfrm>
            <a:custGeom>
              <a:avLst/>
              <a:gdLst/>
              <a:ahLst/>
              <a:cxnLst>
                <a:cxn ang="0">
                  <a:pos x="102" y="10"/>
                </a:cxn>
                <a:cxn ang="0">
                  <a:pos x="58" y="25"/>
                </a:cxn>
                <a:cxn ang="0">
                  <a:pos x="3" y="17"/>
                </a:cxn>
                <a:cxn ang="0">
                  <a:pos x="15" y="17"/>
                </a:cxn>
                <a:cxn ang="0">
                  <a:pos x="49" y="37"/>
                </a:cxn>
                <a:cxn ang="0">
                  <a:pos x="62" y="35"/>
                </a:cxn>
                <a:cxn ang="0">
                  <a:pos x="93" y="16"/>
                </a:cxn>
                <a:cxn ang="0">
                  <a:pos x="102" y="10"/>
                </a:cxn>
              </a:cxnLst>
              <a:rect l="0" t="0" r="r" b="b"/>
              <a:pathLst>
                <a:path w="109" h="42">
                  <a:moveTo>
                    <a:pt x="102" y="10"/>
                  </a:moveTo>
                  <a:cubicBezTo>
                    <a:pt x="85" y="7"/>
                    <a:pt x="69" y="13"/>
                    <a:pt x="58" y="25"/>
                  </a:cubicBezTo>
                  <a:cubicBezTo>
                    <a:pt x="46" y="7"/>
                    <a:pt x="20" y="0"/>
                    <a:pt x="3" y="17"/>
                  </a:cubicBezTo>
                  <a:cubicBezTo>
                    <a:pt x="0" y="20"/>
                    <a:pt x="13" y="19"/>
                    <a:pt x="15" y="17"/>
                  </a:cubicBezTo>
                  <a:cubicBezTo>
                    <a:pt x="28" y="3"/>
                    <a:pt x="46" y="27"/>
                    <a:pt x="49" y="37"/>
                  </a:cubicBezTo>
                  <a:cubicBezTo>
                    <a:pt x="51" y="42"/>
                    <a:pt x="61" y="38"/>
                    <a:pt x="62" y="35"/>
                  </a:cubicBezTo>
                  <a:cubicBezTo>
                    <a:pt x="68" y="23"/>
                    <a:pt x="77" y="13"/>
                    <a:pt x="93" y="16"/>
                  </a:cubicBezTo>
                  <a:cubicBezTo>
                    <a:pt x="97" y="17"/>
                    <a:pt x="109" y="11"/>
                    <a:pt x="102" y="10"/>
                  </a:cubicBezTo>
                  <a:close/>
                </a:path>
              </a:pathLst>
            </a:custGeom>
            <a:grpFill/>
            <a:ln w="9525">
              <a:noFill/>
              <a:round/>
            </a:ln>
          </p:spPr>
          <p:txBody>
            <a:bodyPr/>
            <a:lstStyle/>
            <a:p>
              <a:endParaRPr lang="zh-CN" altLang="en-US"/>
            </a:p>
          </p:txBody>
        </p:sp>
        <p:sp>
          <p:nvSpPr>
            <p:cNvPr id="5" name="Freeform 75"/>
            <p:cNvSpPr/>
            <p:nvPr/>
          </p:nvSpPr>
          <p:spPr bwMode="auto">
            <a:xfrm>
              <a:off x="0" y="166688"/>
              <a:ext cx="411163" cy="160338"/>
            </a:xfrm>
            <a:custGeom>
              <a:avLst/>
              <a:gdLst/>
              <a:ahLst/>
              <a:cxnLst>
                <a:cxn ang="0">
                  <a:pos x="102" y="10"/>
                </a:cxn>
                <a:cxn ang="0">
                  <a:pos x="58" y="25"/>
                </a:cxn>
                <a:cxn ang="0">
                  <a:pos x="3" y="17"/>
                </a:cxn>
                <a:cxn ang="0">
                  <a:pos x="15" y="17"/>
                </a:cxn>
                <a:cxn ang="0">
                  <a:pos x="50" y="37"/>
                </a:cxn>
                <a:cxn ang="0">
                  <a:pos x="63" y="35"/>
                </a:cxn>
                <a:cxn ang="0">
                  <a:pos x="94" y="16"/>
                </a:cxn>
                <a:cxn ang="0">
                  <a:pos x="102" y="10"/>
                </a:cxn>
              </a:cxnLst>
              <a:rect l="0" t="0" r="r" b="b"/>
              <a:pathLst>
                <a:path w="109" h="42">
                  <a:moveTo>
                    <a:pt x="102" y="10"/>
                  </a:moveTo>
                  <a:cubicBezTo>
                    <a:pt x="85" y="7"/>
                    <a:pt x="69" y="13"/>
                    <a:pt x="58" y="25"/>
                  </a:cubicBezTo>
                  <a:cubicBezTo>
                    <a:pt x="46" y="7"/>
                    <a:pt x="20" y="0"/>
                    <a:pt x="3" y="17"/>
                  </a:cubicBezTo>
                  <a:cubicBezTo>
                    <a:pt x="0" y="20"/>
                    <a:pt x="13" y="19"/>
                    <a:pt x="15" y="17"/>
                  </a:cubicBezTo>
                  <a:cubicBezTo>
                    <a:pt x="29" y="3"/>
                    <a:pt x="46" y="27"/>
                    <a:pt x="50" y="37"/>
                  </a:cubicBezTo>
                  <a:cubicBezTo>
                    <a:pt x="51" y="42"/>
                    <a:pt x="61" y="38"/>
                    <a:pt x="63" y="35"/>
                  </a:cubicBezTo>
                  <a:cubicBezTo>
                    <a:pt x="69" y="23"/>
                    <a:pt x="77" y="13"/>
                    <a:pt x="94" y="16"/>
                  </a:cubicBezTo>
                  <a:cubicBezTo>
                    <a:pt x="97" y="17"/>
                    <a:pt x="109" y="11"/>
                    <a:pt x="102" y="10"/>
                  </a:cubicBezTo>
                  <a:close/>
                </a:path>
              </a:pathLst>
            </a:custGeom>
            <a:grpFill/>
            <a:ln w="9525">
              <a:noFill/>
              <a:round/>
            </a:ln>
          </p:spPr>
          <p:txBody>
            <a:bodyPr/>
            <a:lstStyle/>
            <a:p>
              <a:endParaRPr lang="zh-CN" altLang="en-US"/>
            </a:p>
          </p:txBody>
        </p:sp>
        <p:sp>
          <p:nvSpPr>
            <p:cNvPr id="6" name="Freeform 76"/>
            <p:cNvSpPr/>
            <p:nvPr/>
          </p:nvSpPr>
          <p:spPr bwMode="auto">
            <a:xfrm>
              <a:off x="609600" y="57151"/>
              <a:ext cx="411163" cy="160338"/>
            </a:xfrm>
            <a:custGeom>
              <a:avLst/>
              <a:gdLst/>
              <a:ahLst/>
              <a:cxnLst>
                <a:cxn ang="0">
                  <a:pos x="102" y="11"/>
                </a:cxn>
                <a:cxn ang="0">
                  <a:pos x="58" y="25"/>
                </a:cxn>
                <a:cxn ang="0">
                  <a:pos x="4" y="17"/>
                </a:cxn>
                <a:cxn ang="0">
                  <a:pos x="16" y="17"/>
                </a:cxn>
                <a:cxn ang="0">
                  <a:pos x="50" y="38"/>
                </a:cxn>
                <a:cxn ang="0">
                  <a:pos x="63" y="36"/>
                </a:cxn>
                <a:cxn ang="0">
                  <a:pos x="94" y="17"/>
                </a:cxn>
                <a:cxn ang="0">
                  <a:pos x="102" y="11"/>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8"/>
                    <a:pt x="109" y="12"/>
                    <a:pt x="102" y="11"/>
                  </a:cubicBezTo>
                  <a:close/>
                </a:path>
              </a:pathLst>
            </a:custGeom>
            <a:grpFill/>
            <a:ln w="9525">
              <a:noFill/>
              <a:round/>
            </a:ln>
          </p:spPr>
          <p:txBody>
            <a:bodyPr/>
            <a:lstStyle/>
            <a:p>
              <a:endParaRPr lang="zh-CN" altLang="en-US"/>
            </a:p>
          </p:txBody>
        </p:sp>
        <p:sp>
          <p:nvSpPr>
            <p:cNvPr id="7" name="Freeform 77"/>
            <p:cNvSpPr/>
            <p:nvPr/>
          </p:nvSpPr>
          <p:spPr bwMode="auto">
            <a:xfrm>
              <a:off x="1262062" y="258763"/>
              <a:ext cx="411163" cy="160338"/>
            </a:xfrm>
            <a:custGeom>
              <a:avLst/>
              <a:gdLst/>
              <a:ahLst/>
              <a:cxnLst>
                <a:cxn ang="0">
                  <a:pos x="102" y="11"/>
                </a:cxn>
                <a:cxn ang="0">
                  <a:pos x="58" y="25"/>
                </a:cxn>
                <a:cxn ang="0">
                  <a:pos x="4" y="17"/>
                </a:cxn>
                <a:cxn ang="0">
                  <a:pos x="16" y="17"/>
                </a:cxn>
                <a:cxn ang="0">
                  <a:pos x="50" y="38"/>
                </a:cxn>
                <a:cxn ang="0">
                  <a:pos x="63" y="36"/>
                </a:cxn>
                <a:cxn ang="0">
                  <a:pos x="94" y="17"/>
                </a:cxn>
                <a:cxn ang="0">
                  <a:pos x="102" y="11"/>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7"/>
                    <a:pt x="109" y="12"/>
                    <a:pt x="102" y="11"/>
                  </a:cubicBezTo>
                  <a:close/>
                </a:path>
              </a:pathLst>
            </a:custGeom>
            <a:grpFill/>
            <a:ln w="9525">
              <a:noFill/>
              <a:round/>
            </a:ln>
          </p:spPr>
          <p:txBody>
            <a:bodyPr/>
            <a:lstStyle/>
            <a:p>
              <a:endParaRPr lang="zh-CN" altLang="en-US"/>
            </a:p>
          </p:txBody>
        </p:sp>
        <p:sp>
          <p:nvSpPr>
            <p:cNvPr id="8" name="Freeform 78"/>
            <p:cNvSpPr/>
            <p:nvPr/>
          </p:nvSpPr>
          <p:spPr bwMode="auto">
            <a:xfrm>
              <a:off x="1119187" y="650876"/>
              <a:ext cx="414338" cy="158750"/>
            </a:xfrm>
            <a:custGeom>
              <a:avLst/>
              <a:gdLst/>
              <a:ahLst/>
              <a:cxnLst>
                <a:cxn ang="0">
                  <a:pos x="103" y="11"/>
                </a:cxn>
                <a:cxn ang="0">
                  <a:pos x="59" y="25"/>
                </a:cxn>
                <a:cxn ang="0">
                  <a:pos x="4" y="17"/>
                </a:cxn>
                <a:cxn ang="0">
                  <a:pos x="16" y="17"/>
                </a:cxn>
                <a:cxn ang="0">
                  <a:pos x="50" y="38"/>
                </a:cxn>
                <a:cxn ang="0">
                  <a:pos x="63" y="35"/>
                </a:cxn>
                <a:cxn ang="0">
                  <a:pos x="94" y="17"/>
                </a:cxn>
                <a:cxn ang="0">
                  <a:pos x="103" y="11"/>
                </a:cxn>
              </a:cxnLst>
              <a:rect l="0" t="0" r="r" b="b"/>
              <a:pathLst>
                <a:path w="110" h="42">
                  <a:moveTo>
                    <a:pt x="103" y="11"/>
                  </a:moveTo>
                  <a:cubicBezTo>
                    <a:pt x="86" y="8"/>
                    <a:pt x="70" y="13"/>
                    <a:pt x="59" y="25"/>
                  </a:cubicBezTo>
                  <a:cubicBezTo>
                    <a:pt x="47" y="7"/>
                    <a:pt x="20" y="0"/>
                    <a:pt x="4" y="17"/>
                  </a:cubicBezTo>
                  <a:cubicBezTo>
                    <a:pt x="0" y="20"/>
                    <a:pt x="13" y="20"/>
                    <a:pt x="16" y="17"/>
                  </a:cubicBezTo>
                  <a:cubicBezTo>
                    <a:pt x="29" y="3"/>
                    <a:pt x="47" y="27"/>
                    <a:pt x="50" y="38"/>
                  </a:cubicBezTo>
                  <a:cubicBezTo>
                    <a:pt x="51" y="42"/>
                    <a:pt x="62" y="38"/>
                    <a:pt x="63" y="35"/>
                  </a:cubicBezTo>
                  <a:cubicBezTo>
                    <a:pt x="69" y="24"/>
                    <a:pt x="77" y="14"/>
                    <a:pt x="94" y="17"/>
                  </a:cubicBezTo>
                  <a:cubicBezTo>
                    <a:pt x="97" y="17"/>
                    <a:pt x="110" y="12"/>
                    <a:pt x="103" y="11"/>
                  </a:cubicBezTo>
                  <a:close/>
                </a:path>
              </a:pathLst>
            </a:custGeom>
            <a:grpFill/>
            <a:ln w="9525">
              <a:noFill/>
              <a:round/>
            </a:ln>
          </p:spPr>
          <p:txBody>
            <a:bodyPr/>
            <a:lstStyle/>
            <a:p>
              <a:endParaRPr lang="zh-CN" altLang="en-US"/>
            </a:p>
          </p:txBody>
        </p:sp>
        <p:sp>
          <p:nvSpPr>
            <p:cNvPr id="9" name="Freeform 79"/>
            <p:cNvSpPr/>
            <p:nvPr/>
          </p:nvSpPr>
          <p:spPr bwMode="auto">
            <a:xfrm>
              <a:off x="1879600" y="0"/>
              <a:ext cx="411163" cy="160338"/>
            </a:xfrm>
            <a:custGeom>
              <a:avLst/>
              <a:gdLst/>
              <a:ahLst/>
              <a:cxnLst>
                <a:cxn ang="0">
                  <a:pos x="102" y="11"/>
                </a:cxn>
                <a:cxn ang="0">
                  <a:pos x="58" y="25"/>
                </a:cxn>
                <a:cxn ang="0">
                  <a:pos x="3" y="17"/>
                </a:cxn>
                <a:cxn ang="0">
                  <a:pos x="16" y="17"/>
                </a:cxn>
                <a:cxn ang="0">
                  <a:pos x="50" y="38"/>
                </a:cxn>
                <a:cxn ang="0">
                  <a:pos x="63" y="36"/>
                </a:cxn>
                <a:cxn ang="0">
                  <a:pos x="94" y="17"/>
                </a:cxn>
                <a:cxn ang="0">
                  <a:pos x="102" y="11"/>
                </a:cxn>
              </a:cxnLst>
              <a:rect l="0" t="0" r="r" b="b"/>
              <a:pathLst>
                <a:path w="109" h="42">
                  <a:moveTo>
                    <a:pt x="102" y="11"/>
                  </a:moveTo>
                  <a:cubicBezTo>
                    <a:pt x="85" y="8"/>
                    <a:pt x="69" y="13"/>
                    <a:pt x="58" y="25"/>
                  </a:cubicBezTo>
                  <a:cubicBezTo>
                    <a:pt x="46" y="7"/>
                    <a:pt x="20" y="0"/>
                    <a:pt x="3" y="17"/>
                  </a:cubicBezTo>
                  <a:cubicBezTo>
                    <a:pt x="0" y="21"/>
                    <a:pt x="13" y="20"/>
                    <a:pt x="16" y="17"/>
                  </a:cubicBezTo>
                  <a:cubicBezTo>
                    <a:pt x="29" y="3"/>
                    <a:pt x="46" y="27"/>
                    <a:pt x="50" y="38"/>
                  </a:cubicBezTo>
                  <a:cubicBezTo>
                    <a:pt x="51" y="42"/>
                    <a:pt x="61" y="38"/>
                    <a:pt x="63" y="36"/>
                  </a:cubicBezTo>
                  <a:cubicBezTo>
                    <a:pt x="69" y="24"/>
                    <a:pt x="77" y="14"/>
                    <a:pt x="94" y="17"/>
                  </a:cubicBezTo>
                  <a:cubicBezTo>
                    <a:pt x="97" y="17"/>
                    <a:pt x="109" y="12"/>
                    <a:pt x="102" y="11"/>
                  </a:cubicBezTo>
                  <a:close/>
                </a:path>
              </a:pathLst>
            </a:custGeom>
            <a:grpFill/>
            <a:ln w="9525">
              <a:noFill/>
              <a:round/>
            </a:ln>
          </p:spPr>
          <p:txBody>
            <a:bodyPr/>
            <a:lstStyle/>
            <a:p>
              <a:endParaRPr lang="zh-CN" altLang="en-US"/>
            </a:p>
          </p:txBody>
        </p:sp>
      </p:grpSp>
      <p:grpSp>
        <p:nvGrpSpPr>
          <p:cNvPr id="10" name="组合 120"/>
          <p:cNvGrpSpPr/>
          <p:nvPr/>
        </p:nvGrpSpPr>
        <p:grpSpPr>
          <a:xfrm>
            <a:off x="1946339" y="1484132"/>
            <a:ext cx="6140386" cy="1401408"/>
            <a:chOff x="-1" y="0"/>
            <a:chExt cx="7619243" cy="1704424"/>
          </a:xfrm>
        </p:grpSpPr>
        <p:grpSp>
          <p:nvGrpSpPr>
            <p:cNvPr id="11" name="组合 55"/>
            <p:cNvGrpSpPr/>
            <p:nvPr/>
          </p:nvGrpSpPr>
          <p:grpSpPr>
            <a:xfrm>
              <a:off x="-1" y="0"/>
              <a:ext cx="6898285" cy="1704424"/>
              <a:chOff x="0" y="0"/>
              <a:chExt cx="7338996" cy="1813314"/>
            </a:xfrm>
          </p:grpSpPr>
          <p:sp>
            <p:nvSpPr>
              <p:cNvPr id="14" name="矩形 3"/>
              <p:cNvSpPr/>
              <p:nvPr/>
            </p:nvSpPr>
            <p:spPr bwMode="auto">
              <a:xfrm>
                <a:off x="0" y="0"/>
                <a:ext cx="6657271" cy="1247861"/>
              </a:xfrm>
              <a:custGeom>
                <a:avLst/>
                <a:gdLst/>
                <a:ahLst/>
                <a:cxnLst>
                  <a:cxn ang="0">
                    <a:pos x="0" y="0"/>
                  </a:cxn>
                  <a:cxn ang="0">
                    <a:pos x="6393111" y="386080"/>
                  </a:cxn>
                  <a:cxn ang="0">
                    <a:pos x="6657271" y="1247861"/>
                  </a:cxn>
                  <a:cxn ang="0">
                    <a:pos x="213360" y="1247861"/>
                  </a:cxn>
                  <a:cxn ang="0">
                    <a:pos x="0" y="0"/>
                  </a:cxn>
                </a:cxnLst>
                <a:rect l="0" t="0" r="r" b="b"/>
                <a:pathLst>
                  <a:path w="6657271" h="1247861">
                    <a:moveTo>
                      <a:pt x="0" y="0"/>
                    </a:moveTo>
                    <a:lnTo>
                      <a:pt x="6393111" y="386080"/>
                    </a:lnTo>
                    <a:lnTo>
                      <a:pt x="6657271" y="1247861"/>
                    </a:lnTo>
                    <a:lnTo>
                      <a:pt x="213360" y="1247861"/>
                    </a:lnTo>
                    <a:lnTo>
                      <a:pt x="0" y="0"/>
                    </a:lnTo>
                    <a:close/>
                  </a:path>
                </a:pathLst>
              </a:custGeom>
              <a:solidFill>
                <a:srgbClr val="339966"/>
              </a:solidFill>
              <a:ln w="9525">
                <a:noFill/>
                <a:round/>
              </a:ln>
            </p:spPr>
            <p:txBody>
              <a:bodyPr anchor="ctr"/>
              <a:lstStyle/>
              <a:p>
                <a:endParaRPr lang="zh-CN" altLang="en-US" sz="2100"/>
              </a:p>
            </p:txBody>
          </p:sp>
          <p:sp>
            <p:nvSpPr>
              <p:cNvPr id="15" name="矩形 3"/>
              <p:cNvSpPr/>
              <p:nvPr/>
            </p:nvSpPr>
            <p:spPr bwMode="auto">
              <a:xfrm>
                <a:off x="901058" y="943523"/>
                <a:ext cx="6437938" cy="869791"/>
              </a:xfrm>
              <a:custGeom>
                <a:avLst/>
                <a:gdLst/>
                <a:ahLst/>
                <a:cxnLst>
                  <a:cxn ang="0">
                    <a:pos x="0" y="121920"/>
                  </a:cxn>
                  <a:cxn ang="0">
                    <a:pos x="6301671" y="0"/>
                  </a:cxn>
                  <a:cxn ang="0">
                    <a:pos x="6423591" y="678901"/>
                  </a:cxn>
                  <a:cxn ang="0">
                    <a:pos x="30480" y="617941"/>
                  </a:cxn>
                  <a:cxn ang="0">
                    <a:pos x="0" y="121920"/>
                  </a:cxn>
                </a:cxnLst>
                <a:rect l="0" t="0" r="r" b="b"/>
                <a:pathLst>
                  <a:path w="6423591" h="678901">
                    <a:moveTo>
                      <a:pt x="0" y="121920"/>
                    </a:moveTo>
                    <a:lnTo>
                      <a:pt x="6301671" y="0"/>
                    </a:lnTo>
                    <a:lnTo>
                      <a:pt x="6423591" y="678901"/>
                    </a:lnTo>
                    <a:lnTo>
                      <a:pt x="30480" y="617941"/>
                    </a:lnTo>
                    <a:lnTo>
                      <a:pt x="0" y="121920"/>
                    </a:lnTo>
                    <a:close/>
                  </a:path>
                </a:pathLst>
              </a:custGeom>
              <a:solidFill>
                <a:srgbClr val="B0D0A4"/>
              </a:solidFill>
              <a:ln w="9525">
                <a:noFill/>
                <a:round/>
              </a:ln>
            </p:spPr>
            <p:txBody>
              <a:bodyPr anchor="ctr"/>
              <a:lstStyle/>
              <a:p>
                <a:endParaRPr lang="zh-CN" altLang="en-US"/>
              </a:p>
            </p:txBody>
          </p:sp>
        </p:grpSp>
        <p:sp>
          <p:nvSpPr>
            <p:cNvPr id="12" name="文本框 115"/>
            <p:cNvSpPr txBox="1">
              <a:spLocks noChangeArrowheads="1"/>
            </p:cNvSpPr>
            <p:nvPr/>
          </p:nvSpPr>
          <p:spPr bwMode="auto">
            <a:xfrm>
              <a:off x="651019" y="274716"/>
              <a:ext cx="3517949" cy="769617"/>
            </a:xfrm>
            <a:prstGeom prst="rect">
              <a:avLst/>
            </a:prstGeom>
            <a:noFill/>
            <a:ln w="9525">
              <a:noFill/>
              <a:miter lim="800000"/>
            </a:ln>
          </p:spPr>
          <p:txBody>
            <a:bodyPr>
              <a:spAutoFit/>
            </a:bodyPr>
            <a:lstStyle/>
            <a:p>
              <a:pPr eaLnBrk="1" hangingPunct="1"/>
              <a:r>
                <a:rPr lang="zh-CN" altLang="en-US" sz="3400" b="1">
                  <a:solidFill>
                    <a:srgbClr val="FFFFFF"/>
                  </a:solidFill>
                  <a:latin typeface="微软雅黑" panose="020B0503020204020204" pitchFamily="34" charset="-122"/>
                  <a:ea typeface="微软雅黑" panose="020B0503020204020204" pitchFamily="34" charset="-122"/>
                </a:rPr>
                <a:t>第三章</a:t>
              </a:r>
            </a:p>
          </p:txBody>
        </p:sp>
        <p:sp>
          <p:nvSpPr>
            <p:cNvPr id="13" name="文本框 119"/>
            <p:cNvSpPr txBox="1">
              <a:spLocks noChangeArrowheads="1"/>
            </p:cNvSpPr>
            <p:nvPr/>
          </p:nvSpPr>
          <p:spPr bwMode="auto">
            <a:xfrm>
              <a:off x="1520633" y="989708"/>
              <a:ext cx="6098609" cy="692501"/>
            </a:xfrm>
            <a:prstGeom prst="rect">
              <a:avLst/>
            </a:prstGeom>
            <a:noFill/>
            <a:ln w="9525">
              <a:noFill/>
              <a:miter lim="800000"/>
            </a:ln>
          </p:spPr>
          <p:txBody>
            <a:bodyPr wrap="square">
              <a:spAutoFit/>
            </a:bodyPr>
            <a:lstStyle/>
            <a:p>
              <a:r>
                <a:rPr lang="zh-CN" altLang="en-US" sz="3100" b="1" dirty="0">
                  <a:solidFill>
                    <a:srgbClr val="262626"/>
                  </a:solidFill>
                  <a:latin typeface="微软雅黑" panose="020B0503020204020204" pitchFamily="34" charset="-122"/>
                  <a:ea typeface="微软雅黑" panose="020B0503020204020204" pitchFamily="34" charset="-122"/>
                </a:rPr>
                <a:t>第</a:t>
              </a:r>
              <a:r>
                <a:rPr lang="en-US" altLang="zh-CN" sz="3100" b="1" dirty="0">
                  <a:solidFill>
                    <a:srgbClr val="262626"/>
                  </a:solidFill>
                  <a:latin typeface="微软雅黑" panose="020B0503020204020204" pitchFamily="34" charset="-122"/>
                  <a:ea typeface="微软雅黑" panose="020B0503020204020204" pitchFamily="34" charset="-122"/>
                </a:rPr>
                <a:t>3</a:t>
              </a:r>
              <a:r>
                <a:rPr lang="zh-CN" altLang="en-US" sz="3100" b="1" dirty="0">
                  <a:solidFill>
                    <a:srgbClr val="262626"/>
                  </a:solidFill>
                  <a:latin typeface="微软雅黑" panose="020B0503020204020204" pitchFamily="34" charset="-122"/>
                  <a:ea typeface="微软雅黑" panose="020B0503020204020204" pitchFamily="34" charset="-122"/>
                </a:rPr>
                <a:t>节  汽化和液化</a:t>
              </a:r>
            </a:p>
          </p:txBody>
        </p:sp>
      </p:grpSp>
      <p:sp>
        <p:nvSpPr>
          <p:cNvPr id="32" name="动作按钮: 第一张 31">
            <a:hlinkClick r:id="rId5" action="ppaction://hlinksldjump" highlightClick="1"/>
          </p:cNvPr>
          <p:cNvSpPr/>
          <p:nvPr/>
        </p:nvSpPr>
        <p:spPr>
          <a:xfrm>
            <a:off x="8902083" y="447426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9639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9530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3" action="ppaction://hlinksldjump" highlightClick="1"/>
          </p:cNvPr>
          <p:cNvSpPr/>
          <p:nvPr/>
        </p:nvSpPr>
        <p:spPr>
          <a:xfrm>
            <a:off x="8902083" y="521467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312896" y="1280478"/>
            <a:ext cx="6441758" cy="3651885"/>
          </a:xfrm>
          <a:prstGeom prst="rect">
            <a:avLst/>
          </a:prstGeom>
          <a:solidFill>
            <a:schemeClr val="bg1"/>
          </a:solidFill>
        </p:spPr>
        <p:txBody>
          <a:bodyPr wrap="square" lIns="68580" tIns="34290" rIns="68580" bIns="34290" rtlCol="0" anchor="t">
            <a:spAutoFit/>
          </a:bodyPr>
          <a:lstStyle/>
          <a:p>
            <a:pPr>
              <a:lnSpc>
                <a:spcPts val="3105"/>
              </a:lnSpc>
              <a:defRPr/>
            </a:pPr>
            <a:r>
              <a:rPr lang="zh-CN" altLang="en-US" sz="2400" b="1">
                <a:solidFill>
                  <a:srgbClr val="0000FF"/>
                </a:solidFill>
                <a:latin typeface="黑体" panose="02010609060101010101" pitchFamily="49" charset="-122"/>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1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利用如图所示装置，用酒精灯对盖有纸板（带有小孔）的烧杯进行加热，每隔一段时间记录一次温度，进行“观察水的沸腾”实验。</a:t>
            </a:r>
          </a:p>
          <a:p>
            <a:pPr>
              <a:lnSpc>
                <a:spcPts val="3105"/>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（1）本实验装置的安装过程中，调整放置石棉网的铁圈位置和调整悬挂温度计的铁杆位置都很重要，在组装该实验装置时，应先调整固定</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（选填“铁圈”或“铁杆”）的位置；</a:t>
            </a:r>
          </a:p>
          <a:p>
            <a:pPr>
              <a:lnSpc>
                <a:spcPts val="3105"/>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（2）为了顺利完成实验，除图中所示的器材之外，还需要补充的测量工具是</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p>
        </p:txBody>
      </p:sp>
      <p:sp>
        <p:nvSpPr>
          <p:cNvPr id="6" name="文本框 2"/>
          <p:cNvSpPr txBox="1"/>
          <p:nvPr/>
        </p:nvSpPr>
        <p:spPr>
          <a:xfrm>
            <a:off x="643255" y="3703320"/>
            <a:ext cx="67951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铁圈</a:t>
            </a:r>
          </a:p>
        </p:txBody>
      </p:sp>
      <p:sp>
        <p:nvSpPr>
          <p:cNvPr id="7" name="文本框 3"/>
          <p:cNvSpPr txBox="1"/>
          <p:nvPr/>
        </p:nvSpPr>
        <p:spPr>
          <a:xfrm>
            <a:off x="4567714" y="4443889"/>
            <a:ext cx="2032047"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秒表（或钟表）</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6579" y="1103966"/>
            <a:ext cx="1854518" cy="3805820"/>
          </a:xfrm>
          <a:prstGeom prst="rect">
            <a:avLst/>
          </a:prstGeom>
        </p:spPr>
      </p:pic>
      <p:grpSp>
        <p:nvGrpSpPr>
          <p:cNvPr id="9" name="组合 3"/>
          <p:cNvGrpSpPr/>
          <p:nvPr/>
        </p:nvGrpSpPr>
        <p:grpSpPr>
          <a:xfrm>
            <a:off x="3377396" y="674174"/>
            <a:ext cx="1879600" cy="477054"/>
            <a:chOff x="497257" y="753279"/>
            <a:chExt cx="1881032" cy="477860"/>
          </a:xfrm>
        </p:grpSpPr>
        <p:grpSp>
          <p:nvGrpSpPr>
            <p:cNvPr id="10" name="组合 2"/>
            <p:cNvGrpSpPr/>
            <p:nvPr/>
          </p:nvGrpSpPr>
          <p:grpSpPr>
            <a:xfrm>
              <a:off x="552450" y="789083"/>
              <a:ext cx="1787356" cy="419195"/>
              <a:chOff x="3014293" y="-540899"/>
              <a:chExt cx="1787356" cy="419195"/>
            </a:xfrm>
          </p:grpSpPr>
          <p:sp>
            <p:nvSpPr>
              <p:cNvPr id="13" name="缺角矩形 12"/>
              <p:cNvSpPr/>
              <p:nvPr/>
            </p:nvSpPr>
            <p:spPr>
              <a:xfrm>
                <a:off x="3470665" y="-540130"/>
                <a:ext cx="419419" cy="418217"/>
              </a:xfrm>
              <a:prstGeom prst="plaque">
                <a:avLst/>
              </a:prstGeom>
              <a:solidFill>
                <a:srgbClr val="00B9FA">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4" name="缺角矩形 13"/>
              <p:cNvSpPr/>
              <p:nvPr/>
            </p:nvSpPr>
            <p:spPr>
              <a:xfrm>
                <a:off x="3926625" y="-540130"/>
                <a:ext cx="419419" cy="418217"/>
              </a:xfrm>
              <a:prstGeom prst="plaque">
                <a:avLst/>
              </a:prstGeom>
              <a:solidFill>
                <a:srgbClr val="FFBF53">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缺角矩形 14"/>
              <p:cNvSpPr/>
              <p:nvPr/>
            </p:nvSpPr>
            <p:spPr>
              <a:xfrm>
                <a:off x="4382584" y="-540130"/>
                <a:ext cx="419419" cy="418217"/>
              </a:xfrm>
              <a:prstGeom prst="plaque">
                <a:avLst/>
              </a:prstGeom>
              <a:solidFill>
                <a:srgbClr val="00B050"/>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 name="缺角矩形 15"/>
              <p:cNvSpPr/>
              <p:nvPr/>
            </p:nvSpPr>
            <p:spPr>
              <a:xfrm>
                <a:off x="3014705" y="-540130"/>
                <a:ext cx="419419" cy="418217"/>
              </a:xfrm>
              <a:prstGeom prst="plaque">
                <a:avLst/>
              </a:prstGeom>
              <a:solidFill>
                <a:srgbClr val="F07474">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1" name="矩形 1"/>
            <p:cNvSpPr>
              <a:spLocks noChangeArrowheads="1"/>
            </p:cNvSpPr>
            <p:nvPr/>
          </p:nvSpPr>
          <p:spPr bwMode="auto">
            <a:xfrm>
              <a:off x="497257" y="753279"/>
              <a:ext cx="1881032" cy="4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913765" eaLnBrk="0" hangingPunct="0">
                <a:defRPr/>
              </a:pPr>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连接中考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3"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314802" y="542925"/>
            <a:ext cx="6090761" cy="2203609"/>
          </a:xfrm>
          <a:prstGeom prst="rect">
            <a:avLst/>
          </a:prstGeom>
          <a:noFill/>
        </p:spPr>
        <p:txBody>
          <a:bodyPr wrap="square" lIns="68580" tIns="34290" rIns="68580" bIns="34290" rtlCol="0" anchor="t">
            <a:spAutoFit/>
          </a:bodyPr>
          <a:lstStyle/>
          <a:p>
            <a:pPr>
              <a:lnSpc>
                <a:spcPts val="33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（3）实验时，老师要求向烧杯中倒入热水而不是冷水，这样做的好处是</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____________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33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（4）水沸腾时，大量气泡不断上升到水面破裂，其中气泡中的“气”指的是</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（选填“水蒸气”或“空气”）；</a:t>
            </a:r>
          </a:p>
        </p:txBody>
      </p:sp>
      <p:sp>
        <p:nvSpPr>
          <p:cNvPr id="6" name="文本框 4"/>
          <p:cNvSpPr txBox="1"/>
          <p:nvPr/>
        </p:nvSpPr>
        <p:spPr>
          <a:xfrm>
            <a:off x="4347062" y="967034"/>
            <a:ext cx="1761540"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缩短加热时间</a:t>
            </a:r>
          </a:p>
        </p:txBody>
      </p:sp>
      <p:sp>
        <p:nvSpPr>
          <p:cNvPr id="7" name="文本框 5"/>
          <p:cNvSpPr txBox="1"/>
          <p:nvPr/>
        </p:nvSpPr>
        <p:spPr>
          <a:xfrm>
            <a:off x="5034439" y="1783556"/>
            <a:ext cx="950020"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水蒸气</a:t>
            </a:r>
          </a:p>
        </p:txBody>
      </p:sp>
      <p:sp>
        <p:nvSpPr>
          <p:cNvPr id="8" name="文本框 2"/>
          <p:cNvSpPr txBox="1"/>
          <p:nvPr/>
        </p:nvSpPr>
        <p:spPr>
          <a:xfrm>
            <a:off x="248285" y="2746375"/>
            <a:ext cx="8715375" cy="2284095"/>
          </a:xfrm>
          <a:prstGeom prst="rect">
            <a:avLst/>
          </a:prstGeom>
          <a:noFill/>
        </p:spPr>
        <p:txBody>
          <a:bodyPr wrap="square" lIns="68580" tIns="34290" rIns="68580" bIns="34290" rtlCol="0" anchor="t">
            <a:spAutoFit/>
          </a:bodyPr>
          <a:lstStyle/>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5</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）分析图乙所示图像可知水的沸点是</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℃；水沸腾时温度随时间的变化规律是</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_____________________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6</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）烧杯中的水长时间持续沸腾过程中，试管中水的温度</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（填“大于”“等于”或“小于”）烧杯中水的沸点，</a:t>
            </a:r>
          </a:p>
          <a:p>
            <a:pPr>
              <a:defRPr/>
            </a:pP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试管中的水</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（填“会”或“不会”）沸腾，这说明</a:t>
            </a:r>
          </a:p>
          <a:p>
            <a:pPr>
              <a:defRPr/>
            </a:pP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液体沸腾必须满足的条件是</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_______________________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p>
        </p:txBody>
      </p:sp>
      <p:sp>
        <p:nvSpPr>
          <p:cNvPr id="9" name="文本框 3"/>
          <p:cNvSpPr txBox="1"/>
          <p:nvPr/>
        </p:nvSpPr>
        <p:spPr>
          <a:xfrm>
            <a:off x="5960745" y="2746534"/>
            <a:ext cx="410209"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98</a:t>
            </a:r>
          </a:p>
        </p:txBody>
      </p:sp>
      <p:sp>
        <p:nvSpPr>
          <p:cNvPr id="10" name="文本框 6"/>
          <p:cNvSpPr txBox="1"/>
          <p:nvPr/>
        </p:nvSpPr>
        <p:spPr>
          <a:xfrm>
            <a:off x="3857742" y="3098947"/>
            <a:ext cx="230255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吸热温度保持不变</a:t>
            </a:r>
          </a:p>
        </p:txBody>
      </p:sp>
      <p:sp>
        <p:nvSpPr>
          <p:cNvPr id="11" name="文本框 7"/>
          <p:cNvSpPr txBox="1"/>
          <p:nvPr/>
        </p:nvSpPr>
        <p:spPr>
          <a:xfrm>
            <a:off x="464925" y="3823357"/>
            <a:ext cx="67951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等于</a:t>
            </a:r>
          </a:p>
        </p:txBody>
      </p:sp>
      <p:sp>
        <p:nvSpPr>
          <p:cNvPr id="13" name="文本框 8"/>
          <p:cNvSpPr txBox="1"/>
          <p:nvPr/>
        </p:nvSpPr>
        <p:spPr>
          <a:xfrm>
            <a:off x="2312956" y="4215772"/>
            <a:ext cx="67951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不会</a:t>
            </a:r>
          </a:p>
        </p:txBody>
      </p:sp>
      <p:sp>
        <p:nvSpPr>
          <p:cNvPr id="14" name="文本框 9"/>
          <p:cNvSpPr txBox="1"/>
          <p:nvPr/>
        </p:nvSpPr>
        <p:spPr>
          <a:xfrm>
            <a:off x="4595095" y="4600575"/>
            <a:ext cx="3581876" cy="392415"/>
          </a:xfrm>
          <a:prstGeom prst="rect">
            <a:avLst/>
          </a:prstGeom>
          <a:noFill/>
        </p:spPr>
        <p:txBody>
          <a:bodyPr wrap="squar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温度达到沸点，不断吸热</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6421" y="627953"/>
            <a:ext cx="2574207" cy="2141460"/>
          </a:xfrm>
          <a:prstGeom prst="rect">
            <a:avLst/>
          </a:prstGeom>
        </p:spPr>
      </p:pic>
      <p:pic>
        <p:nvPicPr>
          <p:cNvPr id="16" name="New picture"/>
          <p:cNvPicPr/>
          <p:nvPr/>
        </p:nvPicPr>
        <p:blipFill>
          <a:blip r:embed="rId5"/>
          <a:stretch>
            <a:fillRect/>
          </a:stretch>
        </p:blipFill>
        <p:spPr>
          <a:xfrm>
            <a:off x="11671300" y="124714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ppt_y</p:attrName>
                                        </p:attrNameLst>
                                      </p:cBhvr>
                                      <p:tavLst>
                                        <p:tav tm="0">
                                          <p:val>
                                            <p:strVal val="#ppt_y+#ppt_h*1.125000"/>
                                          </p:val>
                                        </p:tav>
                                        <p:tav tm="100000">
                                          <p:val>
                                            <p:strVal val="#ppt_y"/>
                                          </p:val>
                                        </p:tav>
                                      </p:tavLst>
                                    </p:anim>
                                    <p:animEffect transition="in" filter="wipe(up)">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
          <p:cNvSpPr txBox="1"/>
          <p:nvPr/>
        </p:nvSpPr>
        <p:spPr>
          <a:xfrm>
            <a:off x="125730" y="789940"/>
            <a:ext cx="8828405" cy="3613150"/>
          </a:xfrm>
          <a:prstGeom prst="rect">
            <a:avLst/>
          </a:prstGeom>
          <a:solidFill>
            <a:schemeClr val="bg1"/>
          </a:solidFill>
        </p:spPr>
        <p:txBody>
          <a:bodyPr wrap="square" lIns="68580" tIns="34290" rIns="68580" bIns="34290" rtlCol="0" anchor="t">
            <a:spAutoFit/>
          </a:bodyPr>
          <a:lstStyle/>
          <a:p>
            <a:pPr>
              <a:lnSpc>
                <a:spcPct val="120000"/>
              </a:lnSpc>
              <a:defRPr/>
            </a:pPr>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2</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端午节是我国的传统节日，吃粽子也成为人们过节的重要习俗。小彤看见妈妈在家煮粽子时，锅中水沸腾后改用“小火”继续煮。针对这种做法，下列说法正确的是（　　）</a:t>
            </a:r>
          </a:p>
          <a:p>
            <a:pPr>
              <a:lnSpc>
                <a:spcPct val="12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A．改用“小火”可以提高水的沸点，能更快地将粽子煮熟 </a:t>
            </a:r>
          </a:p>
          <a:p>
            <a:pPr>
              <a:lnSpc>
                <a:spcPct val="12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B．用“大火”可使水沸腾更剧烈，沸点升高，不应改用“小火” </a:t>
            </a:r>
          </a:p>
          <a:p>
            <a:pPr>
              <a:lnSpc>
                <a:spcPct val="12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C．水沸腾后，改用“小火”水温升高较慢，锅中水不易被烧干 </a:t>
            </a:r>
          </a:p>
          <a:p>
            <a:pPr>
              <a:lnSpc>
                <a:spcPct val="12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D．水沸腾后，用“大火”或“小火”煮，水温都不变，用“小</a:t>
            </a:r>
            <a:endPar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defRPr/>
            </a:pP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火”煮可节能 </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6" name="文本框 5"/>
          <p:cNvSpPr txBox="1"/>
          <p:nvPr/>
        </p:nvSpPr>
        <p:spPr>
          <a:xfrm>
            <a:off x="6166185" y="1719420"/>
            <a:ext cx="361317" cy="438582"/>
          </a:xfrm>
          <a:prstGeom prst="rect">
            <a:avLst/>
          </a:prstGeom>
          <a:noFill/>
        </p:spPr>
        <p:txBody>
          <a:bodyPr wrap="none" lIns="68580" tIns="34290" rIns="68580" bIns="34290" rtlCol="0" anchor="t">
            <a:spAutoFit/>
          </a:bodyPr>
          <a:lstStyle/>
          <a:p>
            <a:pPr>
              <a:defRPr/>
            </a:pP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8940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22" name="文本框 123"/>
          <p:cNvSpPr txBox="1">
            <a:spLocks noChangeArrowheads="1"/>
          </p:cNvSpPr>
          <p:nvPr/>
        </p:nvSpPr>
        <p:spPr bwMode="auto">
          <a:xfrm>
            <a:off x="125759" y="47879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pic>
        <p:nvPicPr>
          <p:cNvPr id="5" name="图片 4"/>
          <p:cNvPicPr>
            <a:picLocks noChangeAspect="1"/>
          </p:cNvPicPr>
          <p:nvPr/>
        </p:nvPicPr>
        <p:blipFill>
          <a:blip r:embed="rId3"/>
          <a:srcRect r="34667"/>
          <a:stretch>
            <a:fillRect/>
          </a:stretch>
        </p:blipFill>
        <p:spPr>
          <a:xfrm>
            <a:off x="5361147" y="1912654"/>
            <a:ext cx="1982106" cy="2275809"/>
          </a:xfrm>
          <a:prstGeom prst="rect">
            <a:avLst/>
          </a:prstGeom>
        </p:spPr>
      </p:pic>
      <p:grpSp>
        <p:nvGrpSpPr>
          <p:cNvPr id="6" name="组合 5"/>
          <p:cNvGrpSpPr/>
          <p:nvPr/>
        </p:nvGrpSpPr>
        <p:grpSpPr>
          <a:xfrm>
            <a:off x="2927509" y="501015"/>
            <a:ext cx="2830354" cy="461487"/>
            <a:chOff x="6147" y="1052"/>
            <a:chExt cx="5943" cy="969"/>
          </a:xfrm>
        </p:grpSpPr>
        <p:sp>
          <p:nvSpPr>
            <p:cNvPr id="7" name="矩形 1"/>
            <p:cNvSpPr>
              <a:spLocks noChangeArrowheads="1"/>
            </p:cNvSpPr>
            <p:nvPr/>
          </p:nvSpPr>
          <p:spPr bwMode="auto">
            <a:xfrm>
              <a:off x="6147" y="1284"/>
              <a:ext cx="2652" cy="737"/>
            </a:xfrm>
            <a:prstGeom prst="rect">
              <a:avLst/>
            </a:prstGeom>
            <a:noFill/>
            <a:ln w="9525">
              <a:noFill/>
              <a:miter lim="800000"/>
            </a:ln>
          </p:spPr>
          <p:txBody>
            <a:bodyPr wrap="none">
              <a:spAutoFit/>
            </a:bodyPr>
            <a:lstStyle/>
            <a:p>
              <a:pPr algn="ctr">
                <a:lnSpc>
                  <a:spcPct val="80000"/>
                </a:lnSpc>
                <a:defRPr/>
              </a:pPr>
              <a:r>
                <a:rPr lang="zh-CN" altLang="en-US" sz="2100">
                  <a:solidFill>
                    <a:srgbClr val="FFFFFF"/>
                  </a:solidFill>
                  <a:latin typeface="黑体" panose="02010609060101010101" pitchFamily="49" charset="-122"/>
                  <a:ea typeface="黑体" panose="02010609060101010101" pitchFamily="49" charset="-122"/>
                </a:rPr>
                <a:t>知识点 </a:t>
              </a:r>
              <a:r>
                <a:rPr lang="en-US" sz="2100" b="1">
                  <a:solidFill>
                    <a:srgbClr val="FFFFFF"/>
                  </a:solidFill>
                  <a:latin typeface="黑体" panose="02010609060101010101" pitchFamily="49" charset="-122"/>
                  <a:ea typeface="黑体" panose="02010609060101010101" pitchFamily="49" charset="-122"/>
                </a:rPr>
                <a:t>2</a:t>
              </a:r>
            </a:p>
          </p:txBody>
        </p:sp>
        <p:sp>
          <p:nvSpPr>
            <p:cNvPr id="8" name="文本框 1"/>
            <p:cNvSpPr txBox="1"/>
            <p:nvPr/>
          </p:nvSpPr>
          <p:spPr>
            <a:xfrm>
              <a:off x="10118" y="1052"/>
              <a:ext cx="1972" cy="969"/>
            </a:xfrm>
            <a:prstGeom prst="rect">
              <a:avLst/>
            </a:prstGeom>
            <a:solidFill>
              <a:schemeClr val="bg1"/>
            </a:solidFill>
          </p:spPr>
          <p:txBody>
            <a:bodyPr wrap="square" rtlCol="0">
              <a:spAutoFit/>
            </a:bodyPr>
            <a:lstStyle/>
            <a:p>
              <a:pPr>
                <a:defRPr/>
              </a:pPr>
              <a:r>
                <a:rPr lang="zh-CN" altLang="en-US" sz="2400" b="1">
                  <a:solidFill>
                    <a:srgbClr val="000000"/>
                  </a:solidFill>
                  <a:latin typeface="黑体" panose="02010609060101010101" pitchFamily="49" charset="-122"/>
                  <a:ea typeface="黑体" panose="02010609060101010101" pitchFamily="49" charset="-122"/>
                </a:rPr>
                <a:t>蒸发</a:t>
              </a:r>
            </a:p>
          </p:txBody>
        </p:sp>
      </p:grpSp>
      <p:sp>
        <p:nvSpPr>
          <p:cNvPr id="9" name="文本框 9"/>
          <p:cNvSpPr txBox="1"/>
          <p:nvPr/>
        </p:nvSpPr>
        <p:spPr>
          <a:xfrm>
            <a:off x="4060032" y="1313974"/>
            <a:ext cx="4767739" cy="437674"/>
          </a:xfrm>
          <a:prstGeom prst="rect">
            <a:avLst/>
          </a:prstGeom>
          <a:solidFill>
            <a:schemeClr val="bg1"/>
          </a:solidFill>
        </p:spPr>
        <p:txBody>
          <a:bodyPr wrap="square" lIns="68580" tIns="34290" rIns="68580" bIns="34290" rtlCol="0">
            <a:spAutoFit/>
          </a:bodyPr>
          <a:lstStyle/>
          <a:p>
            <a:pPr>
              <a:defRPr/>
            </a:pPr>
            <a:endParaRPr lang="zh-CN" altLang="en-US" sz="2400" b="1">
              <a:solidFill>
                <a:srgbClr val="000000"/>
              </a:solidFill>
              <a:latin typeface="宋体" panose="02010600030101010101" pitchFamily="2" charset="-122"/>
              <a:ea typeface="宋体" panose="02010600030101010101" pitchFamily="2" charset="-122"/>
            </a:endParaRPr>
          </a:p>
        </p:txBody>
      </p:sp>
      <p:sp>
        <p:nvSpPr>
          <p:cNvPr id="10" name="文本框 14"/>
          <p:cNvSpPr txBox="1"/>
          <p:nvPr/>
        </p:nvSpPr>
        <p:spPr>
          <a:xfrm>
            <a:off x="4060032" y="1105410"/>
            <a:ext cx="4767739" cy="1177245"/>
          </a:xfrm>
          <a:prstGeom prst="rect">
            <a:avLst/>
          </a:prstGeom>
          <a:solidFill>
            <a:schemeClr val="bg1"/>
          </a:solidFill>
        </p:spPr>
        <p:txBody>
          <a:bodyPr wrap="square" lIns="68580" tIns="34290" rIns="68580" bIns="34290" rtlCol="0">
            <a:spAutoFit/>
          </a:bodyPr>
          <a:lstStyle/>
          <a:p>
            <a:pPr>
              <a:defRPr/>
            </a:pPr>
            <a:r>
              <a:rPr lang="zh-CN" altLang="en-US" sz="2400" b="1">
                <a:solidFill>
                  <a:srgbClr val="000000"/>
                </a:solidFill>
                <a:latin typeface="宋体" panose="02010600030101010101" pitchFamily="2" charset="-122"/>
                <a:ea typeface="宋体" panose="02010600030101010101" pitchFamily="2" charset="-122"/>
              </a:rPr>
              <a:t>    蒸发是在</a:t>
            </a:r>
            <a:r>
              <a:rPr lang="zh-CN" altLang="en-US" sz="2400" b="1">
                <a:solidFill>
                  <a:srgbClr val="FF0000"/>
                </a:solidFill>
                <a:latin typeface="宋体" panose="02010600030101010101" pitchFamily="2" charset="-122"/>
                <a:ea typeface="宋体" panose="02010600030101010101" pitchFamily="2" charset="-122"/>
              </a:rPr>
              <a:t>任何温度下</a:t>
            </a:r>
            <a:r>
              <a:rPr lang="zh-CN" altLang="en-US" sz="2400" b="1">
                <a:solidFill>
                  <a:srgbClr val="000000"/>
                </a:solidFill>
                <a:latin typeface="宋体" panose="02010600030101010101" pitchFamily="2" charset="-122"/>
                <a:ea typeface="宋体" panose="02010600030101010101" pitchFamily="2" charset="-122"/>
              </a:rPr>
              <a:t>都能发生的汽化现象。蒸发只发生在</a:t>
            </a:r>
            <a:r>
              <a:rPr lang="zh-CN" altLang="en-US" sz="2400" b="1">
                <a:solidFill>
                  <a:srgbClr val="FF0000"/>
                </a:solidFill>
                <a:latin typeface="宋体" panose="02010600030101010101" pitchFamily="2" charset="-122"/>
                <a:ea typeface="宋体" panose="02010600030101010101" pitchFamily="2" charset="-122"/>
              </a:rPr>
              <a:t>液体的表面</a:t>
            </a:r>
            <a:r>
              <a:rPr lang="zh-CN" altLang="en-US" sz="2400" b="1">
                <a:solidFill>
                  <a:srgbClr val="000000"/>
                </a:solidFill>
                <a:latin typeface="宋体" panose="02010600030101010101" pitchFamily="2" charset="-122"/>
                <a:ea typeface="宋体" panose="02010600030101010101" pitchFamily="2" charset="-122"/>
              </a:rPr>
              <a:t>。</a:t>
            </a:r>
          </a:p>
        </p:txBody>
      </p:sp>
      <p:sp>
        <p:nvSpPr>
          <p:cNvPr id="11" name="矩形 10"/>
          <p:cNvSpPr/>
          <p:nvPr/>
        </p:nvSpPr>
        <p:spPr>
          <a:xfrm>
            <a:off x="987551" y="4158139"/>
            <a:ext cx="7662671" cy="807913"/>
          </a:xfrm>
          <a:prstGeom prst="rect">
            <a:avLst/>
          </a:prstGeom>
          <a:noFill/>
          <a:ln w="9525">
            <a:noFill/>
          </a:ln>
        </p:spPr>
        <p:txBody>
          <a:bodyPr wrap="square" lIns="68580" tIns="34290" rIns="68580" bIns="34290">
            <a:spAutoFit/>
          </a:bodyPr>
          <a:lstStyle/>
          <a:p>
            <a:pPr>
              <a:defRPr/>
            </a:pPr>
            <a:r>
              <a:rPr lang="zh-CN" altLang="en-US" sz="2400" b="1">
                <a:solidFill>
                  <a:srgbClr val="0000FF"/>
                </a:solidFill>
                <a:latin typeface="黑体" panose="02010609060101010101" pitchFamily="49" charset="-122"/>
                <a:ea typeface="黑体" panose="02010609060101010101" pitchFamily="49" charset="-122"/>
              </a:rPr>
              <a:t>实验表明：</a:t>
            </a:r>
            <a:r>
              <a:rPr lang="zh-CN" altLang="en-US" sz="2400" b="1">
                <a:latin typeface="宋体" panose="02010600030101010101" pitchFamily="2" charset="-122"/>
                <a:ea typeface="宋体" panose="02010600030101010101" pitchFamily="2" charset="-122"/>
              </a:rPr>
              <a:t>液体蒸发时，从周围</a:t>
            </a:r>
            <a:r>
              <a:rPr lang="zh-CN" altLang="en-US" sz="2400" b="1">
                <a:solidFill>
                  <a:srgbClr val="FF0000"/>
                </a:solidFill>
                <a:latin typeface="宋体" panose="02010600030101010101" pitchFamily="2" charset="-122"/>
                <a:ea typeface="宋体" panose="02010600030101010101" pitchFamily="2" charset="-122"/>
              </a:rPr>
              <a:t>吸热</a:t>
            </a:r>
            <a:r>
              <a:rPr lang="zh-CN" altLang="en-US" sz="2400" b="1">
                <a:latin typeface="宋体" panose="02010600030101010101" pitchFamily="2" charset="-122"/>
                <a:ea typeface="宋体" panose="02010600030101010101" pitchFamily="2" charset="-122"/>
              </a:rPr>
              <a:t>，温度下降。所以液体蒸发有</a:t>
            </a:r>
            <a:r>
              <a:rPr lang="zh-CN" altLang="en-US" sz="2400" b="1">
                <a:solidFill>
                  <a:srgbClr val="FF0000"/>
                </a:solidFill>
                <a:latin typeface="宋体" panose="02010600030101010101" pitchFamily="2" charset="-122"/>
                <a:ea typeface="宋体" panose="02010600030101010101" pitchFamily="2" charset="-122"/>
              </a:rPr>
              <a:t>制冷</a:t>
            </a:r>
            <a:r>
              <a:rPr lang="zh-CN" altLang="en-US" sz="2400" b="1">
                <a:latin typeface="宋体" panose="02010600030101010101" pitchFamily="2" charset="-122"/>
                <a:ea typeface="宋体" panose="02010600030101010101" pitchFamily="2" charset="-122"/>
              </a:rPr>
              <a:t>作用。</a:t>
            </a:r>
          </a:p>
        </p:txBody>
      </p:sp>
      <p:sp>
        <p:nvSpPr>
          <p:cNvPr id="13" name="文本框 4"/>
          <p:cNvSpPr txBox="1"/>
          <p:nvPr/>
        </p:nvSpPr>
        <p:spPr>
          <a:xfrm>
            <a:off x="6976491" y="2967514"/>
            <a:ext cx="1752124" cy="437674"/>
          </a:xfrm>
          <a:prstGeom prst="rect">
            <a:avLst/>
          </a:prstGeom>
          <a:solidFill>
            <a:schemeClr val="bg1"/>
          </a:solidFill>
        </p:spPr>
        <p:txBody>
          <a:bodyPr wrap="square" lIns="68580" tIns="34290" rIns="68580" bIns="34290" rtlCol="0">
            <a:spAutoFit/>
          </a:bodyPr>
          <a:lstStyle/>
          <a:p>
            <a:pPr>
              <a:defRPr/>
            </a:pPr>
            <a:r>
              <a:rPr lang="zh-CN" altLang="en-US" sz="2400" b="1">
                <a:solidFill>
                  <a:srgbClr val="000000"/>
                </a:solidFill>
                <a:latin typeface="楷体" panose="02010609060101010101" pitchFamily="49" charset="-122"/>
                <a:ea typeface="楷体" panose="02010609060101010101" pitchFamily="49" charset="-122"/>
              </a:rPr>
              <a:t>干湿温度计</a:t>
            </a:r>
          </a:p>
        </p:txBody>
      </p:sp>
      <p:pic>
        <p:nvPicPr>
          <p:cNvPr id="14" name="图片 13">
            <a:hlinkClick r:id="rId4" action="ppaction://hlinkfile"/>
          </p:cNvPr>
          <p:cNvPicPr>
            <a:picLocks noChangeAspect="1"/>
          </p:cNvPicPr>
          <p:nvPr/>
        </p:nvPicPr>
        <p:blipFill>
          <a:blip r:embed="rId5"/>
          <a:srcRect r="9937"/>
          <a:stretch>
            <a:fillRect/>
          </a:stretch>
        </p:blipFill>
        <p:spPr>
          <a:xfrm>
            <a:off x="697473" y="1125582"/>
            <a:ext cx="3239114" cy="26633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19" name="组合 18"/>
          <p:cNvGrpSpPr/>
          <p:nvPr/>
        </p:nvGrpSpPr>
        <p:grpSpPr>
          <a:xfrm>
            <a:off x="3049809" y="559832"/>
            <a:ext cx="1525530" cy="423517"/>
            <a:chOff x="2094735" y="684067"/>
            <a:chExt cx="1906600" cy="564688"/>
          </a:xfrm>
        </p:grpSpPr>
        <p:sp>
          <p:nvSpPr>
            <p:cNvPr id="21" name="圆角矩形 20"/>
            <p:cNvSpPr/>
            <p:nvPr/>
          </p:nvSpPr>
          <p:spPr>
            <a:xfrm>
              <a:off x="2094735" y="684067"/>
              <a:ext cx="1906600" cy="534609"/>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defTabSz="685165" eaLnBrk="0" hangingPunct="0">
                <a:defRPr/>
              </a:pPr>
              <a:endParaRPr kumimoji="1" lang="zh-CN" altLang="en-US" b="1">
                <a:solidFill>
                  <a:srgbClr val="000000"/>
                </a:solidFill>
                <a:latin typeface="Arial"/>
                <a:ea typeface="微软雅黑" panose="020B0503020204020204" pitchFamily="34" charset="-122"/>
              </a:endParaRPr>
            </a:p>
          </p:txBody>
        </p:sp>
        <p:sp>
          <p:nvSpPr>
            <p:cNvPr id="23" name="矩形 1"/>
            <p:cNvSpPr>
              <a:spLocks noChangeArrowheads="1"/>
            </p:cNvSpPr>
            <p:nvPr/>
          </p:nvSpPr>
          <p:spPr bwMode="auto">
            <a:xfrm>
              <a:off x="2117820" y="731692"/>
              <a:ext cx="1883515" cy="517063"/>
            </a:xfrm>
            <a:prstGeom prst="rect">
              <a:avLst/>
            </a:prstGeom>
            <a:noFill/>
            <a:ln w="9525">
              <a:noFill/>
              <a:miter lim="800000"/>
            </a:ln>
          </p:spPr>
          <p:txBody>
            <a:bodyPr wrap="square">
              <a:spAutoFit/>
            </a:bodyPr>
            <a:lstStyle/>
            <a:p>
              <a:pPr algn="ctr" defTabSz="685165">
                <a:lnSpc>
                  <a:spcPct val="80000"/>
                </a:lnSpc>
              </a:pPr>
              <a:r>
                <a:rPr lang="zh-CN" altLang="en-US" sz="2400" b="1">
                  <a:solidFill>
                    <a:srgbClr val="FFFFFF"/>
                  </a:solidFill>
                  <a:latin typeface="Times New Roman" panose="02020603050405020304" pitchFamily="18" charset="0"/>
                  <a:ea typeface="黑体" panose="02010609060101010101" pitchFamily="49" charset="-122"/>
                </a:rPr>
                <a:t>知识点 </a:t>
              </a:r>
              <a:r>
                <a:rPr lang="en-US" sz="2400" b="1">
                  <a:solidFill>
                    <a:srgbClr val="FFFFFF"/>
                  </a:solidFill>
                  <a:latin typeface="Times New Roman" panose="02020603050405020304" pitchFamily="18" charset="0"/>
                  <a:ea typeface="黑体" panose="02010609060101010101" pitchFamily="49" charset="-122"/>
                </a:rPr>
                <a:t>2</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p:tgtEl>
                                          <p:spTgt spid="10"/>
                                        </p:tgtEl>
                                        <p:attrNameLst>
                                          <p:attrName>ppt_y</p:attrName>
                                        </p:attrNameLst>
                                      </p:cBhvr>
                                      <p:tavLst>
                                        <p:tav tm="0">
                                          <p:val>
                                            <p:strVal val="#ppt_y+#ppt_h*1.125000"/>
                                          </p:val>
                                        </p:tav>
                                        <p:tav tm="100000">
                                          <p:val>
                                            <p:strVal val="#ppt_y"/>
                                          </p:val>
                                        </p:tav>
                                      </p:tavLst>
                                    </p:anim>
                                    <p:animEffect transition="in" filter="wipe(up)">
                                      <p:cBhvr>
                                        <p:cTn id="15" dur="500"/>
                                        <p:tgtEl>
                                          <p:spTgt spid="10"/>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图片 4" descr="{E88BE449-58F4-42A7-BE18-85F5D99296B1}0">
            <a:hlinkClick r:id="rId3" action="ppaction://hlinkfile"/>
          </p:cNvPr>
          <p:cNvPicPr>
            <a:picLocks noChangeAspect="1"/>
          </p:cNvPicPr>
          <p:nvPr/>
        </p:nvPicPr>
        <p:blipFill>
          <a:blip r:embed="rId4"/>
          <a:stretch>
            <a:fillRect/>
          </a:stretch>
        </p:blipFill>
        <p:spPr>
          <a:xfrm>
            <a:off x="4131232" y="2511029"/>
            <a:ext cx="1296590" cy="1240631"/>
          </a:xfrm>
          <a:prstGeom prst="rect">
            <a:avLst/>
          </a:prstGeom>
          <a:noFill/>
          <a:ln w="9525">
            <a:noFill/>
          </a:ln>
        </p:spPr>
      </p:pic>
      <p:pic>
        <p:nvPicPr>
          <p:cNvPr id="6" name="图片 5" descr="{A97D3153-CFD9-4BE6-82EC-46EC78FDFD3A}0">
            <a:hlinkClick r:id="rId5" action="ppaction://hlinkfile"/>
          </p:cNvPr>
          <p:cNvPicPr>
            <a:picLocks noChangeAspect="1"/>
          </p:cNvPicPr>
          <p:nvPr/>
        </p:nvPicPr>
        <p:blipFill>
          <a:blip r:embed="rId6"/>
          <a:stretch>
            <a:fillRect/>
          </a:stretch>
        </p:blipFill>
        <p:spPr>
          <a:xfrm>
            <a:off x="4132421" y="1249204"/>
            <a:ext cx="1295400" cy="1184672"/>
          </a:xfrm>
          <a:prstGeom prst="rect">
            <a:avLst/>
          </a:prstGeom>
          <a:noFill/>
          <a:ln w="9525">
            <a:noFill/>
          </a:ln>
        </p:spPr>
      </p:pic>
      <p:pic>
        <p:nvPicPr>
          <p:cNvPr id="7" name="图片 6" descr="{7D75A506-FB2A-43D8-8AFE-AC699576E401}0">
            <a:hlinkClick r:id="rId7" action="ppaction://hlinkfile"/>
          </p:cNvPr>
          <p:cNvPicPr>
            <a:picLocks noChangeAspect="1"/>
          </p:cNvPicPr>
          <p:nvPr/>
        </p:nvPicPr>
        <p:blipFill>
          <a:blip r:embed="rId8"/>
          <a:stretch>
            <a:fillRect/>
          </a:stretch>
        </p:blipFill>
        <p:spPr>
          <a:xfrm>
            <a:off x="4132421" y="3828574"/>
            <a:ext cx="1295400" cy="1151335"/>
          </a:xfrm>
          <a:prstGeom prst="rect">
            <a:avLst/>
          </a:prstGeom>
          <a:noFill/>
          <a:ln w="9525">
            <a:noFill/>
          </a:ln>
        </p:spPr>
      </p:pic>
      <p:sp>
        <p:nvSpPr>
          <p:cNvPr id="8" name="文本框 224258"/>
          <p:cNvSpPr txBox="1"/>
          <p:nvPr/>
        </p:nvSpPr>
        <p:spPr>
          <a:xfrm>
            <a:off x="5452110" y="2910364"/>
            <a:ext cx="3454718" cy="807244"/>
          </a:xfrm>
          <a:prstGeom prst="rect">
            <a:avLst/>
          </a:prstGeom>
          <a:noFill/>
          <a:ln w="9525">
            <a:noFill/>
          </a:ln>
        </p:spPr>
        <p:txBody>
          <a:bodyPr wrap="square" lIns="68580" tIns="34290" rIns="68580" bIns="34290">
            <a:spAutoFit/>
          </a:bodyPr>
          <a:lstStyle/>
          <a:p>
            <a:pPr>
              <a:spcBef>
                <a:spcPct val="50000"/>
              </a:spcBef>
              <a:defRPr/>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b="1">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400" b="1">
                <a:latin typeface="Times New Roman" panose="02020603050405020304" pitchFamily="18" charset="0"/>
                <a:ea typeface="宋体" panose="02010600030101010101" pitchFamily="2" charset="-122"/>
                <a:cs typeface="Times New Roman" panose="02020603050405020304" pitchFamily="18" charset="0"/>
              </a:rPr>
              <a:t>液体的表面积越大，蒸发得越快。</a:t>
            </a:r>
          </a:p>
        </p:txBody>
      </p:sp>
      <p:sp>
        <p:nvSpPr>
          <p:cNvPr id="9" name="文本框 224259"/>
          <p:cNvSpPr txBox="1"/>
          <p:nvPr/>
        </p:nvSpPr>
        <p:spPr>
          <a:xfrm>
            <a:off x="5452110" y="4058683"/>
            <a:ext cx="3535204" cy="807244"/>
          </a:xfrm>
          <a:prstGeom prst="rect">
            <a:avLst/>
          </a:prstGeom>
          <a:noFill/>
          <a:ln w="9525">
            <a:noFill/>
          </a:ln>
        </p:spPr>
        <p:txBody>
          <a:bodyPr wrap="square" lIns="68580" tIns="34290" rIns="68580" bIns="34290">
            <a:spAutoFit/>
          </a:bodyPr>
          <a:lstStyle/>
          <a:p>
            <a:pPr>
              <a:spcBef>
                <a:spcPct val="50000"/>
              </a:spcBef>
              <a:defRPr/>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b="1">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400" b="1">
                <a:latin typeface="Times New Roman" panose="02020603050405020304" pitchFamily="18" charset="0"/>
                <a:ea typeface="宋体" panose="02010600030101010101" pitchFamily="2" charset="-122"/>
                <a:cs typeface="Times New Roman" panose="02020603050405020304" pitchFamily="18" charset="0"/>
              </a:rPr>
              <a:t>液体表面上的空气流动得越快,蒸发得越快。</a:t>
            </a:r>
          </a:p>
        </p:txBody>
      </p:sp>
      <p:sp>
        <p:nvSpPr>
          <p:cNvPr id="10" name="文本框 224260"/>
          <p:cNvSpPr txBox="1"/>
          <p:nvPr/>
        </p:nvSpPr>
        <p:spPr>
          <a:xfrm>
            <a:off x="5416153" y="1770698"/>
            <a:ext cx="3607118" cy="807244"/>
          </a:xfrm>
          <a:prstGeom prst="rect">
            <a:avLst/>
          </a:prstGeom>
          <a:noFill/>
          <a:ln w="9525">
            <a:noFill/>
          </a:ln>
        </p:spPr>
        <p:txBody>
          <a:bodyPr wrap="square" lIns="68580" tIns="34290" rIns="68580" bIns="34290">
            <a:spAutoFit/>
          </a:bodyPr>
          <a:lstStyle/>
          <a:p>
            <a:pPr>
              <a:spcBef>
                <a:spcPct val="50000"/>
              </a:spcBef>
              <a:defRPr/>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a:latin typeface="Times New Roman" panose="02020603050405020304" pitchFamily="18" charset="0"/>
                <a:ea typeface="宋体" panose="02010600030101010101" pitchFamily="2" charset="-122"/>
                <a:cs typeface="Times New Roman" panose="02020603050405020304" pitchFamily="18" charset="0"/>
              </a:rPr>
              <a:t>液体的温度越高，蒸发得越快。</a:t>
            </a:r>
          </a:p>
        </p:txBody>
      </p:sp>
      <p:sp>
        <p:nvSpPr>
          <p:cNvPr id="11" name="矩形 12290"/>
          <p:cNvSpPr>
            <a:spLocks noChangeArrowheads="1"/>
          </p:cNvSpPr>
          <p:nvPr/>
        </p:nvSpPr>
        <p:spPr bwMode="auto">
          <a:xfrm>
            <a:off x="-1666" y="718900"/>
            <a:ext cx="9146381" cy="540544"/>
          </a:xfrm>
          <a:prstGeom prst="rect">
            <a:avLst/>
          </a:prstGeom>
          <a:solidFill>
            <a:srgbClr val="333399"/>
          </a:solidFill>
          <a:ln w="9525">
            <a:noFill/>
            <a:miter lim="800000"/>
          </a:ln>
        </p:spPr>
        <p:txBody>
          <a:bodyPr lIns="68580" tIns="34290" rIns="68580" bIns="34290" anchor="ctr"/>
          <a:lstStyle/>
          <a:p>
            <a:pPr algn="ctr">
              <a:defRPr/>
            </a:pPr>
            <a:r>
              <a:rPr lang="en-US" altLang="zh-CN" sz="2100" b="1" spc="75">
                <a:solidFill>
                  <a:srgbClr val="FFFF00"/>
                </a:solidFill>
                <a:latin typeface="Times New Roman" panose="02020603050405020304" pitchFamily="18" charset="0"/>
                <a:ea typeface="黑体" panose="02010609060101010101" pitchFamily="49" charset="-122"/>
              </a:rPr>
              <a:t>      </a:t>
            </a:r>
            <a:r>
              <a:rPr lang="zh-CN" altLang="zh-CN" sz="2100" b="1" spc="75">
                <a:solidFill>
                  <a:srgbClr val="FFFF00"/>
                </a:solidFill>
                <a:latin typeface="Times New Roman" panose="02020603050405020304" pitchFamily="18" charset="0"/>
                <a:ea typeface="黑体" panose="02010609060101010101" pitchFamily="49" charset="-122"/>
              </a:rPr>
              <a:t>探究实验：影响蒸发快慢的因素</a:t>
            </a:r>
          </a:p>
        </p:txBody>
      </p:sp>
      <p:sp>
        <p:nvSpPr>
          <p:cNvPr id="13" name="文本框 1"/>
          <p:cNvSpPr txBox="1"/>
          <p:nvPr/>
        </p:nvSpPr>
        <p:spPr>
          <a:xfrm>
            <a:off x="6016467" y="1333024"/>
            <a:ext cx="2325529" cy="437674"/>
          </a:xfrm>
          <a:prstGeom prst="rect">
            <a:avLst/>
          </a:prstGeom>
          <a:noFill/>
          <a:ln w="9525">
            <a:noFill/>
          </a:ln>
        </p:spPr>
        <p:txBody>
          <a:bodyPr wrap="square" lIns="68580" tIns="34290" rIns="68580" bIns="34290">
            <a:spAutoFit/>
          </a:bodyPr>
          <a:lstStyle/>
          <a:p>
            <a:pPr>
              <a:spcBef>
                <a:spcPct val="50000"/>
              </a:spcBef>
              <a:defRPr/>
            </a:pPr>
            <a:r>
              <a:rPr lang="zh-CN" altLang="en-US" sz="2400" b="1">
                <a:solidFill>
                  <a:srgbClr val="0000FF"/>
                </a:solidFill>
                <a:latin typeface="黑体" panose="02010609060101010101" pitchFamily="49" charset="-122"/>
                <a:ea typeface="黑体" panose="02010609060101010101" pitchFamily="49" charset="-122"/>
                <a:cs typeface="Times New Roman" panose="02020603050405020304" pitchFamily="18" charset="0"/>
              </a:rPr>
              <a:t>加快蒸发的措施</a:t>
            </a:r>
          </a:p>
        </p:txBody>
      </p:sp>
      <p:pic>
        <p:nvPicPr>
          <p:cNvPr id="14" name="图片 13"/>
          <p:cNvPicPr>
            <a:picLocks noChangeAspect="1"/>
          </p:cNvPicPr>
          <p:nvPr/>
        </p:nvPicPr>
        <p:blipFill>
          <a:blip r:embed="rId9"/>
          <a:stretch>
            <a:fillRect/>
          </a:stretch>
        </p:blipFill>
        <p:spPr>
          <a:xfrm>
            <a:off x="894955" y="1745540"/>
            <a:ext cx="2636044" cy="2543175"/>
          </a:xfrm>
          <a:prstGeom prst="rect">
            <a:avLst/>
          </a:prstGeom>
          <a:ln w="88900" cap="sq" cmpd="thickThin">
            <a:solidFill>
              <a:srgbClr val="000000"/>
            </a:solidFill>
            <a:prstDash val="solid"/>
            <a:miter lim="800000"/>
          </a:ln>
          <a:effectLst>
            <a:innerShdw blurRad="76200">
              <a:srgbClr val="000000"/>
            </a:innerShdw>
          </a:effectLst>
        </p:spPr>
      </p:pic>
      <p:sp>
        <p:nvSpPr>
          <p:cNvPr id="20" name="矩形 42"/>
          <p:cNvSpPr/>
          <p:nvPr/>
        </p:nvSpPr>
        <p:spPr bwMode="auto">
          <a:xfrm>
            <a:off x="0" y="53131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530225"/>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lide(fromBottom)">
                                      <p:cBhvr>
                                        <p:cTn id="14" dur="500"/>
                                        <p:tgtEl>
                                          <p:spTgt spid="13"/>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Bottom)">
                                      <p:cBhvr>
                                        <p:cTn id="23" dur="500"/>
                                        <p:tgtEl>
                                          <p:spTgt spid="10"/>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lide(fromBottom)">
                                      <p:cBhvr>
                                        <p:cTn id="32" dur="500"/>
                                        <p:tgtEl>
                                          <p:spTgt spid="8"/>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lide(fromBottom)">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7945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883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图片 4" descr="汽化和液化2"/>
          <p:cNvPicPr>
            <a:picLocks noChangeAspect="1"/>
          </p:cNvPicPr>
          <p:nvPr/>
        </p:nvPicPr>
        <p:blipFill>
          <a:blip r:embed="rId3"/>
          <a:stretch>
            <a:fillRect/>
          </a:stretch>
        </p:blipFill>
        <p:spPr>
          <a:xfrm>
            <a:off x="5916550" y="2250285"/>
            <a:ext cx="2915126" cy="2588895"/>
          </a:xfrm>
          <a:prstGeom prst="ellipse">
            <a:avLst/>
          </a:prstGeom>
          <a:ln>
            <a:noFill/>
          </a:ln>
          <a:effectLst>
            <a:softEdge rad="112500"/>
          </a:effectLst>
        </p:spPr>
      </p:pic>
      <p:sp>
        <p:nvSpPr>
          <p:cNvPr id="6" name="文本框 177157"/>
          <p:cNvSpPr txBox="1"/>
          <p:nvPr/>
        </p:nvSpPr>
        <p:spPr>
          <a:xfrm>
            <a:off x="1314450" y="708946"/>
            <a:ext cx="7050882" cy="1731243"/>
          </a:xfrm>
          <a:prstGeom prst="rect">
            <a:avLst/>
          </a:prstGeom>
          <a:noFill/>
          <a:ln w="9525">
            <a:noFill/>
          </a:ln>
        </p:spPr>
        <p:txBody>
          <a:bodyPr wrap="square" lIns="68580" tIns="34290" rIns="68580" bIns="34290">
            <a:spAutoFit/>
          </a:bodyPr>
          <a:lstStyle/>
          <a:p>
            <a:pPr>
              <a:lnSpc>
                <a:spcPct val="150000"/>
              </a:lnSpc>
              <a:buClr>
                <a:srgbClr val="FF3300"/>
              </a:buClr>
              <a:buFont typeface="Wingdings" panose="05000000000000000000" pitchFamily="2" charset="2"/>
              <a:buChar char="Ø"/>
              <a:defRPr/>
            </a:pPr>
            <a:r>
              <a:rPr lang="zh-CN" altLang="en-US" sz="2400" b="1">
                <a:solidFill>
                  <a:srgbClr val="000000"/>
                </a:solidFill>
                <a:latin typeface="楷体" panose="02010609060101010101" pitchFamily="49" charset="-122"/>
                <a:ea typeface="楷体" panose="02010609060101010101" pitchFamily="49" charset="-122"/>
              </a:rPr>
              <a:t>医生常将中暑患者，扶到通风的地方，并在病人身上擦酒精，这样能使病人的体温很快下降，这一过程包含的物理原理是：</a:t>
            </a:r>
          </a:p>
        </p:txBody>
      </p:sp>
      <p:sp>
        <p:nvSpPr>
          <p:cNvPr id="7" name="文本框 177154"/>
          <p:cNvSpPr txBox="1"/>
          <p:nvPr/>
        </p:nvSpPr>
        <p:spPr>
          <a:xfrm>
            <a:off x="1417130" y="2553939"/>
            <a:ext cx="4407598" cy="1731243"/>
          </a:xfrm>
          <a:prstGeom prst="rect">
            <a:avLst/>
          </a:prstGeom>
          <a:solidFill>
            <a:schemeClr val="accent3">
              <a:lumMod val="20000"/>
              <a:lumOff val="80000"/>
            </a:schemeClr>
          </a:solidFill>
          <a:ln w="9525">
            <a:noFill/>
          </a:ln>
        </p:spPr>
        <p:txBody>
          <a:bodyPr wrap="square" lIns="68580" tIns="34290" rIns="68580" bIns="34290">
            <a:spAutoFit/>
          </a:bodyPr>
          <a:lstStyle/>
          <a:p>
            <a:pPr>
              <a:lnSpc>
                <a:spcPct val="150000"/>
              </a:lnSpc>
              <a:defRPr/>
            </a:pPr>
            <a:r>
              <a:rPr lang="zh-CN" altLang="en-US" sz="2400" b="1">
                <a:latin typeface="楷体" panose="02010609060101010101" pitchFamily="49" charset="-122"/>
                <a:ea typeface="楷体" panose="02010609060101010101" pitchFamily="49" charset="-122"/>
                <a:cs typeface="楷体" panose="02010609060101010101" pitchFamily="49" charset="-122"/>
              </a:rPr>
              <a:t>（</a:t>
            </a:r>
            <a:r>
              <a:rPr lang="en-US" altLang="zh-CN" sz="2400" b="1">
                <a:latin typeface="楷体" panose="02010609060101010101" pitchFamily="49" charset="-122"/>
                <a:ea typeface="楷体" panose="02010609060101010101" pitchFamily="49" charset="-122"/>
                <a:cs typeface="楷体" panose="02010609060101010101" pitchFamily="49" charset="-122"/>
              </a:rPr>
              <a:t>1</a:t>
            </a:r>
            <a:r>
              <a:rPr lang="zh-CN" altLang="en-US" sz="2400" b="1">
                <a:latin typeface="楷体" panose="02010609060101010101" pitchFamily="49" charset="-122"/>
                <a:ea typeface="楷体" panose="02010609060101010101" pitchFamily="49" charset="-122"/>
                <a:cs typeface="楷体" panose="02010609060101010101" pitchFamily="49" charset="-122"/>
              </a:rPr>
              <a:t>）通风处能加快酒精的蒸发。</a:t>
            </a:r>
          </a:p>
          <a:p>
            <a:pPr>
              <a:lnSpc>
                <a:spcPct val="150000"/>
              </a:lnSpc>
              <a:defRPr/>
            </a:pPr>
            <a:r>
              <a:rPr lang="zh-CN" altLang="en-US" sz="2400" b="1">
                <a:latin typeface="楷体" panose="02010609060101010101" pitchFamily="49" charset="-122"/>
                <a:ea typeface="楷体" panose="02010609060101010101" pitchFamily="49" charset="-122"/>
                <a:cs typeface="楷体" panose="02010609060101010101" pitchFamily="49" charset="-122"/>
              </a:rPr>
              <a:t>（</a:t>
            </a:r>
            <a:r>
              <a:rPr lang="en-US" altLang="zh-CN" sz="2400" b="1">
                <a:latin typeface="楷体" panose="02010609060101010101" pitchFamily="49" charset="-122"/>
                <a:ea typeface="楷体" panose="02010609060101010101" pitchFamily="49" charset="-122"/>
                <a:cs typeface="楷体" panose="02010609060101010101" pitchFamily="49" charset="-122"/>
              </a:rPr>
              <a:t>2</a:t>
            </a:r>
            <a:r>
              <a:rPr lang="zh-CN" altLang="en-US" sz="2400" b="1">
                <a:latin typeface="楷体" panose="02010609060101010101" pitchFamily="49" charset="-122"/>
                <a:ea typeface="楷体" panose="02010609060101010101" pitchFamily="49" charset="-122"/>
                <a:cs typeface="楷体" panose="02010609060101010101" pitchFamily="49" charset="-122"/>
              </a:rPr>
              <a:t>）酒精蒸发时吸热使病人的体温降低。</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
        <p:nvSpPr>
          <p:cNvPr id="8" name="矩形 7"/>
          <p:cNvSpPr/>
          <p:nvPr/>
        </p:nvSpPr>
        <p:spPr>
          <a:xfrm>
            <a:off x="747712" y="1440656"/>
            <a:ext cx="566738" cy="2285241"/>
          </a:xfrm>
          <a:prstGeom prst="rect">
            <a:avLst/>
          </a:prstGeom>
          <a:noFill/>
          <a:ln w="9525">
            <a:noFill/>
          </a:ln>
        </p:spPr>
        <p:txBody>
          <a:bodyPr lIns="68580" tIns="34290" rIns="68580" bIns="34290">
            <a:spAutoFit/>
          </a:bodyPr>
          <a:lstStyle/>
          <a:p>
            <a:pPr>
              <a:defRPr/>
            </a:pPr>
            <a:r>
              <a:rPr lang="zh-CN" altLang="en-US" sz="2400" b="1">
                <a:solidFill>
                  <a:srgbClr val="0000FF"/>
                </a:solidFill>
                <a:latin typeface="黑体" panose="02010609060101010101" pitchFamily="49" charset="-122"/>
                <a:ea typeface="黑体" panose="02010609060101010101" pitchFamily="49" charset="-122"/>
              </a:rPr>
              <a:t>生活中的应用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9639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7625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图片 4"/>
          <p:cNvPicPr>
            <a:picLocks noChangeAspect="1"/>
          </p:cNvPicPr>
          <p:nvPr/>
        </p:nvPicPr>
        <p:blipFill>
          <a:blip r:embed="rId3"/>
          <a:srcRect l="27858" t="28114" r="25833" b="27493"/>
          <a:stretch>
            <a:fillRect/>
          </a:stretch>
        </p:blipFill>
        <p:spPr>
          <a:xfrm>
            <a:off x="287274" y="1203960"/>
            <a:ext cx="3834765" cy="2767013"/>
          </a:xfrm>
          <a:prstGeom prst="rect">
            <a:avLst/>
          </a:prstGeom>
          <a:ln w="38100">
            <a:solidFill>
              <a:srgbClr val="0FB62A"/>
            </a:solidFill>
          </a:ln>
          <a:effectLst>
            <a:outerShdw blurRad="292100" dist="139700" dir="2700000" algn="tl" rotWithShape="0">
              <a:srgbClr val="333333">
                <a:alpha val="65000"/>
              </a:srgbClr>
            </a:outerShdw>
          </a:effectLst>
        </p:spPr>
      </p:pic>
      <p:sp>
        <p:nvSpPr>
          <p:cNvPr id="6" name="文本占位符 234498"/>
          <p:cNvSpPr txBox="1"/>
          <p:nvPr/>
        </p:nvSpPr>
        <p:spPr>
          <a:xfrm>
            <a:off x="4041934" y="631984"/>
            <a:ext cx="4862989" cy="1397794"/>
          </a:xfrm>
          <a:prstGeom prst="rect">
            <a:avLst/>
          </a:prstGeom>
        </p:spPr>
        <p:txBody>
          <a:bodyPr>
            <a:normAutofit/>
          </a:bodyPr>
          <a:lstStyle/>
          <a:p>
            <a:pPr marL="271780" marR="0" lvl="0" indent="-271780" algn="l" defTabSz="914400" rtl="0" eaLnBrk="1" fontAlgn="base" latinLnBrk="0" hangingPunct="1">
              <a:lnSpc>
                <a:spcPts val="3360"/>
              </a:lnSpc>
              <a:spcBef>
                <a:spcPct val="20000"/>
              </a:spcBef>
              <a:spcAft>
                <a:spcPct val="0"/>
              </a:spcAft>
              <a:buClrTx/>
              <a:buSzTx/>
              <a:buFontTx/>
              <a:buNone/>
              <a:defRPr/>
            </a:pPr>
            <a:r>
              <a:rPr kumimoji="0" lang="zh-CN" altLang="en-US"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rPr>
              <a:t>（</a:t>
            </a:r>
            <a:r>
              <a:rPr kumimoji="0" lang="en-US" altLang="zh-CN"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rPr>
              <a:t>1</a:t>
            </a:r>
            <a:r>
              <a:rPr kumimoji="0" lang="zh-CN" altLang="en-US"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rPr>
              <a:t>）坎儿井是一个</a:t>
            </a:r>
            <a:r>
              <a:rPr kumimoji="0" lang="en-US" altLang="zh-CN"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rPr>
              <a:t>__________</a:t>
            </a:r>
            <a:r>
              <a:rPr kumimoji="0" lang="zh-CN" altLang="en-US"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rPr>
              <a:t>工程，输水过程中可以减少水的</a:t>
            </a:r>
            <a:r>
              <a:rPr kumimoji="0" lang="en-US" altLang="zh-CN"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rPr>
              <a:t>________________</a:t>
            </a:r>
            <a:r>
              <a:rPr kumimoji="0" lang="zh-CN" altLang="en-US"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rPr>
              <a:t>。</a:t>
            </a:r>
            <a:endParaRPr kumimoji="0" lang="en-US" altLang="zh-CN" sz="2400" b="1" i="0" u="none" strike="noStrike" kern="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楷体_GB2312" panose="02010609030101010101" charset="-122"/>
            </a:endParaRPr>
          </a:p>
        </p:txBody>
      </p:sp>
      <p:sp>
        <p:nvSpPr>
          <p:cNvPr id="7" name="文本框 234499"/>
          <p:cNvSpPr txBox="1"/>
          <p:nvPr/>
        </p:nvSpPr>
        <p:spPr>
          <a:xfrm>
            <a:off x="6380656" y="625541"/>
            <a:ext cx="2269331" cy="505267"/>
          </a:xfrm>
          <a:prstGeom prst="rect">
            <a:avLst/>
          </a:prstGeom>
          <a:noFill/>
          <a:ln w="9525">
            <a:noFill/>
          </a:ln>
        </p:spPr>
        <p:txBody>
          <a:bodyPr lIns="68580" tIns="34290" rIns="68580" bIns="34290">
            <a:spAutoFit/>
          </a:bodyPr>
          <a:lstStyle/>
          <a:p>
            <a:pPr algn="ctr">
              <a:lnSpc>
                <a:spcPts val="3360"/>
              </a:lnSpc>
              <a:spcBef>
                <a:spcPct val="50000"/>
              </a:spcBef>
              <a:defRPr/>
            </a:pPr>
            <a:r>
              <a:rPr lang="zh-CN" altLang="en-US" sz="2400" b="1">
                <a:solidFill>
                  <a:srgbClr val="FF0000"/>
                </a:solidFill>
                <a:latin typeface="宋体" panose="02010600030101010101" pitchFamily="2" charset="-122"/>
                <a:ea typeface="宋体" panose="02010600030101010101" pitchFamily="2" charset="-122"/>
              </a:rPr>
              <a:t>地下灌溉</a:t>
            </a:r>
          </a:p>
        </p:txBody>
      </p:sp>
      <p:sp>
        <p:nvSpPr>
          <p:cNvPr id="8" name="文本框 234500"/>
          <p:cNvSpPr txBox="1"/>
          <p:nvPr/>
        </p:nvSpPr>
        <p:spPr>
          <a:xfrm>
            <a:off x="4614863" y="1435418"/>
            <a:ext cx="1926431" cy="505267"/>
          </a:xfrm>
          <a:prstGeom prst="rect">
            <a:avLst/>
          </a:prstGeom>
          <a:noFill/>
          <a:ln w="9525">
            <a:noFill/>
          </a:ln>
        </p:spPr>
        <p:txBody>
          <a:bodyPr wrap="square" lIns="68580" tIns="34290" rIns="68580" bIns="34290">
            <a:spAutoFit/>
          </a:bodyPr>
          <a:lstStyle/>
          <a:p>
            <a:pPr>
              <a:lnSpc>
                <a:spcPts val="3360"/>
              </a:lnSpc>
              <a:spcBef>
                <a:spcPct val="50000"/>
              </a:spcBef>
              <a:defRPr/>
            </a:pPr>
            <a:r>
              <a:rPr lang="zh-CN" altLang="en-US" sz="2400" b="1">
                <a:solidFill>
                  <a:srgbClr val="FF0000"/>
                </a:solidFill>
                <a:latin typeface="宋体" panose="02010600030101010101" pitchFamily="2" charset="-122"/>
                <a:ea typeface="宋体" panose="02010600030101010101" pitchFamily="2" charset="-122"/>
              </a:rPr>
              <a:t>蒸发和渗漏</a:t>
            </a:r>
          </a:p>
        </p:txBody>
      </p:sp>
      <p:sp>
        <p:nvSpPr>
          <p:cNvPr id="9" name="文本占位符 235521"/>
          <p:cNvSpPr>
            <a:spLocks noGrp="1"/>
          </p:cNvSpPr>
          <p:nvPr/>
        </p:nvSpPr>
        <p:spPr>
          <a:xfrm>
            <a:off x="4270247" y="1964341"/>
            <a:ext cx="4678013" cy="3038951"/>
          </a:xfrm>
          <a:prstGeom prst="rect">
            <a:avLst/>
          </a:prstGeom>
          <a:noFill/>
          <a:ln w="9525">
            <a:noFill/>
          </a:ln>
        </p:spPr>
        <p:txBody>
          <a:bodyPr lIns="68580" tIns="34290" rIns="68580" bIns="3429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257175" indent="-257175" defTabSz="685800">
              <a:lnSpc>
                <a:spcPts val="3360"/>
              </a:lnSpc>
              <a:buNone/>
              <a:defRPr/>
            </a:pP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rPr>
              <a:t>（</a:t>
            </a:r>
            <a:r>
              <a:rPr lang="en-US" altLang="zh-CN" sz="2400" b="1">
                <a:solidFill>
                  <a:srgbClr val="000000"/>
                </a:solidFill>
                <a:latin typeface="宋体" panose="02010600030101010101" pitchFamily="2" charset="-122"/>
                <a:ea typeface="宋体" panose="02010600030101010101" pitchFamily="2" charset="-122"/>
                <a:cs typeface="楷体_GB2312" panose="02010609030101010101" charset="-122"/>
              </a:rPr>
              <a:t>2</a:t>
            </a: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rPr>
              <a:t>）你认为坎儿井的哪些结构特点能达到上述目的。</a:t>
            </a:r>
            <a:endParaRPr lang="en-US" altLang="zh-CN" sz="2400" b="1">
              <a:solidFill>
                <a:srgbClr val="000000"/>
              </a:solidFill>
              <a:latin typeface="宋体" panose="02010600030101010101" pitchFamily="2" charset="-122"/>
              <a:ea typeface="宋体" panose="02010600030101010101" pitchFamily="2" charset="-122"/>
              <a:cs typeface="楷体_GB2312" panose="02010609030101010101" charset="-122"/>
            </a:endParaRPr>
          </a:p>
          <a:p>
            <a:pPr marL="457200" indent="-457200" defTabSz="685800">
              <a:lnSpc>
                <a:spcPts val="3360"/>
              </a:lnSpc>
              <a:buFont typeface="+mj-ea"/>
              <a:buAutoNum type="circleNumDbPlain"/>
              <a:defRPr/>
            </a:pPr>
            <a:r>
              <a:rPr lang="en-US" altLang="zh-CN" sz="2400" b="1">
                <a:latin typeface="宋体" panose="02010600030101010101" pitchFamily="2" charset="-122"/>
                <a:ea typeface="宋体" panose="02010600030101010101" pitchFamily="2" charset="-122"/>
                <a:cs typeface="楷体_GB2312" panose="02010609030101010101" charset="-122"/>
              </a:rPr>
              <a:t>________________________ </a:t>
            </a:r>
          </a:p>
          <a:p>
            <a:pPr marL="457200" indent="-457200" defTabSz="685800">
              <a:lnSpc>
                <a:spcPts val="3360"/>
              </a:lnSpc>
              <a:buFont typeface="+mj-ea"/>
              <a:buAutoNum type="circleNumDbPlain"/>
              <a:defRPr/>
            </a:pPr>
            <a:r>
              <a:rPr lang="en-US" altLang="zh-CN" sz="2400" b="1">
                <a:latin typeface="宋体" panose="02010600030101010101" pitchFamily="2" charset="-122"/>
                <a:ea typeface="宋体" panose="02010600030101010101" pitchFamily="2" charset="-122"/>
                <a:cs typeface="楷体_GB2312" panose="02010609030101010101" charset="-122"/>
              </a:rPr>
              <a:t>________________________</a:t>
            </a:r>
          </a:p>
          <a:p>
            <a:pPr marL="457200" indent="-457200" defTabSz="685800">
              <a:lnSpc>
                <a:spcPts val="3360"/>
              </a:lnSpc>
              <a:buFont typeface="+mj-ea"/>
              <a:buAutoNum type="circleNumDbPlain"/>
              <a:defRPr/>
            </a:pPr>
            <a:r>
              <a:rPr lang="en-US" altLang="zh-CN" sz="2400" b="1">
                <a:latin typeface="宋体" panose="02010600030101010101" pitchFamily="2" charset="-122"/>
                <a:ea typeface="宋体" panose="02010600030101010101" pitchFamily="2" charset="-122"/>
                <a:cs typeface="楷体_GB2312" panose="02010609030101010101" charset="-122"/>
              </a:rPr>
              <a:t>________________________</a:t>
            </a:r>
          </a:p>
          <a:p>
            <a:pPr marL="457200" indent="-457200" defTabSz="685800">
              <a:lnSpc>
                <a:spcPts val="3360"/>
              </a:lnSpc>
              <a:buFont typeface="+mj-ea"/>
              <a:buAutoNum type="circleNumDbPlain"/>
              <a:defRPr/>
            </a:pPr>
            <a:r>
              <a:rPr lang="en-US" altLang="zh-CN" sz="2400" b="1">
                <a:latin typeface="宋体" panose="02010600030101010101" pitchFamily="2" charset="-122"/>
                <a:ea typeface="宋体" panose="02010600030101010101" pitchFamily="2" charset="-122"/>
                <a:cs typeface="楷体_GB2312" panose="02010609030101010101" charset="-122"/>
              </a:rPr>
              <a:t>________________________</a:t>
            </a:r>
            <a:endParaRPr lang="en-US" altLang="zh-CN" sz="2400" b="1" u="sng">
              <a:latin typeface="宋体" panose="02010600030101010101" pitchFamily="2" charset="-122"/>
              <a:ea typeface="宋体" panose="02010600030101010101" pitchFamily="2" charset="-122"/>
              <a:cs typeface="楷体_GB2312" panose="02010609030101010101" charset="-122"/>
            </a:endParaRPr>
          </a:p>
        </p:txBody>
      </p:sp>
      <p:sp>
        <p:nvSpPr>
          <p:cNvPr id="10" name="文本框 235522"/>
          <p:cNvSpPr txBox="1"/>
          <p:nvPr/>
        </p:nvSpPr>
        <p:spPr>
          <a:xfrm>
            <a:off x="5464969" y="3689747"/>
            <a:ext cx="4699397" cy="437674"/>
          </a:xfrm>
          <a:prstGeom prst="rect">
            <a:avLst/>
          </a:prstGeom>
          <a:noFill/>
          <a:ln w="9525">
            <a:noFill/>
          </a:ln>
        </p:spPr>
        <p:txBody>
          <a:bodyPr lIns="68580" tIns="34290" rIns="68580" bIns="34290">
            <a:spAutoFit/>
          </a:bodyPr>
          <a:lstStyle/>
          <a:p>
            <a:pPr>
              <a:spcBef>
                <a:spcPct val="50000"/>
              </a:spcBef>
              <a:defRPr/>
            </a:pPr>
            <a:endParaRPr sz="2400">
              <a:solidFill>
                <a:srgbClr val="000000"/>
              </a:solidFill>
              <a:latin typeface="宋体" panose="02010600030101010101" pitchFamily="2" charset="-122"/>
              <a:ea typeface="宋体" panose="02010600030101010101" pitchFamily="2" charset="-122"/>
            </a:endParaRPr>
          </a:p>
        </p:txBody>
      </p:sp>
      <p:sp>
        <p:nvSpPr>
          <p:cNvPr id="11" name="文本框 235523"/>
          <p:cNvSpPr txBox="1"/>
          <p:nvPr/>
        </p:nvSpPr>
        <p:spPr>
          <a:xfrm flipV="1">
            <a:off x="4743117" y="2832673"/>
            <a:ext cx="2799874" cy="505267"/>
          </a:xfrm>
          <a:prstGeom prst="rect">
            <a:avLst/>
          </a:prstGeom>
          <a:noFill/>
          <a:ln w="9525">
            <a:noFill/>
          </a:ln>
        </p:spPr>
        <p:txBody>
          <a:bodyPr rot="10800000" wrap="square" lIns="68580" tIns="34290" rIns="68580" bIns="34290">
            <a:spAutoFit/>
          </a:bodyPr>
          <a:lstStyle/>
          <a:p>
            <a:pPr algn="ctr">
              <a:lnSpc>
                <a:spcPts val="3360"/>
              </a:lnSpc>
              <a:spcBef>
                <a:spcPct val="50000"/>
              </a:spcBef>
              <a:defRPr/>
            </a:pPr>
            <a:r>
              <a:rPr lang="zh-CN" altLang="en-US" sz="2400" b="1">
                <a:solidFill>
                  <a:srgbClr val="FF0000"/>
                </a:solidFill>
                <a:latin typeface="宋体" panose="02010600030101010101" pitchFamily="2" charset="-122"/>
                <a:ea typeface="宋体" panose="02010600030101010101" pitchFamily="2" charset="-122"/>
              </a:rPr>
              <a:t>地表下的温度低</a:t>
            </a:r>
          </a:p>
        </p:txBody>
      </p:sp>
      <p:sp>
        <p:nvSpPr>
          <p:cNvPr id="13" name="文本框 235524"/>
          <p:cNvSpPr txBox="1"/>
          <p:nvPr/>
        </p:nvSpPr>
        <p:spPr>
          <a:xfrm>
            <a:off x="4757927" y="3372616"/>
            <a:ext cx="3356610" cy="505267"/>
          </a:xfrm>
          <a:prstGeom prst="rect">
            <a:avLst/>
          </a:prstGeom>
          <a:noFill/>
          <a:ln w="9525">
            <a:noFill/>
          </a:ln>
        </p:spPr>
        <p:txBody>
          <a:bodyPr wrap="square" lIns="68580" tIns="34290" rIns="68580" bIns="34290">
            <a:spAutoFit/>
          </a:bodyPr>
          <a:lstStyle/>
          <a:p>
            <a:pPr algn="ctr">
              <a:lnSpc>
                <a:spcPts val="3360"/>
              </a:lnSpc>
              <a:spcBef>
                <a:spcPct val="50000"/>
              </a:spcBef>
              <a:defRPr/>
            </a:pPr>
            <a:r>
              <a:rPr lang="zh-CN" altLang="en-US" sz="2400" b="1">
                <a:solidFill>
                  <a:srgbClr val="FF0000"/>
                </a:solidFill>
                <a:latin typeface="宋体" panose="02010600030101010101" pitchFamily="2" charset="-122"/>
                <a:ea typeface="宋体" panose="02010600030101010101" pitchFamily="2" charset="-122"/>
              </a:rPr>
              <a:t>与空气的接触面积小</a:t>
            </a:r>
          </a:p>
        </p:txBody>
      </p:sp>
      <p:sp>
        <p:nvSpPr>
          <p:cNvPr id="14" name="文本框 235525"/>
          <p:cNvSpPr txBox="1"/>
          <p:nvPr/>
        </p:nvSpPr>
        <p:spPr>
          <a:xfrm>
            <a:off x="4567619" y="3861245"/>
            <a:ext cx="3838099" cy="505267"/>
          </a:xfrm>
          <a:prstGeom prst="rect">
            <a:avLst/>
          </a:prstGeom>
          <a:noFill/>
          <a:ln w="9525">
            <a:noFill/>
          </a:ln>
        </p:spPr>
        <p:txBody>
          <a:bodyPr wrap="square" lIns="68580" tIns="34290" rIns="68580" bIns="34290">
            <a:spAutoFit/>
          </a:bodyPr>
          <a:lstStyle/>
          <a:p>
            <a:pPr algn="ctr">
              <a:lnSpc>
                <a:spcPts val="3360"/>
              </a:lnSpc>
              <a:spcBef>
                <a:spcPct val="50000"/>
              </a:spcBef>
              <a:defRPr/>
            </a:pPr>
            <a:r>
              <a:rPr lang="zh-CN" altLang="en-US" sz="2400" b="1">
                <a:solidFill>
                  <a:srgbClr val="FF0000"/>
                </a:solidFill>
                <a:latin typeface="宋体" panose="02010600030101010101" pitchFamily="2" charset="-122"/>
                <a:ea typeface="宋体" panose="02010600030101010101" pitchFamily="2" charset="-122"/>
              </a:rPr>
              <a:t>地表下基本上不通风</a:t>
            </a:r>
          </a:p>
        </p:txBody>
      </p:sp>
      <p:sp>
        <p:nvSpPr>
          <p:cNvPr id="15" name="文本框 235526"/>
          <p:cNvSpPr txBox="1"/>
          <p:nvPr/>
        </p:nvSpPr>
        <p:spPr>
          <a:xfrm>
            <a:off x="4812791" y="4385474"/>
            <a:ext cx="4200049" cy="505267"/>
          </a:xfrm>
          <a:prstGeom prst="rect">
            <a:avLst/>
          </a:prstGeom>
          <a:noFill/>
          <a:ln w="9525">
            <a:noFill/>
          </a:ln>
        </p:spPr>
        <p:txBody>
          <a:bodyPr wrap="square" lIns="68580" tIns="34290" rIns="68580" bIns="34290">
            <a:spAutoFit/>
          </a:bodyPr>
          <a:lstStyle/>
          <a:p>
            <a:pPr algn="ctr">
              <a:lnSpc>
                <a:spcPts val="3360"/>
              </a:lnSpc>
              <a:spcBef>
                <a:spcPct val="50000"/>
              </a:spcBef>
              <a:defRPr/>
            </a:pPr>
            <a:r>
              <a:rPr lang="zh-CN" altLang="en-US" sz="2400" b="1">
                <a:solidFill>
                  <a:srgbClr val="FF0000"/>
                </a:solidFill>
                <a:latin typeface="宋体" panose="02010600030101010101" pitchFamily="2" charset="-122"/>
                <a:ea typeface="宋体" panose="02010600030101010101" pitchFamily="2" charset="-122"/>
              </a:rPr>
              <a:t>管道输水结构可防止水渗漏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8242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22" name="文本框 123"/>
          <p:cNvSpPr txBox="1">
            <a:spLocks noChangeArrowheads="1"/>
          </p:cNvSpPr>
          <p:nvPr/>
        </p:nvSpPr>
        <p:spPr bwMode="auto">
          <a:xfrm>
            <a:off x="125759" y="471805"/>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pic>
        <p:nvPicPr>
          <p:cNvPr id="5" name="图片 4" descr="image001"/>
          <p:cNvPicPr>
            <a:picLocks noChangeAspect="1"/>
          </p:cNvPicPr>
          <p:nvPr/>
        </p:nvPicPr>
        <p:blipFill>
          <a:blip r:embed="rId3"/>
          <a:stretch>
            <a:fillRect/>
          </a:stretch>
        </p:blipFill>
        <p:spPr>
          <a:xfrm>
            <a:off x="464821" y="1162050"/>
            <a:ext cx="3953351" cy="2965133"/>
          </a:xfrm>
          <a:prstGeom prst="rect">
            <a:avLst/>
          </a:prstGeom>
          <a:noFill/>
          <a:ln w="9525">
            <a:noFill/>
          </a:ln>
        </p:spPr>
      </p:pic>
      <p:sp>
        <p:nvSpPr>
          <p:cNvPr id="6" name="文本框 214018"/>
          <p:cNvSpPr txBox="1"/>
          <p:nvPr/>
        </p:nvSpPr>
        <p:spPr>
          <a:xfrm>
            <a:off x="464820" y="1162050"/>
            <a:ext cx="1143000" cy="437674"/>
          </a:xfrm>
          <a:prstGeom prst="rect">
            <a:avLst/>
          </a:prstGeom>
          <a:noFill/>
          <a:ln w="9525">
            <a:noFill/>
          </a:ln>
        </p:spPr>
        <p:txBody>
          <a:bodyPr lIns="68580" tIns="34290" rIns="68580" bIns="34290">
            <a:spAutoFit/>
          </a:bodyPr>
          <a:lstStyle/>
          <a:p>
            <a:pPr>
              <a:spcBef>
                <a:spcPct val="50000"/>
              </a:spcBef>
              <a:defRPr/>
            </a:pPr>
            <a:r>
              <a:rPr lang="zh-CN" altLang="en-US" sz="2400" b="1">
                <a:solidFill>
                  <a:srgbClr val="FF0000"/>
                </a:solidFill>
                <a:latin typeface="宋体" panose="02010600030101010101" pitchFamily="2" charset="-122"/>
                <a:ea typeface="宋体" panose="02010600030101010101" pitchFamily="2" charset="-122"/>
              </a:rPr>
              <a:t>喷灌</a:t>
            </a:r>
          </a:p>
        </p:txBody>
      </p:sp>
      <p:pic>
        <p:nvPicPr>
          <p:cNvPr id="7" name="图片 6" descr="滴灌4-10"/>
          <p:cNvPicPr/>
          <p:nvPr/>
        </p:nvPicPr>
        <p:blipFill>
          <a:blip r:embed="rId4"/>
          <a:stretch>
            <a:fillRect/>
          </a:stretch>
        </p:blipFill>
        <p:spPr>
          <a:xfrm>
            <a:off x="4875371" y="1162050"/>
            <a:ext cx="3667125" cy="2898458"/>
          </a:xfrm>
          <a:prstGeom prst="rect">
            <a:avLst/>
          </a:prstGeom>
          <a:noFill/>
          <a:ln w="9525">
            <a:noFill/>
          </a:ln>
        </p:spPr>
      </p:pic>
      <p:sp>
        <p:nvSpPr>
          <p:cNvPr id="8" name="文本框 215042"/>
          <p:cNvSpPr txBox="1"/>
          <p:nvPr/>
        </p:nvSpPr>
        <p:spPr>
          <a:xfrm>
            <a:off x="8020526" y="2994660"/>
            <a:ext cx="521970" cy="807244"/>
          </a:xfrm>
          <a:prstGeom prst="rect">
            <a:avLst/>
          </a:prstGeom>
          <a:noFill/>
          <a:ln w="9525">
            <a:noFill/>
          </a:ln>
        </p:spPr>
        <p:txBody>
          <a:bodyPr wrap="square" lIns="68580" tIns="34290" rIns="68580" bIns="34290">
            <a:spAutoFit/>
          </a:bodyPr>
          <a:lstStyle/>
          <a:p>
            <a:pPr>
              <a:spcBef>
                <a:spcPct val="50000"/>
              </a:spcBef>
              <a:defRPr/>
            </a:pPr>
            <a:r>
              <a:rPr lang="zh-CN" altLang="en-US" sz="2400" b="1">
                <a:solidFill>
                  <a:srgbClr val="FF0000"/>
                </a:solidFill>
                <a:latin typeface="宋体" panose="02010600030101010101" pitchFamily="2" charset="-122"/>
                <a:ea typeface="宋体" panose="02010600030101010101" pitchFamily="2" charset="-122"/>
              </a:rPr>
              <a:t>滴灌</a:t>
            </a:r>
          </a:p>
        </p:txBody>
      </p:sp>
      <p:pic>
        <p:nvPicPr>
          <p:cNvPr id="9" name="图片 8"/>
          <p:cNvPicPr>
            <a:picLocks noChangeAspect="1"/>
          </p:cNvPicPr>
          <p:nvPr/>
        </p:nvPicPr>
        <p:blipFill>
          <a:blip r:embed="rId5"/>
          <a:srcRect b="5341"/>
          <a:stretch>
            <a:fillRect/>
          </a:stretch>
        </p:blipFill>
        <p:spPr>
          <a:xfrm>
            <a:off x="2879408" y="2406967"/>
            <a:ext cx="3571875" cy="2447926"/>
          </a:xfrm>
          <a:prstGeom prst="rect">
            <a:avLst/>
          </a:prstGeom>
        </p:spPr>
      </p:pic>
      <p:sp>
        <p:nvSpPr>
          <p:cNvPr id="10" name="文本框 4"/>
          <p:cNvSpPr txBox="1"/>
          <p:nvPr/>
        </p:nvSpPr>
        <p:spPr>
          <a:xfrm>
            <a:off x="5824538" y="3308985"/>
            <a:ext cx="521970" cy="1545908"/>
          </a:xfrm>
          <a:prstGeom prst="rect">
            <a:avLst/>
          </a:prstGeom>
          <a:noFill/>
          <a:ln w="9525">
            <a:noFill/>
          </a:ln>
        </p:spPr>
        <p:txBody>
          <a:bodyPr wrap="square" lIns="68580" tIns="34290" rIns="68580" bIns="34290">
            <a:spAutoFit/>
          </a:bodyPr>
          <a:lstStyle/>
          <a:p>
            <a:pPr>
              <a:spcBef>
                <a:spcPct val="50000"/>
              </a:spcBef>
              <a:defRPr/>
            </a:pPr>
            <a:r>
              <a:rPr lang="zh-CN" altLang="en-US" sz="2400" b="1">
                <a:solidFill>
                  <a:srgbClr val="FF0000"/>
                </a:solidFill>
                <a:latin typeface="宋体" panose="02010600030101010101" pitchFamily="2" charset="-122"/>
                <a:ea typeface="宋体" panose="02010600030101010101" pitchFamily="2" charset="-122"/>
              </a:rPr>
              <a:t>地膜覆盖</a:t>
            </a:r>
          </a:p>
        </p:txBody>
      </p:sp>
      <p:sp>
        <p:nvSpPr>
          <p:cNvPr id="11" name="文本框 234500"/>
          <p:cNvSpPr txBox="1"/>
          <p:nvPr/>
        </p:nvSpPr>
        <p:spPr>
          <a:xfrm>
            <a:off x="2533650" y="571024"/>
            <a:ext cx="4483894" cy="448200"/>
          </a:xfrm>
          <a:prstGeom prst="rect">
            <a:avLst/>
          </a:prstGeom>
          <a:solidFill>
            <a:schemeClr val="accent6">
              <a:lumMod val="20000"/>
              <a:lumOff val="80000"/>
            </a:schemeClr>
          </a:solidFill>
          <a:ln w="9525">
            <a:noFill/>
          </a:ln>
        </p:spPr>
        <p:txBody>
          <a:bodyPr wrap="square" lIns="68580" tIns="34290" rIns="68580" bIns="34290">
            <a:spAutoFit/>
          </a:bodyPr>
          <a:lstStyle/>
          <a:p>
            <a:pPr>
              <a:lnSpc>
                <a:spcPts val="3360"/>
              </a:lnSpc>
              <a:spcBef>
                <a:spcPct val="50000"/>
              </a:spcBef>
              <a:defRPr/>
            </a:pPr>
            <a:r>
              <a:rPr lang="zh-CN" altLang="en-US" sz="2400" b="1">
                <a:latin typeface="宋体" panose="02010600030101010101" pitchFamily="2" charset="-122"/>
                <a:ea typeface="宋体" panose="02010600030101010101" pitchFamily="2" charset="-122"/>
              </a:rPr>
              <a:t>农业生产中减少水分蒸发的措施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p:tgtEl>
                                          <p:spTgt spid="6"/>
                                        </p:tgtEl>
                                        <p:attrNameLst>
                                          <p:attrName>ppt_y</p:attrName>
                                        </p:attrNameLst>
                                      </p:cBhvr>
                                      <p:tavLst>
                                        <p:tav tm="0">
                                          <p:val>
                                            <p:strVal val="#ppt_y+#ppt_h*1.125000"/>
                                          </p:val>
                                        </p:tav>
                                        <p:tav tm="100000">
                                          <p:val>
                                            <p:strVal val="#ppt_y"/>
                                          </p:val>
                                        </p:tav>
                                      </p:tavLst>
                                    </p:anim>
                                    <p:animEffect transition="in" filter="wipe(up)">
                                      <p:cBhvr>
                                        <p:cTn id="11" dur="500"/>
                                        <p:tgtEl>
                                          <p:spTgt spid="6"/>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6" presetClass="entr" presetSubtype="16"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500"/>
                                        <p:tgtEl>
                                          <p:spTgt spid="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8242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8133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graphicFrame>
        <p:nvGraphicFramePr>
          <p:cNvPr id="5" name="表格 4"/>
          <p:cNvGraphicFramePr>
            <a:graphicFrameLocks noGrp="1"/>
          </p:cNvGraphicFramePr>
          <p:nvPr/>
        </p:nvGraphicFramePr>
        <p:xfrm>
          <a:off x="218599" y="1561465"/>
          <a:ext cx="8821580" cy="2936558"/>
        </p:xfrm>
        <a:graphic>
          <a:graphicData uri="http://schemas.openxmlformats.org/drawingml/2006/table">
            <a:tbl>
              <a:tblPr firstRow="1" bandRow="1">
                <a:tableStyleId>{5940675A-B579-460E-94D1-54222C63F5DA}</a:tableStyleId>
              </a:tblPr>
              <a:tblGrid>
                <a:gridCol w="454343">
                  <a:extLst>
                    <a:ext uri="{9D8B030D-6E8A-4147-A177-3AD203B41FA5}">
                      <a16:colId xmlns:a16="http://schemas.microsoft.com/office/drawing/2014/main" val="20000"/>
                    </a:ext>
                  </a:extLst>
                </a:gridCol>
                <a:gridCol w="1517809">
                  <a:extLst>
                    <a:ext uri="{9D8B030D-6E8A-4147-A177-3AD203B41FA5}">
                      <a16:colId xmlns:a16="http://schemas.microsoft.com/office/drawing/2014/main" val="20001"/>
                    </a:ext>
                  </a:extLst>
                </a:gridCol>
                <a:gridCol w="4022408">
                  <a:extLst>
                    <a:ext uri="{9D8B030D-6E8A-4147-A177-3AD203B41FA5}">
                      <a16:colId xmlns:a16="http://schemas.microsoft.com/office/drawing/2014/main" val="20002"/>
                    </a:ext>
                  </a:extLst>
                </a:gridCol>
                <a:gridCol w="2827020">
                  <a:extLst>
                    <a:ext uri="{9D8B030D-6E8A-4147-A177-3AD203B41FA5}">
                      <a16:colId xmlns:a16="http://schemas.microsoft.com/office/drawing/2014/main" val="20003"/>
                    </a:ext>
                  </a:extLst>
                </a:gridCol>
              </a:tblGrid>
              <a:tr h="365760">
                <a:tc gridSpan="2">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项目</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hMerge="1">
                  <a:txBody>
                    <a:bodyPr/>
                    <a:lstStyle/>
                    <a:p>
                      <a:endParaRPr/>
                    </a:p>
                  </a:txBody>
                  <a:tcPr>
                    <a:lnR w="12700" cap="flat" cmpd="sng">
                      <a:solidFill>
                        <a:srgbClr val="00FFFF"/>
                      </a:solidFill>
                      <a:prstDash val="solid"/>
                      <a:headEnd type="none" w="med" len="med"/>
                      <a:tailEnd type="none" w="med" len="med"/>
                    </a:lnR>
                    <a:lnT cap="flat">
                      <a:noFill/>
                    </a:lnT>
                    <a:lnB w="12700" cap="flat" cmpd="sng">
                      <a:solidFill>
                        <a:srgbClr val="00FFFF"/>
                      </a:solidFill>
                      <a:prstDash val="solid"/>
                      <a:headEnd type="none" w="med" len="med"/>
                      <a:tailEnd type="none" w="med" len="med"/>
                    </a:lnB>
                  </a:tcPr>
                </a:tc>
                <a:tc>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蒸发</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沸腾</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0"/>
                  </a:ext>
                </a:extLst>
              </a:tr>
              <a:tr h="365760">
                <a:tc rowSpan="4">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不同点</a:t>
                      </a:r>
                    </a:p>
                    <a:p>
                      <a:pPr indent="0">
                        <a:buNone/>
                      </a:pPr>
                      <a:endParaRPr 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发生部位</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方正楷体_GBK" charset="0"/>
                        </a:rPr>
                        <a:t>液体的表面</a:t>
                      </a:r>
                      <a:endParaRPr lang="en-US" altLang="en-US" sz="2400" b="1">
                        <a:solidFill>
                          <a:srgbClr val="FF0000"/>
                        </a:solidFill>
                        <a:latin typeface="楷体" panose="02010609060101010101" pitchFamily="49" charset="-122"/>
                        <a:ea typeface="楷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方正楷体_GBK" charset="0"/>
                        </a:rPr>
                        <a:t>液体的内部和表面</a:t>
                      </a:r>
                      <a:endParaRPr lang="en-US" altLang="en-US" sz="2400" b="1">
                        <a:solidFill>
                          <a:srgbClr val="FF0000"/>
                        </a:solidFill>
                        <a:latin typeface="楷体" panose="02010609060101010101" pitchFamily="49" charset="-122"/>
                        <a:ea typeface="楷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65760">
                <a:tc vMerge="1">
                  <a:txBody>
                    <a:bodyPr/>
                    <a:lstStyle/>
                    <a:p>
                      <a:endParaRPr/>
                    </a:p>
                  </a:txBody>
                  <a:tcPr marL="0" marR="0" marT="0" marB="0" anchor="ctr">
                    <a:lnL>
                      <a:noFill/>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温度条件</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方正楷体_GBK" charset="0"/>
                        </a:rPr>
                        <a:t>任何温度</a:t>
                      </a:r>
                      <a:endParaRPr lang="en-US" altLang="en-US" sz="2400" b="1">
                        <a:solidFill>
                          <a:srgbClr val="FF0000"/>
                        </a:solidFill>
                        <a:latin typeface="楷体" panose="02010609060101010101" pitchFamily="49" charset="-122"/>
                        <a:ea typeface="楷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一定温度(沸点)</a:t>
                      </a:r>
                      <a:endParaRPr lang="en-US"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65760">
                <a:tc vMerge="1">
                  <a:txBody>
                    <a:bodyPr/>
                    <a:lstStyle/>
                    <a:p>
                      <a:endParaRPr/>
                    </a:p>
                  </a:txBody>
                  <a:tcPr marL="0" marR="0" marT="0" marB="0" anchor="ctr">
                    <a:lnL>
                      <a:noFill/>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剧烈程度</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方正楷体_GBK" charset="0"/>
                        </a:rPr>
                        <a:t>缓慢</a:t>
                      </a:r>
                      <a:endParaRPr lang="en-US" altLang="en-US" sz="2400" b="1">
                        <a:solidFill>
                          <a:srgbClr val="FF0000"/>
                        </a:solidFill>
                        <a:latin typeface="楷体" panose="02010609060101010101" pitchFamily="49" charset="-122"/>
                        <a:ea typeface="楷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方正楷体_GBK" charset="0"/>
                        </a:rPr>
                        <a:t>剧烈</a:t>
                      </a:r>
                      <a:endParaRPr lang="en-US" altLang="en-US" sz="2400" b="1">
                        <a:solidFill>
                          <a:srgbClr val="FF0000"/>
                        </a:solidFill>
                        <a:latin typeface="楷体" panose="02010609060101010101" pitchFamily="49" charset="-122"/>
                        <a:ea typeface="楷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65760">
                <a:tc vMerge="1">
                  <a:txBody>
                    <a:bodyPr/>
                    <a:lstStyle/>
                    <a:p>
                      <a:endParaRPr/>
                    </a:p>
                  </a:txBody>
                  <a:tcPr marL="0" marR="0" marT="0" marB="0" anchor="ctr">
                    <a:lnL>
                      <a:noFill/>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液温变化</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不加热时液温降低(不需加热)</a:t>
                      </a:r>
                      <a:endParaRPr lang="en-US"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不变(需加热)</a:t>
                      </a:r>
                      <a:endParaRPr lang="en-US"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65760">
                <a:tc gridSpan="2">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相同点</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hMerge="1">
                  <a:txBody>
                    <a:bodyPr/>
                    <a:lstStyle/>
                    <a:p>
                      <a:endParaRPr/>
                    </a:p>
                  </a:txBody>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c gridSpan="2">
                  <a:txBody>
                    <a:bodyPr/>
                    <a:lstStyle/>
                    <a:p>
                      <a:pPr indent="0" algn="ctr">
                        <a:buNone/>
                      </a:pPr>
                      <a:r>
                        <a:rPr 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都是汽化现象,都要吸热</a:t>
                      </a:r>
                      <a:endParaRPr lang="en-US"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50006" marR="5000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a:p>
                  </a:txBody>
                  <a:tcPr>
                    <a:lnR cap="flat">
                      <a:noFill/>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extLst>
                  <a:ext uri="{0D108BD9-81ED-4DB2-BD59-A6C34878D82A}">
                    <a16:rowId xmlns:a16="http://schemas.microsoft.com/office/drawing/2014/main" val="10005"/>
                  </a:ext>
                </a:extLst>
              </a:tr>
              <a:tr h="741998">
                <a:tc gridSpan="2">
                  <a:txBody>
                    <a:bodyPr/>
                    <a:lstStyle/>
                    <a:p>
                      <a:pPr indent="0" algn="ctr">
                        <a:buNone/>
                      </a:pPr>
                      <a:r>
                        <a:rPr lang="en-US" sz="2400" b="1">
                          <a:solidFill>
                            <a:schemeClr val="tx1"/>
                          </a:solidFill>
                          <a:latin typeface="黑体" panose="02010609060101010101" pitchFamily="49" charset="-122"/>
                          <a:ea typeface="黑体" panose="02010609060101010101" pitchFamily="49" charset="-122"/>
                          <a:cs typeface="方正楷体_GBK" charset="0"/>
                        </a:rPr>
                        <a:t>关系</a:t>
                      </a:r>
                      <a:endParaRPr lang="en-US" altLang="en-US" sz="2400" b="1">
                        <a:solidFill>
                          <a:schemeClr val="tx1"/>
                        </a:solidFill>
                        <a:latin typeface="黑体" panose="02010609060101010101" pitchFamily="49" charset="-122"/>
                        <a:ea typeface="黑体" panose="02010609060101010101" pitchFamily="49" charset="-122"/>
                        <a:cs typeface="方正楷体_GBK"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hMerge="1">
                  <a:txBody>
                    <a:bodyPr/>
                    <a:lstStyle/>
                    <a:p>
                      <a:endParaRPr/>
                    </a:p>
                  </a:txBody>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cap="flat">
                      <a:noFill/>
                    </a:lnB>
                  </a:tcPr>
                </a:tc>
                <a:tc gridSpan="2">
                  <a:txBody>
                    <a:bodyPr/>
                    <a:lstStyle/>
                    <a:p>
                      <a:pPr indent="0">
                        <a:buNone/>
                      </a:pPr>
                      <a:r>
                        <a:rPr 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沸腾的过程中,一定同时伴有蒸发发生,而蒸发进行的同时却不一定有沸腾现象发生</a:t>
                      </a:r>
                      <a:endParaRPr lang="en-US"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50006" marR="5000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a:p>
                  </a:txBody>
                  <a:tcPr>
                    <a:lnR cap="flat">
                      <a:noFill/>
                    </a:lnR>
                    <a:lnT w="12700" cap="flat" cmpd="sng">
                      <a:solidFill>
                        <a:srgbClr val="00FFFF"/>
                      </a:solidFill>
                      <a:prstDash val="solid"/>
                      <a:headEnd type="none" w="med" len="med"/>
                      <a:tailEnd type="none" w="med" len="med"/>
                    </a:lnT>
                    <a:lnB cap="flat">
                      <a:noFill/>
                    </a:lnB>
                  </a:tcPr>
                </a:tc>
                <a:extLst>
                  <a:ext uri="{0D108BD9-81ED-4DB2-BD59-A6C34878D82A}">
                    <a16:rowId xmlns:a16="http://schemas.microsoft.com/office/drawing/2014/main" val="10006"/>
                  </a:ext>
                </a:extLst>
              </a:tr>
            </a:tbl>
          </a:graphicData>
        </a:graphic>
      </p:graphicFrame>
      <p:sp>
        <p:nvSpPr>
          <p:cNvPr id="6" name="文本框 4"/>
          <p:cNvSpPr txBox="1"/>
          <p:nvPr/>
        </p:nvSpPr>
        <p:spPr>
          <a:xfrm>
            <a:off x="3005614" y="686236"/>
            <a:ext cx="2905125" cy="448200"/>
          </a:xfrm>
          <a:prstGeom prst="rect">
            <a:avLst/>
          </a:prstGeom>
          <a:solidFill>
            <a:schemeClr val="accent6">
              <a:lumMod val="20000"/>
              <a:lumOff val="80000"/>
            </a:schemeClr>
          </a:solidFill>
          <a:ln w="9525">
            <a:noFill/>
          </a:ln>
        </p:spPr>
        <p:txBody>
          <a:bodyPr wrap="square" lIns="68580" tIns="34290" rIns="68580" bIns="34290">
            <a:spAutoFit/>
          </a:bodyPr>
          <a:lstStyle>
            <a:defPPr>
              <a:defRPr lang="zh-CN"/>
            </a:defPPr>
            <a:lvl1pPr>
              <a:lnSpc>
                <a:spcPts val="3360"/>
              </a:lnSpc>
              <a:spcBef>
                <a:spcPct val="50000"/>
              </a:spcBef>
              <a:defRPr sz="2400" b="1">
                <a:latin typeface="宋体" panose="02010600030101010101" pitchFamily="2" charset="-122"/>
                <a:ea typeface="宋体" panose="02010600030101010101" pitchFamily="2" charset="-122"/>
              </a:defRPr>
            </a:lvl1pPr>
          </a:lstStyle>
          <a:p>
            <a:r>
              <a:rPr lang="zh-CN" altLang="en-US"/>
              <a:t>蒸发和沸腾的异同点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739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9677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巩固练习</a:t>
            </a:r>
          </a:p>
        </p:txBody>
      </p:sp>
      <p:sp>
        <p:nvSpPr>
          <p:cNvPr id="12" name="动作按钮: 第一张 11">
            <a:hlinkClick r:id="rId3"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424551" y="1052703"/>
            <a:ext cx="8677465" cy="3392170"/>
          </a:xfrm>
          <a:prstGeom prst="rect">
            <a:avLst/>
          </a:prstGeom>
          <a:noFill/>
        </p:spPr>
        <p:txBody>
          <a:bodyPr wrap="square" lIns="68580" tIns="34290" rIns="68580" bIns="34290" rtlCol="0" anchor="t">
            <a:spAutoFit/>
          </a:bodyPr>
          <a:lstStyle/>
          <a:p>
            <a:pPr>
              <a:lnSpc>
                <a:spcPct val="150000"/>
              </a:lnSpc>
              <a:defRPr/>
            </a:pPr>
            <a:r>
              <a:rPr lang="zh-CN" altLang="en-US" sz="2400" b="1">
                <a:solidFill>
                  <a:srgbClr val="0000FF"/>
                </a:solidFill>
                <a:latin typeface="楷体" panose="02010609060101010101" pitchFamily="49" charset="-122"/>
                <a:ea typeface="楷体" panose="02010609060101010101" pitchFamily="49" charset="-122"/>
                <a:cs typeface="楷体" panose="02010609060101010101" pitchFamily="49" charset="-122"/>
              </a:rPr>
              <a:t>例</a:t>
            </a:r>
            <a:r>
              <a:rPr lang="en-US" altLang="zh-CN" sz="2400" b="1">
                <a:solidFill>
                  <a:srgbClr val="0000FF"/>
                </a:solidFill>
                <a:latin typeface="楷体" panose="02010609060101010101" pitchFamily="49" charset="-122"/>
                <a:ea typeface="楷体" panose="02010609060101010101" pitchFamily="49" charset="-122"/>
                <a:cs typeface="楷体" panose="02010609060101010101" pitchFamily="49" charset="-122"/>
              </a:rPr>
              <a:t>3</a:t>
            </a:r>
            <a:r>
              <a:rPr lang="en-US" altLang="zh-CN" sz="2400" b="1">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rPr>
              <a:t>在一些洗手间装有热风干手器，洗手后用它可以很快把手烘干，如图所示。关于图中利用了哪几种方法加快水的蒸发，以下选项中正确、全面的是（　　）</a:t>
            </a:r>
          </a:p>
          <a:p>
            <a:pPr>
              <a:lnSpc>
                <a:spcPct val="150000"/>
              </a:lnSpc>
              <a:defRPr/>
            </a:pP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rPr>
              <a:t>①提高液体的温度   ②增大液体的表面积  </a:t>
            </a:r>
          </a:p>
          <a:p>
            <a:pPr>
              <a:lnSpc>
                <a:spcPct val="150000"/>
              </a:lnSpc>
              <a:defRPr/>
            </a:pP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rPr>
              <a:t>③加快液体表面空气流动速度</a:t>
            </a:r>
          </a:p>
          <a:p>
            <a:pPr>
              <a:lnSpc>
                <a:spcPct val="150000"/>
              </a:lnSpc>
              <a:defRPr/>
            </a:pP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rPr>
              <a:t>A．①② B．①③ C．②③ D．①②③ </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6095" y="2796153"/>
            <a:ext cx="1935956" cy="1495965"/>
          </a:xfrm>
          <a:prstGeom prst="rect">
            <a:avLst/>
          </a:prstGeom>
        </p:spPr>
      </p:pic>
      <p:sp>
        <p:nvSpPr>
          <p:cNvPr id="7" name="文本框 6"/>
          <p:cNvSpPr txBox="1"/>
          <p:nvPr/>
        </p:nvSpPr>
        <p:spPr>
          <a:xfrm>
            <a:off x="4596638" y="2300598"/>
            <a:ext cx="333375" cy="437674"/>
          </a:xfrm>
          <a:prstGeom prst="rect">
            <a:avLst/>
          </a:prstGeom>
          <a:noFill/>
        </p:spPr>
        <p:txBody>
          <a:bodyPr wrap="square" lIns="68580" tIns="34290" rIns="68580" bIns="34290" rtlCol="0" anchor="t">
            <a:spAutoFit/>
          </a:bodyPr>
          <a:lstStyle/>
          <a:p>
            <a:pPr>
              <a:defRPr/>
            </a:pP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grpSp>
        <p:nvGrpSpPr>
          <p:cNvPr id="8" name="组合 3"/>
          <p:cNvGrpSpPr/>
          <p:nvPr/>
        </p:nvGrpSpPr>
        <p:grpSpPr>
          <a:xfrm>
            <a:off x="3377396" y="570175"/>
            <a:ext cx="1879600" cy="477054"/>
            <a:chOff x="497257" y="753279"/>
            <a:chExt cx="1881032" cy="477860"/>
          </a:xfrm>
        </p:grpSpPr>
        <p:grpSp>
          <p:nvGrpSpPr>
            <p:cNvPr id="9" name="组合 2"/>
            <p:cNvGrpSpPr/>
            <p:nvPr/>
          </p:nvGrpSpPr>
          <p:grpSpPr>
            <a:xfrm>
              <a:off x="552450" y="789083"/>
              <a:ext cx="1787356" cy="419195"/>
              <a:chOff x="3014293" y="-540899"/>
              <a:chExt cx="1787356" cy="419195"/>
            </a:xfrm>
          </p:grpSpPr>
          <p:sp>
            <p:nvSpPr>
              <p:cNvPr id="11" name="缺角矩形 10"/>
              <p:cNvSpPr/>
              <p:nvPr/>
            </p:nvSpPr>
            <p:spPr>
              <a:xfrm>
                <a:off x="3470665" y="-540130"/>
                <a:ext cx="419419" cy="418217"/>
              </a:xfrm>
              <a:prstGeom prst="plaque">
                <a:avLst/>
              </a:prstGeom>
              <a:solidFill>
                <a:srgbClr val="00B9FA">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缺角矩形 12"/>
              <p:cNvSpPr/>
              <p:nvPr/>
            </p:nvSpPr>
            <p:spPr>
              <a:xfrm>
                <a:off x="3926625" y="-540130"/>
                <a:ext cx="419419" cy="418217"/>
              </a:xfrm>
              <a:prstGeom prst="plaque">
                <a:avLst/>
              </a:prstGeom>
              <a:solidFill>
                <a:srgbClr val="FFBF53">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4" name="缺角矩形 13"/>
              <p:cNvSpPr/>
              <p:nvPr/>
            </p:nvSpPr>
            <p:spPr>
              <a:xfrm>
                <a:off x="4382584" y="-540130"/>
                <a:ext cx="419419" cy="418217"/>
              </a:xfrm>
              <a:prstGeom prst="plaque">
                <a:avLst/>
              </a:prstGeom>
              <a:solidFill>
                <a:srgbClr val="00B050"/>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缺角矩形 14"/>
              <p:cNvSpPr/>
              <p:nvPr/>
            </p:nvSpPr>
            <p:spPr>
              <a:xfrm>
                <a:off x="3014705" y="-540130"/>
                <a:ext cx="419419" cy="418217"/>
              </a:xfrm>
              <a:prstGeom prst="plaque">
                <a:avLst/>
              </a:prstGeom>
              <a:solidFill>
                <a:srgbClr val="F07474">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 name="矩形 1"/>
            <p:cNvSpPr>
              <a:spLocks noChangeArrowheads="1"/>
            </p:cNvSpPr>
            <p:nvPr/>
          </p:nvSpPr>
          <p:spPr bwMode="auto">
            <a:xfrm>
              <a:off x="497257" y="753279"/>
              <a:ext cx="1881032" cy="4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913765" eaLnBrk="0" hangingPunct="0">
                <a:defRPr/>
              </a:pPr>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连接中考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0409"/>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9931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新知导入</a:t>
            </a:r>
          </a:p>
        </p:txBody>
      </p:sp>
      <p:sp>
        <p:nvSpPr>
          <p:cNvPr id="12" name="动作按钮: 第一张 11">
            <a:hlinkClick r:id="rId2" action="ppaction://hlinksldjump" highlightClick="1"/>
          </p:cNvPr>
          <p:cNvSpPr/>
          <p:nvPr/>
        </p:nvSpPr>
        <p:spPr>
          <a:xfrm>
            <a:off x="8902083" y="520768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12301.jpg" descr="id:2147513246;FounderCES"/>
          <p:cNvPicPr>
            <a:picLocks noChangeAspect="1"/>
          </p:cNvPicPr>
          <p:nvPr/>
        </p:nvPicPr>
        <p:blipFill>
          <a:blip r:embed="rId3"/>
          <a:stretch>
            <a:fillRect/>
          </a:stretch>
        </p:blipFill>
        <p:spPr>
          <a:xfrm>
            <a:off x="5847347" y="1147858"/>
            <a:ext cx="3047048" cy="186213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文本框 100"/>
          <p:cNvSpPr txBox="1"/>
          <p:nvPr/>
        </p:nvSpPr>
        <p:spPr>
          <a:xfrm>
            <a:off x="392617" y="936307"/>
            <a:ext cx="5346500" cy="2728439"/>
          </a:xfrm>
          <a:prstGeom prst="rect">
            <a:avLst/>
          </a:prstGeom>
          <a:noFill/>
          <a:ln w="9525">
            <a:noFill/>
          </a:ln>
        </p:spPr>
        <p:txBody>
          <a:bodyPr wrap="square" lIns="68580" tIns="34290" rIns="68580" bIns="34290">
            <a:spAutoFit/>
          </a:bodyPr>
          <a:lstStyle/>
          <a:p>
            <a:pPr>
              <a:lnSpc>
                <a:spcPct val="120000"/>
              </a:lnSpc>
              <a:defRPr/>
            </a:pPr>
            <a:r>
              <a:rPr 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北京时间2018年10月29日上午8点43分，天仪研究院自主研制的潇湘一号02星TY1-02 、星河号TY1-03、长沙高新号TY4-01、铜川一号TY4-02</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sz="2400" b="1" err="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四颗卫星搭载长征二号丙型运载火箭在酒泉卫星发射中心成功发射</a:t>
            </a:r>
            <a:r>
              <a:rPr 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p>
        </p:txBody>
      </p:sp>
      <p:sp>
        <p:nvSpPr>
          <p:cNvPr id="7" name="矩形 6"/>
          <p:cNvSpPr/>
          <p:nvPr/>
        </p:nvSpPr>
        <p:spPr>
          <a:xfrm>
            <a:off x="392617" y="3622363"/>
            <a:ext cx="8001468" cy="1379545"/>
          </a:xfrm>
          <a:prstGeom prst="rect">
            <a:avLst/>
          </a:prstGeom>
        </p:spPr>
        <p:txBody>
          <a:bodyPr wrap="square">
            <a:spAutoFit/>
          </a:bodyPr>
          <a:lstStyle/>
          <a:p>
            <a:pPr lvl="0">
              <a:lnSpc>
                <a:spcPct val="12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大家有没有注意火箭升空的瞬间</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火箭喷出的高温火焰</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足以将发射塔底部熔化。为了攻克这一技术难题</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航天工程师设计了一个大水池</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这个大水池有什么作用呢</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112395" y="775335"/>
            <a:ext cx="9031605" cy="3946525"/>
          </a:xfrm>
          <a:prstGeom prst="rect">
            <a:avLst/>
          </a:prstGeom>
          <a:noFill/>
        </p:spPr>
        <p:txBody>
          <a:bodyPr wrap="square" lIns="68580" tIns="34290" rIns="68580" bIns="34290" rtlCol="0" anchor="t">
            <a:spAutoFit/>
          </a:bodyPr>
          <a:lstStyle/>
          <a:p>
            <a:pPr>
              <a:lnSpc>
                <a:spcPct val="150000"/>
              </a:lnSpc>
              <a:defRPr/>
            </a:pPr>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4</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某年盛夏，在巴尔干地区，一位在野外考察的植物学家将盛牛奶的瓦罐用湿毛巾包严实后，放在太阳底下晒了一会儿再喝，这样做的目的是（　　）</a:t>
            </a:r>
          </a:p>
          <a:p>
            <a:pPr>
              <a:lnSpc>
                <a:spcPct val="15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A．湿毛巾上的水在太阳光暴晒下迅速蒸发吸热，使牛奶温度降低 </a:t>
            </a:r>
          </a:p>
          <a:p>
            <a:pPr>
              <a:lnSpc>
                <a:spcPct val="15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B．这是为了给牛奶加热 </a:t>
            </a:r>
          </a:p>
          <a:p>
            <a:pPr>
              <a:lnSpc>
                <a:spcPct val="15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C．牛奶蒸发吸热，温度降低 </a:t>
            </a:r>
          </a:p>
          <a:p>
            <a:pPr>
              <a:lnSpc>
                <a:spcPct val="15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D．这是利用太阳光杀毒 </a:t>
            </a:r>
          </a:p>
        </p:txBody>
      </p:sp>
      <p:sp>
        <p:nvSpPr>
          <p:cNvPr id="6" name="文本框 6"/>
          <p:cNvSpPr txBox="1"/>
          <p:nvPr/>
        </p:nvSpPr>
        <p:spPr>
          <a:xfrm>
            <a:off x="2167530" y="1999886"/>
            <a:ext cx="333375" cy="437674"/>
          </a:xfrm>
          <a:prstGeom prst="rect">
            <a:avLst/>
          </a:prstGeom>
          <a:noFill/>
        </p:spPr>
        <p:txBody>
          <a:bodyPr wrap="square" lIns="68580" tIns="34290" rIns="68580" bIns="34290" rtlCol="0" anchor="t">
            <a:spAutoFit/>
          </a:bodyPr>
          <a:lstStyle/>
          <a:p>
            <a:pPr>
              <a:defRPr/>
            </a:pP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88979"/>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78362"/>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下箭头标注 4"/>
          <p:cNvSpPr/>
          <p:nvPr/>
        </p:nvSpPr>
        <p:spPr>
          <a:xfrm>
            <a:off x="5671185" y="1720692"/>
            <a:ext cx="1215390" cy="63293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2400">
              <a:solidFill>
                <a:srgbClr val="FFFFFF"/>
              </a:solidFill>
              <a:latin typeface="楷体" panose="02010609060101010101" pitchFamily="49" charset="-122"/>
              <a:ea typeface="楷体" panose="02010609060101010101" pitchFamily="49" charset="-122"/>
            </a:endParaRPr>
          </a:p>
        </p:txBody>
      </p:sp>
      <p:sp>
        <p:nvSpPr>
          <p:cNvPr id="6" name="文本框 156676"/>
          <p:cNvSpPr txBox="1"/>
          <p:nvPr/>
        </p:nvSpPr>
        <p:spPr>
          <a:xfrm>
            <a:off x="3419475" y="1101090"/>
            <a:ext cx="5247799" cy="437674"/>
          </a:xfrm>
          <a:prstGeom prst="rect">
            <a:avLst/>
          </a:prstGeom>
          <a:noFill/>
          <a:ln w="9525">
            <a:noFill/>
          </a:ln>
        </p:spPr>
        <p:txBody>
          <a:bodyPr wrap="square" lIns="68580" tIns="34290" rIns="68580" bIns="34290">
            <a:spAutoFit/>
          </a:bodyPr>
          <a:lstStyle/>
          <a:p>
            <a:pPr>
              <a:spcBef>
                <a:spcPct val="50000"/>
              </a:spcBef>
              <a:defRPr/>
            </a:pP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rPr>
              <a:t>      玻璃上的小水珠是如何形成的？</a:t>
            </a:r>
          </a:p>
        </p:txBody>
      </p:sp>
      <p:sp>
        <p:nvSpPr>
          <p:cNvPr id="7" name="文本框 156677"/>
          <p:cNvSpPr txBox="1"/>
          <p:nvPr/>
        </p:nvSpPr>
        <p:spPr>
          <a:xfrm>
            <a:off x="7266385" y="1832849"/>
            <a:ext cx="1314450" cy="437674"/>
          </a:xfrm>
          <a:prstGeom prst="rect">
            <a:avLst/>
          </a:prstGeom>
          <a:noFill/>
          <a:ln w="9525">
            <a:noFill/>
          </a:ln>
        </p:spPr>
        <p:txBody>
          <a:bodyPr lIns="68580" tIns="34290" rIns="68580" bIns="34290">
            <a:spAutoFit/>
          </a:bodyPr>
          <a:lstStyle/>
          <a:p>
            <a:pPr>
              <a:spcBef>
                <a:spcPct val="50000"/>
              </a:spcBef>
              <a:defRPr/>
            </a:pPr>
            <a:r>
              <a:rPr lang="zh-CN" altLang="en-US" sz="2400" b="1">
                <a:solidFill>
                  <a:srgbClr val="FF00FF"/>
                </a:solidFill>
                <a:latin typeface="宋体" panose="02010600030101010101" pitchFamily="2" charset="-122"/>
                <a:ea typeface="宋体" panose="02010600030101010101" pitchFamily="2" charset="-122"/>
              </a:rPr>
              <a:t>小水珠</a:t>
            </a:r>
          </a:p>
        </p:txBody>
      </p:sp>
      <p:sp>
        <p:nvSpPr>
          <p:cNvPr id="8" name="文本框 156678"/>
          <p:cNvSpPr txBox="1"/>
          <p:nvPr/>
        </p:nvSpPr>
        <p:spPr>
          <a:xfrm>
            <a:off x="4332685" y="1885713"/>
            <a:ext cx="1314450" cy="437674"/>
          </a:xfrm>
          <a:prstGeom prst="rect">
            <a:avLst/>
          </a:prstGeom>
          <a:noFill/>
          <a:ln w="9525">
            <a:noFill/>
          </a:ln>
        </p:spPr>
        <p:txBody>
          <a:bodyPr lIns="68580" tIns="34290" rIns="68580" bIns="34290">
            <a:spAutoFit/>
          </a:bodyPr>
          <a:lstStyle/>
          <a:p>
            <a:pPr>
              <a:spcBef>
                <a:spcPct val="50000"/>
              </a:spcBef>
              <a:defRPr/>
            </a:pPr>
            <a:r>
              <a:rPr lang="zh-CN" altLang="en-US" sz="2400" b="1">
                <a:solidFill>
                  <a:srgbClr val="FF00FF"/>
                </a:solidFill>
                <a:latin typeface="宋体" panose="02010600030101010101" pitchFamily="2" charset="-122"/>
                <a:ea typeface="宋体" panose="02010600030101010101" pitchFamily="2" charset="-122"/>
              </a:rPr>
              <a:t>水蒸气</a:t>
            </a:r>
          </a:p>
        </p:txBody>
      </p:sp>
      <p:grpSp>
        <p:nvGrpSpPr>
          <p:cNvPr id="9" name="组合 8"/>
          <p:cNvGrpSpPr/>
          <p:nvPr/>
        </p:nvGrpSpPr>
        <p:grpSpPr>
          <a:xfrm>
            <a:off x="5338763" y="1666876"/>
            <a:ext cx="1927622" cy="495299"/>
            <a:chOff x="2044" y="1432"/>
            <a:chExt cx="1619" cy="416"/>
          </a:xfrm>
        </p:grpSpPr>
        <p:sp>
          <p:nvSpPr>
            <p:cNvPr id="10" name="文本框 156681"/>
            <p:cNvSpPr txBox="1"/>
            <p:nvPr/>
          </p:nvSpPr>
          <p:spPr>
            <a:xfrm>
              <a:off x="2266" y="1432"/>
              <a:ext cx="1198" cy="388"/>
            </a:xfrm>
            <a:prstGeom prst="rect">
              <a:avLst/>
            </a:prstGeom>
            <a:noFill/>
            <a:ln w="38100" cap="flat" cmpd="sng">
              <a:solidFill>
                <a:schemeClr val="bg1"/>
              </a:solidFill>
              <a:prstDash val="solid"/>
              <a:miter/>
              <a:headEnd type="none" w="med" len="med"/>
              <a:tailEnd type="none" w="med" len="med"/>
            </a:ln>
          </p:spPr>
          <p:txBody>
            <a:bodyPr wrap="square">
              <a:spAutoFit/>
            </a:bodyPr>
            <a:lstStyle/>
            <a:p>
              <a:pPr>
                <a:spcBef>
                  <a:spcPct val="50000"/>
                </a:spcBef>
                <a:defRPr/>
              </a:pPr>
              <a:r>
                <a:rPr lang="zh-CN" altLang="en-US" sz="2400" b="1">
                  <a:solidFill>
                    <a:srgbClr val="000000"/>
                  </a:solidFill>
                  <a:latin typeface="楷体" panose="02010609060101010101" pitchFamily="49" charset="-122"/>
                  <a:ea typeface="楷体" panose="02010609060101010101" pitchFamily="49" charset="-122"/>
                </a:rPr>
                <a:t>遇冷液化</a:t>
              </a:r>
            </a:p>
          </p:txBody>
        </p:sp>
        <p:sp>
          <p:nvSpPr>
            <p:cNvPr id="11" name="右箭头 10"/>
            <p:cNvSpPr/>
            <p:nvPr/>
          </p:nvSpPr>
          <p:spPr>
            <a:xfrm>
              <a:off x="2044" y="1752"/>
              <a:ext cx="1619" cy="96"/>
            </a:xfrm>
            <a:prstGeom prst="rightArrow">
              <a:avLst>
                <a:gd name="adj1" fmla="val 50000"/>
                <a:gd name="adj2" fmla="val 248177"/>
              </a:avLst>
            </a:prstGeom>
            <a:solidFill>
              <a:schemeClr val="accent2"/>
            </a:solidFill>
            <a:ln w="38100" cap="flat" cmpd="sng">
              <a:solidFill>
                <a:schemeClr val="tx1"/>
              </a:solidFill>
              <a:prstDash val="solid"/>
              <a:miter/>
              <a:headEnd type="none" w="med" len="med"/>
              <a:tailEnd type="none" w="med" len="med"/>
            </a:ln>
          </p:spPr>
          <p:txBody>
            <a:bodyPr wrap="none" anchor="ctr"/>
            <a:lstStyle/>
            <a:p>
              <a:pPr algn="ctr">
                <a:defRPr/>
              </a:pPr>
              <a:endParaRPr lang="zh-CN" altLang="en-US" sz="2400" b="1">
                <a:solidFill>
                  <a:srgbClr val="000000"/>
                </a:solidFill>
                <a:latin typeface="楷体" panose="02010609060101010101" pitchFamily="49" charset="-122"/>
                <a:ea typeface="楷体" panose="02010609060101010101" pitchFamily="49" charset="-122"/>
              </a:endParaRPr>
            </a:p>
          </p:txBody>
        </p:sp>
      </p:grpSp>
      <p:sp>
        <p:nvSpPr>
          <p:cNvPr id="13" name="矩形 12"/>
          <p:cNvSpPr/>
          <p:nvPr/>
        </p:nvSpPr>
        <p:spPr>
          <a:xfrm>
            <a:off x="4421981" y="3290412"/>
            <a:ext cx="4358640" cy="807244"/>
          </a:xfrm>
          <a:prstGeom prst="rect">
            <a:avLst/>
          </a:prstGeom>
          <a:noFill/>
          <a:ln w="9525">
            <a:noFill/>
          </a:ln>
        </p:spPr>
        <p:txBody>
          <a:bodyPr wrap="square" lIns="68580" tIns="34290" rIns="68580" bIns="34290">
            <a:spAutoFit/>
          </a:bodyPr>
          <a:lstStyle/>
          <a:p>
            <a:pPr>
              <a:defRPr/>
            </a:pPr>
            <a:r>
              <a:rPr lang="zh-CN" altLang="en-US" sz="2400" b="1">
                <a:latin typeface="宋体" panose="02010600030101010101" pitchFamily="2" charset="-122"/>
                <a:ea typeface="宋体" panose="02010600030101010101" pitchFamily="2" charset="-122"/>
                <a:cs typeface="楷体_GB2312" panose="02010609030101010101" charset="-122"/>
              </a:rPr>
              <a:t>所有的气体温度降低到足够时，</a:t>
            </a:r>
            <a:r>
              <a:rPr lang="zh-CN" altLang="en-US" sz="2400" b="1">
                <a:solidFill>
                  <a:srgbClr val="FF0000"/>
                </a:solidFill>
                <a:latin typeface="宋体" panose="02010600030101010101" pitchFamily="2" charset="-122"/>
                <a:ea typeface="宋体" panose="02010600030101010101" pitchFamily="2" charset="-122"/>
                <a:cs typeface="楷体_GB2312" panose="02010609030101010101" charset="-122"/>
              </a:rPr>
              <a:t>都可以液化</a:t>
            </a:r>
            <a:r>
              <a:rPr lang="zh-CN" altLang="en-US" sz="2400" b="1">
                <a:latin typeface="宋体" panose="02010600030101010101" pitchFamily="2" charset="-122"/>
                <a:ea typeface="宋体" panose="02010600030101010101" pitchFamily="2" charset="-122"/>
                <a:cs typeface="楷体_GB2312" panose="02010609030101010101" charset="-122"/>
              </a:rPr>
              <a:t>。</a:t>
            </a:r>
          </a:p>
        </p:txBody>
      </p:sp>
      <p:sp>
        <p:nvSpPr>
          <p:cNvPr id="14" name="文本框 156683"/>
          <p:cNvSpPr txBox="1"/>
          <p:nvPr/>
        </p:nvSpPr>
        <p:spPr>
          <a:xfrm>
            <a:off x="4891562" y="2758282"/>
            <a:ext cx="2774633" cy="437674"/>
          </a:xfrm>
          <a:prstGeom prst="rect">
            <a:avLst/>
          </a:prstGeom>
          <a:noFill/>
          <a:ln w="9525">
            <a:noFill/>
          </a:ln>
        </p:spPr>
        <p:txBody>
          <a:bodyPr wrap="square" lIns="68580" tIns="34290" rIns="68580" bIns="34290">
            <a:spAutoFit/>
          </a:bodyPr>
          <a:lstStyle/>
          <a:p>
            <a:pPr algn="ctr">
              <a:spcBef>
                <a:spcPct val="50000"/>
              </a:spcBef>
              <a:defRPr/>
            </a:pPr>
            <a:r>
              <a:rPr lang="zh-CN" altLang="en-US" sz="2400" b="1">
                <a:solidFill>
                  <a:srgbClr val="0000FF"/>
                </a:solidFill>
                <a:latin typeface="楷体" panose="02010609060101010101" pitchFamily="49" charset="-122"/>
                <a:ea typeface="楷体" panose="02010609060101010101" pitchFamily="49" charset="-122"/>
              </a:rPr>
              <a:t>液化是放热的过程。</a:t>
            </a:r>
          </a:p>
        </p:txBody>
      </p:sp>
      <p:sp>
        <p:nvSpPr>
          <p:cNvPr id="15" name="文本框 3"/>
          <p:cNvSpPr txBox="1"/>
          <p:nvPr/>
        </p:nvSpPr>
        <p:spPr>
          <a:xfrm>
            <a:off x="5603081" y="2270760"/>
            <a:ext cx="1435418" cy="437674"/>
          </a:xfrm>
          <a:prstGeom prst="rect">
            <a:avLst/>
          </a:prstGeom>
          <a:noFill/>
          <a:ln w="38100" cap="flat" cmpd="sng">
            <a:noFill/>
            <a:prstDash val="solid"/>
            <a:miter/>
            <a:headEnd type="none" w="med" len="med"/>
            <a:tailEnd type="none" w="med" len="med"/>
          </a:ln>
        </p:spPr>
        <p:txBody>
          <a:bodyPr wrap="square" lIns="68580" tIns="34290" rIns="68580" bIns="34290">
            <a:spAutoFit/>
          </a:bodyPr>
          <a:lstStyle/>
          <a:p>
            <a:pPr>
              <a:spcBef>
                <a:spcPct val="50000"/>
              </a:spcBef>
              <a:defRPr/>
            </a:pPr>
            <a:r>
              <a:rPr lang="zh-CN" altLang="en-US" sz="2400" b="1">
                <a:solidFill>
                  <a:srgbClr val="000000"/>
                </a:solidFill>
                <a:latin typeface="宋体" panose="02010600030101010101" pitchFamily="2" charset="-122"/>
                <a:ea typeface="宋体" panose="02010600030101010101" pitchFamily="2" charset="-122"/>
              </a:rPr>
              <a:t>液化条件</a:t>
            </a:r>
          </a:p>
        </p:txBody>
      </p:sp>
      <p:sp>
        <p:nvSpPr>
          <p:cNvPr id="16" name="文本框 6"/>
          <p:cNvSpPr txBox="1"/>
          <p:nvPr/>
        </p:nvSpPr>
        <p:spPr>
          <a:xfrm>
            <a:off x="4421980" y="504348"/>
            <a:ext cx="939165" cy="461486"/>
          </a:xfrm>
          <a:prstGeom prst="rect">
            <a:avLst/>
          </a:prstGeom>
          <a:solidFill>
            <a:schemeClr val="bg1"/>
          </a:solidFill>
        </p:spPr>
        <p:txBody>
          <a:bodyPr wrap="square" rtlCol="0">
            <a:spAutoFit/>
          </a:bodyPr>
          <a:lstStyle/>
          <a:p>
            <a:pPr>
              <a:defRPr/>
            </a:pPr>
            <a:r>
              <a:rPr lang="zh-CN" altLang="en-US" sz="2400" b="1">
                <a:solidFill>
                  <a:srgbClr val="000000"/>
                </a:solidFill>
                <a:latin typeface="黑体" panose="02010609060101010101" pitchFamily="49" charset="-122"/>
                <a:ea typeface="黑体" panose="02010609060101010101" pitchFamily="49" charset="-122"/>
              </a:rPr>
              <a:t>液化</a:t>
            </a:r>
          </a:p>
        </p:txBody>
      </p:sp>
      <p:sp>
        <p:nvSpPr>
          <p:cNvPr id="17" name="矩形 16"/>
          <p:cNvSpPr/>
          <p:nvPr/>
        </p:nvSpPr>
        <p:spPr>
          <a:xfrm>
            <a:off x="4421981" y="4199097"/>
            <a:ext cx="4358640" cy="807244"/>
          </a:xfrm>
          <a:prstGeom prst="rect">
            <a:avLst/>
          </a:prstGeom>
          <a:noFill/>
          <a:ln w="9525">
            <a:noFill/>
          </a:ln>
        </p:spPr>
        <p:txBody>
          <a:bodyPr wrap="square" lIns="68580" tIns="34290" rIns="68580" bIns="34290">
            <a:spAutoFit/>
          </a:bodyPr>
          <a:lstStyle/>
          <a:p>
            <a:pPr>
              <a:defRPr/>
            </a:pPr>
            <a:r>
              <a:rPr lang="zh-CN" altLang="en-US" sz="2400" b="1">
                <a:latin typeface="宋体" panose="02010600030101010101" pitchFamily="2" charset="-122"/>
                <a:ea typeface="宋体" panose="02010600030101010101" pitchFamily="2" charset="-122"/>
                <a:cs typeface="楷体_GB2312" panose="02010609030101010101" charset="-122"/>
              </a:rPr>
              <a:t>在一定的温度下，</a:t>
            </a:r>
            <a:r>
              <a:rPr lang="zh-CN" altLang="en-US" sz="2400" b="1">
                <a:solidFill>
                  <a:srgbClr val="FF0000"/>
                </a:solidFill>
                <a:latin typeface="宋体" panose="02010600030101010101" pitchFamily="2" charset="-122"/>
                <a:ea typeface="宋体" panose="02010600030101010101" pitchFamily="2" charset="-122"/>
                <a:cs typeface="楷体_GB2312" panose="02010609030101010101" charset="-122"/>
              </a:rPr>
              <a:t>压缩气体的体积</a:t>
            </a:r>
            <a:r>
              <a:rPr lang="zh-CN" altLang="en-US" sz="2400" b="1">
                <a:latin typeface="宋体" panose="02010600030101010101" pitchFamily="2" charset="-122"/>
                <a:ea typeface="宋体" panose="02010600030101010101" pitchFamily="2" charset="-122"/>
                <a:cs typeface="楷体_GB2312" panose="02010609030101010101" charset="-122"/>
              </a:rPr>
              <a:t>也可以使气体液化。</a:t>
            </a:r>
          </a:p>
        </p:txBody>
      </p:sp>
      <p:sp>
        <p:nvSpPr>
          <p:cNvPr id="18" name="左大括号 17"/>
          <p:cNvSpPr/>
          <p:nvPr/>
        </p:nvSpPr>
        <p:spPr>
          <a:xfrm>
            <a:off x="4039076" y="3633311"/>
            <a:ext cx="399098" cy="1220153"/>
          </a:xfrm>
          <a:prstGeom prst="leftBrace">
            <a:avLst/>
          </a:prstGeom>
          <a:ln w="50800"/>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defRPr/>
            </a:pPr>
            <a:endParaRPr lang="zh-CN" altLang="en-US">
              <a:solidFill>
                <a:srgbClr val="000000"/>
              </a:solidFill>
              <a:latin typeface="Arial"/>
              <a:ea typeface="黑体" panose="02010609060101010101" pitchFamily="49" charset="-122"/>
            </a:endParaRPr>
          </a:p>
        </p:txBody>
      </p:sp>
      <p:sp>
        <p:nvSpPr>
          <p:cNvPr id="19" name="矩形 18"/>
          <p:cNvSpPr/>
          <p:nvPr/>
        </p:nvSpPr>
        <p:spPr>
          <a:xfrm>
            <a:off x="976220" y="3716373"/>
            <a:ext cx="2983230" cy="1176338"/>
          </a:xfrm>
          <a:prstGeom prst="rect">
            <a:avLst/>
          </a:prstGeom>
          <a:noFill/>
          <a:ln w="9525">
            <a:noFill/>
          </a:ln>
        </p:spPr>
        <p:txBody>
          <a:bodyPr wrap="square" lIns="68580" tIns="34290" rIns="68580" bIns="34290">
            <a:spAutoFit/>
          </a:bodyPr>
          <a:lstStyle/>
          <a:p>
            <a:pPr>
              <a:defRPr/>
            </a:pPr>
            <a:r>
              <a:rPr lang="zh-CN" altLang="en-US" sz="2400" b="1">
                <a:latin typeface="宋体" panose="02010600030101010101" pitchFamily="2" charset="-122"/>
                <a:ea typeface="宋体" panose="02010600030101010101" pitchFamily="2" charset="-122"/>
                <a:cs typeface="楷体_GB2312" panose="02010609030101010101" charset="-122"/>
              </a:rPr>
              <a:t>将气体液化的最大好处是体积缩小，便于储存和运输。</a:t>
            </a:r>
          </a:p>
        </p:txBody>
      </p:sp>
      <p:pic>
        <p:nvPicPr>
          <p:cNvPr id="21" name="图片 20">
            <a:hlinkClick r:id="rId3" action="ppaction://hlinkfile"/>
          </p:cNvPr>
          <p:cNvPicPr>
            <a:picLocks noChangeAspect="1"/>
          </p:cNvPicPr>
          <p:nvPr/>
        </p:nvPicPr>
        <p:blipFill>
          <a:blip r:embed="rId4"/>
          <a:stretch>
            <a:fillRect/>
          </a:stretch>
        </p:blipFill>
        <p:spPr>
          <a:xfrm>
            <a:off x="1207847" y="1066042"/>
            <a:ext cx="2721769" cy="265033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26" name="组合 18"/>
          <p:cNvGrpSpPr/>
          <p:nvPr/>
        </p:nvGrpSpPr>
        <p:grpSpPr>
          <a:xfrm>
            <a:off x="2821209" y="541973"/>
            <a:ext cx="1525530" cy="423517"/>
            <a:chOff x="2094735" y="684067"/>
            <a:chExt cx="1906600" cy="564688"/>
          </a:xfrm>
        </p:grpSpPr>
        <p:sp>
          <p:nvSpPr>
            <p:cNvPr id="27" name="圆角矩形 26"/>
            <p:cNvSpPr/>
            <p:nvPr/>
          </p:nvSpPr>
          <p:spPr>
            <a:xfrm>
              <a:off x="2094735" y="684067"/>
              <a:ext cx="1906600" cy="534609"/>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defTabSz="685165" eaLnBrk="0" hangingPunct="0">
                <a:defRPr/>
              </a:pPr>
              <a:endParaRPr kumimoji="1" lang="zh-CN" altLang="en-US" b="1">
                <a:solidFill>
                  <a:srgbClr val="000000"/>
                </a:solidFill>
                <a:latin typeface="Arial"/>
                <a:ea typeface="微软雅黑" panose="020B0503020204020204" pitchFamily="34" charset="-122"/>
              </a:endParaRPr>
            </a:p>
          </p:txBody>
        </p:sp>
        <p:sp>
          <p:nvSpPr>
            <p:cNvPr id="28" name="矩形 1"/>
            <p:cNvSpPr>
              <a:spLocks noChangeArrowheads="1"/>
            </p:cNvSpPr>
            <p:nvPr/>
          </p:nvSpPr>
          <p:spPr bwMode="auto">
            <a:xfrm>
              <a:off x="2117820" y="731692"/>
              <a:ext cx="1883515" cy="517063"/>
            </a:xfrm>
            <a:prstGeom prst="rect">
              <a:avLst/>
            </a:prstGeom>
            <a:noFill/>
            <a:ln w="9525">
              <a:noFill/>
              <a:miter lim="800000"/>
            </a:ln>
          </p:spPr>
          <p:txBody>
            <a:bodyPr wrap="square">
              <a:spAutoFit/>
            </a:bodyPr>
            <a:lstStyle/>
            <a:p>
              <a:pPr algn="ctr" defTabSz="685165">
                <a:lnSpc>
                  <a:spcPct val="80000"/>
                </a:lnSpc>
              </a:pPr>
              <a:r>
                <a:rPr lang="zh-CN" altLang="en-US" sz="2400" b="1">
                  <a:solidFill>
                    <a:srgbClr val="FFFFFF"/>
                  </a:solidFill>
                  <a:latin typeface="Times New Roman" panose="02020603050405020304" pitchFamily="18" charset="0"/>
                  <a:ea typeface="黑体" panose="02010609060101010101" pitchFamily="49" charset="-122"/>
                </a:rPr>
                <a:t>知识点 </a:t>
              </a:r>
              <a:r>
                <a:rPr lang="en-US" altLang="zh-CN" sz="2400" b="1">
                  <a:solidFill>
                    <a:srgbClr val="FFFFFF"/>
                  </a:solidFill>
                  <a:latin typeface="Times New Roman" panose="02020603050405020304" pitchFamily="18" charset="0"/>
                  <a:ea typeface="黑体" panose="02010609060101010101" pitchFamily="49" charset="-122"/>
                </a:rPr>
                <a:t>3</a:t>
              </a:r>
              <a:endParaRPr lang="en-US" sz="2400" b="1">
                <a:solidFill>
                  <a:srgbClr val="FFFFFF"/>
                </a:solidFill>
                <a:latin typeface="Times New Roman" panose="02020603050405020304" pitchFamily="18" charset="0"/>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51"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770" decel="100000"/>
                                        <p:tgtEl>
                                          <p:spTgt spid="14"/>
                                        </p:tgtEl>
                                      </p:cBhvr>
                                    </p:animEffect>
                                    <p:animScale>
                                      <p:cBhvr>
                                        <p:cTn id="45" dur="770" decel="100000"/>
                                        <p:tgtEl>
                                          <p:spTgt spid="14"/>
                                        </p:tgtEl>
                                      </p:cBhvr>
                                      <p:from x="10000" y="10000"/>
                                      <p:to x="200000" y="450000"/>
                                    </p:animScale>
                                    <p:animScale>
                                      <p:cBhvr>
                                        <p:cTn id="46" dur="1230" accel="100000" fill="hold">
                                          <p:stCondLst>
                                            <p:cond delay="770"/>
                                          </p:stCondLst>
                                        </p:cTn>
                                        <p:tgtEl>
                                          <p:spTgt spid="14"/>
                                        </p:tgtEl>
                                      </p:cBhvr>
                                      <p:from x="200000" y="450000"/>
                                      <p:to x="100000" y="100000"/>
                                    </p:animScale>
                                    <p:set>
                                      <p:cBhvr>
                                        <p:cTn id="47" dur="770" fill="hold"/>
                                        <p:tgtEl>
                                          <p:spTgt spid="14"/>
                                        </p:tgtEl>
                                        <p:attrNameLst>
                                          <p:attrName>ppt_x</p:attrName>
                                        </p:attrNameLst>
                                      </p:cBhvr>
                                      <p:to>
                                        <p:strVal val="(0.5)"/>
                                      </p:to>
                                    </p:set>
                                    <p:anim from="(0.5)" to="(#ppt_x)" calcmode="lin" valueType="num">
                                      <p:cBhvr>
                                        <p:cTn id="48" dur="1230" accel="100000" fill="hold">
                                          <p:stCondLst>
                                            <p:cond delay="770"/>
                                          </p:stCondLst>
                                        </p:cTn>
                                        <p:tgtEl>
                                          <p:spTgt spid="14"/>
                                        </p:tgtEl>
                                        <p:attrNameLst>
                                          <p:attrName>ppt_x</p:attrName>
                                        </p:attrNameLst>
                                      </p:cBhvr>
                                    </p:anim>
                                    <p:set>
                                      <p:cBhvr>
                                        <p:cTn id="49" dur="770" fill="hold"/>
                                        <p:tgtEl>
                                          <p:spTgt spid="14"/>
                                        </p:tgtEl>
                                        <p:attrNameLst>
                                          <p:attrName>ppt_y</p:attrName>
                                        </p:attrNameLst>
                                      </p:cBhvr>
                                      <p:to>
                                        <p:strVal val="(#ppt_y+0.4)"/>
                                      </p:to>
                                    </p:set>
                                    <p:anim from="(#ppt_y+0.4)" to="(#ppt_y)" calcmode="lin" valueType="num">
                                      <p:cBhvr>
                                        <p:cTn id="50" dur="1230" accel="100000" fill="hold">
                                          <p:stCondLst>
                                            <p:cond delay="770"/>
                                          </p:stCondLst>
                                        </p:cTn>
                                        <p:tgtEl>
                                          <p:spTgt spid="14"/>
                                        </p:tgtEl>
                                        <p:attrNameLst>
                                          <p:attrName>ppt_y</p:attrName>
                                        </p:attrNameLst>
                                      </p:cBhvr>
                                    </p:anim>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41" presetClass="entr" presetSubtype="0" fill="hold" grpId="0" nodeType="clickEffect">
                                  <p:stCondLst>
                                    <p:cond delay="0"/>
                                  </p:stCondLst>
                                  <p:iterate type="lt">
                                    <p:tmPct val="10000"/>
                                  </p:iterate>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3"/>
                                        </p:tgtEl>
                                        <p:attrNameLst>
                                          <p:attrName>ppt_y</p:attrName>
                                        </p:attrNameLst>
                                      </p:cBhvr>
                                      <p:tavLst>
                                        <p:tav tm="0">
                                          <p:val>
                                            <p:strVal val="#ppt_y"/>
                                          </p:val>
                                        </p:tav>
                                        <p:tav tm="100000">
                                          <p:val>
                                            <p:strVal val="#ppt_y"/>
                                          </p:val>
                                        </p:tav>
                                      </p:tavLst>
                                    </p:anim>
                                    <p:anim calcmode="lin" valueType="num">
                                      <p:cBhvr>
                                        <p:cTn id="5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3"/>
                                        </p:tgtEl>
                                      </p:cBhvr>
                                    </p:animEffect>
                                  </p:childTnLst>
                                </p:cTn>
                              </p:par>
                            </p:childTnLst>
                          </p:cTn>
                        </p:par>
                      </p:childTnLst>
                    </p:cTn>
                  </p:par>
                  <p:par>
                    <p:cTn id="60" fill="hold" nodeType="clickPar">
                      <p:stCondLst>
                        <p:cond delay="indefinite"/>
                        <p:cond evt="onBegin" delay="0">
                          <p:tn val="59"/>
                        </p:cond>
                      </p:stCondLst>
                      <p:childTnLst>
                        <p:par>
                          <p:cTn id="61" fill="hold" nodeType="afterGroup">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7"/>
                                        </p:tgtEl>
                                        <p:attrNameLst>
                                          <p:attrName>ppt_y</p:attrName>
                                        </p:attrNameLst>
                                      </p:cBhvr>
                                      <p:tavLst>
                                        <p:tav tm="0">
                                          <p:val>
                                            <p:strVal val="#ppt_y"/>
                                          </p:val>
                                        </p:tav>
                                        <p:tav tm="100000">
                                          <p:val>
                                            <p:strVal val="#ppt_y"/>
                                          </p:val>
                                        </p:tav>
                                      </p:tavLst>
                                    </p:anim>
                                    <p:anim calcmode="lin" valueType="num">
                                      <p:cBhvr>
                                        <p:cTn id="6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7"/>
                                        </p:tgtEl>
                                      </p:cBhvr>
                                    </p:animEffect>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nodeType="clickPar">
                      <p:stCondLst>
                        <p:cond delay="indefinite"/>
                        <p:cond evt="onBegin" delay="0">
                          <p:tn val="72"/>
                        </p:cond>
                      </p:stCondLst>
                      <p:childTnLst>
                        <p:par>
                          <p:cTn id="74" fill="hold" nodeType="afterGroup">
                            <p:stCondLst>
                              <p:cond delay="0"/>
                            </p:stCondLst>
                            <p:childTnLst>
                              <p:par>
                                <p:cTn id="75" presetID="41" presetClass="entr" presetSubtype="0" fill="hold" grpId="0" nodeType="click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9"/>
                                        </p:tgtEl>
                                        <p:attrNameLst>
                                          <p:attrName>ppt_y</p:attrName>
                                        </p:attrNameLst>
                                      </p:cBhvr>
                                      <p:tavLst>
                                        <p:tav tm="0">
                                          <p:val>
                                            <p:strVal val="#ppt_y"/>
                                          </p:val>
                                        </p:tav>
                                        <p:tav tm="100000">
                                          <p:val>
                                            <p:strVal val="#ppt_y"/>
                                          </p:val>
                                        </p:tav>
                                      </p:tavLst>
                                    </p:anim>
                                    <p:anim calcmode="lin" valueType="num">
                                      <p:cBhvr>
                                        <p:cTn id="7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13" grpId="0"/>
      <p:bldP spid="14" grpId="0"/>
      <p:bldP spid="15" grpId="0"/>
      <p:bldP spid="17" grpId="0"/>
      <p:bldP spid="18"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739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9677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38242"/>
          <p:cNvSpPr txBox="1"/>
          <p:nvPr/>
        </p:nvSpPr>
        <p:spPr>
          <a:xfrm>
            <a:off x="183261" y="1100709"/>
            <a:ext cx="8951595" cy="3946525"/>
          </a:xfrm>
          <a:prstGeom prst="rect">
            <a:avLst/>
          </a:prstGeom>
          <a:noFill/>
          <a:ln w="9525">
            <a:noFill/>
          </a:ln>
          <a:scene3d>
            <a:camera prst="orthographicFront">
              <a:rot lat="0" lon="300000" rev="0"/>
            </a:camera>
            <a:lightRig rig="threePt" dir="t"/>
          </a:scene3d>
        </p:spPr>
        <p:txBody>
          <a:bodyPr wrap="square" lIns="68580" tIns="34290" rIns="68580" bIns="34290">
            <a:spAutoFit/>
          </a:bodyPr>
          <a:lstStyle/>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“白气”从喷出到消逝要经历三个物理过程：</a:t>
            </a:r>
          </a:p>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①靠近壶嘴的地方，我们什么也看不见，这是因为壶内水沸腾时产生了大量的水蒸气，在壶嘴附近由于</a:t>
            </a:r>
            <a:r>
              <a:rPr lang="zh-CN" altLang="en-US" sz="2100" b="1">
                <a:solidFill>
                  <a:srgbClr val="FF0000"/>
                </a:solidFill>
                <a:latin typeface="楷体" panose="02010609060101010101" pitchFamily="49" charset="-122"/>
                <a:ea typeface="楷体" panose="02010609060101010101" pitchFamily="49" charset="-122"/>
                <a:cs typeface="楷体_GB2312" panose="02010609030101010101" charset="-122"/>
                <a:sym typeface="+mn-ea"/>
              </a:rPr>
              <a:t>温度比较高</a:t>
            </a: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仍然保持</a:t>
            </a:r>
            <a:r>
              <a:rPr lang="zh-CN" altLang="en-US" sz="2100" b="1">
                <a:solidFill>
                  <a:srgbClr val="FF0000"/>
                </a:solidFill>
                <a:latin typeface="楷体" panose="02010609060101010101" pitchFamily="49" charset="-122"/>
                <a:ea typeface="楷体" panose="02010609060101010101" pitchFamily="49" charset="-122"/>
                <a:cs typeface="楷体_GB2312" panose="02010609030101010101" charset="-122"/>
                <a:sym typeface="+mn-ea"/>
              </a:rPr>
              <a:t>气态</a:t>
            </a: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a:t>
            </a:r>
          </a:p>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②水蒸气离开壶嘴一段距离以后，由于空气温度比较低，水蒸气放热发生液化，形成“白气”；</a:t>
            </a:r>
          </a:p>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③“白气”进一步上升，分散</a:t>
            </a:r>
            <a:endParaRPr lang="en-US" altLang="zh-CN"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endParaRPr>
          </a:p>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到干燥的空气中，发生汽化现</a:t>
            </a:r>
            <a:endParaRPr lang="en-US" altLang="zh-CN"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endParaRPr>
          </a:p>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sym typeface="+mn-ea"/>
              </a:rPr>
              <a:t>象，我们又什么也看不见了。</a:t>
            </a:r>
          </a:p>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rPr>
              <a:t>我们看到的雾状的“白气”</a:t>
            </a:r>
          </a:p>
          <a:p>
            <a:pPr algn="just">
              <a:defRPr/>
            </a:pP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rPr>
              <a:t>是已经液化了的细小的小水</a:t>
            </a:r>
          </a:p>
          <a:p>
            <a:pPr algn="just">
              <a:defRPr/>
            </a:pPr>
            <a:r>
              <a:rPr lang="en-US" altLang="zh-CN" sz="2100" b="1">
                <a:solidFill>
                  <a:srgbClr val="000000"/>
                </a:solidFill>
                <a:latin typeface="楷体" panose="02010609060101010101" pitchFamily="49" charset="-122"/>
                <a:ea typeface="楷体" panose="02010609060101010101" pitchFamily="49" charset="-122"/>
                <a:cs typeface="楷体_GB2312" panose="02010609030101010101" charset="-122"/>
              </a:rPr>
              <a:t>    </a:t>
            </a: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rPr>
              <a:t>珠。切不可把这些</a:t>
            </a:r>
            <a:r>
              <a:rPr lang="zh-CN" altLang="en-US" sz="2100" b="1">
                <a:solidFill>
                  <a:srgbClr val="FF0000"/>
                </a:solidFill>
                <a:latin typeface="楷体" panose="02010609060101010101" pitchFamily="49" charset="-122"/>
                <a:ea typeface="楷体" panose="02010609060101010101" pitchFamily="49" charset="-122"/>
                <a:cs typeface="楷体_GB2312" panose="02010609030101010101" charset="-122"/>
              </a:rPr>
              <a:t>雾状物误</a:t>
            </a:r>
          </a:p>
          <a:p>
            <a:pPr algn="just">
              <a:defRPr/>
            </a:pPr>
            <a:r>
              <a:rPr lang="en-US" altLang="zh-CN" sz="2100" b="1">
                <a:solidFill>
                  <a:srgbClr val="FF0000"/>
                </a:solidFill>
                <a:latin typeface="楷体" panose="02010609060101010101" pitchFamily="49" charset="-122"/>
                <a:ea typeface="楷体" panose="02010609060101010101" pitchFamily="49" charset="-122"/>
                <a:cs typeface="楷体_GB2312" panose="02010609030101010101" charset="-122"/>
              </a:rPr>
              <a:t>    </a:t>
            </a:r>
            <a:r>
              <a:rPr lang="zh-CN" altLang="en-US" sz="2100" b="1">
                <a:solidFill>
                  <a:srgbClr val="FF0000"/>
                </a:solidFill>
                <a:latin typeface="楷体" panose="02010609060101010101" pitchFamily="49" charset="-122"/>
                <a:ea typeface="楷体" panose="02010609060101010101" pitchFamily="49" charset="-122"/>
                <a:cs typeface="楷体_GB2312" panose="02010609030101010101" charset="-122"/>
              </a:rPr>
              <a:t>认为是水蒸气</a:t>
            </a:r>
            <a:r>
              <a:rPr lang="zh-CN" altLang="en-US" sz="2100" b="1">
                <a:solidFill>
                  <a:srgbClr val="000000"/>
                </a:solidFill>
                <a:latin typeface="楷体" panose="02010609060101010101" pitchFamily="49" charset="-122"/>
                <a:ea typeface="楷体" panose="02010609060101010101" pitchFamily="49" charset="-122"/>
                <a:cs typeface="楷体_GB2312" panose="02010609030101010101" charset="-122"/>
              </a:rPr>
              <a:t>。 </a:t>
            </a:r>
          </a:p>
        </p:txBody>
      </p:sp>
      <p:pic>
        <p:nvPicPr>
          <p:cNvPr id="6" name="图片 5"/>
          <p:cNvPicPr>
            <a:picLocks noChangeAspect="1"/>
          </p:cNvPicPr>
          <p:nvPr/>
        </p:nvPicPr>
        <p:blipFill>
          <a:blip r:embed="rId3"/>
          <a:stretch>
            <a:fillRect/>
          </a:stretch>
        </p:blipFill>
        <p:spPr>
          <a:xfrm>
            <a:off x="6589110" y="2674620"/>
            <a:ext cx="2201704" cy="1937385"/>
          </a:xfrm>
          <a:prstGeom prst="rect">
            <a:avLst/>
          </a:prstGeom>
        </p:spPr>
      </p:pic>
      <p:pic>
        <p:nvPicPr>
          <p:cNvPr id="7" name="图片 6" descr="u=3204058879,4060337748&amp;fm=214&amp;gp=0"/>
          <p:cNvPicPr>
            <a:picLocks noChangeAspect="1"/>
          </p:cNvPicPr>
          <p:nvPr/>
        </p:nvPicPr>
        <p:blipFill>
          <a:blip r:embed="rId4"/>
          <a:stretch>
            <a:fillRect/>
          </a:stretch>
        </p:blipFill>
        <p:spPr>
          <a:xfrm>
            <a:off x="4046411" y="2674620"/>
            <a:ext cx="2542699" cy="1928336"/>
          </a:xfrm>
          <a:prstGeom prst="rect">
            <a:avLst/>
          </a:prstGeom>
        </p:spPr>
      </p:pic>
      <p:sp>
        <p:nvSpPr>
          <p:cNvPr id="8" name="文本框 156676"/>
          <p:cNvSpPr txBox="1"/>
          <p:nvPr/>
        </p:nvSpPr>
        <p:spPr>
          <a:xfrm>
            <a:off x="3439620" y="609521"/>
            <a:ext cx="2438876" cy="437674"/>
          </a:xfrm>
          <a:prstGeom prst="rect">
            <a:avLst/>
          </a:prstGeom>
          <a:noFill/>
          <a:ln w="9525">
            <a:noFill/>
          </a:ln>
        </p:spPr>
        <p:txBody>
          <a:bodyPr wrap="square" lIns="68580" tIns="34290" rIns="68580" bIns="34290">
            <a:spAutoFit/>
          </a:bodyPr>
          <a:lstStyle/>
          <a:p>
            <a:pPr>
              <a:spcBef>
                <a:spcPct val="50000"/>
              </a:spcBef>
              <a:defRPr/>
            </a:pPr>
            <a:r>
              <a:rPr lang="zh-CN" altLang="en-US" sz="2400" b="1">
                <a:solidFill>
                  <a:srgbClr val="000000"/>
                </a:solidFill>
                <a:latin typeface="黑体" panose="02010609060101010101" pitchFamily="49" charset="-122"/>
                <a:ea typeface="黑体" panose="02010609060101010101" pitchFamily="49" charset="-122"/>
                <a:cs typeface="楷体_GB2312" panose="02010609030101010101" charset="-122"/>
              </a:rPr>
              <a:t>生活中的</a:t>
            </a:r>
            <a:r>
              <a:rPr lang="en-US" altLang="zh-CN" sz="2400" b="1">
                <a:solidFill>
                  <a:srgbClr val="000000"/>
                </a:solidFill>
                <a:latin typeface="黑体" panose="02010609060101010101" pitchFamily="49" charset="-122"/>
                <a:ea typeface="黑体" panose="02010609060101010101" pitchFamily="49" charset="-122"/>
                <a:cs typeface="楷体_GB2312" panose="02010609030101010101" charset="-122"/>
              </a:rPr>
              <a:t>“</a:t>
            </a:r>
            <a:r>
              <a:rPr lang="zh-CN" altLang="en-US" sz="2400" b="1">
                <a:solidFill>
                  <a:srgbClr val="000000"/>
                </a:solidFill>
                <a:latin typeface="黑体" panose="02010609060101010101" pitchFamily="49" charset="-122"/>
                <a:ea typeface="黑体" panose="02010609060101010101" pitchFamily="49" charset="-122"/>
                <a:cs typeface="楷体_GB2312" panose="02010609030101010101" charset="-122"/>
              </a:rPr>
              <a:t>白气</a:t>
            </a:r>
            <a:r>
              <a:rPr lang="en-US" altLang="zh-CN" sz="2400" b="1">
                <a:solidFill>
                  <a:srgbClr val="000000"/>
                </a:solidFill>
                <a:latin typeface="黑体" panose="02010609060101010101" pitchFamily="49" charset="-122"/>
                <a:ea typeface="黑体" panose="02010609060101010101" pitchFamily="49" charset="-122"/>
                <a:cs typeface="楷体_GB2312" panose="02010609030101010101" charset="-122"/>
              </a:rPr>
              <a:t>”</a:t>
            </a:r>
          </a:p>
        </p:txBody>
      </p:sp>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827380" y="552014"/>
            <a:ext cx="539124" cy="552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200025" y="802005"/>
            <a:ext cx="8743950" cy="1852430"/>
          </a:xfrm>
          <a:prstGeom prst="rect">
            <a:avLst/>
          </a:prstGeom>
          <a:solidFill>
            <a:schemeClr val="bg1"/>
          </a:solidFill>
        </p:spPr>
        <p:txBody>
          <a:bodyPr wrap="square" lIns="68580" tIns="34290" rIns="68580" bIns="34290" rtlCol="0" anchor="t">
            <a:spAutoFit/>
          </a:bodyPr>
          <a:lstStyle/>
          <a:p>
            <a:pPr>
              <a:lnSpc>
                <a:spcPct val="125000"/>
              </a:lnSpc>
              <a:defRPr/>
            </a:pP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生活中大家见到人呼出的“白气”，打开冰箱冷冻室的门，门口出现的“白气”，打开热水瓶盖子，瓶内冒出的“白气”，夏天打开冰棒的包装纸，冰棒周围的“白气”等等，都是水蒸气</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液化</a:t>
            </a: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成的</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小水珠</a:t>
            </a: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弥散在空气中，形成的雾状</a:t>
            </a:r>
            <a:r>
              <a:rPr lang="en-US" altLang="zh-CN" sz="2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白气</a:t>
            </a:r>
            <a:r>
              <a:rPr lang="en-US" altLang="zh-CN" sz="2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p>
        </p:txBody>
      </p:sp>
      <p:pic>
        <p:nvPicPr>
          <p:cNvPr id="6" name="图片 5"/>
          <p:cNvPicPr>
            <a:picLocks noChangeAspect="1"/>
          </p:cNvPicPr>
          <p:nvPr/>
        </p:nvPicPr>
        <p:blipFill>
          <a:blip r:embed="rId3"/>
          <a:srcRect b="18009"/>
          <a:stretch>
            <a:fillRect/>
          </a:stretch>
        </p:blipFill>
        <p:spPr>
          <a:xfrm>
            <a:off x="5706904" y="2733199"/>
            <a:ext cx="2403634" cy="1506093"/>
          </a:xfrm>
          <a:prstGeom prst="rect">
            <a:avLst/>
          </a:prstGeom>
        </p:spPr>
      </p:pic>
      <p:pic>
        <p:nvPicPr>
          <p:cNvPr id="7" name="图片 6"/>
          <p:cNvPicPr>
            <a:picLocks noChangeAspect="1"/>
          </p:cNvPicPr>
          <p:nvPr/>
        </p:nvPicPr>
        <p:blipFill>
          <a:blip r:embed="rId4"/>
          <a:srcRect b="18662"/>
          <a:stretch>
            <a:fillRect/>
          </a:stretch>
        </p:blipFill>
        <p:spPr>
          <a:xfrm>
            <a:off x="709885" y="2733199"/>
            <a:ext cx="2396014" cy="1506093"/>
          </a:xfrm>
          <a:prstGeom prst="rect">
            <a:avLst/>
          </a:prstGeom>
        </p:spPr>
      </p:pic>
      <p:pic>
        <p:nvPicPr>
          <p:cNvPr id="8" name="图片 7"/>
          <p:cNvPicPr>
            <a:picLocks noChangeAspect="1"/>
          </p:cNvPicPr>
          <p:nvPr/>
        </p:nvPicPr>
        <p:blipFill>
          <a:blip r:embed="rId5"/>
          <a:stretch>
            <a:fillRect/>
          </a:stretch>
        </p:blipFill>
        <p:spPr>
          <a:xfrm>
            <a:off x="3320416" y="2718435"/>
            <a:ext cx="2103454" cy="1520857"/>
          </a:xfrm>
          <a:prstGeom prst="rect">
            <a:avLst/>
          </a:prstGeom>
        </p:spPr>
      </p:pic>
      <p:sp>
        <p:nvSpPr>
          <p:cNvPr id="20" name="矩形 42"/>
          <p:cNvSpPr/>
          <p:nvPr/>
        </p:nvSpPr>
        <p:spPr bwMode="auto">
          <a:xfrm>
            <a:off x="0" y="47945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883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0409"/>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89792"/>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图片 4"/>
          <p:cNvPicPr>
            <a:picLocks noChangeAspect="1"/>
          </p:cNvPicPr>
          <p:nvPr/>
        </p:nvPicPr>
        <p:blipFill>
          <a:blip r:embed="rId3"/>
          <a:srcRect r="11467"/>
          <a:stretch>
            <a:fillRect/>
          </a:stretch>
        </p:blipFill>
        <p:spPr>
          <a:xfrm rot="16200000">
            <a:off x="6487090" y="3404527"/>
            <a:ext cx="1273493" cy="1702106"/>
          </a:xfrm>
          <a:prstGeom prst="rect">
            <a:avLst/>
          </a:prstGeom>
        </p:spPr>
      </p:pic>
      <p:sp>
        <p:nvSpPr>
          <p:cNvPr id="6" name="文本框 245768"/>
          <p:cNvSpPr txBox="1"/>
          <p:nvPr/>
        </p:nvSpPr>
        <p:spPr>
          <a:xfrm>
            <a:off x="3046095" y="498444"/>
            <a:ext cx="3051810" cy="448200"/>
          </a:xfrm>
          <a:prstGeom prst="rect">
            <a:avLst/>
          </a:prstGeom>
          <a:solidFill>
            <a:schemeClr val="accent6">
              <a:lumMod val="20000"/>
              <a:lumOff val="80000"/>
            </a:schemeClr>
          </a:solidFill>
          <a:ln w="9525">
            <a:noFill/>
          </a:ln>
        </p:spPr>
        <p:txBody>
          <a:bodyPr wrap="square" lIns="68580" tIns="34290" rIns="68580" bIns="34290">
            <a:spAutoFit/>
          </a:bodyPr>
          <a:lstStyle>
            <a:defPPr>
              <a:defRPr lang="zh-CN"/>
            </a:defPPr>
            <a:lvl1pPr>
              <a:lnSpc>
                <a:spcPts val="3360"/>
              </a:lnSpc>
              <a:spcBef>
                <a:spcPct val="50000"/>
              </a:spcBef>
              <a:defRPr sz="2400" b="1">
                <a:latin typeface="宋体" panose="02010600030101010101" pitchFamily="2" charset="-122"/>
                <a:ea typeface="宋体" panose="02010600030101010101" pitchFamily="2" charset="-122"/>
              </a:defRPr>
            </a:lvl1pPr>
          </a:lstStyle>
          <a:p>
            <a:r>
              <a:rPr lang="zh-CN" altLang="en-US"/>
              <a:t>自然界里的液化现象</a:t>
            </a:r>
          </a:p>
        </p:txBody>
      </p:sp>
      <p:sp>
        <p:nvSpPr>
          <p:cNvPr id="7" name="文本框 245769"/>
          <p:cNvSpPr txBox="1"/>
          <p:nvPr/>
        </p:nvSpPr>
        <p:spPr>
          <a:xfrm>
            <a:off x="247650" y="1118997"/>
            <a:ext cx="8761095" cy="437674"/>
          </a:xfrm>
          <a:prstGeom prst="rect">
            <a:avLst/>
          </a:prstGeom>
          <a:noFill/>
          <a:ln w="9525">
            <a:noFill/>
          </a:ln>
        </p:spPr>
        <p:txBody>
          <a:bodyPr wrap="square" lIns="68580" tIns="34290" rIns="68580" bIns="34290">
            <a:spAutoFit/>
          </a:bodyPr>
          <a:lstStyle/>
          <a:p>
            <a:pPr>
              <a:spcBef>
                <a:spcPct val="50000"/>
              </a:spcBef>
              <a:defRPr/>
            </a:pPr>
            <a:r>
              <a:rPr lang="en-US" altLang="zh-CN" sz="2400" b="1">
                <a:solidFill>
                  <a:srgbClr val="FF0000"/>
                </a:solidFill>
                <a:latin typeface="宋体" panose="02010600030101010101" pitchFamily="2" charset="-122"/>
                <a:ea typeface="宋体" panose="02010600030101010101" pitchFamily="2" charset="-122"/>
              </a:rPr>
              <a:t>①</a:t>
            </a:r>
            <a:r>
              <a:rPr lang="zh-CN" altLang="en-US" sz="2400" b="1">
                <a:solidFill>
                  <a:srgbClr val="FF0000"/>
                </a:solidFill>
                <a:latin typeface="宋体" panose="02010600030101010101" pitchFamily="2" charset="-122"/>
                <a:ea typeface="宋体" panose="02010600030101010101" pitchFamily="2" charset="-122"/>
              </a:rPr>
              <a:t>雨：</a:t>
            </a:r>
            <a:r>
              <a:rPr lang="zh-CN" altLang="en-US" sz="2400" b="1">
                <a:latin typeface="宋体" panose="02010600030101010101" pitchFamily="2" charset="-122"/>
                <a:ea typeface="宋体" panose="02010600030101010101" pitchFamily="2" charset="-122"/>
              </a:rPr>
              <a:t>温度降低，大气中的水蒸气遇冷液化成小水珠，形成降水</a:t>
            </a:r>
            <a:r>
              <a:rPr lang="zh-CN" altLang="en-US" sz="2400" b="1">
                <a:solidFill>
                  <a:srgbClr val="000099"/>
                </a:solidFill>
                <a:latin typeface="宋体" panose="02010600030101010101" pitchFamily="2" charset="-122"/>
                <a:ea typeface="宋体" panose="02010600030101010101" pitchFamily="2" charset="-122"/>
              </a:rPr>
              <a:t>。</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8" name="文本框 245771"/>
          <p:cNvSpPr txBox="1"/>
          <p:nvPr/>
        </p:nvSpPr>
        <p:spPr>
          <a:xfrm>
            <a:off x="203108" y="1591913"/>
            <a:ext cx="8862060" cy="1176338"/>
          </a:xfrm>
          <a:prstGeom prst="rect">
            <a:avLst/>
          </a:prstGeom>
          <a:noFill/>
          <a:ln w="9525">
            <a:noFill/>
          </a:ln>
        </p:spPr>
        <p:txBody>
          <a:bodyPr wrap="square" lIns="68580" tIns="34290" rIns="68580" bIns="34290">
            <a:spAutoFit/>
          </a:bodyPr>
          <a:lstStyle/>
          <a:p>
            <a:pPr>
              <a:spcBef>
                <a:spcPct val="50000"/>
              </a:spcBef>
              <a:defRPr/>
            </a:pPr>
            <a:r>
              <a:rPr lang="en-US" altLang="zh-CN" sz="2400" b="1">
                <a:solidFill>
                  <a:srgbClr val="FF0000"/>
                </a:solidFill>
                <a:latin typeface="宋体" panose="02010600030101010101" pitchFamily="2" charset="-122"/>
                <a:ea typeface="宋体" panose="02010600030101010101" pitchFamily="2" charset="-122"/>
              </a:rPr>
              <a:t>②</a:t>
            </a:r>
            <a:r>
              <a:rPr lang="zh-CN" altLang="en-US" sz="2400" b="1">
                <a:solidFill>
                  <a:srgbClr val="FF0000"/>
                </a:solidFill>
                <a:latin typeface="宋体" panose="02010600030101010101" pitchFamily="2" charset="-122"/>
                <a:ea typeface="宋体" panose="02010600030101010101" pitchFamily="2" charset="-122"/>
              </a:rPr>
              <a:t>露：</a:t>
            </a:r>
            <a:r>
              <a:rPr lang="zh-CN" altLang="en-US" sz="2400" b="1">
                <a:latin typeface="宋体" panose="02010600030101010101" pitchFamily="2" charset="-122"/>
                <a:ea typeface="宋体" panose="02010600030101010101" pitchFamily="2" charset="-122"/>
              </a:rPr>
              <a:t>白天温度较高，地球表面的水大量蒸发，空气中含有较多的水蒸气，夜间气温降低，空气中的水蒸气由于遇到冷空气就在草木石块等上面液化成小水珠。</a:t>
            </a:r>
          </a:p>
        </p:txBody>
      </p:sp>
      <p:sp>
        <p:nvSpPr>
          <p:cNvPr id="9" name="文本框 246787"/>
          <p:cNvSpPr txBox="1"/>
          <p:nvPr/>
        </p:nvSpPr>
        <p:spPr>
          <a:xfrm>
            <a:off x="197168" y="2811590"/>
            <a:ext cx="8755380" cy="807244"/>
          </a:xfrm>
          <a:prstGeom prst="rect">
            <a:avLst/>
          </a:prstGeom>
          <a:noFill/>
          <a:ln w="9525">
            <a:noFill/>
          </a:ln>
        </p:spPr>
        <p:txBody>
          <a:bodyPr wrap="square" lIns="68580" tIns="34290" rIns="68580" bIns="34290">
            <a:spAutoFit/>
          </a:bodyPr>
          <a:lstStyle/>
          <a:p>
            <a:pPr>
              <a:spcBef>
                <a:spcPct val="50000"/>
              </a:spcBef>
              <a:defRPr/>
            </a:pPr>
            <a:r>
              <a:rPr lang="en-US" altLang="zh-CN" sz="2400" b="1">
                <a:solidFill>
                  <a:srgbClr val="FF0000"/>
                </a:solidFill>
                <a:latin typeface="宋体" panose="02010600030101010101" pitchFamily="2" charset="-122"/>
                <a:ea typeface="宋体" panose="02010600030101010101" pitchFamily="2" charset="-122"/>
              </a:rPr>
              <a:t>③</a:t>
            </a:r>
            <a:r>
              <a:rPr lang="zh-CN" altLang="en-US" sz="2400" b="1">
                <a:solidFill>
                  <a:srgbClr val="FF0000"/>
                </a:solidFill>
                <a:latin typeface="宋体" panose="02010600030101010101" pitchFamily="2" charset="-122"/>
                <a:ea typeface="宋体" panose="02010600030101010101" pitchFamily="2" charset="-122"/>
              </a:rPr>
              <a:t>雾：</a:t>
            </a:r>
            <a:r>
              <a:rPr lang="zh-CN" altLang="en-US" sz="2400" b="1">
                <a:latin typeface="宋体" panose="02010600030101010101" pitchFamily="2" charset="-122"/>
                <a:ea typeface="宋体" panose="02010600030101010101" pitchFamily="2" charset="-122"/>
              </a:rPr>
              <a:t>如果空气中有较多的浮尘，空气中的水蒸气遇冷液化成小水珠依附在浮尘上，就形成了雾。</a:t>
            </a:r>
          </a:p>
        </p:txBody>
      </p:sp>
      <p:pic>
        <p:nvPicPr>
          <p:cNvPr id="10" name="图片 9" descr="timg"/>
          <p:cNvPicPr>
            <a:picLocks noChangeAspect="1"/>
          </p:cNvPicPr>
          <p:nvPr/>
        </p:nvPicPr>
        <p:blipFill>
          <a:blip r:embed="rId4"/>
          <a:stretch>
            <a:fillRect/>
          </a:stretch>
        </p:blipFill>
        <p:spPr>
          <a:xfrm>
            <a:off x="1335596" y="3618834"/>
            <a:ext cx="1958816" cy="1273493"/>
          </a:xfrm>
          <a:prstGeom prst="rect">
            <a:avLst/>
          </a:prstGeom>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959352" y="3618834"/>
            <a:ext cx="1883220" cy="1273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矩形 12"/>
          <p:cNvSpPr/>
          <p:nvPr/>
        </p:nvSpPr>
        <p:spPr>
          <a:xfrm>
            <a:off x="1335596" y="4511838"/>
            <a:ext cx="442750" cy="400110"/>
          </a:xfrm>
          <a:prstGeom prst="rect">
            <a:avLst/>
          </a:prstGeom>
        </p:spPr>
        <p:txBody>
          <a:bodyPr wrap="none">
            <a:spAutoFit/>
          </a:bodyPr>
          <a:lstStyle/>
          <a:p>
            <a:r>
              <a:rPr lang="zh-CN" altLang="en-US" sz="2000" b="1">
                <a:solidFill>
                  <a:srgbClr val="0000FF"/>
                </a:solidFill>
                <a:latin typeface="宋体" panose="02010600030101010101" pitchFamily="2" charset="-122"/>
                <a:ea typeface="宋体" panose="02010600030101010101" pitchFamily="2" charset="-122"/>
              </a:rPr>
              <a:t>雨</a:t>
            </a:r>
            <a:endParaRPr lang="zh-CN" altLang="en-US" sz="2000">
              <a:solidFill>
                <a:srgbClr val="0000FF"/>
              </a:solidFill>
            </a:endParaRPr>
          </a:p>
        </p:txBody>
      </p:sp>
      <p:sp>
        <p:nvSpPr>
          <p:cNvPr id="14" name="矩形 13"/>
          <p:cNvSpPr/>
          <p:nvPr/>
        </p:nvSpPr>
        <p:spPr>
          <a:xfrm>
            <a:off x="6272783" y="4511398"/>
            <a:ext cx="442750" cy="400110"/>
          </a:xfrm>
          <a:prstGeom prst="rect">
            <a:avLst/>
          </a:prstGeom>
        </p:spPr>
        <p:txBody>
          <a:bodyPr wrap="none">
            <a:spAutoFit/>
          </a:bodyPr>
          <a:lstStyle/>
          <a:p>
            <a:r>
              <a:rPr lang="zh-CN" altLang="en-US" sz="2000" b="1">
                <a:solidFill>
                  <a:srgbClr val="0000FF"/>
                </a:solidFill>
                <a:latin typeface="宋体" panose="02010600030101010101" pitchFamily="2" charset="-122"/>
                <a:ea typeface="宋体" panose="02010600030101010101" pitchFamily="2" charset="-122"/>
              </a:rPr>
              <a:t>露</a:t>
            </a:r>
          </a:p>
        </p:txBody>
      </p:sp>
      <p:sp>
        <p:nvSpPr>
          <p:cNvPr id="15" name="矩形 14"/>
          <p:cNvSpPr/>
          <p:nvPr/>
        </p:nvSpPr>
        <p:spPr>
          <a:xfrm>
            <a:off x="3951541" y="4493996"/>
            <a:ext cx="442750" cy="400110"/>
          </a:xfrm>
          <a:prstGeom prst="rect">
            <a:avLst/>
          </a:prstGeom>
        </p:spPr>
        <p:txBody>
          <a:bodyPr wrap="none">
            <a:spAutoFit/>
          </a:bodyPr>
          <a:lstStyle/>
          <a:p>
            <a:r>
              <a:rPr lang="zh-CN" altLang="en-US" sz="2000" b="1">
                <a:solidFill>
                  <a:srgbClr val="0000FF"/>
                </a:solidFill>
                <a:latin typeface="宋体" panose="02010600030101010101" pitchFamily="2" charset="-122"/>
                <a:ea typeface="宋体" panose="02010600030101010101" pitchFamily="2" charset="-122"/>
              </a:rPr>
              <a:t>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3"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365284" y="1179291"/>
            <a:ext cx="8111204" cy="2284095"/>
          </a:xfrm>
          <a:prstGeom prst="rect">
            <a:avLst/>
          </a:prstGeom>
          <a:solidFill>
            <a:schemeClr val="bg1"/>
          </a:solidFill>
        </p:spPr>
        <p:txBody>
          <a:bodyPr wrap="square" lIns="68580" tIns="34290" rIns="68580" bIns="34290" rtlCol="0" anchor="t">
            <a:spAutoFit/>
          </a:bodyPr>
          <a:lstStyle/>
          <a:p>
            <a:pPr>
              <a:lnSpc>
                <a:spcPct val="150000"/>
              </a:lnSpc>
              <a:defRPr/>
            </a:pPr>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5</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将一瓶饮料在冰箱中冷藏一段时间后，取出放一会儿，表面会变湿，用毛巾擦干后过一会儿又会变湿，这是</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（填物态变化名称）现象，该现象需要</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（选填“吸热”或”放热”）。              </a:t>
            </a:r>
            <a:endPar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文本框 3"/>
          <p:cNvSpPr txBox="1"/>
          <p:nvPr/>
        </p:nvSpPr>
        <p:spPr>
          <a:xfrm>
            <a:off x="1056799" y="2375630"/>
            <a:ext cx="67951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液化</a:t>
            </a:r>
          </a:p>
        </p:txBody>
      </p:sp>
      <p:sp>
        <p:nvSpPr>
          <p:cNvPr id="7" name="文本框 4"/>
          <p:cNvSpPr txBox="1"/>
          <p:nvPr/>
        </p:nvSpPr>
        <p:spPr>
          <a:xfrm>
            <a:off x="7326313" y="2375529"/>
            <a:ext cx="67951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放热</a:t>
            </a:r>
          </a:p>
        </p:txBody>
      </p:sp>
      <p:grpSp>
        <p:nvGrpSpPr>
          <p:cNvPr id="8" name="组合 3"/>
          <p:cNvGrpSpPr/>
          <p:nvPr/>
        </p:nvGrpSpPr>
        <p:grpSpPr>
          <a:xfrm>
            <a:off x="3377396" y="524455"/>
            <a:ext cx="1879600" cy="477054"/>
            <a:chOff x="497257" y="753279"/>
            <a:chExt cx="1881032" cy="477860"/>
          </a:xfrm>
        </p:grpSpPr>
        <p:grpSp>
          <p:nvGrpSpPr>
            <p:cNvPr id="9" name="组合 2"/>
            <p:cNvGrpSpPr/>
            <p:nvPr/>
          </p:nvGrpSpPr>
          <p:grpSpPr>
            <a:xfrm>
              <a:off x="552450" y="789083"/>
              <a:ext cx="1787356" cy="419195"/>
              <a:chOff x="3014293" y="-540899"/>
              <a:chExt cx="1787356" cy="419195"/>
            </a:xfrm>
          </p:grpSpPr>
          <p:sp>
            <p:nvSpPr>
              <p:cNvPr id="11" name="缺角矩形 10"/>
              <p:cNvSpPr/>
              <p:nvPr/>
            </p:nvSpPr>
            <p:spPr>
              <a:xfrm>
                <a:off x="3470665" y="-540130"/>
                <a:ext cx="419419" cy="418217"/>
              </a:xfrm>
              <a:prstGeom prst="plaque">
                <a:avLst/>
              </a:prstGeom>
              <a:solidFill>
                <a:srgbClr val="00B9FA">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缺角矩形 12"/>
              <p:cNvSpPr/>
              <p:nvPr/>
            </p:nvSpPr>
            <p:spPr>
              <a:xfrm>
                <a:off x="3926625" y="-540130"/>
                <a:ext cx="419419" cy="418217"/>
              </a:xfrm>
              <a:prstGeom prst="plaque">
                <a:avLst/>
              </a:prstGeom>
              <a:solidFill>
                <a:srgbClr val="FFBF53">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4" name="缺角矩形 13"/>
              <p:cNvSpPr/>
              <p:nvPr/>
            </p:nvSpPr>
            <p:spPr>
              <a:xfrm>
                <a:off x="4382584" y="-540130"/>
                <a:ext cx="419419" cy="418217"/>
              </a:xfrm>
              <a:prstGeom prst="plaque">
                <a:avLst/>
              </a:prstGeom>
              <a:solidFill>
                <a:srgbClr val="00B050"/>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缺角矩形 14"/>
              <p:cNvSpPr/>
              <p:nvPr/>
            </p:nvSpPr>
            <p:spPr>
              <a:xfrm>
                <a:off x="3014705" y="-540130"/>
                <a:ext cx="419419" cy="418217"/>
              </a:xfrm>
              <a:prstGeom prst="plaque">
                <a:avLst/>
              </a:prstGeom>
              <a:solidFill>
                <a:srgbClr val="F07474">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 name="矩形 1"/>
            <p:cNvSpPr>
              <a:spLocks noChangeArrowheads="1"/>
            </p:cNvSpPr>
            <p:nvPr/>
          </p:nvSpPr>
          <p:spPr bwMode="auto">
            <a:xfrm>
              <a:off x="497257" y="753279"/>
              <a:ext cx="1881032" cy="4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913765" eaLnBrk="0" hangingPunct="0">
                <a:defRPr/>
              </a:pPr>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连接中考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3"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131038" y="1283715"/>
            <a:ext cx="8845391" cy="2838450"/>
          </a:xfrm>
          <a:prstGeom prst="rect">
            <a:avLst/>
          </a:prstGeom>
          <a:solidFill>
            <a:schemeClr val="bg1"/>
          </a:solidFill>
        </p:spPr>
        <p:txBody>
          <a:bodyPr wrap="square" lIns="68580" tIns="34290" rIns="68580" bIns="34290" rtlCol="0" anchor="t">
            <a:spAutoFit/>
          </a:bodyPr>
          <a:lstStyle/>
          <a:p>
            <a:pPr>
              <a:lnSpc>
                <a:spcPct val="150000"/>
              </a:lnSpc>
              <a:defRPr/>
            </a:pPr>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6</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异丁烷和甲基丙烷作为新的制冷剂，已经代替氟利昂成为电冰箱中新的热量“搬运工”（较多的氟利昂会破坏大气中的臭氧层），当液态制冷剂进入电冰箱的冷冻室后，吸走热量，此时制冷剂发生的物态变化是（　　）</a:t>
            </a:r>
          </a:p>
          <a:p>
            <a:pPr>
              <a:lnSpc>
                <a:spcPct val="150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A．汽化              B．液化                  C．凝固                  D．熔化     </a:t>
            </a:r>
          </a:p>
        </p:txBody>
      </p:sp>
      <p:sp>
        <p:nvSpPr>
          <p:cNvPr id="6" name="文本框 2"/>
          <p:cNvSpPr txBox="1"/>
          <p:nvPr/>
        </p:nvSpPr>
        <p:spPr>
          <a:xfrm>
            <a:off x="3736894" y="3063641"/>
            <a:ext cx="361317" cy="438582"/>
          </a:xfrm>
          <a:prstGeom prst="rect">
            <a:avLst/>
          </a:prstGeom>
          <a:noFill/>
        </p:spPr>
        <p:txBody>
          <a:bodyPr wrap="none" lIns="68580" tIns="34290" rIns="68580" bIns="34290" rtlCol="0" anchor="t">
            <a:spAutoFit/>
          </a:bodyPr>
          <a:lstStyle/>
          <a:p>
            <a:pPr>
              <a:defRPr/>
            </a:pPr>
            <a:r>
              <a:rPr lang="zh-CN" altLang="en-US"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0409"/>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8026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课堂检测</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2"/>
          <p:cNvSpPr txBox="1"/>
          <p:nvPr/>
        </p:nvSpPr>
        <p:spPr>
          <a:xfrm>
            <a:off x="211456" y="993744"/>
            <a:ext cx="8809196" cy="2284571"/>
          </a:xfrm>
          <a:prstGeom prst="rect">
            <a:avLst/>
          </a:prstGeom>
          <a:noFill/>
        </p:spPr>
        <p:txBody>
          <a:bodyPr wrap="square" lIns="68580" tIns="34290" rIns="68580" bIns="34290" rtlCol="0" anchor="t">
            <a:spAutoFit/>
          </a:bodyPr>
          <a:lstStyle/>
          <a:p>
            <a:pPr>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课本中想想做做的小实验</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纸锅烧水，把盛有水的纸锅放在火焰上烧，水烧开了纸锅仍不会燃烧，这是因为（　　）</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A．纸锅结构特殊，不会燃烧</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B．火焰的温度较低，低于纸的着火点</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C．水烧开后温度保持不变且低于纸的着火点</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D．纸不吸收热量，所以纸锅不会燃烧</a:t>
            </a:r>
          </a:p>
        </p:txBody>
      </p:sp>
      <p:sp>
        <p:nvSpPr>
          <p:cNvPr id="6" name="文本框 5"/>
          <p:cNvSpPr txBox="1"/>
          <p:nvPr/>
        </p:nvSpPr>
        <p:spPr>
          <a:xfrm>
            <a:off x="7249051" y="1344454"/>
            <a:ext cx="357188" cy="533876"/>
          </a:xfrm>
          <a:prstGeom prst="rect">
            <a:avLst/>
          </a:prstGeom>
          <a:noFill/>
        </p:spPr>
        <p:txBody>
          <a:bodyPr wrap="square" lIns="68580" tIns="34290" rIns="68580" bIns="34290" rtlCol="0" anchor="t">
            <a:spAutoFit/>
          </a:bodyPr>
          <a:lstStyle/>
          <a:p>
            <a:pPr>
              <a:lnSpc>
                <a:spcPts val="3630"/>
              </a:lnSpc>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C</a:t>
            </a:r>
          </a:p>
        </p:txBody>
      </p:sp>
      <p:sp>
        <p:nvSpPr>
          <p:cNvPr id="7" name="文本框 1"/>
          <p:cNvSpPr txBox="1"/>
          <p:nvPr/>
        </p:nvSpPr>
        <p:spPr>
          <a:xfrm>
            <a:off x="210979" y="3156205"/>
            <a:ext cx="8711565" cy="1915160"/>
          </a:xfrm>
          <a:prstGeom prst="rect">
            <a:avLst/>
          </a:prstGeom>
          <a:noFill/>
        </p:spPr>
        <p:txBody>
          <a:bodyPr wrap="square" lIns="68580" tIns="34290" rIns="68580" bIns="34290" rtlCol="0" anchor="t">
            <a:spAutoFit/>
          </a:bodyPr>
          <a:lstStyle/>
          <a:p>
            <a:pPr>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下列措施中，能使蒸发减慢的是（　　）</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A．给头发吹热风 </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B．把盛有酒精的瓶口盖严 </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C．将玻璃板上的水滴向周围摊开 </a:t>
            </a:r>
          </a:p>
          <a:p>
            <a:pPr>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D．把湿衣服晾在通风向阳处 </a:t>
            </a:r>
          </a:p>
        </p:txBody>
      </p:sp>
      <p:sp>
        <p:nvSpPr>
          <p:cNvPr id="8" name="文本框 3"/>
          <p:cNvSpPr txBox="1"/>
          <p:nvPr/>
        </p:nvSpPr>
        <p:spPr>
          <a:xfrm>
            <a:off x="5191983" y="3078798"/>
            <a:ext cx="343684" cy="530915"/>
          </a:xfrm>
          <a:prstGeom prst="rect">
            <a:avLst/>
          </a:prstGeom>
          <a:noFill/>
        </p:spPr>
        <p:txBody>
          <a:bodyPr wrap="none" lIns="68580" tIns="34290" rIns="68580" bIns="34290" rtlCol="0" anchor="t">
            <a:spAutoFit/>
          </a:bodyPr>
          <a:lstStyle/>
          <a:p>
            <a:pPr>
              <a:lnSpc>
                <a:spcPts val="3630"/>
              </a:lnSpc>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B</a:t>
            </a:r>
          </a:p>
        </p:txBody>
      </p:sp>
      <p:grpSp>
        <p:nvGrpSpPr>
          <p:cNvPr id="9" name="组合 3"/>
          <p:cNvGrpSpPr/>
          <p:nvPr/>
        </p:nvGrpSpPr>
        <p:grpSpPr>
          <a:xfrm>
            <a:off x="3251944" y="490183"/>
            <a:ext cx="2480310" cy="477175"/>
            <a:chOff x="5083" y="1140"/>
            <a:chExt cx="3905" cy="751"/>
          </a:xfrm>
        </p:grpSpPr>
        <p:grpSp>
          <p:nvGrpSpPr>
            <p:cNvPr id="10" name="组合 1"/>
            <p:cNvGrpSpPr>
              <a:grpSpLocks noChangeAspect="1"/>
            </p:cNvGrpSpPr>
            <p:nvPr/>
          </p:nvGrpSpPr>
          <p:grpSpPr>
            <a:xfrm>
              <a:off x="5138" y="1168"/>
              <a:ext cx="3797" cy="710"/>
              <a:chOff x="3564387" y="597378"/>
              <a:chExt cx="2247990" cy="419195"/>
            </a:xfrm>
          </p:grpSpPr>
          <p:sp>
            <p:nvSpPr>
              <p:cNvPr id="13" name="缺角矩形 12"/>
              <p:cNvSpPr/>
              <p:nvPr/>
            </p:nvSpPr>
            <p:spPr>
              <a:xfrm rot="3000000">
                <a:off x="4021527" y="597147"/>
                <a:ext cx="418939" cy="418763"/>
              </a:xfrm>
              <a:prstGeom prst="plaque">
                <a:avLst/>
              </a:prstGeom>
              <a:solidFill>
                <a:srgbClr val="00B9FA">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缺角矩形 13"/>
              <p:cNvSpPr/>
              <p:nvPr/>
            </p:nvSpPr>
            <p:spPr>
              <a:xfrm rot="3000000">
                <a:off x="4478765" y="597147"/>
                <a:ext cx="418939" cy="418764"/>
              </a:xfrm>
              <a:prstGeom prst="plaque">
                <a:avLst/>
              </a:prstGeom>
              <a:solidFill>
                <a:srgbClr val="FFBF53">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缺角矩形 14"/>
              <p:cNvSpPr/>
              <p:nvPr/>
            </p:nvSpPr>
            <p:spPr>
              <a:xfrm rot="3000000">
                <a:off x="4936001" y="597147"/>
                <a:ext cx="418939" cy="418763"/>
              </a:xfrm>
              <a:prstGeom prst="plaque">
                <a:avLst/>
              </a:prstGeom>
              <a:solidFill>
                <a:srgbClr val="00B050"/>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缺角矩形 15"/>
              <p:cNvSpPr/>
              <p:nvPr/>
            </p:nvSpPr>
            <p:spPr>
              <a:xfrm rot="3000000">
                <a:off x="3564291" y="597147"/>
                <a:ext cx="418939" cy="418764"/>
              </a:xfrm>
              <a:prstGeom prst="plaque">
                <a:avLst/>
              </a:prstGeom>
              <a:solidFill>
                <a:srgbClr val="F07474">
                  <a:lumMod val="75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缺角矩形 16"/>
              <p:cNvSpPr/>
              <p:nvPr/>
            </p:nvSpPr>
            <p:spPr>
              <a:xfrm rot="3000000">
                <a:off x="5393238" y="597147"/>
                <a:ext cx="418939" cy="418764"/>
              </a:xfrm>
              <a:prstGeom prst="plaque">
                <a:avLst/>
              </a:prstGeom>
              <a:solidFill>
                <a:srgbClr val="FFBF53">
                  <a:lumMod val="50000"/>
                </a:srgbClr>
              </a:solidFill>
              <a:ln w="25400" cap="flat" cmpd="sng" algn="ctr">
                <a:noFill/>
                <a:prstDash val="solid"/>
              </a:ln>
              <a:effectLst/>
            </p:spPr>
            <p:txBody>
              <a:bodyPr anchor="ctr"/>
              <a:lstStyle/>
              <a:p>
                <a:pPr algn="ctr" defTabSz="913765"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1" name="TextBox 15"/>
            <p:cNvSpPr txBox="1">
              <a:spLocks noChangeArrowheads="1"/>
            </p:cNvSpPr>
            <p:nvPr/>
          </p:nvSpPr>
          <p:spPr bwMode="auto">
            <a:xfrm>
              <a:off x="5083" y="114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913765" eaLnBrk="0" hangingPunct="0">
                <a:defRPr/>
              </a:pPr>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基础巩固题</a:t>
              </a:r>
              <a:endParaRPr lang="en-US" altLang="zh-CN"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2"/>
          <p:cNvSpPr txBox="1"/>
          <p:nvPr/>
        </p:nvSpPr>
        <p:spPr>
          <a:xfrm>
            <a:off x="167640" y="743903"/>
            <a:ext cx="8819198" cy="3792220"/>
          </a:xfrm>
          <a:prstGeom prst="rect">
            <a:avLst/>
          </a:prstGeom>
          <a:noFill/>
        </p:spPr>
        <p:txBody>
          <a:bodyPr wrap="square" lIns="68580" tIns="34290" rIns="68580" bIns="34290" rtlCol="0" anchor="t">
            <a:spAutoFit/>
          </a:bodyPr>
          <a:lstStyle/>
          <a:p>
            <a:pPr>
              <a:lnSpc>
                <a:spcPts val="3630"/>
              </a:lnSpc>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如图所示是小明探究水沸腾时的装置以及实验中不同时刻气泡的情形，下列有关分析正确的是（　　）</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A．他可以选用量程为-80～60℃的酒精温度计 </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B．图甲是水沸腾前的现象 </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C．水沸腾时，烧杯中不停地冒出</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“白气”，这些“白气”是水蒸气 </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D．小明撤去酒精灯后发现水继续</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沸腾了一段时间，所以水的沸腾有时候不需要吸收热量 </a:t>
            </a:r>
          </a:p>
        </p:txBody>
      </p:sp>
      <p:sp>
        <p:nvSpPr>
          <p:cNvPr id="6" name="文本框 3"/>
          <p:cNvSpPr txBox="1"/>
          <p:nvPr/>
        </p:nvSpPr>
        <p:spPr>
          <a:xfrm>
            <a:off x="4923133" y="1219917"/>
            <a:ext cx="343684" cy="487634"/>
          </a:xfrm>
          <a:prstGeom prst="rect">
            <a:avLst/>
          </a:prstGeom>
          <a:noFill/>
        </p:spPr>
        <p:txBody>
          <a:bodyPr wrap="none" lIns="68580" tIns="34290" rIns="68580" bIns="34290" rtlCol="0" anchor="t">
            <a:spAutoFit/>
          </a:bodyPr>
          <a:lstStyle/>
          <a:p>
            <a:pPr>
              <a:lnSpc>
                <a:spcPts val="3630"/>
              </a:lnSpc>
              <a:defRPr/>
            </a:pP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3112" y="2231400"/>
            <a:ext cx="3895012" cy="153249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242888" y="804196"/>
            <a:ext cx="8782526" cy="3392170"/>
          </a:xfrm>
          <a:prstGeom prst="rect">
            <a:avLst/>
          </a:prstGeom>
          <a:solidFill>
            <a:schemeClr val="bg1"/>
          </a:solidFill>
        </p:spPr>
        <p:txBody>
          <a:bodyPr wrap="square" lIns="68580" tIns="34290" rIns="68580" bIns="34290" rtlCol="0" anchor="t">
            <a:spAutoFit/>
          </a:bodyPr>
          <a:lstStyle/>
          <a:p>
            <a:pPr>
              <a:lnSpc>
                <a:spcPct val="150000"/>
              </a:lnSpc>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4.</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小李同学观看表演“</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沸腾的油锅中取铁球</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得知锅中的“油”是由油和醋组成的混合液体，油的沸点为287℃，醋的沸点为60℃，当温度达到_______℃时锅中的“油”就沸腾了：继续加热，“油”和放入其中的铁球的温度_______（选填“会”或“不会”）升高，当__________后，继续加热，就不可能赤手从油锅中取铁球了。</a:t>
            </a:r>
            <a:endPar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文本框 2"/>
          <p:cNvSpPr txBox="1"/>
          <p:nvPr/>
        </p:nvSpPr>
        <p:spPr>
          <a:xfrm>
            <a:off x="3112691" y="2018046"/>
            <a:ext cx="410209" cy="392415"/>
          </a:xfrm>
          <a:prstGeom prst="rect">
            <a:avLst/>
          </a:prstGeom>
          <a:noFill/>
        </p:spPr>
        <p:txBody>
          <a:bodyPr wrap="none" lIns="68580" tIns="34290" rIns="68580" bIns="34290" rtlCol="0" anchor="t">
            <a:spAutoFit/>
          </a:bodyPr>
          <a:lstStyle/>
          <a:p>
            <a:pPr>
              <a:defRPr/>
            </a:pPr>
            <a:r>
              <a:rPr lang="en-US" altLang="zh-CN"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60</a:t>
            </a:r>
          </a:p>
        </p:txBody>
      </p:sp>
      <p:sp>
        <p:nvSpPr>
          <p:cNvPr id="7" name="文本框 3"/>
          <p:cNvSpPr txBox="1"/>
          <p:nvPr/>
        </p:nvSpPr>
        <p:spPr>
          <a:xfrm>
            <a:off x="1462504" y="3092720"/>
            <a:ext cx="950020" cy="392415"/>
          </a:xfrm>
          <a:prstGeom prst="rect">
            <a:avLst/>
          </a:prstGeom>
          <a:noFill/>
        </p:spPr>
        <p:txBody>
          <a:bodyPr wrap="none" lIns="68580" tIns="34290" rIns="68580" bIns="34290" rtlCol="0" anchor="t">
            <a:spAutoFit/>
          </a:bodyPr>
          <a:lstStyle/>
          <a:p>
            <a:pPr>
              <a:defRPr/>
            </a:pPr>
            <a:r>
              <a:rPr lang="en-US" altLang="zh-CN" sz="2100" b="1" err="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醋汽化</a:t>
            </a:r>
            <a:endParaRPr lang="en-US" altLang="zh-CN"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endParaRPr>
          </a:p>
        </p:txBody>
      </p:sp>
      <p:sp>
        <p:nvSpPr>
          <p:cNvPr id="8" name="文本框 4"/>
          <p:cNvSpPr txBox="1"/>
          <p:nvPr/>
        </p:nvSpPr>
        <p:spPr>
          <a:xfrm>
            <a:off x="4520407" y="2587482"/>
            <a:ext cx="679513" cy="392415"/>
          </a:xfrm>
          <a:prstGeom prst="rect">
            <a:avLst/>
          </a:prstGeom>
          <a:noFill/>
        </p:spPr>
        <p:txBody>
          <a:bodyPr wrap="none" lIns="68580" tIns="34290" rIns="68580" bIns="34290" rtlCol="0" anchor="t">
            <a:spAutoFit/>
          </a:bodyPr>
          <a:lstStyle/>
          <a:p>
            <a:pPr>
              <a:defRPr/>
            </a:pPr>
            <a:r>
              <a:rPr lang="en-US" altLang="zh-CN" sz="2100" b="1" err="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不会</a:t>
            </a:r>
            <a:endParaRPr lang="en-US" altLang="zh-CN" sz="21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337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83235"/>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学习目标</a:t>
            </a:r>
          </a:p>
        </p:txBody>
      </p:sp>
      <p:sp>
        <p:nvSpPr>
          <p:cNvPr id="12" name="动作按钮: 第一张 11">
            <a:hlinkClick r:id="rId2" action="ppaction://hlinksldjump" highlightClick="1"/>
          </p:cNvPr>
          <p:cNvSpPr/>
          <p:nvPr/>
        </p:nvSpPr>
        <p:spPr>
          <a:xfrm>
            <a:off x="8902083" y="534040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内容占位符 2"/>
          <p:cNvSpPr txBox="1"/>
          <p:nvPr/>
        </p:nvSpPr>
        <p:spPr bwMode="auto">
          <a:xfrm>
            <a:off x="760778" y="1262432"/>
            <a:ext cx="7676198" cy="1563164"/>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lIns="68580" tIns="34290" rIns="68580" bIns="34290"/>
          <a:lstStyle>
            <a:lvl1pPr algn="l" rtl="0" fontAlgn="base">
              <a:lnSpc>
                <a:spcPct val="120000"/>
              </a:lnSpc>
              <a:spcBef>
                <a:spcPct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685165">
              <a:defRPr/>
            </a:pP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1. </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知道物体的</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液态</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和</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气态</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之间是可以相互转化的,了解</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汽化</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和</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液化</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；观察水的</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沸腾</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现象,了解</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沸点</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的概念；能区别沸腾和蒸发。</a:t>
            </a:r>
          </a:p>
          <a:p>
            <a:pPr>
              <a:defRPr/>
            </a:pP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内容占位符 2"/>
          <p:cNvSpPr txBox="1"/>
          <p:nvPr/>
        </p:nvSpPr>
        <p:spPr bwMode="auto">
          <a:xfrm>
            <a:off x="749695" y="3102118"/>
            <a:ext cx="7679929" cy="1023938"/>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lIns="68580" tIns="34290" rIns="68580" bIns="34290"/>
          <a:lstStyle>
            <a:lvl1pPr algn="l" rtl="0" fontAlgn="base">
              <a:lnSpc>
                <a:spcPct val="120000"/>
              </a:lnSpc>
              <a:spcBef>
                <a:spcPct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685165">
              <a:defRPr/>
            </a:pPr>
            <a:r>
              <a:rPr lang="en-US" altLang="zh-CN"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2</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能通过实验,用图像描述水沸腾时温度的变化情况。知道沸腾图像的</a:t>
            </a:r>
            <a:r>
              <a:rPr lang="zh-CN" altLang="en-US" sz="280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物理含义</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166211" y="693897"/>
            <a:ext cx="8977789" cy="4258310"/>
          </a:xfrm>
          <a:prstGeom prst="rect">
            <a:avLst/>
          </a:prstGeom>
          <a:noFill/>
        </p:spPr>
        <p:txBody>
          <a:bodyPr wrap="square" lIns="68580" tIns="34290" rIns="68580" bIns="34290" rtlCol="0" anchor="t">
            <a:spAutoFit/>
          </a:bodyPr>
          <a:lstStyle/>
          <a:p>
            <a:pPr>
              <a:lnSpc>
                <a:spcPts val="3630"/>
              </a:lnSpc>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5.</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如图所示，“武江烟雨”是难得一见的美丽景</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色，江面上环绕的雾是由水蒸气</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（填写</a:t>
            </a:r>
          </a:p>
          <a:p>
            <a:pPr>
              <a:lnSpc>
                <a:spcPts val="363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物态变化名称）形成的，在这个过程中水蒸气会</a:t>
            </a:r>
          </a:p>
          <a:p>
            <a:pPr>
              <a:lnSpc>
                <a:spcPts val="3630"/>
              </a:lnSpc>
              <a:defRPr/>
            </a:pP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选填</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“吸收”或“放出”）热量。</a:t>
            </a:r>
          </a:p>
          <a:p>
            <a:pPr>
              <a:lnSpc>
                <a:spcPts val="3630"/>
              </a:lnSpc>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6.</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夏日炎炎，小东从开着空调的屋内刚走到室外时，眼镜的镜片变模糊是由于空气中的水蒸气</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形成；他在游泳池游泳后走上岸感觉到有点儿冷是由于身上的水</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吸热所致；他买了冰棒含嘴里，过了一会儿，感觉到凉快是由于冰棒</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吸热所致。（均填物态变化名称）</a:t>
            </a:r>
          </a:p>
        </p:txBody>
      </p:sp>
      <p:sp>
        <p:nvSpPr>
          <p:cNvPr id="6" name="文本框 2"/>
          <p:cNvSpPr txBox="1"/>
          <p:nvPr/>
        </p:nvSpPr>
        <p:spPr>
          <a:xfrm>
            <a:off x="4762500" y="1206024"/>
            <a:ext cx="67951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液化</a:t>
            </a:r>
          </a:p>
        </p:txBody>
      </p:sp>
      <p:sp>
        <p:nvSpPr>
          <p:cNvPr id="7" name="文本框 3"/>
          <p:cNvSpPr txBox="1"/>
          <p:nvPr/>
        </p:nvSpPr>
        <p:spPr>
          <a:xfrm>
            <a:off x="406241" y="2142808"/>
            <a:ext cx="679513" cy="392415"/>
          </a:xfrm>
          <a:prstGeom prst="rect">
            <a:avLst/>
          </a:prstGeom>
          <a:noFill/>
        </p:spPr>
        <p:txBody>
          <a:bodyPr wrap="none" lIns="68580" tIns="34290" rIns="68580" bIns="34290" rtlCol="0" anchor="t">
            <a:spAutoFit/>
          </a:bodyPr>
          <a:lstStyle/>
          <a:p>
            <a:pPr>
              <a:defRPr/>
            </a:pPr>
            <a:r>
              <a:rPr lang="zh-CN" altLang="en-US" sz="21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放出</a:t>
            </a:r>
          </a:p>
        </p:txBody>
      </p:sp>
      <p:pic>
        <p:nvPicPr>
          <p:cNvPr id="8" name="图片 7" descr="8e2748c0[1]"/>
          <p:cNvPicPr>
            <a:picLocks noChangeAspect="1"/>
          </p:cNvPicPr>
          <p:nvPr/>
        </p:nvPicPr>
        <p:blipFill>
          <a:blip r:embed="rId3"/>
          <a:stretch>
            <a:fillRect/>
          </a:stretch>
        </p:blipFill>
        <p:spPr>
          <a:xfrm>
            <a:off x="6590348" y="924084"/>
            <a:ext cx="2432209" cy="1361599"/>
          </a:xfrm>
          <a:prstGeom prst="rect">
            <a:avLst/>
          </a:prstGeom>
          <a:noFill/>
        </p:spPr>
      </p:pic>
      <p:sp>
        <p:nvSpPr>
          <p:cNvPr id="9" name="文本框 5"/>
          <p:cNvSpPr txBox="1"/>
          <p:nvPr/>
        </p:nvSpPr>
        <p:spPr>
          <a:xfrm>
            <a:off x="5393373" y="3458559"/>
            <a:ext cx="680314" cy="530915"/>
          </a:xfrm>
          <a:prstGeom prst="rect">
            <a:avLst/>
          </a:prstGeom>
          <a:noFill/>
        </p:spPr>
        <p:txBody>
          <a:bodyPr wrap="none" lIns="68580" tIns="34290" rIns="68580" bIns="34290" rtlCol="0" anchor="t">
            <a:spAutoFit/>
          </a:bodyPr>
          <a:lstStyle/>
          <a:p>
            <a:pPr>
              <a:lnSpc>
                <a:spcPts val="3630"/>
              </a:lnSpc>
              <a:defRPr/>
            </a:pPr>
            <a:r>
              <a:rPr lang="zh-CN" altLang="en-US" sz="21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汽化</a:t>
            </a:r>
          </a:p>
        </p:txBody>
      </p:sp>
      <p:sp>
        <p:nvSpPr>
          <p:cNvPr id="10" name="文本框 6"/>
          <p:cNvSpPr txBox="1"/>
          <p:nvPr/>
        </p:nvSpPr>
        <p:spPr>
          <a:xfrm>
            <a:off x="6905184" y="3912639"/>
            <a:ext cx="680314" cy="530915"/>
          </a:xfrm>
          <a:prstGeom prst="rect">
            <a:avLst/>
          </a:prstGeom>
          <a:noFill/>
        </p:spPr>
        <p:txBody>
          <a:bodyPr wrap="none" lIns="68580" tIns="34290" rIns="68580" bIns="34290" rtlCol="0" anchor="t">
            <a:spAutoFit/>
          </a:bodyPr>
          <a:lstStyle/>
          <a:p>
            <a:pPr>
              <a:lnSpc>
                <a:spcPts val="3630"/>
              </a:lnSpc>
              <a:defRPr/>
            </a:pPr>
            <a:r>
              <a:rPr lang="zh-CN" altLang="en-US" sz="21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熔化</a:t>
            </a:r>
          </a:p>
        </p:txBody>
      </p:sp>
      <p:sp>
        <p:nvSpPr>
          <p:cNvPr id="11" name="文本框 7"/>
          <p:cNvSpPr txBox="1"/>
          <p:nvPr/>
        </p:nvSpPr>
        <p:spPr>
          <a:xfrm>
            <a:off x="4315460" y="2927826"/>
            <a:ext cx="680314" cy="530915"/>
          </a:xfrm>
          <a:prstGeom prst="rect">
            <a:avLst/>
          </a:prstGeom>
          <a:noFill/>
        </p:spPr>
        <p:txBody>
          <a:bodyPr wrap="none" lIns="68580" tIns="34290" rIns="68580" bIns="34290" rtlCol="0" anchor="t">
            <a:spAutoFit/>
          </a:bodyPr>
          <a:lstStyle/>
          <a:p>
            <a:pPr>
              <a:lnSpc>
                <a:spcPts val="3630"/>
              </a:lnSpc>
              <a:defRPr/>
            </a:pPr>
            <a:r>
              <a:rPr lang="zh-CN" altLang="en-US" sz="21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液化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215027" y="1162988"/>
            <a:ext cx="8713946" cy="3730625"/>
          </a:xfrm>
          <a:prstGeom prst="rect">
            <a:avLst/>
          </a:prstGeom>
          <a:solidFill>
            <a:schemeClr val="bg1"/>
          </a:solidFill>
        </p:spPr>
        <p:txBody>
          <a:bodyPr wrap="square" lIns="68580" tIns="34290" rIns="68580" bIns="34290" rtlCol="0" anchor="t">
            <a:spAutoFit/>
          </a:bodyPr>
          <a:lstStyle/>
          <a:p>
            <a:pPr>
              <a:lnSpc>
                <a:spcPct val="124000"/>
              </a:lnSpc>
              <a:defRPr/>
            </a:pP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7</a:t>
            </a:r>
            <a:r>
              <a:rPr lang="en-US" altLang="zh-CN" sz="2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一天，小熊在实验室里进行了探究“影响蒸发快慢的因素”的活动。</a:t>
            </a:r>
          </a:p>
          <a:p>
            <a:pPr>
              <a:lnSpc>
                <a:spcPct val="124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（1）如下是部分操作过程</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4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①在两块相同的玻璃板A、B上，同时滴上</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（选填“等量”或“不等量”）的酒精；</a:t>
            </a:r>
          </a:p>
          <a:p>
            <a:pPr>
              <a:lnSpc>
                <a:spcPct val="124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②使玻璃板A上的酒精表面积变大，玻璃板B不作处理，并保持其他条件不变；</a:t>
            </a:r>
          </a:p>
          <a:p>
            <a:pPr>
              <a:lnSpc>
                <a:spcPct val="124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③观察两块玻璃板上酒精蒸发的快慢。</a:t>
            </a:r>
          </a:p>
        </p:txBody>
      </p:sp>
      <p:sp>
        <p:nvSpPr>
          <p:cNvPr id="6" name="文本框 2"/>
          <p:cNvSpPr txBox="1"/>
          <p:nvPr/>
        </p:nvSpPr>
        <p:spPr>
          <a:xfrm>
            <a:off x="6198584" y="2545094"/>
            <a:ext cx="757259" cy="438582"/>
          </a:xfrm>
          <a:prstGeom prst="rect">
            <a:avLst/>
          </a:prstGeom>
          <a:noFill/>
        </p:spPr>
        <p:txBody>
          <a:bodyPr wrap="none" lIns="68580" tIns="34290" rIns="68580" bIns="34290" rtlCol="0" anchor="t">
            <a:spAutoFit/>
          </a:bodyPr>
          <a:lstStyle/>
          <a:p>
            <a:pPr>
              <a:defRPr/>
            </a:pPr>
            <a:r>
              <a:rPr lang="zh-CN" altLang="en-US" sz="24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等量</a:t>
            </a:r>
          </a:p>
        </p:txBody>
      </p:sp>
      <p:grpSp>
        <p:nvGrpSpPr>
          <p:cNvPr id="7" name="组合 1"/>
          <p:cNvGrpSpPr>
            <a:grpSpLocks noChangeAspect="1"/>
          </p:cNvGrpSpPr>
          <p:nvPr/>
        </p:nvGrpSpPr>
        <p:grpSpPr>
          <a:xfrm>
            <a:off x="3268277" y="593754"/>
            <a:ext cx="2220790" cy="419577"/>
            <a:chOff x="3577707" y="597377"/>
            <a:chExt cx="2221350" cy="419196"/>
          </a:xfrm>
        </p:grpSpPr>
        <p:sp>
          <p:nvSpPr>
            <p:cNvPr id="8" name="缺角矩形 7"/>
            <p:cNvSpPr>
              <a:spLocks noChangeArrowheads="1"/>
            </p:cNvSpPr>
            <p:nvPr/>
          </p:nvSpPr>
          <p:spPr bwMode="auto">
            <a:xfrm rot="3000000">
              <a:off x="4014831" y="597567"/>
              <a:ext cx="419195" cy="418816"/>
            </a:xfrm>
            <a:prstGeom prst="plaque">
              <a:avLst>
                <a:gd name="adj" fmla="val 16667"/>
              </a:avLst>
            </a:prstGeom>
            <a:solidFill>
              <a:srgbClr val="008BBB"/>
            </a:solidFill>
            <a:ln w="25400" algn="ctr">
              <a:noFill/>
              <a:miter lim="800000"/>
            </a:ln>
          </p:spPr>
          <p:txBody>
            <a:bodyPr rot="10800000" vert="eaVert" lIns="121917" tIns="60958" rIns="121917" bIns="60958" anchor="ctr"/>
            <a:lstStyle/>
            <a:p>
              <a:pPr algn="ctr" defTabSz="914400" eaLnBrk="0" hangingPunct="0">
                <a:defRPr/>
              </a:pPr>
              <a:endParaRPr kumimoji="1" lang="zh-CN" altLang="en-US" sz="180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缺角矩形 8"/>
            <p:cNvSpPr>
              <a:spLocks noChangeArrowheads="1"/>
            </p:cNvSpPr>
            <p:nvPr/>
          </p:nvSpPr>
          <p:spPr bwMode="auto">
            <a:xfrm rot="3000000">
              <a:off x="4472125" y="597568"/>
              <a:ext cx="419195" cy="418815"/>
            </a:xfrm>
            <a:prstGeom prst="plaque">
              <a:avLst>
                <a:gd name="adj" fmla="val 16667"/>
              </a:avLst>
            </a:prstGeom>
            <a:solidFill>
              <a:srgbClr val="FD9F00"/>
            </a:solidFill>
            <a:ln w="25400" algn="ctr">
              <a:noFill/>
              <a:miter lim="800000"/>
            </a:ln>
          </p:spPr>
          <p:txBody>
            <a:bodyPr rot="10800000" vert="eaVert" lIns="121917" tIns="60958" rIns="121917" bIns="60958" anchor="ctr"/>
            <a:lstStyle/>
            <a:p>
              <a:pPr algn="ctr" defTabSz="914400" eaLnBrk="0" hangingPunct="0">
                <a:defRPr/>
              </a:pPr>
              <a:endParaRPr kumimoji="1" lang="zh-CN" altLang="en-US" sz="180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缺角矩形 23"/>
            <p:cNvSpPr>
              <a:spLocks noChangeArrowheads="1"/>
            </p:cNvSpPr>
            <p:nvPr/>
          </p:nvSpPr>
          <p:spPr bwMode="auto">
            <a:xfrm rot="3000000">
              <a:off x="4942739" y="597567"/>
              <a:ext cx="419195" cy="418816"/>
            </a:xfrm>
            <a:prstGeom prst="plaque">
              <a:avLst>
                <a:gd name="adj" fmla="val 16667"/>
              </a:avLst>
            </a:prstGeom>
            <a:solidFill>
              <a:srgbClr val="00B050"/>
            </a:solidFill>
            <a:ln w="25400" algn="ctr">
              <a:noFill/>
              <a:miter lim="800000"/>
            </a:ln>
          </p:spPr>
          <p:txBody>
            <a:bodyPr rot="10800000" vert="eaVert" lIns="121917" tIns="60958" rIns="121917" bIns="60958" anchor="ctr"/>
            <a:lstStyle/>
            <a:p>
              <a:pPr algn="ctr" defTabSz="914400" eaLnBrk="0" hangingPunct="0">
                <a:defRPr/>
              </a:pPr>
              <a:endParaRPr kumimoji="1" lang="zh-CN" altLang="en-US" sz="180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缺角矩形 24"/>
            <p:cNvSpPr>
              <a:spLocks noChangeArrowheads="1"/>
            </p:cNvSpPr>
            <p:nvPr/>
          </p:nvSpPr>
          <p:spPr bwMode="auto">
            <a:xfrm rot="3000000">
              <a:off x="3577517" y="597568"/>
              <a:ext cx="419195" cy="418815"/>
            </a:xfrm>
            <a:prstGeom prst="plaque">
              <a:avLst>
                <a:gd name="adj" fmla="val 16667"/>
              </a:avLst>
            </a:prstGeom>
            <a:solidFill>
              <a:srgbClr val="E72424"/>
            </a:solidFill>
            <a:ln w="25400" algn="ctr">
              <a:noFill/>
              <a:miter lim="800000"/>
            </a:ln>
          </p:spPr>
          <p:txBody>
            <a:bodyPr rot="10800000" vert="eaVert" lIns="121917" tIns="60958" rIns="121917" bIns="60958" anchor="ctr"/>
            <a:lstStyle/>
            <a:p>
              <a:pPr algn="ctr" defTabSz="914400" eaLnBrk="0" hangingPunct="0">
                <a:defRPr/>
              </a:pPr>
              <a:endParaRPr kumimoji="1" lang="zh-CN" altLang="en-US" sz="180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缺角矩形 25"/>
            <p:cNvSpPr>
              <a:spLocks noChangeArrowheads="1"/>
            </p:cNvSpPr>
            <p:nvPr/>
          </p:nvSpPr>
          <p:spPr bwMode="auto">
            <a:xfrm rot="3000000">
              <a:off x="5380052" y="597568"/>
              <a:ext cx="419195" cy="418815"/>
            </a:xfrm>
            <a:prstGeom prst="plaque">
              <a:avLst>
                <a:gd name="adj" fmla="val 16667"/>
              </a:avLst>
            </a:prstGeom>
            <a:solidFill>
              <a:srgbClr val="A96A00"/>
            </a:solidFill>
            <a:ln w="25400" algn="ctr">
              <a:noFill/>
              <a:miter lim="800000"/>
            </a:ln>
          </p:spPr>
          <p:txBody>
            <a:bodyPr rot="10800000" vert="eaVert" lIns="121917" tIns="60958" rIns="121917" bIns="60958" anchor="ctr"/>
            <a:lstStyle/>
            <a:p>
              <a:pPr algn="ctr" defTabSz="914400" eaLnBrk="0" hangingPunct="0">
                <a:defRPr/>
              </a:pPr>
              <a:endParaRPr kumimoji="1" lang="zh-CN" altLang="en-US" sz="180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4" name="TextBox 15"/>
          <p:cNvSpPr txBox="1">
            <a:spLocks noChangeArrowheads="1"/>
          </p:cNvSpPr>
          <p:nvPr/>
        </p:nvSpPr>
        <p:spPr bwMode="auto">
          <a:xfrm>
            <a:off x="3245682" y="565041"/>
            <a:ext cx="2252663" cy="477003"/>
          </a:xfrm>
          <a:prstGeom prst="rect">
            <a:avLst/>
          </a:prstGeom>
          <a:noFill/>
          <a:ln w="9525">
            <a:noFill/>
            <a:miter lim="800000"/>
          </a:ln>
        </p:spPr>
        <p:txBody>
          <a:bodyPr wrap="square" lIns="91438" tIns="45719" rIns="91438" bIns="45719">
            <a:spAutoFit/>
          </a:bodyPr>
          <a:lstStyle/>
          <a:p>
            <a:pPr algn="dist" defTabSz="914400" eaLnBrk="0" hangingPunct="0">
              <a:defRPr/>
            </a:pPr>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能力提升题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15" name="文本框 1"/>
          <p:cNvSpPr txBox="1"/>
          <p:nvPr/>
        </p:nvSpPr>
        <p:spPr>
          <a:xfrm>
            <a:off x="352425" y="1002030"/>
            <a:ext cx="8438674" cy="3300904"/>
          </a:xfrm>
          <a:prstGeom prst="rect">
            <a:avLst/>
          </a:prstGeom>
          <a:solidFill>
            <a:schemeClr val="bg1"/>
          </a:solidFill>
        </p:spPr>
        <p:txBody>
          <a:bodyPr wrap="square" lIns="68580" tIns="34290" rIns="68580" bIns="34290" rtlCol="0" anchor="t">
            <a:spAutoFit/>
          </a:bodyPr>
          <a:lstStyle/>
          <a:p>
            <a:pPr>
              <a:lnSpc>
                <a:spcPct val="125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（2）上述活动是为了探究蒸发快慢与</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_____________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（选填“液体温度”或“液体表面积”）的关系。会观察到玻璃板</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（选填“A”或“B</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）上的酒精蒸发得快些。</a:t>
            </a:r>
            <a:endPar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5000"/>
              </a:lnSpc>
              <a:defRPr/>
            </a:pP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（3）小熊在进行实验时不小心将温度计的玻璃泡浸入了酒精中，将其拿出后，温度计的示数会暂时</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（选填“变大”或“变小”），这是酒精蒸发</a:t>
            </a:r>
            <a:r>
              <a:rPr lang="en-US"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_________</a:t>
            </a:r>
            <a:r>
              <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（选填“吸热”或“放热”）造成的。</a:t>
            </a:r>
            <a:endParaRPr lang="zh-CN" altLang="en-US"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6" name="文本框 3"/>
          <p:cNvSpPr txBox="1"/>
          <p:nvPr/>
        </p:nvSpPr>
        <p:spPr>
          <a:xfrm>
            <a:off x="5675580" y="1038606"/>
            <a:ext cx="1685398" cy="438582"/>
          </a:xfrm>
          <a:prstGeom prst="rect">
            <a:avLst/>
          </a:prstGeom>
          <a:noFill/>
        </p:spPr>
        <p:txBody>
          <a:bodyPr wrap="none" lIns="68580" tIns="34290" rIns="68580" bIns="34290" rtlCol="0" anchor="t">
            <a:spAutoFit/>
          </a:bodyPr>
          <a:lstStyle/>
          <a:p>
            <a:pPr>
              <a:defRPr/>
            </a:pPr>
            <a:r>
              <a:rPr lang="zh-CN" altLang="en-US" sz="24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液体表面积</a:t>
            </a:r>
          </a:p>
        </p:txBody>
      </p:sp>
      <p:sp>
        <p:nvSpPr>
          <p:cNvPr id="17" name="文本框 4"/>
          <p:cNvSpPr txBox="1"/>
          <p:nvPr/>
        </p:nvSpPr>
        <p:spPr>
          <a:xfrm>
            <a:off x="783414" y="1988431"/>
            <a:ext cx="361317" cy="438582"/>
          </a:xfrm>
          <a:prstGeom prst="rect">
            <a:avLst/>
          </a:prstGeom>
          <a:noFill/>
        </p:spPr>
        <p:txBody>
          <a:bodyPr wrap="none" lIns="68580" tIns="34290" rIns="68580" bIns="34290" rtlCol="0" anchor="t">
            <a:spAutoFit/>
          </a:bodyPr>
          <a:lstStyle/>
          <a:p>
            <a:pPr>
              <a:defRPr/>
            </a:pPr>
            <a:r>
              <a:rPr lang="zh-CN" altLang="en-US" sz="2400" b="1">
                <a:solidFill>
                  <a:srgbClr val="FF0000"/>
                </a:solidFill>
                <a:latin typeface="Times New Roman" panose="02020603050405020304" pitchFamily="18" charset="0"/>
                <a:ea typeface="仿宋" panose="02010609060101010101" pitchFamily="49" charset="-122"/>
                <a:cs typeface="Times New Roman" panose="02020603050405020304" pitchFamily="18" charset="0"/>
                <a:sym typeface="+mn-ea"/>
              </a:rPr>
              <a:t>A</a:t>
            </a:r>
          </a:p>
        </p:txBody>
      </p:sp>
      <p:sp>
        <p:nvSpPr>
          <p:cNvPr id="18" name="文本框 5"/>
          <p:cNvSpPr txBox="1"/>
          <p:nvPr/>
        </p:nvSpPr>
        <p:spPr>
          <a:xfrm>
            <a:off x="5917311" y="2833281"/>
            <a:ext cx="757259" cy="438582"/>
          </a:xfrm>
          <a:prstGeom prst="rect">
            <a:avLst/>
          </a:prstGeom>
          <a:noFill/>
        </p:spPr>
        <p:txBody>
          <a:bodyPr wrap="none" lIns="68580" tIns="34290" rIns="68580" bIns="34290" rtlCol="0" anchor="t">
            <a:spAutoFit/>
          </a:bodyPr>
          <a:lstStyle/>
          <a:p>
            <a:pPr>
              <a:defRPr/>
            </a:pPr>
            <a:r>
              <a:rPr lang="zh-CN" altLang="en-US" sz="24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变小</a:t>
            </a:r>
          </a:p>
        </p:txBody>
      </p:sp>
      <p:sp>
        <p:nvSpPr>
          <p:cNvPr id="19" name="文本框 2"/>
          <p:cNvSpPr txBox="1"/>
          <p:nvPr/>
        </p:nvSpPr>
        <p:spPr>
          <a:xfrm>
            <a:off x="4757454" y="3285579"/>
            <a:ext cx="757259" cy="438582"/>
          </a:xfrm>
          <a:prstGeom prst="rect">
            <a:avLst/>
          </a:prstGeom>
          <a:noFill/>
        </p:spPr>
        <p:txBody>
          <a:bodyPr wrap="none" lIns="68580" tIns="34290" rIns="68580" bIns="34290" rtlCol="0" anchor="t">
            <a:spAutoFit/>
          </a:bodyPr>
          <a:lstStyle/>
          <a:p>
            <a:pPr>
              <a:defRPr/>
            </a:pPr>
            <a:r>
              <a:rPr lang="zh-CN" altLang="en-US" sz="2400" b="1">
                <a:solidFill>
                  <a:srgbClr val="FF0000"/>
                </a:solidFill>
                <a:latin typeface="仿宋" panose="02010609060101010101" pitchFamily="49" charset="-122"/>
                <a:ea typeface="仿宋" panose="02010609060101010101" pitchFamily="49" charset="-122"/>
                <a:cs typeface="楷体" panose="02010609060101010101" pitchFamily="49" charset="-122"/>
                <a:sym typeface="+mn-ea"/>
              </a:rPr>
              <a:t>吸热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ppt_y</p:attrName>
                                        </p:attrNameLst>
                                      </p:cBhvr>
                                      <p:tavLst>
                                        <p:tav tm="0">
                                          <p:val>
                                            <p:strVal val="#ppt_y+#ppt_h*1.125000"/>
                                          </p:val>
                                        </p:tav>
                                        <p:tav tm="100000">
                                          <p:val>
                                            <p:strVal val="#ppt_y"/>
                                          </p:val>
                                        </p:tav>
                                      </p:tavLst>
                                    </p:anim>
                                    <p:animEffect transition="in" filter="wipe(up)">
                                      <p:cBhvr>
                                        <p:cTn id="16" dur="500"/>
                                        <p:tgtEl>
                                          <p:spTgt spid="1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p:tgtEl>
                                          <p:spTgt spid="19"/>
                                        </p:tgtEl>
                                        <p:attrNameLst>
                                          <p:attrName>ppt_y</p:attrName>
                                        </p:attrNameLst>
                                      </p:cBhvr>
                                      <p:tavLst>
                                        <p:tav tm="0">
                                          <p:val>
                                            <p:strVal val="#ppt_y+#ppt_h*1.125000"/>
                                          </p:val>
                                        </p:tav>
                                        <p:tav tm="100000">
                                          <p:val>
                                            <p:strVal val="#ppt_y"/>
                                          </p:val>
                                        </p:tav>
                                      </p:tavLst>
                                    </p:anim>
                                    <p:animEffect transition="in" filter="wipe(up)">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18" name="P86.eps" descr="id:2147513724;FounderCES"/>
          <p:cNvPicPr>
            <a:picLocks noChangeAspect="1"/>
          </p:cNvPicPr>
          <p:nvPr/>
        </p:nvPicPr>
        <p:blipFill>
          <a:blip r:embed="rId3"/>
          <a:stretch>
            <a:fillRect/>
          </a:stretch>
        </p:blipFill>
        <p:spPr>
          <a:xfrm>
            <a:off x="210979" y="524837"/>
            <a:ext cx="8577739" cy="4589621"/>
          </a:xfrm>
          <a:prstGeom prst="rect">
            <a:avLst/>
          </a:prstGeom>
        </p:spPr>
      </p:pic>
      <p:sp>
        <p:nvSpPr>
          <p:cNvPr id="4" name="文本框 123"/>
          <p:cNvSpPr txBox="1">
            <a:spLocks noChangeArrowheads="1"/>
          </p:cNvSpPr>
          <p:nvPr/>
        </p:nvSpPr>
        <p:spPr bwMode="auto">
          <a:xfrm>
            <a:off x="125759" y="450422"/>
            <a:ext cx="1714281" cy="439701"/>
          </a:xfrm>
          <a:prstGeom prst="rect">
            <a:avLst/>
          </a:prstGeom>
          <a:noFill/>
          <a:ln w="9525">
            <a:noFill/>
            <a:miter lim="800000"/>
          </a:ln>
        </p:spPr>
        <p:txBody>
          <a:bodyPr wrap="square" lIns="69778" tIns="34889" rIns="69778" bIns="34889">
            <a:spAutoFit/>
          </a:bodyPr>
          <a:lstStyle/>
          <a:p>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课堂小结</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2136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9169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课后作业</a:t>
            </a:r>
          </a:p>
        </p:txBody>
      </p:sp>
      <p:sp>
        <p:nvSpPr>
          <p:cNvPr id="12" name="动作按钮: 第一张 11">
            <a:hlinkClick r:id="rId2" action="ppaction://hlinksldjump" highlightClick="1"/>
          </p:cNvPr>
          <p:cNvSpPr/>
          <p:nvPr/>
        </p:nvSpPr>
        <p:spPr>
          <a:xfrm>
            <a:off x="8902083" y="536135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8" name="矩形 7"/>
          <p:cNvSpPr/>
          <p:nvPr/>
        </p:nvSpPr>
        <p:spPr>
          <a:xfrm>
            <a:off x="2062450" y="2309958"/>
            <a:ext cx="1968809" cy="799706"/>
          </a:xfrm>
          <a:prstGeom prst="rect">
            <a:avLst/>
          </a:prstGeom>
        </p:spPr>
        <p:txBody>
          <a:bodyPr wrap="none">
            <a:spAutoFit/>
          </a:bodyPr>
          <a:lstStyle/>
          <a:p>
            <a:pPr>
              <a:lnSpc>
                <a:spcPct val="120000"/>
              </a:lnSpc>
            </a:pPr>
            <a:r>
              <a:rPr lang="en-US" altLang="zh-CN"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1.</a:t>
            </a:r>
            <a:r>
              <a:rPr lang="zh-CN" altLang="en-US"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教材作业</a:t>
            </a:r>
            <a:endParaRPr lang="en-US" altLang="zh-CN"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nSpc>
                <a:spcPct val="120000"/>
              </a:lnSpc>
            </a:pPr>
            <a:r>
              <a:rPr lang="en-US" altLang="zh-CN"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2.</a:t>
            </a:r>
            <a:r>
              <a:rPr lang="zh-CN" altLang="en-US"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练习册作业</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8940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9265"/>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矩形 4"/>
          <p:cNvSpPr/>
          <p:nvPr/>
        </p:nvSpPr>
        <p:spPr>
          <a:xfrm>
            <a:off x="7679896" y="3276961"/>
            <a:ext cx="647700" cy="387668"/>
          </a:xfrm>
          <a:prstGeom prst="rect">
            <a:avLst/>
          </a:prstGeom>
        </p:spPr>
        <p:txBody>
          <a:bodyPr wrap="none" lIns="68580" tIns="34290" rIns="68580" bIns="34290" fromWordArt="1">
            <a:prstTxWarp prst="textPlain">
              <a:avLst>
                <a:gd name="adj" fmla="val 52380"/>
              </a:avLst>
            </a:prstTxWarp>
            <a:normAutofit fontScale="90000" lnSpcReduction="10000"/>
          </a:bodyPr>
          <a:lstStyle/>
          <a:p>
            <a:pPr algn="ctr">
              <a:defRPr/>
            </a:pPr>
            <a:r>
              <a:rPr lang="zh-CN" altLang="en-US" sz="24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气态</a:t>
            </a:r>
          </a:p>
        </p:txBody>
      </p:sp>
      <p:sp>
        <p:nvSpPr>
          <p:cNvPr id="6" name="矩形 5"/>
          <p:cNvSpPr/>
          <p:nvPr/>
        </p:nvSpPr>
        <p:spPr>
          <a:xfrm>
            <a:off x="5847379" y="3227121"/>
            <a:ext cx="810578" cy="346710"/>
          </a:xfrm>
          <a:prstGeom prst="rect">
            <a:avLst/>
          </a:prstGeom>
        </p:spPr>
        <p:txBody>
          <a:bodyPr wrap="none" lIns="68580" tIns="34290" rIns="68580" bIns="34290" fromWordArt="1">
            <a:noAutofit/>
          </a:bodyPr>
          <a:lstStyle/>
          <a:p>
            <a:pPr algn="ctr">
              <a:defRPr/>
            </a:pPr>
            <a:r>
              <a:rPr lang="zh-CN" altLang="en-US" sz="2400" b="1">
                <a:solidFill>
                  <a:srgbClr val="FF0000"/>
                </a:solidFill>
                <a:latin typeface="宋体" panose="02010600030101010101" pitchFamily="2" charset="-122"/>
                <a:ea typeface="宋体" panose="02010600030101010101" pitchFamily="2" charset="-122"/>
              </a:rPr>
              <a:t>液化</a:t>
            </a:r>
          </a:p>
        </p:txBody>
      </p:sp>
      <p:sp>
        <p:nvSpPr>
          <p:cNvPr id="7" name="文本框 213002"/>
          <p:cNvSpPr txBox="1"/>
          <p:nvPr/>
        </p:nvSpPr>
        <p:spPr>
          <a:xfrm>
            <a:off x="4222446" y="2731006"/>
            <a:ext cx="979170" cy="437674"/>
          </a:xfrm>
          <a:prstGeom prst="rect">
            <a:avLst/>
          </a:prstGeom>
          <a:noFill/>
          <a:ln w="9525">
            <a:noFill/>
          </a:ln>
        </p:spPr>
        <p:txBody>
          <a:bodyPr wrap="square" lIns="68580" tIns="34290" rIns="68580" bIns="34290">
            <a:spAutoFit/>
          </a:bodyPr>
          <a:lstStyle/>
          <a:p>
            <a:pPr>
              <a:spcBef>
                <a:spcPct val="50000"/>
              </a:spcBef>
              <a:defRPr/>
            </a:pPr>
            <a:r>
              <a:rPr lang="zh-CN" altLang="en-US" sz="2400" b="1">
                <a:solidFill>
                  <a:srgbClr val="000000"/>
                </a:solidFill>
                <a:latin typeface="宋体" panose="02010600030101010101" pitchFamily="2" charset="-122"/>
                <a:ea typeface="宋体" panose="02010600030101010101" pitchFamily="2" charset="-122"/>
              </a:rPr>
              <a:t>（水）</a:t>
            </a:r>
          </a:p>
        </p:txBody>
      </p:sp>
      <p:sp>
        <p:nvSpPr>
          <p:cNvPr id="8" name="文本框 213003"/>
          <p:cNvSpPr txBox="1"/>
          <p:nvPr/>
        </p:nvSpPr>
        <p:spPr>
          <a:xfrm>
            <a:off x="7108520" y="2768969"/>
            <a:ext cx="1530668" cy="437674"/>
          </a:xfrm>
          <a:prstGeom prst="rect">
            <a:avLst/>
          </a:prstGeom>
          <a:noFill/>
          <a:ln w="9525">
            <a:noFill/>
          </a:ln>
        </p:spPr>
        <p:txBody>
          <a:bodyPr wrap="square" lIns="68580" tIns="34290" rIns="68580" bIns="34290">
            <a:spAutoFit/>
          </a:bodyPr>
          <a:lstStyle/>
          <a:p>
            <a:pPr>
              <a:spcBef>
                <a:spcPct val="50000"/>
              </a:spcBef>
              <a:defRPr/>
            </a:pPr>
            <a:r>
              <a:rPr lang="zh-CN" altLang="en-US" sz="2400" b="1">
                <a:solidFill>
                  <a:srgbClr val="000000"/>
                </a:solidFill>
                <a:latin typeface="宋体" panose="02010600030101010101" pitchFamily="2" charset="-122"/>
                <a:ea typeface="宋体" panose="02010600030101010101" pitchFamily="2" charset="-122"/>
              </a:rPr>
              <a:t>（水蒸气）</a:t>
            </a:r>
          </a:p>
        </p:txBody>
      </p:sp>
      <p:sp>
        <p:nvSpPr>
          <p:cNvPr id="9" name="矩形 8"/>
          <p:cNvSpPr/>
          <p:nvPr/>
        </p:nvSpPr>
        <p:spPr>
          <a:xfrm>
            <a:off x="8055297" y="567807"/>
            <a:ext cx="822960" cy="301943"/>
          </a:xfrm>
          <a:prstGeom prst="rect">
            <a:avLst/>
          </a:prstGeom>
        </p:spPr>
        <p:txBody>
          <a:bodyPr wrap="none" lIns="68580" tIns="34290" rIns="68580" bIns="34290" fromWordArt="1">
            <a:noAutofit/>
          </a:bodyPr>
          <a:lstStyle/>
          <a:p>
            <a:pPr algn="ctr">
              <a:defRPr/>
            </a:pPr>
            <a:r>
              <a:rPr lang="zh-CN" altLang="en-US" sz="2400" b="1">
                <a:latin typeface="宋体" panose="02010600030101010101" pitchFamily="2" charset="-122"/>
                <a:ea typeface="宋体" panose="02010600030101010101" pitchFamily="2" charset="-122"/>
                <a:cs typeface="楷体_GB2312" panose="02010609030101010101" charset="-122"/>
              </a:rPr>
              <a:t>蒸发</a:t>
            </a:r>
          </a:p>
        </p:txBody>
      </p:sp>
      <p:sp>
        <p:nvSpPr>
          <p:cNvPr id="10" name="矩形 9"/>
          <p:cNvSpPr/>
          <p:nvPr/>
        </p:nvSpPr>
        <p:spPr>
          <a:xfrm>
            <a:off x="8075046" y="1565124"/>
            <a:ext cx="868204" cy="318135"/>
          </a:xfrm>
          <a:prstGeom prst="rect">
            <a:avLst/>
          </a:prstGeom>
        </p:spPr>
        <p:txBody>
          <a:bodyPr wrap="none" lIns="68580" tIns="34290" rIns="68580" bIns="34290" fromWordArt="1">
            <a:noAutofit/>
          </a:bodyPr>
          <a:lstStyle/>
          <a:p>
            <a:pPr algn="ctr">
              <a:defRPr/>
            </a:pPr>
            <a:r>
              <a:rPr lang="zh-CN" altLang="en-US" sz="2400" b="1">
                <a:latin typeface="宋体" panose="02010600030101010101" pitchFamily="2" charset="-122"/>
                <a:ea typeface="宋体" panose="02010600030101010101" pitchFamily="2" charset="-122"/>
                <a:cs typeface="楷体_GB2312" panose="02010609030101010101" charset="-122"/>
              </a:rPr>
              <a:t>沸腾</a:t>
            </a:r>
          </a:p>
        </p:txBody>
      </p:sp>
      <p:sp>
        <p:nvSpPr>
          <p:cNvPr id="11" name="左大括号 10"/>
          <p:cNvSpPr/>
          <p:nvPr/>
        </p:nvSpPr>
        <p:spPr>
          <a:xfrm>
            <a:off x="7679896" y="757071"/>
            <a:ext cx="269557" cy="1025366"/>
          </a:xfrm>
          <a:prstGeom prst="leftBrace">
            <a:avLst>
              <a:gd name="adj1" fmla="val 19186"/>
              <a:gd name="adj2" fmla="val 50000"/>
            </a:avLst>
          </a:prstGeom>
          <a:noFill/>
          <a:ln w="38100" cap="flat" cmpd="sng">
            <a:solidFill>
              <a:schemeClr val="tx1"/>
            </a:solidFill>
            <a:prstDash val="solid"/>
            <a:headEnd type="none" w="med" len="med"/>
            <a:tailEnd type="none" w="med" len="med"/>
          </a:ln>
        </p:spPr>
        <p:txBody>
          <a:bodyPr lIns="68580" tIns="34290" rIns="68580" bIns="34290"/>
          <a:lstStyle/>
          <a:p>
            <a:pPr>
              <a:defRPr/>
            </a:pPr>
            <a:endParaRPr lang="zh-CN" altLang="en-US" sz="2400">
              <a:solidFill>
                <a:srgbClr val="000000"/>
              </a:solidFill>
              <a:latin typeface="宋体" panose="02010600030101010101" pitchFamily="2" charset="-122"/>
              <a:ea typeface="宋体" panose="02010600030101010101" pitchFamily="2" charset="-122"/>
            </a:endParaRPr>
          </a:p>
        </p:txBody>
      </p:sp>
      <p:sp>
        <p:nvSpPr>
          <p:cNvPr id="13" name="云形标注 12"/>
          <p:cNvSpPr/>
          <p:nvPr/>
        </p:nvSpPr>
        <p:spPr>
          <a:xfrm>
            <a:off x="3881125" y="868917"/>
            <a:ext cx="3744556" cy="1014036"/>
          </a:xfrm>
          <a:prstGeom prst="cloudCallout">
            <a:avLst>
              <a:gd name="adj1" fmla="val 15604"/>
              <a:gd name="adj2" fmla="val 109823"/>
            </a:avLst>
          </a:prstGeom>
          <a:solidFill>
            <a:srgbClr val="99CCFF"/>
          </a:solidFill>
          <a:ln w="9525" cap="flat" cmpd="sng">
            <a:solidFill>
              <a:schemeClr val="tx1"/>
            </a:solidFill>
            <a:prstDash val="solid"/>
            <a:headEnd type="none" w="med" len="med"/>
            <a:tailEnd type="none" w="med" len="med"/>
          </a:ln>
        </p:spPr>
        <p:txBody>
          <a:bodyPr lIns="68580" tIns="34290" rIns="68580" bIns="34290"/>
          <a:lstStyle/>
          <a:p>
            <a:pPr>
              <a:defRPr/>
            </a:pPr>
            <a:r>
              <a:rPr lang="zh-CN" altLang="en-US" sz="2400" b="1">
                <a:latin typeface="宋体" panose="02010600030101010101" pitchFamily="2" charset="-122"/>
                <a:ea typeface="宋体" panose="02010600030101010101" pitchFamily="2" charset="-122"/>
              </a:rPr>
              <a:t>物质从液态变成气态叫做汽化。</a:t>
            </a:r>
          </a:p>
        </p:txBody>
      </p:sp>
      <p:sp>
        <p:nvSpPr>
          <p:cNvPr id="14" name="云形标注 13"/>
          <p:cNvSpPr/>
          <p:nvPr/>
        </p:nvSpPr>
        <p:spPr>
          <a:xfrm>
            <a:off x="4700154" y="4026571"/>
            <a:ext cx="4058835" cy="936608"/>
          </a:xfrm>
          <a:prstGeom prst="cloudCallout">
            <a:avLst>
              <a:gd name="adj1" fmla="val -5459"/>
              <a:gd name="adj2" fmla="val -99581"/>
            </a:avLst>
          </a:prstGeom>
          <a:solidFill>
            <a:srgbClr val="99CCFF"/>
          </a:solidFill>
          <a:ln w="9525" cap="flat" cmpd="sng">
            <a:solidFill>
              <a:schemeClr val="tx1"/>
            </a:solidFill>
            <a:prstDash val="solid"/>
            <a:headEnd type="none" w="med" len="med"/>
            <a:tailEnd type="none" w="med" len="med"/>
          </a:ln>
        </p:spPr>
        <p:txBody>
          <a:bodyPr lIns="68580" tIns="34290" rIns="68580" bIns="34290"/>
          <a:lstStyle/>
          <a:p>
            <a:pPr algn="ctr">
              <a:defRPr/>
            </a:pPr>
            <a:r>
              <a:rPr lang="zh-CN" altLang="en-US" sz="2400" b="1">
                <a:latin typeface="宋体" panose="02010600030101010101" pitchFamily="2" charset="-122"/>
                <a:ea typeface="宋体" panose="02010600030101010101" pitchFamily="2" charset="-122"/>
              </a:rPr>
              <a:t>物质从气态变成液态叫做液化。</a:t>
            </a:r>
          </a:p>
        </p:txBody>
      </p:sp>
      <p:sp>
        <p:nvSpPr>
          <p:cNvPr id="15" name="矩形 14"/>
          <p:cNvSpPr/>
          <p:nvPr/>
        </p:nvSpPr>
        <p:spPr>
          <a:xfrm>
            <a:off x="5847379" y="2373668"/>
            <a:ext cx="614363" cy="307181"/>
          </a:xfrm>
          <a:prstGeom prst="rect">
            <a:avLst/>
          </a:prstGeom>
        </p:spPr>
        <p:txBody>
          <a:bodyPr wrap="none" lIns="68580" tIns="34290" rIns="68580" bIns="34290" fromWordArt="1">
            <a:noAutofit/>
          </a:bodyPr>
          <a:lstStyle/>
          <a:p>
            <a:pPr algn="ctr">
              <a:defRPr/>
            </a:pPr>
            <a:r>
              <a:rPr lang="zh-CN" altLang="en-US" sz="2400" b="1">
                <a:solidFill>
                  <a:srgbClr val="FF0000"/>
                </a:solidFill>
                <a:latin typeface="宋体" panose="02010600030101010101" pitchFamily="2" charset="-122"/>
                <a:ea typeface="宋体" panose="02010600030101010101" pitchFamily="2" charset="-122"/>
              </a:rPr>
              <a:t>汽化</a:t>
            </a:r>
          </a:p>
        </p:txBody>
      </p:sp>
      <p:sp>
        <p:nvSpPr>
          <p:cNvPr id="16" name="矩形 15"/>
          <p:cNvSpPr/>
          <p:nvPr/>
        </p:nvSpPr>
        <p:spPr>
          <a:xfrm>
            <a:off x="4311028" y="3245821"/>
            <a:ext cx="802005" cy="387668"/>
          </a:xfrm>
          <a:prstGeom prst="rect">
            <a:avLst/>
          </a:prstGeom>
        </p:spPr>
        <p:txBody>
          <a:bodyPr wrap="none" lIns="68580" tIns="34290" rIns="68580" bIns="34290" fromWordArt="1">
            <a:prstTxWarp prst="textPlain">
              <a:avLst>
                <a:gd name="adj" fmla="val 50000"/>
              </a:avLst>
            </a:prstTxWarp>
            <a:normAutofit fontScale="90000" lnSpcReduction="10000"/>
          </a:bodyPr>
          <a:lstStyle/>
          <a:p>
            <a:pPr algn="ctr">
              <a:defRPr/>
            </a:pPr>
            <a:r>
              <a:rPr lang="zh-CN" altLang="en-US" sz="24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液态</a:t>
            </a:r>
          </a:p>
        </p:txBody>
      </p:sp>
      <p:sp>
        <p:nvSpPr>
          <p:cNvPr id="17" name="右箭头 16"/>
          <p:cNvSpPr/>
          <p:nvPr/>
        </p:nvSpPr>
        <p:spPr>
          <a:xfrm>
            <a:off x="5201616" y="2727535"/>
            <a:ext cx="2031206" cy="185261"/>
          </a:xfrm>
          <a:prstGeom prst="rightArrow">
            <a:avLst>
              <a:gd name="adj1" fmla="val 50000"/>
              <a:gd name="adj2" fmla="val 239444"/>
            </a:avLst>
          </a:prstGeom>
          <a:solidFill>
            <a:srgbClr val="0000FF"/>
          </a:solidFill>
          <a:ln w="9525" cap="flat" cmpd="sng">
            <a:solidFill>
              <a:schemeClr val="tx1"/>
            </a:solidFill>
            <a:prstDash val="solid"/>
            <a:miter/>
            <a:headEnd type="none" w="med" len="med"/>
            <a:tailEnd type="none" w="med" len="med"/>
          </a:ln>
        </p:spPr>
        <p:txBody>
          <a:bodyPr lIns="68580" tIns="34290" rIns="68580" bIns="34290"/>
          <a:lstStyle/>
          <a:p>
            <a:pPr>
              <a:defRPr/>
            </a:pPr>
            <a:endParaRPr lang="zh-CN" altLang="en-US" sz="2400">
              <a:solidFill>
                <a:srgbClr val="000000"/>
              </a:solidFill>
              <a:latin typeface="宋体" panose="02010600030101010101" pitchFamily="2" charset="-122"/>
              <a:ea typeface="宋体" panose="02010600030101010101" pitchFamily="2" charset="-122"/>
            </a:endParaRPr>
          </a:p>
        </p:txBody>
      </p:sp>
      <p:sp>
        <p:nvSpPr>
          <p:cNvPr id="18" name="左箭头 17"/>
          <p:cNvSpPr/>
          <p:nvPr/>
        </p:nvSpPr>
        <p:spPr>
          <a:xfrm>
            <a:off x="5201616" y="3089009"/>
            <a:ext cx="2031206" cy="158591"/>
          </a:xfrm>
          <a:prstGeom prst="leftArrow">
            <a:avLst>
              <a:gd name="adj1" fmla="val 50000"/>
              <a:gd name="adj2" fmla="val 226666"/>
            </a:avLst>
          </a:prstGeom>
          <a:solidFill>
            <a:srgbClr val="0000FF"/>
          </a:solidFill>
          <a:ln w="9525" cap="flat" cmpd="sng">
            <a:solidFill>
              <a:schemeClr val="tx1"/>
            </a:solidFill>
            <a:prstDash val="solid"/>
            <a:miter/>
            <a:headEnd type="none" w="med" len="med"/>
            <a:tailEnd type="none" w="med" len="med"/>
          </a:ln>
        </p:spPr>
        <p:txBody>
          <a:bodyPr lIns="68580" tIns="34290" rIns="68580" bIns="34290"/>
          <a:lstStyle/>
          <a:p>
            <a:pPr>
              <a:defRPr/>
            </a:pPr>
            <a:endParaRPr lang="zh-CN" altLang="en-US" sz="2400">
              <a:solidFill>
                <a:srgbClr val="000000"/>
              </a:solidFill>
              <a:latin typeface="宋体" panose="02010600030101010101" pitchFamily="2" charset="-122"/>
              <a:ea typeface="宋体" panose="02010600030101010101" pitchFamily="2" charset="-122"/>
            </a:endParaRPr>
          </a:p>
        </p:txBody>
      </p:sp>
      <p:pic>
        <p:nvPicPr>
          <p:cNvPr id="19" name="图片 18"/>
          <p:cNvPicPr>
            <a:picLocks noChangeAspect="1"/>
          </p:cNvPicPr>
          <p:nvPr/>
        </p:nvPicPr>
        <p:blipFill>
          <a:blip r:embed="rId3"/>
          <a:stretch>
            <a:fillRect/>
          </a:stretch>
        </p:blipFill>
        <p:spPr>
          <a:xfrm>
            <a:off x="914528" y="1860961"/>
            <a:ext cx="3200400" cy="26289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5" name="Picture 2"/>
          <p:cNvPicPr>
            <a:picLocks noChangeAspect="1" noChangeArrowheads="1"/>
          </p:cNvPicPr>
          <p:nvPr/>
        </p:nvPicPr>
        <p:blipFill>
          <a:blip r:embed="rId4">
            <a:extLst>
              <a:ext uri="{28A0092B-C50C-407E-A947-70E740481C1C}">
                <a14:useLocalDpi xmlns:a14="http://schemas.microsoft.com/office/drawing/2010/main" val="0"/>
              </a:ext>
            </a:extLst>
          </a:blip>
          <a:srcRect l="8469" t="10613" r="19910" b="3687"/>
          <a:stretch>
            <a:fillRect/>
          </a:stretch>
        </p:blipFill>
        <p:spPr bwMode="auto">
          <a:xfrm rot="16200000">
            <a:off x="1958942" y="68481"/>
            <a:ext cx="839633" cy="2542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TextBox 25"/>
          <p:cNvSpPr txBox="1"/>
          <p:nvPr/>
        </p:nvSpPr>
        <p:spPr>
          <a:xfrm>
            <a:off x="1428263" y="1138922"/>
            <a:ext cx="1900989" cy="46166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汽化和液化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7" presetClass="entr" presetSubtype="2"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2000" fill="hold"/>
                                        <p:tgtEl>
                                          <p:spTgt spid="13"/>
                                        </p:tgtEl>
                                        <p:attrNameLst>
                                          <p:attrName>ppt_x</p:attrName>
                                        </p:attrNameLst>
                                      </p:cBhvr>
                                      <p:tavLst>
                                        <p:tav tm="0">
                                          <p:val>
                                            <p:strVal val="1+#ppt_w/2"/>
                                          </p:val>
                                        </p:tav>
                                        <p:tav tm="100000">
                                          <p:val>
                                            <p:strVal val="#ppt_x"/>
                                          </p:val>
                                        </p:tav>
                                      </p:tavLst>
                                    </p:anim>
                                    <p:anim calcmode="lin" valueType="num">
                                      <p:cBhvr additive="base">
                                        <p:cTn id="36" dur="2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4" presetClass="entr" presetSubtype="32"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ox(out)">
                                      <p:cBhvr>
                                        <p:cTn id="41" dur="500"/>
                                        <p:tgtEl>
                                          <p:spTgt spid="15"/>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7" presetClass="entr" presetSubtype="2"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000" fill="hold"/>
                                        <p:tgtEl>
                                          <p:spTgt spid="14"/>
                                        </p:tgtEl>
                                        <p:attrNameLst>
                                          <p:attrName>ppt_x</p:attrName>
                                        </p:attrNameLst>
                                      </p:cBhvr>
                                      <p:tavLst>
                                        <p:tav tm="0">
                                          <p:val>
                                            <p:strVal val="1+#ppt_w/2"/>
                                          </p:val>
                                        </p:tav>
                                        <p:tav tm="100000">
                                          <p:val>
                                            <p:strVal val="#ppt_x"/>
                                          </p:val>
                                        </p:tav>
                                      </p:tavLst>
                                    </p:anim>
                                    <p:anim calcmode="lin" valueType="num">
                                      <p:cBhvr additive="base">
                                        <p:cTn id="53" dur="2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afterGroup">
                            <p:stCondLst>
                              <p:cond delay="0"/>
                            </p:stCondLst>
                            <p:childTnLst>
                              <p:par>
                                <p:cTn id="56" presetID="4" presetClass="entr" presetSubtype="32"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ox(out)">
                                      <p:cBhvr>
                                        <p:cTn id="58" dur="500"/>
                                        <p:tgtEl>
                                          <p:spTgt spid="6"/>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0-#ppt_w/2"/>
                                          </p:val>
                                        </p:tav>
                                        <p:tav tm="100000">
                                          <p:val>
                                            <p:strVal val="#ppt_x"/>
                                          </p:val>
                                        </p:tav>
                                      </p:tavLst>
                                    </p:anim>
                                    <p:anim calcmode="lin" valueType="num">
                                      <p:cBhvr additive="base">
                                        <p:cTn id="6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2" fill="hold"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500" fill="hold"/>
                                        <p:tgtEl>
                                          <p:spTgt spid="10"/>
                                        </p:tgtEl>
                                        <p:attrNameLst>
                                          <p:attrName>ppt_x</p:attrName>
                                        </p:attrNameLst>
                                      </p:cBhvr>
                                      <p:tavLst>
                                        <p:tav tm="0">
                                          <p:val>
                                            <p:strVal val="1+#ppt_w/2"/>
                                          </p:val>
                                        </p:tav>
                                        <p:tav tm="100000">
                                          <p:val>
                                            <p:strVal val="#ppt_x"/>
                                          </p:val>
                                        </p:tav>
                                      </p:tavLst>
                                    </p:anim>
                                    <p:anim calcmode="lin" valueType="num">
                                      <p:cBhvr additive="base">
                                        <p:cTn id="74" dur="500" fill="hold"/>
                                        <p:tgtEl>
                                          <p:spTgt spid="10"/>
                                        </p:tgtEl>
                                        <p:attrNameLst>
                                          <p:attrName>ppt_y</p:attrName>
                                        </p:attrNameLst>
                                      </p:cBhvr>
                                      <p:tavLst>
                                        <p:tav tm="0">
                                          <p:val>
                                            <p:strVal val="#ppt_y"/>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1734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12" name="动作按钮: 第一张 11">
            <a:hlinkClick r:id="rId2" action="ppaction://hlinksldjump" highlightClick="1"/>
          </p:cNvPr>
          <p:cNvSpPr/>
          <p:nvPr/>
        </p:nvSpPr>
        <p:spPr>
          <a:xfrm>
            <a:off x="8902083" y="516577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22" name="文本框 123"/>
          <p:cNvSpPr txBox="1">
            <a:spLocks noChangeArrowheads="1"/>
          </p:cNvSpPr>
          <p:nvPr/>
        </p:nvSpPr>
        <p:spPr bwMode="auto">
          <a:xfrm>
            <a:off x="125759" y="50673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5" name="文本框 14"/>
          <p:cNvSpPr txBox="1"/>
          <p:nvPr/>
        </p:nvSpPr>
        <p:spPr>
          <a:xfrm>
            <a:off x="4128611" y="3761603"/>
            <a:ext cx="4767739" cy="1177245"/>
          </a:xfrm>
          <a:prstGeom prst="rect">
            <a:avLst/>
          </a:prstGeom>
          <a:solidFill>
            <a:schemeClr val="bg1"/>
          </a:solidFill>
        </p:spPr>
        <p:txBody>
          <a:bodyPr wrap="square" lIns="68580" tIns="34290" rIns="68580" bIns="34290" rtlCol="0">
            <a:spAutoFit/>
          </a:bodyPr>
          <a:lstStyle/>
          <a:p>
            <a:pPr>
              <a:lnSpc>
                <a:spcPct val="150000"/>
              </a:lnSpc>
              <a:defRPr/>
            </a:pPr>
            <a:r>
              <a:rPr lang="zh-CN" altLang="en-US" sz="2400" b="1">
                <a:solidFill>
                  <a:srgbClr val="FF0000"/>
                </a:solidFill>
                <a:latin typeface="宋体" panose="02010600030101010101" pitchFamily="2" charset="-122"/>
                <a:ea typeface="宋体" panose="02010600030101010101" pitchFamily="2" charset="-122"/>
              </a:rPr>
              <a:t>    沸腾</a:t>
            </a:r>
            <a:r>
              <a:rPr lang="zh-CN" altLang="en-US" sz="2400" b="1">
                <a:solidFill>
                  <a:srgbClr val="000000"/>
                </a:solidFill>
                <a:latin typeface="宋体" panose="02010600030101010101" pitchFamily="2" charset="-122"/>
                <a:ea typeface="宋体" panose="02010600030101010101" pitchFamily="2" charset="-122"/>
              </a:rPr>
              <a:t>是液体</a:t>
            </a:r>
            <a:r>
              <a:rPr lang="zh-CN" altLang="en-US" sz="2400" b="1">
                <a:solidFill>
                  <a:srgbClr val="FF0000"/>
                </a:solidFill>
                <a:latin typeface="宋体" panose="02010600030101010101" pitchFamily="2" charset="-122"/>
                <a:ea typeface="宋体" panose="02010600030101010101" pitchFamily="2" charset="-122"/>
              </a:rPr>
              <a:t>内部和表面</a:t>
            </a:r>
            <a:r>
              <a:rPr lang="zh-CN" altLang="en-US" sz="2400" b="1">
                <a:solidFill>
                  <a:srgbClr val="000000"/>
                </a:solidFill>
                <a:latin typeface="宋体" panose="02010600030101010101" pitchFamily="2" charset="-122"/>
                <a:ea typeface="宋体" panose="02010600030101010101" pitchFamily="2" charset="-122"/>
              </a:rPr>
              <a:t>同时发生的</a:t>
            </a:r>
            <a:r>
              <a:rPr lang="zh-CN" altLang="en-US" sz="2400" b="1">
                <a:solidFill>
                  <a:srgbClr val="FF0000"/>
                </a:solidFill>
                <a:latin typeface="宋体" panose="02010600030101010101" pitchFamily="2" charset="-122"/>
                <a:ea typeface="宋体" panose="02010600030101010101" pitchFamily="2" charset="-122"/>
              </a:rPr>
              <a:t>剧烈</a:t>
            </a:r>
            <a:r>
              <a:rPr lang="zh-CN" altLang="en-US" sz="2400" b="1">
                <a:solidFill>
                  <a:srgbClr val="000000"/>
                </a:solidFill>
                <a:latin typeface="宋体" panose="02010600030101010101" pitchFamily="2" charset="-122"/>
                <a:ea typeface="宋体" panose="02010600030101010101" pitchFamily="2" charset="-122"/>
              </a:rPr>
              <a:t>的汽化现象。</a:t>
            </a:r>
          </a:p>
        </p:txBody>
      </p:sp>
      <p:sp>
        <p:nvSpPr>
          <p:cNvPr id="6" name="文本框 1"/>
          <p:cNvSpPr txBox="1"/>
          <p:nvPr/>
        </p:nvSpPr>
        <p:spPr>
          <a:xfrm>
            <a:off x="4421981" y="755809"/>
            <a:ext cx="939165" cy="461487"/>
          </a:xfrm>
          <a:prstGeom prst="rect">
            <a:avLst/>
          </a:prstGeom>
          <a:solidFill>
            <a:schemeClr val="bg1"/>
          </a:solidFill>
        </p:spPr>
        <p:txBody>
          <a:bodyPr wrap="square" rtlCol="0">
            <a:spAutoFit/>
          </a:bodyPr>
          <a:lstStyle/>
          <a:p>
            <a:pPr>
              <a:defRPr/>
            </a:pPr>
            <a:r>
              <a:rPr lang="zh-CN" altLang="en-US" sz="2400" b="1">
                <a:solidFill>
                  <a:srgbClr val="000000"/>
                </a:solidFill>
                <a:latin typeface="黑体" panose="02010609060101010101" pitchFamily="49" charset="-122"/>
                <a:ea typeface="黑体" panose="02010609060101010101" pitchFamily="49" charset="-122"/>
              </a:rPr>
              <a:t>沸腾</a:t>
            </a:r>
          </a:p>
        </p:txBody>
      </p:sp>
      <p:sp>
        <p:nvSpPr>
          <p:cNvPr id="7" name="文本框 9"/>
          <p:cNvSpPr txBox="1"/>
          <p:nvPr/>
        </p:nvSpPr>
        <p:spPr>
          <a:xfrm>
            <a:off x="4060032" y="1565434"/>
            <a:ext cx="4836318" cy="2285241"/>
          </a:xfrm>
          <a:prstGeom prst="rect">
            <a:avLst/>
          </a:prstGeom>
          <a:solidFill>
            <a:schemeClr val="bg1"/>
          </a:solidFill>
        </p:spPr>
        <p:txBody>
          <a:bodyPr wrap="square" lIns="68580" tIns="34290" rIns="68580" bIns="34290" rtlCol="0">
            <a:spAutoFit/>
          </a:bodyPr>
          <a:lstStyle/>
          <a:p>
            <a:pPr>
              <a:lnSpc>
                <a:spcPct val="150000"/>
              </a:lnSpc>
              <a:defRPr/>
            </a:pPr>
            <a:r>
              <a:rPr lang="zh-CN" altLang="en-US" sz="2400" b="1">
                <a:solidFill>
                  <a:srgbClr val="000000"/>
                </a:solidFill>
                <a:latin typeface="宋体" panose="02010600030101010101" pitchFamily="2" charset="-122"/>
                <a:ea typeface="宋体" panose="02010600030101010101" pitchFamily="2" charset="-122"/>
              </a:rPr>
              <a:t>    所谓</a:t>
            </a:r>
            <a:r>
              <a:rPr lang="en-US" altLang="zh-CN" sz="2400" b="1">
                <a:solidFill>
                  <a:srgbClr val="000000"/>
                </a:solidFill>
                <a:latin typeface="宋体" panose="02010600030101010101" pitchFamily="2" charset="-122"/>
                <a:ea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rPr>
              <a:t>烧开</a:t>
            </a:r>
            <a:r>
              <a:rPr lang="en-US" altLang="zh-CN" sz="2400" b="1">
                <a:solidFill>
                  <a:srgbClr val="000000"/>
                </a:solidFill>
                <a:latin typeface="宋体" panose="02010600030101010101" pitchFamily="2" charset="-122"/>
                <a:ea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rPr>
              <a:t>就是将冷水加热到有大量的气泡冒出来。水</a:t>
            </a:r>
            <a:r>
              <a:rPr lang="en-US" altLang="zh-CN" sz="2400" b="1">
                <a:solidFill>
                  <a:srgbClr val="000000"/>
                </a:solidFill>
                <a:latin typeface="宋体" panose="02010600030101010101" pitchFamily="2" charset="-122"/>
                <a:ea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rPr>
              <a:t>开</a:t>
            </a:r>
            <a:r>
              <a:rPr lang="en-US" altLang="zh-CN" sz="2400" b="1">
                <a:solidFill>
                  <a:srgbClr val="000000"/>
                </a:solidFill>
                <a:latin typeface="宋体" panose="02010600030101010101" pitchFamily="2" charset="-122"/>
                <a:ea typeface="宋体" panose="02010600030101010101" pitchFamily="2" charset="-122"/>
              </a:rPr>
              <a:t>”</a:t>
            </a:r>
            <a:r>
              <a:rPr lang="zh-CN" altLang="en-US" sz="2400" b="1">
                <a:solidFill>
                  <a:srgbClr val="000000"/>
                </a:solidFill>
                <a:latin typeface="宋体" panose="02010600030101010101" pitchFamily="2" charset="-122"/>
                <a:ea typeface="宋体" panose="02010600030101010101" pitchFamily="2" charset="-122"/>
              </a:rPr>
              <a:t>了这一生活用语在物理学中叫做</a:t>
            </a:r>
            <a:r>
              <a:rPr lang="zh-CN" altLang="en-US" sz="2400" b="1">
                <a:solidFill>
                  <a:srgbClr val="FF0000"/>
                </a:solidFill>
                <a:latin typeface="宋体" panose="02010600030101010101" pitchFamily="2" charset="-122"/>
                <a:ea typeface="宋体" panose="02010600030101010101" pitchFamily="2" charset="-122"/>
              </a:rPr>
              <a:t>沸腾</a:t>
            </a:r>
            <a:r>
              <a:rPr lang="zh-CN" altLang="en-US" sz="2400" b="1">
                <a:solidFill>
                  <a:srgbClr val="000000"/>
                </a:solidFill>
                <a:latin typeface="宋体" panose="02010600030101010101" pitchFamily="2" charset="-122"/>
                <a:ea typeface="宋体" panose="02010600030101010101" pitchFamily="2" charset="-122"/>
              </a:rPr>
              <a:t>。</a:t>
            </a:r>
          </a:p>
        </p:txBody>
      </p:sp>
      <p:pic>
        <p:nvPicPr>
          <p:cNvPr id="8" name="图片 7"/>
          <p:cNvPicPr>
            <a:picLocks noChangeAspect="1"/>
          </p:cNvPicPr>
          <p:nvPr/>
        </p:nvPicPr>
        <p:blipFill>
          <a:blip r:embed="rId3"/>
          <a:stretch>
            <a:fillRect/>
          </a:stretch>
        </p:blipFill>
        <p:spPr>
          <a:xfrm>
            <a:off x="664875" y="1605564"/>
            <a:ext cx="3153571" cy="24757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14" name="组合 18"/>
          <p:cNvGrpSpPr/>
          <p:nvPr/>
        </p:nvGrpSpPr>
        <p:grpSpPr>
          <a:xfrm>
            <a:off x="2821209" y="793433"/>
            <a:ext cx="1525530" cy="423517"/>
            <a:chOff x="2094735" y="684067"/>
            <a:chExt cx="1906600" cy="564688"/>
          </a:xfrm>
        </p:grpSpPr>
        <p:sp>
          <p:nvSpPr>
            <p:cNvPr id="15" name="圆角矩形 14"/>
            <p:cNvSpPr/>
            <p:nvPr/>
          </p:nvSpPr>
          <p:spPr>
            <a:xfrm>
              <a:off x="2094735" y="684067"/>
              <a:ext cx="1906600" cy="534609"/>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defTabSz="685165" eaLnBrk="0" hangingPunct="0">
                <a:defRPr/>
              </a:pPr>
              <a:endParaRPr kumimoji="1" lang="zh-CN" altLang="en-US" b="1">
                <a:solidFill>
                  <a:srgbClr val="000000"/>
                </a:solidFill>
                <a:latin typeface="Arial"/>
                <a:ea typeface="黑体" panose="02010609060101010101" pitchFamily="49" charset="-122"/>
              </a:endParaRPr>
            </a:p>
          </p:txBody>
        </p:sp>
        <p:sp>
          <p:nvSpPr>
            <p:cNvPr id="16" name="矩形 1"/>
            <p:cNvSpPr>
              <a:spLocks noChangeArrowheads="1"/>
            </p:cNvSpPr>
            <p:nvPr/>
          </p:nvSpPr>
          <p:spPr bwMode="auto">
            <a:xfrm>
              <a:off x="2117820" y="731692"/>
              <a:ext cx="1883515" cy="517063"/>
            </a:xfrm>
            <a:prstGeom prst="rect">
              <a:avLst/>
            </a:prstGeom>
            <a:noFill/>
            <a:ln w="9525">
              <a:noFill/>
              <a:miter lim="800000"/>
            </a:ln>
          </p:spPr>
          <p:txBody>
            <a:bodyPr wrap="square">
              <a:spAutoFit/>
            </a:bodyPr>
            <a:lstStyle/>
            <a:p>
              <a:pPr algn="ctr" defTabSz="685165">
                <a:lnSpc>
                  <a:spcPct val="80000"/>
                </a:lnSpc>
              </a:pPr>
              <a:r>
                <a:rPr lang="zh-CN" altLang="en-US" sz="2400" b="1">
                  <a:solidFill>
                    <a:srgbClr val="FFFFFF"/>
                  </a:solidFill>
                  <a:latin typeface="Times New Roman" panose="02020603050405020304" pitchFamily="18" charset="0"/>
                  <a:ea typeface="黑体" panose="02010609060101010101" pitchFamily="49" charset="-122"/>
                </a:rPr>
                <a:t>知识点 </a:t>
              </a:r>
              <a:r>
                <a:rPr lang="en-US" sz="2400" b="1">
                  <a:solidFill>
                    <a:srgbClr val="FFFFFF"/>
                  </a:solidFill>
                  <a:latin typeface="Times New Roman" panose="02020603050405020304" pitchFamily="18" charset="0"/>
                  <a:ea typeface="黑体" panose="02010609060101010101" pitchFamily="49" charset="-122"/>
                </a:rPr>
                <a:t>2</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up)">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510291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矩形 12290"/>
          <p:cNvSpPr>
            <a:spLocks noChangeArrowheads="1"/>
          </p:cNvSpPr>
          <p:nvPr/>
        </p:nvSpPr>
        <p:spPr bwMode="auto">
          <a:xfrm>
            <a:off x="0" y="772916"/>
            <a:ext cx="9146381" cy="540544"/>
          </a:xfrm>
          <a:prstGeom prst="rect">
            <a:avLst/>
          </a:prstGeom>
          <a:solidFill>
            <a:srgbClr val="333399"/>
          </a:solidFill>
          <a:ln w="9525">
            <a:noFill/>
            <a:miter lim="800000"/>
          </a:ln>
        </p:spPr>
        <p:txBody>
          <a:bodyPr lIns="68580" tIns="34290" rIns="68580" bIns="34290" anchor="ctr"/>
          <a:lstStyle/>
          <a:p>
            <a:pPr algn="ctr">
              <a:defRPr/>
            </a:pPr>
            <a:r>
              <a:rPr lang="en-US" altLang="zh-CN" sz="2100" b="1" spc="75">
                <a:solidFill>
                  <a:srgbClr val="FFFF00"/>
                </a:solidFill>
                <a:latin typeface="Times New Roman" panose="02020603050405020304" pitchFamily="18" charset="0"/>
                <a:ea typeface="黑体" panose="02010609060101010101" pitchFamily="49" charset="-122"/>
              </a:rPr>
              <a:t>      </a:t>
            </a:r>
            <a:r>
              <a:rPr lang="zh-CN" altLang="zh-CN" sz="2100" b="1" spc="75">
                <a:solidFill>
                  <a:srgbClr val="FFFF00"/>
                </a:solidFill>
                <a:latin typeface="Times New Roman" panose="02020603050405020304" pitchFamily="18" charset="0"/>
                <a:ea typeface="黑体" panose="02010609060101010101" pitchFamily="49" charset="-122"/>
              </a:rPr>
              <a:t>探究实验：探究水沸腾时温度变化的特点</a:t>
            </a:r>
          </a:p>
        </p:txBody>
      </p:sp>
      <p:pic>
        <p:nvPicPr>
          <p:cNvPr id="6" name="3302.eps" descr="id:2147513375;FounderCES"/>
          <p:cNvPicPr>
            <a:picLocks noChangeAspect="1"/>
          </p:cNvPicPr>
          <p:nvPr/>
        </p:nvPicPr>
        <p:blipFill>
          <a:blip r:embed="rId3"/>
          <a:stretch>
            <a:fillRect/>
          </a:stretch>
        </p:blipFill>
        <p:spPr>
          <a:xfrm>
            <a:off x="4777740" y="1470977"/>
            <a:ext cx="3018473" cy="1551623"/>
          </a:xfrm>
          <a:prstGeom prst="rect">
            <a:avLst/>
          </a:prstGeom>
        </p:spPr>
      </p:pic>
      <p:sp>
        <p:nvSpPr>
          <p:cNvPr id="7" name="文本框 99"/>
          <p:cNvSpPr txBox="1"/>
          <p:nvPr/>
        </p:nvSpPr>
        <p:spPr>
          <a:xfrm>
            <a:off x="3553300" y="3701927"/>
            <a:ext cx="5209223" cy="807244"/>
          </a:xfrm>
          <a:prstGeom prst="rect">
            <a:avLst/>
          </a:prstGeom>
          <a:noFill/>
          <a:ln w="9525">
            <a:noFill/>
          </a:ln>
        </p:spPr>
        <p:txBody>
          <a:bodyPr wrap="square" lIns="68580" tIns="34290" rIns="68580" bIns="34290">
            <a:spAutoFit/>
          </a:bodyPr>
          <a:lstStyle/>
          <a:p>
            <a:pPr>
              <a:defRPr/>
            </a:pP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rPr>
              <a:t>液体沸腾的条件：</a:t>
            </a:r>
          </a:p>
          <a:p>
            <a:pPr>
              <a:defRPr/>
            </a:pP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rPr>
              <a:t>（</a:t>
            </a:r>
            <a:r>
              <a:rPr lang="en-US" altLang="zh-CN" sz="2400" b="1">
                <a:solidFill>
                  <a:srgbClr val="000000"/>
                </a:solidFill>
                <a:latin typeface="宋体" panose="02010600030101010101" pitchFamily="2" charset="-122"/>
                <a:ea typeface="宋体" panose="02010600030101010101" pitchFamily="2" charset="-122"/>
                <a:cs typeface="楷体_GB2312" panose="02010609030101010101" charset="-122"/>
              </a:rPr>
              <a:t>1</a:t>
            </a: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rPr>
              <a:t>）</a:t>
            </a:r>
            <a:r>
              <a:rPr lang="zh-CN" altLang="en-US" sz="2400" b="1">
                <a:solidFill>
                  <a:srgbClr val="0FB62A"/>
                </a:solidFill>
                <a:latin typeface="宋体" panose="02010600030101010101" pitchFamily="2" charset="-122"/>
                <a:ea typeface="宋体" panose="02010600030101010101" pitchFamily="2" charset="-122"/>
                <a:cs typeface="楷体_GB2312" panose="02010609030101010101" charset="-122"/>
                <a:sym typeface="+mn-ea"/>
              </a:rPr>
              <a:t>达到沸点</a:t>
            </a: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sym typeface="+mn-ea"/>
              </a:rPr>
              <a:t>；  （</a:t>
            </a:r>
            <a:r>
              <a:rPr lang="en-US" altLang="zh-CN" sz="2400" b="1">
                <a:solidFill>
                  <a:srgbClr val="000000"/>
                </a:solidFill>
                <a:latin typeface="宋体" panose="02010600030101010101" pitchFamily="2" charset="-122"/>
                <a:ea typeface="宋体" panose="02010600030101010101" pitchFamily="2" charset="-122"/>
                <a:cs typeface="楷体_GB2312" panose="02010609030101010101" charset="-122"/>
                <a:sym typeface="+mn-ea"/>
              </a:rPr>
              <a:t>2</a:t>
            </a: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sym typeface="+mn-ea"/>
              </a:rPr>
              <a:t>）</a:t>
            </a:r>
            <a:r>
              <a:rPr lang="zh-CN" altLang="en-US" sz="2400" b="1">
                <a:solidFill>
                  <a:srgbClr val="0FB62A"/>
                </a:solidFill>
                <a:latin typeface="宋体" panose="02010600030101010101" pitchFamily="2" charset="-122"/>
                <a:ea typeface="宋体" panose="02010600030101010101" pitchFamily="2" charset="-122"/>
                <a:cs typeface="楷体_GB2312" panose="02010609030101010101" charset="-122"/>
                <a:sym typeface="+mn-ea"/>
              </a:rPr>
              <a:t>继续加热。</a:t>
            </a:r>
          </a:p>
        </p:txBody>
      </p:sp>
      <p:sp>
        <p:nvSpPr>
          <p:cNvPr id="8" name="文本框 7"/>
          <p:cNvSpPr txBox="1"/>
          <p:nvPr/>
        </p:nvSpPr>
        <p:spPr>
          <a:xfrm>
            <a:off x="3553300" y="3132614"/>
            <a:ext cx="5400675" cy="437674"/>
          </a:xfrm>
          <a:prstGeom prst="rect">
            <a:avLst/>
          </a:prstGeom>
          <a:noFill/>
          <a:ln w="9525">
            <a:noFill/>
          </a:ln>
        </p:spPr>
        <p:txBody>
          <a:bodyPr wrap="square" lIns="68580" tIns="34290" rIns="68580" bIns="34290">
            <a:spAutoFit/>
          </a:bodyPr>
          <a:lstStyle/>
          <a:p>
            <a:pPr>
              <a:defRPr/>
            </a:pPr>
            <a:r>
              <a:rPr lang="zh-CN" altLang="en-US" sz="2400" b="1">
                <a:solidFill>
                  <a:srgbClr val="000000"/>
                </a:solidFill>
                <a:latin typeface="宋体" panose="02010600030101010101" pitchFamily="2" charset="-122"/>
                <a:ea typeface="宋体" panose="02010600030101010101" pitchFamily="2" charset="-122"/>
                <a:cs typeface="楷体_GB2312" panose="02010609030101010101" charset="-122"/>
              </a:rPr>
              <a:t>液体沸腾的特点：</a:t>
            </a:r>
            <a:r>
              <a:rPr lang="zh-CN" altLang="en-US" sz="2400" b="1">
                <a:solidFill>
                  <a:srgbClr val="0000FF"/>
                </a:solidFill>
                <a:latin typeface="宋体" panose="02010600030101010101" pitchFamily="2" charset="-122"/>
                <a:ea typeface="宋体" panose="02010600030101010101" pitchFamily="2" charset="-122"/>
                <a:cs typeface="楷体_GB2312" panose="02010609030101010101" charset="-122"/>
              </a:rPr>
              <a:t>吸热但温度保持不变。</a:t>
            </a:r>
          </a:p>
        </p:txBody>
      </p:sp>
      <p:sp>
        <p:nvSpPr>
          <p:cNvPr id="9" name="文本框 8"/>
          <p:cNvSpPr txBox="1"/>
          <p:nvPr/>
        </p:nvSpPr>
        <p:spPr>
          <a:xfrm>
            <a:off x="5453380" y="4509135"/>
            <a:ext cx="1409700" cy="437674"/>
          </a:xfrm>
          <a:prstGeom prst="rect">
            <a:avLst/>
          </a:prstGeom>
          <a:solidFill>
            <a:schemeClr val="bg1"/>
          </a:solidFill>
        </p:spPr>
        <p:txBody>
          <a:bodyPr wrap="square" lIns="68580" tIns="34290" rIns="68580" bIns="34290" rtlCol="0">
            <a:spAutoFit/>
          </a:bodyPr>
          <a:lstStyle/>
          <a:p>
            <a:pPr>
              <a:defRPr/>
            </a:pPr>
            <a:r>
              <a:rPr lang="zh-CN" altLang="en-US" sz="2400" b="1">
                <a:solidFill>
                  <a:srgbClr val="FF0000"/>
                </a:solidFill>
                <a:latin typeface="黑体" panose="02010609060101010101" pitchFamily="49" charset="-122"/>
                <a:ea typeface="黑体" panose="02010609060101010101" pitchFamily="49" charset="-122"/>
              </a:rPr>
              <a:t>缺一不可</a:t>
            </a:r>
          </a:p>
        </p:txBody>
      </p:sp>
      <p:pic>
        <p:nvPicPr>
          <p:cNvPr id="2" name="图片 1">
            <a:hlinkClick r:id="rId4" action="ppaction://hlinkfile"/>
          </p:cNvPr>
          <p:cNvPicPr>
            <a:picLocks noChangeAspect="1"/>
          </p:cNvPicPr>
          <p:nvPr/>
        </p:nvPicPr>
        <p:blipFill>
          <a:blip r:embed="rId5"/>
          <a:stretch>
            <a:fillRect/>
          </a:stretch>
        </p:blipFill>
        <p:spPr>
          <a:xfrm>
            <a:off x="1031240" y="1470660"/>
            <a:ext cx="2223770" cy="3439795"/>
          </a:xfrm>
          <a:prstGeom prst="rect">
            <a:avLst/>
          </a:prstGeom>
        </p:spPr>
      </p:pic>
      <p:sp>
        <p:nvSpPr>
          <p:cNvPr id="20" name="矩形 42"/>
          <p:cNvSpPr/>
          <p:nvPr/>
        </p:nvSpPr>
        <p:spPr bwMode="auto">
          <a:xfrm>
            <a:off x="0" y="46845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736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72469"/>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1852"/>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516577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graphicFrame>
        <p:nvGraphicFramePr>
          <p:cNvPr id="5" name="表格 4"/>
          <p:cNvGraphicFramePr>
            <a:graphicFrameLocks noGrp="1"/>
          </p:cNvGraphicFramePr>
          <p:nvPr/>
        </p:nvGraphicFramePr>
        <p:xfrm>
          <a:off x="193835" y="946494"/>
          <a:ext cx="8794432" cy="4013935"/>
        </p:xfrm>
        <a:graphic>
          <a:graphicData uri="http://schemas.openxmlformats.org/drawingml/2006/table">
            <a:tbl>
              <a:tblPr/>
              <a:tblGrid>
                <a:gridCol w="784860">
                  <a:extLst>
                    <a:ext uri="{9D8B030D-6E8A-4147-A177-3AD203B41FA5}">
                      <a16:colId xmlns:a16="http://schemas.microsoft.com/office/drawing/2014/main" val="20000"/>
                    </a:ext>
                  </a:extLst>
                </a:gridCol>
                <a:gridCol w="3964781">
                  <a:extLst>
                    <a:ext uri="{9D8B030D-6E8A-4147-A177-3AD203B41FA5}">
                      <a16:colId xmlns:a16="http://schemas.microsoft.com/office/drawing/2014/main" val="20001"/>
                    </a:ext>
                  </a:extLst>
                </a:gridCol>
                <a:gridCol w="4044791">
                  <a:extLst>
                    <a:ext uri="{9D8B030D-6E8A-4147-A177-3AD203B41FA5}">
                      <a16:colId xmlns:a16="http://schemas.microsoft.com/office/drawing/2014/main" val="20002"/>
                    </a:ext>
                  </a:extLst>
                </a:gridCol>
              </a:tblGrid>
              <a:tr h="1363504">
                <a:tc>
                  <a:txBody>
                    <a:bodyPr/>
                    <a:lstStyle/>
                    <a:p>
                      <a:pPr marL="0" lvl="0" indent="0">
                        <a:buNone/>
                      </a:pPr>
                      <a:endParaRPr lang="zh-CN" altLang="en-US" sz="2400" b="1">
                        <a:latin typeface="宋体" panose="02010600030101010101" pitchFamily="2" charset="-122"/>
                        <a:ea typeface="宋体" panose="02010600030101010101" pitchFamily="2" charset="-122"/>
                        <a:cs typeface="楷体_GB2312" panose="02010609030101010101" charset="-122"/>
                      </a:endParaRP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w="12700" cap="rnd" cmpd="sng">
                      <a:solidFill>
                        <a:schemeClr val="tx1"/>
                      </a:solidFill>
                      <a:prstDash val="solid"/>
                      <a:headEnd type="none" w="med" len="med"/>
                      <a:tailEnd type="none" w="med" len="med"/>
                    </a:lnTlToBr>
                    <a:lnBlToTr>
                      <a:noFill/>
                    </a:lnBlToTr>
                    <a:noFill/>
                  </a:tcPr>
                </a:tc>
                <a:tc>
                  <a:txBody>
                    <a:bodyPr/>
                    <a:lstStyle/>
                    <a:p>
                      <a:pPr marL="0" lvl="0" indent="0" algn="ctr">
                        <a:buNone/>
                      </a:pPr>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水在沸腾前</a:t>
                      </a:r>
                    </a:p>
                  </a:txBody>
                  <a:tcPr marL="68580" marR="68580" marT="34290" marB="3429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zh-CN" altLang="en-US" sz="2400" b="1" baseline="0">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水在沸腾时</a:t>
                      </a:r>
                    </a:p>
                  </a:txBody>
                  <a:tcPr marL="68580" marR="68580" marT="34290" marB="3429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81751">
                <a:tc>
                  <a:txBody>
                    <a:bodyPr/>
                    <a:lstStyle/>
                    <a:p>
                      <a:pPr marL="0" lvl="0" indent="0" algn="ctr">
                        <a:buNone/>
                      </a:pPr>
                      <a:r>
                        <a:rPr lang="zh-CN" altLang="en-US" sz="2400" b="1">
                          <a:solidFill>
                            <a:srgbClr val="FF0066"/>
                          </a:solidFill>
                          <a:latin typeface="宋体" panose="02010600030101010101" pitchFamily="2" charset="-122"/>
                          <a:ea typeface="宋体" panose="02010600030101010101" pitchFamily="2" charset="-122"/>
                        </a:rPr>
                        <a:t>气泡</a:t>
                      </a: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lang="zh-CN" altLang="en-US" sz="2400" b="1">
                        <a:latin typeface="宋体" panose="02010600030101010101" pitchFamily="2" charset="-122"/>
                        <a:ea typeface="宋体" panose="02010600030101010101" pitchFamily="2" charset="-122"/>
                      </a:endParaRPr>
                    </a:p>
                  </a:txBody>
                  <a:tcPr marL="68580" marR="68580" marT="34290" marB="3429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lang="zh-CN" altLang="en-US" sz="2400" b="1">
                        <a:latin typeface="宋体" panose="02010600030101010101" pitchFamily="2" charset="-122"/>
                        <a:ea typeface="宋体" panose="02010600030101010101" pitchFamily="2" charset="-122"/>
                      </a:endParaRPr>
                    </a:p>
                  </a:txBody>
                  <a:tcPr marL="68580" marR="68580" marT="34290" marB="3429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4340">
                <a:tc>
                  <a:txBody>
                    <a:bodyPr/>
                    <a:lstStyle/>
                    <a:p>
                      <a:pPr marL="0" lvl="0" indent="0" algn="ctr">
                        <a:buNone/>
                      </a:pPr>
                      <a:r>
                        <a:rPr lang="zh-CN" altLang="en-US" sz="2400" b="1">
                          <a:solidFill>
                            <a:srgbClr val="FF0066"/>
                          </a:solidFill>
                          <a:latin typeface="宋体" panose="02010600030101010101" pitchFamily="2" charset="-122"/>
                          <a:ea typeface="宋体" panose="02010600030101010101" pitchFamily="2" charset="-122"/>
                        </a:rPr>
                        <a:t>温度</a:t>
                      </a: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lang="zh-CN" altLang="en-US" sz="2400" b="1">
                        <a:latin typeface="宋体" panose="02010600030101010101" pitchFamily="2" charset="-122"/>
                        <a:ea typeface="宋体" panose="02010600030101010101" pitchFamily="2" charset="-122"/>
                      </a:endParaRPr>
                    </a:p>
                  </a:txBody>
                  <a:tcPr marL="68580" marR="68580" marT="34290" marB="3429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lang="zh-CN" altLang="en-US" sz="2400" b="1">
                        <a:latin typeface="宋体" panose="02010600030101010101" pitchFamily="2" charset="-122"/>
                        <a:ea typeface="宋体" panose="02010600030101010101" pitchFamily="2" charset="-122"/>
                      </a:endParaRPr>
                    </a:p>
                  </a:txBody>
                  <a:tcPr marL="68580" marR="68580" marT="34290" marB="3429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4340">
                <a:tc>
                  <a:txBody>
                    <a:bodyPr/>
                    <a:lstStyle/>
                    <a:p>
                      <a:pPr marL="0" lvl="0" indent="0" algn="ctr">
                        <a:buNone/>
                      </a:pPr>
                      <a:r>
                        <a:rPr lang="zh-CN" altLang="en-US" sz="2400" b="1">
                          <a:solidFill>
                            <a:srgbClr val="FF0066"/>
                          </a:solidFill>
                          <a:latin typeface="宋体" panose="02010600030101010101" pitchFamily="2" charset="-122"/>
                          <a:ea typeface="宋体" panose="02010600030101010101" pitchFamily="2" charset="-122"/>
                        </a:rPr>
                        <a:t>声音</a:t>
                      </a: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lang="zh-CN" altLang="en-US" sz="2400" b="1">
                        <a:solidFill>
                          <a:schemeClr val="hlink"/>
                        </a:solidFill>
                        <a:latin typeface="宋体" panose="02010600030101010101" pitchFamily="2" charset="-122"/>
                        <a:ea typeface="宋体" panose="02010600030101010101" pitchFamily="2" charset="-122"/>
                      </a:endParaRPr>
                    </a:p>
                  </a:txBody>
                  <a:tcPr marL="68580" marR="68580" marT="34290" marB="3429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lang="zh-CN" altLang="en-US" sz="2400" b="1">
                        <a:solidFill>
                          <a:srgbClr val="FF0066"/>
                        </a:solidFill>
                        <a:latin typeface="宋体" panose="02010600030101010101" pitchFamily="2" charset="-122"/>
                        <a:ea typeface="宋体" panose="02010600030101010101" pitchFamily="2" charset="-122"/>
                      </a:endParaRPr>
                    </a:p>
                  </a:txBody>
                  <a:tcPr marL="68580" marR="68580" marT="34290" marB="3429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6" name="矩形 5"/>
          <p:cNvSpPr/>
          <p:nvPr/>
        </p:nvSpPr>
        <p:spPr>
          <a:xfrm>
            <a:off x="1978104" y="4082754"/>
            <a:ext cx="2271713" cy="437674"/>
          </a:xfrm>
          <a:prstGeom prst="rect">
            <a:avLst/>
          </a:prstGeom>
          <a:noFill/>
          <a:ln w="9525">
            <a:noFill/>
          </a:ln>
        </p:spPr>
        <p:txBody>
          <a:bodyPr lIns="68580" tIns="34290" rIns="68580" bIns="34290">
            <a:spAutoFit/>
          </a:bodyPr>
          <a:lstStyle/>
          <a:p>
            <a:pPr>
              <a:defRPr/>
            </a:pPr>
            <a:r>
              <a:rPr lang="zh-CN" altLang="en-US" sz="2400" b="1">
                <a:solidFill>
                  <a:srgbClr val="000000"/>
                </a:solidFill>
                <a:latin typeface="宋体" panose="02010600030101010101" pitchFamily="2" charset="-122"/>
                <a:ea typeface="宋体" panose="02010600030101010101" pitchFamily="2" charset="-122"/>
              </a:rPr>
              <a:t>逐渐升高</a:t>
            </a:r>
          </a:p>
        </p:txBody>
      </p:sp>
      <p:sp>
        <p:nvSpPr>
          <p:cNvPr id="7" name="矩形 6"/>
          <p:cNvSpPr/>
          <p:nvPr/>
        </p:nvSpPr>
        <p:spPr>
          <a:xfrm>
            <a:off x="2211705" y="4510705"/>
            <a:ext cx="797719" cy="437674"/>
          </a:xfrm>
          <a:prstGeom prst="rect">
            <a:avLst/>
          </a:prstGeom>
          <a:noFill/>
          <a:ln w="9525">
            <a:noFill/>
          </a:ln>
        </p:spPr>
        <p:txBody>
          <a:bodyPr lIns="68580" tIns="34290" rIns="68580" bIns="34290">
            <a:spAutoFit/>
          </a:bodyPr>
          <a:lstStyle/>
          <a:p>
            <a:pPr>
              <a:defRPr/>
            </a:pPr>
            <a:r>
              <a:rPr lang="zh-CN" altLang="en-US" sz="2400" b="1">
                <a:solidFill>
                  <a:srgbClr val="000000"/>
                </a:solidFill>
                <a:latin typeface="宋体" panose="02010600030101010101" pitchFamily="2" charset="-122"/>
                <a:ea typeface="宋体" panose="02010600030101010101" pitchFamily="2" charset="-122"/>
              </a:rPr>
              <a:t>大</a:t>
            </a:r>
          </a:p>
        </p:txBody>
      </p:sp>
      <p:sp>
        <p:nvSpPr>
          <p:cNvPr id="8" name="矩形 7"/>
          <p:cNvSpPr/>
          <p:nvPr/>
        </p:nvSpPr>
        <p:spPr>
          <a:xfrm>
            <a:off x="5026207" y="2369120"/>
            <a:ext cx="3834289" cy="1608133"/>
          </a:xfrm>
          <a:prstGeom prst="rect">
            <a:avLst/>
          </a:prstGeom>
          <a:noFill/>
          <a:ln w="9525">
            <a:noFill/>
          </a:ln>
        </p:spPr>
        <p:txBody>
          <a:bodyPr wrap="square" lIns="68580" tIns="34290" rIns="68580" bIns="34290">
            <a:spAutoFit/>
          </a:bodyPr>
          <a:lstStyle/>
          <a:p>
            <a:pPr>
              <a:defRPr/>
            </a:pPr>
            <a:r>
              <a:rPr lang="zh-CN" altLang="en-US" sz="2000" b="1">
                <a:solidFill>
                  <a:srgbClr val="000000"/>
                </a:solidFill>
                <a:latin typeface="宋体" panose="02010600030101010101" pitchFamily="2" charset="-122"/>
                <a:ea typeface="宋体" panose="02010600030101010101" pitchFamily="2" charset="-122"/>
              </a:rPr>
              <a:t>当水沸腾时，水中产生大量气泡，由于容器中的温度都升至沸点温度，蒸汽泡上升过程中不发生收缩现象，会</a:t>
            </a:r>
            <a:r>
              <a:rPr lang="zh-CN" altLang="en-US" sz="2000" b="1">
                <a:solidFill>
                  <a:srgbClr val="FF0000"/>
                </a:solidFill>
                <a:latin typeface="宋体" panose="02010600030101010101" pitchFamily="2" charset="-122"/>
                <a:ea typeface="宋体" panose="02010600030101010101" pitchFamily="2" charset="-122"/>
              </a:rPr>
              <a:t>上升变大</a:t>
            </a:r>
            <a:r>
              <a:rPr lang="zh-CN" altLang="en-US" sz="2000" b="1">
                <a:solidFill>
                  <a:srgbClr val="000000"/>
                </a:solidFill>
                <a:latin typeface="宋体" panose="02010600030101010101" pitchFamily="2" charset="-122"/>
                <a:ea typeface="宋体" panose="02010600030101010101" pitchFamily="2" charset="-122"/>
              </a:rPr>
              <a:t>，到水面破裂放出大量水蒸气。</a:t>
            </a:r>
          </a:p>
        </p:txBody>
      </p:sp>
      <p:sp>
        <p:nvSpPr>
          <p:cNvPr id="9" name="矩形 8"/>
          <p:cNvSpPr/>
          <p:nvPr/>
        </p:nvSpPr>
        <p:spPr>
          <a:xfrm>
            <a:off x="6154665" y="4087767"/>
            <a:ext cx="2025253" cy="437674"/>
          </a:xfrm>
          <a:prstGeom prst="rect">
            <a:avLst/>
          </a:prstGeom>
          <a:noFill/>
          <a:ln w="9525">
            <a:noFill/>
          </a:ln>
        </p:spPr>
        <p:txBody>
          <a:bodyPr lIns="68580" tIns="34290" rIns="68580" bIns="34290">
            <a:spAutoFit/>
          </a:bodyPr>
          <a:lstStyle/>
          <a:p>
            <a:pPr>
              <a:defRPr/>
            </a:pPr>
            <a:r>
              <a:rPr lang="zh-CN" altLang="en-US" sz="2400" b="1">
                <a:solidFill>
                  <a:srgbClr val="000000"/>
                </a:solidFill>
                <a:latin typeface="宋体" panose="02010600030101010101" pitchFamily="2" charset="-122"/>
                <a:ea typeface="宋体" panose="02010600030101010101" pitchFamily="2" charset="-122"/>
              </a:rPr>
              <a:t>保持不变</a:t>
            </a:r>
          </a:p>
        </p:txBody>
      </p:sp>
      <p:sp>
        <p:nvSpPr>
          <p:cNvPr id="10" name="矩形 9"/>
          <p:cNvSpPr/>
          <p:nvPr/>
        </p:nvSpPr>
        <p:spPr>
          <a:xfrm>
            <a:off x="1024890" y="2369120"/>
            <a:ext cx="3848100" cy="1608133"/>
          </a:xfrm>
          <a:prstGeom prst="rect">
            <a:avLst/>
          </a:prstGeom>
          <a:noFill/>
          <a:ln w="9525">
            <a:noFill/>
          </a:ln>
        </p:spPr>
        <p:txBody>
          <a:bodyPr wrap="square" lIns="68580" tIns="34290" rIns="68580" bIns="34290">
            <a:spAutoFit/>
          </a:bodyPr>
          <a:lstStyle/>
          <a:p>
            <a:pPr>
              <a:defRPr/>
            </a:pPr>
            <a:r>
              <a:rPr lang="zh-CN" altLang="en-US" sz="2000" b="1">
                <a:solidFill>
                  <a:srgbClr val="000000"/>
                </a:solidFill>
                <a:latin typeface="宋体" panose="02010600030101010101" pitchFamily="2" charset="-122"/>
                <a:ea typeface="宋体" panose="02010600030101010101" pitchFamily="2" charset="-122"/>
                <a:cs typeface="楷体_GB2312" panose="02010609030101010101" charset="-122"/>
              </a:rPr>
              <a:t>水在沸腾前，容器底的水先受热，其中部分水变成水蒸气形成气泡向上升，上层水的温度比下层低，因而气泡到上层就遇冷收缩，</a:t>
            </a:r>
            <a:r>
              <a:rPr lang="zh-CN" altLang="en-US" sz="2000" b="1">
                <a:solidFill>
                  <a:srgbClr val="FF0000"/>
                </a:solidFill>
                <a:latin typeface="宋体" panose="02010600030101010101" pitchFamily="2" charset="-122"/>
                <a:ea typeface="宋体" panose="02010600030101010101" pitchFamily="2" charset="-122"/>
                <a:cs typeface="楷体_GB2312" panose="02010609030101010101" charset="-122"/>
              </a:rPr>
              <a:t>体积变小</a:t>
            </a:r>
            <a:r>
              <a:rPr lang="zh-CN" altLang="en-US" sz="2000" b="1">
                <a:solidFill>
                  <a:srgbClr val="000000"/>
                </a:solidFill>
                <a:latin typeface="宋体" panose="02010600030101010101" pitchFamily="2" charset="-122"/>
                <a:ea typeface="宋体" panose="02010600030101010101" pitchFamily="2" charset="-122"/>
                <a:cs typeface="楷体_GB2312" panose="02010609030101010101" charset="-122"/>
              </a:rPr>
              <a:t>。</a:t>
            </a:r>
          </a:p>
        </p:txBody>
      </p:sp>
      <p:sp>
        <p:nvSpPr>
          <p:cNvPr id="11" name="矩形 10"/>
          <p:cNvSpPr/>
          <p:nvPr/>
        </p:nvSpPr>
        <p:spPr>
          <a:xfrm>
            <a:off x="6719412" y="4543026"/>
            <a:ext cx="447880" cy="438582"/>
          </a:xfrm>
          <a:prstGeom prst="rect">
            <a:avLst/>
          </a:prstGeom>
          <a:noFill/>
          <a:ln w="9525">
            <a:noFill/>
          </a:ln>
        </p:spPr>
        <p:txBody>
          <a:bodyPr wrap="none" lIns="68580" tIns="34290" rIns="68580" bIns="34290" anchor="t">
            <a:spAutoFit/>
          </a:bodyPr>
          <a:lstStyle/>
          <a:p>
            <a:pPr>
              <a:buClr>
                <a:srgbClr val="FFFFFF"/>
              </a:buClr>
              <a:defRPr/>
            </a:pPr>
            <a:r>
              <a:rPr lang="zh-CN" altLang="en-US" sz="2400" b="1">
                <a:solidFill>
                  <a:srgbClr val="000000"/>
                </a:solidFill>
                <a:latin typeface="宋体" panose="02010600030101010101" pitchFamily="2" charset="-122"/>
                <a:ea typeface="宋体" panose="02010600030101010101" pitchFamily="2" charset="-122"/>
              </a:rPr>
              <a:t>小</a:t>
            </a:r>
          </a:p>
        </p:txBody>
      </p:sp>
      <p:pic>
        <p:nvPicPr>
          <p:cNvPr id="13" name="图片 12" descr="twl8s040228008"/>
          <p:cNvPicPr>
            <a:picLocks noChangeAspect="1"/>
          </p:cNvPicPr>
          <p:nvPr/>
        </p:nvPicPr>
        <p:blipFill>
          <a:blip r:embed="rId3"/>
          <a:srcRect l="27027" r="29344" b="18919"/>
          <a:stretch>
            <a:fillRect/>
          </a:stretch>
        </p:blipFill>
        <p:spPr>
          <a:xfrm>
            <a:off x="1451556" y="1032604"/>
            <a:ext cx="912671" cy="1131258"/>
          </a:xfrm>
          <a:prstGeom prst="rect">
            <a:avLst/>
          </a:prstGeom>
          <a:noFill/>
          <a:ln w="9525">
            <a:noFill/>
          </a:ln>
        </p:spPr>
      </p:pic>
      <p:pic>
        <p:nvPicPr>
          <p:cNvPr id="14" name="图片 13" descr="twl8s040228009"/>
          <p:cNvPicPr>
            <a:picLocks noChangeAspect="1"/>
          </p:cNvPicPr>
          <p:nvPr/>
        </p:nvPicPr>
        <p:blipFill>
          <a:blip r:embed="rId4"/>
          <a:srcRect l="30955" t="11945" r="34369" b="26621"/>
          <a:stretch>
            <a:fillRect/>
          </a:stretch>
        </p:blipFill>
        <p:spPr>
          <a:xfrm>
            <a:off x="5563578" y="1032604"/>
            <a:ext cx="990073" cy="116979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ircle(in)">
                                      <p:cBhvr>
                                        <p:cTn id="11" dur="500"/>
                                        <p:tgtEl>
                                          <p:spTgt spid="10"/>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500"/>
                                        <p:tgtEl>
                                          <p:spTgt spid="8"/>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checkerboard(across)">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6845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4831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509592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197168" y="3278664"/>
            <a:ext cx="8756809" cy="1730216"/>
          </a:xfrm>
          <a:prstGeom prst="rect">
            <a:avLst/>
          </a:prstGeom>
          <a:solidFill>
            <a:schemeClr val="bg1"/>
          </a:solidFill>
        </p:spPr>
        <p:txBody>
          <a:bodyPr wrap="square" lIns="68580" tIns="34290" rIns="68580" bIns="34290" rtlCol="0">
            <a:spAutoFit/>
          </a:bodyPr>
          <a:lstStyle/>
          <a:p>
            <a:pPr>
              <a:lnSpc>
                <a:spcPct val="150000"/>
              </a:lnSpc>
              <a:defRPr/>
            </a:pPr>
            <a:r>
              <a:rPr lang="zh-CN" altLang="en-US" sz="2400" b="1">
                <a:solidFill>
                  <a:srgbClr val="0000FF"/>
                </a:solidFill>
                <a:latin typeface="黑体" panose="02010609060101010101" pitchFamily="49" charset="-122"/>
                <a:ea typeface="黑体" panose="02010609060101010101" pitchFamily="49" charset="-122"/>
              </a:rPr>
              <a:t>思考</a:t>
            </a:r>
            <a:r>
              <a:rPr lang="zh-CN" altLang="en-US" sz="2400" b="1">
                <a:solidFill>
                  <a:srgbClr val="0000FF"/>
                </a:solidFill>
                <a:latin typeface="楷体" panose="02010609060101010101" pitchFamily="49" charset="-122"/>
                <a:ea typeface="楷体" panose="02010609060101010101" pitchFamily="49" charset="-122"/>
              </a:rPr>
              <a:t>：</a:t>
            </a:r>
            <a:r>
              <a:rPr lang="zh-CN" altLang="en-US" sz="2400" b="1">
                <a:solidFill>
                  <a:srgbClr val="000000"/>
                </a:solidFill>
                <a:latin typeface="楷体" panose="02010609060101010101" pitchFamily="49" charset="-122"/>
                <a:ea typeface="楷体" panose="02010609060101010101" pitchFamily="49" charset="-122"/>
              </a:rPr>
              <a:t>（</a:t>
            </a:r>
            <a:r>
              <a:rPr lang="en-US" altLang="zh-CN" sz="2400" b="1">
                <a:solidFill>
                  <a:srgbClr val="000000"/>
                </a:solidFill>
                <a:latin typeface="楷体" panose="02010609060101010101" pitchFamily="49" charset="-122"/>
                <a:ea typeface="楷体" panose="02010609060101010101" pitchFamily="49" charset="-122"/>
              </a:rPr>
              <a:t>1</a:t>
            </a:r>
            <a:r>
              <a:rPr lang="zh-CN" altLang="en-US" sz="2400" b="1">
                <a:solidFill>
                  <a:srgbClr val="000000"/>
                </a:solidFill>
                <a:latin typeface="楷体" panose="02010609060101010101" pitchFamily="49" charset="-122"/>
                <a:ea typeface="楷体" panose="02010609060101010101" pitchFamily="49" charset="-122"/>
              </a:rPr>
              <a:t>）测量沸水的温度时，用水银温度计还是酒精温度计？</a:t>
            </a:r>
          </a:p>
          <a:p>
            <a:pPr>
              <a:lnSpc>
                <a:spcPct val="150000"/>
              </a:lnSpc>
              <a:defRPr/>
            </a:pPr>
            <a:r>
              <a:rPr lang="zh-CN" altLang="en-US" sz="2400" b="1">
                <a:solidFill>
                  <a:srgbClr val="000000"/>
                </a:solidFill>
                <a:latin typeface="楷体" panose="02010609060101010101" pitchFamily="49" charset="-122"/>
                <a:ea typeface="楷体" panose="02010609060101010101" pitchFamily="49" charset="-122"/>
              </a:rPr>
              <a:t>      （</a:t>
            </a:r>
            <a:r>
              <a:rPr lang="en-US" altLang="zh-CN" sz="2400" b="1">
                <a:solidFill>
                  <a:srgbClr val="000000"/>
                </a:solidFill>
                <a:latin typeface="楷体" panose="02010609060101010101" pitchFamily="49" charset="-122"/>
                <a:ea typeface="楷体" panose="02010609060101010101" pitchFamily="49" charset="-122"/>
              </a:rPr>
              <a:t>2</a:t>
            </a:r>
            <a:r>
              <a:rPr lang="zh-CN" altLang="en-US" sz="2400" b="1">
                <a:solidFill>
                  <a:srgbClr val="000000"/>
                </a:solidFill>
                <a:latin typeface="楷体" panose="02010609060101010101" pitchFamily="49" charset="-122"/>
                <a:ea typeface="楷体" panose="02010609060101010101" pitchFamily="49" charset="-122"/>
              </a:rPr>
              <a:t>）工业上常将空气先液化后再提取氧、氮、氦等气体。当温度升高时，首先汽化分离出来的是哪种气体？</a:t>
            </a:r>
          </a:p>
        </p:txBody>
      </p:sp>
      <p:sp>
        <p:nvSpPr>
          <p:cNvPr id="6" name="文本框 4"/>
          <p:cNvSpPr txBox="1"/>
          <p:nvPr/>
        </p:nvSpPr>
        <p:spPr>
          <a:xfrm>
            <a:off x="6954705" y="4432769"/>
            <a:ext cx="447880" cy="438582"/>
          </a:xfrm>
          <a:prstGeom prst="rect">
            <a:avLst/>
          </a:prstGeom>
          <a:solidFill>
            <a:schemeClr val="bg1"/>
          </a:solidFill>
        </p:spPr>
        <p:txBody>
          <a:bodyPr wrap="none" lIns="68580" tIns="34290" rIns="68580" bIns="34290" rtlCol="0" anchor="t">
            <a:spAutoFit/>
          </a:bodyPr>
          <a:lstStyle/>
          <a:p>
            <a:pPr>
              <a:defRPr/>
            </a:pPr>
            <a:r>
              <a:rPr lang="zh-CN" altLang="en-US" sz="2400" b="1">
                <a:solidFill>
                  <a:srgbClr val="FF0000"/>
                </a:solidFill>
                <a:latin typeface="宋体" panose="02010600030101010101" pitchFamily="2" charset="-122"/>
                <a:ea typeface="宋体" panose="02010600030101010101" pitchFamily="2" charset="-122"/>
                <a:sym typeface="+mn-ea"/>
              </a:rPr>
              <a:t>氦</a:t>
            </a:r>
          </a:p>
        </p:txBody>
      </p:sp>
      <p:sp>
        <p:nvSpPr>
          <p:cNvPr id="7" name="文本框 6"/>
          <p:cNvSpPr txBox="1"/>
          <p:nvPr/>
        </p:nvSpPr>
        <p:spPr>
          <a:xfrm>
            <a:off x="5724525" y="3379287"/>
            <a:ext cx="2466975" cy="438582"/>
          </a:xfrm>
          <a:prstGeom prst="rect">
            <a:avLst/>
          </a:prstGeom>
          <a:solidFill>
            <a:schemeClr val="bg1"/>
          </a:solidFill>
        </p:spPr>
        <p:txBody>
          <a:bodyPr wrap="square" lIns="68580" tIns="34290" rIns="68580" bIns="34290" rtlCol="0" anchor="t">
            <a:spAutoFit/>
          </a:bodyPr>
          <a:lstStyle/>
          <a:p>
            <a:pPr algn="ctr">
              <a:defRPr/>
            </a:pPr>
            <a:r>
              <a:rPr lang="zh-CN" altLang="en-US" sz="2400" b="1">
                <a:solidFill>
                  <a:srgbClr val="FF0000"/>
                </a:solidFill>
                <a:latin typeface="宋体" panose="02010600030101010101" pitchFamily="2" charset="-122"/>
                <a:ea typeface="宋体" panose="02010600030101010101" pitchFamily="2" charset="-122"/>
                <a:sym typeface="+mn-ea"/>
              </a:rPr>
              <a:t>水银温度计</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55019" y="974457"/>
            <a:ext cx="7033962" cy="2344654"/>
          </a:xfrm>
          <a:prstGeom prst="rect">
            <a:avLst/>
          </a:prstGeom>
          <a:noFill/>
          <a:ln w="28575">
            <a:solidFill>
              <a:srgbClr val="0FB62A"/>
            </a:solidFill>
            <a:miter lim="800000"/>
          </a:ln>
          <a:extLst>
            <a:ext uri="{909E8E84-426E-40DD-AFC4-6F175D3DCCD1}">
              <a14:hiddenFill xmlns:a14="http://schemas.microsoft.com/office/drawing/2010/main">
                <a:solidFill>
                  <a:schemeClr val="accent1"/>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6146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12" name="动作按钮: 第一张 11">
            <a:hlinkClick r:id="rId2" action="ppaction://hlinksldjump" highlightClick="1"/>
          </p:cNvPr>
          <p:cNvSpPr/>
          <p:nvPr/>
        </p:nvSpPr>
        <p:spPr>
          <a:xfrm>
            <a:off x="8902083" y="529849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22" name="文本框 123"/>
          <p:cNvSpPr txBox="1">
            <a:spLocks noChangeArrowheads="1"/>
          </p:cNvSpPr>
          <p:nvPr/>
        </p:nvSpPr>
        <p:spPr bwMode="auto">
          <a:xfrm>
            <a:off x="125759" y="45085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5" name="矩形 12290"/>
          <p:cNvSpPr>
            <a:spLocks noChangeArrowheads="1"/>
          </p:cNvSpPr>
          <p:nvPr/>
        </p:nvSpPr>
        <p:spPr bwMode="auto">
          <a:xfrm>
            <a:off x="12859" y="1062831"/>
            <a:ext cx="9118283" cy="540544"/>
          </a:xfrm>
          <a:prstGeom prst="rect">
            <a:avLst/>
          </a:prstGeom>
          <a:solidFill>
            <a:srgbClr val="333399"/>
          </a:solidFill>
          <a:ln w="9525">
            <a:noFill/>
            <a:miter lim="800000"/>
          </a:ln>
        </p:spPr>
        <p:txBody>
          <a:bodyPr lIns="68580" tIns="34290" rIns="68580" bIns="34290" anchor="ctr"/>
          <a:lstStyle/>
          <a:p>
            <a:pPr algn="ctr">
              <a:defRPr/>
            </a:pPr>
            <a:r>
              <a:rPr lang="en-US" altLang="zh-CN" sz="2100" b="1" spc="75">
                <a:solidFill>
                  <a:srgbClr val="FFFF00"/>
                </a:solidFill>
                <a:latin typeface="Times New Roman" panose="02020603050405020304" pitchFamily="18" charset="0"/>
                <a:ea typeface="黑体" panose="02010609060101010101" pitchFamily="49" charset="-122"/>
              </a:rPr>
              <a:t>      </a:t>
            </a:r>
            <a:r>
              <a:rPr lang="zh-CN" altLang="zh-CN" sz="2100" b="1" spc="75">
                <a:solidFill>
                  <a:srgbClr val="FFFF00"/>
                </a:solidFill>
                <a:latin typeface="Times New Roman" panose="02020603050405020304" pitchFamily="18" charset="0"/>
                <a:ea typeface="黑体" panose="02010609060101010101" pitchFamily="49" charset="-122"/>
              </a:rPr>
              <a:t>探究实验：纸锅烧水</a:t>
            </a:r>
          </a:p>
        </p:txBody>
      </p:sp>
      <p:sp>
        <p:nvSpPr>
          <p:cNvPr id="6" name="文本框 4"/>
          <p:cNvSpPr txBox="1"/>
          <p:nvPr/>
        </p:nvSpPr>
        <p:spPr>
          <a:xfrm>
            <a:off x="5053263" y="2037604"/>
            <a:ext cx="3673643" cy="2839239"/>
          </a:xfrm>
          <a:prstGeom prst="rect">
            <a:avLst/>
          </a:prstGeom>
          <a:solidFill>
            <a:schemeClr val="bg1"/>
          </a:solidFill>
        </p:spPr>
        <p:txBody>
          <a:bodyPr wrap="square" lIns="68580" tIns="34290" rIns="68580" bIns="34290" rtlCol="0" anchor="t">
            <a:spAutoFit/>
          </a:bodyPr>
          <a:lstStyle/>
          <a:p>
            <a:pPr>
              <a:lnSpc>
                <a:spcPct val="150000"/>
              </a:lnSpc>
              <a:defRPr/>
            </a:pPr>
            <a:r>
              <a:rPr lang="zh-CN" altLang="en-US" sz="2400" b="1">
                <a:solidFill>
                  <a:srgbClr val="000000"/>
                </a:solidFill>
                <a:latin typeface="宋体" panose="02010600030101010101" pitchFamily="2" charset="-122"/>
                <a:ea typeface="宋体" panose="02010600030101010101" pitchFamily="2" charset="-122"/>
              </a:rPr>
              <a:t>    水沸腾了，但纸锅并没有燃烧。是因为水沸腾时仍要继续吸热，温度不变且低于纸的着火点，所以纸锅不会燃烧。</a:t>
            </a:r>
          </a:p>
        </p:txBody>
      </p:sp>
      <p:pic>
        <p:nvPicPr>
          <p:cNvPr id="7" name="图片 6">
            <a:hlinkClick r:id="rId3" action="ppaction://hlinkfile"/>
          </p:cNvPr>
          <p:cNvPicPr>
            <a:picLocks noChangeAspect="1"/>
          </p:cNvPicPr>
          <p:nvPr/>
        </p:nvPicPr>
        <p:blipFill>
          <a:blip r:embed="rId4"/>
          <a:srcRect l="6892"/>
          <a:stretch>
            <a:fillRect/>
          </a:stretch>
        </p:blipFill>
        <p:spPr>
          <a:xfrm>
            <a:off x="1070582" y="2317796"/>
            <a:ext cx="3731447" cy="22788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主题1">
  <a:themeElements>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通用_蓝">
      <a:majorFont>
        <a:latin typeface="Arial"/>
        <a:ea typeface="隶书"/>
        <a:cs typeface="Arial"/>
      </a:majorFont>
      <a:minorFont>
        <a:latin typeface="Arial"/>
        <a:ea typeface="华文新魏"/>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3246</Words>
  <Application>Microsoft Office PowerPoint</Application>
  <PresentationFormat>全屏显示(16:9)</PresentationFormat>
  <Paragraphs>263</Paragraphs>
  <Slides>34</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方正行楷_GBK</vt:lpstr>
      <vt:lpstr>仿宋</vt:lpstr>
      <vt:lpstr>黑体</vt:lpstr>
      <vt:lpstr>楷体</vt:lpstr>
      <vt:lpstr>宋体</vt:lpstr>
      <vt:lpstr>微软雅黑</vt:lpstr>
      <vt:lpstr>Arial</vt:lpstr>
      <vt:lpstr>Calibri</vt:lpstr>
      <vt:lpstr>Times New Roman</vt:lpstr>
      <vt:lpstr>Wingdings</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lenovo07</cp:lastModifiedBy>
  <cp:revision>4</cp:revision>
  <cp:lastPrinted>2021-07-13T18:12:13Z</cp:lastPrinted>
  <dcterms:created xsi:type="dcterms:W3CDTF">2021-07-13T18:12:13Z</dcterms:created>
  <dcterms:modified xsi:type="dcterms:W3CDTF">2021-09-24T03:14:53Z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