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97" r:id="rId9"/>
    <p:sldId id="298" r:id="rId10"/>
    <p:sldId id="299" r:id="rId11"/>
    <p:sldId id="301" r:id="rId12"/>
    <p:sldId id="300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268" r:id="rId21"/>
    <p:sldId id="274" r:id="rId22"/>
    <p:sldId id="276" r:id="rId23"/>
    <p:sldId id="296" r:id="rId24"/>
    <p:sldId id="287" r:id="rId25"/>
    <p:sldId id="288" r:id="rId26"/>
    <p:sldId id="289" r:id="rId27"/>
    <p:sldId id="290" r:id="rId28"/>
    <p:sldId id="321" r:id="rId29"/>
    <p:sldId id="291" r:id="rId30"/>
    <p:sldId id="293" r:id="rId31"/>
    <p:sldId id="294" r:id="rId32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marL="0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61950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24535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86485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49070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811020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72970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535555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97505" algn="l" defTabSz="72453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7">
          <p15:clr>
            <a:srgbClr val="A4A3A4"/>
          </p15:clr>
        </p15:guide>
        <p15:guide id="2" pos="288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81">
          <p15:clr>
            <a:srgbClr val="A4A3A4"/>
          </p15:clr>
        </p15:guide>
        <p15:guide id="2" pos="216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42" d="100"/>
          <a:sy n="142" d="100"/>
        </p:scale>
        <p:origin x="696" y="120"/>
      </p:cViewPr>
      <p:guideLst>
        <p:guide orient="horz" pos="1677"/>
        <p:guide pos="288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-4008" y="-90"/>
      </p:cViewPr>
      <p:guideLst>
        <p:guide orient="horz" pos="2981"/>
        <p:guide pos="21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87006-5904-4AF7-AADA-EF8E6B0C6C0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6FC0E-B95D-4D43-AE20-5A72E2E00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FFF5A-CA59-4C02-B5A1-93B13E50A77A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43E313-CCFD-4E94-8086-CBA4614125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61950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24535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086485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449070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811020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172970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35555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897505" algn="l" defTabSz="72453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在一般情况下，当物体的温度升高时，物体的体积膨胀、密度减小，也就是通常所讲的“热胀冷缩”现象。然而水在由0℃温度升高时，出现了一种特殊的现象。人们通过实验得到了水的密度随温度变化的曲线。由图可见，在温度由0℃上升到4℃的过程中，水的密度逐渐加大；温度由4℃继续上升的合过程中，水的密度逐渐减小；水在4℃时的密度最大。水在0℃至14℃的范围内，呈现出“冷胀热缩”的现象，称为反常膨胀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158354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2" y="1200155"/>
            <a:ext cx="8229601" cy="3394472"/>
          </a:xfrm>
          <a:prstGeom prst="rect">
            <a:avLst/>
          </a:prstGeom>
        </p:spPr>
        <p:txBody>
          <a:bodyPr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3" y="158358"/>
            <a:ext cx="6019800" cy="4436269"/>
          </a:xfrm>
          <a:prstGeom prst="rect">
            <a:avLst/>
          </a:prstGeom>
        </p:spPr>
        <p:txBody>
          <a:bodyPr vert="eaVert"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457202" y="205978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5978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2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2" y="158358"/>
            <a:ext cx="2057401" cy="4436269"/>
          </a:xfrm>
          <a:prstGeom prst="rect">
            <a:avLst/>
          </a:prstGeom>
        </p:spPr>
        <p:txBody>
          <a:bodyPr vert="eaVert"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3" y="158358"/>
            <a:ext cx="6019800" cy="4436269"/>
          </a:xfrm>
          <a:prstGeom prst="rect">
            <a:avLst/>
          </a:prstGeom>
        </p:spPr>
        <p:txBody>
          <a:bodyPr vert="eaVert"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5978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6"/>
            <a:ext cx="6858000" cy="1790700"/>
          </a:xfrm>
          <a:prstGeom prst="rect">
            <a:avLst/>
          </a:prstGeom>
        </p:spPr>
        <p:txBody>
          <a:bodyPr lIns="72443" tIns="36221" rIns="72443" bIns="36221" anchor="b"/>
          <a:lstStyle>
            <a:lvl1pPr algn="ctr">
              <a:defRPr sz="4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9"/>
            <a:ext cx="6858000" cy="1241822"/>
          </a:xfrm>
          <a:prstGeom prst="rect">
            <a:avLst/>
          </a:prstGeom>
        </p:spPr>
        <p:txBody>
          <a:bodyPr lIns="72443" tIns="36221" rIns="72443" bIns="36221"/>
          <a:lstStyle>
            <a:lvl1pPr marL="0" indent="0" algn="ctr">
              <a:buNone/>
              <a:defRPr sz="1800"/>
            </a:lvl1pPr>
            <a:lvl2pPr marL="361950" indent="0" algn="ctr">
              <a:buNone/>
              <a:defRPr sz="1600"/>
            </a:lvl2pPr>
            <a:lvl3pPr marL="724535" indent="0" algn="ctr">
              <a:buNone/>
              <a:defRPr sz="1400"/>
            </a:lvl3pPr>
            <a:lvl4pPr marL="1086485" indent="0" algn="ctr">
              <a:buNone/>
              <a:defRPr sz="1300"/>
            </a:lvl4pPr>
            <a:lvl5pPr marL="1449070" indent="0" algn="ctr">
              <a:buNone/>
              <a:defRPr sz="1300"/>
            </a:lvl5pPr>
            <a:lvl6pPr marL="1811020" indent="0" algn="ctr">
              <a:buNone/>
              <a:defRPr sz="1300"/>
            </a:lvl6pPr>
            <a:lvl7pPr marL="2172970" indent="0" algn="ctr">
              <a:buNone/>
              <a:defRPr sz="1300"/>
            </a:lvl7pPr>
            <a:lvl8pPr marL="2535555" indent="0" algn="ctr">
              <a:buNone/>
              <a:defRPr sz="1300"/>
            </a:lvl8pPr>
            <a:lvl9pPr marL="2897505" indent="0" algn="ctr">
              <a:buNone/>
              <a:defRPr sz="13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2" y="4767265"/>
            <a:ext cx="2057401" cy="273844"/>
          </a:xfrm>
          <a:prstGeom prst="rect">
            <a:avLst/>
          </a:prstGeom>
        </p:spPr>
        <p:txBody>
          <a:bodyPr lIns="72443" tIns="36221" rIns="72443" bIns="36221"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lIns="72443" tIns="36221" rIns="72443" bIns="3622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120447" y="4869656"/>
            <a:ext cx="727682" cy="273844"/>
          </a:xfrm>
          <a:prstGeom prst="rect">
            <a:avLst/>
          </a:prstGeom>
        </p:spPr>
        <p:txBody>
          <a:bodyPr lIns="69778" tIns="34889" rIns="69778" bIns="34889"/>
          <a:lstStyle/>
          <a:p>
            <a:r>
              <a:rPr lang="zh-CN" altLang="en-US"/>
              <a:t>第</a:t>
            </a:r>
            <a:fld id="{565CE74E-AB26-4998-AD42-012C4C1AD076}" type="slidenum">
              <a:rPr lang="zh-CN" altLang="en-US" smtClean="0"/>
              <a:t>‹#›</a:t>
            </a:fld>
            <a:r>
              <a:rPr lang="zh-CN" altLang="en-US"/>
              <a:t>页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158354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2" y="1200155"/>
            <a:ext cx="8229601" cy="3394472"/>
          </a:xfrm>
          <a:prstGeom prst="rect">
            <a:avLst/>
          </a:prstGeom>
        </p:spPr>
        <p:txBody>
          <a:bodyPr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158354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2" y="1200155"/>
            <a:ext cx="8229601" cy="3394472"/>
          </a:xfrm>
          <a:prstGeom prst="rect">
            <a:avLst/>
          </a:prstGeom>
        </p:spPr>
        <p:txBody>
          <a:bodyPr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7"/>
            <a:ext cx="7772400" cy="1021556"/>
          </a:xfrm>
          <a:prstGeom prst="rect">
            <a:avLst/>
          </a:prstGeom>
        </p:spPr>
        <p:txBody>
          <a:bodyPr lIns="72443" tIns="36221" rIns="72443" bIns="36221" anchor="t"/>
          <a:lstStyle>
            <a:lvl1pPr algn="l">
              <a:defRPr sz="32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6"/>
            <a:ext cx="7772400" cy="1125141"/>
          </a:xfrm>
          <a:prstGeom prst="rect">
            <a:avLst/>
          </a:prstGeom>
        </p:spPr>
        <p:txBody>
          <a:bodyPr lIns="72443" tIns="36221" rIns="72443" bIns="36221" anchor="b"/>
          <a:lstStyle>
            <a:lvl1pPr marL="0" indent="0">
              <a:buNone/>
              <a:defRPr sz="1600"/>
            </a:lvl1pPr>
            <a:lvl2pPr marL="361950" indent="0">
              <a:buNone/>
              <a:defRPr sz="1400"/>
            </a:lvl2pPr>
            <a:lvl3pPr marL="724535" indent="0">
              <a:buNone/>
              <a:defRPr sz="1300"/>
            </a:lvl3pPr>
            <a:lvl4pPr marL="1086485" indent="0">
              <a:buNone/>
              <a:defRPr sz="1100"/>
            </a:lvl4pPr>
            <a:lvl5pPr marL="1449070" indent="0">
              <a:buNone/>
              <a:defRPr sz="1100"/>
            </a:lvl5pPr>
            <a:lvl6pPr marL="1811020" indent="0">
              <a:buNone/>
              <a:defRPr sz="1100"/>
            </a:lvl6pPr>
            <a:lvl7pPr marL="2172970" indent="0">
              <a:buNone/>
              <a:defRPr sz="1100"/>
            </a:lvl7pPr>
            <a:lvl8pPr marL="2535555" indent="0">
              <a:buNone/>
              <a:defRPr sz="1100"/>
            </a:lvl8pPr>
            <a:lvl9pPr marL="289750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7"/>
            <a:ext cx="7772400" cy="1021556"/>
          </a:xfrm>
          <a:prstGeom prst="rect">
            <a:avLst/>
          </a:prstGeom>
        </p:spPr>
        <p:txBody>
          <a:bodyPr lIns="72443" tIns="36221" rIns="72443" bIns="36221" anchor="t"/>
          <a:lstStyle>
            <a:lvl1pPr algn="l">
              <a:defRPr sz="32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6"/>
            <a:ext cx="7772400" cy="1125141"/>
          </a:xfrm>
          <a:prstGeom prst="rect">
            <a:avLst/>
          </a:prstGeom>
        </p:spPr>
        <p:txBody>
          <a:bodyPr lIns="72443" tIns="36221" rIns="72443" bIns="36221" anchor="b"/>
          <a:lstStyle>
            <a:lvl1pPr marL="0" indent="0">
              <a:buNone/>
              <a:defRPr sz="1600"/>
            </a:lvl1pPr>
            <a:lvl2pPr marL="361950" indent="0">
              <a:buNone/>
              <a:defRPr sz="1400"/>
            </a:lvl2pPr>
            <a:lvl3pPr marL="724535" indent="0">
              <a:buNone/>
              <a:defRPr sz="1300"/>
            </a:lvl3pPr>
            <a:lvl4pPr marL="1086485" indent="0">
              <a:buNone/>
              <a:defRPr sz="1100"/>
            </a:lvl4pPr>
            <a:lvl5pPr marL="1449070" indent="0">
              <a:buNone/>
              <a:defRPr sz="1100"/>
            </a:lvl5pPr>
            <a:lvl6pPr marL="1811020" indent="0">
              <a:buNone/>
              <a:defRPr sz="1100"/>
            </a:lvl6pPr>
            <a:lvl7pPr marL="2172970" indent="0">
              <a:buNone/>
              <a:defRPr sz="1100"/>
            </a:lvl7pPr>
            <a:lvl8pPr marL="2535555" indent="0">
              <a:buNone/>
              <a:defRPr sz="1100"/>
            </a:lvl8pPr>
            <a:lvl9pPr marL="289750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04790"/>
            <a:ext cx="3008313" cy="871537"/>
          </a:xfrm>
          <a:prstGeom prst="rect">
            <a:avLst/>
          </a:prstGeom>
        </p:spPr>
        <p:txBody>
          <a:bodyPr lIns="72443" tIns="36221" rIns="72443" bIns="36221" anchor="b"/>
          <a:lstStyle>
            <a:lvl1pPr algn="l">
              <a:defRPr sz="16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3"/>
            <a:ext cx="5111750" cy="4389834"/>
          </a:xfrm>
          <a:prstGeom prst="rect">
            <a:avLst/>
          </a:prstGeom>
        </p:spPr>
        <p:txBody>
          <a:bodyPr lIns="72443" tIns="36221" rIns="72443" bIns="36221"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076328"/>
            <a:ext cx="3008313" cy="3518298"/>
          </a:xfrm>
          <a:prstGeom prst="rect">
            <a:avLst/>
          </a:prstGeom>
        </p:spPr>
        <p:txBody>
          <a:bodyPr lIns="72443" tIns="36221" rIns="72443" bIns="36221"/>
          <a:lstStyle>
            <a:lvl1pPr marL="0" indent="0">
              <a:buNone/>
              <a:defRPr sz="1100"/>
            </a:lvl1pPr>
            <a:lvl2pPr marL="361950" indent="0">
              <a:buNone/>
              <a:defRPr sz="1000"/>
            </a:lvl2pPr>
            <a:lvl3pPr marL="724535" indent="0">
              <a:buNone/>
              <a:defRPr sz="800"/>
            </a:lvl3pPr>
            <a:lvl4pPr marL="1086485" indent="0">
              <a:buNone/>
              <a:defRPr sz="700"/>
            </a:lvl4pPr>
            <a:lvl5pPr marL="1449070" indent="0">
              <a:buNone/>
              <a:defRPr sz="700"/>
            </a:lvl5pPr>
            <a:lvl6pPr marL="1811020" indent="0">
              <a:buNone/>
              <a:defRPr sz="700"/>
            </a:lvl6pPr>
            <a:lvl7pPr marL="2172970" indent="0">
              <a:buNone/>
              <a:defRPr sz="700"/>
            </a:lvl7pPr>
            <a:lvl8pPr marL="2535555" indent="0">
              <a:buNone/>
              <a:defRPr sz="700"/>
            </a:lvl8pPr>
            <a:lvl9pPr marL="2897505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90" y="3600452"/>
            <a:ext cx="5486400" cy="425053"/>
          </a:xfrm>
          <a:prstGeom prst="rect">
            <a:avLst/>
          </a:prstGeom>
        </p:spPr>
        <p:txBody>
          <a:bodyPr lIns="72443" tIns="36221" rIns="72443" bIns="36221" anchor="b"/>
          <a:lstStyle>
            <a:lvl1pPr algn="l">
              <a:defRPr sz="16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90" y="459583"/>
            <a:ext cx="5486400" cy="3086100"/>
          </a:xfrm>
          <a:prstGeom prst="rect">
            <a:avLst/>
          </a:prstGeom>
        </p:spPr>
        <p:txBody>
          <a:bodyPr lIns="72443" tIns="36221" rIns="72443" bIns="36221"/>
          <a:lstStyle>
            <a:lvl1pPr marL="0" indent="0">
              <a:buNone/>
              <a:defRPr sz="2500"/>
            </a:lvl1pPr>
            <a:lvl2pPr marL="361950" indent="0">
              <a:buNone/>
              <a:defRPr sz="2200"/>
            </a:lvl2pPr>
            <a:lvl3pPr marL="724535" indent="0">
              <a:buNone/>
              <a:defRPr sz="1800"/>
            </a:lvl3pPr>
            <a:lvl4pPr marL="1086485" indent="0">
              <a:buNone/>
              <a:defRPr sz="1600"/>
            </a:lvl4pPr>
            <a:lvl5pPr marL="1449070" indent="0">
              <a:buNone/>
              <a:defRPr sz="1600"/>
            </a:lvl5pPr>
            <a:lvl6pPr marL="1811020" indent="0">
              <a:buNone/>
              <a:defRPr sz="1600"/>
            </a:lvl6pPr>
            <a:lvl7pPr marL="2172970" indent="0">
              <a:buNone/>
              <a:defRPr sz="1600"/>
            </a:lvl7pPr>
            <a:lvl8pPr marL="2535555" indent="0">
              <a:buNone/>
              <a:defRPr sz="1600"/>
            </a:lvl8pPr>
            <a:lvl9pPr marL="2897505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90" y="4025507"/>
            <a:ext cx="5486400" cy="603647"/>
          </a:xfrm>
          <a:prstGeom prst="rect">
            <a:avLst/>
          </a:prstGeom>
        </p:spPr>
        <p:txBody>
          <a:bodyPr lIns="72443" tIns="36221" rIns="72443" bIns="36221"/>
          <a:lstStyle>
            <a:lvl1pPr marL="0" indent="0">
              <a:buNone/>
              <a:defRPr sz="1100"/>
            </a:lvl1pPr>
            <a:lvl2pPr marL="361950" indent="0">
              <a:buNone/>
              <a:defRPr sz="1000"/>
            </a:lvl2pPr>
            <a:lvl3pPr marL="724535" indent="0">
              <a:buNone/>
              <a:defRPr sz="800"/>
            </a:lvl3pPr>
            <a:lvl4pPr marL="1086485" indent="0">
              <a:buNone/>
              <a:defRPr sz="700"/>
            </a:lvl4pPr>
            <a:lvl5pPr marL="1449070" indent="0">
              <a:buNone/>
              <a:defRPr sz="700"/>
            </a:lvl5pPr>
            <a:lvl6pPr marL="1811020" indent="0">
              <a:buNone/>
              <a:defRPr sz="700"/>
            </a:lvl6pPr>
            <a:lvl7pPr marL="2172970" indent="0">
              <a:buNone/>
              <a:defRPr sz="700"/>
            </a:lvl7pPr>
            <a:lvl8pPr marL="2535555" indent="0">
              <a:buNone/>
              <a:defRPr sz="700"/>
            </a:lvl8pPr>
            <a:lvl9pPr marL="2897505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158354"/>
            <a:ext cx="8229601" cy="857250"/>
          </a:xfrm>
          <a:prstGeom prst="rect">
            <a:avLst/>
          </a:prstGeom>
        </p:spPr>
        <p:txBody>
          <a:bodyPr lIns="72443" tIns="36221" rIns="72443" bIns="36221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2" y="1200155"/>
            <a:ext cx="8229601" cy="3394472"/>
          </a:xfrm>
          <a:prstGeom prst="rect">
            <a:avLst/>
          </a:prstGeom>
        </p:spPr>
        <p:txBody>
          <a:bodyPr vert="eaVert" lIns="72443" tIns="36221" rIns="72443" bIns="3622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/>
        </p:nvSpPr>
        <p:spPr>
          <a:xfrm>
            <a:off x="-1" y="16687"/>
            <a:ext cx="8696326" cy="459563"/>
          </a:xfrm>
          <a:custGeom>
            <a:avLst/>
            <a:gdLst>
              <a:gd name="connsiteX0" fmla="*/ 4324187 w 12191999"/>
              <a:gd name="connsiteY0" fmla="*/ 0 h 1133339"/>
              <a:gd name="connsiteX1" fmla="*/ 4828786 w 12191999"/>
              <a:gd name="connsiteY1" fmla="*/ 268294 h 1133339"/>
              <a:gd name="connsiteX2" fmla="*/ 4852161 w 12191999"/>
              <a:gd name="connsiteY2" fmla="*/ 311359 h 1133339"/>
              <a:gd name="connsiteX3" fmla="*/ 4874652 w 12191999"/>
              <a:gd name="connsiteY3" fmla="*/ 309092 h 1133339"/>
              <a:gd name="connsiteX4" fmla="*/ 5307165 w 12191999"/>
              <a:gd name="connsiteY4" fmla="*/ 539058 h 1133339"/>
              <a:gd name="connsiteX5" fmla="*/ 5334082 w 12191999"/>
              <a:gd name="connsiteY5" fmla="*/ 588645 h 1133339"/>
              <a:gd name="connsiteX6" fmla="*/ 5405825 w 12191999"/>
              <a:gd name="connsiteY6" fmla="*/ 549703 h 1133339"/>
              <a:gd name="connsiteX7" fmla="*/ 5608854 w 12191999"/>
              <a:gd name="connsiteY7" fmla="*/ 508714 h 1133339"/>
              <a:gd name="connsiteX8" fmla="*/ 5653102 w 12191999"/>
              <a:gd name="connsiteY8" fmla="*/ 512618 h 1133339"/>
              <a:gd name="connsiteX9" fmla="*/ 5684350 w 12191999"/>
              <a:gd name="connsiteY9" fmla="*/ 474742 h 1133339"/>
              <a:gd name="connsiteX10" fmla="*/ 6053173 w 12191999"/>
              <a:gd name="connsiteY10" fmla="*/ 321971 h 1133339"/>
              <a:gd name="connsiteX11" fmla="*/ 6256201 w 12191999"/>
              <a:gd name="connsiteY11" fmla="*/ 362960 h 1133339"/>
              <a:gd name="connsiteX12" fmla="*/ 6335091 w 12191999"/>
              <a:gd name="connsiteY12" fmla="*/ 405780 h 1133339"/>
              <a:gd name="connsiteX13" fmla="*/ 6344312 w 12191999"/>
              <a:gd name="connsiteY13" fmla="*/ 398172 h 1133339"/>
              <a:gd name="connsiteX14" fmla="*/ 6635938 w 12191999"/>
              <a:gd name="connsiteY14" fmla="*/ 309092 h 1133339"/>
              <a:gd name="connsiteX15" fmla="*/ 7004761 w 12191999"/>
              <a:gd name="connsiteY15" fmla="*/ 461863 h 1133339"/>
              <a:gd name="connsiteX16" fmla="*/ 7041595 w 12191999"/>
              <a:gd name="connsiteY16" fmla="*/ 506507 h 1133339"/>
              <a:gd name="connsiteX17" fmla="*/ 7048024 w 12191999"/>
              <a:gd name="connsiteY17" fmla="*/ 501203 h 1133339"/>
              <a:gd name="connsiteX18" fmla="*/ 7339652 w 12191999"/>
              <a:gd name="connsiteY18" fmla="*/ 412123 h 1133339"/>
              <a:gd name="connsiteX19" fmla="*/ 7820257 w 12191999"/>
              <a:gd name="connsiteY19" fmla="*/ 730689 h 1133339"/>
              <a:gd name="connsiteX20" fmla="*/ 7823882 w 12191999"/>
              <a:gd name="connsiteY20" fmla="*/ 742369 h 1133339"/>
              <a:gd name="connsiteX21" fmla="*/ 7829379 w 12191999"/>
              <a:gd name="connsiteY21" fmla="*/ 732242 h 1133339"/>
              <a:gd name="connsiteX22" fmla="*/ 8261893 w 12191999"/>
              <a:gd name="connsiteY22" fmla="*/ 502276 h 1133339"/>
              <a:gd name="connsiteX23" fmla="*/ 8441234 w 12191999"/>
              <a:gd name="connsiteY23" fmla="*/ 533926 h 1133339"/>
              <a:gd name="connsiteX24" fmla="*/ 8512634 w 12191999"/>
              <a:gd name="connsiteY24" fmla="*/ 567236 h 1133339"/>
              <a:gd name="connsiteX25" fmla="*/ 8534598 w 12191999"/>
              <a:gd name="connsiteY25" fmla="*/ 526771 h 1133339"/>
              <a:gd name="connsiteX26" fmla="*/ 8840079 w 12191999"/>
              <a:gd name="connsiteY26" fmla="*/ 364348 h 1133339"/>
              <a:gd name="connsiteX27" fmla="*/ 9145560 w 12191999"/>
              <a:gd name="connsiteY27" fmla="*/ 526771 h 1133339"/>
              <a:gd name="connsiteX28" fmla="*/ 9164773 w 12191999"/>
              <a:gd name="connsiteY28" fmla="*/ 562169 h 1133339"/>
              <a:gd name="connsiteX29" fmla="*/ 9187740 w 12191999"/>
              <a:gd name="connsiteY29" fmla="*/ 549703 h 1133339"/>
              <a:gd name="connsiteX30" fmla="*/ 9390768 w 12191999"/>
              <a:gd name="connsiteY30" fmla="*/ 508714 h 1133339"/>
              <a:gd name="connsiteX31" fmla="*/ 9836849 w 12191999"/>
              <a:gd name="connsiteY31" fmla="*/ 759843 h 1133339"/>
              <a:gd name="connsiteX32" fmla="*/ 9846695 w 12191999"/>
              <a:gd name="connsiteY32" fmla="*/ 779672 h 1133339"/>
              <a:gd name="connsiteX33" fmla="*/ 9859902 w 12191999"/>
              <a:gd name="connsiteY33" fmla="*/ 737128 h 1133339"/>
              <a:gd name="connsiteX34" fmla="*/ 10340506 w 12191999"/>
              <a:gd name="connsiteY34" fmla="*/ 418562 h 1133339"/>
              <a:gd name="connsiteX35" fmla="*/ 10543534 w 12191999"/>
              <a:gd name="connsiteY35" fmla="*/ 459551 h 1133339"/>
              <a:gd name="connsiteX36" fmla="*/ 10626367 w 12191999"/>
              <a:gd name="connsiteY36" fmla="*/ 504512 h 1133339"/>
              <a:gd name="connsiteX37" fmla="*/ 10672181 w 12191999"/>
              <a:gd name="connsiteY37" fmla="*/ 448985 h 1133339"/>
              <a:gd name="connsiteX38" fmla="*/ 11041003 w 12191999"/>
              <a:gd name="connsiteY38" fmla="*/ 296214 h 1133339"/>
              <a:gd name="connsiteX39" fmla="*/ 11332631 w 12191999"/>
              <a:gd name="connsiteY39" fmla="*/ 385294 h 1133339"/>
              <a:gd name="connsiteX40" fmla="*/ 11371408 w 12191999"/>
              <a:gd name="connsiteY40" fmla="*/ 417288 h 1133339"/>
              <a:gd name="connsiteX41" fmla="*/ 11406247 w 12191999"/>
              <a:gd name="connsiteY41" fmla="*/ 398377 h 1133339"/>
              <a:gd name="connsiteX42" fmla="*/ 11609275 w 12191999"/>
              <a:gd name="connsiteY42" fmla="*/ 357388 h 1133339"/>
              <a:gd name="connsiteX43" fmla="*/ 12089879 w 12191999"/>
              <a:gd name="connsiteY43" fmla="*/ 675954 h 1133339"/>
              <a:gd name="connsiteX44" fmla="*/ 12109865 w 12191999"/>
              <a:gd name="connsiteY44" fmla="*/ 740336 h 1133339"/>
              <a:gd name="connsiteX45" fmla="*/ 12187741 w 12191999"/>
              <a:gd name="connsiteY45" fmla="*/ 732486 h 1133339"/>
              <a:gd name="connsiteX46" fmla="*/ 12191999 w 12191999"/>
              <a:gd name="connsiteY46" fmla="*/ 732755 h 1133339"/>
              <a:gd name="connsiteX47" fmla="*/ 12191999 w 12191999"/>
              <a:gd name="connsiteY47" fmla="*/ 1133339 h 1133339"/>
              <a:gd name="connsiteX48" fmla="*/ 0 w 12191999"/>
              <a:gd name="connsiteY48" fmla="*/ 1133339 h 1133339"/>
              <a:gd name="connsiteX49" fmla="*/ 0 w 12191999"/>
              <a:gd name="connsiteY49" fmla="*/ 662259 h 1133339"/>
              <a:gd name="connsiteX50" fmla="*/ 35270 w 12191999"/>
              <a:gd name="connsiteY50" fmla="*/ 627821 h 1133339"/>
              <a:gd name="connsiteX51" fmla="*/ 367052 w 12191999"/>
              <a:gd name="connsiteY51" fmla="*/ 508714 h 1133339"/>
              <a:gd name="connsiteX52" fmla="*/ 761454 w 12191999"/>
              <a:gd name="connsiteY52" fmla="*/ 688964 h 1133339"/>
              <a:gd name="connsiteX53" fmla="*/ 765322 w 12191999"/>
              <a:gd name="connsiteY53" fmla="*/ 694269 h 1133339"/>
              <a:gd name="connsiteX54" fmla="*/ 779363 w 12191999"/>
              <a:gd name="connsiteY54" fmla="*/ 668401 h 1133339"/>
              <a:gd name="connsiteX55" fmla="*/ 1249255 w 12191999"/>
              <a:gd name="connsiteY55" fmla="*/ 418562 h 1133339"/>
              <a:gd name="connsiteX56" fmla="*/ 1469828 w 12191999"/>
              <a:gd name="connsiteY56" fmla="*/ 463094 h 1133339"/>
              <a:gd name="connsiteX57" fmla="*/ 1529039 w 12191999"/>
              <a:gd name="connsiteY57" fmla="*/ 495232 h 1133339"/>
              <a:gd name="connsiteX58" fmla="*/ 1556571 w 12191999"/>
              <a:gd name="connsiteY58" fmla="*/ 461863 h 1133339"/>
              <a:gd name="connsiteX59" fmla="*/ 1925393 w 12191999"/>
              <a:gd name="connsiteY59" fmla="*/ 309092 h 1133339"/>
              <a:gd name="connsiteX60" fmla="*/ 2128421 w 12191999"/>
              <a:gd name="connsiteY60" fmla="*/ 350081 h 1133339"/>
              <a:gd name="connsiteX61" fmla="*/ 2211864 w 12191999"/>
              <a:gd name="connsiteY61" fmla="*/ 395372 h 1133339"/>
              <a:gd name="connsiteX62" fmla="*/ 2265051 w 12191999"/>
              <a:gd name="connsiteY62" fmla="*/ 366503 h 1133339"/>
              <a:gd name="connsiteX63" fmla="*/ 2485624 w 12191999"/>
              <a:gd name="connsiteY63" fmla="*/ 321971 h 1133339"/>
              <a:gd name="connsiteX64" fmla="*/ 3007763 w 12191999"/>
              <a:gd name="connsiteY64" fmla="*/ 668067 h 1133339"/>
              <a:gd name="connsiteX65" fmla="*/ 3028976 w 12191999"/>
              <a:gd name="connsiteY65" fmla="*/ 736404 h 1133339"/>
              <a:gd name="connsiteX66" fmla="*/ 3043766 w 12191999"/>
              <a:gd name="connsiteY66" fmla="*/ 731813 h 1133339"/>
              <a:gd name="connsiteX67" fmla="*/ 3148886 w 12191999"/>
              <a:gd name="connsiteY67" fmla="*/ 721216 h 1133339"/>
              <a:gd name="connsiteX68" fmla="*/ 3166919 w 12191999"/>
              <a:gd name="connsiteY68" fmla="*/ 722353 h 1133339"/>
              <a:gd name="connsiteX69" fmla="*/ 3196314 w 12191999"/>
              <a:gd name="connsiteY69" fmla="*/ 627658 h 1133339"/>
              <a:gd name="connsiteX70" fmla="*/ 3676918 w 12191999"/>
              <a:gd name="connsiteY70" fmla="*/ 309092 h 1133339"/>
              <a:gd name="connsiteX71" fmla="*/ 3782038 w 12191999"/>
              <a:gd name="connsiteY71" fmla="*/ 319689 h 1133339"/>
              <a:gd name="connsiteX72" fmla="*/ 3790298 w 12191999"/>
              <a:gd name="connsiteY72" fmla="*/ 322253 h 1133339"/>
              <a:gd name="connsiteX73" fmla="*/ 3819586 w 12191999"/>
              <a:gd name="connsiteY73" fmla="*/ 268294 h 1133339"/>
              <a:gd name="connsiteX74" fmla="*/ 4324187 w 12191999"/>
              <a:gd name="connsiteY74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2191999" h="1133339">
                <a:moveTo>
                  <a:pt x="4324187" y="0"/>
                </a:moveTo>
                <a:cubicBezTo>
                  <a:pt x="4534237" y="0"/>
                  <a:pt x="4719430" y="106424"/>
                  <a:pt x="4828786" y="268294"/>
                </a:cubicBezTo>
                <a:lnTo>
                  <a:pt x="4852161" y="311359"/>
                </a:lnTo>
                <a:lnTo>
                  <a:pt x="4874652" y="309092"/>
                </a:lnTo>
                <a:cubicBezTo>
                  <a:pt x="5054694" y="309092"/>
                  <a:pt x="5213432" y="400313"/>
                  <a:pt x="5307165" y="539058"/>
                </a:cubicBezTo>
                <a:lnTo>
                  <a:pt x="5334082" y="588645"/>
                </a:lnTo>
                <a:lnTo>
                  <a:pt x="5405825" y="549703"/>
                </a:lnTo>
                <a:cubicBezTo>
                  <a:pt x="5468228" y="523309"/>
                  <a:pt x="5536836" y="508714"/>
                  <a:pt x="5608854" y="508714"/>
                </a:cubicBezTo>
                <a:lnTo>
                  <a:pt x="5653102" y="512618"/>
                </a:lnTo>
                <a:lnTo>
                  <a:pt x="5684350" y="474742"/>
                </a:lnTo>
                <a:cubicBezTo>
                  <a:pt x="5778740" y="380352"/>
                  <a:pt x="5909139" y="321971"/>
                  <a:pt x="6053173" y="321971"/>
                </a:cubicBezTo>
                <a:cubicBezTo>
                  <a:pt x="6125190" y="321971"/>
                  <a:pt x="6193799" y="336566"/>
                  <a:pt x="6256201" y="362960"/>
                </a:cubicBezTo>
                <a:lnTo>
                  <a:pt x="6335091" y="405780"/>
                </a:lnTo>
                <a:lnTo>
                  <a:pt x="6344312" y="398172"/>
                </a:lnTo>
                <a:cubicBezTo>
                  <a:pt x="6427558" y="341931"/>
                  <a:pt x="6527914" y="309092"/>
                  <a:pt x="6635938" y="309092"/>
                </a:cubicBezTo>
                <a:cubicBezTo>
                  <a:pt x="6779972" y="309092"/>
                  <a:pt x="6910371" y="367473"/>
                  <a:pt x="7004761" y="461863"/>
                </a:cubicBezTo>
                <a:lnTo>
                  <a:pt x="7041595" y="506507"/>
                </a:lnTo>
                <a:lnTo>
                  <a:pt x="7048024" y="501203"/>
                </a:lnTo>
                <a:cubicBezTo>
                  <a:pt x="7131271" y="444962"/>
                  <a:pt x="7231627" y="412123"/>
                  <a:pt x="7339652" y="412123"/>
                </a:cubicBezTo>
                <a:cubicBezTo>
                  <a:pt x="7555703" y="412123"/>
                  <a:pt x="7741074" y="543481"/>
                  <a:pt x="7820257" y="730689"/>
                </a:cubicBezTo>
                <a:lnTo>
                  <a:pt x="7823882" y="742369"/>
                </a:lnTo>
                <a:lnTo>
                  <a:pt x="7829379" y="732242"/>
                </a:lnTo>
                <a:cubicBezTo>
                  <a:pt x="7923114" y="593497"/>
                  <a:pt x="8081851" y="502276"/>
                  <a:pt x="8261893" y="502276"/>
                </a:cubicBezTo>
                <a:cubicBezTo>
                  <a:pt x="8324908" y="502276"/>
                  <a:pt x="8385313" y="513450"/>
                  <a:pt x="8441234" y="533926"/>
                </a:cubicBezTo>
                <a:lnTo>
                  <a:pt x="8512634" y="567236"/>
                </a:lnTo>
                <a:lnTo>
                  <a:pt x="8534598" y="526771"/>
                </a:lnTo>
                <a:cubicBezTo>
                  <a:pt x="8600802" y="428776"/>
                  <a:pt x="8712916" y="364348"/>
                  <a:pt x="8840079" y="364348"/>
                </a:cubicBezTo>
                <a:cubicBezTo>
                  <a:pt x="8967241" y="364348"/>
                  <a:pt x="9079356" y="428776"/>
                  <a:pt x="9145560" y="526771"/>
                </a:cubicBezTo>
                <a:lnTo>
                  <a:pt x="9164773" y="562169"/>
                </a:lnTo>
                <a:lnTo>
                  <a:pt x="9187740" y="549703"/>
                </a:lnTo>
                <a:cubicBezTo>
                  <a:pt x="9250143" y="523309"/>
                  <a:pt x="9318751" y="508714"/>
                  <a:pt x="9390768" y="508714"/>
                </a:cubicBezTo>
                <a:cubicBezTo>
                  <a:pt x="9579813" y="508714"/>
                  <a:pt x="9745368" y="609285"/>
                  <a:pt x="9836849" y="759843"/>
                </a:cubicBezTo>
                <a:lnTo>
                  <a:pt x="9846695" y="779672"/>
                </a:lnTo>
                <a:lnTo>
                  <a:pt x="9859902" y="737128"/>
                </a:lnTo>
                <a:cubicBezTo>
                  <a:pt x="9939084" y="549920"/>
                  <a:pt x="10124455" y="418562"/>
                  <a:pt x="10340506" y="418562"/>
                </a:cubicBezTo>
                <a:cubicBezTo>
                  <a:pt x="10412523" y="418562"/>
                  <a:pt x="10481131" y="433157"/>
                  <a:pt x="10543534" y="459551"/>
                </a:cubicBezTo>
                <a:lnTo>
                  <a:pt x="10626367" y="504512"/>
                </a:lnTo>
                <a:lnTo>
                  <a:pt x="10672181" y="448985"/>
                </a:lnTo>
                <a:cubicBezTo>
                  <a:pt x="10766571" y="354595"/>
                  <a:pt x="10896969" y="296214"/>
                  <a:pt x="11041003" y="296214"/>
                </a:cubicBezTo>
                <a:cubicBezTo>
                  <a:pt x="11149029" y="296214"/>
                  <a:pt x="11249384" y="329053"/>
                  <a:pt x="11332631" y="385294"/>
                </a:cubicBezTo>
                <a:lnTo>
                  <a:pt x="11371408" y="417288"/>
                </a:lnTo>
                <a:lnTo>
                  <a:pt x="11406247" y="398377"/>
                </a:lnTo>
                <a:cubicBezTo>
                  <a:pt x="11468650" y="371983"/>
                  <a:pt x="11537258" y="357388"/>
                  <a:pt x="11609275" y="357388"/>
                </a:cubicBezTo>
                <a:cubicBezTo>
                  <a:pt x="11825326" y="357388"/>
                  <a:pt x="12010697" y="488746"/>
                  <a:pt x="12089879" y="675954"/>
                </a:cubicBezTo>
                <a:lnTo>
                  <a:pt x="12109865" y="740336"/>
                </a:lnTo>
                <a:lnTo>
                  <a:pt x="12187741" y="732486"/>
                </a:lnTo>
                <a:lnTo>
                  <a:pt x="12191999" y="732755"/>
                </a:lnTo>
                <a:lnTo>
                  <a:pt x="12191999" y="1133339"/>
                </a:lnTo>
                <a:lnTo>
                  <a:pt x="0" y="1133339"/>
                </a:lnTo>
                <a:lnTo>
                  <a:pt x="0" y="662259"/>
                </a:lnTo>
                <a:lnTo>
                  <a:pt x="35270" y="627821"/>
                </a:lnTo>
                <a:cubicBezTo>
                  <a:pt x="125433" y="553412"/>
                  <a:pt x="241023" y="508714"/>
                  <a:pt x="367052" y="508714"/>
                </a:cubicBezTo>
                <a:cubicBezTo>
                  <a:pt x="524589" y="508714"/>
                  <a:pt x="665814" y="578555"/>
                  <a:pt x="761454" y="688964"/>
                </a:cubicBezTo>
                <a:lnTo>
                  <a:pt x="765322" y="694269"/>
                </a:lnTo>
                <a:lnTo>
                  <a:pt x="779363" y="668401"/>
                </a:lnTo>
                <a:cubicBezTo>
                  <a:pt x="881198" y="517666"/>
                  <a:pt x="1053653" y="418562"/>
                  <a:pt x="1249255" y="418562"/>
                </a:cubicBezTo>
                <a:cubicBezTo>
                  <a:pt x="1327495" y="418562"/>
                  <a:pt x="1402032" y="434418"/>
                  <a:pt x="1469828" y="463094"/>
                </a:cubicBezTo>
                <a:lnTo>
                  <a:pt x="1529039" y="495232"/>
                </a:lnTo>
                <a:lnTo>
                  <a:pt x="1556571" y="461863"/>
                </a:lnTo>
                <a:cubicBezTo>
                  <a:pt x="1650961" y="367473"/>
                  <a:pt x="1781359" y="309092"/>
                  <a:pt x="1925393" y="309092"/>
                </a:cubicBezTo>
                <a:cubicBezTo>
                  <a:pt x="1997410" y="309092"/>
                  <a:pt x="2066018" y="323687"/>
                  <a:pt x="2128421" y="350081"/>
                </a:cubicBezTo>
                <a:lnTo>
                  <a:pt x="2211864" y="395372"/>
                </a:lnTo>
                <a:lnTo>
                  <a:pt x="2265051" y="366503"/>
                </a:lnTo>
                <a:cubicBezTo>
                  <a:pt x="2332847" y="337827"/>
                  <a:pt x="2407384" y="321971"/>
                  <a:pt x="2485624" y="321971"/>
                </a:cubicBezTo>
                <a:cubicBezTo>
                  <a:pt x="2720347" y="321971"/>
                  <a:pt x="2921738" y="464681"/>
                  <a:pt x="3007763" y="668067"/>
                </a:cubicBezTo>
                <a:lnTo>
                  <a:pt x="3028976" y="736404"/>
                </a:lnTo>
                <a:lnTo>
                  <a:pt x="3043766" y="731813"/>
                </a:lnTo>
                <a:cubicBezTo>
                  <a:pt x="3077721" y="724865"/>
                  <a:pt x="3112877" y="721216"/>
                  <a:pt x="3148886" y="721216"/>
                </a:cubicBezTo>
                <a:lnTo>
                  <a:pt x="3166919" y="722353"/>
                </a:lnTo>
                <a:lnTo>
                  <a:pt x="3196314" y="627658"/>
                </a:lnTo>
                <a:cubicBezTo>
                  <a:pt x="3275496" y="440450"/>
                  <a:pt x="3460867" y="309092"/>
                  <a:pt x="3676918" y="309092"/>
                </a:cubicBezTo>
                <a:cubicBezTo>
                  <a:pt x="3712927" y="309092"/>
                  <a:pt x="3748083" y="312741"/>
                  <a:pt x="3782038" y="319689"/>
                </a:cubicBezTo>
                <a:lnTo>
                  <a:pt x="3790298" y="322253"/>
                </a:lnTo>
                <a:lnTo>
                  <a:pt x="3819586" y="268294"/>
                </a:lnTo>
                <a:cubicBezTo>
                  <a:pt x="3928943" y="106424"/>
                  <a:pt x="4114136" y="0"/>
                  <a:pt x="4324187" y="0"/>
                </a:cubicBezTo>
                <a:close/>
              </a:path>
            </a:pathLst>
          </a:custGeom>
          <a:solidFill>
            <a:srgbClr val="339966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10" name="直接连接符 1051"/>
          <p:cNvSpPr>
            <a:spLocks noChangeShapeType="1"/>
          </p:cNvSpPr>
          <p:nvPr/>
        </p:nvSpPr>
        <p:spPr bwMode="auto">
          <a:xfrm flipV="1">
            <a:off x="-1" y="483315"/>
            <a:ext cx="9144001" cy="16668"/>
          </a:xfrm>
          <a:prstGeom prst="line">
            <a:avLst/>
          </a:prstGeom>
          <a:noFill/>
          <a:ln w="19050">
            <a:solidFill>
              <a:srgbClr val="996633"/>
            </a:solidFill>
            <a:round/>
          </a:ln>
        </p:spPr>
        <p:txBody>
          <a:bodyPr lIns="72443" tIns="36221" rIns="72443" bIns="36221"/>
          <a:lstStyle/>
          <a:p>
            <a:endParaRPr lang="zh-CN" altLang="en-US"/>
          </a:p>
        </p:txBody>
      </p:sp>
      <p:sp>
        <p:nvSpPr>
          <p:cNvPr id="4" name="矩形 2"/>
          <p:cNvSpPr>
            <a:spLocks noChangeArrowheads="1"/>
          </p:cNvSpPr>
          <p:nvPr userDrawn="1"/>
        </p:nvSpPr>
        <p:spPr bwMode="auto">
          <a:xfrm>
            <a:off x="7096125" y="104775"/>
            <a:ext cx="1533525" cy="4167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tx2"/>
                </a:solidFill>
                <a:latin typeface="方正行楷_GBK" panose="02000000000000000000" pitchFamily="65" charset="-122"/>
                <a:ea typeface="方正行楷_GBK" panose="02000000000000000000" pitchFamily="65" charset="-122"/>
                <a:cs typeface="Times New Roman" panose="02020603050405020304" pitchFamily="18" charset="0"/>
              </a:rPr>
              <a:t>第一章 机械运动</a:t>
            </a:r>
          </a:p>
        </p:txBody>
      </p:sp>
      <p:pic>
        <p:nvPicPr>
          <p:cNvPr id="2" name="图片 1" descr="学科网PPT-标记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-1905" y="0"/>
            <a:ext cx="913892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5pPr>
      <a:lvl6pPr marL="36195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6pPr>
      <a:lvl7pPr marL="724535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7pPr>
      <a:lvl8pPr marL="1086485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8pPr>
      <a:lvl9pPr marL="144907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  <a:ea typeface="隶书" panose="02010509060101010101" pitchFamily="1" charset="-122"/>
        </a:defRPr>
      </a:lvl9pPr>
    </p:titleStyle>
    <p:bodyStyle>
      <a:lvl1pPr marL="271780" indent="-27178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500">
          <a:solidFill>
            <a:schemeClr val="tx1"/>
          </a:solidFill>
          <a:latin typeface="+mn-lt"/>
          <a:ea typeface="+mn-ea"/>
          <a:cs typeface="+mn-cs"/>
        </a:defRPr>
      </a:lvl1pPr>
      <a:lvl2pPr marL="588645" indent="-226695" algn="l" rtl="0" eaLnBrk="1" fontAlgn="base" hangingPunct="1">
        <a:spcBef>
          <a:spcPct val="20000"/>
        </a:spcBef>
        <a:spcAft>
          <a:spcPct val="0"/>
        </a:spcAft>
        <a:buBlip>
          <a:blip r:embed="rId19"/>
        </a:buBlip>
        <a:defRPr sz="2200">
          <a:solidFill>
            <a:schemeClr val="tx1"/>
          </a:solidFill>
          <a:latin typeface="+mn-lt"/>
          <a:ea typeface="+mn-ea"/>
        </a:defRPr>
      </a:lvl2pPr>
      <a:lvl3pPr marL="905510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800">
          <a:solidFill>
            <a:schemeClr val="tx1"/>
          </a:solidFill>
          <a:latin typeface="+mn-lt"/>
          <a:ea typeface="+mn-ea"/>
        </a:defRPr>
      </a:lvl3pPr>
      <a:lvl4pPr marL="1267460" indent="-180975" algn="l" rtl="0" eaLnBrk="1" fontAlgn="base" hangingPunct="1">
        <a:spcBef>
          <a:spcPct val="20000"/>
        </a:spcBef>
        <a:spcAft>
          <a:spcPct val="0"/>
        </a:spcAft>
        <a:buBlip>
          <a:blip r:embed="rId19"/>
        </a:buBlip>
        <a:defRPr sz="1600">
          <a:solidFill>
            <a:schemeClr val="tx1"/>
          </a:solidFill>
          <a:latin typeface="+mn-lt"/>
          <a:ea typeface="+mn-ea"/>
        </a:defRPr>
      </a:lvl4pPr>
      <a:lvl5pPr marL="1630045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</a:defRPr>
      </a:lvl5pPr>
      <a:lvl6pPr marL="1991995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</a:defRPr>
      </a:lvl6pPr>
      <a:lvl7pPr marL="2354580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</a:defRPr>
      </a:lvl7pPr>
      <a:lvl8pPr marL="2716530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</a:defRPr>
      </a:lvl8pPr>
      <a:lvl9pPr marL="3079115" indent="-18097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1950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24535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86485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49070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11020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72970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35555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97505" algn="l" defTabSz="72453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5" Type="http://schemas.openxmlformats.org/officeDocument/2006/relationships/slide" Target="slide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04903001.flv" TargetMode="External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" Target="slide1.xml"/><Relationship Id="rId7" Type="http://schemas.openxmlformats.org/officeDocument/2006/relationships/image" Target="../media/image28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30.gif"/><Relationship Id="rId5" Type="http://schemas.openxmlformats.org/officeDocument/2006/relationships/image" Target="../media/image27.wmf"/><Relationship Id="rId10" Type="http://schemas.openxmlformats.org/officeDocument/2006/relationships/image" Target="../media/image29.gi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audio" Target="../media/audio1.wav"/><Relationship Id="rId7" Type="http://schemas.openxmlformats.org/officeDocument/2006/relationships/image" Target="../media/image32.png"/><Relationship Id="rId12" Type="http://schemas.openxmlformats.org/officeDocument/2006/relationships/image" Target="../media/image3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34.png"/><Relationship Id="rId5" Type="http://schemas.openxmlformats.org/officeDocument/2006/relationships/image" Target="../media/image31.png"/><Relationship Id="rId10" Type="http://schemas.openxmlformats.org/officeDocument/2006/relationships/oleObject" Target="../embeddings/oleObject7.bin"/><Relationship Id="rId4" Type="http://schemas.openxmlformats.org/officeDocument/2006/relationships/slide" Target="slide1.xml"/><Relationship Id="rId9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20307;&#28201;&#35745;.swf" TargetMode="External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hyperlink" Target="8&#19978;021&#28201;&#24230;&#35745;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haokan.baidu.com/v?vid=8171961699361292178&amp;pd=pcshare" TargetMode="External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0" y="2188845"/>
            <a:ext cx="8429625" cy="2619375"/>
            <a:chOff x="123825" y="2524125"/>
            <a:chExt cx="7905749" cy="2619375"/>
          </a:xfrm>
        </p:grpSpPr>
        <p:pic>
          <p:nvPicPr>
            <p:cNvPr id="1039" name="Picture 15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lum bright="-1000" contrast="2000"/>
            </a:blip>
            <a:stretch>
              <a:fillRect/>
            </a:stretch>
          </p:blipFill>
          <p:spPr bwMode="auto">
            <a:xfrm>
              <a:off x="123825" y="2524125"/>
              <a:ext cx="3752850" cy="2619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1040" name="Picture 16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3981450" y="4410075"/>
              <a:ext cx="1790700" cy="5715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1041" name="Picture 17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6348413" y="3406855"/>
              <a:ext cx="1681161" cy="17366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grpSp>
        <p:nvGrpSpPr>
          <p:cNvPr id="23" name="组合 1"/>
          <p:cNvGrpSpPr/>
          <p:nvPr/>
        </p:nvGrpSpPr>
        <p:grpSpPr>
          <a:xfrm rot="222902">
            <a:off x="4967349" y="1281981"/>
            <a:ext cx="2153177" cy="573282"/>
            <a:chOff x="0" y="36366"/>
            <a:chExt cx="3468372" cy="784684"/>
          </a:xfrm>
        </p:grpSpPr>
        <p:sp>
          <p:nvSpPr>
            <p:cNvPr id="24" name="Freeform 83"/>
            <p:cNvSpPr/>
            <p:nvPr/>
          </p:nvSpPr>
          <p:spPr bwMode="auto">
            <a:xfrm>
              <a:off x="220469" y="36366"/>
              <a:ext cx="851750" cy="299961"/>
            </a:xfrm>
            <a:custGeom>
              <a:avLst/>
              <a:gdLst/>
              <a:ahLst/>
              <a:cxnLst>
                <a:cxn ang="0">
                  <a:pos x="1128" y="395"/>
                </a:cxn>
                <a:cxn ang="0">
                  <a:pos x="1128" y="382"/>
                </a:cxn>
                <a:cxn ang="0">
                  <a:pos x="948" y="165"/>
                </a:cxn>
                <a:cxn ang="0">
                  <a:pos x="784" y="293"/>
                </a:cxn>
                <a:cxn ang="0">
                  <a:pos x="758" y="266"/>
                </a:cxn>
                <a:cxn ang="0">
                  <a:pos x="759" y="241"/>
                </a:cxn>
                <a:cxn ang="0">
                  <a:pos x="641" y="99"/>
                </a:cxn>
                <a:cxn ang="0">
                  <a:pos x="607" y="105"/>
                </a:cxn>
                <a:cxn ang="0">
                  <a:pos x="430" y="0"/>
                </a:cxn>
                <a:cxn ang="0">
                  <a:pos x="214" y="200"/>
                </a:cxn>
                <a:cxn ang="0">
                  <a:pos x="181" y="196"/>
                </a:cxn>
                <a:cxn ang="0">
                  <a:pos x="0" y="395"/>
                </a:cxn>
                <a:cxn ang="0">
                  <a:pos x="1128" y="395"/>
                </a:cxn>
              </a:cxnLst>
              <a:rect l="0" t="0" r="r" b="b"/>
              <a:pathLst>
                <a:path w="1128" h="395">
                  <a:moveTo>
                    <a:pt x="1128" y="395"/>
                  </a:moveTo>
                  <a:cubicBezTo>
                    <a:pt x="1128" y="391"/>
                    <a:pt x="1128" y="387"/>
                    <a:pt x="1128" y="382"/>
                  </a:cubicBezTo>
                  <a:cubicBezTo>
                    <a:pt x="1128" y="263"/>
                    <a:pt x="1047" y="165"/>
                    <a:pt x="948" y="165"/>
                  </a:cubicBezTo>
                  <a:cubicBezTo>
                    <a:pt x="875" y="165"/>
                    <a:pt x="812" y="218"/>
                    <a:pt x="784" y="293"/>
                  </a:cubicBezTo>
                  <a:cubicBezTo>
                    <a:pt x="776" y="283"/>
                    <a:pt x="767" y="274"/>
                    <a:pt x="758" y="266"/>
                  </a:cubicBezTo>
                  <a:cubicBezTo>
                    <a:pt x="759" y="258"/>
                    <a:pt x="759" y="250"/>
                    <a:pt x="759" y="241"/>
                  </a:cubicBezTo>
                  <a:cubicBezTo>
                    <a:pt x="759" y="162"/>
                    <a:pt x="707" y="99"/>
                    <a:pt x="641" y="99"/>
                  </a:cubicBezTo>
                  <a:cubicBezTo>
                    <a:pt x="629" y="99"/>
                    <a:pt x="618" y="101"/>
                    <a:pt x="607" y="105"/>
                  </a:cubicBezTo>
                  <a:cubicBezTo>
                    <a:pt x="566" y="41"/>
                    <a:pt x="502" y="0"/>
                    <a:pt x="430" y="0"/>
                  </a:cubicBezTo>
                  <a:cubicBezTo>
                    <a:pt x="326" y="0"/>
                    <a:pt x="240" y="85"/>
                    <a:pt x="214" y="200"/>
                  </a:cubicBezTo>
                  <a:cubicBezTo>
                    <a:pt x="203" y="198"/>
                    <a:pt x="192" y="196"/>
                    <a:pt x="181" y="196"/>
                  </a:cubicBezTo>
                  <a:cubicBezTo>
                    <a:pt x="86" y="196"/>
                    <a:pt x="9" y="283"/>
                    <a:pt x="0" y="395"/>
                  </a:cubicBezTo>
                  <a:lnTo>
                    <a:pt x="1128" y="395"/>
                  </a:lnTo>
                  <a:close/>
                </a:path>
              </a:pathLst>
            </a:custGeom>
            <a:solidFill>
              <a:srgbClr val="8FBE7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83"/>
            <p:cNvSpPr/>
            <p:nvPr/>
          </p:nvSpPr>
          <p:spPr bwMode="auto">
            <a:xfrm>
              <a:off x="1032756" y="366344"/>
              <a:ext cx="562211" cy="197994"/>
            </a:xfrm>
            <a:custGeom>
              <a:avLst/>
              <a:gdLst/>
              <a:ahLst/>
              <a:cxnLst>
                <a:cxn ang="0">
                  <a:pos x="1128" y="395"/>
                </a:cxn>
                <a:cxn ang="0">
                  <a:pos x="1128" y="382"/>
                </a:cxn>
                <a:cxn ang="0">
                  <a:pos x="948" y="165"/>
                </a:cxn>
                <a:cxn ang="0">
                  <a:pos x="784" y="293"/>
                </a:cxn>
                <a:cxn ang="0">
                  <a:pos x="758" y="266"/>
                </a:cxn>
                <a:cxn ang="0">
                  <a:pos x="759" y="241"/>
                </a:cxn>
                <a:cxn ang="0">
                  <a:pos x="641" y="99"/>
                </a:cxn>
                <a:cxn ang="0">
                  <a:pos x="607" y="105"/>
                </a:cxn>
                <a:cxn ang="0">
                  <a:pos x="430" y="0"/>
                </a:cxn>
                <a:cxn ang="0">
                  <a:pos x="214" y="200"/>
                </a:cxn>
                <a:cxn ang="0">
                  <a:pos x="181" y="196"/>
                </a:cxn>
                <a:cxn ang="0">
                  <a:pos x="0" y="395"/>
                </a:cxn>
                <a:cxn ang="0">
                  <a:pos x="1128" y="395"/>
                </a:cxn>
              </a:cxnLst>
              <a:rect l="0" t="0" r="r" b="b"/>
              <a:pathLst>
                <a:path w="1128" h="395">
                  <a:moveTo>
                    <a:pt x="1128" y="395"/>
                  </a:moveTo>
                  <a:cubicBezTo>
                    <a:pt x="1128" y="391"/>
                    <a:pt x="1128" y="387"/>
                    <a:pt x="1128" y="382"/>
                  </a:cubicBezTo>
                  <a:cubicBezTo>
                    <a:pt x="1128" y="263"/>
                    <a:pt x="1047" y="165"/>
                    <a:pt x="948" y="165"/>
                  </a:cubicBezTo>
                  <a:cubicBezTo>
                    <a:pt x="875" y="165"/>
                    <a:pt x="812" y="218"/>
                    <a:pt x="784" y="293"/>
                  </a:cubicBezTo>
                  <a:cubicBezTo>
                    <a:pt x="776" y="283"/>
                    <a:pt x="767" y="274"/>
                    <a:pt x="758" y="266"/>
                  </a:cubicBezTo>
                  <a:cubicBezTo>
                    <a:pt x="759" y="258"/>
                    <a:pt x="759" y="250"/>
                    <a:pt x="759" y="241"/>
                  </a:cubicBezTo>
                  <a:cubicBezTo>
                    <a:pt x="759" y="162"/>
                    <a:pt x="707" y="99"/>
                    <a:pt x="641" y="99"/>
                  </a:cubicBezTo>
                  <a:cubicBezTo>
                    <a:pt x="629" y="99"/>
                    <a:pt x="618" y="101"/>
                    <a:pt x="607" y="105"/>
                  </a:cubicBezTo>
                  <a:cubicBezTo>
                    <a:pt x="566" y="41"/>
                    <a:pt x="502" y="0"/>
                    <a:pt x="430" y="0"/>
                  </a:cubicBezTo>
                  <a:cubicBezTo>
                    <a:pt x="326" y="0"/>
                    <a:pt x="240" y="85"/>
                    <a:pt x="214" y="200"/>
                  </a:cubicBezTo>
                  <a:cubicBezTo>
                    <a:pt x="203" y="198"/>
                    <a:pt x="192" y="196"/>
                    <a:pt x="181" y="196"/>
                  </a:cubicBezTo>
                  <a:cubicBezTo>
                    <a:pt x="86" y="196"/>
                    <a:pt x="9" y="283"/>
                    <a:pt x="0" y="395"/>
                  </a:cubicBezTo>
                  <a:lnTo>
                    <a:pt x="1128" y="395"/>
                  </a:lnTo>
                  <a:close/>
                </a:path>
              </a:pathLst>
            </a:custGeom>
            <a:solidFill>
              <a:srgbClr val="33996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83"/>
            <p:cNvSpPr/>
            <p:nvPr/>
          </p:nvSpPr>
          <p:spPr bwMode="auto">
            <a:xfrm>
              <a:off x="1433962" y="104591"/>
              <a:ext cx="2034410" cy="716459"/>
            </a:xfrm>
            <a:custGeom>
              <a:avLst/>
              <a:gdLst/>
              <a:ahLst/>
              <a:cxnLst>
                <a:cxn ang="0">
                  <a:pos x="1128" y="395"/>
                </a:cxn>
                <a:cxn ang="0">
                  <a:pos x="1128" y="382"/>
                </a:cxn>
                <a:cxn ang="0">
                  <a:pos x="948" y="165"/>
                </a:cxn>
                <a:cxn ang="0">
                  <a:pos x="784" y="293"/>
                </a:cxn>
                <a:cxn ang="0">
                  <a:pos x="758" y="266"/>
                </a:cxn>
                <a:cxn ang="0">
                  <a:pos x="759" y="241"/>
                </a:cxn>
                <a:cxn ang="0">
                  <a:pos x="641" y="99"/>
                </a:cxn>
                <a:cxn ang="0">
                  <a:pos x="607" y="105"/>
                </a:cxn>
                <a:cxn ang="0">
                  <a:pos x="430" y="0"/>
                </a:cxn>
                <a:cxn ang="0">
                  <a:pos x="214" y="200"/>
                </a:cxn>
                <a:cxn ang="0">
                  <a:pos x="181" y="196"/>
                </a:cxn>
                <a:cxn ang="0">
                  <a:pos x="0" y="395"/>
                </a:cxn>
                <a:cxn ang="0">
                  <a:pos x="1128" y="395"/>
                </a:cxn>
              </a:cxnLst>
              <a:rect l="0" t="0" r="r" b="b"/>
              <a:pathLst>
                <a:path w="1128" h="395">
                  <a:moveTo>
                    <a:pt x="1128" y="395"/>
                  </a:moveTo>
                  <a:cubicBezTo>
                    <a:pt x="1128" y="391"/>
                    <a:pt x="1128" y="387"/>
                    <a:pt x="1128" y="382"/>
                  </a:cubicBezTo>
                  <a:cubicBezTo>
                    <a:pt x="1128" y="263"/>
                    <a:pt x="1047" y="165"/>
                    <a:pt x="948" y="165"/>
                  </a:cubicBezTo>
                  <a:cubicBezTo>
                    <a:pt x="875" y="165"/>
                    <a:pt x="812" y="218"/>
                    <a:pt x="784" y="293"/>
                  </a:cubicBezTo>
                  <a:cubicBezTo>
                    <a:pt x="776" y="283"/>
                    <a:pt x="767" y="274"/>
                    <a:pt x="758" y="266"/>
                  </a:cubicBezTo>
                  <a:cubicBezTo>
                    <a:pt x="759" y="258"/>
                    <a:pt x="759" y="250"/>
                    <a:pt x="759" y="241"/>
                  </a:cubicBezTo>
                  <a:cubicBezTo>
                    <a:pt x="759" y="162"/>
                    <a:pt x="707" y="99"/>
                    <a:pt x="641" y="99"/>
                  </a:cubicBezTo>
                  <a:cubicBezTo>
                    <a:pt x="629" y="99"/>
                    <a:pt x="618" y="101"/>
                    <a:pt x="607" y="105"/>
                  </a:cubicBezTo>
                  <a:cubicBezTo>
                    <a:pt x="566" y="41"/>
                    <a:pt x="502" y="0"/>
                    <a:pt x="430" y="0"/>
                  </a:cubicBezTo>
                  <a:cubicBezTo>
                    <a:pt x="326" y="0"/>
                    <a:pt x="240" y="85"/>
                    <a:pt x="214" y="200"/>
                  </a:cubicBezTo>
                  <a:cubicBezTo>
                    <a:pt x="203" y="198"/>
                    <a:pt x="192" y="196"/>
                    <a:pt x="181" y="196"/>
                  </a:cubicBezTo>
                  <a:cubicBezTo>
                    <a:pt x="86" y="196"/>
                    <a:pt x="9" y="283"/>
                    <a:pt x="0" y="395"/>
                  </a:cubicBezTo>
                  <a:lnTo>
                    <a:pt x="1128" y="395"/>
                  </a:lnTo>
                  <a:close/>
                </a:path>
              </a:pathLst>
            </a:custGeom>
            <a:solidFill>
              <a:srgbClr val="8FBE7C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83"/>
            <p:cNvSpPr/>
            <p:nvPr/>
          </p:nvSpPr>
          <p:spPr bwMode="auto">
            <a:xfrm>
              <a:off x="0" y="522853"/>
              <a:ext cx="818862" cy="288379"/>
            </a:xfrm>
            <a:custGeom>
              <a:avLst/>
              <a:gdLst/>
              <a:ahLst/>
              <a:cxnLst>
                <a:cxn ang="0">
                  <a:pos x="1128" y="395"/>
                </a:cxn>
                <a:cxn ang="0">
                  <a:pos x="1128" y="382"/>
                </a:cxn>
                <a:cxn ang="0">
                  <a:pos x="948" y="165"/>
                </a:cxn>
                <a:cxn ang="0">
                  <a:pos x="784" y="293"/>
                </a:cxn>
                <a:cxn ang="0">
                  <a:pos x="758" y="266"/>
                </a:cxn>
                <a:cxn ang="0">
                  <a:pos x="759" y="241"/>
                </a:cxn>
                <a:cxn ang="0">
                  <a:pos x="641" y="99"/>
                </a:cxn>
                <a:cxn ang="0">
                  <a:pos x="607" y="105"/>
                </a:cxn>
                <a:cxn ang="0">
                  <a:pos x="430" y="0"/>
                </a:cxn>
                <a:cxn ang="0">
                  <a:pos x="214" y="200"/>
                </a:cxn>
                <a:cxn ang="0">
                  <a:pos x="181" y="196"/>
                </a:cxn>
                <a:cxn ang="0">
                  <a:pos x="0" y="395"/>
                </a:cxn>
                <a:cxn ang="0">
                  <a:pos x="1128" y="395"/>
                </a:cxn>
              </a:cxnLst>
              <a:rect l="0" t="0" r="r" b="b"/>
              <a:pathLst>
                <a:path w="1128" h="395">
                  <a:moveTo>
                    <a:pt x="1128" y="395"/>
                  </a:moveTo>
                  <a:cubicBezTo>
                    <a:pt x="1128" y="391"/>
                    <a:pt x="1128" y="387"/>
                    <a:pt x="1128" y="382"/>
                  </a:cubicBezTo>
                  <a:cubicBezTo>
                    <a:pt x="1128" y="263"/>
                    <a:pt x="1047" y="165"/>
                    <a:pt x="948" y="165"/>
                  </a:cubicBezTo>
                  <a:cubicBezTo>
                    <a:pt x="875" y="165"/>
                    <a:pt x="812" y="218"/>
                    <a:pt x="784" y="293"/>
                  </a:cubicBezTo>
                  <a:cubicBezTo>
                    <a:pt x="776" y="283"/>
                    <a:pt x="767" y="274"/>
                    <a:pt x="758" y="266"/>
                  </a:cubicBezTo>
                  <a:cubicBezTo>
                    <a:pt x="759" y="258"/>
                    <a:pt x="759" y="250"/>
                    <a:pt x="759" y="241"/>
                  </a:cubicBezTo>
                  <a:cubicBezTo>
                    <a:pt x="759" y="162"/>
                    <a:pt x="707" y="99"/>
                    <a:pt x="641" y="99"/>
                  </a:cubicBezTo>
                  <a:cubicBezTo>
                    <a:pt x="629" y="99"/>
                    <a:pt x="618" y="101"/>
                    <a:pt x="607" y="105"/>
                  </a:cubicBezTo>
                  <a:cubicBezTo>
                    <a:pt x="566" y="41"/>
                    <a:pt x="502" y="0"/>
                    <a:pt x="430" y="0"/>
                  </a:cubicBezTo>
                  <a:cubicBezTo>
                    <a:pt x="326" y="0"/>
                    <a:pt x="240" y="85"/>
                    <a:pt x="214" y="200"/>
                  </a:cubicBezTo>
                  <a:cubicBezTo>
                    <a:pt x="203" y="198"/>
                    <a:pt x="192" y="196"/>
                    <a:pt x="181" y="196"/>
                  </a:cubicBezTo>
                  <a:cubicBezTo>
                    <a:pt x="86" y="196"/>
                    <a:pt x="9" y="283"/>
                    <a:pt x="0" y="395"/>
                  </a:cubicBezTo>
                  <a:lnTo>
                    <a:pt x="1128" y="395"/>
                  </a:ln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83"/>
            <p:cNvSpPr/>
            <p:nvPr/>
          </p:nvSpPr>
          <p:spPr bwMode="auto">
            <a:xfrm>
              <a:off x="448146" y="265139"/>
              <a:ext cx="588963" cy="207415"/>
            </a:xfrm>
            <a:custGeom>
              <a:avLst/>
              <a:gdLst/>
              <a:ahLst/>
              <a:cxnLst>
                <a:cxn ang="0">
                  <a:pos x="1128" y="395"/>
                </a:cxn>
                <a:cxn ang="0">
                  <a:pos x="1128" y="382"/>
                </a:cxn>
                <a:cxn ang="0">
                  <a:pos x="948" y="165"/>
                </a:cxn>
                <a:cxn ang="0">
                  <a:pos x="784" y="293"/>
                </a:cxn>
                <a:cxn ang="0">
                  <a:pos x="758" y="266"/>
                </a:cxn>
                <a:cxn ang="0">
                  <a:pos x="759" y="241"/>
                </a:cxn>
                <a:cxn ang="0">
                  <a:pos x="641" y="99"/>
                </a:cxn>
                <a:cxn ang="0">
                  <a:pos x="607" y="105"/>
                </a:cxn>
                <a:cxn ang="0">
                  <a:pos x="430" y="0"/>
                </a:cxn>
                <a:cxn ang="0">
                  <a:pos x="214" y="200"/>
                </a:cxn>
                <a:cxn ang="0">
                  <a:pos x="181" y="196"/>
                </a:cxn>
                <a:cxn ang="0">
                  <a:pos x="0" y="395"/>
                </a:cxn>
                <a:cxn ang="0">
                  <a:pos x="1128" y="395"/>
                </a:cxn>
              </a:cxnLst>
              <a:rect l="0" t="0" r="r" b="b"/>
              <a:pathLst>
                <a:path w="1128" h="395">
                  <a:moveTo>
                    <a:pt x="1128" y="395"/>
                  </a:moveTo>
                  <a:cubicBezTo>
                    <a:pt x="1128" y="391"/>
                    <a:pt x="1128" y="387"/>
                    <a:pt x="1128" y="382"/>
                  </a:cubicBezTo>
                  <a:cubicBezTo>
                    <a:pt x="1128" y="263"/>
                    <a:pt x="1047" y="165"/>
                    <a:pt x="948" y="165"/>
                  </a:cubicBezTo>
                  <a:cubicBezTo>
                    <a:pt x="875" y="165"/>
                    <a:pt x="812" y="218"/>
                    <a:pt x="784" y="293"/>
                  </a:cubicBezTo>
                  <a:cubicBezTo>
                    <a:pt x="776" y="283"/>
                    <a:pt x="767" y="274"/>
                    <a:pt x="758" y="266"/>
                  </a:cubicBezTo>
                  <a:cubicBezTo>
                    <a:pt x="759" y="258"/>
                    <a:pt x="759" y="250"/>
                    <a:pt x="759" y="241"/>
                  </a:cubicBezTo>
                  <a:cubicBezTo>
                    <a:pt x="759" y="162"/>
                    <a:pt x="707" y="99"/>
                    <a:pt x="641" y="99"/>
                  </a:cubicBezTo>
                  <a:cubicBezTo>
                    <a:pt x="629" y="99"/>
                    <a:pt x="618" y="101"/>
                    <a:pt x="607" y="105"/>
                  </a:cubicBezTo>
                  <a:cubicBezTo>
                    <a:pt x="566" y="41"/>
                    <a:pt x="502" y="0"/>
                    <a:pt x="430" y="0"/>
                  </a:cubicBezTo>
                  <a:cubicBezTo>
                    <a:pt x="326" y="0"/>
                    <a:pt x="240" y="85"/>
                    <a:pt x="214" y="200"/>
                  </a:cubicBezTo>
                  <a:cubicBezTo>
                    <a:pt x="203" y="198"/>
                    <a:pt x="192" y="196"/>
                    <a:pt x="181" y="196"/>
                  </a:cubicBezTo>
                  <a:cubicBezTo>
                    <a:pt x="86" y="196"/>
                    <a:pt x="9" y="283"/>
                    <a:pt x="0" y="395"/>
                  </a:cubicBezTo>
                  <a:lnTo>
                    <a:pt x="1128" y="395"/>
                  </a:lnTo>
                  <a:close/>
                </a:path>
              </a:pathLst>
            </a:custGeom>
            <a:solidFill>
              <a:srgbClr val="B0D0A4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60"/>
          <p:cNvGrpSpPr/>
          <p:nvPr/>
        </p:nvGrpSpPr>
        <p:grpSpPr>
          <a:xfrm>
            <a:off x="5157562" y="1175900"/>
            <a:ext cx="1476847" cy="547364"/>
            <a:chOff x="0" y="0"/>
            <a:chExt cx="2290763" cy="809626"/>
          </a:xfrm>
          <a:solidFill>
            <a:srgbClr val="996633"/>
          </a:solidFill>
        </p:grpSpPr>
        <p:sp>
          <p:nvSpPr>
            <p:cNvPr id="4" name="Freeform 74"/>
            <p:cNvSpPr/>
            <p:nvPr/>
          </p:nvSpPr>
          <p:spPr bwMode="auto">
            <a:xfrm>
              <a:off x="636587" y="438151"/>
              <a:ext cx="411163" cy="158750"/>
            </a:xfrm>
            <a:custGeom>
              <a:avLst/>
              <a:gdLst/>
              <a:ahLst/>
              <a:cxnLst>
                <a:cxn ang="0">
                  <a:pos x="102" y="10"/>
                </a:cxn>
                <a:cxn ang="0">
                  <a:pos x="58" y="25"/>
                </a:cxn>
                <a:cxn ang="0">
                  <a:pos x="3" y="17"/>
                </a:cxn>
                <a:cxn ang="0">
                  <a:pos x="15" y="17"/>
                </a:cxn>
                <a:cxn ang="0">
                  <a:pos x="49" y="37"/>
                </a:cxn>
                <a:cxn ang="0">
                  <a:pos x="62" y="35"/>
                </a:cxn>
                <a:cxn ang="0">
                  <a:pos x="93" y="16"/>
                </a:cxn>
                <a:cxn ang="0">
                  <a:pos x="102" y="10"/>
                </a:cxn>
              </a:cxnLst>
              <a:rect l="0" t="0" r="r" b="b"/>
              <a:pathLst>
                <a:path w="109" h="42">
                  <a:moveTo>
                    <a:pt x="102" y="10"/>
                  </a:moveTo>
                  <a:cubicBezTo>
                    <a:pt x="85" y="7"/>
                    <a:pt x="69" y="13"/>
                    <a:pt x="58" y="25"/>
                  </a:cubicBezTo>
                  <a:cubicBezTo>
                    <a:pt x="46" y="7"/>
                    <a:pt x="20" y="0"/>
                    <a:pt x="3" y="17"/>
                  </a:cubicBezTo>
                  <a:cubicBezTo>
                    <a:pt x="0" y="20"/>
                    <a:pt x="13" y="19"/>
                    <a:pt x="15" y="17"/>
                  </a:cubicBezTo>
                  <a:cubicBezTo>
                    <a:pt x="28" y="3"/>
                    <a:pt x="46" y="27"/>
                    <a:pt x="49" y="37"/>
                  </a:cubicBezTo>
                  <a:cubicBezTo>
                    <a:pt x="51" y="42"/>
                    <a:pt x="61" y="38"/>
                    <a:pt x="62" y="35"/>
                  </a:cubicBezTo>
                  <a:cubicBezTo>
                    <a:pt x="68" y="23"/>
                    <a:pt x="77" y="13"/>
                    <a:pt x="93" y="16"/>
                  </a:cubicBezTo>
                  <a:cubicBezTo>
                    <a:pt x="97" y="17"/>
                    <a:pt x="109" y="11"/>
                    <a:pt x="102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75"/>
            <p:cNvSpPr/>
            <p:nvPr/>
          </p:nvSpPr>
          <p:spPr bwMode="auto">
            <a:xfrm>
              <a:off x="0" y="166688"/>
              <a:ext cx="411163" cy="160338"/>
            </a:xfrm>
            <a:custGeom>
              <a:avLst/>
              <a:gdLst/>
              <a:ahLst/>
              <a:cxnLst>
                <a:cxn ang="0">
                  <a:pos x="102" y="10"/>
                </a:cxn>
                <a:cxn ang="0">
                  <a:pos x="58" y="25"/>
                </a:cxn>
                <a:cxn ang="0">
                  <a:pos x="3" y="17"/>
                </a:cxn>
                <a:cxn ang="0">
                  <a:pos x="15" y="17"/>
                </a:cxn>
                <a:cxn ang="0">
                  <a:pos x="50" y="37"/>
                </a:cxn>
                <a:cxn ang="0">
                  <a:pos x="63" y="35"/>
                </a:cxn>
                <a:cxn ang="0">
                  <a:pos x="94" y="16"/>
                </a:cxn>
                <a:cxn ang="0">
                  <a:pos x="102" y="10"/>
                </a:cxn>
              </a:cxnLst>
              <a:rect l="0" t="0" r="r" b="b"/>
              <a:pathLst>
                <a:path w="109" h="42">
                  <a:moveTo>
                    <a:pt x="102" y="10"/>
                  </a:moveTo>
                  <a:cubicBezTo>
                    <a:pt x="85" y="7"/>
                    <a:pt x="69" y="13"/>
                    <a:pt x="58" y="25"/>
                  </a:cubicBezTo>
                  <a:cubicBezTo>
                    <a:pt x="46" y="7"/>
                    <a:pt x="20" y="0"/>
                    <a:pt x="3" y="17"/>
                  </a:cubicBezTo>
                  <a:cubicBezTo>
                    <a:pt x="0" y="20"/>
                    <a:pt x="13" y="19"/>
                    <a:pt x="15" y="17"/>
                  </a:cubicBezTo>
                  <a:cubicBezTo>
                    <a:pt x="29" y="3"/>
                    <a:pt x="46" y="27"/>
                    <a:pt x="50" y="37"/>
                  </a:cubicBezTo>
                  <a:cubicBezTo>
                    <a:pt x="51" y="42"/>
                    <a:pt x="61" y="38"/>
                    <a:pt x="63" y="35"/>
                  </a:cubicBezTo>
                  <a:cubicBezTo>
                    <a:pt x="69" y="23"/>
                    <a:pt x="77" y="13"/>
                    <a:pt x="94" y="16"/>
                  </a:cubicBezTo>
                  <a:cubicBezTo>
                    <a:pt x="97" y="17"/>
                    <a:pt x="109" y="11"/>
                    <a:pt x="102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76"/>
            <p:cNvSpPr/>
            <p:nvPr/>
          </p:nvSpPr>
          <p:spPr bwMode="auto">
            <a:xfrm>
              <a:off x="609600" y="57151"/>
              <a:ext cx="411163" cy="160338"/>
            </a:xfrm>
            <a:custGeom>
              <a:avLst/>
              <a:gdLst/>
              <a:ahLst/>
              <a:cxnLst>
                <a:cxn ang="0">
                  <a:pos x="102" y="11"/>
                </a:cxn>
                <a:cxn ang="0">
                  <a:pos x="58" y="25"/>
                </a:cxn>
                <a:cxn ang="0">
                  <a:pos x="4" y="17"/>
                </a:cxn>
                <a:cxn ang="0">
                  <a:pos x="16" y="17"/>
                </a:cxn>
                <a:cxn ang="0">
                  <a:pos x="50" y="38"/>
                </a:cxn>
                <a:cxn ang="0">
                  <a:pos x="63" y="36"/>
                </a:cxn>
                <a:cxn ang="0">
                  <a:pos x="94" y="17"/>
                </a:cxn>
                <a:cxn ang="0">
                  <a:pos x="102" y="11"/>
                </a:cxn>
              </a:cxnLst>
              <a:rect l="0" t="0" r="r" b="b"/>
              <a:pathLst>
                <a:path w="109" h="42">
                  <a:moveTo>
                    <a:pt x="102" y="11"/>
                  </a:moveTo>
                  <a:cubicBezTo>
                    <a:pt x="85" y="8"/>
                    <a:pt x="69" y="13"/>
                    <a:pt x="58" y="25"/>
                  </a:cubicBezTo>
                  <a:cubicBezTo>
                    <a:pt x="46" y="7"/>
                    <a:pt x="20" y="0"/>
                    <a:pt x="4" y="17"/>
                  </a:cubicBezTo>
                  <a:cubicBezTo>
                    <a:pt x="0" y="21"/>
                    <a:pt x="13" y="20"/>
                    <a:pt x="16" y="17"/>
                  </a:cubicBezTo>
                  <a:cubicBezTo>
                    <a:pt x="29" y="4"/>
                    <a:pt x="47" y="28"/>
                    <a:pt x="50" y="38"/>
                  </a:cubicBezTo>
                  <a:cubicBezTo>
                    <a:pt x="51" y="42"/>
                    <a:pt x="62" y="39"/>
                    <a:pt x="63" y="36"/>
                  </a:cubicBezTo>
                  <a:cubicBezTo>
                    <a:pt x="69" y="24"/>
                    <a:pt x="77" y="14"/>
                    <a:pt x="94" y="17"/>
                  </a:cubicBezTo>
                  <a:cubicBezTo>
                    <a:pt x="97" y="18"/>
                    <a:pt x="109" y="12"/>
                    <a:pt x="102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7"/>
            <p:cNvSpPr/>
            <p:nvPr/>
          </p:nvSpPr>
          <p:spPr bwMode="auto">
            <a:xfrm>
              <a:off x="1262062" y="258763"/>
              <a:ext cx="411163" cy="160338"/>
            </a:xfrm>
            <a:custGeom>
              <a:avLst/>
              <a:gdLst/>
              <a:ahLst/>
              <a:cxnLst>
                <a:cxn ang="0">
                  <a:pos x="102" y="11"/>
                </a:cxn>
                <a:cxn ang="0">
                  <a:pos x="58" y="25"/>
                </a:cxn>
                <a:cxn ang="0">
                  <a:pos x="4" y="17"/>
                </a:cxn>
                <a:cxn ang="0">
                  <a:pos x="16" y="17"/>
                </a:cxn>
                <a:cxn ang="0">
                  <a:pos x="50" y="38"/>
                </a:cxn>
                <a:cxn ang="0">
                  <a:pos x="63" y="36"/>
                </a:cxn>
                <a:cxn ang="0">
                  <a:pos x="94" y="17"/>
                </a:cxn>
                <a:cxn ang="0">
                  <a:pos x="102" y="11"/>
                </a:cxn>
              </a:cxnLst>
              <a:rect l="0" t="0" r="r" b="b"/>
              <a:pathLst>
                <a:path w="109" h="42">
                  <a:moveTo>
                    <a:pt x="102" y="11"/>
                  </a:moveTo>
                  <a:cubicBezTo>
                    <a:pt x="85" y="8"/>
                    <a:pt x="69" y="13"/>
                    <a:pt x="58" y="25"/>
                  </a:cubicBezTo>
                  <a:cubicBezTo>
                    <a:pt x="46" y="7"/>
                    <a:pt x="20" y="0"/>
                    <a:pt x="4" y="17"/>
                  </a:cubicBezTo>
                  <a:cubicBezTo>
                    <a:pt x="0" y="21"/>
                    <a:pt x="13" y="20"/>
                    <a:pt x="16" y="17"/>
                  </a:cubicBezTo>
                  <a:cubicBezTo>
                    <a:pt x="29" y="4"/>
                    <a:pt x="47" y="28"/>
                    <a:pt x="50" y="38"/>
                  </a:cubicBezTo>
                  <a:cubicBezTo>
                    <a:pt x="51" y="42"/>
                    <a:pt x="62" y="39"/>
                    <a:pt x="63" y="36"/>
                  </a:cubicBezTo>
                  <a:cubicBezTo>
                    <a:pt x="69" y="24"/>
                    <a:pt x="77" y="14"/>
                    <a:pt x="94" y="17"/>
                  </a:cubicBezTo>
                  <a:cubicBezTo>
                    <a:pt x="97" y="17"/>
                    <a:pt x="109" y="12"/>
                    <a:pt x="102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78"/>
            <p:cNvSpPr/>
            <p:nvPr/>
          </p:nvSpPr>
          <p:spPr bwMode="auto">
            <a:xfrm>
              <a:off x="1119187" y="650876"/>
              <a:ext cx="414338" cy="158750"/>
            </a:xfrm>
            <a:custGeom>
              <a:avLst/>
              <a:gdLst/>
              <a:ahLst/>
              <a:cxnLst>
                <a:cxn ang="0">
                  <a:pos x="103" y="11"/>
                </a:cxn>
                <a:cxn ang="0">
                  <a:pos x="59" y="25"/>
                </a:cxn>
                <a:cxn ang="0">
                  <a:pos x="4" y="17"/>
                </a:cxn>
                <a:cxn ang="0">
                  <a:pos x="16" y="17"/>
                </a:cxn>
                <a:cxn ang="0">
                  <a:pos x="50" y="38"/>
                </a:cxn>
                <a:cxn ang="0">
                  <a:pos x="63" y="35"/>
                </a:cxn>
                <a:cxn ang="0">
                  <a:pos x="94" y="17"/>
                </a:cxn>
                <a:cxn ang="0">
                  <a:pos x="103" y="11"/>
                </a:cxn>
              </a:cxnLst>
              <a:rect l="0" t="0" r="r" b="b"/>
              <a:pathLst>
                <a:path w="110" h="42">
                  <a:moveTo>
                    <a:pt x="103" y="11"/>
                  </a:moveTo>
                  <a:cubicBezTo>
                    <a:pt x="86" y="8"/>
                    <a:pt x="70" y="13"/>
                    <a:pt x="59" y="25"/>
                  </a:cubicBezTo>
                  <a:cubicBezTo>
                    <a:pt x="47" y="7"/>
                    <a:pt x="20" y="0"/>
                    <a:pt x="4" y="17"/>
                  </a:cubicBezTo>
                  <a:cubicBezTo>
                    <a:pt x="0" y="20"/>
                    <a:pt x="13" y="20"/>
                    <a:pt x="16" y="17"/>
                  </a:cubicBezTo>
                  <a:cubicBezTo>
                    <a:pt x="29" y="3"/>
                    <a:pt x="47" y="27"/>
                    <a:pt x="50" y="38"/>
                  </a:cubicBezTo>
                  <a:cubicBezTo>
                    <a:pt x="51" y="42"/>
                    <a:pt x="62" y="38"/>
                    <a:pt x="63" y="35"/>
                  </a:cubicBezTo>
                  <a:cubicBezTo>
                    <a:pt x="69" y="24"/>
                    <a:pt x="77" y="14"/>
                    <a:pt x="94" y="17"/>
                  </a:cubicBezTo>
                  <a:cubicBezTo>
                    <a:pt x="97" y="17"/>
                    <a:pt x="110" y="12"/>
                    <a:pt x="103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79"/>
            <p:cNvSpPr/>
            <p:nvPr/>
          </p:nvSpPr>
          <p:spPr bwMode="auto">
            <a:xfrm>
              <a:off x="1879600" y="0"/>
              <a:ext cx="411163" cy="160338"/>
            </a:xfrm>
            <a:custGeom>
              <a:avLst/>
              <a:gdLst/>
              <a:ahLst/>
              <a:cxnLst>
                <a:cxn ang="0">
                  <a:pos x="102" y="11"/>
                </a:cxn>
                <a:cxn ang="0">
                  <a:pos x="58" y="25"/>
                </a:cxn>
                <a:cxn ang="0">
                  <a:pos x="3" y="17"/>
                </a:cxn>
                <a:cxn ang="0">
                  <a:pos x="16" y="17"/>
                </a:cxn>
                <a:cxn ang="0">
                  <a:pos x="50" y="38"/>
                </a:cxn>
                <a:cxn ang="0">
                  <a:pos x="63" y="36"/>
                </a:cxn>
                <a:cxn ang="0">
                  <a:pos x="94" y="17"/>
                </a:cxn>
                <a:cxn ang="0">
                  <a:pos x="102" y="11"/>
                </a:cxn>
              </a:cxnLst>
              <a:rect l="0" t="0" r="r" b="b"/>
              <a:pathLst>
                <a:path w="109" h="42">
                  <a:moveTo>
                    <a:pt x="102" y="11"/>
                  </a:moveTo>
                  <a:cubicBezTo>
                    <a:pt x="85" y="8"/>
                    <a:pt x="69" y="13"/>
                    <a:pt x="58" y="25"/>
                  </a:cubicBezTo>
                  <a:cubicBezTo>
                    <a:pt x="46" y="7"/>
                    <a:pt x="20" y="0"/>
                    <a:pt x="3" y="17"/>
                  </a:cubicBezTo>
                  <a:cubicBezTo>
                    <a:pt x="0" y="21"/>
                    <a:pt x="13" y="20"/>
                    <a:pt x="16" y="17"/>
                  </a:cubicBezTo>
                  <a:cubicBezTo>
                    <a:pt x="29" y="3"/>
                    <a:pt x="46" y="27"/>
                    <a:pt x="50" y="38"/>
                  </a:cubicBezTo>
                  <a:cubicBezTo>
                    <a:pt x="51" y="42"/>
                    <a:pt x="61" y="38"/>
                    <a:pt x="63" y="36"/>
                  </a:cubicBezTo>
                  <a:cubicBezTo>
                    <a:pt x="69" y="24"/>
                    <a:pt x="77" y="14"/>
                    <a:pt x="94" y="17"/>
                  </a:cubicBezTo>
                  <a:cubicBezTo>
                    <a:pt x="97" y="17"/>
                    <a:pt x="109" y="12"/>
                    <a:pt x="102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120"/>
          <p:cNvGrpSpPr/>
          <p:nvPr/>
        </p:nvGrpSpPr>
        <p:grpSpPr>
          <a:xfrm>
            <a:off x="1946339" y="1588907"/>
            <a:ext cx="5559361" cy="1401408"/>
            <a:chOff x="-1" y="0"/>
            <a:chExt cx="6898284" cy="1704424"/>
          </a:xfrm>
        </p:grpSpPr>
        <p:grpSp>
          <p:nvGrpSpPr>
            <p:cNvPr id="11" name="组合 55"/>
            <p:cNvGrpSpPr/>
            <p:nvPr/>
          </p:nvGrpSpPr>
          <p:grpSpPr>
            <a:xfrm>
              <a:off x="-1" y="0"/>
              <a:ext cx="6898284" cy="1704424"/>
              <a:chOff x="0" y="0"/>
              <a:chExt cx="7338995" cy="1813314"/>
            </a:xfrm>
          </p:grpSpPr>
          <p:sp>
            <p:nvSpPr>
              <p:cNvPr id="14" name="矩形 3"/>
              <p:cNvSpPr/>
              <p:nvPr/>
            </p:nvSpPr>
            <p:spPr bwMode="auto">
              <a:xfrm>
                <a:off x="0" y="0"/>
                <a:ext cx="6657271" cy="12478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393111" y="386080"/>
                  </a:cxn>
                  <a:cxn ang="0">
                    <a:pos x="6657271" y="1247861"/>
                  </a:cxn>
                  <a:cxn ang="0">
                    <a:pos x="213360" y="1247861"/>
                  </a:cxn>
                  <a:cxn ang="0">
                    <a:pos x="0" y="0"/>
                  </a:cxn>
                </a:cxnLst>
                <a:rect l="0" t="0" r="r" b="b"/>
                <a:pathLst>
                  <a:path w="6657271" h="1247861">
                    <a:moveTo>
                      <a:pt x="0" y="0"/>
                    </a:moveTo>
                    <a:lnTo>
                      <a:pt x="6393111" y="386080"/>
                    </a:lnTo>
                    <a:lnTo>
                      <a:pt x="6657271" y="1247861"/>
                    </a:lnTo>
                    <a:lnTo>
                      <a:pt x="213360" y="12478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996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endParaRPr lang="zh-CN" altLang="en-US" sz="2100"/>
              </a:p>
            </p:txBody>
          </p:sp>
          <p:sp>
            <p:nvSpPr>
              <p:cNvPr id="15" name="矩形 3"/>
              <p:cNvSpPr/>
              <p:nvPr/>
            </p:nvSpPr>
            <p:spPr bwMode="auto">
              <a:xfrm>
                <a:off x="1504614" y="943523"/>
                <a:ext cx="5834381" cy="869791"/>
              </a:xfrm>
              <a:custGeom>
                <a:avLst/>
                <a:gdLst/>
                <a:ahLst/>
                <a:cxnLst>
                  <a:cxn ang="0">
                    <a:pos x="0" y="121920"/>
                  </a:cxn>
                  <a:cxn ang="0">
                    <a:pos x="6301671" y="0"/>
                  </a:cxn>
                  <a:cxn ang="0">
                    <a:pos x="6423591" y="678901"/>
                  </a:cxn>
                  <a:cxn ang="0">
                    <a:pos x="30480" y="617941"/>
                  </a:cxn>
                  <a:cxn ang="0">
                    <a:pos x="0" y="121920"/>
                  </a:cxn>
                </a:cxnLst>
                <a:rect l="0" t="0" r="r" b="b"/>
                <a:pathLst>
                  <a:path w="6423591" h="678901">
                    <a:moveTo>
                      <a:pt x="0" y="121920"/>
                    </a:moveTo>
                    <a:lnTo>
                      <a:pt x="6301671" y="0"/>
                    </a:lnTo>
                    <a:lnTo>
                      <a:pt x="6423591" y="678901"/>
                    </a:lnTo>
                    <a:lnTo>
                      <a:pt x="30480" y="617941"/>
                    </a:lnTo>
                    <a:lnTo>
                      <a:pt x="0" y="121920"/>
                    </a:lnTo>
                    <a:close/>
                  </a:path>
                </a:pathLst>
              </a:custGeom>
              <a:solidFill>
                <a:srgbClr val="B0D0A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2" name="文本框 115"/>
            <p:cNvSpPr txBox="1">
              <a:spLocks noChangeArrowheads="1"/>
            </p:cNvSpPr>
            <p:nvPr/>
          </p:nvSpPr>
          <p:spPr bwMode="auto">
            <a:xfrm>
              <a:off x="651019" y="274716"/>
              <a:ext cx="3517949" cy="7696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第三章</a:t>
              </a:r>
            </a:p>
          </p:txBody>
        </p:sp>
        <p:sp>
          <p:nvSpPr>
            <p:cNvPr id="13" name="文本框 119"/>
            <p:cNvSpPr txBox="1">
              <a:spLocks noChangeArrowheads="1"/>
            </p:cNvSpPr>
            <p:nvPr/>
          </p:nvSpPr>
          <p:spPr bwMode="auto">
            <a:xfrm>
              <a:off x="2572525" y="989708"/>
              <a:ext cx="4172113" cy="692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1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en-US" altLang="zh-CN" sz="31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31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节  温度</a:t>
              </a:r>
            </a:p>
          </p:txBody>
        </p:sp>
      </p:grpSp>
      <p:sp>
        <p:nvSpPr>
          <p:cNvPr id="32" name="动作按钮: 第一张 31">
            <a:hlinkClick r:id="rId5" action="ppaction://hlinksldjump" highlightClick="1"/>
          </p:cNvPr>
          <p:cNvSpPr/>
          <p:nvPr/>
        </p:nvSpPr>
        <p:spPr>
          <a:xfrm>
            <a:off x="8902083" y="457903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9639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9530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g4010008"/>
          <p:cNvPicPr>
            <a:picLocks noChangeAspect="1"/>
          </p:cNvPicPr>
          <p:nvPr/>
        </p:nvPicPr>
        <p:blipFill>
          <a:blip r:embed="rId3"/>
          <a:srcRect l="13638" r="70447" b="63681"/>
          <a:stretch>
            <a:fillRect/>
          </a:stretch>
        </p:blipFill>
        <p:spPr>
          <a:xfrm>
            <a:off x="1478280" y="2365058"/>
            <a:ext cx="1675210" cy="131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3" descr="g4010008"/>
          <p:cNvPicPr>
            <a:picLocks noChangeAspect="1"/>
          </p:cNvPicPr>
          <p:nvPr/>
        </p:nvPicPr>
        <p:blipFill>
          <a:blip r:embed="rId3"/>
          <a:srcRect r="87500"/>
          <a:stretch>
            <a:fillRect/>
          </a:stretch>
        </p:blipFill>
        <p:spPr>
          <a:xfrm>
            <a:off x="6547961" y="1104900"/>
            <a:ext cx="1543050" cy="321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4"/>
          <p:cNvSpPr/>
          <p:nvPr/>
        </p:nvSpPr>
        <p:spPr>
          <a:xfrm>
            <a:off x="859250" y="4136898"/>
            <a:ext cx="3593687" cy="8079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标准大气压下冰水混合物的温度</a:t>
            </a:r>
            <a:r>
              <a:rPr lang="zh-CN" altLang="en-US" sz="2400" b="1">
                <a:solidFill>
                  <a:srgbClr val="3366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规定</a:t>
            </a:r>
            <a:r>
              <a:rPr lang="zh-CN" altLang="en-US" sz="2400" b="1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</a:t>
            </a:r>
            <a:r>
              <a:rPr lang="en-US" altLang="zh-CN" sz="2400" b="1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lang="zh-CN" altLang="en-US" sz="2400" b="1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摄氏度</a:t>
            </a:r>
          </a:p>
        </p:txBody>
      </p:sp>
      <p:grpSp>
        <p:nvGrpSpPr>
          <p:cNvPr id="8" name="Group 5"/>
          <p:cNvGrpSpPr/>
          <p:nvPr/>
        </p:nvGrpSpPr>
        <p:grpSpPr>
          <a:xfrm>
            <a:off x="2004536" y="2023349"/>
            <a:ext cx="5600700" cy="342900"/>
            <a:chOff x="336" y="3197"/>
            <a:chExt cx="4704" cy="288"/>
          </a:xfrm>
        </p:grpSpPr>
        <p:sp>
          <p:nvSpPr>
            <p:cNvPr id="9" name="Line 6"/>
            <p:cNvSpPr/>
            <p:nvPr/>
          </p:nvSpPr>
          <p:spPr>
            <a:xfrm flipH="1">
              <a:off x="33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" name="Line 7"/>
            <p:cNvSpPr/>
            <p:nvPr/>
          </p:nvSpPr>
          <p:spPr>
            <a:xfrm flipH="1">
              <a:off x="528" y="3197"/>
              <a:ext cx="0" cy="27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" name="Line 8"/>
            <p:cNvSpPr/>
            <p:nvPr/>
          </p:nvSpPr>
          <p:spPr>
            <a:xfrm flipH="1">
              <a:off x="38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" name="Line 9"/>
            <p:cNvSpPr/>
            <p:nvPr/>
          </p:nvSpPr>
          <p:spPr>
            <a:xfrm flipH="1">
              <a:off x="43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" name="Line 10"/>
            <p:cNvSpPr/>
            <p:nvPr/>
          </p:nvSpPr>
          <p:spPr>
            <a:xfrm flipH="1">
              <a:off x="48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" name="Line 11"/>
            <p:cNvSpPr/>
            <p:nvPr/>
          </p:nvSpPr>
          <p:spPr>
            <a:xfrm flipH="1">
              <a:off x="2928" y="3215"/>
              <a:ext cx="0" cy="27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" name="Line 12"/>
            <p:cNvSpPr/>
            <p:nvPr/>
          </p:nvSpPr>
          <p:spPr>
            <a:xfrm flipH="1">
              <a:off x="2448" y="3215"/>
              <a:ext cx="0" cy="27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" name="Line 13"/>
            <p:cNvSpPr/>
            <p:nvPr/>
          </p:nvSpPr>
          <p:spPr>
            <a:xfrm flipH="1">
              <a:off x="1968" y="3215"/>
              <a:ext cx="0" cy="27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" name="Line 14"/>
            <p:cNvSpPr/>
            <p:nvPr/>
          </p:nvSpPr>
          <p:spPr>
            <a:xfrm flipH="1">
              <a:off x="1488" y="3215"/>
              <a:ext cx="0" cy="27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" name="Line 15"/>
            <p:cNvSpPr/>
            <p:nvPr/>
          </p:nvSpPr>
          <p:spPr>
            <a:xfrm flipH="1">
              <a:off x="1008" y="3215"/>
              <a:ext cx="0" cy="27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" name="Line 16"/>
            <p:cNvSpPr/>
            <p:nvPr/>
          </p:nvSpPr>
          <p:spPr>
            <a:xfrm flipH="1">
              <a:off x="3408" y="3197"/>
              <a:ext cx="0" cy="27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" name="Line 17"/>
            <p:cNvSpPr/>
            <p:nvPr/>
          </p:nvSpPr>
          <p:spPr>
            <a:xfrm flipH="1">
              <a:off x="3888" y="3197"/>
              <a:ext cx="0" cy="27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3" name="Line 18"/>
            <p:cNvSpPr/>
            <p:nvPr/>
          </p:nvSpPr>
          <p:spPr>
            <a:xfrm flipH="1">
              <a:off x="4368" y="3197"/>
              <a:ext cx="0" cy="27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4" name="Line 19"/>
            <p:cNvSpPr/>
            <p:nvPr/>
          </p:nvSpPr>
          <p:spPr>
            <a:xfrm flipH="1">
              <a:off x="4848" y="3197"/>
              <a:ext cx="0" cy="27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" name="Line 20"/>
            <p:cNvSpPr/>
            <p:nvPr/>
          </p:nvSpPr>
          <p:spPr>
            <a:xfrm flipH="1">
              <a:off x="57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" name="Line 21"/>
            <p:cNvSpPr/>
            <p:nvPr/>
          </p:nvSpPr>
          <p:spPr>
            <a:xfrm flipH="1">
              <a:off x="62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7" name="Line 22"/>
            <p:cNvSpPr/>
            <p:nvPr/>
          </p:nvSpPr>
          <p:spPr>
            <a:xfrm flipH="1">
              <a:off x="67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8" name="Line 23"/>
            <p:cNvSpPr/>
            <p:nvPr/>
          </p:nvSpPr>
          <p:spPr>
            <a:xfrm flipH="1">
              <a:off x="72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9" name="Line 24"/>
            <p:cNvSpPr/>
            <p:nvPr/>
          </p:nvSpPr>
          <p:spPr>
            <a:xfrm flipH="1">
              <a:off x="81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0" name="Line 25"/>
            <p:cNvSpPr/>
            <p:nvPr/>
          </p:nvSpPr>
          <p:spPr>
            <a:xfrm flipH="1">
              <a:off x="86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1" name="Line 26"/>
            <p:cNvSpPr/>
            <p:nvPr/>
          </p:nvSpPr>
          <p:spPr>
            <a:xfrm flipH="1">
              <a:off x="91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2" name="Line 27"/>
            <p:cNvSpPr/>
            <p:nvPr/>
          </p:nvSpPr>
          <p:spPr>
            <a:xfrm flipH="1">
              <a:off x="96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3" name="Line 28"/>
            <p:cNvSpPr/>
            <p:nvPr/>
          </p:nvSpPr>
          <p:spPr>
            <a:xfrm flipH="1">
              <a:off x="105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4" name="Line 29"/>
            <p:cNvSpPr/>
            <p:nvPr/>
          </p:nvSpPr>
          <p:spPr>
            <a:xfrm flipH="1">
              <a:off x="110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5" name="Line 30"/>
            <p:cNvSpPr/>
            <p:nvPr/>
          </p:nvSpPr>
          <p:spPr>
            <a:xfrm flipH="1">
              <a:off x="115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6" name="Line 31"/>
            <p:cNvSpPr/>
            <p:nvPr/>
          </p:nvSpPr>
          <p:spPr>
            <a:xfrm flipH="1">
              <a:off x="120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7" name="Line 32"/>
            <p:cNvSpPr/>
            <p:nvPr/>
          </p:nvSpPr>
          <p:spPr>
            <a:xfrm flipH="1">
              <a:off x="129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8" name="Line 33"/>
            <p:cNvSpPr/>
            <p:nvPr/>
          </p:nvSpPr>
          <p:spPr>
            <a:xfrm flipH="1">
              <a:off x="134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9" name="Line 34"/>
            <p:cNvSpPr/>
            <p:nvPr/>
          </p:nvSpPr>
          <p:spPr>
            <a:xfrm flipH="1">
              <a:off x="139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0" name="Line 35"/>
            <p:cNvSpPr/>
            <p:nvPr/>
          </p:nvSpPr>
          <p:spPr>
            <a:xfrm flipH="1">
              <a:off x="144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1" name="Line 36"/>
            <p:cNvSpPr/>
            <p:nvPr/>
          </p:nvSpPr>
          <p:spPr>
            <a:xfrm flipH="1">
              <a:off x="153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2" name="Line 37"/>
            <p:cNvSpPr/>
            <p:nvPr/>
          </p:nvSpPr>
          <p:spPr>
            <a:xfrm flipH="1">
              <a:off x="158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3" name="Line 38"/>
            <p:cNvSpPr/>
            <p:nvPr/>
          </p:nvSpPr>
          <p:spPr>
            <a:xfrm flipH="1">
              <a:off x="163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4" name="Line 39"/>
            <p:cNvSpPr/>
            <p:nvPr/>
          </p:nvSpPr>
          <p:spPr>
            <a:xfrm flipH="1">
              <a:off x="168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5" name="Line 40"/>
            <p:cNvSpPr/>
            <p:nvPr/>
          </p:nvSpPr>
          <p:spPr>
            <a:xfrm flipH="1">
              <a:off x="177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6" name="Line 41"/>
            <p:cNvSpPr/>
            <p:nvPr/>
          </p:nvSpPr>
          <p:spPr>
            <a:xfrm flipH="1">
              <a:off x="182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7" name="Line 42"/>
            <p:cNvSpPr/>
            <p:nvPr/>
          </p:nvSpPr>
          <p:spPr>
            <a:xfrm flipH="1">
              <a:off x="187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8" name="Line 43"/>
            <p:cNvSpPr/>
            <p:nvPr/>
          </p:nvSpPr>
          <p:spPr>
            <a:xfrm flipH="1">
              <a:off x="192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9" name="Line 44"/>
            <p:cNvSpPr/>
            <p:nvPr/>
          </p:nvSpPr>
          <p:spPr>
            <a:xfrm flipH="1">
              <a:off x="201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0" name="Line 45"/>
            <p:cNvSpPr/>
            <p:nvPr/>
          </p:nvSpPr>
          <p:spPr>
            <a:xfrm flipH="1">
              <a:off x="206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1" name="Line 46"/>
            <p:cNvSpPr/>
            <p:nvPr/>
          </p:nvSpPr>
          <p:spPr>
            <a:xfrm flipH="1">
              <a:off x="211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2" name="Line 47"/>
            <p:cNvSpPr/>
            <p:nvPr/>
          </p:nvSpPr>
          <p:spPr>
            <a:xfrm flipH="1">
              <a:off x="216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3" name="Line 48"/>
            <p:cNvSpPr/>
            <p:nvPr/>
          </p:nvSpPr>
          <p:spPr>
            <a:xfrm flipH="1">
              <a:off x="225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4" name="Line 49"/>
            <p:cNvSpPr/>
            <p:nvPr/>
          </p:nvSpPr>
          <p:spPr>
            <a:xfrm flipH="1">
              <a:off x="230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5" name="Line 50"/>
            <p:cNvSpPr/>
            <p:nvPr/>
          </p:nvSpPr>
          <p:spPr>
            <a:xfrm flipH="1">
              <a:off x="235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6" name="Line 51"/>
            <p:cNvSpPr/>
            <p:nvPr/>
          </p:nvSpPr>
          <p:spPr>
            <a:xfrm flipH="1">
              <a:off x="240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7" name="Line 52"/>
            <p:cNvSpPr/>
            <p:nvPr/>
          </p:nvSpPr>
          <p:spPr>
            <a:xfrm flipH="1">
              <a:off x="249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8" name="Line 53"/>
            <p:cNvSpPr/>
            <p:nvPr/>
          </p:nvSpPr>
          <p:spPr>
            <a:xfrm flipH="1">
              <a:off x="254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9" name="Line 54"/>
            <p:cNvSpPr/>
            <p:nvPr/>
          </p:nvSpPr>
          <p:spPr>
            <a:xfrm flipH="1">
              <a:off x="259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0" name="Line 55"/>
            <p:cNvSpPr/>
            <p:nvPr/>
          </p:nvSpPr>
          <p:spPr>
            <a:xfrm flipH="1">
              <a:off x="264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1" name="Line 56"/>
            <p:cNvSpPr/>
            <p:nvPr/>
          </p:nvSpPr>
          <p:spPr>
            <a:xfrm flipH="1">
              <a:off x="273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2" name="Line 57"/>
            <p:cNvSpPr/>
            <p:nvPr/>
          </p:nvSpPr>
          <p:spPr>
            <a:xfrm flipH="1">
              <a:off x="278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3" name="Line 58"/>
            <p:cNvSpPr/>
            <p:nvPr/>
          </p:nvSpPr>
          <p:spPr>
            <a:xfrm flipH="1">
              <a:off x="283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4" name="Line 59"/>
            <p:cNvSpPr/>
            <p:nvPr/>
          </p:nvSpPr>
          <p:spPr>
            <a:xfrm flipH="1">
              <a:off x="288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5" name="Line 60"/>
            <p:cNvSpPr/>
            <p:nvPr/>
          </p:nvSpPr>
          <p:spPr>
            <a:xfrm flipH="1">
              <a:off x="297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6" name="Line 61"/>
            <p:cNvSpPr/>
            <p:nvPr/>
          </p:nvSpPr>
          <p:spPr>
            <a:xfrm flipH="1">
              <a:off x="302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7" name="Line 62"/>
            <p:cNvSpPr/>
            <p:nvPr/>
          </p:nvSpPr>
          <p:spPr>
            <a:xfrm flipH="1">
              <a:off x="307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8" name="Line 63"/>
            <p:cNvSpPr/>
            <p:nvPr/>
          </p:nvSpPr>
          <p:spPr>
            <a:xfrm flipH="1">
              <a:off x="312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9" name="Line 64"/>
            <p:cNvSpPr/>
            <p:nvPr/>
          </p:nvSpPr>
          <p:spPr>
            <a:xfrm flipH="1">
              <a:off x="321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0" name="Line 65"/>
            <p:cNvSpPr/>
            <p:nvPr/>
          </p:nvSpPr>
          <p:spPr>
            <a:xfrm flipH="1">
              <a:off x="326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1" name="Line 66"/>
            <p:cNvSpPr/>
            <p:nvPr/>
          </p:nvSpPr>
          <p:spPr>
            <a:xfrm flipH="1">
              <a:off x="331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2" name="Line 67"/>
            <p:cNvSpPr/>
            <p:nvPr/>
          </p:nvSpPr>
          <p:spPr>
            <a:xfrm flipH="1">
              <a:off x="336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3" name="Line 68"/>
            <p:cNvSpPr/>
            <p:nvPr/>
          </p:nvSpPr>
          <p:spPr>
            <a:xfrm flipH="1">
              <a:off x="345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4" name="Line 69"/>
            <p:cNvSpPr/>
            <p:nvPr/>
          </p:nvSpPr>
          <p:spPr>
            <a:xfrm flipH="1">
              <a:off x="350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5" name="Line 70"/>
            <p:cNvSpPr/>
            <p:nvPr/>
          </p:nvSpPr>
          <p:spPr>
            <a:xfrm flipH="1">
              <a:off x="360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6" name="Line 71"/>
            <p:cNvSpPr/>
            <p:nvPr/>
          </p:nvSpPr>
          <p:spPr>
            <a:xfrm flipH="1">
              <a:off x="355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7" name="Line 72"/>
            <p:cNvSpPr/>
            <p:nvPr/>
          </p:nvSpPr>
          <p:spPr>
            <a:xfrm flipH="1">
              <a:off x="374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8" name="Line 73"/>
            <p:cNvSpPr/>
            <p:nvPr/>
          </p:nvSpPr>
          <p:spPr>
            <a:xfrm flipH="1">
              <a:off x="408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9" name="Line 74"/>
            <p:cNvSpPr/>
            <p:nvPr/>
          </p:nvSpPr>
          <p:spPr>
            <a:xfrm flipH="1">
              <a:off x="369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0" name="Line 75"/>
            <p:cNvSpPr/>
            <p:nvPr/>
          </p:nvSpPr>
          <p:spPr>
            <a:xfrm flipH="1">
              <a:off x="379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1" name="Line 76"/>
            <p:cNvSpPr/>
            <p:nvPr/>
          </p:nvSpPr>
          <p:spPr>
            <a:xfrm flipH="1">
              <a:off x="384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" name="Line 77"/>
            <p:cNvSpPr/>
            <p:nvPr/>
          </p:nvSpPr>
          <p:spPr>
            <a:xfrm flipH="1">
              <a:off x="398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3" name="Line 78"/>
            <p:cNvSpPr/>
            <p:nvPr/>
          </p:nvSpPr>
          <p:spPr>
            <a:xfrm flipH="1">
              <a:off x="393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4" name="Line 79"/>
            <p:cNvSpPr/>
            <p:nvPr/>
          </p:nvSpPr>
          <p:spPr>
            <a:xfrm flipH="1">
              <a:off x="403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5" name="Line 80"/>
            <p:cNvSpPr/>
            <p:nvPr/>
          </p:nvSpPr>
          <p:spPr>
            <a:xfrm flipH="1">
              <a:off x="441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6" name="Line 81"/>
            <p:cNvSpPr/>
            <p:nvPr/>
          </p:nvSpPr>
          <p:spPr>
            <a:xfrm flipH="1">
              <a:off x="417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7" name="Line 82"/>
            <p:cNvSpPr/>
            <p:nvPr/>
          </p:nvSpPr>
          <p:spPr>
            <a:xfrm flipH="1">
              <a:off x="427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8" name="Line 83"/>
            <p:cNvSpPr/>
            <p:nvPr/>
          </p:nvSpPr>
          <p:spPr>
            <a:xfrm flipH="1">
              <a:off x="422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9" name="Line 84"/>
            <p:cNvSpPr/>
            <p:nvPr/>
          </p:nvSpPr>
          <p:spPr>
            <a:xfrm flipH="1">
              <a:off x="432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" name="Line 85"/>
            <p:cNvSpPr/>
            <p:nvPr/>
          </p:nvSpPr>
          <p:spPr>
            <a:xfrm flipH="1">
              <a:off x="446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1" name="Line 86"/>
            <p:cNvSpPr/>
            <p:nvPr/>
          </p:nvSpPr>
          <p:spPr>
            <a:xfrm flipH="1">
              <a:off x="451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2" name="Line 87"/>
            <p:cNvSpPr/>
            <p:nvPr/>
          </p:nvSpPr>
          <p:spPr>
            <a:xfrm flipH="1">
              <a:off x="456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3" name="Line 88"/>
            <p:cNvSpPr/>
            <p:nvPr/>
          </p:nvSpPr>
          <p:spPr>
            <a:xfrm flipH="1">
              <a:off x="465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4" name="Line 89"/>
            <p:cNvSpPr/>
            <p:nvPr/>
          </p:nvSpPr>
          <p:spPr>
            <a:xfrm flipH="1">
              <a:off x="470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5" name="Line 90"/>
            <p:cNvSpPr/>
            <p:nvPr/>
          </p:nvSpPr>
          <p:spPr>
            <a:xfrm flipH="1">
              <a:off x="475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6" name="Line 91"/>
            <p:cNvSpPr/>
            <p:nvPr/>
          </p:nvSpPr>
          <p:spPr>
            <a:xfrm flipH="1">
              <a:off x="4944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7" name="Line 92"/>
            <p:cNvSpPr/>
            <p:nvPr/>
          </p:nvSpPr>
          <p:spPr>
            <a:xfrm flipH="1">
              <a:off x="4896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8" name="Line 93"/>
            <p:cNvSpPr/>
            <p:nvPr/>
          </p:nvSpPr>
          <p:spPr>
            <a:xfrm flipH="1">
              <a:off x="480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9" name="Line 94"/>
            <p:cNvSpPr/>
            <p:nvPr/>
          </p:nvSpPr>
          <p:spPr>
            <a:xfrm flipH="1">
              <a:off x="4992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0" name="Line 95"/>
            <p:cNvSpPr/>
            <p:nvPr/>
          </p:nvSpPr>
          <p:spPr>
            <a:xfrm flipH="1">
              <a:off x="5040" y="3245"/>
              <a:ext cx="0" cy="18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01" name="Group 96"/>
          <p:cNvGrpSpPr/>
          <p:nvPr/>
        </p:nvGrpSpPr>
        <p:grpSpPr>
          <a:xfrm>
            <a:off x="2290286" y="1642348"/>
            <a:ext cx="527447" cy="781050"/>
            <a:chOff x="576" y="2877"/>
            <a:chExt cx="443" cy="656"/>
          </a:xfrm>
        </p:grpSpPr>
        <p:sp>
          <p:nvSpPr>
            <p:cNvPr id="102" name="Line 97"/>
            <p:cNvSpPr/>
            <p:nvPr/>
          </p:nvSpPr>
          <p:spPr>
            <a:xfrm flipH="1">
              <a:off x="768" y="3149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3" name="Text Box 98"/>
            <p:cNvSpPr txBox="1"/>
            <p:nvPr/>
          </p:nvSpPr>
          <p:spPr>
            <a:xfrm>
              <a:off x="576" y="2877"/>
              <a:ext cx="443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10</a:t>
              </a:r>
            </a:p>
          </p:txBody>
        </p:sp>
      </p:grpSp>
      <p:grpSp>
        <p:nvGrpSpPr>
          <p:cNvPr id="104" name="Group 99"/>
          <p:cNvGrpSpPr/>
          <p:nvPr/>
        </p:nvGrpSpPr>
        <p:grpSpPr>
          <a:xfrm>
            <a:off x="2857024" y="1623299"/>
            <a:ext cx="527447" cy="800100"/>
            <a:chOff x="1052" y="2861"/>
            <a:chExt cx="443" cy="672"/>
          </a:xfrm>
        </p:grpSpPr>
        <p:sp>
          <p:nvSpPr>
            <p:cNvPr id="105" name="Line 100"/>
            <p:cNvSpPr/>
            <p:nvPr/>
          </p:nvSpPr>
          <p:spPr>
            <a:xfrm flipH="1">
              <a:off x="1248" y="3149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6" name="Text Box 101"/>
            <p:cNvSpPr txBox="1"/>
            <p:nvPr/>
          </p:nvSpPr>
          <p:spPr>
            <a:xfrm>
              <a:off x="1052" y="2861"/>
              <a:ext cx="443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20</a:t>
              </a:r>
            </a:p>
          </p:txBody>
        </p:sp>
      </p:grpSp>
      <p:grpSp>
        <p:nvGrpSpPr>
          <p:cNvPr id="107" name="Group 102"/>
          <p:cNvGrpSpPr/>
          <p:nvPr/>
        </p:nvGrpSpPr>
        <p:grpSpPr>
          <a:xfrm>
            <a:off x="4004787" y="1634014"/>
            <a:ext cx="527447" cy="789385"/>
            <a:chOff x="2016" y="2870"/>
            <a:chExt cx="443" cy="663"/>
          </a:xfrm>
        </p:grpSpPr>
        <p:sp>
          <p:nvSpPr>
            <p:cNvPr id="108" name="Line 103"/>
            <p:cNvSpPr/>
            <p:nvPr/>
          </p:nvSpPr>
          <p:spPr>
            <a:xfrm flipH="1">
              <a:off x="2208" y="3149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9" name="Text Box 104"/>
            <p:cNvSpPr txBox="1"/>
            <p:nvPr/>
          </p:nvSpPr>
          <p:spPr>
            <a:xfrm>
              <a:off x="2016" y="2870"/>
              <a:ext cx="443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40</a:t>
              </a:r>
            </a:p>
          </p:txBody>
        </p:sp>
      </p:grpSp>
      <p:grpSp>
        <p:nvGrpSpPr>
          <p:cNvPr id="110" name="Group 105"/>
          <p:cNvGrpSpPr/>
          <p:nvPr/>
        </p:nvGrpSpPr>
        <p:grpSpPr>
          <a:xfrm>
            <a:off x="3433286" y="1634014"/>
            <a:ext cx="527447" cy="789385"/>
            <a:chOff x="1536" y="2870"/>
            <a:chExt cx="443" cy="663"/>
          </a:xfrm>
        </p:grpSpPr>
        <p:sp>
          <p:nvSpPr>
            <p:cNvPr id="111" name="Line 106"/>
            <p:cNvSpPr/>
            <p:nvPr/>
          </p:nvSpPr>
          <p:spPr>
            <a:xfrm flipH="1">
              <a:off x="1728" y="3149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2" name="Text Box 107"/>
            <p:cNvSpPr txBox="1"/>
            <p:nvPr/>
          </p:nvSpPr>
          <p:spPr>
            <a:xfrm>
              <a:off x="1536" y="2870"/>
              <a:ext cx="443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30</a:t>
              </a:r>
            </a:p>
          </p:txBody>
        </p:sp>
      </p:grpSp>
      <p:grpSp>
        <p:nvGrpSpPr>
          <p:cNvPr id="113" name="Group 108"/>
          <p:cNvGrpSpPr/>
          <p:nvPr/>
        </p:nvGrpSpPr>
        <p:grpSpPr>
          <a:xfrm>
            <a:off x="4571525" y="1634014"/>
            <a:ext cx="527447" cy="789385"/>
            <a:chOff x="2492" y="2870"/>
            <a:chExt cx="443" cy="663"/>
          </a:xfrm>
        </p:grpSpPr>
        <p:sp>
          <p:nvSpPr>
            <p:cNvPr id="114" name="Line 109"/>
            <p:cNvSpPr/>
            <p:nvPr/>
          </p:nvSpPr>
          <p:spPr>
            <a:xfrm flipH="1">
              <a:off x="2688" y="3149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5" name="Text Box 110"/>
            <p:cNvSpPr txBox="1"/>
            <p:nvPr/>
          </p:nvSpPr>
          <p:spPr>
            <a:xfrm>
              <a:off x="2492" y="2870"/>
              <a:ext cx="443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50</a:t>
              </a:r>
            </a:p>
          </p:txBody>
        </p:sp>
      </p:grpSp>
      <p:grpSp>
        <p:nvGrpSpPr>
          <p:cNvPr id="116" name="Group 111"/>
          <p:cNvGrpSpPr/>
          <p:nvPr/>
        </p:nvGrpSpPr>
        <p:grpSpPr>
          <a:xfrm>
            <a:off x="5143025" y="1634014"/>
            <a:ext cx="527447" cy="789385"/>
            <a:chOff x="2972" y="2870"/>
            <a:chExt cx="443" cy="663"/>
          </a:xfrm>
        </p:grpSpPr>
        <p:sp>
          <p:nvSpPr>
            <p:cNvPr id="117" name="Line 112"/>
            <p:cNvSpPr/>
            <p:nvPr/>
          </p:nvSpPr>
          <p:spPr>
            <a:xfrm flipH="1">
              <a:off x="3168" y="3149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8" name="Text Box 113"/>
            <p:cNvSpPr txBox="1"/>
            <p:nvPr/>
          </p:nvSpPr>
          <p:spPr>
            <a:xfrm>
              <a:off x="2972" y="2870"/>
              <a:ext cx="443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60</a:t>
              </a:r>
            </a:p>
          </p:txBody>
        </p:sp>
      </p:grpSp>
      <p:grpSp>
        <p:nvGrpSpPr>
          <p:cNvPr id="119" name="Group 114"/>
          <p:cNvGrpSpPr/>
          <p:nvPr/>
        </p:nvGrpSpPr>
        <p:grpSpPr>
          <a:xfrm>
            <a:off x="5719287" y="1634014"/>
            <a:ext cx="527447" cy="789385"/>
            <a:chOff x="3456" y="2870"/>
            <a:chExt cx="443" cy="663"/>
          </a:xfrm>
        </p:grpSpPr>
        <p:sp>
          <p:nvSpPr>
            <p:cNvPr id="120" name="Line 115"/>
            <p:cNvSpPr/>
            <p:nvPr/>
          </p:nvSpPr>
          <p:spPr>
            <a:xfrm flipH="1">
              <a:off x="3648" y="3149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1" name="Text Box 116"/>
            <p:cNvSpPr txBox="1"/>
            <p:nvPr/>
          </p:nvSpPr>
          <p:spPr>
            <a:xfrm>
              <a:off x="3456" y="2870"/>
              <a:ext cx="443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70</a:t>
              </a:r>
            </a:p>
          </p:txBody>
        </p:sp>
      </p:grpSp>
      <p:grpSp>
        <p:nvGrpSpPr>
          <p:cNvPr id="122" name="Group 117"/>
          <p:cNvGrpSpPr/>
          <p:nvPr/>
        </p:nvGrpSpPr>
        <p:grpSpPr>
          <a:xfrm>
            <a:off x="6286025" y="1634014"/>
            <a:ext cx="527447" cy="789385"/>
            <a:chOff x="3932" y="2870"/>
            <a:chExt cx="443" cy="663"/>
          </a:xfrm>
        </p:grpSpPr>
        <p:sp>
          <p:nvSpPr>
            <p:cNvPr id="123" name="Line 118"/>
            <p:cNvSpPr/>
            <p:nvPr/>
          </p:nvSpPr>
          <p:spPr>
            <a:xfrm flipH="1">
              <a:off x="4128" y="3149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4" name="Text Box 119"/>
            <p:cNvSpPr txBox="1"/>
            <p:nvPr/>
          </p:nvSpPr>
          <p:spPr>
            <a:xfrm>
              <a:off x="3932" y="2870"/>
              <a:ext cx="443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80</a:t>
              </a:r>
            </a:p>
          </p:txBody>
        </p:sp>
      </p:grpSp>
      <p:grpSp>
        <p:nvGrpSpPr>
          <p:cNvPr id="125" name="Group 120"/>
          <p:cNvGrpSpPr/>
          <p:nvPr/>
        </p:nvGrpSpPr>
        <p:grpSpPr>
          <a:xfrm>
            <a:off x="6857525" y="1634014"/>
            <a:ext cx="527447" cy="789385"/>
            <a:chOff x="4412" y="2870"/>
            <a:chExt cx="443" cy="663"/>
          </a:xfrm>
        </p:grpSpPr>
        <p:sp>
          <p:nvSpPr>
            <p:cNvPr id="126" name="Line 121"/>
            <p:cNvSpPr/>
            <p:nvPr/>
          </p:nvSpPr>
          <p:spPr>
            <a:xfrm flipH="1">
              <a:off x="4608" y="3149"/>
              <a:ext cx="0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7" name="Text Box 122"/>
            <p:cNvSpPr txBox="1"/>
            <p:nvPr/>
          </p:nvSpPr>
          <p:spPr>
            <a:xfrm>
              <a:off x="4412" y="2870"/>
              <a:ext cx="443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90</a:t>
              </a:r>
            </a:p>
          </p:txBody>
        </p:sp>
      </p:grpSp>
      <p:grpSp>
        <p:nvGrpSpPr>
          <p:cNvPr id="128" name="Group 123"/>
          <p:cNvGrpSpPr/>
          <p:nvPr/>
        </p:nvGrpSpPr>
        <p:grpSpPr>
          <a:xfrm>
            <a:off x="5216843" y="761525"/>
            <a:ext cx="2159794" cy="831315"/>
            <a:chOff x="624" y="1440"/>
            <a:chExt cx="2267" cy="1093"/>
          </a:xfrm>
        </p:grpSpPr>
        <p:sp>
          <p:nvSpPr>
            <p:cNvPr id="129" name="Rectangle 124"/>
            <p:cNvSpPr/>
            <p:nvPr/>
          </p:nvSpPr>
          <p:spPr>
            <a:xfrm>
              <a:off x="1296" y="1932"/>
              <a:ext cx="154" cy="223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30" name="Group 125"/>
            <p:cNvGrpSpPr/>
            <p:nvPr/>
          </p:nvGrpSpPr>
          <p:grpSpPr>
            <a:xfrm>
              <a:off x="624" y="1440"/>
              <a:ext cx="2267" cy="1093"/>
              <a:chOff x="720" y="1440"/>
              <a:chExt cx="2267" cy="1173"/>
            </a:xfrm>
          </p:grpSpPr>
          <p:grpSp>
            <p:nvGrpSpPr>
              <p:cNvPr id="131" name="Group 126"/>
              <p:cNvGrpSpPr/>
              <p:nvPr/>
            </p:nvGrpSpPr>
            <p:grpSpPr>
              <a:xfrm>
                <a:off x="720" y="1440"/>
                <a:ext cx="2267" cy="1173"/>
                <a:chOff x="720" y="1440"/>
                <a:chExt cx="2267" cy="1173"/>
              </a:xfrm>
            </p:grpSpPr>
            <p:grpSp>
              <p:nvGrpSpPr>
                <p:cNvPr id="133" name="Group 127"/>
                <p:cNvGrpSpPr/>
                <p:nvPr/>
              </p:nvGrpSpPr>
              <p:grpSpPr>
                <a:xfrm>
                  <a:off x="720" y="1440"/>
                  <a:ext cx="2267" cy="1134"/>
                  <a:chOff x="1189" y="1440"/>
                  <a:chExt cx="2267" cy="1134"/>
                </a:xfrm>
              </p:grpSpPr>
              <p:sp>
                <p:nvSpPr>
                  <p:cNvPr id="135" name="AutoShape 128"/>
                  <p:cNvSpPr/>
                  <p:nvPr/>
                </p:nvSpPr>
                <p:spPr>
                  <a:xfrm flipH="1" flipV="1">
                    <a:off x="1189" y="1440"/>
                    <a:ext cx="2267" cy="1134"/>
                  </a:xfrm>
                  <a:prstGeom prst="wedgeEllipseCallout">
                    <a:avLst>
                      <a:gd name="adj1" fmla="val 72183"/>
                      <a:gd name="adj2" fmla="val -109928"/>
                    </a:avLst>
                  </a:prstGeom>
                  <a:noFill/>
                  <a:ln w="38100" cap="flat" cmpd="sng">
                    <a:solidFill>
                      <a:srgbClr val="FF99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pPr>
                      <a:defRPr/>
                    </a:pPr>
                    <a:endParaRPr lang="zh-CN" altLang="zh-CN" sz="2400">
                      <a:solidFill>
                        <a:srgbClr val="00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36" name="Group 129"/>
                  <p:cNvGrpSpPr/>
                  <p:nvPr/>
                </p:nvGrpSpPr>
                <p:grpSpPr>
                  <a:xfrm>
                    <a:off x="1237" y="1776"/>
                    <a:ext cx="2160" cy="580"/>
                    <a:chOff x="1237" y="3596"/>
                    <a:chExt cx="2160" cy="580"/>
                  </a:xfrm>
                </p:grpSpPr>
                <p:sp>
                  <p:nvSpPr>
                    <p:cNvPr id="137" name="Line 130"/>
                    <p:cNvSpPr/>
                    <p:nvPr/>
                  </p:nvSpPr>
                  <p:spPr>
                    <a:xfrm>
                      <a:off x="1237" y="3932"/>
                      <a:ext cx="2160" cy="0"/>
                    </a:xfrm>
                    <a:prstGeom prst="line">
                      <a:avLst/>
                    </a:prstGeom>
                    <a:ln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138" name="Line 131"/>
                    <p:cNvSpPr/>
                    <p:nvPr/>
                  </p:nvSpPr>
                  <p:spPr>
                    <a:xfrm flipH="1">
                      <a:off x="2352" y="3596"/>
                      <a:ext cx="0" cy="58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139" name="Line 132"/>
                    <p:cNvSpPr/>
                    <p:nvPr/>
                  </p:nvSpPr>
                  <p:spPr>
                    <a:xfrm flipH="1">
                      <a:off x="3216" y="3740"/>
                      <a:ext cx="0" cy="384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140" name="Line 133"/>
                    <p:cNvSpPr/>
                    <p:nvPr/>
                  </p:nvSpPr>
                  <p:spPr>
                    <a:xfrm flipH="1">
                      <a:off x="1682" y="3836"/>
                      <a:ext cx="0" cy="19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141" name="Line 134"/>
                    <p:cNvSpPr/>
                    <p:nvPr/>
                  </p:nvSpPr>
                  <p:spPr>
                    <a:xfrm flipH="1">
                      <a:off x="1854" y="3836"/>
                      <a:ext cx="0" cy="19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142" name="Line 135"/>
                    <p:cNvSpPr/>
                    <p:nvPr/>
                  </p:nvSpPr>
                  <p:spPr>
                    <a:xfrm flipH="1">
                      <a:off x="2025" y="3836"/>
                      <a:ext cx="0" cy="19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143" name="Line 136"/>
                    <p:cNvSpPr/>
                    <p:nvPr/>
                  </p:nvSpPr>
                  <p:spPr>
                    <a:xfrm flipH="1">
                      <a:off x="2197" y="3836"/>
                      <a:ext cx="0" cy="19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144" name="Line 137"/>
                    <p:cNvSpPr/>
                    <p:nvPr/>
                  </p:nvSpPr>
                  <p:spPr>
                    <a:xfrm flipH="1">
                      <a:off x="2540" y="3836"/>
                      <a:ext cx="0" cy="19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145" name="Line 138"/>
                    <p:cNvSpPr/>
                    <p:nvPr/>
                  </p:nvSpPr>
                  <p:spPr>
                    <a:xfrm flipH="1">
                      <a:off x="2711" y="3836"/>
                      <a:ext cx="0" cy="19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146" name="Line 139"/>
                    <p:cNvSpPr/>
                    <p:nvPr/>
                  </p:nvSpPr>
                  <p:spPr>
                    <a:xfrm flipH="1">
                      <a:off x="2883" y="3836"/>
                      <a:ext cx="0" cy="19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147" name="Line 140"/>
                    <p:cNvSpPr/>
                    <p:nvPr/>
                  </p:nvSpPr>
                  <p:spPr>
                    <a:xfrm flipH="1">
                      <a:off x="3054" y="3836"/>
                      <a:ext cx="0" cy="19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148" name="Line 141"/>
                    <p:cNvSpPr/>
                    <p:nvPr/>
                  </p:nvSpPr>
                  <p:spPr>
                    <a:xfrm flipH="1">
                      <a:off x="1339" y="3836"/>
                      <a:ext cx="0" cy="19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149" name="Line 142"/>
                    <p:cNvSpPr/>
                    <p:nvPr/>
                  </p:nvSpPr>
                  <p:spPr>
                    <a:xfrm flipH="1">
                      <a:off x="3397" y="3836"/>
                      <a:ext cx="0" cy="19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</p:grpSp>
            </p:grpSp>
            <p:sp>
              <p:nvSpPr>
                <p:cNvPr id="134" name="Text Box 143"/>
                <p:cNvSpPr txBox="1"/>
                <p:nvPr/>
              </p:nvSpPr>
              <p:spPr>
                <a:xfrm>
                  <a:off x="1680" y="1440"/>
                  <a:ext cx="648" cy="11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rPr>
                    <a:t>50</a:t>
                  </a:r>
                </a:p>
                <a:p>
                  <a:pPr>
                    <a:defRPr/>
                  </a:pPr>
                  <a:endParaRPr lang="en-US" altLang="zh-CN" sz="24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32" name="Line 144"/>
              <p:cNvSpPr/>
              <p:nvPr/>
            </p:nvSpPr>
            <p:spPr>
              <a:xfrm flipH="1">
                <a:off x="1056" y="1920"/>
                <a:ext cx="0" cy="38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50" name="Text Box 145"/>
          <p:cNvSpPr txBox="1"/>
          <p:nvPr/>
        </p:nvSpPr>
        <p:spPr>
          <a:xfrm>
            <a:off x="4818162" y="4130897"/>
            <a:ext cx="3150036" cy="8079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标准大气压下沸水</a:t>
            </a:r>
            <a:r>
              <a:rPr lang="zh-CN" altLang="en-US" sz="2400" b="1">
                <a:solidFill>
                  <a:srgbClr val="44546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的温度</a:t>
            </a:r>
            <a:r>
              <a:rPr lang="zh-CN" altLang="en-US" sz="2400" b="1">
                <a:solidFill>
                  <a:srgbClr val="3366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规定</a:t>
            </a:r>
            <a:r>
              <a:rPr lang="zh-CN" altLang="en-US" sz="2400" b="1">
                <a:solidFill>
                  <a:srgbClr val="44546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</a:t>
            </a:r>
            <a:r>
              <a:rPr lang="en-US" altLang="zh-CN" sz="2400" b="1">
                <a:solidFill>
                  <a:srgbClr val="44546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</a:t>
            </a:r>
            <a:r>
              <a:rPr lang="zh-CN" altLang="en-US" sz="2400" b="1">
                <a:solidFill>
                  <a:srgbClr val="44546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摄氏度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1" name="Line 146"/>
          <p:cNvSpPr/>
          <p:nvPr/>
        </p:nvSpPr>
        <p:spPr>
          <a:xfrm>
            <a:off x="1775937" y="2193608"/>
            <a:ext cx="6246019" cy="476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grpSp>
        <p:nvGrpSpPr>
          <p:cNvPr id="152" name="Group 147"/>
          <p:cNvGrpSpPr/>
          <p:nvPr/>
        </p:nvGrpSpPr>
        <p:grpSpPr>
          <a:xfrm>
            <a:off x="1775936" y="1564957"/>
            <a:ext cx="401241" cy="834629"/>
            <a:chOff x="144" y="2688"/>
            <a:chExt cx="337" cy="701"/>
          </a:xfrm>
        </p:grpSpPr>
        <p:grpSp>
          <p:nvGrpSpPr>
            <p:cNvPr id="153" name="Group 148"/>
            <p:cNvGrpSpPr/>
            <p:nvPr/>
          </p:nvGrpSpPr>
          <p:grpSpPr>
            <a:xfrm>
              <a:off x="182" y="2688"/>
              <a:ext cx="299" cy="701"/>
              <a:chOff x="182" y="2947"/>
              <a:chExt cx="299" cy="701"/>
            </a:xfrm>
          </p:grpSpPr>
          <p:sp>
            <p:nvSpPr>
              <p:cNvPr id="155" name="Line 149"/>
              <p:cNvSpPr/>
              <p:nvPr/>
            </p:nvSpPr>
            <p:spPr>
              <a:xfrm flipH="1">
                <a:off x="288" y="3264"/>
                <a:ext cx="0" cy="384"/>
              </a:xfrm>
              <a:prstGeom prst="line">
                <a:avLst/>
              </a:prstGeom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56" name="Text Box 150"/>
              <p:cNvSpPr txBox="1"/>
              <p:nvPr/>
            </p:nvSpPr>
            <p:spPr>
              <a:xfrm>
                <a:off x="182" y="2947"/>
                <a:ext cx="299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400" b="1">
                    <a:solidFill>
                      <a:srgbClr val="FF33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0</a:t>
                </a:r>
              </a:p>
            </p:txBody>
          </p:sp>
        </p:grpSp>
        <p:sp>
          <p:nvSpPr>
            <p:cNvPr id="154" name="Line 151"/>
            <p:cNvSpPr/>
            <p:nvPr/>
          </p:nvSpPr>
          <p:spPr>
            <a:xfrm>
              <a:off x="144" y="3216"/>
              <a:ext cx="15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57" name="Group 152"/>
          <p:cNvGrpSpPr/>
          <p:nvPr/>
        </p:nvGrpSpPr>
        <p:grpSpPr>
          <a:xfrm>
            <a:off x="7376636" y="1564957"/>
            <a:ext cx="698897" cy="834629"/>
            <a:chOff x="4848" y="2947"/>
            <a:chExt cx="587" cy="701"/>
          </a:xfrm>
        </p:grpSpPr>
        <p:sp>
          <p:nvSpPr>
            <p:cNvPr id="158" name="Line 153"/>
            <p:cNvSpPr/>
            <p:nvPr/>
          </p:nvSpPr>
          <p:spPr>
            <a:xfrm flipH="1">
              <a:off x="5088" y="3264"/>
              <a:ext cx="0" cy="384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9" name="Text Box 154"/>
            <p:cNvSpPr txBox="1"/>
            <p:nvPr/>
          </p:nvSpPr>
          <p:spPr>
            <a:xfrm>
              <a:off x="4848" y="2947"/>
              <a:ext cx="587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100</a:t>
              </a:r>
            </a:p>
          </p:txBody>
        </p:sp>
      </p:grpSp>
      <p:grpSp>
        <p:nvGrpSpPr>
          <p:cNvPr id="160" name="Group 155"/>
          <p:cNvGrpSpPr/>
          <p:nvPr/>
        </p:nvGrpSpPr>
        <p:grpSpPr>
          <a:xfrm>
            <a:off x="1947386" y="2331722"/>
            <a:ext cx="5715000" cy="1200151"/>
            <a:chOff x="288" y="3072"/>
            <a:chExt cx="4848" cy="1008"/>
          </a:xfrm>
        </p:grpSpPr>
        <p:sp>
          <p:nvSpPr>
            <p:cNvPr id="161" name="AutoShape 156"/>
            <p:cNvSpPr/>
            <p:nvPr/>
          </p:nvSpPr>
          <p:spPr>
            <a:xfrm rot="-5400000">
              <a:off x="2520" y="840"/>
              <a:ext cx="384" cy="4848"/>
            </a:xfrm>
            <a:prstGeom prst="leftBrace">
              <a:avLst>
                <a:gd name="adj1" fmla="val 105208"/>
                <a:gd name="adj2" fmla="val 51917"/>
              </a:avLst>
            </a:prstGeom>
            <a:noFill/>
            <a:ln w="38100" cap="flat" cmpd="sng">
              <a:solidFill>
                <a:srgbClr val="00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2" name="Text Box 157"/>
            <p:cNvSpPr txBox="1"/>
            <p:nvPr/>
          </p:nvSpPr>
          <p:spPr>
            <a:xfrm>
              <a:off x="1800" y="3382"/>
              <a:ext cx="1930" cy="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等分</a:t>
              </a: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100</a:t>
              </a: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份</a:t>
              </a:r>
            </a:p>
            <a:p>
              <a:pPr algn="ctr"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份为</a:t>
              </a: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摄氏度</a:t>
              </a:r>
            </a:p>
          </p:txBody>
        </p:sp>
      </p:grpSp>
      <p:sp>
        <p:nvSpPr>
          <p:cNvPr id="163" name="Text Box 158"/>
          <p:cNvSpPr txBox="1"/>
          <p:nvPr/>
        </p:nvSpPr>
        <p:spPr>
          <a:xfrm>
            <a:off x="3729990" y="1019175"/>
            <a:ext cx="1388269" cy="437674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记作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</a:p>
        </p:txBody>
      </p:sp>
      <p:grpSp>
        <p:nvGrpSpPr>
          <p:cNvPr id="164" name="Group 159"/>
          <p:cNvGrpSpPr/>
          <p:nvPr/>
        </p:nvGrpSpPr>
        <p:grpSpPr>
          <a:xfrm>
            <a:off x="1833086" y="2079308"/>
            <a:ext cx="57150" cy="228600"/>
            <a:chOff x="192" y="2688"/>
            <a:chExt cx="48" cy="192"/>
          </a:xfrm>
        </p:grpSpPr>
        <p:sp>
          <p:nvSpPr>
            <p:cNvPr id="165" name="Line 160"/>
            <p:cNvSpPr/>
            <p:nvPr/>
          </p:nvSpPr>
          <p:spPr>
            <a:xfrm flipH="1">
              <a:off x="192" y="2688"/>
              <a:ext cx="0" cy="19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6" name="Line 161"/>
            <p:cNvSpPr/>
            <p:nvPr/>
          </p:nvSpPr>
          <p:spPr>
            <a:xfrm flipH="1">
              <a:off x="240" y="2688"/>
              <a:ext cx="0" cy="19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67" name="Group 162"/>
          <p:cNvGrpSpPr/>
          <p:nvPr/>
        </p:nvGrpSpPr>
        <p:grpSpPr>
          <a:xfrm>
            <a:off x="7719536" y="2079308"/>
            <a:ext cx="114300" cy="228600"/>
            <a:chOff x="5242" y="2612"/>
            <a:chExt cx="96" cy="192"/>
          </a:xfrm>
        </p:grpSpPr>
        <p:sp>
          <p:nvSpPr>
            <p:cNvPr id="168" name="Line 163"/>
            <p:cNvSpPr/>
            <p:nvPr/>
          </p:nvSpPr>
          <p:spPr>
            <a:xfrm flipH="1">
              <a:off x="5338" y="2612"/>
              <a:ext cx="0" cy="19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9" name="Line 164"/>
            <p:cNvSpPr/>
            <p:nvPr/>
          </p:nvSpPr>
          <p:spPr>
            <a:xfrm flipH="1">
              <a:off x="5290" y="2612"/>
              <a:ext cx="0" cy="19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0" name="Line 165"/>
            <p:cNvSpPr/>
            <p:nvPr/>
          </p:nvSpPr>
          <p:spPr>
            <a:xfrm flipH="1">
              <a:off x="5242" y="2612"/>
              <a:ext cx="0" cy="19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71" name="Group 166"/>
          <p:cNvGrpSpPr/>
          <p:nvPr/>
        </p:nvGrpSpPr>
        <p:grpSpPr>
          <a:xfrm>
            <a:off x="5878830" y="2536507"/>
            <a:ext cx="2106216" cy="1168004"/>
            <a:chOff x="3706" y="2976"/>
            <a:chExt cx="1814" cy="981"/>
          </a:xfrm>
        </p:grpSpPr>
        <p:sp>
          <p:nvSpPr>
            <p:cNvPr id="172" name="AutoShape 167"/>
            <p:cNvSpPr/>
            <p:nvPr/>
          </p:nvSpPr>
          <p:spPr>
            <a:xfrm flipH="1">
              <a:off x="3706" y="3111"/>
              <a:ext cx="1814" cy="846"/>
            </a:xfrm>
            <a:prstGeom prst="wedgeEllipseCallout">
              <a:avLst>
                <a:gd name="adj1" fmla="val -34958"/>
                <a:gd name="adj2" fmla="val -85097"/>
              </a:avLst>
            </a:prstGeom>
            <a:noFill/>
            <a:ln w="38100" cap="flat" cmpd="sng">
              <a:solidFill>
                <a:srgbClr val="FF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3" name="Line 168"/>
            <p:cNvSpPr/>
            <p:nvPr/>
          </p:nvSpPr>
          <p:spPr>
            <a:xfrm>
              <a:off x="3744" y="3649"/>
              <a:ext cx="1729" cy="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4" name="Line 169"/>
            <p:cNvSpPr/>
            <p:nvPr/>
          </p:nvSpPr>
          <p:spPr>
            <a:xfrm flipH="1">
              <a:off x="4666" y="3399"/>
              <a:ext cx="0" cy="432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5" name="Line 170"/>
            <p:cNvSpPr/>
            <p:nvPr/>
          </p:nvSpPr>
          <p:spPr>
            <a:xfrm flipH="1">
              <a:off x="3946" y="3506"/>
              <a:ext cx="0" cy="28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6" name="Line 171"/>
            <p:cNvSpPr/>
            <p:nvPr/>
          </p:nvSpPr>
          <p:spPr>
            <a:xfrm flipH="1">
              <a:off x="4238" y="3578"/>
              <a:ext cx="0" cy="1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7" name="Line 172"/>
            <p:cNvSpPr/>
            <p:nvPr/>
          </p:nvSpPr>
          <p:spPr>
            <a:xfrm flipH="1">
              <a:off x="4375" y="3578"/>
              <a:ext cx="0" cy="1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8" name="Line 173"/>
            <p:cNvSpPr/>
            <p:nvPr/>
          </p:nvSpPr>
          <p:spPr>
            <a:xfrm flipH="1">
              <a:off x="3946" y="3578"/>
              <a:ext cx="0" cy="1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9" name="Line 174"/>
            <p:cNvSpPr/>
            <p:nvPr/>
          </p:nvSpPr>
          <p:spPr>
            <a:xfrm flipH="1">
              <a:off x="3802" y="3578"/>
              <a:ext cx="0" cy="1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0" name="Line 175"/>
            <p:cNvSpPr/>
            <p:nvPr/>
          </p:nvSpPr>
          <p:spPr>
            <a:xfrm flipH="1">
              <a:off x="4090" y="3578"/>
              <a:ext cx="0" cy="1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1" name="Line 176"/>
            <p:cNvSpPr/>
            <p:nvPr/>
          </p:nvSpPr>
          <p:spPr>
            <a:xfrm flipH="1">
              <a:off x="4522" y="3578"/>
              <a:ext cx="0" cy="1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2" name="Line 177"/>
            <p:cNvSpPr/>
            <p:nvPr/>
          </p:nvSpPr>
          <p:spPr>
            <a:xfrm flipH="1">
              <a:off x="4810" y="3563"/>
              <a:ext cx="0" cy="143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3" name="Line 178"/>
            <p:cNvSpPr/>
            <p:nvPr/>
          </p:nvSpPr>
          <p:spPr>
            <a:xfrm flipH="1">
              <a:off x="4954" y="3572"/>
              <a:ext cx="0" cy="1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4" name="Line 179"/>
            <p:cNvSpPr/>
            <p:nvPr/>
          </p:nvSpPr>
          <p:spPr>
            <a:xfrm flipH="1">
              <a:off x="5098" y="3563"/>
              <a:ext cx="0" cy="1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5" name="Text Box 180"/>
            <p:cNvSpPr txBox="1"/>
            <p:nvPr/>
          </p:nvSpPr>
          <p:spPr>
            <a:xfrm>
              <a:off x="4378" y="2976"/>
              <a:ext cx="60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100</a:t>
              </a:r>
            </a:p>
          </p:txBody>
        </p:sp>
      </p:grpSp>
      <p:grpSp>
        <p:nvGrpSpPr>
          <p:cNvPr id="186" name="Group 181"/>
          <p:cNvGrpSpPr/>
          <p:nvPr/>
        </p:nvGrpSpPr>
        <p:grpSpPr>
          <a:xfrm>
            <a:off x="1612821" y="2536507"/>
            <a:ext cx="2025253" cy="1168004"/>
            <a:chOff x="48" y="2976"/>
            <a:chExt cx="1814" cy="981"/>
          </a:xfrm>
        </p:grpSpPr>
        <p:sp>
          <p:nvSpPr>
            <p:cNvPr id="187" name="AutoShape 182"/>
            <p:cNvSpPr/>
            <p:nvPr/>
          </p:nvSpPr>
          <p:spPr>
            <a:xfrm>
              <a:off x="48" y="3111"/>
              <a:ext cx="1814" cy="846"/>
            </a:xfrm>
            <a:prstGeom prst="wedgeEllipseCallout">
              <a:avLst>
                <a:gd name="adj1" fmla="val -34958"/>
                <a:gd name="adj2" fmla="val -85097"/>
              </a:avLst>
            </a:prstGeom>
            <a:noFill/>
            <a:ln w="38100" cap="flat" cmpd="sng">
              <a:solidFill>
                <a:srgbClr val="FF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8" name="Line 183"/>
            <p:cNvSpPr/>
            <p:nvPr/>
          </p:nvSpPr>
          <p:spPr>
            <a:xfrm flipH="1">
              <a:off x="95" y="3649"/>
              <a:ext cx="1729" cy="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9" name="Line 184"/>
            <p:cNvSpPr/>
            <p:nvPr/>
          </p:nvSpPr>
          <p:spPr>
            <a:xfrm flipH="1">
              <a:off x="902" y="3399"/>
              <a:ext cx="0" cy="432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0" name="Line 185"/>
            <p:cNvSpPr/>
            <p:nvPr/>
          </p:nvSpPr>
          <p:spPr>
            <a:xfrm flipH="1">
              <a:off x="1622" y="3506"/>
              <a:ext cx="0" cy="28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1" name="Line 186"/>
            <p:cNvSpPr/>
            <p:nvPr/>
          </p:nvSpPr>
          <p:spPr>
            <a:xfrm flipH="1">
              <a:off x="1330" y="3578"/>
              <a:ext cx="0" cy="1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2" name="Line 187"/>
            <p:cNvSpPr/>
            <p:nvPr/>
          </p:nvSpPr>
          <p:spPr>
            <a:xfrm flipH="1">
              <a:off x="1193" y="3578"/>
              <a:ext cx="0" cy="1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3" name="Line 188"/>
            <p:cNvSpPr/>
            <p:nvPr/>
          </p:nvSpPr>
          <p:spPr>
            <a:xfrm flipH="1">
              <a:off x="1622" y="3578"/>
              <a:ext cx="0" cy="1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4" name="Line 189"/>
            <p:cNvSpPr/>
            <p:nvPr/>
          </p:nvSpPr>
          <p:spPr>
            <a:xfrm flipH="1">
              <a:off x="1766" y="3578"/>
              <a:ext cx="0" cy="1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5" name="Line 190"/>
            <p:cNvSpPr/>
            <p:nvPr/>
          </p:nvSpPr>
          <p:spPr>
            <a:xfrm flipH="1">
              <a:off x="1478" y="3578"/>
              <a:ext cx="0" cy="1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6" name="Line 191"/>
            <p:cNvSpPr/>
            <p:nvPr/>
          </p:nvSpPr>
          <p:spPr>
            <a:xfrm flipH="1">
              <a:off x="1046" y="3578"/>
              <a:ext cx="0" cy="1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7" name="Line 192"/>
            <p:cNvSpPr/>
            <p:nvPr/>
          </p:nvSpPr>
          <p:spPr>
            <a:xfrm flipH="1">
              <a:off x="758" y="3563"/>
              <a:ext cx="0" cy="143"/>
            </a:xfrm>
            <a:prstGeom prst="line">
              <a:avLst/>
            </a:prstGeom>
            <a:ln w="38100" cap="flat" cmpd="sng">
              <a:solidFill>
                <a:srgbClr val="3366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8" name="Line 193"/>
            <p:cNvSpPr/>
            <p:nvPr/>
          </p:nvSpPr>
          <p:spPr>
            <a:xfrm flipH="1">
              <a:off x="614" y="3572"/>
              <a:ext cx="0" cy="1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9" name="Line 194"/>
            <p:cNvSpPr/>
            <p:nvPr/>
          </p:nvSpPr>
          <p:spPr>
            <a:xfrm flipH="1">
              <a:off x="470" y="3563"/>
              <a:ext cx="0" cy="1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00" name="Text Box 195"/>
            <p:cNvSpPr txBox="1"/>
            <p:nvPr/>
          </p:nvSpPr>
          <p:spPr>
            <a:xfrm flipH="1">
              <a:off x="759" y="2976"/>
              <a:ext cx="319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201" name="Text Box 196"/>
          <p:cNvSpPr txBox="1"/>
          <p:nvPr/>
        </p:nvSpPr>
        <p:spPr>
          <a:xfrm>
            <a:off x="1821180" y="3450908"/>
            <a:ext cx="1143000" cy="437674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 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</a:p>
        </p:txBody>
      </p:sp>
      <p:sp>
        <p:nvSpPr>
          <p:cNvPr id="202" name="Text Box 197"/>
          <p:cNvSpPr txBox="1"/>
          <p:nvPr/>
        </p:nvSpPr>
        <p:spPr>
          <a:xfrm>
            <a:off x="6393180" y="3450908"/>
            <a:ext cx="1143000" cy="437674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101 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</a:p>
        </p:txBody>
      </p:sp>
      <p:sp>
        <p:nvSpPr>
          <p:cNvPr id="203" name="Line 198"/>
          <p:cNvSpPr/>
          <p:nvPr/>
        </p:nvSpPr>
        <p:spPr>
          <a:xfrm>
            <a:off x="1821180" y="2193608"/>
            <a:ext cx="5845969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04" name="文本框 13"/>
          <p:cNvSpPr txBox="1"/>
          <p:nvPr/>
        </p:nvSpPr>
        <p:spPr>
          <a:xfrm>
            <a:off x="3428809" y="503872"/>
            <a:ext cx="1618298" cy="4614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摄氏温度</a:t>
            </a:r>
          </a:p>
        </p:txBody>
      </p:sp>
      <p:grpSp>
        <p:nvGrpSpPr>
          <p:cNvPr id="210" name="组合 18"/>
          <p:cNvGrpSpPr/>
          <p:nvPr/>
        </p:nvGrpSpPr>
        <p:grpSpPr>
          <a:xfrm>
            <a:off x="1782984" y="541973"/>
            <a:ext cx="1525530" cy="423517"/>
            <a:chOff x="2094735" y="684067"/>
            <a:chExt cx="1906600" cy="564688"/>
          </a:xfrm>
        </p:grpSpPr>
        <p:sp>
          <p:nvSpPr>
            <p:cNvPr id="211" name="圆角矩形 210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165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/>
                <a:ea typeface="微软雅黑" panose="020B0503020204020204" pitchFamily="34" charset="-122"/>
              </a:endParaRPr>
            </a:p>
          </p:txBody>
        </p:sp>
        <p:sp>
          <p:nvSpPr>
            <p:cNvPr id="212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165">
                <a:lnSpc>
                  <a:spcPct val="80000"/>
                </a:lnSpc>
              </a:pPr>
              <a:r>
                <a:rPr lang="zh-CN" altLang="en-US" sz="24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1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8" presetID="1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1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0" grpId="0" animBg="1"/>
      <p:bldP spid="163" grpId="0" animBg="1"/>
      <p:bldP spid="201" grpId="0" animBg="1"/>
      <p:bldP spid="20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1036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9022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4738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99"/>
          <p:cNvSpPr txBox="1"/>
          <p:nvPr/>
        </p:nvSpPr>
        <p:spPr>
          <a:xfrm>
            <a:off x="585216" y="1727950"/>
            <a:ext cx="5385816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（呼伦贝尔中考）用同一支温度计分别测量当天正午与晚上的气温，两次温度计的示数如图甲、乙所示，其中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图是晚上的气温，其示数是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℃。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992121" y="3437162"/>
            <a:ext cx="447880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乙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886258" y="3972232"/>
            <a:ext cx="659606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-4</a:t>
            </a:r>
          </a:p>
        </p:txBody>
      </p:sp>
      <p:pic>
        <p:nvPicPr>
          <p:cNvPr id="8" name="图片 7" descr="6f2537a1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1672706"/>
            <a:ext cx="2721293" cy="3148489"/>
          </a:xfrm>
          <a:prstGeom prst="rect">
            <a:avLst/>
          </a:prstGeom>
        </p:spPr>
      </p:pic>
      <p:grpSp>
        <p:nvGrpSpPr>
          <p:cNvPr id="9" name="组合 3"/>
          <p:cNvGrpSpPr/>
          <p:nvPr/>
        </p:nvGrpSpPr>
        <p:grpSpPr>
          <a:xfrm>
            <a:off x="3632200" y="1021533"/>
            <a:ext cx="1879600" cy="477054"/>
            <a:chOff x="497257" y="753279"/>
            <a:chExt cx="1881032" cy="477860"/>
          </a:xfrm>
        </p:grpSpPr>
        <p:grpSp>
          <p:nvGrpSpPr>
            <p:cNvPr id="10" name="组合 2"/>
            <p:cNvGrpSpPr/>
            <p:nvPr/>
          </p:nvGrpSpPr>
          <p:grpSpPr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3" name="缺角矩形 12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缺角矩形 13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缺角矩形 14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缺角矩形 15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765" eaLnBrk="0" hangingPunct="0">
                <a:defRPr/>
              </a:pPr>
              <a:r>
                <a:rPr lang="zh-CN" altLang="en-US" sz="2500" b="1" kern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395634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385017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23562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标题 74753"/>
          <p:cNvSpPr txBox="1">
            <a:spLocks noRot="1"/>
          </p:cNvSpPr>
          <p:nvPr/>
        </p:nvSpPr>
        <p:spPr>
          <a:xfrm>
            <a:off x="1044860" y="1127649"/>
            <a:ext cx="274638" cy="77628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℃</a:t>
            </a:r>
          </a:p>
        </p:txBody>
      </p:sp>
      <p:pic>
        <p:nvPicPr>
          <p:cNvPr id="6" name="文本占位符 74754" descr="002"/>
          <p:cNvPicPr>
            <a:picLocks noRot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888" y="1663859"/>
            <a:ext cx="1537333" cy="2898967"/>
          </a:xfrm>
          <a:prstGeom prst="rect">
            <a:avLst/>
          </a:prstGeom>
        </p:spPr>
      </p:pic>
      <p:pic>
        <p:nvPicPr>
          <p:cNvPr id="7" name="文本占位符 78850" descr="003"/>
          <p:cNvPicPr>
            <a:picLocks noRot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1052" y="1664335"/>
            <a:ext cx="1855803" cy="2898491"/>
          </a:xfrm>
          <a:prstGeom prst="rect">
            <a:avLst/>
          </a:prstGeom>
        </p:spPr>
      </p:pic>
      <p:sp>
        <p:nvSpPr>
          <p:cNvPr id="8" name="标题 74753"/>
          <p:cNvSpPr>
            <a:spLocks noGrp="1" noRot="1"/>
          </p:cNvSpPr>
          <p:nvPr/>
        </p:nvSpPr>
        <p:spPr>
          <a:xfrm>
            <a:off x="4130517" y="1127125"/>
            <a:ext cx="273844" cy="77676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</a:p>
        </p:txBody>
      </p:sp>
      <p:sp>
        <p:nvSpPr>
          <p:cNvPr id="9" name="标题 74753"/>
          <p:cNvSpPr>
            <a:spLocks noGrp="1" noRot="1"/>
          </p:cNvSpPr>
          <p:nvPr/>
        </p:nvSpPr>
        <p:spPr>
          <a:xfrm>
            <a:off x="7031832" y="1127125"/>
            <a:ext cx="273844" cy="77676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</a:p>
        </p:txBody>
      </p:sp>
      <p:sp>
        <p:nvSpPr>
          <p:cNvPr id="10" name="文本框 6"/>
          <p:cNvSpPr txBox="1"/>
          <p:nvPr/>
        </p:nvSpPr>
        <p:spPr>
          <a:xfrm>
            <a:off x="1216061" y="908288"/>
            <a:ext cx="3297555" cy="43767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读出下列温度计的示数。</a:t>
            </a:r>
          </a:p>
        </p:txBody>
      </p:sp>
      <p:sp>
        <p:nvSpPr>
          <p:cNvPr id="11" name="标题 74753"/>
          <p:cNvSpPr>
            <a:spLocks noGrp="1" noRot="1"/>
          </p:cNvSpPr>
          <p:nvPr/>
        </p:nvSpPr>
        <p:spPr>
          <a:xfrm>
            <a:off x="1036796" y="4673188"/>
            <a:ext cx="895350" cy="512921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defRPr/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25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</a:p>
        </p:txBody>
      </p:sp>
      <p:sp>
        <p:nvSpPr>
          <p:cNvPr id="13" name="标题 74753"/>
          <p:cNvSpPr>
            <a:spLocks noGrp="1" noRot="1"/>
          </p:cNvSpPr>
          <p:nvPr/>
        </p:nvSpPr>
        <p:spPr>
          <a:xfrm>
            <a:off x="3819525" y="4673664"/>
            <a:ext cx="895350" cy="512921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defRPr/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-10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</a:p>
        </p:txBody>
      </p:sp>
      <p:pic>
        <p:nvPicPr>
          <p:cNvPr id="14" name="文本占位符 77826" descr="004"/>
          <p:cNvPicPr>
            <a:picLocks noRot="1"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9460" y="1664335"/>
            <a:ext cx="1855958" cy="2898491"/>
          </a:xfrm>
          <a:prstGeom prst="rect">
            <a:avLst/>
          </a:prstGeom>
        </p:spPr>
      </p:pic>
      <p:sp>
        <p:nvSpPr>
          <p:cNvPr id="15" name="标题 74753"/>
          <p:cNvSpPr>
            <a:spLocks noGrp="1" noRot="1"/>
          </p:cNvSpPr>
          <p:nvPr/>
        </p:nvSpPr>
        <p:spPr>
          <a:xfrm>
            <a:off x="6854666" y="4655567"/>
            <a:ext cx="895350" cy="512921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defRPr/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61467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29849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123"/>
          <p:cNvSpPr txBox="1">
            <a:spLocks noChangeArrowheads="1"/>
          </p:cNvSpPr>
          <p:nvPr/>
        </p:nvSpPr>
        <p:spPr bwMode="auto">
          <a:xfrm>
            <a:off x="125759" y="45085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4549426" y="888048"/>
            <a:ext cx="2094548" cy="43767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温度计的使用</a:t>
            </a:r>
          </a:p>
        </p:txBody>
      </p:sp>
      <p:pic>
        <p:nvPicPr>
          <p:cNvPr id="6" name="图片 5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6948" y="1521906"/>
            <a:ext cx="5364956" cy="33718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7" name="组合 18"/>
          <p:cNvGrpSpPr/>
          <p:nvPr/>
        </p:nvGrpSpPr>
        <p:grpSpPr>
          <a:xfrm>
            <a:off x="2769230" y="903589"/>
            <a:ext cx="1525530" cy="423517"/>
            <a:chOff x="2094735" y="684067"/>
            <a:chExt cx="1906600" cy="564688"/>
          </a:xfrm>
        </p:grpSpPr>
        <p:sp>
          <p:nvSpPr>
            <p:cNvPr id="8" name="圆角矩形 7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165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/>
                <a:ea typeface="微软雅黑" panose="020B0503020204020204" pitchFamily="34" charset="-122"/>
              </a:endParaRPr>
            </a:p>
          </p:txBody>
        </p: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165">
                <a:lnSpc>
                  <a:spcPct val="80000"/>
                </a:lnSpc>
              </a:pPr>
              <a:r>
                <a:rPr lang="zh-CN" altLang="en-US" sz="24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8242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8133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3" action="ppaction://hlinksldjump" highlightClick="1"/>
          </p:cNvPr>
          <p:cNvSpPr/>
          <p:nvPr/>
        </p:nvSpPr>
        <p:spPr>
          <a:xfrm>
            <a:off x="8902083" y="498416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2"/>
          <p:cNvGrpSpPr/>
          <p:nvPr/>
        </p:nvGrpSpPr>
        <p:grpSpPr>
          <a:xfrm>
            <a:off x="4381239" y="210265"/>
            <a:ext cx="411956" cy="4737656"/>
            <a:chOff x="3606" y="0"/>
            <a:chExt cx="477" cy="4320"/>
          </a:xfrm>
        </p:grpSpPr>
        <p:grpSp>
          <p:nvGrpSpPr>
            <p:cNvPr id="6" name="Group 3"/>
            <p:cNvGrpSpPr/>
            <p:nvPr/>
          </p:nvGrpSpPr>
          <p:grpSpPr>
            <a:xfrm>
              <a:off x="3606" y="0"/>
              <a:ext cx="477" cy="4320"/>
              <a:chOff x="2400" y="384"/>
              <a:chExt cx="336" cy="3552"/>
            </a:xfrm>
          </p:grpSpPr>
          <p:sp>
            <p:nvSpPr>
              <p:cNvPr id="8" name="AutoShape 4"/>
              <p:cNvSpPr/>
              <p:nvPr/>
            </p:nvSpPr>
            <p:spPr>
              <a:xfrm>
                <a:off x="2400" y="720"/>
                <a:ext cx="336" cy="2928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AutoShape 5"/>
              <p:cNvSpPr/>
              <p:nvPr/>
            </p:nvSpPr>
            <p:spPr>
              <a:xfrm>
                <a:off x="2518" y="912"/>
                <a:ext cx="48" cy="2736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AutoShape 6"/>
              <p:cNvSpPr/>
              <p:nvPr/>
            </p:nvSpPr>
            <p:spPr>
              <a:xfrm>
                <a:off x="2518" y="2492"/>
                <a:ext cx="48" cy="1152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>
                  <a:defRPr/>
                </a:pPr>
                <a:endParaRPr lang="zh-CN" altLang="zh-CN" sz="18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AutoShape 7"/>
              <p:cNvSpPr/>
              <p:nvPr/>
            </p:nvSpPr>
            <p:spPr>
              <a:xfrm>
                <a:off x="2400" y="384"/>
                <a:ext cx="336" cy="336"/>
              </a:xfrm>
              <a:custGeom>
                <a:avLst/>
                <a:gdLst>
                  <a:gd name="txL" fmla="*/ 3150 w 21600"/>
                  <a:gd name="txT" fmla="*/ 3150 h 21600"/>
                  <a:gd name="txR" fmla="*/ 18450 w 21600"/>
                  <a:gd name="txB" fmla="*/ 18450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AutoShape 8"/>
              <p:cNvSpPr/>
              <p:nvPr/>
            </p:nvSpPr>
            <p:spPr>
              <a:xfrm>
                <a:off x="2480" y="3600"/>
                <a:ext cx="121" cy="336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Text Box 9"/>
            <p:cNvSpPr txBox="1"/>
            <p:nvPr/>
          </p:nvSpPr>
          <p:spPr>
            <a:xfrm>
              <a:off x="3774" y="436"/>
              <a:ext cx="228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℃</a:t>
              </a:r>
              <a:endParaRPr lang="en-US" altLang="zh-CN" sz="18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 Box 10"/>
          <p:cNvSpPr txBox="1"/>
          <p:nvPr/>
        </p:nvSpPr>
        <p:spPr>
          <a:xfrm>
            <a:off x="4842273" y="859235"/>
            <a:ext cx="463153" cy="3558064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90000"/>
              </a:spcBef>
              <a:defRPr/>
            </a:pPr>
            <a:r>
              <a:rPr lang="en-US" altLang="zh-CN" sz="9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</a:t>
            </a:r>
          </a:p>
          <a:p>
            <a:pPr>
              <a:spcBef>
                <a:spcPct val="90000"/>
              </a:spcBef>
              <a:defRPr/>
            </a:pPr>
            <a:r>
              <a:rPr lang="en-US" altLang="zh-CN" sz="9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</a:p>
          <a:p>
            <a:pPr>
              <a:spcBef>
                <a:spcPct val="90000"/>
              </a:spcBef>
              <a:defRPr/>
            </a:pPr>
            <a:r>
              <a:rPr lang="en-US" altLang="zh-CN" sz="9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</a:p>
          <a:p>
            <a:pPr>
              <a:spcBef>
                <a:spcPct val="90000"/>
              </a:spcBef>
              <a:defRPr/>
            </a:pPr>
            <a:r>
              <a:rPr lang="en-US" altLang="zh-CN" sz="9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</a:p>
          <a:p>
            <a:pPr>
              <a:spcBef>
                <a:spcPct val="90000"/>
              </a:spcBef>
              <a:defRPr/>
            </a:pPr>
            <a:r>
              <a:rPr lang="en-US" altLang="zh-CN" sz="9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</a:p>
          <a:p>
            <a:pPr>
              <a:spcBef>
                <a:spcPct val="90000"/>
              </a:spcBef>
              <a:defRPr/>
            </a:pPr>
            <a:r>
              <a:rPr lang="en-US" altLang="zh-CN" sz="9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</a:p>
          <a:p>
            <a:pPr>
              <a:spcBef>
                <a:spcPct val="90000"/>
              </a:spcBef>
              <a:defRPr/>
            </a:pPr>
            <a:r>
              <a:rPr lang="en-US" altLang="zh-CN" sz="9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</a:p>
          <a:p>
            <a:pPr>
              <a:spcBef>
                <a:spcPct val="90000"/>
              </a:spcBef>
              <a:defRPr/>
            </a:pPr>
            <a:r>
              <a:rPr lang="en-US" altLang="zh-CN" sz="9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</a:p>
          <a:p>
            <a:pPr>
              <a:spcBef>
                <a:spcPct val="90000"/>
              </a:spcBef>
              <a:defRPr/>
            </a:pPr>
            <a:r>
              <a:rPr lang="en-US" altLang="zh-CN" sz="9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</a:p>
          <a:p>
            <a:pPr>
              <a:spcBef>
                <a:spcPct val="90000"/>
              </a:spcBef>
              <a:defRPr/>
            </a:pPr>
            <a:r>
              <a:rPr lang="en-US" altLang="zh-CN" sz="9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</a:p>
          <a:p>
            <a:pPr>
              <a:spcBef>
                <a:spcPct val="90000"/>
              </a:spcBef>
              <a:defRPr/>
            </a:pPr>
            <a:r>
              <a:rPr lang="en-US" altLang="zh-CN" sz="9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</a:p>
          <a:p>
            <a:pPr>
              <a:spcBef>
                <a:spcPct val="90000"/>
              </a:spcBef>
              <a:defRPr/>
            </a:pPr>
            <a:r>
              <a:rPr lang="en-US" altLang="zh-CN" sz="9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</a:p>
          <a:p>
            <a:pPr>
              <a:spcBef>
                <a:spcPct val="90000"/>
              </a:spcBef>
              <a:defRPr/>
            </a:pPr>
            <a:r>
              <a:rPr lang="en-US" altLang="zh-CN" sz="9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-10</a:t>
            </a:r>
          </a:p>
          <a:p>
            <a:pPr>
              <a:spcBef>
                <a:spcPct val="90000"/>
              </a:spcBef>
              <a:defRPr/>
            </a:pPr>
            <a:r>
              <a:rPr lang="en-US" altLang="zh-CN" sz="9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-20</a:t>
            </a:r>
          </a:p>
        </p:txBody>
      </p:sp>
      <p:grpSp>
        <p:nvGrpSpPr>
          <p:cNvPr id="15" name="Group 11"/>
          <p:cNvGrpSpPr/>
          <p:nvPr/>
        </p:nvGrpSpPr>
        <p:grpSpPr>
          <a:xfrm>
            <a:off x="4572000" y="914004"/>
            <a:ext cx="219075" cy="3402806"/>
            <a:chOff x="1202" y="164"/>
            <a:chExt cx="227" cy="3674"/>
          </a:xfrm>
        </p:grpSpPr>
        <p:grpSp>
          <p:nvGrpSpPr>
            <p:cNvPr id="16" name="Group 12"/>
            <p:cNvGrpSpPr/>
            <p:nvPr/>
          </p:nvGrpSpPr>
          <p:grpSpPr>
            <a:xfrm>
              <a:off x="1202" y="3566"/>
              <a:ext cx="227" cy="272"/>
              <a:chOff x="2381" y="1752"/>
              <a:chExt cx="227" cy="408"/>
            </a:xfrm>
          </p:grpSpPr>
          <p:sp>
            <p:nvSpPr>
              <p:cNvPr id="153" name="Line 13"/>
              <p:cNvSpPr/>
              <p:nvPr/>
            </p:nvSpPr>
            <p:spPr>
              <a:xfrm>
                <a:off x="2381" y="2160"/>
                <a:ext cx="226" cy="0"/>
              </a:xfrm>
              <a:prstGeom prst="line">
                <a:avLst/>
              </a:prstGeom>
              <a:ln w="31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grpSp>
            <p:nvGrpSpPr>
              <p:cNvPr id="154" name="Group 14"/>
              <p:cNvGrpSpPr/>
              <p:nvPr/>
            </p:nvGrpSpPr>
            <p:grpSpPr>
              <a:xfrm>
                <a:off x="2381" y="1752"/>
                <a:ext cx="227" cy="363"/>
                <a:chOff x="1429" y="1071"/>
                <a:chExt cx="181" cy="753"/>
              </a:xfrm>
            </p:grpSpPr>
            <p:sp>
              <p:nvSpPr>
                <p:cNvPr id="155" name="Line 15"/>
                <p:cNvSpPr/>
                <p:nvPr/>
              </p:nvSpPr>
              <p:spPr>
                <a:xfrm>
                  <a:off x="1474" y="1162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56" name="Line 16"/>
                <p:cNvSpPr/>
                <p:nvPr/>
              </p:nvSpPr>
              <p:spPr>
                <a:xfrm>
                  <a:off x="1474" y="1242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57" name="Line 17"/>
                <p:cNvSpPr/>
                <p:nvPr/>
              </p:nvSpPr>
              <p:spPr>
                <a:xfrm>
                  <a:off x="1474" y="1325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58" name="Line 18"/>
                <p:cNvSpPr/>
                <p:nvPr/>
              </p:nvSpPr>
              <p:spPr>
                <a:xfrm>
                  <a:off x="1474" y="1404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59" name="Line 19"/>
                <p:cNvSpPr/>
                <p:nvPr/>
              </p:nvSpPr>
              <p:spPr>
                <a:xfrm>
                  <a:off x="1474" y="1487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60" name="Line 20"/>
                <p:cNvSpPr/>
                <p:nvPr/>
              </p:nvSpPr>
              <p:spPr>
                <a:xfrm>
                  <a:off x="1474" y="1570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61" name="Line 21"/>
                <p:cNvSpPr/>
                <p:nvPr/>
              </p:nvSpPr>
              <p:spPr>
                <a:xfrm>
                  <a:off x="1474" y="1661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62" name="Line 22"/>
                <p:cNvSpPr/>
                <p:nvPr/>
              </p:nvSpPr>
              <p:spPr>
                <a:xfrm>
                  <a:off x="1474" y="1741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63" name="Line 23"/>
                <p:cNvSpPr/>
                <p:nvPr/>
              </p:nvSpPr>
              <p:spPr>
                <a:xfrm>
                  <a:off x="1474" y="1824"/>
                  <a:ext cx="9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64" name="Line 24"/>
                <p:cNvSpPr/>
                <p:nvPr/>
              </p:nvSpPr>
              <p:spPr>
                <a:xfrm>
                  <a:off x="1429" y="1071"/>
                  <a:ext cx="181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</p:grpSp>
        <p:grpSp>
          <p:nvGrpSpPr>
            <p:cNvPr id="17" name="Group 25"/>
            <p:cNvGrpSpPr/>
            <p:nvPr/>
          </p:nvGrpSpPr>
          <p:grpSpPr>
            <a:xfrm>
              <a:off x="1202" y="164"/>
              <a:ext cx="227" cy="3385"/>
              <a:chOff x="1202" y="0"/>
              <a:chExt cx="227" cy="3929"/>
            </a:xfrm>
          </p:grpSpPr>
          <p:grpSp>
            <p:nvGrpSpPr>
              <p:cNvPr id="18" name="Group 26"/>
              <p:cNvGrpSpPr/>
              <p:nvPr/>
            </p:nvGrpSpPr>
            <p:grpSpPr>
              <a:xfrm>
                <a:off x="1202" y="0"/>
                <a:ext cx="227" cy="1950"/>
                <a:chOff x="1202" y="255"/>
                <a:chExt cx="181" cy="2676"/>
              </a:xfrm>
            </p:grpSpPr>
            <p:grpSp>
              <p:nvGrpSpPr>
                <p:cNvPr id="87" name="Group 27"/>
                <p:cNvGrpSpPr/>
                <p:nvPr/>
              </p:nvGrpSpPr>
              <p:grpSpPr>
                <a:xfrm>
                  <a:off x="1202" y="255"/>
                  <a:ext cx="181" cy="408"/>
                  <a:chOff x="1429" y="1071"/>
                  <a:chExt cx="181" cy="753"/>
                </a:xfrm>
              </p:grpSpPr>
              <p:sp>
                <p:nvSpPr>
                  <p:cNvPr id="143" name="Line 28"/>
                  <p:cNvSpPr/>
                  <p:nvPr/>
                </p:nvSpPr>
                <p:spPr>
                  <a:xfrm>
                    <a:off x="1474" y="116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44" name="Line 29"/>
                  <p:cNvSpPr/>
                  <p:nvPr/>
                </p:nvSpPr>
                <p:spPr>
                  <a:xfrm>
                    <a:off x="1474" y="124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45" name="Line 30"/>
                  <p:cNvSpPr/>
                  <p:nvPr/>
                </p:nvSpPr>
                <p:spPr>
                  <a:xfrm>
                    <a:off x="1474" y="1325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46" name="Line 31"/>
                  <p:cNvSpPr/>
                  <p:nvPr/>
                </p:nvSpPr>
                <p:spPr>
                  <a:xfrm>
                    <a:off x="1474" y="140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47" name="Line 32"/>
                  <p:cNvSpPr/>
                  <p:nvPr/>
                </p:nvSpPr>
                <p:spPr>
                  <a:xfrm>
                    <a:off x="1474" y="1487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48" name="Line 33"/>
                  <p:cNvSpPr/>
                  <p:nvPr/>
                </p:nvSpPr>
                <p:spPr>
                  <a:xfrm>
                    <a:off x="1474" y="15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49" name="Line 34"/>
                  <p:cNvSpPr/>
                  <p:nvPr/>
                </p:nvSpPr>
                <p:spPr>
                  <a:xfrm>
                    <a:off x="1474" y="166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50" name="Line 35"/>
                  <p:cNvSpPr/>
                  <p:nvPr/>
                </p:nvSpPr>
                <p:spPr>
                  <a:xfrm>
                    <a:off x="1474" y="174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51" name="Line 36"/>
                  <p:cNvSpPr/>
                  <p:nvPr/>
                </p:nvSpPr>
                <p:spPr>
                  <a:xfrm>
                    <a:off x="1474" y="182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52" name="Line 37"/>
                  <p:cNvSpPr/>
                  <p:nvPr/>
                </p:nvSpPr>
                <p:spPr>
                  <a:xfrm>
                    <a:off x="1429" y="1071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  <p:grpSp>
              <p:nvGrpSpPr>
                <p:cNvPr id="88" name="Group 38"/>
                <p:cNvGrpSpPr/>
                <p:nvPr/>
              </p:nvGrpSpPr>
              <p:grpSpPr>
                <a:xfrm>
                  <a:off x="1202" y="709"/>
                  <a:ext cx="181" cy="408"/>
                  <a:chOff x="1429" y="1071"/>
                  <a:chExt cx="181" cy="753"/>
                </a:xfrm>
              </p:grpSpPr>
              <p:sp>
                <p:nvSpPr>
                  <p:cNvPr id="133" name="Line 39"/>
                  <p:cNvSpPr/>
                  <p:nvPr/>
                </p:nvSpPr>
                <p:spPr>
                  <a:xfrm>
                    <a:off x="1474" y="116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34" name="Line 40"/>
                  <p:cNvSpPr/>
                  <p:nvPr/>
                </p:nvSpPr>
                <p:spPr>
                  <a:xfrm>
                    <a:off x="1474" y="124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35" name="Line 41"/>
                  <p:cNvSpPr/>
                  <p:nvPr/>
                </p:nvSpPr>
                <p:spPr>
                  <a:xfrm>
                    <a:off x="1474" y="1325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36" name="Line 42"/>
                  <p:cNvSpPr/>
                  <p:nvPr/>
                </p:nvSpPr>
                <p:spPr>
                  <a:xfrm>
                    <a:off x="1474" y="140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37" name="Line 43"/>
                  <p:cNvSpPr/>
                  <p:nvPr/>
                </p:nvSpPr>
                <p:spPr>
                  <a:xfrm>
                    <a:off x="1474" y="1487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38" name="Line 44"/>
                  <p:cNvSpPr/>
                  <p:nvPr/>
                </p:nvSpPr>
                <p:spPr>
                  <a:xfrm>
                    <a:off x="1474" y="15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39" name="Line 45"/>
                  <p:cNvSpPr/>
                  <p:nvPr/>
                </p:nvSpPr>
                <p:spPr>
                  <a:xfrm>
                    <a:off x="1474" y="166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40" name="Line 46"/>
                  <p:cNvSpPr/>
                  <p:nvPr/>
                </p:nvSpPr>
                <p:spPr>
                  <a:xfrm>
                    <a:off x="1474" y="174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41" name="Line 47"/>
                  <p:cNvSpPr/>
                  <p:nvPr/>
                </p:nvSpPr>
                <p:spPr>
                  <a:xfrm>
                    <a:off x="1474" y="182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42" name="Line 48"/>
                  <p:cNvSpPr/>
                  <p:nvPr/>
                </p:nvSpPr>
                <p:spPr>
                  <a:xfrm>
                    <a:off x="1429" y="1071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  <p:grpSp>
              <p:nvGrpSpPr>
                <p:cNvPr id="89" name="Group 49"/>
                <p:cNvGrpSpPr/>
                <p:nvPr/>
              </p:nvGrpSpPr>
              <p:grpSpPr>
                <a:xfrm>
                  <a:off x="1202" y="1162"/>
                  <a:ext cx="181" cy="408"/>
                  <a:chOff x="1429" y="1071"/>
                  <a:chExt cx="181" cy="753"/>
                </a:xfrm>
              </p:grpSpPr>
              <p:sp>
                <p:nvSpPr>
                  <p:cNvPr id="123" name="Line 50"/>
                  <p:cNvSpPr/>
                  <p:nvPr/>
                </p:nvSpPr>
                <p:spPr>
                  <a:xfrm>
                    <a:off x="1474" y="116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24" name="Line 51"/>
                  <p:cNvSpPr/>
                  <p:nvPr/>
                </p:nvSpPr>
                <p:spPr>
                  <a:xfrm>
                    <a:off x="1474" y="124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25" name="Line 52"/>
                  <p:cNvSpPr/>
                  <p:nvPr/>
                </p:nvSpPr>
                <p:spPr>
                  <a:xfrm>
                    <a:off x="1474" y="1325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26" name="Line 53"/>
                  <p:cNvSpPr/>
                  <p:nvPr/>
                </p:nvSpPr>
                <p:spPr>
                  <a:xfrm>
                    <a:off x="1474" y="140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27" name="Line 54"/>
                  <p:cNvSpPr/>
                  <p:nvPr/>
                </p:nvSpPr>
                <p:spPr>
                  <a:xfrm>
                    <a:off x="1474" y="1487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28" name="Line 55"/>
                  <p:cNvSpPr/>
                  <p:nvPr/>
                </p:nvSpPr>
                <p:spPr>
                  <a:xfrm>
                    <a:off x="1474" y="15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29" name="Line 56"/>
                  <p:cNvSpPr/>
                  <p:nvPr/>
                </p:nvSpPr>
                <p:spPr>
                  <a:xfrm>
                    <a:off x="1474" y="166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30" name="Line 57"/>
                  <p:cNvSpPr/>
                  <p:nvPr/>
                </p:nvSpPr>
                <p:spPr>
                  <a:xfrm>
                    <a:off x="1474" y="174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31" name="Line 58"/>
                  <p:cNvSpPr/>
                  <p:nvPr/>
                </p:nvSpPr>
                <p:spPr>
                  <a:xfrm>
                    <a:off x="1474" y="182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32" name="Line 59"/>
                  <p:cNvSpPr/>
                  <p:nvPr/>
                </p:nvSpPr>
                <p:spPr>
                  <a:xfrm>
                    <a:off x="1429" y="1071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  <p:grpSp>
              <p:nvGrpSpPr>
                <p:cNvPr id="90" name="Group 60"/>
                <p:cNvGrpSpPr/>
                <p:nvPr/>
              </p:nvGrpSpPr>
              <p:grpSpPr>
                <a:xfrm>
                  <a:off x="1202" y="1616"/>
                  <a:ext cx="181" cy="408"/>
                  <a:chOff x="1429" y="1071"/>
                  <a:chExt cx="181" cy="753"/>
                </a:xfrm>
              </p:grpSpPr>
              <p:sp>
                <p:nvSpPr>
                  <p:cNvPr id="113" name="Line 61"/>
                  <p:cNvSpPr/>
                  <p:nvPr/>
                </p:nvSpPr>
                <p:spPr>
                  <a:xfrm>
                    <a:off x="1474" y="116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14" name="Line 62"/>
                  <p:cNvSpPr/>
                  <p:nvPr/>
                </p:nvSpPr>
                <p:spPr>
                  <a:xfrm>
                    <a:off x="1474" y="124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15" name="Line 63"/>
                  <p:cNvSpPr/>
                  <p:nvPr/>
                </p:nvSpPr>
                <p:spPr>
                  <a:xfrm>
                    <a:off x="1474" y="1325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16" name="Line 64"/>
                  <p:cNvSpPr/>
                  <p:nvPr/>
                </p:nvSpPr>
                <p:spPr>
                  <a:xfrm>
                    <a:off x="1474" y="140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17" name="Line 65"/>
                  <p:cNvSpPr/>
                  <p:nvPr/>
                </p:nvSpPr>
                <p:spPr>
                  <a:xfrm>
                    <a:off x="1474" y="1487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18" name="Line 66"/>
                  <p:cNvSpPr/>
                  <p:nvPr/>
                </p:nvSpPr>
                <p:spPr>
                  <a:xfrm>
                    <a:off x="1474" y="15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19" name="Line 67"/>
                  <p:cNvSpPr/>
                  <p:nvPr/>
                </p:nvSpPr>
                <p:spPr>
                  <a:xfrm>
                    <a:off x="1474" y="166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20" name="Line 68"/>
                  <p:cNvSpPr/>
                  <p:nvPr/>
                </p:nvSpPr>
                <p:spPr>
                  <a:xfrm>
                    <a:off x="1474" y="174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21" name="Line 69"/>
                  <p:cNvSpPr/>
                  <p:nvPr/>
                </p:nvSpPr>
                <p:spPr>
                  <a:xfrm>
                    <a:off x="1474" y="182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22" name="Line 70"/>
                  <p:cNvSpPr/>
                  <p:nvPr/>
                </p:nvSpPr>
                <p:spPr>
                  <a:xfrm>
                    <a:off x="1429" y="1071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  <p:grpSp>
              <p:nvGrpSpPr>
                <p:cNvPr id="91" name="Group 71"/>
                <p:cNvGrpSpPr/>
                <p:nvPr/>
              </p:nvGrpSpPr>
              <p:grpSpPr>
                <a:xfrm>
                  <a:off x="1202" y="2069"/>
                  <a:ext cx="181" cy="408"/>
                  <a:chOff x="1429" y="1071"/>
                  <a:chExt cx="181" cy="753"/>
                </a:xfrm>
              </p:grpSpPr>
              <p:sp>
                <p:nvSpPr>
                  <p:cNvPr id="103" name="Line 72"/>
                  <p:cNvSpPr/>
                  <p:nvPr/>
                </p:nvSpPr>
                <p:spPr>
                  <a:xfrm>
                    <a:off x="1474" y="116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04" name="Line 73"/>
                  <p:cNvSpPr/>
                  <p:nvPr/>
                </p:nvSpPr>
                <p:spPr>
                  <a:xfrm>
                    <a:off x="1474" y="124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05" name="Line 74"/>
                  <p:cNvSpPr/>
                  <p:nvPr/>
                </p:nvSpPr>
                <p:spPr>
                  <a:xfrm>
                    <a:off x="1474" y="1325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06" name="Line 75"/>
                  <p:cNvSpPr/>
                  <p:nvPr/>
                </p:nvSpPr>
                <p:spPr>
                  <a:xfrm>
                    <a:off x="1474" y="140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07" name="Line 76"/>
                  <p:cNvSpPr/>
                  <p:nvPr/>
                </p:nvSpPr>
                <p:spPr>
                  <a:xfrm>
                    <a:off x="1474" y="1487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08" name="Line 77"/>
                  <p:cNvSpPr/>
                  <p:nvPr/>
                </p:nvSpPr>
                <p:spPr>
                  <a:xfrm>
                    <a:off x="1474" y="15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09" name="Line 78"/>
                  <p:cNvSpPr/>
                  <p:nvPr/>
                </p:nvSpPr>
                <p:spPr>
                  <a:xfrm>
                    <a:off x="1474" y="166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10" name="Line 79"/>
                  <p:cNvSpPr/>
                  <p:nvPr/>
                </p:nvSpPr>
                <p:spPr>
                  <a:xfrm>
                    <a:off x="1474" y="174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11" name="Line 80"/>
                  <p:cNvSpPr/>
                  <p:nvPr/>
                </p:nvSpPr>
                <p:spPr>
                  <a:xfrm>
                    <a:off x="1474" y="182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12" name="Line 81"/>
                  <p:cNvSpPr/>
                  <p:nvPr/>
                </p:nvSpPr>
                <p:spPr>
                  <a:xfrm>
                    <a:off x="1429" y="1071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  <p:grpSp>
              <p:nvGrpSpPr>
                <p:cNvPr id="92" name="Group 82"/>
                <p:cNvGrpSpPr/>
                <p:nvPr/>
              </p:nvGrpSpPr>
              <p:grpSpPr>
                <a:xfrm>
                  <a:off x="1202" y="2523"/>
                  <a:ext cx="181" cy="408"/>
                  <a:chOff x="1429" y="1071"/>
                  <a:chExt cx="181" cy="753"/>
                </a:xfrm>
              </p:grpSpPr>
              <p:sp>
                <p:nvSpPr>
                  <p:cNvPr id="93" name="Line 83"/>
                  <p:cNvSpPr/>
                  <p:nvPr/>
                </p:nvSpPr>
                <p:spPr>
                  <a:xfrm>
                    <a:off x="1474" y="116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94" name="Line 84"/>
                  <p:cNvSpPr/>
                  <p:nvPr/>
                </p:nvSpPr>
                <p:spPr>
                  <a:xfrm>
                    <a:off x="1474" y="124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95" name="Line 85"/>
                  <p:cNvSpPr/>
                  <p:nvPr/>
                </p:nvSpPr>
                <p:spPr>
                  <a:xfrm>
                    <a:off x="1474" y="1325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96" name="Line 86"/>
                  <p:cNvSpPr/>
                  <p:nvPr/>
                </p:nvSpPr>
                <p:spPr>
                  <a:xfrm>
                    <a:off x="1474" y="140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97" name="Line 87"/>
                  <p:cNvSpPr/>
                  <p:nvPr/>
                </p:nvSpPr>
                <p:spPr>
                  <a:xfrm>
                    <a:off x="1474" y="1487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98" name="Line 88"/>
                  <p:cNvSpPr/>
                  <p:nvPr/>
                </p:nvSpPr>
                <p:spPr>
                  <a:xfrm>
                    <a:off x="1474" y="15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99" name="Line 89"/>
                  <p:cNvSpPr/>
                  <p:nvPr/>
                </p:nvSpPr>
                <p:spPr>
                  <a:xfrm>
                    <a:off x="1474" y="166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00" name="Line 90"/>
                  <p:cNvSpPr/>
                  <p:nvPr/>
                </p:nvSpPr>
                <p:spPr>
                  <a:xfrm>
                    <a:off x="1474" y="174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01" name="Line 91"/>
                  <p:cNvSpPr/>
                  <p:nvPr/>
                </p:nvSpPr>
                <p:spPr>
                  <a:xfrm>
                    <a:off x="1474" y="182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02" name="Line 92"/>
                  <p:cNvSpPr/>
                  <p:nvPr/>
                </p:nvSpPr>
                <p:spPr>
                  <a:xfrm>
                    <a:off x="1429" y="1071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</p:grpSp>
          <p:grpSp>
            <p:nvGrpSpPr>
              <p:cNvPr id="19" name="Group 93"/>
              <p:cNvGrpSpPr/>
              <p:nvPr/>
            </p:nvGrpSpPr>
            <p:grpSpPr>
              <a:xfrm>
                <a:off x="1202" y="1979"/>
                <a:ext cx="227" cy="1950"/>
                <a:chOff x="1202" y="255"/>
                <a:chExt cx="181" cy="2676"/>
              </a:xfrm>
            </p:grpSpPr>
            <p:grpSp>
              <p:nvGrpSpPr>
                <p:cNvPr id="21" name="Group 94"/>
                <p:cNvGrpSpPr/>
                <p:nvPr/>
              </p:nvGrpSpPr>
              <p:grpSpPr>
                <a:xfrm>
                  <a:off x="1202" y="255"/>
                  <a:ext cx="181" cy="408"/>
                  <a:chOff x="1429" y="1071"/>
                  <a:chExt cx="181" cy="753"/>
                </a:xfrm>
              </p:grpSpPr>
              <p:sp>
                <p:nvSpPr>
                  <p:cNvPr id="77" name="Line 95"/>
                  <p:cNvSpPr/>
                  <p:nvPr/>
                </p:nvSpPr>
                <p:spPr>
                  <a:xfrm>
                    <a:off x="1474" y="116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78" name="Line 96"/>
                  <p:cNvSpPr/>
                  <p:nvPr/>
                </p:nvSpPr>
                <p:spPr>
                  <a:xfrm>
                    <a:off x="1474" y="124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79" name="Line 97"/>
                  <p:cNvSpPr/>
                  <p:nvPr/>
                </p:nvSpPr>
                <p:spPr>
                  <a:xfrm>
                    <a:off x="1474" y="1325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80" name="Line 98"/>
                  <p:cNvSpPr/>
                  <p:nvPr/>
                </p:nvSpPr>
                <p:spPr>
                  <a:xfrm>
                    <a:off x="1474" y="140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81" name="Line 99"/>
                  <p:cNvSpPr/>
                  <p:nvPr/>
                </p:nvSpPr>
                <p:spPr>
                  <a:xfrm>
                    <a:off x="1474" y="1487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82" name="Line 100"/>
                  <p:cNvSpPr/>
                  <p:nvPr/>
                </p:nvSpPr>
                <p:spPr>
                  <a:xfrm>
                    <a:off x="1474" y="15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83" name="Line 101"/>
                  <p:cNvSpPr/>
                  <p:nvPr/>
                </p:nvSpPr>
                <p:spPr>
                  <a:xfrm>
                    <a:off x="1474" y="166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84" name="Line 102"/>
                  <p:cNvSpPr/>
                  <p:nvPr/>
                </p:nvSpPr>
                <p:spPr>
                  <a:xfrm>
                    <a:off x="1474" y="174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85" name="Line 103"/>
                  <p:cNvSpPr/>
                  <p:nvPr/>
                </p:nvSpPr>
                <p:spPr>
                  <a:xfrm>
                    <a:off x="1474" y="182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86" name="Line 104"/>
                  <p:cNvSpPr/>
                  <p:nvPr/>
                </p:nvSpPr>
                <p:spPr>
                  <a:xfrm>
                    <a:off x="1429" y="1071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  <p:grpSp>
              <p:nvGrpSpPr>
                <p:cNvPr id="22" name="Group 105"/>
                <p:cNvGrpSpPr/>
                <p:nvPr/>
              </p:nvGrpSpPr>
              <p:grpSpPr>
                <a:xfrm>
                  <a:off x="1202" y="709"/>
                  <a:ext cx="181" cy="408"/>
                  <a:chOff x="1429" y="1071"/>
                  <a:chExt cx="181" cy="753"/>
                </a:xfrm>
              </p:grpSpPr>
              <p:sp>
                <p:nvSpPr>
                  <p:cNvPr id="67" name="Line 106"/>
                  <p:cNvSpPr/>
                  <p:nvPr/>
                </p:nvSpPr>
                <p:spPr>
                  <a:xfrm>
                    <a:off x="1474" y="116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68" name="Line 107"/>
                  <p:cNvSpPr/>
                  <p:nvPr/>
                </p:nvSpPr>
                <p:spPr>
                  <a:xfrm>
                    <a:off x="1474" y="124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69" name="Line 108"/>
                  <p:cNvSpPr/>
                  <p:nvPr/>
                </p:nvSpPr>
                <p:spPr>
                  <a:xfrm>
                    <a:off x="1474" y="1325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70" name="Line 109"/>
                  <p:cNvSpPr/>
                  <p:nvPr/>
                </p:nvSpPr>
                <p:spPr>
                  <a:xfrm>
                    <a:off x="1474" y="140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71" name="Line 110"/>
                  <p:cNvSpPr/>
                  <p:nvPr/>
                </p:nvSpPr>
                <p:spPr>
                  <a:xfrm>
                    <a:off x="1474" y="1487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72" name="Line 111"/>
                  <p:cNvSpPr/>
                  <p:nvPr/>
                </p:nvSpPr>
                <p:spPr>
                  <a:xfrm>
                    <a:off x="1474" y="15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73" name="Line 112"/>
                  <p:cNvSpPr/>
                  <p:nvPr/>
                </p:nvSpPr>
                <p:spPr>
                  <a:xfrm>
                    <a:off x="1474" y="166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74" name="Line 113"/>
                  <p:cNvSpPr/>
                  <p:nvPr/>
                </p:nvSpPr>
                <p:spPr>
                  <a:xfrm>
                    <a:off x="1474" y="174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75" name="Line 114"/>
                  <p:cNvSpPr/>
                  <p:nvPr/>
                </p:nvSpPr>
                <p:spPr>
                  <a:xfrm>
                    <a:off x="1474" y="182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76" name="Line 115"/>
                  <p:cNvSpPr/>
                  <p:nvPr/>
                </p:nvSpPr>
                <p:spPr>
                  <a:xfrm>
                    <a:off x="1429" y="1071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  <p:grpSp>
              <p:nvGrpSpPr>
                <p:cNvPr id="23" name="Group 116"/>
                <p:cNvGrpSpPr/>
                <p:nvPr/>
              </p:nvGrpSpPr>
              <p:grpSpPr>
                <a:xfrm>
                  <a:off x="1202" y="1162"/>
                  <a:ext cx="181" cy="408"/>
                  <a:chOff x="1429" y="1071"/>
                  <a:chExt cx="181" cy="753"/>
                </a:xfrm>
              </p:grpSpPr>
              <p:sp>
                <p:nvSpPr>
                  <p:cNvPr id="57" name="Line 117"/>
                  <p:cNvSpPr/>
                  <p:nvPr/>
                </p:nvSpPr>
                <p:spPr>
                  <a:xfrm>
                    <a:off x="1474" y="116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58" name="Line 118"/>
                  <p:cNvSpPr/>
                  <p:nvPr/>
                </p:nvSpPr>
                <p:spPr>
                  <a:xfrm>
                    <a:off x="1474" y="124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59" name="Line 119"/>
                  <p:cNvSpPr/>
                  <p:nvPr/>
                </p:nvSpPr>
                <p:spPr>
                  <a:xfrm>
                    <a:off x="1474" y="1325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60" name="Line 120"/>
                  <p:cNvSpPr/>
                  <p:nvPr/>
                </p:nvSpPr>
                <p:spPr>
                  <a:xfrm>
                    <a:off x="1474" y="140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61" name="Line 121"/>
                  <p:cNvSpPr/>
                  <p:nvPr/>
                </p:nvSpPr>
                <p:spPr>
                  <a:xfrm>
                    <a:off x="1474" y="1487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62" name="Line 122"/>
                  <p:cNvSpPr/>
                  <p:nvPr/>
                </p:nvSpPr>
                <p:spPr>
                  <a:xfrm>
                    <a:off x="1474" y="15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63" name="Line 123"/>
                  <p:cNvSpPr/>
                  <p:nvPr/>
                </p:nvSpPr>
                <p:spPr>
                  <a:xfrm>
                    <a:off x="1474" y="166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64" name="Line 124"/>
                  <p:cNvSpPr/>
                  <p:nvPr/>
                </p:nvSpPr>
                <p:spPr>
                  <a:xfrm>
                    <a:off x="1474" y="174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65" name="Line 125"/>
                  <p:cNvSpPr/>
                  <p:nvPr/>
                </p:nvSpPr>
                <p:spPr>
                  <a:xfrm>
                    <a:off x="1474" y="182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66" name="Line 126"/>
                  <p:cNvSpPr/>
                  <p:nvPr/>
                </p:nvSpPr>
                <p:spPr>
                  <a:xfrm>
                    <a:off x="1429" y="1071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  <p:grpSp>
              <p:nvGrpSpPr>
                <p:cNvPr id="24" name="Group 127"/>
                <p:cNvGrpSpPr/>
                <p:nvPr/>
              </p:nvGrpSpPr>
              <p:grpSpPr>
                <a:xfrm>
                  <a:off x="1202" y="1616"/>
                  <a:ext cx="181" cy="408"/>
                  <a:chOff x="1429" y="1071"/>
                  <a:chExt cx="181" cy="753"/>
                </a:xfrm>
              </p:grpSpPr>
              <p:sp>
                <p:nvSpPr>
                  <p:cNvPr id="47" name="Line 128"/>
                  <p:cNvSpPr/>
                  <p:nvPr/>
                </p:nvSpPr>
                <p:spPr>
                  <a:xfrm>
                    <a:off x="1474" y="116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48" name="Line 129"/>
                  <p:cNvSpPr/>
                  <p:nvPr/>
                </p:nvSpPr>
                <p:spPr>
                  <a:xfrm>
                    <a:off x="1474" y="124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49" name="Line 130"/>
                  <p:cNvSpPr/>
                  <p:nvPr/>
                </p:nvSpPr>
                <p:spPr>
                  <a:xfrm>
                    <a:off x="1474" y="1325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50" name="Line 131"/>
                  <p:cNvSpPr/>
                  <p:nvPr/>
                </p:nvSpPr>
                <p:spPr>
                  <a:xfrm>
                    <a:off x="1474" y="140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51" name="Line 132"/>
                  <p:cNvSpPr/>
                  <p:nvPr/>
                </p:nvSpPr>
                <p:spPr>
                  <a:xfrm>
                    <a:off x="1474" y="1487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52" name="Line 133"/>
                  <p:cNvSpPr/>
                  <p:nvPr/>
                </p:nvSpPr>
                <p:spPr>
                  <a:xfrm>
                    <a:off x="1474" y="15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53" name="Line 134"/>
                  <p:cNvSpPr/>
                  <p:nvPr/>
                </p:nvSpPr>
                <p:spPr>
                  <a:xfrm>
                    <a:off x="1474" y="166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54" name="Line 135"/>
                  <p:cNvSpPr/>
                  <p:nvPr/>
                </p:nvSpPr>
                <p:spPr>
                  <a:xfrm>
                    <a:off x="1474" y="174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55" name="Line 136"/>
                  <p:cNvSpPr/>
                  <p:nvPr/>
                </p:nvSpPr>
                <p:spPr>
                  <a:xfrm>
                    <a:off x="1474" y="182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56" name="Line 137"/>
                  <p:cNvSpPr/>
                  <p:nvPr/>
                </p:nvSpPr>
                <p:spPr>
                  <a:xfrm>
                    <a:off x="1429" y="1071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  <p:grpSp>
              <p:nvGrpSpPr>
                <p:cNvPr id="25" name="Group 138"/>
                <p:cNvGrpSpPr/>
                <p:nvPr/>
              </p:nvGrpSpPr>
              <p:grpSpPr>
                <a:xfrm>
                  <a:off x="1202" y="2069"/>
                  <a:ext cx="181" cy="408"/>
                  <a:chOff x="1429" y="1071"/>
                  <a:chExt cx="181" cy="753"/>
                </a:xfrm>
              </p:grpSpPr>
              <p:sp>
                <p:nvSpPr>
                  <p:cNvPr id="37" name="Line 139"/>
                  <p:cNvSpPr/>
                  <p:nvPr/>
                </p:nvSpPr>
                <p:spPr>
                  <a:xfrm>
                    <a:off x="1474" y="116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38" name="Line 140"/>
                  <p:cNvSpPr/>
                  <p:nvPr/>
                </p:nvSpPr>
                <p:spPr>
                  <a:xfrm>
                    <a:off x="1474" y="124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39" name="Line 141"/>
                  <p:cNvSpPr/>
                  <p:nvPr/>
                </p:nvSpPr>
                <p:spPr>
                  <a:xfrm>
                    <a:off x="1474" y="1325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40" name="Line 142"/>
                  <p:cNvSpPr/>
                  <p:nvPr/>
                </p:nvSpPr>
                <p:spPr>
                  <a:xfrm>
                    <a:off x="1474" y="140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41" name="Line 143"/>
                  <p:cNvSpPr/>
                  <p:nvPr/>
                </p:nvSpPr>
                <p:spPr>
                  <a:xfrm>
                    <a:off x="1474" y="1487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42" name="Line 144"/>
                  <p:cNvSpPr/>
                  <p:nvPr/>
                </p:nvSpPr>
                <p:spPr>
                  <a:xfrm>
                    <a:off x="1474" y="15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43" name="Line 145"/>
                  <p:cNvSpPr/>
                  <p:nvPr/>
                </p:nvSpPr>
                <p:spPr>
                  <a:xfrm>
                    <a:off x="1474" y="166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44" name="Line 146"/>
                  <p:cNvSpPr/>
                  <p:nvPr/>
                </p:nvSpPr>
                <p:spPr>
                  <a:xfrm>
                    <a:off x="1474" y="174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45" name="Line 147"/>
                  <p:cNvSpPr/>
                  <p:nvPr/>
                </p:nvSpPr>
                <p:spPr>
                  <a:xfrm>
                    <a:off x="1474" y="182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46" name="Line 148"/>
                  <p:cNvSpPr/>
                  <p:nvPr/>
                </p:nvSpPr>
                <p:spPr>
                  <a:xfrm>
                    <a:off x="1429" y="1071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  <p:grpSp>
              <p:nvGrpSpPr>
                <p:cNvPr id="26" name="Group 149"/>
                <p:cNvGrpSpPr/>
                <p:nvPr/>
              </p:nvGrpSpPr>
              <p:grpSpPr>
                <a:xfrm>
                  <a:off x="1202" y="2523"/>
                  <a:ext cx="181" cy="408"/>
                  <a:chOff x="1429" y="1071"/>
                  <a:chExt cx="181" cy="753"/>
                </a:xfrm>
              </p:grpSpPr>
              <p:sp>
                <p:nvSpPr>
                  <p:cNvPr id="27" name="Line 150"/>
                  <p:cNvSpPr/>
                  <p:nvPr/>
                </p:nvSpPr>
                <p:spPr>
                  <a:xfrm>
                    <a:off x="1474" y="116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8" name="Line 151"/>
                  <p:cNvSpPr/>
                  <p:nvPr/>
                </p:nvSpPr>
                <p:spPr>
                  <a:xfrm>
                    <a:off x="1474" y="1242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9" name="Line 152"/>
                  <p:cNvSpPr/>
                  <p:nvPr/>
                </p:nvSpPr>
                <p:spPr>
                  <a:xfrm>
                    <a:off x="1474" y="1325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30" name="Line 153"/>
                  <p:cNvSpPr/>
                  <p:nvPr/>
                </p:nvSpPr>
                <p:spPr>
                  <a:xfrm>
                    <a:off x="1474" y="140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31" name="Line 154"/>
                  <p:cNvSpPr/>
                  <p:nvPr/>
                </p:nvSpPr>
                <p:spPr>
                  <a:xfrm>
                    <a:off x="1474" y="1487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32" name="Line 155"/>
                  <p:cNvSpPr/>
                  <p:nvPr/>
                </p:nvSpPr>
                <p:spPr>
                  <a:xfrm>
                    <a:off x="1474" y="1570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33" name="Line 156"/>
                  <p:cNvSpPr/>
                  <p:nvPr/>
                </p:nvSpPr>
                <p:spPr>
                  <a:xfrm>
                    <a:off x="1474" y="166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34" name="Line 157"/>
                  <p:cNvSpPr/>
                  <p:nvPr/>
                </p:nvSpPr>
                <p:spPr>
                  <a:xfrm>
                    <a:off x="1474" y="1741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35" name="Line 158"/>
                  <p:cNvSpPr/>
                  <p:nvPr/>
                </p:nvSpPr>
                <p:spPr>
                  <a:xfrm>
                    <a:off x="1474" y="1824"/>
                    <a:ext cx="9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36" name="Line 159"/>
                  <p:cNvSpPr/>
                  <p:nvPr/>
                </p:nvSpPr>
                <p:spPr>
                  <a:xfrm>
                    <a:off x="1429" y="1071"/>
                    <a:ext cx="181" cy="0"/>
                  </a:xfrm>
                  <a:prstGeom prst="line">
                    <a:avLst/>
                  </a:prstGeom>
                  <a:ln w="31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</p:grpSp>
        </p:grpSp>
      </p:grpSp>
      <p:sp>
        <p:nvSpPr>
          <p:cNvPr id="165" name="Text Box 161"/>
          <p:cNvSpPr txBox="1"/>
          <p:nvPr/>
        </p:nvSpPr>
        <p:spPr>
          <a:xfrm>
            <a:off x="6624637" y="2317751"/>
            <a:ext cx="1052513" cy="4385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量程</a:t>
            </a:r>
          </a:p>
        </p:txBody>
      </p:sp>
      <p:sp>
        <p:nvSpPr>
          <p:cNvPr id="166" name="AutoShape 162"/>
          <p:cNvSpPr/>
          <p:nvPr/>
        </p:nvSpPr>
        <p:spPr>
          <a:xfrm>
            <a:off x="6030517" y="859235"/>
            <a:ext cx="325040" cy="3401615"/>
          </a:xfrm>
          <a:prstGeom prst="rightBrace">
            <a:avLst>
              <a:gd name="adj1" fmla="val 87210"/>
              <a:gd name="adj2" fmla="val 50000"/>
            </a:avLst>
          </a:prstGeom>
          <a:noFill/>
          <a:ln w="38100" cap="flat" cmpd="sng">
            <a:solidFill>
              <a:srgbClr val="0066FF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67" name="Group 163"/>
          <p:cNvGrpSpPr/>
          <p:nvPr/>
        </p:nvGrpSpPr>
        <p:grpSpPr>
          <a:xfrm>
            <a:off x="7294176" y="3402424"/>
            <a:ext cx="1512094" cy="540544"/>
            <a:chOff x="3515" y="3521"/>
            <a:chExt cx="1270" cy="454"/>
          </a:xfrm>
        </p:grpSpPr>
        <p:sp>
          <p:nvSpPr>
            <p:cNvPr id="168" name="AutoShape 164"/>
            <p:cNvSpPr/>
            <p:nvPr/>
          </p:nvSpPr>
          <p:spPr>
            <a:xfrm>
              <a:off x="3515" y="3521"/>
              <a:ext cx="1225" cy="454"/>
            </a:xfrm>
            <a:prstGeom prst="wedgeRoundRectCallout">
              <a:avLst>
                <a:gd name="adj1" fmla="val -224263"/>
                <a:gd name="adj2" fmla="val 117306"/>
                <a:gd name="adj3" fmla="val 16667"/>
              </a:avLst>
            </a:prstGeom>
            <a:solidFill>
              <a:schemeClr val="folHlink"/>
            </a:solidFill>
            <a:ln w="9525">
              <a:noFill/>
            </a:ln>
          </p:spPr>
          <p:txBody>
            <a:bodyPr lIns="0" tIns="0" rIns="0" bIns="0"/>
            <a:lstStyle/>
            <a:p>
              <a:pPr algn="ctr">
                <a:spcBef>
                  <a:spcPct val="50000"/>
                </a:spcBef>
                <a:defRPr/>
              </a:pPr>
              <a:endParaRPr lang="zh-CN" altLang="zh-CN" sz="210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9" name="Rectangle 165"/>
            <p:cNvSpPr/>
            <p:nvPr/>
          </p:nvSpPr>
          <p:spPr>
            <a:xfrm flipH="1">
              <a:off x="3515" y="3566"/>
              <a:ext cx="1270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100" b="1">
                  <a:solidFill>
                    <a:srgbClr val="FFFF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最低温度？</a:t>
              </a:r>
            </a:p>
          </p:txBody>
        </p:sp>
      </p:grpSp>
      <p:grpSp>
        <p:nvGrpSpPr>
          <p:cNvPr id="170" name="Group 166"/>
          <p:cNvGrpSpPr/>
          <p:nvPr/>
        </p:nvGrpSpPr>
        <p:grpSpPr>
          <a:xfrm>
            <a:off x="6448283" y="698202"/>
            <a:ext cx="1565672" cy="539354"/>
            <a:chOff x="3424" y="210"/>
            <a:chExt cx="1315" cy="453"/>
          </a:xfrm>
        </p:grpSpPr>
        <p:sp>
          <p:nvSpPr>
            <p:cNvPr id="171" name="AutoShape 167"/>
            <p:cNvSpPr/>
            <p:nvPr/>
          </p:nvSpPr>
          <p:spPr>
            <a:xfrm>
              <a:off x="3470" y="210"/>
              <a:ext cx="1135" cy="453"/>
            </a:xfrm>
            <a:prstGeom prst="wedgeRoundRectCallout">
              <a:avLst>
                <a:gd name="adj1" fmla="val -166509"/>
                <a:gd name="adj2" fmla="val -9059"/>
                <a:gd name="adj3" fmla="val 16667"/>
              </a:avLst>
            </a:prstGeom>
            <a:solidFill>
              <a:schemeClr val="folHlink"/>
            </a:solidFill>
            <a:ln w="9525">
              <a:noFill/>
            </a:ln>
          </p:spPr>
          <p:txBody>
            <a:bodyPr lIns="0" tIns="0" rIns="0" bIns="0"/>
            <a:lstStyle/>
            <a:p>
              <a:pPr algn="ctr">
                <a:spcBef>
                  <a:spcPct val="50000"/>
                </a:spcBef>
                <a:defRPr/>
              </a:pPr>
              <a:endParaRPr lang="zh-CN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2" name="Rectangle 168"/>
            <p:cNvSpPr/>
            <p:nvPr/>
          </p:nvSpPr>
          <p:spPr>
            <a:xfrm flipH="1">
              <a:off x="3424" y="255"/>
              <a:ext cx="1315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100" b="1">
                  <a:solidFill>
                    <a:srgbClr val="FFFF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最高温度？</a:t>
              </a:r>
            </a:p>
          </p:txBody>
        </p:sp>
      </p:grpSp>
      <p:sp>
        <p:nvSpPr>
          <p:cNvPr id="173" name="Line 169"/>
          <p:cNvSpPr/>
          <p:nvPr/>
        </p:nvSpPr>
        <p:spPr>
          <a:xfrm>
            <a:off x="4625578" y="2965450"/>
            <a:ext cx="109538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74" name="Rectangle 170"/>
          <p:cNvSpPr/>
          <p:nvPr/>
        </p:nvSpPr>
        <p:spPr>
          <a:xfrm>
            <a:off x="5219701" y="2803525"/>
            <a:ext cx="756047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1℃</a:t>
            </a:r>
          </a:p>
        </p:txBody>
      </p:sp>
      <p:grpSp>
        <p:nvGrpSpPr>
          <p:cNvPr id="175" name="Group 172"/>
          <p:cNvGrpSpPr/>
          <p:nvPr/>
        </p:nvGrpSpPr>
        <p:grpSpPr>
          <a:xfrm>
            <a:off x="4747023" y="2262982"/>
            <a:ext cx="1472803" cy="540544"/>
            <a:chOff x="2891" y="1842"/>
            <a:chExt cx="1237" cy="454"/>
          </a:xfrm>
        </p:grpSpPr>
        <p:sp>
          <p:nvSpPr>
            <p:cNvPr id="176" name="AutoShape 173"/>
            <p:cNvSpPr/>
            <p:nvPr/>
          </p:nvSpPr>
          <p:spPr>
            <a:xfrm>
              <a:off x="3061" y="1842"/>
              <a:ext cx="998" cy="454"/>
            </a:xfrm>
            <a:prstGeom prst="wedgeEllipseCallout">
              <a:avLst>
                <a:gd name="adj1" fmla="val -66333"/>
                <a:gd name="adj2" fmla="val 78412"/>
              </a:avLst>
            </a:prstGeom>
            <a:solidFill>
              <a:srgbClr val="CC99FF"/>
            </a:solidFill>
            <a:ln w="9525">
              <a:noFill/>
            </a:ln>
          </p:spPr>
          <p:txBody>
            <a:bodyPr lIns="0" tIns="0" rIns="0" bIns="0"/>
            <a:lstStyle/>
            <a:p>
              <a:pPr algn="ctr">
                <a:spcBef>
                  <a:spcPct val="50000"/>
                </a:spcBef>
                <a:defRPr/>
              </a:pPr>
              <a:endParaRPr lang="zh-CN" altLang="zh-CN" sz="210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7" name="Rectangle 174"/>
            <p:cNvSpPr/>
            <p:nvPr/>
          </p:nvSpPr>
          <p:spPr>
            <a:xfrm>
              <a:off x="2891" y="1879"/>
              <a:ext cx="1237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100" b="1"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21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分度值</a:t>
              </a:r>
            </a:p>
          </p:txBody>
        </p:sp>
      </p:grpSp>
      <p:sp>
        <p:nvSpPr>
          <p:cNvPr id="178" name="Rectangle 175"/>
          <p:cNvSpPr/>
          <p:nvPr/>
        </p:nvSpPr>
        <p:spPr>
          <a:xfrm>
            <a:off x="7974807" y="764853"/>
            <a:ext cx="864394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110℃</a:t>
            </a:r>
          </a:p>
        </p:txBody>
      </p:sp>
      <p:sp>
        <p:nvSpPr>
          <p:cNvPr id="179" name="Rectangle 176"/>
          <p:cNvSpPr/>
          <p:nvPr/>
        </p:nvSpPr>
        <p:spPr>
          <a:xfrm>
            <a:off x="7637955" y="4143446"/>
            <a:ext cx="1107281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20℃</a:t>
            </a:r>
          </a:p>
        </p:txBody>
      </p:sp>
      <p:sp>
        <p:nvSpPr>
          <p:cNvPr id="180" name="矩形 176"/>
          <p:cNvSpPr/>
          <p:nvPr/>
        </p:nvSpPr>
        <p:spPr>
          <a:xfrm>
            <a:off x="242888" y="1003531"/>
            <a:ext cx="3638074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量程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温度计所能测量的最高温度和最低温度的温度范围。</a:t>
            </a:r>
          </a:p>
        </p:txBody>
      </p:sp>
      <p:sp>
        <p:nvSpPr>
          <p:cNvPr id="181" name="矩形 177"/>
          <p:cNvSpPr/>
          <p:nvPr/>
        </p:nvSpPr>
        <p:spPr>
          <a:xfrm>
            <a:off x="273940" y="2526824"/>
            <a:ext cx="3753326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分度值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：每一小格代表的温度值。</a:t>
            </a:r>
          </a:p>
        </p:txBody>
      </p:sp>
      <p:sp>
        <p:nvSpPr>
          <p:cNvPr id="182" name="椭圆形标注 15"/>
          <p:cNvSpPr/>
          <p:nvPr/>
        </p:nvSpPr>
        <p:spPr>
          <a:xfrm>
            <a:off x="4948714" y="3262154"/>
            <a:ext cx="1756410" cy="496729"/>
          </a:xfrm>
          <a:prstGeom prst="wedgeEllipseCallout">
            <a:avLst>
              <a:gd name="adj1" fmla="val -58700"/>
              <a:gd name="adj2" fmla="val 560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100" b="1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零刻</a:t>
            </a:r>
            <a:r>
              <a:rPr lang="zh-CN" altLang="en-US" sz="2100" b="1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度</a:t>
            </a:r>
            <a:r>
              <a:rPr lang="zh-CN" altLang="en-US" sz="2100" b="1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</a:t>
            </a:r>
          </a:p>
        </p:txBody>
      </p:sp>
      <p:sp>
        <p:nvSpPr>
          <p:cNvPr id="183" name="矩形 177"/>
          <p:cNvSpPr/>
          <p:nvPr/>
        </p:nvSpPr>
        <p:spPr>
          <a:xfrm>
            <a:off x="280701" y="3860800"/>
            <a:ext cx="3843623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零刻度线：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看清零刻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度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线的位置。</a:t>
            </a:r>
          </a:p>
        </p:txBody>
      </p:sp>
      <p:sp>
        <p:nvSpPr>
          <p:cNvPr id="184" name="文本框 19"/>
          <p:cNvSpPr txBox="1"/>
          <p:nvPr/>
        </p:nvSpPr>
        <p:spPr>
          <a:xfrm>
            <a:off x="2224755" y="522918"/>
            <a:ext cx="1894046" cy="437674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观察温度计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33 -0.00493 L 0.021 -0.00246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15" y="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81 0.01295 L -2.22222E-06 2.2325E-06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82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83111 0.01778 L -0.0924267 -0.275162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" y="-14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05 -0.000123457 L -0.112361 0.227531" pathEditMode="relative" rAng="0" ptsTypes="">
                                      <p:cBhvr>
                                        <p:cTn id="48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" grpId="0" animBg="1"/>
      <p:bldP spid="174" grpId="0"/>
      <p:bldP spid="178" grpId="0"/>
      <p:bldP spid="178" grpId="1"/>
      <p:bldP spid="178" grpId="2"/>
      <p:bldP spid="179" grpId="0"/>
      <p:bldP spid="179" grpId="1"/>
      <p:bldP spid="179" grpId="2"/>
      <p:bldP spid="180" grpId="0"/>
      <p:bldP spid="181" grpId="0"/>
      <p:bldP spid="182" grpId="0" animBg="1"/>
      <p:bldP spid="1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0040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8979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AutoShape 2"/>
          <p:cNvSpPr/>
          <p:nvPr/>
        </p:nvSpPr>
        <p:spPr>
          <a:xfrm>
            <a:off x="4512707" y="1138000"/>
            <a:ext cx="342900" cy="34861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637699" y="2541747"/>
            <a:ext cx="3714274" cy="1037749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如果所测的温度过高，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超出</a:t>
            </a:r>
            <a:r>
              <a:rPr lang="zh-CN" altLang="en-US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了温度计所能测量的最高温度，会出现什么后果</a:t>
            </a:r>
            <a:r>
              <a:rPr lang="en-US" altLang="zh-CN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</a:p>
        </p:txBody>
      </p:sp>
      <p:sp>
        <p:nvSpPr>
          <p:cNvPr id="7" name="Rectangle 4"/>
          <p:cNvSpPr/>
          <p:nvPr/>
        </p:nvSpPr>
        <p:spPr>
          <a:xfrm flipH="1">
            <a:off x="2962945" y="548754"/>
            <a:ext cx="1485273" cy="4385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想想议议</a:t>
            </a:r>
          </a:p>
        </p:txBody>
      </p:sp>
      <p:sp>
        <p:nvSpPr>
          <p:cNvPr id="8" name="Text Box 5"/>
          <p:cNvSpPr txBox="1"/>
          <p:nvPr/>
        </p:nvSpPr>
        <p:spPr>
          <a:xfrm>
            <a:off x="5215414" y="1624012"/>
            <a:ext cx="2683193" cy="1361123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如果所测的温度过低，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低于</a:t>
            </a:r>
            <a:r>
              <a:rPr lang="zh-CN" altLang="en-US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温度计所能测量的最低温度，会出现什么后果</a:t>
            </a:r>
            <a:r>
              <a:rPr lang="en-US" altLang="zh-CN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</a:p>
        </p:txBody>
      </p:sp>
      <p:sp>
        <p:nvSpPr>
          <p:cNvPr id="9" name="AutoShape 6"/>
          <p:cNvSpPr/>
          <p:nvPr/>
        </p:nvSpPr>
        <p:spPr>
          <a:xfrm>
            <a:off x="4653201" y="1389221"/>
            <a:ext cx="57150" cy="32575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AutoShape 7"/>
          <p:cNvSpPr/>
          <p:nvPr/>
        </p:nvSpPr>
        <p:spPr>
          <a:xfrm>
            <a:off x="4621054" y="3784759"/>
            <a:ext cx="107156" cy="85725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>
              <a:defRPr/>
            </a:pPr>
            <a:endParaRPr lang="zh-CN" altLang="zh-CN" sz="1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AutoShape 8"/>
          <p:cNvSpPr/>
          <p:nvPr/>
        </p:nvSpPr>
        <p:spPr>
          <a:xfrm>
            <a:off x="4512707" y="760571"/>
            <a:ext cx="400050" cy="40005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AutoShape 9"/>
          <p:cNvSpPr/>
          <p:nvPr/>
        </p:nvSpPr>
        <p:spPr>
          <a:xfrm>
            <a:off x="4569857" y="4589621"/>
            <a:ext cx="228600" cy="40005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AutoShape 10"/>
          <p:cNvSpPr/>
          <p:nvPr/>
        </p:nvSpPr>
        <p:spPr>
          <a:xfrm>
            <a:off x="4619863" y="1354693"/>
            <a:ext cx="108347" cy="2424113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>
              <a:defRPr/>
            </a:pPr>
            <a:endParaRPr lang="zh-CN" altLang="zh-CN" sz="1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Line 11"/>
          <p:cNvSpPr/>
          <p:nvPr/>
        </p:nvSpPr>
        <p:spPr>
          <a:xfrm>
            <a:off x="4674632" y="3784759"/>
            <a:ext cx="1619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6" name="Line 12"/>
          <p:cNvSpPr/>
          <p:nvPr/>
        </p:nvSpPr>
        <p:spPr>
          <a:xfrm>
            <a:off x="4674632" y="1785700"/>
            <a:ext cx="1619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grpSp>
        <p:nvGrpSpPr>
          <p:cNvPr id="17" name="Group 13"/>
          <p:cNvGrpSpPr/>
          <p:nvPr/>
        </p:nvGrpSpPr>
        <p:grpSpPr>
          <a:xfrm>
            <a:off x="4728211" y="1785700"/>
            <a:ext cx="108347" cy="1999059"/>
            <a:chOff x="4789" y="1200"/>
            <a:chExt cx="107" cy="1680"/>
          </a:xfrm>
        </p:grpSpPr>
        <p:sp>
          <p:nvSpPr>
            <p:cNvPr id="18" name="Line 14"/>
            <p:cNvSpPr/>
            <p:nvPr/>
          </p:nvSpPr>
          <p:spPr>
            <a:xfrm>
              <a:off x="4789" y="1536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" name="Line 15"/>
            <p:cNvSpPr/>
            <p:nvPr/>
          </p:nvSpPr>
          <p:spPr>
            <a:xfrm>
              <a:off x="4789" y="1704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" name="Line 16"/>
            <p:cNvSpPr/>
            <p:nvPr/>
          </p:nvSpPr>
          <p:spPr>
            <a:xfrm>
              <a:off x="4789" y="1872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" name="Line 17"/>
            <p:cNvSpPr/>
            <p:nvPr/>
          </p:nvSpPr>
          <p:spPr>
            <a:xfrm>
              <a:off x="4789" y="2040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3" name="Line 18"/>
            <p:cNvSpPr/>
            <p:nvPr/>
          </p:nvSpPr>
          <p:spPr>
            <a:xfrm>
              <a:off x="4789" y="2208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4" name="Line 19"/>
            <p:cNvSpPr/>
            <p:nvPr/>
          </p:nvSpPr>
          <p:spPr>
            <a:xfrm>
              <a:off x="4789" y="2376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" name="Line 20"/>
            <p:cNvSpPr/>
            <p:nvPr/>
          </p:nvSpPr>
          <p:spPr>
            <a:xfrm>
              <a:off x="4789" y="2544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" name="Line 21"/>
            <p:cNvSpPr/>
            <p:nvPr/>
          </p:nvSpPr>
          <p:spPr>
            <a:xfrm>
              <a:off x="4789" y="2712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7" name="Line 22"/>
            <p:cNvSpPr/>
            <p:nvPr/>
          </p:nvSpPr>
          <p:spPr>
            <a:xfrm>
              <a:off x="4789" y="1200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8" name="Line 23"/>
            <p:cNvSpPr/>
            <p:nvPr/>
          </p:nvSpPr>
          <p:spPr>
            <a:xfrm>
              <a:off x="4789" y="2880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9" name="Line 24"/>
            <p:cNvSpPr/>
            <p:nvPr/>
          </p:nvSpPr>
          <p:spPr>
            <a:xfrm>
              <a:off x="4789" y="1368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30" name="Line 26"/>
          <p:cNvSpPr/>
          <p:nvPr/>
        </p:nvSpPr>
        <p:spPr>
          <a:xfrm>
            <a:off x="4728211" y="4001453"/>
            <a:ext cx="10834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1" name="Line 27"/>
          <p:cNvSpPr/>
          <p:nvPr/>
        </p:nvSpPr>
        <p:spPr>
          <a:xfrm>
            <a:off x="4728211" y="1571387"/>
            <a:ext cx="10834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2" name="Line 28"/>
          <p:cNvSpPr/>
          <p:nvPr/>
        </p:nvSpPr>
        <p:spPr>
          <a:xfrm flipH="1">
            <a:off x="7898369" y="3516392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3" name="AutoShape 29"/>
          <p:cNvSpPr/>
          <p:nvPr/>
        </p:nvSpPr>
        <p:spPr>
          <a:xfrm>
            <a:off x="8222219" y="1106567"/>
            <a:ext cx="342900" cy="34861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AutoShape 30"/>
          <p:cNvSpPr/>
          <p:nvPr/>
        </p:nvSpPr>
        <p:spPr>
          <a:xfrm>
            <a:off x="8362712" y="1357789"/>
            <a:ext cx="57150" cy="32575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AutoShape 31"/>
          <p:cNvSpPr/>
          <p:nvPr/>
        </p:nvSpPr>
        <p:spPr>
          <a:xfrm>
            <a:off x="8330565" y="4454605"/>
            <a:ext cx="107156" cy="155972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>
              <a:defRPr/>
            </a:pPr>
            <a:endParaRPr lang="zh-CN" altLang="zh-CN" sz="1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AutoShape 32"/>
          <p:cNvSpPr/>
          <p:nvPr/>
        </p:nvSpPr>
        <p:spPr>
          <a:xfrm>
            <a:off x="8222219" y="729139"/>
            <a:ext cx="400050" cy="40005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AutoShape 33"/>
          <p:cNvSpPr/>
          <p:nvPr/>
        </p:nvSpPr>
        <p:spPr>
          <a:xfrm>
            <a:off x="8279369" y="4558189"/>
            <a:ext cx="228600" cy="40005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AutoShape 34"/>
          <p:cNvSpPr/>
          <p:nvPr/>
        </p:nvSpPr>
        <p:spPr>
          <a:xfrm>
            <a:off x="8330565" y="2941321"/>
            <a:ext cx="107156" cy="1613297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>
              <a:defRPr/>
            </a:pPr>
            <a:endParaRPr lang="zh-CN" altLang="zh-CN" sz="1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" name="Line 35"/>
          <p:cNvSpPr/>
          <p:nvPr/>
        </p:nvSpPr>
        <p:spPr>
          <a:xfrm>
            <a:off x="8384144" y="3753326"/>
            <a:ext cx="1619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40" name="Line 36"/>
          <p:cNvSpPr/>
          <p:nvPr/>
        </p:nvSpPr>
        <p:spPr>
          <a:xfrm>
            <a:off x="8384144" y="1754267"/>
            <a:ext cx="1619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grpSp>
        <p:nvGrpSpPr>
          <p:cNvPr id="41" name="Group 37"/>
          <p:cNvGrpSpPr/>
          <p:nvPr/>
        </p:nvGrpSpPr>
        <p:grpSpPr>
          <a:xfrm>
            <a:off x="8437722" y="1754267"/>
            <a:ext cx="108347" cy="1999059"/>
            <a:chOff x="4789" y="1200"/>
            <a:chExt cx="107" cy="1680"/>
          </a:xfrm>
        </p:grpSpPr>
        <p:sp>
          <p:nvSpPr>
            <p:cNvPr id="42" name="Line 38"/>
            <p:cNvSpPr/>
            <p:nvPr/>
          </p:nvSpPr>
          <p:spPr>
            <a:xfrm>
              <a:off x="4789" y="1536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3" name="Line 39"/>
            <p:cNvSpPr/>
            <p:nvPr/>
          </p:nvSpPr>
          <p:spPr>
            <a:xfrm>
              <a:off x="4789" y="1704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4" name="Line 40"/>
            <p:cNvSpPr/>
            <p:nvPr/>
          </p:nvSpPr>
          <p:spPr>
            <a:xfrm>
              <a:off x="4789" y="1872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5" name="Line 41"/>
            <p:cNvSpPr/>
            <p:nvPr/>
          </p:nvSpPr>
          <p:spPr>
            <a:xfrm>
              <a:off x="4789" y="2040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6" name="Line 42"/>
            <p:cNvSpPr/>
            <p:nvPr/>
          </p:nvSpPr>
          <p:spPr>
            <a:xfrm>
              <a:off x="4789" y="2208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7" name="Line 43"/>
            <p:cNvSpPr/>
            <p:nvPr/>
          </p:nvSpPr>
          <p:spPr>
            <a:xfrm>
              <a:off x="4789" y="2376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8" name="Line 44"/>
            <p:cNvSpPr/>
            <p:nvPr/>
          </p:nvSpPr>
          <p:spPr>
            <a:xfrm>
              <a:off x="4789" y="2544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9" name="Line 45"/>
            <p:cNvSpPr/>
            <p:nvPr/>
          </p:nvSpPr>
          <p:spPr>
            <a:xfrm>
              <a:off x="4789" y="2712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0" name="Line 46"/>
            <p:cNvSpPr/>
            <p:nvPr/>
          </p:nvSpPr>
          <p:spPr>
            <a:xfrm>
              <a:off x="4789" y="1200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1" name="Line 47"/>
            <p:cNvSpPr/>
            <p:nvPr/>
          </p:nvSpPr>
          <p:spPr>
            <a:xfrm>
              <a:off x="4789" y="2880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2" name="Line 48"/>
            <p:cNvSpPr/>
            <p:nvPr/>
          </p:nvSpPr>
          <p:spPr>
            <a:xfrm>
              <a:off x="4789" y="1368"/>
              <a:ext cx="10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53" name="Line 50"/>
          <p:cNvSpPr/>
          <p:nvPr/>
        </p:nvSpPr>
        <p:spPr>
          <a:xfrm>
            <a:off x="8437722" y="3970020"/>
            <a:ext cx="10834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4" name="Line 51"/>
          <p:cNvSpPr/>
          <p:nvPr/>
        </p:nvSpPr>
        <p:spPr>
          <a:xfrm>
            <a:off x="8437722" y="1539955"/>
            <a:ext cx="10834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grpSp>
        <p:nvGrpSpPr>
          <p:cNvPr id="55" name="Group 52"/>
          <p:cNvGrpSpPr/>
          <p:nvPr/>
        </p:nvGrpSpPr>
        <p:grpSpPr>
          <a:xfrm>
            <a:off x="5268754" y="3729991"/>
            <a:ext cx="1997869" cy="594122"/>
            <a:chOff x="2835" y="2659"/>
            <a:chExt cx="1678" cy="499"/>
          </a:xfrm>
        </p:grpSpPr>
        <p:sp>
          <p:nvSpPr>
            <p:cNvPr id="56" name="AutoShape 53"/>
            <p:cNvSpPr/>
            <p:nvPr/>
          </p:nvSpPr>
          <p:spPr>
            <a:xfrm flipH="1">
              <a:off x="2925" y="2659"/>
              <a:ext cx="1497" cy="499"/>
            </a:xfrm>
            <a:prstGeom prst="wedgeRoundRectCallout">
              <a:avLst>
                <a:gd name="adj1" fmla="val -115450"/>
                <a:gd name="adj2" fmla="val 56532"/>
                <a:gd name="adj3" fmla="val 16667"/>
              </a:avLst>
            </a:prstGeom>
            <a:solidFill>
              <a:schemeClr val="folHlink"/>
            </a:solidFill>
            <a:ln w="9525" cap="flat" cmpd="sng">
              <a:solidFill>
                <a:srgbClr val="FF33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>
                <a:spcBef>
                  <a:spcPct val="50000"/>
                </a:spcBef>
                <a:defRPr/>
              </a:pPr>
              <a:endParaRPr lang="zh-CN" altLang="zh-CN" sz="2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Rectangle 54"/>
            <p:cNvSpPr/>
            <p:nvPr/>
          </p:nvSpPr>
          <p:spPr>
            <a:xfrm>
              <a:off x="2835" y="2750"/>
              <a:ext cx="1678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1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zh-CN" altLang="en-US" sz="21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将测不出温度</a:t>
              </a:r>
            </a:p>
          </p:txBody>
        </p:sp>
      </p:grpSp>
      <p:sp>
        <p:nvSpPr>
          <p:cNvPr id="58" name="Rectangle 55"/>
          <p:cNvSpPr/>
          <p:nvPr/>
        </p:nvSpPr>
        <p:spPr>
          <a:xfrm>
            <a:off x="1320261" y="3983831"/>
            <a:ext cx="3031712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使用前应选择量程合适的温度计。</a:t>
            </a:r>
          </a:p>
        </p:txBody>
      </p:sp>
      <p:sp>
        <p:nvSpPr>
          <p:cNvPr id="59" name="Rectangle 56"/>
          <p:cNvSpPr/>
          <p:nvPr/>
        </p:nvSpPr>
        <p:spPr>
          <a:xfrm>
            <a:off x="4728210" y="4324112"/>
            <a:ext cx="1512094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endParaRPr lang="zh-CN" altLang="zh-CN" sz="2100" b="1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grpSp>
        <p:nvGrpSpPr>
          <p:cNvPr id="60" name="Group 57"/>
          <p:cNvGrpSpPr/>
          <p:nvPr/>
        </p:nvGrpSpPr>
        <p:grpSpPr>
          <a:xfrm>
            <a:off x="637699" y="1417321"/>
            <a:ext cx="3377089" cy="791940"/>
            <a:chOff x="249" y="754"/>
            <a:chExt cx="1761" cy="665"/>
          </a:xfrm>
        </p:grpSpPr>
        <p:sp>
          <p:nvSpPr>
            <p:cNvPr id="61" name="AutoShape 58"/>
            <p:cNvSpPr/>
            <p:nvPr/>
          </p:nvSpPr>
          <p:spPr>
            <a:xfrm flipV="1">
              <a:off x="249" y="754"/>
              <a:ext cx="1723" cy="645"/>
            </a:xfrm>
            <a:prstGeom prst="wedgeRoundRectCallout">
              <a:avLst>
                <a:gd name="adj1" fmla="val 70037"/>
                <a:gd name="adj2" fmla="val 50657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pPr algn="ctr">
                <a:defRPr/>
              </a:pPr>
              <a:endParaRPr lang="zh-CN" altLang="zh-CN" sz="27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Rectangle 59"/>
            <p:cNvSpPr/>
            <p:nvPr/>
          </p:nvSpPr>
          <p:spPr>
            <a:xfrm>
              <a:off x="385" y="799"/>
              <a:ext cx="1625" cy="6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温度计里的液体可能将温度计胀破。</a:t>
              </a:r>
            </a:p>
          </p:txBody>
        </p:sp>
      </p:grpSp>
      <p:sp>
        <p:nvSpPr>
          <p:cNvPr id="63" name="AutoShape 61"/>
          <p:cNvSpPr/>
          <p:nvPr/>
        </p:nvSpPr>
        <p:spPr>
          <a:xfrm>
            <a:off x="260271" y="4000024"/>
            <a:ext cx="1133475" cy="573881"/>
          </a:xfrm>
          <a:prstGeom prst="cloudCallout">
            <a:avLst>
              <a:gd name="adj1" fmla="val -10713"/>
              <a:gd name="adj2" fmla="val 67014"/>
            </a:avLst>
          </a:prstGeom>
          <a:solidFill>
            <a:srgbClr val="EDFCA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>
              <a:defRPr/>
            </a:pP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Rectangle 62"/>
          <p:cNvSpPr/>
          <p:nvPr/>
        </p:nvSpPr>
        <p:spPr>
          <a:xfrm>
            <a:off x="637699" y="3892867"/>
            <a:ext cx="431006" cy="761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5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！</a:t>
            </a:r>
          </a:p>
        </p:txBody>
      </p:sp>
      <p:pic>
        <p:nvPicPr>
          <p:cNvPr id="6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2" t="8041" r="13842" b="5246"/>
          <a:stretch>
            <a:fillRect/>
          </a:stretch>
        </p:blipFill>
        <p:spPr bwMode="auto">
          <a:xfrm>
            <a:off x="2367988" y="548754"/>
            <a:ext cx="426083" cy="42608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4821889" y="1627520"/>
            <a:ext cx="3898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90 </a:t>
            </a:r>
          </a:p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80 </a:t>
            </a:r>
          </a:p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70 </a:t>
            </a:r>
          </a:p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</a:p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</a:p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</a:p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</a:p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</a:p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565119" y="1586055"/>
            <a:ext cx="3898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90 </a:t>
            </a:r>
          </a:p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80 </a:t>
            </a:r>
          </a:p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70 </a:t>
            </a:r>
          </a:p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</a:p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</a:p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</a:p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</a:p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</a:p>
          <a:p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38" grpId="0" animBg="1"/>
      <p:bldP spid="58" grpId="0"/>
      <p:bldP spid="63" grpId="0" animBg="1"/>
      <p:bldP spid="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1036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9022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3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Text Box 3"/>
          <p:cNvSpPr txBox="1"/>
          <p:nvPr/>
        </p:nvSpPr>
        <p:spPr>
          <a:xfrm>
            <a:off x="2703195" y="4245769"/>
            <a:ext cx="1419225" cy="71485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100" b="1">
                <a:solidFill>
                  <a:srgbClr val="CC33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玻璃泡碰到容器壁</a:t>
            </a:r>
          </a:p>
        </p:txBody>
      </p:sp>
      <p:sp>
        <p:nvSpPr>
          <p:cNvPr id="6" name="Text Box 4"/>
          <p:cNvSpPr txBox="1"/>
          <p:nvPr/>
        </p:nvSpPr>
        <p:spPr>
          <a:xfrm>
            <a:off x="763429" y="4254199"/>
            <a:ext cx="1419225" cy="71485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100" b="1">
                <a:solidFill>
                  <a:srgbClr val="CC33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玻璃泡碰到容器底</a:t>
            </a:r>
          </a:p>
        </p:txBody>
      </p:sp>
      <p:sp>
        <p:nvSpPr>
          <p:cNvPr id="7" name="Text Box 5"/>
          <p:cNvSpPr txBox="1"/>
          <p:nvPr/>
        </p:nvSpPr>
        <p:spPr>
          <a:xfrm>
            <a:off x="4847272" y="4245769"/>
            <a:ext cx="1709738" cy="71485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100" b="1">
                <a:solidFill>
                  <a:srgbClr val="CC33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玻璃泡未全浸入液体中</a:t>
            </a:r>
          </a:p>
        </p:txBody>
      </p:sp>
      <p:sp>
        <p:nvSpPr>
          <p:cNvPr id="8" name="Rectangle 6"/>
          <p:cNvSpPr/>
          <p:nvPr/>
        </p:nvSpPr>
        <p:spPr>
          <a:xfrm>
            <a:off x="3754755" y="485299"/>
            <a:ext cx="2088833" cy="43767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温度计的放置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63429" y="834867"/>
            <a:ext cx="7552373" cy="3055143"/>
            <a:chOff x="339" y="669"/>
            <a:chExt cx="3947" cy="2566"/>
          </a:xfrm>
        </p:grpSpPr>
        <p:sp>
          <p:nvSpPr>
            <p:cNvPr id="10" name="Line 9"/>
            <p:cNvSpPr/>
            <p:nvPr/>
          </p:nvSpPr>
          <p:spPr>
            <a:xfrm>
              <a:off x="1576" y="956"/>
              <a:ext cx="1328" cy="8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" name="Line 10"/>
            <p:cNvSpPr/>
            <p:nvPr/>
          </p:nvSpPr>
          <p:spPr>
            <a:xfrm>
              <a:off x="1808" y="669"/>
              <a:ext cx="1024" cy="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" name="Line 11"/>
            <p:cNvSpPr/>
            <p:nvPr/>
          </p:nvSpPr>
          <p:spPr>
            <a:xfrm>
              <a:off x="1436" y="743"/>
              <a:ext cx="1124" cy="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" name="Line 12"/>
            <p:cNvSpPr/>
            <p:nvPr/>
          </p:nvSpPr>
          <p:spPr>
            <a:xfrm>
              <a:off x="1104" y="744"/>
              <a:ext cx="1231" cy="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" name="Line 13"/>
            <p:cNvSpPr/>
            <p:nvPr/>
          </p:nvSpPr>
          <p:spPr>
            <a:xfrm>
              <a:off x="1111" y="1616"/>
              <a:ext cx="1" cy="356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>
              <a:endParaRPr/>
            </a:p>
          </p:txBody>
        </p:sp>
        <p:graphicFrame>
          <p:nvGraphicFramePr>
            <p:cNvPr id="16" name="Object 14"/>
            <p:cNvGraphicFramePr>
              <a:graphicFrameLocks noChangeAspect="1"/>
            </p:cNvGraphicFramePr>
            <p:nvPr/>
          </p:nvGraphicFramePr>
          <p:xfrm>
            <a:off x="1338" y="845"/>
            <a:ext cx="749" cy="1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1826260" imgH="4304665" progId="">
                    <p:embed/>
                  </p:oleObj>
                </mc:Choice>
                <mc:Fallback>
                  <p:oleObj r:id="rId4" imgW="1826260" imgH="4304665" progId="">
                    <p:embed/>
                    <p:pic>
                      <p:nvPicPr>
                        <p:cNvPr id="16" name="Object 1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338" y="845"/>
                          <a:ext cx="749" cy="18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Oval 15"/>
            <p:cNvSpPr/>
            <p:nvPr/>
          </p:nvSpPr>
          <p:spPr>
            <a:xfrm>
              <a:off x="2472" y="1896"/>
              <a:ext cx="725" cy="254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Oval 16"/>
            <p:cNvSpPr/>
            <p:nvPr/>
          </p:nvSpPr>
          <p:spPr>
            <a:xfrm>
              <a:off x="2472" y="2691"/>
              <a:ext cx="725" cy="254"/>
            </a:xfrm>
            <a:prstGeom prst="ellipse">
              <a:avLst/>
            </a:prstGeom>
            <a:solidFill>
              <a:srgbClr val="FFA7D3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Oval 17"/>
            <p:cNvSpPr/>
            <p:nvPr/>
          </p:nvSpPr>
          <p:spPr>
            <a:xfrm>
              <a:off x="2572" y="2623"/>
              <a:ext cx="180" cy="254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Oval 18"/>
            <p:cNvSpPr/>
            <p:nvPr/>
          </p:nvSpPr>
          <p:spPr>
            <a:xfrm>
              <a:off x="2472" y="2192"/>
              <a:ext cx="725" cy="254"/>
            </a:xfrm>
            <a:prstGeom prst="ellipse">
              <a:avLst/>
            </a:prstGeom>
            <a:solidFill>
              <a:srgbClr val="FFA7D3">
                <a:alpha val="50195"/>
              </a:srgbClr>
            </a:solidFill>
            <a:ln w="9525" cap="flat" cmpd="sng">
              <a:solidFill>
                <a:srgbClr val="FFA7D3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Line 19"/>
            <p:cNvSpPr/>
            <p:nvPr/>
          </p:nvSpPr>
          <p:spPr>
            <a:xfrm>
              <a:off x="2472" y="2024"/>
              <a:ext cx="1" cy="79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3" name="Line 20"/>
            <p:cNvSpPr/>
            <p:nvPr/>
          </p:nvSpPr>
          <p:spPr>
            <a:xfrm>
              <a:off x="3197" y="2024"/>
              <a:ext cx="1" cy="79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4" name="Rectangle 21"/>
            <p:cNvSpPr/>
            <p:nvPr/>
          </p:nvSpPr>
          <p:spPr>
            <a:xfrm>
              <a:off x="2472" y="2500"/>
              <a:ext cx="725" cy="181"/>
            </a:xfrm>
            <a:prstGeom prst="rect">
              <a:avLst/>
            </a:prstGeom>
            <a:solidFill>
              <a:srgbClr val="FFA7D3">
                <a:alpha val="50195"/>
              </a:srgbClr>
            </a:solidFill>
            <a:ln w="9525">
              <a:noFill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5" name="Object 22"/>
            <p:cNvGraphicFramePr>
              <a:graphicFrameLocks noChangeAspect="1"/>
            </p:cNvGraphicFramePr>
            <p:nvPr/>
          </p:nvGraphicFramePr>
          <p:xfrm>
            <a:off x="2835" y="799"/>
            <a:ext cx="82" cy="16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6" imgW="224155" imgH="4547870" progId="">
                    <p:embed/>
                  </p:oleObj>
                </mc:Choice>
                <mc:Fallback>
                  <p:oleObj r:id="rId6" imgW="224155" imgH="4547870" progId="">
                    <p:embed/>
                    <p:pic>
                      <p:nvPicPr>
                        <p:cNvPr id="25" name="Object 22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835" y="799"/>
                          <a:ext cx="82" cy="167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" name="Rectangle 23"/>
            <p:cNvSpPr/>
            <p:nvPr/>
          </p:nvSpPr>
          <p:spPr>
            <a:xfrm>
              <a:off x="1565" y="2886"/>
              <a:ext cx="341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1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7" name="Rectangle 24"/>
            <p:cNvSpPr/>
            <p:nvPr/>
          </p:nvSpPr>
          <p:spPr>
            <a:xfrm>
              <a:off x="3741" y="2885"/>
              <a:ext cx="341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1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28" name="Rectangle 25"/>
            <p:cNvSpPr/>
            <p:nvPr/>
          </p:nvSpPr>
          <p:spPr>
            <a:xfrm>
              <a:off x="2653" y="2885"/>
              <a:ext cx="341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1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9" name="Rectangle 26"/>
            <p:cNvSpPr/>
            <p:nvPr/>
          </p:nvSpPr>
          <p:spPr>
            <a:xfrm>
              <a:off x="521" y="2886"/>
              <a:ext cx="341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1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0" name="Oval 27"/>
            <p:cNvSpPr/>
            <p:nvPr/>
          </p:nvSpPr>
          <p:spPr>
            <a:xfrm>
              <a:off x="3560" y="1895"/>
              <a:ext cx="725" cy="254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Oval 28"/>
            <p:cNvSpPr/>
            <p:nvPr/>
          </p:nvSpPr>
          <p:spPr>
            <a:xfrm>
              <a:off x="3560" y="2691"/>
              <a:ext cx="725" cy="254"/>
            </a:xfrm>
            <a:prstGeom prst="ellipse">
              <a:avLst/>
            </a:prstGeom>
            <a:solidFill>
              <a:srgbClr val="FFA7D3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Oval 29"/>
            <p:cNvSpPr/>
            <p:nvPr/>
          </p:nvSpPr>
          <p:spPr>
            <a:xfrm>
              <a:off x="3660" y="2623"/>
              <a:ext cx="180" cy="254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Oval 30"/>
            <p:cNvSpPr/>
            <p:nvPr/>
          </p:nvSpPr>
          <p:spPr>
            <a:xfrm>
              <a:off x="3560" y="2192"/>
              <a:ext cx="725" cy="254"/>
            </a:xfrm>
            <a:prstGeom prst="ellipse">
              <a:avLst/>
            </a:prstGeom>
            <a:solidFill>
              <a:srgbClr val="FFA7D3">
                <a:alpha val="50195"/>
              </a:srgbClr>
            </a:solidFill>
            <a:ln w="9525" cap="flat" cmpd="sng">
              <a:solidFill>
                <a:srgbClr val="FFA7D3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Line 31"/>
            <p:cNvSpPr/>
            <p:nvPr/>
          </p:nvSpPr>
          <p:spPr>
            <a:xfrm>
              <a:off x="3560" y="2023"/>
              <a:ext cx="1" cy="79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5" name="Line 32"/>
            <p:cNvSpPr/>
            <p:nvPr/>
          </p:nvSpPr>
          <p:spPr>
            <a:xfrm>
              <a:off x="4285" y="2024"/>
              <a:ext cx="1" cy="79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6" name="Rectangle 33"/>
            <p:cNvSpPr/>
            <p:nvPr/>
          </p:nvSpPr>
          <p:spPr>
            <a:xfrm>
              <a:off x="3560" y="2500"/>
              <a:ext cx="725" cy="181"/>
            </a:xfrm>
            <a:prstGeom prst="rect">
              <a:avLst/>
            </a:prstGeom>
            <a:solidFill>
              <a:srgbClr val="FFA7D3">
                <a:alpha val="50195"/>
              </a:srgbClr>
            </a:solidFill>
            <a:ln w="9525">
              <a:noFill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Oval 34"/>
            <p:cNvSpPr/>
            <p:nvPr/>
          </p:nvSpPr>
          <p:spPr>
            <a:xfrm>
              <a:off x="1383" y="1896"/>
              <a:ext cx="725" cy="254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Oval 35"/>
            <p:cNvSpPr/>
            <p:nvPr/>
          </p:nvSpPr>
          <p:spPr>
            <a:xfrm>
              <a:off x="1383" y="2691"/>
              <a:ext cx="725" cy="254"/>
            </a:xfrm>
            <a:prstGeom prst="ellipse">
              <a:avLst/>
            </a:prstGeom>
            <a:solidFill>
              <a:srgbClr val="FFA7D3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Oval 36"/>
            <p:cNvSpPr/>
            <p:nvPr/>
          </p:nvSpPr>
          <p:spPr>
            <a:xfrm>
              <a:off x="1483" y="2623"/>
              <a:ext cx="180" cy="254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Oval 37"/>
            <p:cNvSpPr/>
            <p:nvPr/>
          </p:nvSpPr>
          <p:spPr>
            <a:xfrm>
              <a:off x="1383" y="2192"/>
              <a:ext cx="725" cy="254"/>
            </a:xfrm>
            <a:prstGeom prst="ellipse">
              <a:avLst/>
            </a:prstGeom>
            <a:solidFill>
              <a:srgbClr val="FFA7D3">
                <a:alpha val="50195"/>
              </a:srgbClr>
            </a:solidFill>
            <a:ln w="9525" cap="flat" cmpd="sng">
              <a:solidFill>
                <a:srgbClr val="FFA7D3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Line 38"/>
            <p:cNvSpPr/>
            <p:nvPr/>
          </p:nvSpPr>
          <p:spPr>
            <a:xfrm>
              <a:off x="1383" y="2024"/>
              <a:ext cx="1" cy="79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2" name="Line 39"/>
            <p:cNvSpPr/>
            <p:nvPr/>
          </p:nvSpPr>
          <p:spPr>
            <a:xfrm>
              <a:off x="2108" y="2024"/>
              <a:ext cx="1" cy="79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3" name="Rectangle 40"/>
            <p:cNvSpPr/>
            <p:nvPr/>
          </p:nvSpPr>
          <p:spPr>
            <a:xfrm>
              <a:off x="1383" y="2500"/>
              <a:ext cx="725" cy="181"/>
            </a:xfrm>
            <a:prstGeom prst="rect">
              <a:avLst/>
            </a:prstGeom>
            <a:solidFill>
              <a:srgbClr val="FFA7D3">
                <a:alpha val="50195"/>
              </a:srgbClr>
            </a:solidFill>
            <a:ln w="9525">
              <a:noFill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Oval 41"/>
            <p:cNvSpPr/>
            <p:nvPr/>
          </p:nvSpPr>
          <p:spPr>
            <a:xfrm>
              <a:off x="339" y="1896"/>
              <a:ext cx="725" cy="254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Oval 42"/>
            <p:cNvSpPr/>
            <p:nvPr/>
          </p:nvSpPr>
          <p:spPr>
            <a:xfrm>
              <a:off x="339" y="2691"/>
              <a:ext cx="725" cy="254"/>
            </a:xfrm>
            <a:prstGeom prst="ellipse">
              <a:avLst/>
            </a:prstGeom>
            <a:solidFill>
              <a:srgbClr val="FFA7D3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Oval 43"/>
            <p:cNvSpPr/>
            <p:nvPr/>
          </p:nvSpPr>
          <p:spPr>
            <a:xfrm>
              <a:off x="439" y="2623"/>
              <a:ext cx="180" cy="254"/>
            </a:xfrm>
            <a:prstGeom prst="ellipse">
              <a:avLst/>
            </a:prstGeom>
            <a:noFill/>
            <a:ln w="9525"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Oval 44"/>
            <p:cNvSpPr/>
            <p:nvPr/>
          </p:nvSpPr>
          <p:spPr>
            <a:xfrm>
              <a:off x="339" y="2192"/>
              <a:ext cx="725" cy="254"/>
            </a:xfrm>
            <a:prstGeom prst="ellipse">
              <a:avLst/>
            </a:prstGeom>
            <a:solidFill>
              <a:srgbClr val="FFA7D3">
                <a:alpha val="50195"/>
              </a:srgbClr>
            </a:solidFill>
            <a:ln w="9525" cap="flat" cmpd="sng">
              <a:solidFill>
                <a:srgbClr val="FFA7D3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Line 45"/>
            <p:cNvSpPr/>
            <p:nvPr/>
          </p:nvSpPr>
          <p:spPr>
            <a:xfrm>
              <a:off x="339" y="2024"/>
              <a:ext cx="1" cy="79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9" name="Line 46"/>
            <p:cNvSpPr/>
            <p:nvPr/>
          </p:nvSpPr>
          <p:spPr>
            <a:xfrm>
              <a:off x="1064" y="2024"/>
              <a:ext cx="1" cy="79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0" name="Rectangle 47"/>
            <p:cNvSpPr/>
            <p:nvPr/>
          </p:nvSpPr>
          <p:spPr>
            <a:xfrm>
              <a:off x="339" y="2500"/>
              <a:ext cx="725" cy="181"/>
            </a:xfrm>
            <a:prstGeom prst="rect">
              <a:avLst/>
            </a:prstGeom>
            <a:solidFill>
              <a:srgbClr val="FFA7D3">
                <a:alpha val="50195"/>
              </a:srgbClr>
            </a:solidFill>
            <a:ln w="9525">
              <a:noFill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1" name="Object 48"/>
            <p:cNvGraphicFramePr>
              <a:graphicFrameLocks noChangeAspect="1"/>
            </p:cNvGraphicFramePr>
            <p:nvPr/>
          </p:nvGraphicFramePr>
          <p:xfrm>
            <a:off x="657" y="799"/>
            <a:ext cx="100" cy="20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8" imgW="224155" imgH="4547870" progId="">
                    <p:embed/>
                  </p:oleObj>
                </mc:Choice>
                <mc:Fallback>
                  <p:oleObj r:id="rId8" imgW="224155" imgH="4547870" progId="">
                    <p:embed/>
                    <p:pic>
                      <p:nvPicPr>
                        <p:cNvPr id="51" name="Object 48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657" y="799"/>
                          <a:ext cx="100" cy="20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" name="Object 49"/>
            <p:cNvGraphicFramePr>
              <a:graphicFrameLocks noChangeAspect="1"/>
            </p:cNvGraphicFramePr>
            <p:nvPr/>
          </p:nvGraphicFramePr>
          <p:xfrm>
            <a:off x="3832" y="753"/>
            <a:ext cx="94" cy="19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9" imgW="224155" imgH="4547870" progId="">
                    <p:embed/>
                  </p:oleObj>
                </mc:Choice>
                <mc:Fallback>
                  <p:oleObj r:id="rId9" imgW="224155" imgH="4547870" progId="">
                    <p:embed/>
                    <p:pic>
                      <p:nvPicPr>
                        <p:cNvPr id="52" name="Object 49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832" y="753"/>
                          <a:ext cx="94" cy="190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53" name="Picture 50" descr="错了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66110" y="3801427"/>
            <a:ext cx="457200" cy="4441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" name="Picture 51" descr="错了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49191" y="3801427"/>
            <a:ext cx="457200" cy="4441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Picture 52" descr="错了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73541" y="3801190"/>
            <a:ext cx="457200" cy="44410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" name="Picture 53" descr="对了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85136" y="3681055"/>
            <a:ext cx="582573" cy="46605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" name="WordArt 269"/>
          <p:cNvSpPr>
            <a:spLocks noTextEdit="1"/>
          </p:cNvSpPr>
          <p:nvPr/>
        </p:nvSpPr>
        <p:spPr>
          <a:xfrm>
            <a:off x="7825645" y="1456849"/>
            <a:ext cx="1143000" cy="692944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>
              <a:defRPr/>
            </a:pPr>
            <a:r>
              <a:rPr lang="zh-CN" altLang="en-US" sz="2700">
                <a:ln w="19050" cap="flat" cmpd="sng">
                  <a:solidFill>
                    <a:srgbClr val="FFCC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1467803" y="1136333"/>
            <a:ext cx="4070508" cy="2283143"/>
            <a:chOff x="3082" y="2386"/>
            <a:chExt cx="8547" cy="4794"/>
          </a:xfrm>
        </p:grpSpPr>
        <p:sp>
          <p:nvSpPr>
            <p:cNvPr id="59" name="WordArt 268"/>
            <p:cNvSpPr>
              <a:spLocks noTextEdit="1"/>
            </p:cNvSpPr>
            <p:nvPr/>
          </p:nvSpPr>
          <p:spPr>
            <a:xfrm>
              <a:off x="5378" y="2386"/>
              <a:ext cx="2478" cy="1346"/>
            </a:xfrm>
            <a:prstGeom prst="rect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fromWordArt="1">
              <a:normAutofit/>
            </a:bodyPr>
            <a:lstStyle/>
            <a:p>
              <a:pPr algn="ctr" eaLnBrk="0" hangingPunct="0">
                <a:defRPr/>
              </a:pPr>
              <a:r>
                <a:rPr lang="zh-CN" altLang="en-US" sz="270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错误</a:t>
              </a:r>
            </a:p>
          </p:txBody>
        </p:sp>
        <p:cxnSp>
          <p:nvCxnSpPr>
            <p:cNvPr id="60" name="直接连接符 59"/>
            <p:cNvCxnSpPr>
              <a:stCxn id="51" idx="2"/>
            </p:cNvCxnSpPr>
            <p:nvPr/>
          </p:nvCxnSpPr>
          <p:spPr>
            <a:xfrm flipV="1">
              <a:off x="3082" y="3732"/>
              <a:ext cx="2296" cy="3448"/>
            </a:xfrm>
            <a:prstGeom prst="line">
              <a:avLst/>
            </a:prstGeom>
            <a:ln w="38100">
              <a:headEnd type="triangl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>
              <a:endCxn id="21" idx="4"/>
            </p:cNvCxnSpPr>
            <p:nvPr/>
          </p:nvCxnSpPr>
          <p:spPr>
            <a:xfrm>
              <a:off x="7899" y="3475"/>
              <a:ext cx="3730" cy="2720"/>
            </a:xfrm>
            <a:prstGeom prst="line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endCxn id="43" idx="1"/>
            </p:cNvCxnSpPr>
            <p:nvPr/>
          </p:nvCxnSpPr>
          <p:spPr>
            <a:xfrm flipH="1">
              <a:off x="5798" y="3689"/>
              <a:ext cx="994" cy="2868"/>
            </a:xfrm>
            <a:prstGeom prst="line">
              <a:avLst/>
            </a:prstGeom>
            <a:ln w="381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9639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12" name="动作按钮: 第一张 11">
            <a:hlinkClick r:id="rId4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123"/>
          <p:cNvSpPr txBox="1">
            <a:spLocks noChangeArrowheads="1"/>
          </p:cNvSpPr>
          <p:nvPr/>
        </p:nvSpPr>
        <p:spPr bwMode="auto">
          <a:xfrm>
            <a:off x="125759" y="485775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2762" y="900799"/>
            <a:ext cx="1170908" cy="398960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Line 3"/>
          <p:cNvSpPr/>
          <p:nvPr/>
        </p:nvSpPr>
        <p:spPr>
          <a:xfrm flipV="1">
            <a:off x="3600450" y="3112294"/>
            <a:ext cx="3077766" cy="19050"/>
          </a:xfrm>
          <a:prstGeom prst="line">
            <a:avLst/>
          </a:prstGeom>
          <a:ln w="38100" cap="flat" cmpd="sng">
            <a:solidFill>
              <a:srgbClr val="0066FF"/>
            </a:solidFill>
            <a:prstDash val="dashDot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" name="Line 4"/>
          <p:cNvSpPr/>
          <p:nvPr/>
        </p:nvSpPr>
        <p:spPr>
          <a:xfrm flipV="1">
            <a:off x="3977879" y="3112294"/>
            <a:ext cx="2484834" cy="1403747"/>
          </a:xfrm>
          <a:prstGeom prst="line">
            <a:avLst/>
          </a:prstGeom>
          <a:ln w="38100" cap="flat" cmpd="sng">
            <a:solidFill>
              <a:srgbClr val="FF33CC"/>
            </a:solidFill>
            <a:prstDash val="dashDot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8" name="Line 5"/>
          <p:cNvSpPr/>
          <p:nvPr/>
        </p:nvSpPr>
        <p:spPr>
          <a:xfrm flipH="1" flipV="1">
            <a:off x="3869531" y="1707357"/>
            <a:ext cx="2538413" cy="1384697"/>
          </a:xfrm>
          <a:prstGeom prst="line">
            <a:avLst/>
          </a:prstGeom>
          <a:ln w="38100" cap="flat" cmpd="sng">
            <a:solidFill>
              <a:srgbClr val="FF33CC"/>
            </a:solidFill>
            <a:prstDash val="dashDot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9" name="AutoShape 24"/>
          <p:cNvSpPr/>
          <p:nvPr/>
        </p:nvSpPr>
        <p:spPr>
          <a:xfrm>
            <a:off x="4031456" y="1221582"/>
            <a:ext cx="1134666" cy="540544"/>
          </a:xfrm>
          <a:prstGeom prst="cloudCallout">
            <a:avLst>
              <a:gd name="adj1" fmla="val 18940"/>
              <a:gd name="adj2" fmla="val 123347"/>
            </a:avLst>
          </a:prstGeom>
          <a:solidFill>
            <a:srgbClr val="FFFF99"/>
          </a:solidFill>
          <a:ln w="9525">
            <a:noFill/>
          </a:ln>
        </p:spPr>
        <p:txBody>
          <a:bodyPr lIns="0" tIns="0" rIns="0" bIns="0"/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700" b="1">
                <a:solidFill>
                  <a:srgbClr val="ED7D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偏大</a:t>
            </a:r>
          </a:p>
        </p:txBody>
      </p:sp>
      <p:sp>
        <p:nvSpPr>
          <p:cNvPr id="10" name="AutoShape 25"/>
          <p:cNvSpPr/>
          <p:nvPr/>
        </p:nvSpPr>
        <p:spPr>
          <a:xfrm>
            <a:off x="4301729" y="4300538"/>
            <a:ext cx="1188244" cy="486966"/>
          </a:xfrm>
          <a:prstGeom prst="cloudCallout">
            <a:avLst>
              <a:gd name="adj1" fmla="val 20440"/>
              <a:gd name="adj2" fmla="val -134597"/>
            </a:avLst>
          </a:prstGeom>
          <a:solidFill>
            <a:srgbClr val="FFFF99"/>
          </a:solidFill>
          <a:ln w="9525">
            <a:noFill/>
          </a:ln>
        </p:spPr>
        <p:txBody>
          <a:bodyPr lIns="0" tIns="0" rIns="0" bIns="0"/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700" b="1">
                <a:solidFill>
                  <a:srgbClr val="ED7D3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偏小</a:t>
            </a:r>
          </a:p>
        </p:txBody>
      </p:sp>
      <p:sp>
        <p:nvSpPr>
          <p:cNvPr id="11" name="AutoShape 26"/>
          <p:cNvSpPr/>
          <p:nvPr/>
        </p:nvSpPr>
        <p:spPr>
          <a:xfrm>
            <a:off x="3461147" y="2357200"/>
            <a:ext cx="1081088" cy="648890"/>
          </a:xfrm>
          <a:prstGeom prst="cloudCallout">
            <a:avLst>
              <a:gd name="adj1" fmla="val 36125"/>
              <a:gd name="adj2" fmla="val 46148"/>
            </a:avLst>
          </a:prstGeom>
          <a:solidFill>
            <a:srgbClr val="FFCC00"/>
          </a:solidFill>
          <a:ln w="9525">
            <a:noFill/>
          </a:ln>
        </p:spPr>
        <p:txBody>
          <a:bodyPr lIns="0" tIns="0" rIns="0" bIns="0"/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</a:t>
            </a:r>
          </a:p>
        </p:txBody>
      </p:sp>
      <p:sp>
        <p:nvSpPr>
          <p:cNvPr id="13" name="Line 37"/>
          <p:cNvSpPr/>
          <p:nvPr/>
        </p:nvSpPr>
        <p:spPr>
          <a:xfrm rot="16200000" flipV="1">
            <a:off x="7256860" y="3026569"/>
            <a:ext cx="1338263" cy="0"/>
          </a:xfrm>
          <a:prstGeom prst="line">
            <a:avLst/>
          </a:prstGeom>
          <a:ln w="9525">
            <a:noFill/>
          </a:ln>
        </p:spPr>
        <p:txBody>
          <a:bodyPr/>
          <a:lstStyle/>
          <a:p>
            <a:endParaRPr/>
          </a:p>
        </p:txBody>
      </p:sp>
      <p:sp>
        <p:nvSpPr>
          <p:cNvPr id="14" name="Line 38"/>
          <p:cNvSpPr/>
          <p:nvPr/>
        </p:nvSpPr>
        <p:spPr>
          <a:xfrm>
            <a:off x="4051697" y="1370410"/>
            <a:ext cx="1219200" cy="0"/>
          </a:xfrm>
          <a:prstGeom prst="line">
            <a:avLst/>
          </a:prstGeom>
          <a:ln w="9525">
            <a:noFill/>
          </a:ln>
        </p:spPr>
        <p:txBody>
          <a:bodyPr/>
          <a:lstStyle/>
          <a:p>
            <a:endParaRPr/>
          </a:p>
        </p:txBody>
      </p:sp>
      <p:sp>
        <p:nvSpPr>
          <p:cNvPr id="15" name="Line 39"/>
          <p:cNvSpPr/>
          <p:nvPr/>
        </p:nvSpPr>
        <p:spPr>
          <a:xfrm>
            <a:off x="3932635" y="1458516"/>
            <a:ext cx="1338263" cy="0"/>
          </a:xfrm>
          <a:prstGeom prst="line">
            <a:avLst/>
          </a:prstGeom>
          <a:ln w="9525">
            <a:noFill/>
          </a:ln>
        </p:spPr>
        <p:txBody>
          <a:bodyPr/>
          <a:lstStyle/>
          <a:p>
            <a:endParaRPr/>
          </a:p>
        </p:txBody>
      </p:sp>
      <p:sp>
        <p:nvSpPr>
          <p:cNvPr id="16" name="Rectangle 40"/>
          <p:cNvSpPr/>
          <p:nvPr/>
        </p:nvSpPr>
        <p:spPr>
          <a:xfrm>
            <a:off x="3525679" y="532924"/>
            <a:ext cx="2271236" cy="43767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温度计的读值</a:t>
            </a:r>
          </a:p>
        </p:txBody>
      </p:sp>
      <p:sp>
        <p:nvSpPr>
          <p:cNvPr id="17" name="Text Box 43"/>
          <p:cNvSpPr txBox="1"/>
          <p:nvPr/>
        </p:nvSpPr>
        <p:spPr>
          <a:xfrm>
            <a:off x="2250282" y="1006078"/>
            <a:ext cx="594122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1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甲</a:t>
            </a:r>
          </a:p>
        </p:txBody>
      </p:sp>
      <p:sp>
        <p:nvSpPr>
          <p:cNvPr id="18" name="Rectangle 44"/>
          <p:cNvSpPr/>
          <p:nvPr/>
        </p:nvSpPr>
        <p:spPr>
          <a:xfrm>
            <a:off x="1709738" y="2895600"/>
            <a:ext cx="40940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乙</a:t>
            </a:r>
          </a:p>
        </p:txBody>
      </p:sp>
      <p:sp>
        <p:nvSpPr>
          <p:cNvPr id="19" name="Rectangle 45"/>
          <p:cNvSpPr/>
          <p:nvPr/>
        </p:nvSpPr>
        <p:spPr>
          <a:xfrm>
            <a:off x="2250282" y="4300537"/>
            <a:ext cx="40940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丙</a:t>
            </a:r>
          </a:p>
        </p:txBody>
      </p:sp>
      <p:sp>
        <p:nvSpPr>
          <p:cNvPr id="21" name="Rectangle 46"/>
          <p:cNvSpPr/>
          <p:nvPr/>
        </p:nvSpPr>
        <p:spPr>
          <a:xfrm>
            <a:off x="2655570" y="1808798"/>
            <a:ext cx="1068241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（俯视）</a:t>
            </a:r>
          </a:p>
        </p:txBody>
      </p:sp>
      <p:sp>
        <p:nvSpPr>
          <p:cNvPr id="23" name="Rectangle 48"/>
          <p:cNvSpPr/>
          <p:nvPr/>
        </p:nvSpPr>
        <p:spPr>
          <a:xfrm>
            <a:off x="2545080" y="3490437"/>
            <a:ext cx="1068241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（平视）</a:t>
            </a:r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3236833" y="1323738"/>
          <a:ext cx="577691" cy="438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638175" imgH="762000" progId="PBrush">
                  <p:embed/>
                </p:oleObj>
              </mc:Choice>
              <mc:Fallback>
                <p:oleObj r:id="rId6" imgW="638175" imgH="762000" progId="PBrush">
                  <p:embed/>
                  <p:pic>
                    <p:nvPicPr>
                      <p:cNvPr id="24" name="对象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36833" y="1323738"/>
                        <a:ext cx="577691" cy="4383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2905119" y="2735342"/>
          <a:ext cx="556028" cy="582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600075" imgH="895350" progId="PBrush">
                  <p:embed/>
                </p:oleObj>
              </mc:Choice>
              <mc:Fallback>
                <p:oleObj r:id="rId8" imgW="600075" imgH="895350" progId="PBrush">
                  <p:embed/>
                  <p:pic>
                    <p:nvPicPr>
                      <p:cNvPr id="25" name="对象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05119" y="2735342"/>
                        <a:ext cx="556028" cy="5824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3600450" y="4371380"/>
          <a:ext cx="372428" cy="4932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628650" imgH="866775" progId="PBrush">
                  <p:embed/>
                </p:oleObj>
              </mc:Choice>
              <mc:Fallback>
                <p:oleObj r:id="rId10" imgW="628650" imgH="866775" progId="PBrush">
                  <p:embed/>
                  <p:pic>
                    <p:nvPicPr>
                      <p:cNvPr id="26" name="对象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00450" y="4371380"/>
                        <a:ext cx="372428" cy="49327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New picture"/>
          <p:cNvPicPr/>
          <p:nvPr/>
        </p:nvPicPr>
        <p:blipFill>
          <a:blip r:embed="rId12"/>
          <a:stretch>
            <a:fillRect/>
          </a:stretch>
        </p:blipFill>
        <p:spPr>
          <a:xfrm>
            <a:off x="11150600" y="107823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7" grpId="0"/>
      <p:bldP spid="18" grpId="0"/>
      <p:bldP spid="19" grpId="0"/>
      <p:bldP spid="21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17347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516255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274" y="658137"/>
            <a:ext cx="2996726" cy="3220113"/>
          </a:xfrm>
          <a:prstGeom prst="rect">
            <a:avLst/>
          </a:prstGeom>
        </p:spPr>
      </p:pic>
      <p:sp>
        <p:nvSpPr>
          <p:cNvPr id="6" name="Text Box 2"/>
          <p:cNvSpPr txBox="1"/>
          <p:nvPr/>
        </p:nvSpPr>
        <p:spPr>
          <a:xfrm>
            <a:off x="3185541" y="519684"/>
            <a:ext cx="2641283" cy="43767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/>
              <a:t>温度计的使用方法</a:t>
            </a:r>
          </a:p>
        </p:txBody>
      </p:sp>
      <p:sp>
        <p:nvSpPr>
          <p:cNvPr id="7" name="Text Box 4"/>
          <p:cNvSpPr txBox="1"/>
          <p:nvPr/>
        </p:nvSpPr>
        <p:spPr>
          <a:xfrm>
            <a:off x="1435418" y="2610803"/>
            <a:ext cx="5893594" cy="22845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玻璃泡要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全部浸入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被测物质；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要等示数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稳定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后再读数；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读数时玻璃泡要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继续留在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被测物质中；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视线要与液柱上表面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相平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8" name="Text Box 5"/>
          <p:cNvSpPr txBox="1"/>
          <p:nvPr/>
        </p:nvSpPr>
        <p:spPr>
          <a:xfrm>
            <a:off x="1810036" y="1048417"/>
            <a:ext cx="1066639" cy="117724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量程</a:t>
            </a:r>
          </a:p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分度值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零刻度</a:t>
            </a:r>
          </a:p>
        </p:txBody>
      </p:sp>
      <p:sp>
        <p:nvSpPr>
          <p:cNvPr id="9" name="Rectangle 6"/>
          <p:cNvSpPr/>
          <p:nvPr/>
        </p:nvSpPr>
        <p:spPr>
          <a:xfrm>
            <a:off x="606333" y="2172221"/>
            <a:ext cx="1066639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一不：</a:t>
            </a:r>
          </a:p>
        </p:txBody>
      </p:sp>
      <p:sp>
        <p:nvSpPr>
          <p:cNvPr id="10" name="Rectangle 7"/>
          <p:cNvSpPr/>
          <p:nvPr/>
        </p:nvSpPr>
        <p:spPr>
          <a:xfrm>
            <a:off x="493366" y="3439668"/>
            <a:ext cx="1066639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四要：</a:t>
            </a:r>
          </a:p>
        </p:txBody>
      </p:sp>
      <p:sp>
        <p:nvSpPr>
          <p:cNvPr id="11" name="Rectangle 8"/>
          <p:cNvSpPr/>
          <p:nvPr/>
        </p:nvSpPr>
        <p:spPr>
          <a:xfrm>
            <a:off x="568214" y="1358456"/>
            <a:ext cx="124182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三看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AutoShape 9"/>
          <p:cNvSpPr/>
          <p:nvPr/>
        </p:nvSpPr>
        <p:spPr bwMode="auto">
          <a:xfrm flipH="1">
            <a:off x="1291114" y="2969658"/>
            <a:ext cx="228600" cy="1565672"/>
          </a:xfrm>
          <a:prstGeom prst="rightBrace">
            <a:avLst>
              <a:gd name="adj1" fmla="val 34460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 sz="2400" b="1">
              <a:solidFill>
                <a:srgbClr val="ED7D3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AutoShape 10"/>
          <p:cNvSpPr/>
          <p:nvPr/>
        </p:nvSpPr>
        <p:spPr bwMode="auto">
          <a:xfrm flipH="1">
            <a:off x="1474280" y="1198912"/>
            <a:ext cx="171450" cy="857250"/>
          </a:xfrm>
          <a:prstGeom prst="rightBrace">
            <a:avLst>
              <a:gd name="adj1" fmla="val 16630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99"/>
          <p:cNvSpPr txBox="1"/>
          <p:nvPr/>
        </p:nvSpPr>
        <p:spPr>
          <a:xfrm>
            <a:off x="6388036" y="1157287"/>
            <a:ext cx="2509838" cy="26536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使用口诀</a:t>
            </a:r>
          </a:p>
          <a:p>
            <a:pPr>
              <a:defRPr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液泡浸入被测液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,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不能触碰底或壁。</a:t>
            </a:r>
          </a:p>
          <a:p>
            <a:pPr>
              <a:defRPr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插入稍后一会儿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,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稳定读数要仔细。</a:t>
            </a:r>
          </a:p>
          <a:p>
            <a:pPr>
              <a:defRPr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读数仍留被测液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,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视线与柱上面平。</a:t>
            </a:r>
          </a:p>
        </p:txBody>
      </p:sp>
      <p:sp>
        <p:nvSpPr>
          <p:cNvPr id="16" name="Text Box 3"/>
          <p:cNvSpPr txBox="1"/>
          <p:nvPr/>
        </p:nvSpPr>
        <p:spPr>
          <a:xfrm>
            <a:off x="1435418" y="2163737"/>
            <a:ext cx="482536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玻璃泡不能碰到容器底或容器壁。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 animBg="1"/>
      <p:bldP spid="14" grpId="0" animBg="1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21364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510747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"/>
          <p:cNvSpPr txBox="1"/>
          <p:nvPr/>
        </p:nvSpPr>
        <p:spPr>
          <a:xfrm>
            <a:off x="383381" y="1021518"/>
            <a:ext cx="8596027" cy="394723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（梧州中考）如图所示是实验室常用温度计，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关于它的说法正确的是 （　　）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A．该温度计的示数为39℃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B．该温度计的分度值是0.1℃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C．常用温度计是根据固体热胀冷缩的原理制成的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D．在使用该温度计测量物体温度时，可以离开被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测物体读数 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4032504" y="1636491"/>
            <a:ext cx="404336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7344" y="1011918"/>
            <a:ext cx="1361609" cy="3639503"/>
          </a:xfrm>
          <a:prstGeom prst="rect">
            <a:avLst/>
          </a:prstGeom>
        </p:spPr>
      </p:pic>
      <p:grpSp>
        <p:nvGrpSpPr>
          <p:cNvPr id="8" name="组合 3"/>
          <p:cNvGrpSpPr/>
          <p:nvPr/>
        </p:nvGrpSpPr>
        <p:grpSpPr>
          <a:xfrm>
            <a:off x="3402331" y="557894"/>
            <a:ext cx="1879600" cy="477054"/>
            <a:chOff x="497257" y="753279"/>
            <a:chExt cx="1881032" cy="477860"/>
          </a:xfrm>
        </p:grpSpPr>
        <p:grpSp>
          <p:nvGrpSpPr>
            <p:cNvPr id="9" name="组合 2"/>
            <p:cNvGrpSpPr/>
            <p:nvPr/>
          </p:nvGrpSpPr>
          <p:grpSpPr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1" name="缺角矩形 10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缺角矩形 12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缺角矩形 13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缺角矩形 14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765" eaLnBrk="0" hangingPunct="0">
                <a:defRPr/>
              </a:pPr>
              <a:r>
                <a:rPr lang="zh-CN" altLang="en-US" sz="2500" b="1" kern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3055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29467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新知导入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27055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00"/>
          <p:cNvSpPr txBox="1"/>
          <p:nvPr/>
        </p:nvSpPr>
        <p:spPr>
          <a:xfrm>
            <a:off x="3333930" y="1231367"/>
            <a:ext cx="5627189" cy="33932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如图所示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在辽宁省气象台楼外有一个“身高”达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米的温度计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这个巨型温度计从气象台的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楼一直延伸到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楼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温度计上有很醒目的刻度线和亚克力温度读数发光字。这个巨型温度计与计算机相连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温度传感器将监测到的温度传至计算机后，再在巨型温度计上显示出来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气温测量误差为正负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0.3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摄氏度。</a:t>
            </a:r>
          </a:p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你能说出常用温度计的工作原理吗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6900" y="986090"/>
            <a:ext cx="2786062" cy="396876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2834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508207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6834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232" y="1907684"/>
            <a:ext cx="7427690" cy="4757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4"/>
          <p:cNvSpPr txBox="1"/>
          <p:nvPr/>
        </p:nvSpPr>
        <p:spPr>
          <a:xfrm>
            <a:off x="1208723" y="3598943"/>
            <a:ext cx="1512094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7A77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量程</a:t>
            </a:r>
          </a:p>
        </p:txBody>
      </p:sp>
      <p:sp>
        <p:nvSpPr>
          <p:cNvPr id="7" name="Text Box 5"/>
          <p:cNvSpPr txBox="1"/>
          <p:nvPr/>
        </p:nvSpPr>
        <p:spPr>
          <a:xfrm>
            <a:off x="2110264" y="3599180"/>
            <a:ext cx="182451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35℃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42℃ </a:t>
            </a:r>
          </a:p>
        </p:txBody>
      </p:sp>
      <p:sp>
        <p:nvSpPr>
          <p:cNvPr id="8" name="Text Box 6"/>
          <p:cNvSpPr txBox="1"/>
          <p:nvPr/>
        </p:nvSpPr>
        <p:spPr>
          <a:xfrm>
            <a:off x="6019324" y="3599180"/>
            <a:ext cx="1167289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0.1℃ </a:t>
            </a:r>
          </a:p>
        </p:txBody>
      </p:sp>
      <p:sp>
        <p:nvSpPr>
          <p:cNvPr id="9" name="Text Box 7"/>
          <p:cNvSpPr txBox="1"/>
          <p:nvPr/>
        </p:nvSpPr>
        <p:spPr>
          <a:xfrm>
            <a:off x="4648677" y="3598943"/>
            <a:ext cx="1727597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7A77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分度值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880360" y="945515"/>
            <a:ext cx="2803207" cy="473868"/>
            <a:chOff x="6048" y="1032"/>
            <a:chExt cx="5886" cy="995"/>
          </a:xfrm>
        </p:grpSpPr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6048" y="1213"/>
              <a:ext cx="2811" cy="8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  <a:defRPr/>
              </a:pPr>
              <a:r>
                <a:rPr lang="zh-CN" altLang="en-US" sz="240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sz="24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13" name="文本框 1"/>
            <p:cNvSpPr txBox="1"/>
            <p:nvPr/>
          </p:nvSpPr>
          <p:spPr>
            <a:xfrm>
              <a:off x="9331" y="1032"/>
              <a:ext cx="2603" cy="9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体温计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4443889" y="2147094"/>
            <a:ext cx="357188" cy="1114425"/>
          </a:xfrm>
          <a:prstGeom prst="line">
            <a:avLst/>
          </a:prstGeom>
          <a:ln w="4445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文本框 6"/>
          <p:cNvSpPr txBox="1"/>
          <p:nvPr/>
        </p:nvSpPr>
        <p:spPr>
          <a:xfrm>
            <a:off x="4940616" y="3053779"/>
            <a:ext cx="1485900" cy="43767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内径更细</a:t>
            </a:r>
          </a:p>
        </p:txBody>
      </p:sp>
      <p:sp>
        <p:nvSpPr>
          <p:cNvPr id="16" name="文本框 8"/>
          <p:cNvSpPr txBox="1"/>
          <p:nvPr/>
        </p:nvSpPr>
        <p:spPr>
          <a:xfrm>
            <a:off x="6373654" y="3061494"/>
            <a:ext cx="1685398" cy="438582"/>
          </a:xfrm>
          <a:prstGeom prst="rect">
            <a:avLst/>
          </a:prstGeom>
          <a:solidFill>
            <a:schemeClr val="bg1"/>
          </a:solidFill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精确程度高</a:t>
            </a:r>
          </a:p>
        </p:txBody>
      </p:sp>
      <p:sp>
        <p:nvSpPr>
          <p:cNvPr id="17" name="文本框 14"/>
          <p:cNvSpPr txBox="1"/>
          <p:nvPr/>
        </p:nvSpPr>
        <p:spPr>
          <a:xfrm>
            <a:off x="1234198" y="4452335"/>
            <a:ext cx="5752216" cy="438582"/>
          </a:xfrm>
          <a:prstGeom prst="rect">
            <a:avLst/>
          </a:prstGeom>
          <a:solidFill>
            <a:schemeClr val="bg1"/>
          </a:solidFill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人体体温的变化一般在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35℃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～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42℃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之间。</a:t>
            </a:r>
          </a:p>
        </p:txBody>
      </p:sp>
      <p:grpSp>
        <p:nvGrpSpPr>
          <p:cNvPr id="18" name="组合 18"/>
          <p:cNvGrpSpPr/>
          <p:nvPr/>
        </p:nvGrpSpPr>
        <p:grpSpPr>
          <a:xfrm>
            <a:off x="2821209" y="995998"/>
            <a:ext cx="1525530" cy="423517"/>
            <a:chOff x="2094735" y="684067"/>
            <a:chExt cx="1906600" cy="564688"/>
          </a:xfrm>
        </p:grpSpPr>
        <p:sp>
          <p:nvSpPr>
            <p:cNvPr id="19" name="圆角矩形 18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165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165">
                <a:lnSpc>
                  <a:spcPct val="80000"/>
                </a:lnSpc>
              </a:pPr>
              <a:r>
                <a:rPr lang="zh-CN" altLang="en-US" sz="24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sz="24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0294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9233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334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矩形 12290"/>
          <p:cNvSpPr>
            <a:spLocks noChangeArrowheads="1"/>
          </p:cNvSpPr>
          <p:nvPr/>
        </p:nvSpPr>
        <p:spPr bwMode="auto">
          <a:xfrm>
            <a:off x="-1666" y="923211"/>
            <a:ext cx="9146381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en-US" altLang="zh-CN" sz="2100" b="1" spc="75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</a:t>
            </a:r>
            <a:r>
              <a:rPr lang="zh-CN" altLang="zh-CN" sz="2100" b="1" spc="75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探究实验：体温计中缩口的作用</a:t>
            </a:r>
          </a:p>
        </p:txBody>
      </p:sp>
      <p:pic>
        <p:nvPicPr>
          <p:cNvPr id="6" name="图片 5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2737" y="1752228"/>
            <a:ext cx="4000127" cy="29937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0040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8979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Text Box 2"/>
          <p:cNvSpPr txBox="1"/>
          <p:nvPr/>
        </p:nvSpPr>
        <p:spPr>
          <a:xfrm>
            <a:off x="1072516" y="1815941"/>
            <a:ext cx="2635091" cy="1176338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水银膨胀能    缩口升到直管内。</a:t>
            </a:r>
          </a:p>
        </p:txBody>
      </p:sp>
      <p:sp>
        <p:nvSpPr>
          <p:cNvPr id="6" name="Rectangle 3"/>
          <p:cNvSpPr/>
          <p:nvPr/>
        </p:nvSpPr>
        <p:spPr>
          <a:xfrm>
            <a:off x="1363504" y="1234440"/>
            <a:ext cx="2052638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测体温时</a:t>
            </a:r>
          </a:p>
        </p:txBody>
      </p:sp>
      <p:sp>
        <p:nvSpPr>
          <p:cNvPr id="7" name="Rectangle 4"/>
          <p:cNvSpPr/>
          <p:nvPr/>
        </p:nvSpPr>
        <p:spPr>
          <a:xfrm>
            <a:off x="4961573" y="1815942"/>
            <a:ext cx="3962876" cy="2284571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体温计离开人体，水银遇冷收缩，直管内水银来不及退回玻璃泡就在缩口处      ，故仍然指示原来的温度。</a:t>
            </a:r>
          </a:p>
        </p:txBody>
      </p:sp>
      <p:sp>
        <p:nvSpPr>
          <p:cNvPr id="8" name="Text Box 5"/>
          <p:cNvSpPr txBox="1"/>
          <p:nvPr/>
        </p:nvSpPr>
        <p:spPr>
          <a:xfrm>
            <a:off x="5329237" y="1234440"/>
            <a:ext cx="22145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读体温时</a:t>
            </a:r>
          </a:p>
        </p:txBody>
      </p:sp>
      <p:sp>
        <p:nvSpPr>
          <p:cNvPr id="9" name="Rectangle 6"/>
          <p:cNvSpPr/>
          <p:nvPr/>
        </p:nvSpPr>
        <p:spPr>
          <a:xfrm>
            <a:off x="2627710" y="4383263"/>
            <a:ext cx="523875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使用体温计前要往下用力甩几下。</a:t>
            </a:r>
          </a:p>
        </p:txBody>
      </p:sp>
      <p:sp>
        <p:nvSpPr>
          <p:cNvPr id="10" name="AutoShape 7"/>
          <p:cNvSpPr/>
          <p:nvPr/>
        </p:nvSpPr>
        <p:spPr>
          <a:xfrm>
            <a:off x="1494235" y="4252342"/>
            <a:ext cx="1133475" cy="573881"/>
          </a:xfrm>
          <a:prstGeom prst="cloudCallout">
            <a:avLst>
              <a:gd name="adj1" fmla="val -10713"/>
              <a:gd name="adj2" fmla="val 67014"/>
            </a:avLst>
          </a:prstGeom>
          <a:solidFill>
            <a:srgbClr val="EDFCA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>
              <a:defRPr/>
            </a:pP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8"/>
          <p:cNvSpPr/>
          <p:nvPr/>
        </p:nvSpPr>
        <p:spPr>
          <a:xfrm>
            <a:off x="1871663" y="4245769"/>
            <a:ext cx="43100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</a:p>
        </p:txBody>
      </p:sp>
      <p:pic>
        <p:nvPicPr>
          <p:cNvPr id="13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0007" y="1234440"/>
            <a:ext cx="810341" cy="31184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8151" y="3274219"/>
            <a:ext cx="432197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1729" y="1234440"/>
            <a:ext cx="93126" cy="2060020"/>
          </a:xfrm>
          <a:prstGeom prst="rect">
            <a:avLst/>
          </a:prstGeom>
          <a:solidFill>
            <a:schemeClr val="bg2"/>
          </a:solidFill>
          <a:ln w="317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16" name="Group 13"/>
          <p:cNvGrpSpPr/>
          <p:nvPr/>
        </p:nvGrpSpPr>
        <p:grpSpPr>
          <a:xfrm flipH="1">
            <a:off x="2736056" y="3436144"/>
            <a:ext cx="1081088" cy="486966"/>
            <a:chOff x="4286" y="210"/>
            <a:chExt cx="817" cy="453"/>
          </a:xfrm>
        </p:grpSpPr>
        <p:sp>
          <p:nvSpPr>
            <p:cNvPr id="17" name="AutoShape 14"/>
            <p:cNvSpPr/>
            <p:nvPr/>
          </p:nvSpPr>
          <p:spPr>
            <a:xfrm flipV="1">
              <a:off x="4286" y="210"/>
              <a:ext cx="817" cy="453"/>
            </a:xfrm>
            <a:prstGeom prst="wedgeRoundRectCallout">
              <a:avLst>
                <a:gd name="adj1" fmla="val -100185"/>
                <a:gd name="adj2" fmla="val 16444"/>
                <a:gd name="adj3" fmla="val 16667"/>
              </a:avLst>
            </a:prstGeom>
            <a:solidFill>
              <a:schemeClr val="fol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pPr algn="ctr">
                <a:defRPr/>
              </a:pPr>
              <a:endParaRPr lang="zh-CN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Rectangle 15"/>
            <p:cNvSpPr/>
            <p:nvPr/>
          </p:nvSpPr>
          <p:spPr>
            <a:xfrm>
              <a:off x="4377" y="210"/>
              <a:ext cx="692" cy="429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缩口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2627710" y="1909072"/>
            <a:ext cx="97155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</a:p>
        </p:txBody>
      </p:sp>
      <p:sp>
        <p:nvSpPr>
          <p:cNvPr id="21" name="Rectangle 19"/>
          <p:cNvSpPr/>
          <p:nvPr/>
        </p:nvSpPr>
        <p:spPr>
          <a:xfrm>
            <a:off x="7786688" y="3015615"/>
            <a:ext cx="102870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断开</a:t>
            </a:r>
          </a:p>
        </p:txBody>
      </p:sp>
      <p:sp>
        <p:nvSpPr>
          <p:cNvPr id="22" name="文本框 5"/>
          <p:cNvSpPr txBox="1"/>
          <p:nvPr/>
        </p:nvSpPr>
        <p:spPr>
          <a:xfrm>
            <a:off x="3391853" y="578930"/>
            <a:ext cx="1712595" cy="43767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/>
              <a:t>缩口的作用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xit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/>
      <p:bldP spid="10" grpId="0" animBg="1"/>
      <p:bldP spid="11" grpId="0"/>
      <p:bldP spid="19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"/>
          <p:cNvSpPr txBox="1"/>
          <p:nvPr/>
        </p:nvSpPr>
        <p:spPr>
          <a:xfrm>
            <a:off x="557784" y="980758"/>
            <a:ext cx="8047537" cy="394723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（2018•枣庄）用体温计测量病人甲的体温，示数是38℃，如果该体温计未经甩过就用来测量病人乙的体温，示数也是38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℃，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下列判断正确的是 （　　）</a:t>
            </a:r>
          </a:p>
          <a:p>
            <a:pPr lvl="1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A．乙的体温一定等于甲的体温  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B．乙的体温不可能等于甲的体温 </a:t>
            </a:r>
          </a:p>
          <a:p>
            <a:pPr lvl="1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C．乙的体温不可能高于甲的体温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D．乙的体温一定低于甲的体温 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5793922" y="1992344"/>
            <a:ext cx="333375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grpSp>
        <p:nvGrpSpPr>
          <p:cNvPr id="7" name="组合 3"/>
          <p:cNvGrpSpPr/>
          <p:nvPr/>
        </p:nvGrpSpPr>
        <p:grpSpPr>
          <a:xfrm>
            <a:off x="3632200" y="277567"/>
            <a:ext cx="1879600" cy="477054"/>
            <a:chOff x="497257" y="753279"/>
            <a:chExt cx="1881032" cy="477860"/>
          </a:xfrm>
        </p:grpSpPr>
        <p:grpSp>
          <p:nvGrpSpPr>
            <p:cNvPr id="8" name="组合 2"/>
            <p:cNvGrpSpPr/>
            <p:nvPr/>
          </p:nvGrpSpPr>
          <p:grpSpPr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0" name="缺角矩形 9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缺角矩形 12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缺角矩形 13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765" eaLnBrk="0" hangingPunct="0">
                <a:defRPr/>
              </a:pPr>
              <a:r>
                <a:rPr lang="zh-CN" altLang="en-US" sz="2500" b="1" kern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  <p:sp>
        <p:nvSpPr>
          <p:cNvPr id="20" name="矩形 42"/>
          <p:cNvSpPr/>
          <p:nvPr/>
        </p:nvSpPr>
        <p:spPr bwMode="auto">
          <a:xfrm>
            <a:off x="0" y="54231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82807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00380"/>
            <a:ext cx="2218055" cy="412750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30" y="480060"/>
            <a:ext cx="15849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课堂检测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65" y="5340350"/>
            <a:ext cx="224155" cy="22923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"/>
          <p:cNvSpPr txBox="1"/>
          <p:nvPr/>
        </p:nvSpPr>
        <p:spPr>
          <a:xfrm>
            <a:off x="321945" y="1682750"/>
            <a:ext cx="8296275" cy="283845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下列温度值最接近实际的是（　　）</a:t>
            </a:r>
          </a:p>
          <a:p>
            <a:pPr lvl="1">
              <a:lnSpc>
                <a:spcPct val="150000"/>
              </a:lnSpc>
              <a:defRPr/>
            </a:pPr>
            <a:r>
              <a:rPr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A．健康成年人的体温是39℃ </a:t>
            </a:r>
          </a:p>
          <a:p>
            <a:pPr lvl="1">
              <a:lnSpc>
                <a:spcPct val="150000"/>
              </a:lnSpc>
              <a:defRPr/>
            </a:pPr>
            <a:r>
              <a:rPr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B．让人感觉温暖而舒适的室内温度是25℃ </a:t>
            </a:r>
          </a:p>
          <a:p>
            <a:pPr lvl="1">
              <a:lnSpc>
                <a:spcPct val="150000"/>
              </a:lnSpc>
              <a:defRPr/>
            </a:pPr>
            <a:r>
              <a:rPr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C．洗澡时淋浴的适宜水温是60℃ </a:t>
            </a:r>
          </a:p>
          <a:p>
            <a:pPr lvl="1">
              <a:lnSpc>
                <a:spcPct val="150000"/>
              </a:lnSpc>
              <a:defRPr/>
            </a:pPr>
            <a:r>
              <a:rPr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D．加冰的橙汁饮料温度为-20℃ 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4825365" y="1803400"/>
            <a:ext cx="552450" cy="4375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7" name="组合 3"/>
          <p:cNvGrpSpPr/>
          <p:nvPr/>
        </p:nvGrpSpPr>
        <p:grpSpPr>
          <a:xfrm>
            <a:off x="3251835" y="951230"/>
            <a:ext cx="2292985" cy="475615"/>
            <a:chOff x="5083" y="1140"/>
            <a:chExt cx="3905" cy="749"/>
          </a:xfrm>
        </p:grpSpPr>
        <p:grpSp>
          <p:nvGrpSpPr>
            <p:cNvPr id="8" name="组合 1"/>
            <p:cNvGrpSpPr>
              <a:grpSpLocks noChangeAspect="1"/>
            </p:cNvGrpSpPr>
            <p:nvPr/>
          </p:nvGrpSpPr>
          <p:grpSpPr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0" name="缺角矩形 9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缺角矩形 12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缺角矩形 13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缺角矩形 14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765" eaLnBrk="0" hangingPunct="0">
                <a:defRPr/>
              </a:pPr>
              <a:r>
                <a:rPr lang="zh-CN" altLang="en-US" sz="2500" b="1" kern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79454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7836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课堂检测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1944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99"/>
          <p:cNvSpPr txBox="1"/>
          <p:nvPr/>
        </p:nvSpPr>
        <p:spPr>
          <a:xfrm>
            <a:off x="580310" y="2662317"/>
            <a:ext cx="8680609" cy="23960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实验室常用的温度计不如体温计精确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原因是 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ts val="3630"/>
              </a:lnSpc>
              <a:defRPr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体温计的内径小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30"/>
              </a:lnSpc>
              <a:defRPr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体温计的玻璃泡与玻璃管相接处有缩口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30"/>
              </a:lnSpc>
              <a:defRPr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体温计的测量范围小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30"/>
              </a:lnSpc>
              <a:defRPr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以上说法都不对</a:t>
            </a:r>
          </a:p>
        </p:txBody>
      </p:sp>
      <p:sp>
        <p:nvSpPr>
          <p:cNvPr id="6" name="文本框 1"/>
          <p:cNvSpPr txBox="1"/>
          <p:nvPr/>
        </p:nvSpPr>
        <p:spPr>
          <a:xfrm>
            <a:off x="605668" y="1208073"/>
            <a:ext cx="7835387" cy="1454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太阳表面的温度约为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5 500 ℃,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读作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ts val="3630"/>
              </a:lnSpc>
              <a:defRPr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摄氏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5 500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度　　　 　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 5 500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度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30"/>
              </a:lnSpc>
              <a:defRPr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 5 500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摄氏度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              D. 5 500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度摄氏</a:t>
            </a:r>
          </a:p>
        </p:txBody>
      </p:sp>
      <p:sp>
        <p:nvSpPr>
          <p:cNvPr id="7" name="文本框 2"/>
          <p:cNvSpPr txBox="1"/>
          <p:nvPr/>
        </p:nvSpPr>
        <p:spPr>
          <a:xfrm>
            <a:off x="5670505" y="1290369"/>
            <a:ext cx="597218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8" name="文本框 3"/>
          <p:cNvSpPr txBox="1"/>
          <p:nvPr/>
        </p:nvSpPr>
        <p:spPr>
          <a:xfrm>
            <a:off x="7087825" y="2708037"/>
            <a:ext cx="597218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07394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96777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课堂检测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4738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"/>
          <p:cNvSpPr txBox="1"/>
          <p:nvPr/>
        </p:nvSpPr>
        <p:spPr>
          <a:xfrm>
            <a:off x="210979" y="1353877"/>
            <a:ext cx="8782526" cy="3393237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4.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如图所示的温度计，关于它的说法正确的是（　　）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A．该温度计是根据固体热胀冷缩的原理制成的 </a:t>
            </a:r>
          </a:p>
          <a:p>
            <a:pPr lvl="1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B．在使用该温度计测量物体温度时，可以离开被测物体读数 </a:t>
            </a:r>
          </a:p>
          <a:p>
            <a:pPr lvl="1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C．该温度计的量程是20～100℃ </a:t>
            </a:r>
          </a:p>
          <a:p>
            <a:pPr lvl="1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D．该温度计此时的示数为32℃ 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7147015" y="1469726"/>
            <a:ext cx="361317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pic>
        <p:nvPicPr>
          <p:cNvPr id="7" name="图片 6" descr="7516e787[1]"/>
          <p:cNvPicPr>
            <a:picLocks noChangeAspect="1"/>
          </p:cNvPicPr>
          <p:nvPr/>
        </p:nvPicPr>
        <p:blipFill>
          <a:blip r:embed="rId3">
            <a:lum bright="-24000" contrast="42000"/>
          </a:blip>
          <a:stretch>
            <a:fillRect/>
          </a:stretch>
        </p:blipFill>
        <p:spPr>
          <a:xfrm>
            <a:off x="2395728" y="2011302"/>
            <a:ext cx="4952524" cy="49397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79454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68837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课堂检测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20768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2"/>
          <p:cNvSpPr txBox="1"/>
          <p:nvPr/>
        </p:nvSpPr>
        <p:spPr>
          <a:xfrm>
            <a:off x="233362" y="1103291"/>
            <a:ext cx="8506397" cy="228524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张艳同学所在的小组在做“用温度计测量水的温度”的实验时，她观察到教室墙上的温度计示数如图甲所示，则此时教室的温度是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℃；实验中如图乙所示测量水温的做法正确的是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文本框 1"/>
          <p:cNvSpPr txBox="1"/>
          <p:nvPr/>
        </p:nvSpPr>
        <p:spPr>
          <a:xfrm>
            <a:off x="2016845" y="2231828"/>
            <a:ext cx="449482" cy="5309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15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1300258" y="2797357"/>
            <a:ext cx="411480" cy="53387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452" y="2735819"/>
            <a:ext cx="4023144" cy="21726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3009"/>
          <p:cNvSpPr txBox="1"/>
          <p:nvPr/>
        </p:nvSpPr>
        <p:spPr>
          <a:xfrm>
            <a:off x="568960" y="735965"/>
            <a:ext cx="796544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FF0000"/>
                </a:solidFill>
                <a:latin typeface="思源黑体 CN Heavy" panose="020B0A00000000000000" charset="-122"/>
                <a:ea typeface="思源黑体 CN Heavy" panose="020B0A00000000000000" charset="-122"/>
                <a:sym typeface="宋体" panose="02010600030101010101" pitchFamily="2" charset="-122"/>
              </a:rPr>
              <a:t>6</a:t>
            </a: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、有一支温度计，其刻度是均匀的，但示数不准，但它插入冰水混合物中，示数为2℃，而放在1标准大气压下的沸水里，示数为94℃，用这支温度计测一杯热水的温度，示数是48℃，则这杯热水的实际温度是多少？</a:t>
            </a:r>
            <a:endParaRPr lang="zh-CN" altLang="en-US" sz="21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8643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7582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课堂检测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99"/>
          <p:cNvSpPr txBox="1"/>
          <p:nvPr/>
        </p:nvSpPr>
        <p:spPr>
          <a:xfrm>
            <a:off x="253842" y="1109663"/>
            <a:ext cx="8636794" cy="154657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暑假的一天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佳欣发烧了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被在医院做护士的妈妈带到了医院。在用体温计测量体温时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佳欣想体温计是怎样消毒的，联想到餐具可以用沸水消毒，那么给体温计消毒是不是也用沸水煮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你认为体温计应该如何消毒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为什么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210980" y="2841784"/>
            <a:ext cx="8679656" cy="191500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答：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不能采用沸水煮的消毒方法</a:t>
            </a:r>
            <a:r>
              <a:rPr 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因为体温计所能测量的最高温度是</a:t>
            </a:r>
            <a:r>
              <a:rPr 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42℃,</a:t>
            </a:r>
            <a:r>
              <a:rPr lang="zh-CN" alt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而一个标准大气压下沸水的温度为</a:t>
            </a:r>
            <a:r>
              <a:rPr 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100℃,</a:t>
            </a:r>
            <a:r>
              <a:rPr lang="zh-CN" alt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远远超过了体温计的测量范围</a:t>
            </a:r>
            <a:r>
              <a:rPr 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若将体温计放在沸水中煮</a:t>
            </a:r>
            <a:r>
              <a:rPr 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玻璃管里的液体就会急剧膨胀</a:t>
            </a:r>
            <a:r>
              <a:rPr 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导致体温计炸裂</a:t>
            </a:r>
            <a:r>
              <a:rPr 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引发危险。给体温计消毒</a:t>
            </a:r>
            <a:r>
              <a:rPr 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应该采用酒精擦拭体温计的做法</a:t>
            </a:r>
            <a:r>
              <a:rPr 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既消除了污物</a:t>
            </a:r>
            <a:r>
              <a:rPr 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又杀了菌。</a:t>
            </a:r>
          </a:p>
        </p:txBody>
      </p:sp>
      <p:grpSp>
        <p:nvGrpSpPr>
          <p:cNvPr id="7" name="组合 1"/>
          <p:cNvGrpSpPr>
            <a:grpSpLocks noChangeAspect="1"/>
          </p:cNvGrpSpPr>
          <p:nvPr/>
        </p:nvGrpSpPr>
        <p:grpSpPr>
          <a:xfrm>
            <a:off x="3354834" y="551160"/>
            <a:ext cx="2220790" cy="419577"/>
            <a:chOff x="3577707" y="597377"/>
            <a:chExt cx="2221350" cy="419196"/>
          </a:xfrm>
        </p:grpSpPr>
        <p:sp>
          <p:nvSpPr>
            <p:cNvPr id="8" name="缺角矩形 7"/>
            <p:cNvSpPr>
              <a:spLocks noChangeArrowheads="1"/>
            </p:cNvSpPr>
            <p:nvPr/>
          </p:nvSpPr>
          <p:spPr bwMode="auto">
            <a:xfrm rot="3000000">
              <a:off x="401483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缺角矩形 8"/>
            <p:cNvSpPr>
              <a:spLocks noChangeArrowheads="1"/>
            </p:cNvSpPr>
            <p:nvPr/>
          </p:nvSpPr>
          <p:spPr bwMode="auto">
            <a:xfrm rot="3000000">
              <a:off x="447212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缺角矩形 23"/>
            <p:cNvSpPr>
              <a:spLocks noChangeArrowheads="1"/>
            </p:cNvSpPr>
            <p:nvPr/>
          </p:nvSpPr>
          <p:spPr bwMode="auto">
            <a:xfrm rot="3000000">
              <a:off x="494273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缺角矩形 24"/>
            <p:cNvSpPr>
              <a:spLocks noChangeArrowheads="1"/>
            </p:cNvSpPr>
            <p:nvPr/>
          </p:nvSpPr>
          <p:spPr bwMode="auto">
            <a:xfrm rot="3000000">
              <a:off x="357751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缺角矩形 25"/>
            <p:cNvSpPr>
              <a:spLocks noChangeArrowheads="1"/>
            </p:cNvSpPr>
            <p:nvPr/>
          </p:nvSpPr>
          <p:spPr bwMode="auto">
            <a:xfrm rot="3000000">
              <a:off x="538005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3332239" y="522447"/>
            <a:ext cx="2252663" cy="4770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algn="dist" defTabSz="914400" eaLnBrk="0" hangingPunct="0">
              <a:defRPr/>
            </a:pPr>
            <a:r>
              <a:rPr lang="zh-CN" altLang="en-US" sz="2500" b="1" kern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能力提升题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9639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7625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334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2"/>
          <p:cNvSpPr txBox="1"/>
          <p:nvPr/>
        </p:nvSpPr>
        <p:spPr bwMode="auto">
          <a:xfrm>
            <a:off x="842744" y="1341738"/>
            <a:ext cx="7676198" cy="15741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165">
              <a:defRPr/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知道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温度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及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摄氏温度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的规定；通过观察和实验,了解温度计的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结构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及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工作原理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；掌握一些生活环境中常见的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温度值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>
              <a:defRPr/>
            </a:pP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>
              <a:defRPr/>
            </a:pPr>
            <a:endParaRPr lang="zh-CN" altLang="zh-CN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内容占位符 2"/>
          <p:cNvSpPr txBox="1"/>
          <p:nvPr/>
        </p:nvSpPr>
        <p:spPr bwMode="auto">
          <a:xfrm>
            <a:off x="866913" y="3153138"/>
            <a:ext cx="7677011" cy="1023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165">
              <a:defRPr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知道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温度计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的使用方法,会用温度计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测液体的温度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zh-CN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8643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85347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2643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pic>
        <p:nvPicPr>
          <p:cNvPr id="5" name="P71.eps" descr="id:2147512645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" y="1340327"/>
            <a:ext cx="8328660" cy="328660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6985" y="521364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18774" y="491697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36135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62450" y="2309958"/>
            <a:ext cx="1968809" cy="799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spc="300">
                <a:solidFill>
                  <a:srgbClr val="178AA1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</a:t>
            </a:r>
            <a:r>
              <a:rPr lang="zh-CN" altLang="en-US" sz="2000" b="1" spc="300">
                <a:solidFill>
                  <a:srgbClr val="178AA1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  <a:endParaRPr lang="en-US" altLang="zh-CN" sz="2000" b="1" spc="300">
              <a:solidFill>
                <a:srgbClr val="178AA1">
                  <a:lumMod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spc="300">
                <a:solidFill>
                  <a:srgbClr val="178AA1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</a:t>
            </a:r>
            <a:r>
              <a:rPr lang="zh-CN" altLang="en-US" sz="2000" b="1" spc="300">
                <a:solidFill>
                  <a:srgbClr val="178AA1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练习册作业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5448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3434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56133" y="877682"/>
            <a:ext cx="7052914" cy="4161868"/>
            <a:chOff x="74" y="-109"/>
            <a:chExt cx="5686" cy="469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1" y="2142"/>
              <a:ext cx="2619" cy="19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3706" y="4044"/>
              <a:ext cx="1585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>
                <a:buClr>
                  <a:srgbClr val="FFFFFF"/>
                </a:buClr>
                <a:defRPr/>
              </a:pPr>
              <a:r>
                <a:rPr lang="zh-CN" altLang="en-US" sz="2400" b="1">
                  <a:solidFill>
                    <a:srgbClr val="0000CC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rPr>
                <a:t>冰雪消融</a:t>
              </a:r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" y="-99"/>
              <a:ext cx="2575" cy="18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/>
          </p:nvSpPr>
          <p:spPr>
            <a:xfrm>
              <a:off x="567" y="1683"/>
              <a:ext cx="1438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>
                <a:buClr>
                  <a:srgbClr val="FFFFFF"/>
                </a:buClr>
                <a:defRPr/>
              </a:pPr>
              <a:r>
                <a:rPr lang="zh-CN" altLang="en-US" sz="2300" b="1">
                  <a:solidFill>
                    <a:srgbClr val="0000CC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rPr>
                <a:t>春暖花开</a:t>
              </a:r>
              <a:r>
                <a:rPr lang="zh-CN" altLang="en-US" sz="2400" b="1">
                  <a:solidFill>
                    <a:srgbClr val="0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8" y="-109"/>
              <a:ext cx="2752" cy="18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矩形 10"/>
            <p:cNvSpPr/>
            <p:nvPr/>
          </p:nvSpPr>
          <p:spPr>
            <a:xfrm>
              <a:off x="3849" y="1705"/>
              <a:ext cx="1574" cy="5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>
                <a:buClr>
                  <a:srgbClr val="FFFFFF"/>
                </a:buClr>
                <a:defRPr/>
              </a:pPr>
              <a:r>
                <a:rPr lang="zh-CN" altLang="en-US" sz="2300" b="1">
                  <a:solidFill>
                    <a:srgbClr val="0000CC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rPr>
                <a:t>夏日炎炎</a:t>
              </a:r>
              <a:r>
                <a:rPr lang="zh-CN" altLang="en-US" sz="23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51" y="4061"/>
              <a:ext cx="1574" cy="5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>
                <a:buClr>
                  <a:srgbClr val="FFFFFF"/>
                </a:buClr>
                <a:defRPr/>
              </a:pPr>
              <a:r>
                <a:rPr lang="zh-CN" altLang="en-US" sz="2400" b="1">
                  <a:solidFill>
                    <a:srgbClr val="0000CC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rPr>
                <a:t>秋高气爽</a:t>
              </a:r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" y="2122"/>
              <a:ext cx="2575" cy="195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" name="文本框 31757"/>
          <p:cNvSpPr txBox="1"/>
          <p:nvPr/>
        </p:nvSpPr>
        <p:spPr>
          <a:xfrm>
            <a:off x="2401567" y="415464"/>
            <a:ext cx="3825479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感受春夏秋冬的冷热不同</a:t>
            </a:r>
          </a:p>
        </p:txBody>
      </p:sp>
      <p:sp>
        <p:nvSpPr>
          <p:cNvPr id="16" name="文本框 31760"/>
          <p:cNvSpPr txBox="1"/>
          <p:nvPr/>
        </p:nvSpPr>
        <p:spPr>
          <a:xfrm>
            <a:off x="8010099" y="796292"/>
            <a:ext cx="933375" cy="376256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buClr>
                <a:srgbClr val="FFFFFF"/>
              </a:buClr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物理学中通常用温度来表示物体的</a:t>
            </a:r>
            <a:r>
              <a:rPr lang="zh-CN" altLang="en-US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冷热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程度。</a:t>
            </a:r>
            <a:endParaRPr lang="zh-CN" altLang="en-US" sz="2800">
              <a:solidFill>
                <a:srgbClr val="ED7D3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爆炸形 2 16"/>
          <p:cNvSpPr/>
          <p:nvPr/>
        </p:nvSpPr>
        <p:spPr>
          <a:xfrm>
            <a:off x="1194235" y="1788695"/>
            <a:ext cx="6039853" cy="1946832"/>
          </a:xfrm>
          <a:prstGeom prst="irregularSeal2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温度不同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51798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123"/>
          <p:cNvSpPr txBox="1">
            <a:spLocks noChangeArrowheads="1"/>
          </p:cNvSpPr>
          <p:nvPr/>
        </p:nvSpPr>
        <p:spPr bwMode="auto">
          <a:xfrm>
            <a:off x="125759" y="507365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5" name="下箭头标注 4"/>
          <p:cNvSpPr/>
          <p:nvPr/>
        </p:nvSpPr>
        <p:spPr>
          <a:xfrm>
            <a:off x="6326029" y="778669"/>
            <a:ext cx="2625566" cy="2362676"/>
          </a:xfrm>
          <a:prstGeom prst="downArrowCallout">
            <a:avLst>
              <a:gd name="adj1" fmla="val 11663"/>
              <a:gd name="adj2" fmla="val 11763"/>
              <a:gd name="adj3" fmla="val 17231"/>
              <a:gd name="adj4" fmla="val 7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6" name="Text Box 23"/>
          <p:cNvSpPr txBox="1"/>
          <p:nvPr/>
        </p:nvSpPr>
        <p:spPr>
          <a:xfrm>
            <a:off x="559119" y="3860482"/>
            <a:ext cx="5696238" cy="83869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过一会儿，再把双手同时放入温水中。两只手对“温水”的感觉相同吗？</a:t>
            </a:r>
          </a:p>
        </p:txBody>
      </p:sp>
      <p:sp>
        <p:nvSpPr>
          <p:cNvPr id="7" name="Text Box 23"/>
          <p:cNvSpPr txBox="1"/>
          <p:nvPr/>
        </p:nvSpPr>
        <p:spPr>
          <a:xfrm>
            <a:off x="565785" y="3483456"/>
            <a:ext cx="6434614" cy="3770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如上图所示，把两只手分别放入热水和冷水中。</a:t>
            </a:r>
          </a:p>
        </p:txBody>
      </p:sp>
      <p:sp>
        <p:nvSpPr>
          <p:cNvPr id="8" name="Text Box 23"/>
          <p:cNvSpPr txBox="1"/>
          <p:nvPr/>
        </p:nvSpPr>
        <p:spPr>
          <a:xfrm>
            <a:off x="2661760" y="597710"/>
            <a:ext cx="1231583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试一试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65785" y="1353027"/>
            <a:ext cx="5689571" cy="2015014"/>
            <a:chOff x="1426" y="3851"/>
            <a:chExt cx="11579" cy="5237"/>
          </a:xfrm>
        </p:grpSpPr>
        <p:pic>
          <p:nvPicPr>
            <p:cNvPr id="10" name="图片 9" descr="15309e44d8fb93ee8a205b02fea82890_副本_副本_副本_副本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8245" y="4328"/>
              <a:ext cx="5237" cy="4283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426" y="8649"/>
              <a:ext cx="8008" cy="439"/>
            </a:xfrm>
            <a:prstGeom prst="rect">
              <a:avLst/>
            </a:prstGeom>
            <a:solidFill>
              <a:srgbClr val="840C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Arial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Picture 13" descr="温度比较1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8443" y="1196066"/>
            <a:ext cx="1793429" cy="194501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3"/>
          <p:cNvSpPr txBox="1"/>
          <p:nvPr/>
        </p:nvSpPr>
        <p:spPr>
          <a:xfrm>
            <a:off x="6255544" y="862489"/>
            <a:ext cx="2649855" cy="807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凭感觉判断物体的冷热，是不可靠的。</a:t>
            </a:r>
          </a:p>
        </p:txBody>
      </p:sp>
      <p:sp>
        <p:nvSpPr>
          <p:cNvPr id="15" name="文本框 4"/>
          <p:cNvSpPr txBox="1"/>
          <p:nvPr/>
        </p:nvSpPr>
        <p:spPr>
          <a:xfrm>
            <a:off x="6301740" y="1689610"/>
            <a:ext cx="2649855" cy="807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凭感觉判断物体的冷热范围是有限的。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3893343" y="597710"/>
            <a:ext cx="214431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感觉可靠吗？</a:t>
            </a:r>
          </a:p>
        </p:txBody>
      </p:sp>
      <p:sp>
        <p:nvSpPr>
          <p:cNvPr id="17" name="文本框 6"/>
          <p:cNvSpPr txBox="1"/>
          <p:nvPr/>
        </p:nvSpPr>
        <p:spPr>
          <a:xfrm>
            <a:off x="6301739" y="3199129"/>
            <a:ext cx="2649855" cy="15465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要准确地判断温度的高低，就要用测量温度的工具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温度计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进行测量。</a:t>
            </a:r>
          </a:p>
        </p:txBody>
      </p:sp>
      <p:pic>
        <p:nvPicPr>
          <p:cNvPr id="18" name="Picture 12" descr="温度比较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785" y="1075691"/>
            <a:ext cx="1643823" cy="2042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14" grpId="0"/>
      <p:bldP spid="15" grpId="0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635" y="514807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6394" y="513715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895098" y="4961941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198778" y="784374"/>
            <a:ext cx="1151573" cy="438581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温度计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4606687" y="1611660"/>
            <a:ext cx="3847624" cy="955646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自制温度计是根据液体的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热胀冷缩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的规律来测量温度的。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460496" y="2647116"/>
            <a:ext cx="684609" cy="2271713"/>
            <a:chOff x="4119" y="1749"/>
            <a:chExt cx="575" cy="1908"/>
          </a:xfrm>
        </p:grpSpPr>
        <p:sp>
          <p:nvSpPr>
            <p:cNvPr id="8" name="圆角矩形 7"/>
            <p:cNvSpPr/>
            <p:nvPr/>
          </p:nvSpPr>
          <p:spPr>
            <a:xfrm>
              <a:off x="4119" y="2907"/>
              <a:ext cx="575" cy="750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50000"/>
              </a:srgbClr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/>
                <a:ea typeface="微软雅黑" panose="020B0503020204020204" pitchFamily="34" charset="-122"/>
              </a:endParaRPr>
            </a:p>
          </p:txBody>
        </p:sp>
        <p:sp>
          <p:nvSpPr>
            <p:cNvPr id="9" name="直接连接符 8"/>
            <p:cNvSpPr/>
            <p:nvPr/>
          </p:nvSpPr>
          <p:spPr>
            <a:xfrm flipH="1">
              <a:off x="4370" y="1749"/>
              <a:ext cx="0" cy="1601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" name="直接连接符 9"/>
            <p:cNvSpPr/>
            <p:nvPr/>
          </p:nvSpPr>
          <p:spPr>
            <a:xfrm flipH="1">
              <a:off x="4439" y="1749"/>
              <a:ext cx="0" cy="1601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" name="流程图: 终止 10"/>
            <p:cNvSpPr>
              <a:spLocks noChangeAspect="1"/>
            </p:cNvSpPr>
            <p:nvPr/>
          </p:nvSpPr>
          <p:spPr>
            <a:xfrm>
              <a:off x="4181" y="2740"/>
              <a:ext cx="443" cy="54"/>
            </a:xfrm>
            <a:prstGeom prst="flowChartTerminator">
              <a:avLst/>
            </a:prstGeom>
            <a:solidFill>
              <a:srgbClr val="996633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268" y="2796"/>
              <a:ext cx="283" cy="114"/>
            </a:xfrm>
            <a:prstGeom prst="rect">
              <a:avLst/>
            </a:prstGeom>
            <a:solidFill>
              <a:srgbClr val="FF0000">
                <a:alpha val="48000"/>
              </a:srgbClr>
            </a:solidFill>
            <a:ln w="31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269" y="2784"/>
              <a:ext cx="283" cy="85"/>
            </a:xfrm>
            <a:prstGeom prst="rect">
              <a:avLst/>
            </a:prstGeom>
            <a:solidFill>
              <a:srgbClr val="996633"/>
            </a:solidFill>
            <a:ln w="31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383" y="2499"/>
              <a:ext cx="56" cy="256"/>
            </a:xfrm>
            <a:prstGeom prst="rect">
              <a:avLst/>
            </a:prstGeom>
            <a:solidFill>
              <a:srgbClr val="FF0000">
                <a:alpha val="48000"/>
              </a:srgbClr>
            </a:solidFill>
            <a:ln w="9525"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7"/>
          <p:cNvSpPr txBox="1"/>
          <p:nvPr/>
        </p:nvSpPr>
        <p:spPr>
          <a:xfrm>
            <a:off x="8111436" y="2904190"/>
            <a:ext cx="695801" cy="391478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液柱</a:t>
            </a:r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7899837" y="3295668"/>
            <a:ext cx="323850" cy="275749"/>
          </a:xfrm>
          <a:prstGeom prst="straightConnector1">
            <a:avLst/>
          </a:prstGeom>
          <a:ln w="53975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文本框 16"/>
          <p:cNvSpPr txBox="1"/>
          <p:nvPr/>
        </p:nvSpPr>
        <p:spPr>
          <a:xfrm>
            <a:off x="4606687" y="2620773"/>
            <a:ext cx="2927628" cy="139884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液柱升高，反映温度升高；反之，反映温度下降。</a:t>
            </a:r>
          </a:p>
        </p:txBody>
      </p:sp>
      <p:pic>
        <p:nvPicPr>
          <p:cNvPr id="19" name="图片 18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834" y="1784230"/>
            <a:ext cx="3381881" cy="2349620"/>
          </a:xfrm>
          <a:prstGeom prst="rect">
            <a:avLst/>
          </a:prstGeom>
        </p:spPr>
      </p:pic>
      <p:grpSp>
        <p:nvGrpSpPr>
          <p:cNvPr id="21" name="组合 18"/>
          <p:cNvGrpSpPr/>
          <p:nvPr/>
        </p:nvGrpSpPr>
        <p:grpSpPr>
          <a:xfrm>
            <a:off x="2537999" y="780098"/>
            <a:ext cx="1525530" cy="423517"/>
            <a:chOff x="2094735" y="684067"/>
            <a:chExt cx="1906600" cy="564688"/>
          </a:xfrm>
        </p:grpSpPr>
        <p:sp>
          <p:nvSpPr>
            <p:cNvPr id="22" name="圆角矩形 21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165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/>
                <a:ea typeface="微软雅黑" panose="020B0503020204020204" pitchFamily="34" charset="-122"/>
              </a:endParaRPr>
            </a:p>
          </p:txBody>
        </p:sp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165">
                <a:lnSpc>
                  <a:spcPct val="80000"/>
                </a:lnSpc>
              </a:pPr>
              <a:r>
                <a:rPr lang="zh-CN" altLang="en-US" sz="24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sz="2400" b="1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96599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25759" y="485982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3" action="ppaction://hlinksldjump" highlightClick="1"/>
          </p:cNvPr>
          <p:cNvSpPr/>
          <p:nvPr/>
        </p:nvSpPr>
        <p:spPr>
          <a:xfrm>
            <a:off x="8902083" y="491431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3968115" y="2589372"/>
            <a:ext cx="443389" cy="1702594"/>
          </a:xfrm>
          <a:prstGeom prst="leftBrace">
            <a:avLst>
              <a:gd name="adj1" fmla="val 13760"/>
              <a:gd name="adj2" fmla="val 50471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3374131" y="496332"/>
            <a:ext cx="1786414" cy="437674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常用温度计</a:t>
            </a:r>
          </a:p>
        </p:txBody>
      </p:sp>
      <p:pic>
        <p:nvPicPr>
          <p:cNvPr id="7" name="图片 6" descr="04804004##实验室用的温度计、体温计和寒暑表"/>
          <p:cNvPicPr>
            <a:picLocks noChangeAspect="1"/>
          </p:cNvPicPr>
          <p:nvPr/>
        </p:nvPicPr>
        <p:blipFill>
          <a:blip r:embed="rId4"/>
          <a:srcRect t="2184"/>
          <a:stretch>
            <a:fillRect/>
          </a:stretch>
        </p:blipFill>
        <p:spPr>
          <a:xfrm>
            <a:off x="480578" y="1187299"/>
            <a:ext cx="2302727" cy="35306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文本框 1"/>
          <p:cNvSpPr txBox="1"/>
          <p:nvPr/>
        </p:nvSpPr>
        <p:spPr>
          <a:xfrm>
            <a:off x="3216693" y="1062188"/>
            <a:ext cx="5380196" cy="80724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常用温度计是根据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液体热胀冷缩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的规律制成的。</a:t>
            </a:r>
          </a:p>
        </p:txBody>
      </p:sp>
      <p:sp>
        <p:nvSpPr>
          <p:cNvPr id="9" name="文本框 4"/>
          <p:cNvSpPr txBox="1"/>
          <p:nvPr/>
        </p:nvSpPr>
        <p:spPr>
          <a:xfrm>
            <a:off x="6667424" y="1768316"/>
            <a:ext cx="1856899" cy="43767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酒精温度计</a:t>
            </a:r>
          </a:p>
        </p:txBody>
      </p:sp>
      <p:sp>
        <p:nvSpPr>
          <p:cNvPr id="10" name="右箭头标注 9"/>
          <p:cNvSpPr/>
          <p:nvPr/>
        </p:nvSpPr>
        <p:spPr>
          <a:xfrm>
            <a:off x="3281839" y="2829401"/>
            <a:ext cx="912019" cy="122301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46198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温度计</a:t>
            </a:r>
          </a:p>
        </p:txBody>
      </p:sp>
      <p:sp>
        <p:nvSpPr>
          <p:cNvPr id="11" name="燕尾形 10"/>
          <p:cNvSpPr/>
          <p:nvPr/>
        </p:nvSpPr>
        <p:spPr>
          <a:xfrm>
            <a:off x="4193858" y="2313623"/>
            <a:ext cx="1973580" cy="515779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液体种类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6359430" y="1994774"/>
            <a:ext cx="221694" cy="1109186"/>
          </a:xfrm>
          <a:prstGeom prst="leftBrace">
            <a:avLst>
              <a:gd name="adj1" fmla="val 26423"/>
              <a:gd name="adj2" fmla="val 50723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8"/>
          <p:cNvSpPr txBox="1"/>
          <p:nvPr/>
        </p:nvSpPr>
        <p:spPr>
          <a:xfrm>
            <a:off x="6667424" y="2313623"/>
            <a:ext cx="1856899" cy="43767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水银温度计</a:t>
            </a:r>
          </a:p>
        </p:txBody>
      </p:sp>
      <p:sp>
        <p:nvSpPr>
          <p:cNvPr id="15" name="文本框 19"/>
          <p:cNvSpPr txBox="1"/>
          <p:nvPr/>
        </p:nvSpPr>
        <p:spPr>
          <a:xfrm>
            <a:off x="6667424" y="2885123"/>
            <a:ext cx="1856899" cy="43767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煤油温度计</a:t>
            </a:r>
          </a:p>
        </p:txBody>
      </p:sp>
      <p:sp>
        <p:nvSpPr>
          <p:cNvPr id="16" name="燕尾形 15"/>
          <p:cNvSpPr/>
          <p:nvPr/>
        </p:nvSpPr>
        <p:spPr>
          <a:xfrm>
            <a:off x="4208145" y="4036695"/>
            <a:ext cx="1973580" cy="515779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用途</a:t>
            </a:r>
          </a:p>
        </p:txBody>
      </p:sp>
      <p:sp>
        <p:nvSpPr>
          <p:cNvPr id="17" name="文本框 22"/>
          <p:cNvSpPr txBox="1"/>
          <p:nvPr/>
        </p:nvSpPr>
        <p:spPr>
          <a:xfrm>
            <a:off x="6571172" y="3530442"/>
            <a:ext cx="2108835" cy="43767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实验用温度计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6359430" y="3737373"/>
            <a:ext cx="221694" cy="1109186"/>
          </a:xfrm>
          <a:prstGeom prst="leftBrace">
            <a:avLst>
              <a:gd name="adj1" fmla="val 40896"/>
              <a:gd name="adj2" fmla="val 49277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24"/>
          <p:cNvSpPr txBox="1"/>
          <p:nvPr/>
        </p:nvSpPr>
        <p:spPr>
          <a:xfrm>
            <a:off x="6619298" y="4075748"/>
            <a:ext cx="1856899" cy="43767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体温计</a:t>
            </a:r>
          </a:p>
        </p:txBody>
      </p:sp>
      <p:sp>
        <p:nvSpPr>
          <p:cNvPr id="21" name="文本框 25"/>
          <p:cNvSpPr txBox="1"/>
          <p:nvPr/>
        </p:nvSpPr>
        <p:spPr>
          <a:xfrm>
            <a:off x="6667423" y="4563228"/>
            <a:ext cx="1856899" cy="43767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寒暑表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-7620" y="51036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4" name="文本框 123"/>
          <p:cNvSpPr txBox="1">
            <a:spLocks noChangeArrowheads="1"/>
          </p:cNvSpPr>
          <p:nvPr/>
        </p:nvSpPr>
        <p:spPr bwMode="auto">
          <a:xfrm>
            <a:off x="118139" y="490220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知识探究</a:t>
            </a:r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24959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tempretrue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3054922"/>
            <a:ext cx="68580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560171" y="899174"/>
            <a:ext cx="2023658" cy="4376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温度计的构造</a:t>
            </a:r>
          </a:p>
        </p:txBody>
      </p:sp>
      <p:grpSp>
        <p:nvGrpSpPr>
          <p:cNvPr id="7" name="Group 5"/>
          <p:cNvGrpSpPr/>
          <p:nvPr/>
        </p:nvGrpSpPr>
        <p:grpSpPr>
          <a:xfrm>
            <a:off x="1428750" y="1829769"/>
            <a:ext cx="1685925" cy="1234679"/>
            <a:chOff x="240" y="1747"/>
            <a:chExt cx="1416" cy="1037"/>
          </a:xfrm>
        </p:grpSpPr>
        <p:sp>
          <p:nvSpPr>
            <p:cNvPr id="8" name="Line 6"/>
            <p:cNvSpPr/>
            <p:nvPr/>
          </p:nvSpPr>
          <p:spPr>
            <a:xfrm flipH="1">
              <a:off x="240" y="2208"/>
              <a:ext cx="576" cy="576"/>
            </a:xfrm>
            <a:prstGeom prst="line">
              <a:avLst/>
            </a:prstGeom>
            <a:ln w="57150" cap="flat" cmpd="sng">
              <a:solidFill>
                <a:srgbClr val="339933"/>
              </a:solidFill>
              <a:prstDash val="solid"/>
              <a:headEnd type="none" w="med" len="med"/>
              <a:tailEnd type="arrow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" name="Text Box 7"/>
            <p:cNvSpPr txBox="1"/>
            <p:nvPr/>
          </p:nvSpPr>
          <p:spPr>
            <a:xfrm>
              <a:off x="670" y="1747"/>
              <a:ext cx="986" cy="33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2000" b="1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玻璃泡</a:t>
              </a:r>
            </a:p>
          </p:txBody>
        </p:sp>
      </p:grpSp>
      <p:grpSp>
        <p:nvGrpSpPr>
          <p:cNvPr id="10" name="Group 8"/>
          <p:cNvGrpSpPr/>
          <p:nvPr/>
        </p:nvGrpSpPr>
        <p:grpSpPr>
          <a:xfrm>
            <a:off x="1638197" y="3347816"/>
            <a:ext cx="2039593" cy="1169194"/>
            <a:chOff x="295" y="3022"/>
            <a:chExt cx="788" cy="982"/>
          </a:xfrm>
        </p:grpSpPr>
        <p:sp>
          <p:nvSpPr>
            <p:cNvPr id="11" name="Text Box 9"/>
            <p:cNvSpPr txBox="1"/>
            <p:nvPr/>
          </p:nvSpPr>
          <p:spPr>
            <a:xfrm>
              <a:off x="531" y="3668"/>
              <a:ext cx="552" cy="33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50000"/>
                </a:spcBef>
                <a:defRPr sz="2000" b="1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zh-CN" altLang="en-US"/>
                <a:t>测温液体</a:t>
              </a:r>
            </a:p>
          </p:txBody>
        </p:sp>
        <p:sp>
          <p:nvSpPr>
            <p:cNvPr id="13" name="Line 10"/>
            <p:cNvSpPr/>
            <p:nvPr/>
          </p:nvSpPr>
          <p:spPr>
            <a:xfrm flipH="1" flipV="1">
              <a:off x="295" y="3022"/>
              <a:ext cx="463" cy="646"/>
            </a:xfrm>
            <a:prstGeom prst="line">
              <a:avLst/>
            </a:prstGeom>
            <a:ln w="57150" cap="flat" cmpd="sng">
              <a:solidFill>
                <a:srgbClr val="339933"/>
              </a:solidFill>
              <a:prstDash val="solid"/>
              <a:headEnd type="none" w="med" len="med"/>
              <a:tailEnd type="arrow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4" name="Group 11"/>
          <p:cNvGrpSpPr/>
          <p:nvPr/>
        </p:nvGrpSpPr>
        <p:grpSpPr>
          <a:xfrm>
            <a:off x="5651895" y="1515444"/>
            <a:ext cx="2241477" cy="1653779"/>
            <a:chOff x="3787" y="1483"/>
            <a:chExt cx="1562" cy="1389"/>
          </a:xfrm>
        </p:grpSpPr>
        <p:sp>
          <p:nvSpPr>
            <p:cNvPr id="15" name="Text Box 12"/>
            <p:cNvSpPr txBox="1"/>
            <p:nvPr/>
          </p:nvSpPr>
          <p:spPr>
            <a:xfrm>
              <a:off x="4326" y="1483"/>
              <a:ext cx="1023" cy="33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50000"/>
                </a:spcBef>
                <a:defRPr sz="2000" b="1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zh-CN" altLang="en-US"/>
                <a:t>毛细管</a:t>
              </a:r>
            </a:p>
          </p:txBody>
        </p:sp>
        <p:sp>
          <p:nvSpPr>
            <p:cNvPr id="16" name="Line 13"/>
            <p:cNvSpPr/>
            <p:nvPr/>
          </p:nvSpPr>
          <p:spPr>
            <a:xfrm flipH="1">
              <a:off x="3787" y="1888"/>
              <a:ext cx="952" cy="984"/>
            </a:xfrm>
            <a:prstGeom prst="line">
              <a:avLst/>
            </a:prstGeom>
            <a:ln w="57150" cap="flat" cmpd="sng">
              <a:solidFill>
                <a:srgbClr val="339933"/>
              </a:solidFill>
              <a:prstDash val="solid"/>
              <a:headEnd type="none" w="med" len="med"/>
              <a:tailEnd type="arrow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7" name="Group 14"/>
          <p:cNvGrpSpPr/>
          <p:nvPr/>
        </p:nvGrpSpPr>
        <p:grpSpPr>
          <a:xfrm>
            <a:off x="4301728" y="3347816"/>
            <a:ext cx="1457324" cy="1169194"/>
            <a:chOff x="2653" y="3022"/>
            <a:chExt cx="1224" cy="982"/>
          </a:xfrm>
        </p:grpSpPr>
        <p:sp>
          <p:nvSpPr>
            <p:cNvPr id="18" name="Text Box 15"/>
            <p:cNvSpPr txBox="1"/>
            <p:nvPr/>
          </p:nvSpPr>
          <p:spPr>
            <a:xfrm>
              <a:off x="2725" y="3668"/>
              <a:ext cx="1152" cy="33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50000"/>
                </a:spcBef>
                <a:defRPr sz="2000" b="1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zh-CN" altLang="en-US"/>
                <a:t>玻璃管</a:t>
              </a:r>
            </a:p>
          </p:txBody>
        </p:sp>
        <p:sp>
          <p:nvSpPr>
            <p:cNvPr id="19" name="Line 16"/>
            <p:cNvSpPr/>
            <p:nvPr/>
          </p:nvSpPr>
          <p:spPr>
            <a:xfrm flipH="1" flipV="1">
              <a:off x="2653" y="3022"/>
              <a:ext cx="499" cy="680"/>
            </a:xfrm>
            <a:prstGeom prst="line">
              <a:avLst/>
            </a:prstGeom>
            <a:ln w="57150" cap="flat" cmpd="sng">
              <a:solidFill>
                <a:srgbClr val="339933"/>
              </a:solidFill>
              <a:prstDash val="solid"/>
              <a:headEnd type="none" w="med" len="med"/>
              <a:tailEnd type="arrow" w="med" len="med"/>
            </a:ln>
          </p:spPr>
          <p:txBody>
            <a:bodyPr/>
            <a:lstStyle/>
            <a:p>
              <a:endParaRPr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42"/>
          <p:cNvSpPr/>
          <p:nvPr/>
        </p:nvSpPr>
        <p:spPr bwMode="auto">
          <a:xfrm>
            <a:off x="0" y="440512"/>
            <a:ext cx="2399742" cy="413008"/>
          </a:xfrm>
          <a:custGeom>
            <a:avLst/>
            <a:gdLst/>
            <a:ahLst/>
            <a:cxnLst>
              <a:cxn ang="0">
                <a:pos x="0" y="9144"/>
              </a:cxn>
              <a:cxn ang="0">
                <a:pos x="2679192" y="0"/>
              </a:cxn>
              <a:cxn ang="0">
                <a:pos x="3118104" y="548640"/>
              </a:cxn>
              <a:cxn ang="0">
                <a:pos x="0" y="548640"/>
              </a:cxn>
              <a:cxn ang="0">
                <a:pos x="0" y="9144"/>
              </a:cxn>
            </a:cxnLst>
            <a:rect l="0" t="0" r="r" b="b"/>
            <a:pathLst>
              <a:path w="3118104" h="548640">
                <a:moveTo>
                  <a:pt x="0" y="9144"/>
                </a:moveTo>
                <a:lnTo>
                  <a:pt x="2679192" y="0"/>
                </a:lnTo>
                <a:lnTo>
                  <a:pt x="3118104" y="548640"/>
                </a:lnTo>
                <a:lnTo>
                  <a:pt x="0" y="548640"/>
                </a:lnTo>
                <a:lnTo>
                  <a:pt x="0" y="9144"/>
                </a:lnTo>
                <a:close/>
              </a:path>
            </a:pathLst>
          </a:custGeom>
          <a:solidFill>
            <a:srgbClr val="8FBE7C"/>
          </a:solidFill>
          <a:ln w="9525">
            <a:noFill/>
            <a:round/>
          </a:ln>
        </p:spPr>
        <p:txBody>
          <a:bodyPr lIns="69778" tIns="34889" rIns="69778" bIns="34889" anchor="ctr"/>
          <a:lstStyle/>
          <a:p>
            <a:endParaRPr lang="zh-CN" altLang="en-US"/>
          </a:p>
        </p:txBody>
      </p:sp>
      <p:sp>
        <p:nvSpPr>
          <p:cNvPr id="12" name="动作按钮: 第一张 11">
            <a:hlinkClick r:id="rId2" action="ppaction://hlinksldjump" highlightClick="1"/>
          </p:cNvPr>
          <p:cNvSpPr/>
          <p:nvPr/>
        </p:nvSpPr>
        <p:spPr>
          <a:xfrm>
            <a:off x="8902083" y="5277536"/>
            <a:ext cx="241918" cy="2291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123"/>
          <p:cNvSpPr txBox="1">
            <a:spLocks noChangeArrowheads="1"/>
          </p:cNvSpPr>
          <p:nvPr/>
        </p:nvSpPr>
        <p:spPr bwMode="auto">
          <a:xfrm>
            <a:off x="125759" y="429895"/>
            <a:ext cx="1714281" cy="4397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778" tIns="34889" rIns="69778" bIns="34889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495572" y="1361597"/>
            <a:ext cx="8475550" cy="3393237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（呼和浩特中考）小明同学设计的一个温度计，如图所示，瓶中装的是气体，瓶塞不漏气，弯管水平部分有一小段液柱。</a:t>
            </a:r>
            <a:endParaRPr lang="zh-CN" altLang="en-US" sz="2400" b="1">
              <a:solidFill>
                <a:srgbClr val="0FB62A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（1）这个温度计是根据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（选填“液体热胀冷缩”或“气体热胀冷缩”）的规律制成的；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（2）将此装置放在室内，当周围的温度降低时，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液柱将向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（选填“左”或“右”）移动。</a:t>
            </a:r>
          </a:p>
        </p:txBody>
      </p:sp>
      <p:sp>
        <p:nvSpPr>
          <p:cNvPr id="6" name="文本框 3"/>
          <p:cNvSpPr txBox="1"/>
          <p:nvPr/>
        </p:nvSpPr>
        <p:spPr>
          <a:xfrm>
            <a:off x="3919026" y="2556073"/>
            <a:ext cx="1761540" cy="3924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1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  <a:sym typeface="+mn-ea"/>
              </a:rPr>
              <a:t>气体热胀冷缩</a:t>
            </a:r>
          </a:p>
        </p:txBody>
      </p:sp>
      <p:sp>
        <p:nvSpPr>
          <p:cNvPr id="7" name="文本框 4"/>
          <p:cNvSpPr txBox="1"/>
          <p:nvPr/>
        </p:nvSpPr>
        <p:spPr>
          <a:xfrm>
            <a:off x="1989221" y="4189311"/>
            <a:ext cx="447880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  <a:sym typeface="+mn-ea"/>
              </a:rPr>
              <a:t>左</a:t>
            </a:r>
          </a:p>
        </p:txBody>
      </p:sp>
      <p:pic>
        <p:nvPicPr>
          <p:cNvPr id="8" name="图片 7" descr="2ebacaa0[1]"/>
          <p:cNvPicPr>
            <a:picLocks noChangeAspect="1"/>
          </p:cNvPicPr>
          <p:nvPr/>
        </p:nvPicPr>
        <p:blipFill>
          <a:blip r:embed="rId3"/>
          <a:srcRect r="83440" b="14425"/>
          <a:stretch>
            <a:fillRect/>
          </a:stretch>
        </p:blipFill>
        <p:spPr>
          <a:xfrm>
            <a:off x="7115346" y="3200172"/>
            <a:ext cx="1590599" cy="1795463"/>
          </a:xfrm>
          <a:prstGeom prst="rect">
            <a:avLst/>
          </a:prstGeom>
        </p:spPr>
      </p:pic>
      <p:grpSp>
        <p:nvGrpSpPr>
          <p:cNvPr id="9" name="组合 3"/>
          <p:cNvGrpSpPr/>
          <p:nvPr/>
        </p:nvGrpSpPr>
        <p:grpSpPr>
          <a:xfrm>
            <a:off x="3377396" y="859862"/>
            <a:ext cx="1879600" cy="477054"/>
            <a:chOff x="497257" y="753279"/>
            <a:chExt cx="1881032" cy="477860"/>
          </a:xfrm>
        </p:grpSpPr>
        <p:grpSp>
          <p:nvGrpSpPr>
            <p:cNvPr id="10" name="组合 2"/>
            <p:cNvGrpSpPr/>
            <p:nvPr/>
          </p:nvGrpSpPr>
          <p:grpSpPr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3" name="缺角矩形 12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缺角矩形 13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缺角矩形 14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缺角矩形 15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765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765" eaLnBrk="0" hangingPunct="0">
                <a:defRPr/>
              </a:pPr>
              <a:r>
                <a:rPr lang="zh-CN" altLang="en-US" sz="2500" b="1" kern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主题1">
  <a:themeElements>
    <a:clrScheme name="通用_蓝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通用_蓝">
      <a:majorFont>
        <a:latin typeface="Arial"/>
        <a:ea typeface="隶书"/>
        <a:cs typeface="Arial"/>
      </a:majorFont>
      <a:minorFont>
        <a:latin typeface="Arial"/>
        <a:ea typeface="华文新魏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1838</Words>
  <Application>Microsoft Office PowerPoint</Application>
  <PresentationFormat>全屏显示(16:9)</PresentationFormat>
  <Paragraphs>274</Paragraphs>
  <Slides>31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方正行楷_GBK</vt:lpstr>
      <vt:lpstr>仿宋</vt:lpstr>
      <vt:lpstr>黑体</vt:lpstr>
      <vt:lpstr>楷体</vt:lpstr>
      <vt:lpstr>思源黑体 CN Heavy</vt:lpstr>
      <vt:lpstr>宋体</vt:lpstr>
      <vt:lpstr>微软雅黑</vt:lpstr>
      <vt:lpstr>Arial</vt:lpstr>
      <vt:lpstr>Calibri</vt:lpstr>
      <vt:lpstr>Times New Roman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lenovo07</cp:lastModifiedBy>
  <cp:revision>2</cp:revision>
  <cp:lastPrinted>2021-07-13T18:12:13Z</cp:lastPrinted>
  <dcterms:created xsi:type="dcterms:W3CDTF">2021-07-13T18:12:13Z</dcterms:created>
  <dcterms:modified xsi:type="dcterms:W3CDTF">2021-09-24T03:13:39Z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