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5215B-5F78-4718-B2A9-A09F37E2DFBA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3969788" y="1824612"/>
            <a:ext cx="489307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第十七章 欧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姆定律</a:t>
            </a:r>
            <a:endParaRPr lang="zh-CN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8" name="Shape 40"/>
          <p:cNvSpPr/>
          <p:nvPr/>
        </p:nvSpPr>
        <p:spPr>
          <a:xfrm>
            <a:off x="3969788" y="2703826"/>
            <a:ext cx="4680520" cy="1264833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电阻的测量</a:t>
            </a:r>
            <a:endParaRPr lang="en-US" altLang="zh-CN" sz="40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课时  伏安法测电阻</a:t>
            </a:r>
            <a:endParaRPr lang="zh-CN" sz="40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683568" y="694908"/>
            <a:ext cx="1512888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宋体" pitchFamily="2" charset="-122"/>
                <a:ea typeface="黑体" pitchFamily="49" charset="-122"/>
              </a:rPr>
              <a:t>记录数据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graphicFrame>
        <p:nvGraphicFramePr>
          <p:cNvPr id="70667" name="表格 70666"/>
          <p:cNvGraphicFramePr>
            <a:graphicFrameLocks noGrp="1"/>
          </p:cNvGraphicFramePr>
          <p:nvPr/>
        </p:nvGraphicFramePr>
        <p:xfrm>
          <a:off x="719140" y="1776413"/>
          <a:ext cx="7667625" cy="1983581"/>
        </p:xfrm>
        <a:graphic>
          <a:graphicData uri="http://schemas.openxmlformats.org/drawingml/2006/table">
            <a:tbl>
              <a:tblPr/>
              <a:tblGrid>
                <a:gridCol w="1916113"/>
                <a:gridCol w="1917700"/>
                <a:gridCol w="1916112"/>
                <a:gridCol w="1917700"/>
              </a:tblGrid>
              <a:tr h="57983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Times New Roman" pitchFamily="18" charset="0"/>
                          <a:ea typeface="宋体" pitchFamily="2" charset="-122"/>
                        </a:rPr>
                        <a:t>测量次数</a:t>
                      </a:r>
                    </a:p>
                  </a:txBody>
                  <a:tcPr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</a:rPr>
                        <a:t>电压</a:t>
                      </a:r>
                      <a:r>
                        <a:rPr lang="en-US" altLang="x-none" sz="2000" i="1">
                          <a:latin typeface="Times New Roman" pitchFamily="18" charset="0"/>
                          <a:ea typeface="宋体" pitchFamily="2" charset="-122"/>
                        </a:rPr>
                        <a:t>U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itchFamily="2" charset="-122"/>
                        </a:rPr>
                        <a:t>/V</a:t>
                      </a:r>
                      <a:endParaRPr lang="zh-CN" altLang="en-US" sz="200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latin typeface="Times New Roman" pitchFamily="18" charset="0"/>
                          <a:ea typeface="宋体" pitchFamily="2" charset="-122"/>
                        </a:rPr>
                        <a:t>电流</a:t>
                      </a:r>
                      <a:r>
                        <a:rPr lang="en-US" altLang="x-none" sz="2000" i="1" dirty="0">
                          <a:latin typeface="Times New Roman" pitchFamily="18" charset="0"/>
                          <a:ea typeface="宋体" pitchFamily="2" charset="-122"/>
                        </a:rPr>
                        <a:t>I</a:t>
                      </a:r>
                      <a:r>
                        <a:rPr lang="en-US" altLang="x-none" sz="2000" dirty="0">
                          <a:latin typeface="Times New Roman" pitchFamily="18" charset="0"/>
                          <a:ea typeface="宋体" pitchFamily="2" charset="-122"/>
                        </a:rPr>
                        <a:t>/A</a:t>
                      </a:r>
                      <a:endParaRPr lang="zh-CN" altLang="en-US" sz="2000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</a:rPr>
                        <a:t>电阻</a:t>
                      </a:r>
                      <a:r>
                        <a:rPr lang="en-US" altLang="x-none" sz="2000" i="1">
                          <a:latin typeface="Times New Roman" pitchFamily="18" charset="0"/>
                          <a:ea typeface="宋体" pitchFamily="2" charset="-122"/>
                        </a:rPr>
                        <a:t>R</a:t>
                      </a:r>
                      <a:r>
                        <a:rPr lang="en-US" altLang="x-none" sz="2000"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lang="el-GR" altLang="en-US" sz="2000">
                          <a:latin typeface="Times New Roman" pitchFamily="18" charset="0"/>
                          <a:ea typeface="宋体" pitchFamily="2" charset="-122"/>
                        </a:rPr>
                        <a:t>Ω</a:t>
                      </a:r>
                      <a:endParaRPr lang="zh-CN" altLang="en-US" sz="200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15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0.2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10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39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0.3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10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196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4.5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0.44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宋体" pitchFamily="2" charset="-122"/>
                        </a:rPr>
                        <a:t>10.2</a:t>
                      </a:r>
                      <a:endParaRPr lang="zh-CN" altLang="en-US" sz="2000">
                        <a:solidFill>
                          <a:srgbClr val="FF0000"/>
                        </a:solidFill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556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72710"/>
          <p:cNvSpPr>
            <a:spLocks noChangeArrowheads="1"/>
          </p:cNvSpPr>
          <p:nvPr/>
        </p:nvSpPr>
        <p:spPr bwMode="auto">
          <a:xfrm>
            <a:off x="468313" y="1168004"/>
            <a:ext cx="8496300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宋体" pitchFamily="2" charset="-122"/>
              </a:rPr>
              <a:t>　　</a:t>
            </a:r>
            <a:r>
              <a:rPr lang="en-US" altLang="zh-CN" sz="2400">
                <a:latin typeface="Times New Roman" pitchFamily="18" charset="0"/>
              </a:rPr>
              <a:t>1.</a:t>
            </a:r>
            <a:r>
              <a:rPr lang="zh-CN" altLang="en-US" sz="2400">
                <a:latin typeface="Times New Roman" pitchFamily="18" charset="0"/>
              </a:rPr>
              <a:t>将上述实验中的定值电阻换成小灯泡，用同样的方法测定小灯泡的电阻。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　　</a:t>
            </a:r>
            <a:r>
              <a:rPr lang="en-US" altLang="zh-CN" sz="2400">
                <a:latin typeface="Times New Roman" pitchFamily="18" charset="0"/>
              </a:rPr>
              <a:t>2.</a:t>
            </a:r>
            <a:r>
              <a:rPr lang="zh-CN" altLang="en-US" sz="2400">
                <a:latin typeface="Times New Roman" pitchFamily="18" charset="0"/>
              </a:rPr>
              <a:t>多测几组数据，根据实验数据分别计算出小灯泡的电阻。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　　</a:t>
            </a:r>
            <a:r>
              <a:rPr lang="en-US" altLang="zh-CN" sz="2400">
                <a:latin typeface="Times New Roman" pitchFamily="18" charset="0"/>
              </a:rPr>
              <a:t>3.</a:t>
            </a:r>
            <a:r>
              <a:rPr lang="zh-CN" altLang="en-US" sz="2400">
                <a:latin typeface="Times New Roman" pitchFamily="18" charset="0"/>
              </a:rPr>
              <a:t>比较计算出的几个数值，看看每次算出的电阻的大小相同吗？有什么变化规律吗？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　　</a:t>
            </a:r>
            <a:r>
              <a:rPr lang="en-US" altLang="zh-CN" sz="2400">
                <a:latin typeface="Times New Roman" pitchFamily="18" charset="0"/>
              </a:rPr>
              <a:t>4.</a:t>
            </a:r>
            <a:r>
              <a:rPr lang="zh-CN" altLang="en-US" sz="2400">
                <a:latin typeface="Times New Roman" pitchFamily="18" charset="0"/>
              </a:rPr>
              <a:t>如果出现的情况和测量定值电阻时不同，你如何解释？</a:t>
            </a:r>
          </a:p>
        </p:txBody>
      </p:sp>
      <p:grpSp>
        <p:nvGrpSpPr>
          <p:cNvPr id="10" name="组合 3"/>
          <p:cNvGrpSpPr/>
          <p:nvPr/>
        </p:nvGrpSpPr>
        <p:grpSpPr>
          <a:xfrm>
            <a:off x="683568" y="478349"/>
            <a:ext cx="1727840" cy="505304"/>
            <a:chOff x="1076" y="2071"/>
            <a:chExt cx="2720" cy="940"/>
          </a:xfrm>
        </p:grpSpPr>
        <p:sp>
          <p:nvSpPr>
            <p:cNvPr id="11" name="流程图: 文档 10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2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交流与讨论</a:t>
              </a:r>
              <a:endParaRPr lang="zh-CN" altLang="en-US" sz="2000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7605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3960813" y="1741885"/>
            <a:ext cx="4811712" cy="3151584"/>
            <a:chOff x="0" y="0"/>
            <a:chExt cx="3031" cy="2647"/>
          </a:xfrm>
        </p:grpSpPr>
        <p:pic>
          <p:nvPicPr>
            <p:cNvPr id="18435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854" y="1044"/>
              <a:ext cx="862" cy="60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grpSp>
          <p:nvGrpSpPr>
            <p:cNvPr id="3" name="Group 4"/>
            <p:cNvGrpSpPr>
              <a:grpSpLocks noChangeAspect="1"/>
            </p:cNvGrpSpPr>
            <p:nvPr/>
          </p:nvGrpSpPr>
          <p:grpSpPr>
            <a:xfrm>
              <a:off x="0" y="0"/>
              <a:ext cx="3031" cy="2647"/>
              <a:chOff x="0" y="0"/>
              <a:chExt cx="3031" cy="2647"/>
            </a:xfrm>
          </p:grpSpPr>
          <p:pic>
            <p:nvPicPr>
              <p:cNvPr id="18437" name="Picture 5" descr="无标题"/>
              <p:cNvPicPr>
                <a:picLocks noChangeAspect="1" noChangeArrowheads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>
                <a:off x="1870" y="1204"/>
                <a:ext cx="1161" cy="559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18438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/>
              <a:stretch>
                <a:fillRect/>
              </a:stretch>
            </p:blipFill>
            <p:spPr bwMode="auto">
              <a:xfrm>
                <a:off x="1879" y="183"/>
                <a:ext cx="720" cy="46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18439" name="Picture 6" descr="H:\2\人教教参资源\九\图\电流表.JPG"/>
              <p:cNvPicPr>
                <a:picLocks noChangeAspect="1" noChangeArrowheads="1"/>
              </p:cNvPicPr>
              <p:nvPr/>
            </p:nvPicPr>
            <p:blipFill>
              <a:blip r:embed="rId5"/>
              <a:stretch>
                <a:fillRect/>
              </a:stretch>
            </p:blipFill>
            <p:spPr bwMode="auto">
              <a:xfrm>
                <a:off x="0" y="920"/>
                <a:ext cx="670" cy="792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18440" name="Picture 7" descr="H:\2\人教教参资源\九\图\电压表.JPG"/>
              <p:cNvPicPr>
                <a:picLocks noChangeAspect="1" noChangeArrowheads="1"/>
              </p:cNvPicPr>
              <p:nvPr/>
            </p:nvPicPr>
            <p:blipFill>
              <a:blip r:embed="rId6"/>
              <a:stretch>
                <a:fillRect/>
              </a:stretch>
            </p:blipFill>
            <p:spPr bwMode="auto">
              <a:xfrm>
                <a:off x="905" y="1827"/>
                <a:ext cx="807" cy="82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18441" name="Picture 14" descr="H:\2\人教教参资源\九\图\蓄电池.jpg"/>
              <p:cNvPicPr>
                <a:picLocks noChangeAspect="1" noChangeArrowheads="1"/>
              </p:cNvPicPr>
              <p:nvPr/>
            </p:nvPicPr>
            <p:blipFill>
              <a:blip r:embed="rId7"/>
              <a:stretch>
                <a:fillRect/>
              </a:stretch>
            </p:blipFill>
            <p:spPr bwMode="auto">
              <a:xfrm>
                <a:off x="730" y="0"/>
                <a:ext cx="984" cy="92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</p:grpSp>
      </p:grpSp>
      <p:grpSp>
        <p:nvGrpSpPr>
          <p:cNvPr id="4" name="Group 10"/>
          <p:cNvGrpSpPr/>
          <p:nvPr/>
        </p:nvGrpSpPr>
        <p:grpSpPr>
          <a:xfrm>
            <a:off x="3816353" y="1931194"/>
            <a:ext cx="4873625" cy="2776538"/>
            <a:chOff x="0" y="0"/>
            <a:chExt cx="3070" cy="2332"/>
          </a:xfrm>
        </p:grpSpPr>
        <p:sp>
          <p:nvSpPr>
            <p:cNvPr id="18443" name="未知"/>
            <p:cNvSpPr>
              <a:spLocks noChangeArrowheads="1"/>
            </p:cNvSpPr>
            <p:nvPr/>
          </p:nvSpPr>
          <p:spPr bwMode="auto">
            <a:xfrm>
              <a:off x="1446" y="0"/>
              <a:ext cx="684" cy="460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240" y="34"/>
                </a:cxn>
                <a:cxn ang="0">
                  <a:pos x="404" y="253"/>
                </a:cxn>
                <a:cxn ang="0">
                  <a:pos x="595" y="445"/>
                </a:cxn>
                <a:cxn ang="0">
                  <a:pos x="684" y="345"/>
                </a:cxn>
              </a:cxnLst>
              <a:rect l="0" t="0" r="r" b="b"/>
              <a:pathLst>
                <a:path w="684" h="460">
                  <a:moveTo>
                    <a:pt x="0" y="52"/>
                  </a:moveTo>
                  <a:cubicBezTo>
                    <a:pt x="39" y="49"/>
                    <a:pt x="173" y="0"/>
                    <a:pt x="240" y="34"/>
                  </a:cubicBezTo>
                  <a:cubicBezTo>
                    <a:pt x="308" y="68"/>
                    <a:pt x="345" y="184"/>
                    <a:pt x="404" y="253"/>
                  </a:cubicBezTo>
                  <a:cubicBezTo>
                    <a:pt x="463" y="321"/>
                    <a:pt x="548" y="430"/>
                    <a:pt x="595" y="445"/>
                  </a:cubicBezTo>
                  <a:cubicBezTo>
                    <a:pt x="642" y="460"/>
                    <a:pt x="666" y="366"/>
                    <a:pt x="684" y="345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pPr>
                <a:buFont typeface="Arial"/>
                <a:buNone/>
              </a:pPr>
              <a:endParaRPr lang="zh-CN" altLang="zh-CN"/>
            </a:p>
          </p:txBody>
        </p:sp>
        <p:sp>
          <p:nvSpPr>
            <p:cNvPr id="18444" name="未知"/>
            <p:cNvSpPr>
              <a:spLocks noChangeArrowheads="1"/>
            </p:cNvSpPr>
            <p:nvPr/>
          </p:nvSpPr>
          <p:spPr bwMode="auto">
            <a:xfrm>
              <a:off x="2541" y="339"/>
              <a:ext cx="529" cy="86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243" y="71"/>
                </a:cxn>
                <a:cxn ang="0">
                  <a:pos x="487" y="454"/>
                </a:cxn>
                <a:cxn ang="0">
                  <a:pos x="496" y="860"/>
                </a:cxn>
              </a:cxnLst>
              <a:rect l="0" t="0" r="r" b="b"/>
              <a:pathLst>
                <a:path w="529" h="860">
                  <a:moveTo>
                    <a:pt x="0" y="26"/>
                  </a:moveTo>
                  <a:cubicBezTo>
                    <a:pt x="42" y="33"/>
                    <a:pt x="162" y="0"/>
                    <a:pt x="243" y="71"/>
                  </a:cubicBezTo>
                  <a:cubicBezTo>
                    <a:pt x="324" y="142"/>
                    <a:pt x="445" y="323"/>
                    <a:pt x="487" y="454"/>
                  </a:cubicBezTo>
                  <a:cubicBezTo>
                    <a:pt x="529" y="585"/>
                    <a:pt x="494" y="776"/>
                    <a:pt x="496" y="860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pPr>
                <a:buFont typeface="Arial"/>
                <a:buNone/>
              </a:pPr>
              <a:endParaRPr lang="zh-CN" altLang="zh-CN"/>
            </a:p>
          </p:txBody>
        </p:sp>
        <p:sp>
          <p:nvSpPr>
            <p:cNvPr id="18445" name="未知"/>
            <p:cNvSpPr>
              <a:spLocks noChangeArrowheads="1"/>
            </p:cNvSpPr>
            <p:nvPr/>
          </p:nvSpPr>
          <p:spPr bwMode="auto">
            <a:xfrm>
              <a:off x="1660" y="1299"/>
              <a:ext cx="593" cy="4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0" y="264"/>
                </a:cxn>
                <a:cxn ang="0">
                  <a:pos x="334" y="354"/>
                </a:cxn>
                <a:cxn ang="0">
                  <a:pos x="558" y="354"/>
                </a:cxn>
                <a:cxn ang="0">
                  <a:pos x="545" y="58"/>
                </a:cxn>
              </a:cxnLst>
              <a:rect l="0" t="0" r="r" b="b"/>
              <a:pathLst>
                <a:path w="593" h="402">
                  <a:moveTo>
                    <a:pt x="0" y="0"/>
                  </a:moveTo>
                  <a:cubicBezTo>
                    <a:pt x="33" y="45"/>
                    <a:pt x="144" y="205"/>
                    <a:pt x="200" y="264"/>
                  </a:cubicBezTo>
                  <a:cubicBezTo>
                    <a:pt x="256" y="323"/>
                    <a:pt x="275" y="339"/>
                    <a:pt x="334" y="354"/>
                  </a:cubicBezTo>
                  <a:cubicBezTo>
                    <a:pt x="394" y="368"/>
                    <a:pt x="524" y="403"/>
                    <a:pt x="558" y="354"/>
                  </a:cubicBezTo>
                  <a:cubicBezTo>
                    <a:pt x="593" y="305"/>
                    <a:pt x="548" y="120"/>
                    <a:pt x="545" y="58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pPr>
                <a:buFont typeface="Arial"/>
                <a:buNone/>
              </a:pPr>
              <a:endParaRPr lang="zh-CN" altLang="zh-CN"/>
            </a:p>
          </p:txBody>
        </p:sp>
        <p:sp>
          <p:nvSpPr>
            <p:cNvPr id="18446" name="未知"/>
            <p:cNvSpPr>
              <a:spLocks noChangeArrowheads="1"/>
            </p:cNvSpPr>
            <p:nvPr/>
          </p:nvSpPr>
          <p:spPr bwMode="auto">
            <a:xfrm>
              <a:off x="1534" y="1275"/>
              <a:ext cx="355" cy="1010"/>
            </a:xfrm>
            <a:custGeom>
              <a:avLst/>
              <a:gdLst/>
              <a:ahLst/>
              <a:cxnLst>
                <a:cxn ang="0">
                  <a:pos x="0" y="1010"/>
                </a:cxn>
                <a:cxn ang="0">
                  <a:pos x="213" y="967"/>
                </a:cxn>
                <a:cxn ang="0">
                  <a:pos x="315" y="777"/>
                </a:cxn>
                <a:cxn ang="0">
                  <a:pos x="322" y="412"/>
                </a:cxn>
                <a:cxn ang="0">
                  <a:pos x="118" y="0"/>
                </a:cxn>
              </a:cxnLst>
              <a:rect l="0" t="0" r="r" b="b"/>
              <a:pathLst>
                <a:path w="355" h="1010">
                  <a:moveTo>
                    <a:pt x="0" y="1010"/>
                  </a:moveTo>
                  <a:cubicBezTo>
                    <a:pt x="35" y="1004"/>
                    <a:pt x="160" y="1006"/>
                    <a:pt x="213" y="967"/>
                  </a:cubicBezTo>
                  <a:cubicBezTo>
                    <a:pt x="266" y="928"/>
                    <a:pt x="297" y="869"/>
                    <a:pt x="315" y="777"/>
                  </a:cubicBezTo>
                  <a:cubicBezTo>
                    <a:pt x="334" y="684"/>
                    <a:pt x="355" y="542"/>
                    <a:pt x="322" y="412"/>
                  </a:cubicBezTo>
                  <a:cubicBezTo>
                    <a:pt x="289" y="283"/>
                    <a:pt x="160" y="86"/>
                    <a:pt x="118" y="0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pPr>
                <a:buFont typeface="Arial"/>
                <a:buNone/>
              </a:pPr>
              <a:endParaRPr lang="zh-CN" altLang="zh-CN"/>
            </a:p>
          </p:txBody>
        </p:sp>
        <p:sp>
          <p:nvSpPr>
            <p:cNvPr id="18447" name="未知"/>
            <p:cNvSpPr>
              <a:spLocks noChangeArrowheads="1"/>
            </p:cNvSpPr>
            <p:nvPr/>
          </p:nvSpPr>
          <p:spPr bwMode="auto">
            <a:xfrm>
              <a:off x="936" y="1304"/>
              <a:ext cx="274" cy="1028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58" y="504"/>
                </a:cxn>
                <a:cxn ang="0">
                  <a:pos x="4" y="770"/>
                </a:cxn>
                <a:cxn ang="0">
                  <a:pos x="80" y="994"/>
                </a:cxn>
                <a:cxn ang="0">
                  <a:pos x="274" y="974"/>
                </a:cxn>
              </a:cxnLst>
              <a:rect l="0" t="0" r="r" b="b"/>
              <a:pathLst>
                <a:path w="274" h="1028">
                  <a:moveTo>
                    <a:pt x="198" y="0"/>
                  </a:moveTo>
                  <a:cubicBezTo>
                    <a:pt x="175" y="84"/>
                    <a:pt x="90" y="376"/>
                    <a:pt x="58" y="504"/>
                  </a:cubicBezTo>
                  <a:cubicBezTo>
                    <a:pt x="26" y="632"/>
                    <a:pt x="0" y="688"/>
                    <a:pt x="4" y="770"/>
                  </a:cubicBezTo>
                  <a:cubicBezTo>
                    <a:pt x="8" y="852"/>
                    <a:pt x="35" y="960"/>
                    <a:pt x="80" y="994"/>
                  </a:cubicBezTo>
                  <a:cubicBezTo>
                    <a:pt x="125" y="1028"/>
                    <a:pt x="234" y="978"/>
                    <a:pt x="274" y="974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pPr>
                <a:buFont typeface="Arial"/>
                <a:buNone/>
              </a:pPr>
              <a:endParaRPr lang="zh-CN" altLang="zh-CN"/>
            </a:p>
          </p:txBody>
        </p:sp>
        <p:sp>
          <p:nvSpPr>
            <p:cNvPr id="18448" name="未知"/>
            <p:cNvSpPr>
              <a:spLocks noChangeArrowheads="1"/>
            </p:cNvSpPr>
            <p:nvPr/>
          </p:nvSpPr>
          <p:spPr bwMode="auto">
            <a:xfrm>
              <a:off x="426" y="1292"/>
              <a:ext cx="718" cy="259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09" y="229"/>
                </a:cxn>
                <a:cxn ang="0">
                  <a:pos x="307" y="245"/>
                </a:cxn>
                <a:cxn ang="0">
                  <a:pos x="467" y="146"/>
                </a:cxn>
                <a:cxn ang="0">
                  <a:pos x="718" y="0"/>
                </a:cxn>
              </a:cxnLst>
              <a:rect l="0" t="0" r="r" b="b"/>
              <a:pathLst>
                <a:path w="718" h="259">
                  <a:moveTo>
                    <a:pt x="0" y="76"/>
                  </a:moveTo>
                  <a:cubicBezTo>
                    <a:pt x="19" y="102"/>
                    <a:pt x="58" y="201"/>
                    <a:pt x="109" y="229"/>
                  </a:cubicBezTo>
                  <a:cubicBezTo>
                    <a:pt x="160" y="257"/>
                    <a:pt x="247" y="259"/>
                    <a:pt x="307" y="245"/>
                  </a:cubicBezTo>
                  <a:cubicBezTo>
                    <a:pt x="367" y="232"/>
                    <a:pt x="399" y="187"/>
                    <a:pt x="467" y="146"/>
                  </a:cubicBezTo>
                  <a:cubicBezTo>
                    <a:pt x="535" y="105"/>
                    <a:pt x="666" y="30"/>
                    <a:pt x="718" y="0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pPr>
                <a:buFont typeface="Arial"/>
                <a:buNone/>
              </a:pPr>
              <a:endParaRPr lang="zh-CN" altLang="zh-CN"/>
            </a:p>
          </p:txBody>
        </p:sp>
        <p:sp>
          <p:nvSpPr>
            <p:cNvPr id="18449" name="未知"/>
            <p:cNvSpPr>
              <a:spLocks noChangeArrowheads="1"/>
            </p:cNvSpPr>
            <p:nvPr/>
          </p:nvSpPr>
          <p:spPr bwMode="auto">
            <a:xfrm>
              <a:off x="0" y="56"/>
              <a:ext cx="994" cy="1343"/>
            </a:xfrm>
            <a:custGeom>
              <a:avLst/>
              <a:gdLst/>
              <a:ahLst/>
              <a:cxnLst>
                <a:cxn ang="0">
                  <a:pos x="1030" y="33"/>
                </a:cxn>
                <a:cxn ang="0">
                  <a:pos x="891" y="39"/>
                </a:cxn>
                <a:cxn ang="0">
                  <a:pos x="428" y="265"/>
                </a:cxn>
                <a:cxn ang="0">
                  <a:pos x="57" y="695"/>
                </a:cxn>
                <a:cxn ang="0">
                  <a:pos x="85" y="1282"/>
                </a:cxn>
                <a:cxn ang="0">
                  <a:pos x="289" y="1364"/>
                </a:cxn>
              </a:cxnLst>
              <a:rect l="0" t="0" r="r" b="b"/>
              <a:pathLst>
                <a:path w="1030" h="1394">
                  <a:moveTo>
                    <a:pt x="1030" y="33"/>
                  </a:moveTo>
                  <a:cubicBezTo>
                    <a:pt x="1007" y="34"/>
                    <a:pt x="991" y="0"/>
                    <a:pt x="891" y="39"/>
                  </a:cubicBezTo>
                  <a:cubicBezTo>
                    <a:pt x="791" y="78"/>
                    <a:pt x="567" y="156"/>
                    <a:pt x="428" y="265"/>
                  </a:cubicBezTo>
                  <a:cubicBezTo>
                    <a:pt x="289" y="374"/>
                    <a:pt x="114" y="525"/>
                    <a:pt x="57" y="695"/>
                  </a:cubicBezTo>
                  <a:cubicBezTo>
                    <a:pt x="0" y="865"/>
                    <a:pt x="46" y="1170"/>
                    <a:pt x="85" y="1282"/>
                  </a:cubicBezTo>
                  <a:cubicBezTo>
                    <a:pt x="124" y="1394"/>
                    <a:pt x="247" y="1347"/>
                    <a:pt x="289" y="1364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</p:spPr>
          <p:txBody>
            <a:bodyPr/>
            <a:lstStyle/>
            <a:p>
              <a:pPr>
                <a:buFont typeface="Arial"/>
                <a:buNone/>
              </a:pPr>
              <a:endParaRPr lang="zh-CN" altLang="zh-CN"/>
            </a:p>
          </p:txBody>
        </p:sp>
      </p:grpSp>
      <p:sp>
        <p:nvSpPr>
          <p:cNvPr id="18450" name="TextBox 7"/>
          <p:cNvSpPr>
            <a:spLocks noChangeArrowheads="1"/>
          </p:cNvSpPr>
          <p:nvPr/>
        </p:nvSpPr>
        <p:spPr bwMode="auto">
          <a:xfrm>
            <a:off x="5148064" y="1055839"/>
            <a:ext cx="1358900" cy="58031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66CC"/>
            </a:solidFill>
            <a:round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solidFill>
                  <a:schemeClr val="hlink"/>
                </a:solidFill>
                <a:latin typeface="宋体" pitchFamily="2" charset="-122"/>
              </a:rPr>
              <a:t>实物图 </a:t>
            </a:r>
          </a:p>
        </p:txBody>
      </p:sp>
      <p:sp>
        <p:nvSpPr>
          <p:cNvPr id="18451" name="TextBox 7"/>
          <p:cNvSpPr>
            <a:spLocks noChangeArrowheads="1"/>
          </p:cNvSpPr>
          <p:nvPr/>
        </p:nvSpPr>
        <p:spPr bwMode="auto">
          <a:xfrm>
            <a:off x="1258888" y="1169194"/>
            <a:ext cx="1408112" cy="58031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66CC"/>
            </a:solidFill>
            <a:round/>
          </a:ln>
        </p:spPr>
        <p:txBody>
          <a:bodyPr>
            <a:spAutoFit/>
          </a:bodyPr>
          <a:lstStyle/>
          <a:p>
            <a:pPr>
              <a:buFont typeface="Arial"/>
              <a:buNone/>
            </a:pPr>
            <a:r>
              <a:rPr lang="zh-CN" altLang="en-US" sz="2800" b="1">
                <a:latin typeface="宋体" pitchFamily="2" charset="-122"/>
              </a:rPr>
              <a:t>电路图 </a:t>
            </a:r>
          </a:p>
        </p:txBody>
      </p:sp>
      <p:grpSp>
        <p:nvGrpSpPr>
          <p:cNvPr id="5" name="Group 20"/>
          <p:cNvGrpSpPr/>
          <p:nvPr/>
        </p:nvGrpSpPr>
        <p:grpSpPr>
          <a:xfrm>
            <a:off x="611188" y="2112169"/>
            <a:ext cx="2970212" cy="2078832"/>
            <a:chOff x="0" y="0"/>
            <a:chExt cx="1871" cy="1746"/>
          </a:xfrm>
        </p:grpSpPr>
        <p:sp>
          <p:nvSpPr>
            <p:cNvPr id="18453" name="Rectangle 21"/>
            <p:cNvSpPr>
              <a:spLocks noChangeArrowheads="1"/>
            </p:cNvSpPr>
            <p:nvPr/>
          </p:nvSpPr>
          <p:spPr bwMode="auto">
            <a:xfrm>
              <a:off x="151" y="153"/>
              <a:ext cx="1585" cy="81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/>
                <a:buNone/>
              </a:pPr>
              <a:endParaRPr lang="zh-CN" altLang="zh-CN"/>
            </a:p>
          </p:txBody>
        </p:sp>
        <p:grpSp>
          <p:nvGrpSpPr>
            <p:cNvPr id="6" name="Group 22"/>
            <p:cNvGrpSpPr/>
            <p:nvPr/>
          </p:nvGrpSpPr>
          <p:grpSpPr>
            <a:xfrm>
              <a:off x="679" y="0"/>
              <a:ext cx="75" cy="305"/>
              <a:chOff x="0" y="0"/>
              <a:chExt cx="85" cy="340"/>
            </a:xfrm>
          </p:grpSpPr>
          <p:sp>
            <p:nvSpPr>
              <p:cNvPr id="18455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56" name="Line 2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57" name="Line 21"/>
              <p:cNvSpPr>
                <a:spLocks noChangeShapeType="1"/>
              </p:cNvSpPr>
              <p:nvPr/>
            </p:nvSpPr>
            <p:spPr bwMode="auto"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</p:grpSp>
        <p:grpSp>
          <p:nvGrpSpPr>
            <p:cNvPr id="7" name="Group 26"/>
            <p:cNvGrpSpPr/>
            <p:nvPr/>
          </p:nvGrpSpPr>
          <p:grpSpPr>
            <a:xfrm>
              <a:off x="1258" y="76"/>
              <a:ext cx="252" cy="153"/>
              <a:chOff x="0" y="0"/>
              <a:chExt cx="256" cy="142"/>
            </a:xfrm>
          </p:grpSpPr>
          <p:sp>
            <p:nvSpPr>
              <p:cNvPr id="18459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60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61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</p:grpSp>
        <p:grpSp>
          <p:nvGrpSpPr>
            <p:cNvPr id="8" name="Group 30"/>
            <p:cNvGrpSpPr/>
            <p:nvPr/>
          </p:nvGrpSpPr>
          <p:grpSpPr>
            <a:xfrm>
              <a:off x="1301" y="728"/>
              <a:ext cx="570" cy="296"/>
              <a:chOff x="0" y="0"/>
              <a:chExt cx="726" cy="363"/>
            </a:xfrm>
          </p:grpSpPr>
          <p:sp>
            <p:nvSpPr>
              <p:cNvPr id="18463" name="Rectangle 18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64" name="Line 182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3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65" name="Line 183"/>
              <p:cNvSpPr>
                <a:spLocks noChangeShapeType="1"/>
              </p:cNvSpPr>
              <p:nvPr/>
            </p:nvSpPr>
            <p:spPr bwMode="auto">
              <a:xfrm flipH="1">
                <a:off x="227" y="0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lg"/>
              </a:ln>
            </p:spPr>
            <p:txBody>
              <a:bodyPr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66" name="Rectangle 184"/>
              <p:cNvSpPr>
                <a:spLocks noChangeArrowheads="1"/>
              </p:cNvSpPr>
              <p:nvPr/>
            </p:nvSpPr>
            <p:spPr bwMode="auto"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</p:grpSp>
        <p:grpSp>
          <p:nvGrpSpPr>
            <p:cNvPr id="9" name="Group 35"/>
            <p:cNvGrpSpPr/>
            <p:nvPr/>
          </p:nvGrpSpPr>
          <p:grpSpPr>
            <a:xfrm>
              <a:off x="0" y="296"/>
              <a:ext cx="272" cy="441"/>
              <a:chOff x="0" y="0"/>
              <a:chExt cx="284" cy="464"/>
            </a:xfrm>
          </p:grpSpPr>
          <p:sp>
            <p:nvSpPr>
              <p:cNvPr id="18468" name="Oval 19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69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60" cy="4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/>
                  <a:buNone/>
                </a:pPr>
                <a:r>
                  <a:rPr lang="en-US" altLang="zh-CN" sz="2800" b="1">
                    <a:latin typeface="Times New Roman" pitchFamily="18" charset="0"/>
                  </a:rPr>
                  <a:t>A</a:t>
                </a:r>
              </a:p>
            </p:txBody>
          </p:sp>
        </p:grpSp>
        <p:grpSp>
          <p:nvGrpSpPr>
            <p:cNvPr id="10" name="Group 38"/>
            <p:cNvGrpSpPr/>
            <p:nvPr/>
          </p:nvGrpSpPr>
          <p:grpSpPr>
            <a:xfrm flipV="1">
              <a:off x="151" y="967"/>
              <a:ext cx="931" cy="483"/>
              <a:chOff x="0" y="0"/>
              <a:chExt cx="1049" cy="538"/>
            </a:xfrm>
          </p:grpSpPr>
          <p:sp>
            <p:nvSpPr>
              <p:cNvPr id="18471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4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72" name="Line 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oval" w="med" len="med"/>
              </a:ln>
            </p:spPr>
            <p:txBody>
              <a:bodyPr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73" name="Line 9"/>
              <p:cNvSpPr>
                <a:spLocks noChangeShapeType="1"/>
              </p:cNvSpPr>
              <p:nvPr/>
            </p:nvSpPr>
            <p:spPr bwMode="auto">
              <a:xfrm flipH="1">
                <a:off x="1049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oval" w="med" len="med"/>
              </a:ln>
            </p:spPr>
            <p:txBody>
              <a:bodyPr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</p:grpSp>
        <p:grpSp>
          <p:nvGrpSpPr>
            <p:cNvPr id="11" name="Group 42"/>
            <p:cNvGrpSpPr/>
            <p:nvPr/>
          </p:nvGrpSpPr>
          <p:grpSpPr>
            <a:xfrm>
              <a:off x="488" y="1305"/>
              <a:ext cx="271" cy="441"/>
              <a:chOff x="0" y="0"/>
              <a:chExt cx="284" cy="464"/>
            </a:xfrm>
          </p:grpSpPr>
          <p:sp>
            <p:nvSpPr>
              <p:cNvPr id="18475" name="Oval 190"/>
              <p:cNvSpPr>
                <a:spLocks noChangeArrowheads="1"/>
              </p:cNvSpPr>
              <p:nvPr/>
            </p:nvSpPr>
            <p:spPr bwMode="auto"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Font typeface="Arial"/>
                  <a:buNone/>
                </a:pPr>
                <a:endParaRPr lang="zh-CN" altLang="zh-CN"/>
              </a:p>
            </p:txBody>
          </p:sp>
          <p:sp>
            <p:nvSpPr>
              <p:cNvPr id="18476" name="Text Box 19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60" cy="4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/>
                  <a:buNone/>
                </a:pPr>
                <a:r>
                  <a:rPr lang="en-US" altLang="zh-CN" sz="2800" b="1">
                    <a:latin typeface="Times New Roman" pitchFamily="18" charset="0"/>
                  </a:rPr>
                  <a:t>V</a:t>
                </a:r>
              </a:p>
            </p:txBody>
          </p:sp>
        </p:grpSp>
        <p:sp>
          <p:nvSpPr>
            <p:cNvPr id="18477" name="Text Box 4"/>
            <p:cNvSpPr txBox="1">
              <a:spLocks noChangeArrowheads="1"/>
            </p:cNvSpPr>
            <p:nvPr/>
          </p:nvSpPr>
          <p:spPr bwMode="auto">
            <a:xfrm>
              <a:off x="500" y="536"/>
              <a:ext cx="327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/>
                <a:buNone/>
              </a:pPr>
              <a:r>
                <a:rPr lang="en-US" altLang="zh-CN" sz="2800" b="1">
                  <a:latin typeface="Times New Roman" pitchFamily="18" charset="0"/>
                </a:rPr>
                <a:t>L</a:t>
              </a:r>
            </a:p>
          </p:txBody>
        </p:sp>
        <p:sp>
          <p:nvSpPr>
            <p:cNvPr id="18478" name="Text Box 4"/>
            <p:cNvSpPr txBox="1">
              <a:spLocks noChangeArrowheads="1"/>
            </p:cNvSpPr>
            <p:nvPr/>
          </p:nvSpPr>
          <p:spPr bwMode="auto">
            <a:xfrm>
              <a:off x="1361" y="1067"/>
              <a:ext cx="231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 typeface="Arial"/>
                <a:buNone/>
              </a:pPr>
              <a:r>
                <a:rPr lang="en-US" altLang="zh-CN" sz="2800" b="1" i="1">
                  <a:latin typeface="Times New Roman" pitchFamily="18" charset="0"/>
                </a:rPr>
                <a:t>R</a:t>
              </a:r>
              <a:endParaRPr lang="en-US" altLang="zh-CN" sz="2800" b="1" i="1"/>
            </a:p>
          </p:txBody>
        </p:sp>
        <p:sp>
          <p:nvSpPr>
            <p:cNvPr id="18479" name="Text Box 116"/>
            <p:cNvSpPr txBox="1">
              <a:spLocks noChangeArrowheads="1"/>
            </p:cNvSpPr>
            <p:nvPr/>
          </p:nvSpPr>
          <p:spPr bwMode="auto">
            <a:xfrm>
              <a:off x="1301" y="189"/>
              <a:ext cx="216" cy="3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 typeface="Arial"/>
                <a:buNone/>
              </a:pPr>
              <a:r>
                <a:rPr lang="en-US" altLang="zh-CN" sz="2800" b="1">
                  <a:latin typeface="Times New Roman" pitchFamily="18" charset="0"/>
                </a:rPr>
                <a:t>S</a:t>
              </a:r>
              <a:endParaRPr lang="en-US" altLang="zh-CN" sz="2800" b="1" baseline="-25000">
                <a:latin typeface="Times New Roman" pitchFamily="18" charset="0"/>
              </a:endParaRPr>
            </a:p>
          </p:txBody>
        </p:sp>
        <p:sp>
          <p:nvSpPr>
            <p:cNvPr id="18480" name="AutoShape 48"/>
            <p:cNvSpPr>
              <a:spLocks noChangeArrowheads="1"/>
            </p:cNvSpPr>
            <p:nvPr/>
          </p:nvSpPr>
          <p:spPr bwMode="auto">
            <a:xfrm>
              <a:off x="477" y="817"/>
              <a:ext cx="295" cy="295"/>
            </a:xfrm>
            <a:prstGeom prst="flowChartSummingJuncti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/>
                <a:buNone/>
              </a:pPr>
              <a:endParaRPr lang="zh-CN" altLang="zh-CN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627784" y="333977"/>
            <a:ext cx="4032448" cy="524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微软雅黑" pitchFamily="34" charset="-122"/>
                <a:ea typeface="微软雅黑" panose="020B0503020204020204" pitchFamily="34" charset="-122"/>
              </a:rPr>
              <a:t>测量小灯泡的电阻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60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900" name="Group 772"/>
          <p:cNvGraphicFramePr>
            <a:graphicFrameLocks noGrp="1"/>
          </p:cNvGraphicFramePr>
          <p:nvPr>
            <p:ph sz="half" idx="1"/>
          </p:nvPr>
        </p:nvGraphicFramePr>
        <p:xfrm>
          <a:off x="2303463" y="3189180"/>
          <a:ext cx="6589712" cy="700088"/>
        </p:xfrm>
        <a:graphic>
          <a:graphicData uri="http://schemas.openxmlformats.org/drawingml/2006/table">
            <a:tbl>
              <a:tblPr/>
              <a:tblGrid>
                <a:gridCol w="1047750"/>
                <a:gridCol w="1149350"/>
                <a:gridCol w="1835150"/>
                <a:gridCol w="973137"/>
                <a:gridCol w="1584325"/>
              </a:tblGrid>
              <a:tr h="70008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3.8 </a:t>
                      </a:r>
                      <a:endParaRPr kumimoji="0" lang="en-US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ea typeface="宋体" pitchFamily="2" charset="-122"/>
                      </a:endParaRPr>
                    </a:p>
                  </a:txBody>
                  <a:tcPr marT="34290" marB="34290"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5.6 </a:t>
                      </a:r>
                      <a:endParaRPr kumimoji="0" lang="en-US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ea typeface="宋体" pitchFamily="2" charset="-122"/>
                      </a:endParaRPr>
                    </a:p>
                  </a:txBody>
                  <a:tcPr marT="34290" marB="34290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7.1 </a:t>
                      </a:r>
                      <a:endParaRPr kumimoji="0" lang="en-US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ea typeface="宋体" pitchFamily="2" charset="-122"/>
                      </a:endParaRPr>
                    </a:p>
                  </a:txBody>
                  <a:tcPr marT="34290" marB="34290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8.3 </a:t>
                      </a:r>
                      <a:endParaRPr kumimoji="0" lang="en-US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ea typeface="宋体" pitchFamily="2" charset="-122"/>
                      </a:endParaRPr>
                    </a:p>
                  </a:txBody>
                  <a:tcPr marT="34290" marB="34290"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9.6 </a:t>
                      </a:r>
                      <a:endParaRPr kumimoji="0" lang="en-US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/>
                        <a:ea typeface="宋体" panose="02010600030101010101" pitchFamily="2" charset="-122"/>
                      </a:endParaRPr>
                    </a:p>
                  </a:txBody>
                  <a:tcPr marT="34290" marB="34290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图片 11" descr="图片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983653"/>
            <a:ext cx="8640960" cy="3088588"/>
          </a:xfrm>
          <a:prstGeom prst="rect">
            <a:avLst/>
          </a:prstGeom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67544" y="406163"/>
            <a:ext cx="1512888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宋体" pitchFamily="2" charset="-122"/>
                <a:ea typeface="黑体" pitchFamily="49" charset="-122"/>
              </a:rPr>
              <a:t>记录数据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3" name="TextBox 5"/>
          <p:cNvSpPr>
            <a:spLocks noChangeArrowheads="1"/>
          </p:cNvSpPr>
          <p:nvPr/>
        </p:nvSpPr>
        <p:spPr bwMode="auto">
          <a:xfrm>
            <a:off x="395536" y="4232033"/>
            <a:ext cx="8424936" cy="58316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结论：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灯丝的电阻随着温度的升高而增大。</a:t>
            </a:r>
          </a:p>
        </p:txBody>
      </p:sp>
    </p:spTree>
    <p:extLst>
      <p:ext uri="{BB962C8B-B14F-4D97-AF65-F5344CB8AC3E}">
        <p14:creationId xmlns:p14="http://schemas.microsoft.com/office/powerpoint/2010/main" val="729483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-2147482617" descr="导图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31640" y="983653"/>
            <a:ext cx="5616624" cy="324275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73079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矩形 7"/>
          <p:cNvSpPr/>
          <p:nvPr/>
        </p:nvSpPr>
        <p:spPr>
          <a:xfrm>
            <a:off x="395536" y="911467"/>
            <a:ext cx="8424936" cy="3147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1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2020</a:t>
            </a:r>
            <a:r>
              <a:rPr lang="zh-CN" altLang="zh-CN" sz="2200" b="1" dirty="0" smtClean="0"/>
              <a:t>秋</a:t>
            </a:r>
            <a:r>
              <a:rPr lang="zh-CN" altLang="zh-CN" sz="2200" b="1" dirty="0" smtClean="0"/>
              <a:t>•招远市期中）</a:t>
            </a:r>
            <a:r>
              <a:rPr lang="zh-CN" altLang="zh-CN" sz="2200" dirty="0" smtClean="0"/>
              <a:t>在测量电阻的实验中，下列说法中错误的是（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．实验原理是欧姆定律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．将变阻器连入电路时，滑片应移动到使电路中电流最小的位置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．在无法估计被测电压、电流时，应采用试触法选取合适的量程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．测量时只要测量一组数据即可</a:t>
            </a:r>
            <a:endParaRPr lang="zh-CN" altLang="zh-CN" sz="2200" dirty="0"/>
          </a:p>
        </p:txBody>
      </p:sp>
      <p:sp>
        <p:nvSpPr>
          <p:cNvPr id="9" name="矩形 8"/>
          <p:cNvSpPr/>
          <p:nvPr/>
        </p:nvSpPr>
        <p:spPr>
          <a:xfrm>
            <a:off x="1691680" y="1488957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D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908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550536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2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2020</a:t>
            </a:r>
            <a:r>
              <a:rPr lang="zh-CN" altLang="zh-CN" sz="2200" b="1" dirty="0" smtClean="0"/>
              <a:t>秋</a:t>
            </a:r>
            <a:r>
              <a:rPr lang="zh-CN" altLang="zh-CN" sz="2200" b="1" dirty="0" smtClean="0"/>
              <a:t>•孟津县期末）</a:t>
            </a:r>
            <a:r>
              <a:rPr lang="zh-CN" altLang="zh-CN" sz="2200" dirty="0" smtClean="0"/>
              <a:t>某同学指出：在用伏安法测量电阻的实验中，连接电路时，必须注意下列几点，你认为其中不必要的一条是（　　）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．向电路中连接滑动变阻器时，应该使滑片位于滑动变阻器阻值最大的位置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．向电路中连接开关时，应该将开关断开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．电压表应与待测电阻并联，电流表应与待测电阻串联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．开关应该接在靠近电源电流流出的一端</a:t>
            </a:r>
            <a:endParaRPr lang="zh-CN" altLang="zh-CN" sz="2200" dirty="0"/>
          </a:p>
        </p:txBody>
      </p:sp>
      <p:sp>
        <p:nvSpPr>
          <p:cNvPr id="5" name="矩形 4"/>
          <p:cNvSpPr/>
          <p:nvPr/>
        </p:nvSpPr>
        <p:spPr>
          <a:xfrm>
            <a:off x="1475656" y="1633329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D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22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0536"/>
            <a:ext cx="8280920" cy="3147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3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2021</a:t>
            </a:r>
            <a:r>
              <a:rPr lang="zh-CN" altLang="zh-CN" sz="2200" b="1" dirty="0" smtClean="0"/>
              <a:t>春</a:t>
            </a:r>
            <a:r>
              <a:rPr lang="zh-CN" altLang="zh-CN" sz="2200" b="1" dirty="0" smtClean="0"/>
              <a:t>•开鲁月考）</a:t>
            </a:r>
            <a:r>
              <a:rPr lang="zh-CN" altLang="zh-CN" sz="2200" dirty="0" smtClean="0"/>
              <a:t>在“伏安法测电阻”的实验中，关于滑动变阻器作用的下列说法中正确的是（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．控制电源的电压，以免损坏电压表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．改变电阻两端的电压和电路中的电流，实现多次测量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．使电压表和电流表的读数更加准确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．只能使电阻两端的电压升高，电阻中的电流变大</a:t>
            </a:r>
            <a:endParaRPr lang="zh-CN" altLang="zh-CN" sz="2200" dirty="0"/>
          </a:p>
        </p:txBody>
      </p:sp>
      <p:sp>
        <p:nvSpPr>
          <p:cNvPr id="3" name="矩形 2"/>
          <p:cNvSpPr/>
          <p:nvPr/>
        </p:nvSpPr>
        <p:spPr>
          <a:xfrm>
            <a:off x="5436096" y="112802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795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8349"/>
            <a:ext cx="8208912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4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2020</a:t>
            </a:r>
            <a:r>
              <a:rPr lang="zh-CN" altLang="zh-CN" sz="2200" b="1" dirty="0" smtClean="0"/>
              <a:t>秋</a:t>
            </a:r>
            <a:r>
              <a:rPr lang="zh-CN" altLang="zh-CN" sz="2200" b="1" dirty="0" smtClean="0"/>
              <a:t>•江北区期中）</a:t>
            </a:r>
            <a:r>
              <a:rPr lang="zh-CN" altLang="zh-CN" sz="2200" dirty="0" smtClean="0"/>
              <a:t>某同学用“伏安法”分别测量了一个小灯泡和一个定值电阻的阻值，由实验数据绘出了如图所示的三条图线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b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c</a:t>
            </a:r>
            <a:r>
              <a:rPr lang="zh-CN" altLang="zh-CN" sz="2200" dirty="0" smtClean="0"/>
              <a:t>，则下列说法正确的是（　　）</a:t>
            </a:r>
            <a:r>
              <a:rPr lang="en-US" altLang="zh-CN" sz="22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是定值电阻的图象，</a:t>
            </a:r>
            <a:r>
              <a:rPr lang="en-US" altLang="zh-CN" sz="2200" dirty="0" smtClean="0"/>
              <a:t>b</a:t>
            </a:r>
            <a:r>
              <a:rPr lang="zh-CN" altLang="zh-CN" sz="2200" dirty="0" smtClean="0"/>
              <a:t>是灯泡的图象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b</a:t>
            </a:r>
            <a:r>
              <a:rPr lang="zh-CN" altLang="zh-CN" sz="2200" dirty="0" smtClean="0"/>
              <a:t>是灯泡的图象，</a:t>
            </a:r>
            <a:r>
              <a:rPr lang="en-US" altLang="zh-CN" sz="2200" dirty="0" smtClean="0"/>
              <a:t>c</a:t>
            </a:r>
            <a:r>
              <a:rPr lang="zh-CN" altLang="zh-CN" sz="2200" dirty="0" smtClean="0"/>
              <a:t>是定值电阻的图象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是灯泡的图象，</a:t>
            </a:r>
            <a:r>
              <a:rPr lang="en-US" altLang="zh-CN" sz="2200" dirty="0" smtClean="0"/>
              <a:t>c</a:t>
            </a:r>
            <a:r>
              <a:rPr lang="zh-CN" altLang="zh-CN" sz="2200" dirty="0" smtClean="0"/>
              <a:t>是定值电阻的图象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b</a:t>
            </a:r>
            <a:r>
              <a:rPr lang="zh-CN" altLang="zh-CN" sz="2200" dirty="0" smtClean="0"/>
              <a:t>是定值电阻的图象，</a:t>
            </a:r>
            <a:r>
              <a:rPr lang="en-US" altLang="zh-CN" sz="2200" dirty="0" smtClean="0"/>
              <a:t>c</a:t>
            </a:r>
            <a:r>
              <a:rPr lang="zh-CN" altLang="zh-CN" sz="2200" dirty="0" smtClean="0"/>
              <a:t>是灯泡的图象</a:t>
            </a:r>
          </a:p>
        </p:txBody>
      </p:sp>
      <p:pic>
        <p:nvPicPr>
          <p:cNvPr id="102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16216" y="2355191"/>
            <a:ext cx="1699516" cy="1515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5580112" y="1561143"/>
            <a:ext cx="348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C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497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76801"/>
          <p:cNvSpPr txBox="1">
            <a:spLocks noChangeArrowheads="1"/>
          </p:cNvSpPr>
          <p:nvPr/>
        </p:nvSpPr>
        <p:spPr bwMode="auto">
          <a:xfrm>
            <a:off x="395537" y="478349"/>
            <a:ext cx="8314879" cy="39801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Times New Roman" pitchFamily="18" charset="0"/>
              </a:rPr>
              <a:t>5.  </a:t>
            </a:r>
            <a:r>
              <a:rPr lang="zh-CN" altLang="en-US" sz="2400">
                <a:latin typeface="Times New Roman" pitchFamily="18" charset="0"/>
              </a:rPr>
              <a:t>在</a:t>
            </a:r>
            <a:r>
              <a:rPr lang="zh-CN" altLang="en-US" sz="2400">
                <a:latin typeface="宋体"/>
              </a:rPr>
              <a:t>“</a:t>
            </a:r>
            <a:r>
              <a:rPr lang="zh-CN" altLang="en-US" sz="2400">
                <a:latin typeface="Times New Roman" pitchFamily="18" charset="0"/>
              </a:rPr>
              <a:t>测量小灯泡的电阻</a:t>
            </a:r>
            <a:r>
              <a:rPr lang="zh-CN" altLang="en-US" sz="2400">
                <a:latin typeface="宋体"/>
              </a:rPr>
              <a:t>”</a:t>
            </a:r>
            <a:r>
              <a:rPr lang="zh-CN" altLang="en-US" sz="2400">
                <a:latin typeface="Times New Roman" pitchFamily="18" charset="0"/>
              </a:rPr>
              <a:t>的实验中，某同学在连接电路时，不小心将电流表和电压表接错了位置，如图所示。闭合开关可能出现的现象是</a:t>
            </a:r>
            <a:r>
              <a:rPr lang="en-US" altLang="zh-CN" sz="2400">
                <a:latin typeface="Times New Roman" pitchFamily="18" charset="0"/>
              </a:rPr>
              <a:t>(         )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A.</a:t>
            </a:r>
            <a:r>
              <a:rPr lang="zh-CN" altLang="en-US" sz="2400">
                <a:latin typeface="Times New Roman" pitchFamily="18" charset="0"/>
              </a:rPr>
              <a:t>电流表烧坏，电压表示数为</a:t>
            </a:r>
            <a:r>
              <a:rPr lang="en-US" altLang="zh-CN" sz="2400">
                <a:latin typeface="Times New Roman" pitchFamily="18" charset="0"/>
              </a:rPr>
              <a:t>0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B.</a:t>
            </a:r>
            <a:r>
              <a:rPr lang="zh-CN" altLang="en-US" sz="2400">
                <a:latin typeface="Times New Roman" pitchFamily="18" charset="0"/>
              </a:rPr>
              <a:t>小灯泡烧坏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C.</a:t>
            </a:r>
            <a:r>
              <a:rPr lang="zh-CN" altLang="en-US" sz="2400">
                <a:latin typeface="Times New Roman" pitchFamily="18" charset="0"/>
              </a:rPr>
              <a:t>电流表示数为</a:t>
            </a:r>
            <a:r>
              <a:rPr lang="en-US" altLang="zh-CN" sz="24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，电压表示数为电源电压值　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D.</a:t>
            </a:r>
            <a:r>
              <a:rPr lang="zh-CN" altLang="en-US" sz="2400">
                <a:latin typeface="Times New Roman" pitchFamily="18" charset="0"/>
              </a:rPr>
              <a:t>电流表示数为</a:t>
            </a:r>
            <a:r>
              <a:rPr lang="en-US" altLang="zh-CN" sz="24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，电压表示数为</a:t>
            </a:r>
            <a:r>
              <a:rPr lang="en-US" altLang="zh-CN" sz="2400">
                <a:latin typeface="Times New Roman" pitchFamily="18" charset="0"/>
              </a:rPr>
              <a:t>0</a:t>
            </a:r>
          </a:p>
        </p:txBody>
      </p:sp>
      <p:sp>
        <p:nvSpPr>
          <p:cNvPr id="76803" name="矩形 76802"/>
          <p:cNvSpPr>
            <a:spLocks noChangeArrowheads="1"/>
          </p:cNvSpPr>
          <p:nvPr/>
        </p:nvSpPr>
        <p:spPr bwMode="auto">
          <a:xfrm>
            <a:off x="3131840" y="1705515"/>
            <a:ext cx="423514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C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7411" name="图片 7683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77051" y="2031206"/>
            <a:ext cx="1876425" cy="1551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89066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矩形 66570"/>
          <p:cNvSpPr>
            <a:spLocks noChangeArrowheads="1"/>
          </p:cNvSpPr>
          <p:nvPr/>
        </p:nvSpPr>
        <p:spPr bwMode="auto">
          <a:xfrm>
            <a:off x="539552" y="1055839"/>
            <a:ext cx="8316912" cy="112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电流可以用电流表测量，电压可以用电压表测量。那么，用什么方法测量电阻呢？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9552" y="2210819"/>
            <a:ext cx="7992888" cy="5368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如何运用欧姆定律找到间接测出导体的电阻的方法？</a:t>
            </a: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3708004" y="3798608"/>
            <a:ext cx="7191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lg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66573"/>
          <p:cNvGrpSpPr/>
          <p:nvPr/>
        </p:nvGrpSpPr>
        <p:grpSpPr>
          <a:xfrm>
            <a:off x="2483867" y="3293612"/>
            <a:ext cx="1092200" cy="956072"/>
            <a:chOff x="0" y="-121"/>
            <a:chExt cx="688" cy="803"/>
          </a:xfrm>
        </p:grpSpPr>
        <p:sp>
          <p:nvSpPr>
            <p:cNvPr id="13" name="矩形 66574"/>
            <p:cNvSpPr>
              <a:spLocks noChangeArrowheads="1"/>
            </p:cNvSpPr>
            <p:nvPr/>
          </p:nvSpPr>
          <p:spPr bwMode="auto">
            <a:xfrm>
              <a:off x="0" y="136"/>
              <a:ext cx="680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I </a:t>
              </a:r>
              <a:r>
                <a:rPr lang="en-US" altLang="zh-CN" sz="2800">
                  <a:solidFill>
                    <a:srgbClr val="FF0000"/>
                  </a:solidFill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4" name="矩形 66575"/>
            <p:cNvSpPr>
              <a:spLocks noChangeArrowheads="1"/>
            </p:cNvSpPr>
            <p:nvPr/>
          </p:nvSpPr>
          <p:spPr bwMode="auto">
            <a:xfrm>
              <a:off x="408" y="-121"/>
              <a:ext cx="280" cy="8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U</a:t>
              </a:r>
            </a:p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R</a:t>
              </a:r>
            </a:p>
          </p:txBody>
        </p:sp>
        <p:sp>
          <p:nvSpPr>
            <p:cNvPr id="15" name="直接连接符 66576"/>
            <p:cNvSpPr>
              <a:spLocks noChangeShapeType="1"/>
            </p:cNvSpPr>
            <p:nvPr/>
          </p:nvSpPr>
          <p:spPr bwMode="auto">
            <a:xfrm>
              <a:off x="385" y="295"/>
              <a:ext cx="27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66577"/>
          <p:cNvGrpSpPr/>
          <p:nvPr/>
        </p:nvGrpSpPr>
        <p:grpSpPr>
          <a:xfrm>
            <a:off x="4499992" y="3293613"/>
            <a:ext cx="1079500" cy="956072"/>
            <a:chOff x="0" y="-103"/>
            <a:chExt cx="680" cy="803"/>
          </a:xfrm>
        </p:grpSpPr>
        <p:sp>
          <p:nvSpPr>
            <p:cNvPr id="17" name="矩形 66578"/>
            <p:cNvSpPr>
              <a:spLocks noChangeArrowheads="1"/>
            </p:cNvSpPr>
            <p:nvPr/>
          </p:nvSpPr>
          <p:spPr bwMode="auto">
            <a:xfrm>
              <a:off x="0" y="136"/>
              <a:ext cx="680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R</a:t>
              </a:r>
              <a:r>
                <a:rPr lang="en-US" altLang="zh-CN" sz="2800">
                  <a:solidFill>
                    <a:srgbClr val="FF0000"/>
                  </a:solidFill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8" name="矩形 66579"/>
            <p:cNvSpPr>
              <a:spLocks noChangeArrowheads="1"/>
            </p:cNvSpPr>
            <p:nvPr/>
          </p:nvSpPr>
          <p:spPr bwMode="auto">
            <a:xfrm>
              <a:off x="363" y="-103"/>
              <a:ext cx="280" cy="8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U</a:t>
              </a:r>
            </a:p>
            <a:p>
              <a:r>
                <a:rPr lang="en-US" altLang="zh-CN" sz="2800" i="1">
                  <a:solidFill>
                    <a:srgbClr val="FF0000"/>
                  </a:solidFill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9" name="直接连接符 66580"/>
            <p:cNvSpPr>
              <a:spLocks noChangeShapeType="1"/>
            </p:cNvSpPr>
            <p:nvPr/>
          </p:nvSpPr>
          <p:spPr bwMode="auto">
            <a:xfrm>
              <a:off x="385" y="295"/>
              <a:ext cx="273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420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3977"/>
            <a:ext cx="8424936" cy="3332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/>
              <a:t>6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平谷区一模）</a:t>
            </a:r>
            <a:r>
              <a:rPr lang="zh-CN" altLang="zh-CN" sz="2000" dirty="0" smtClean="0"/>
              <a:t>某同学为了测量未知电阻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x</a:t>
            </a:r>
            <a:r>
              <a:rPr lang="zh-CN" altLang="zh-CN" sz="2000" dirty="0" smtClean="0"/>
              <a:t>阻值，选择了满足实验要求的实验器材，连接的实验电路如图甲所示。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）在闭合开关</a:t>
            </a:r>
            <a:r>
              <a:rPr lang="en-US" altLang="zh-CN" sz="2000" dirty="0" smtClean="0"/>
              <a:t>S</a:t>
            </a:r>
            <a:r>
              <a:rPr lang="zh-CN" altLang="zh-CN" sz="2000" dirty="0" smtClean="0"/>
              <a:t>前，应使滑动变阻器的滑片</a:t>
            </a:r>
            <a:r>
              <a:rPr lang="en-US" altLang="zh-CN" sz="2000" dirty="0" smtClean="0"/>
              <a:t>P</a:t>
            </a:r>
            <a:r>
              <a:rPr lang="zh-CN" altLang="zh-CN" sz="2000" dirty="0" smtClean="0"/>
              <a:t>置于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（选填“左”或“右”）端。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）闭合</a:t>
            </a:r>
            <a:r>
              <a:rPr lang="en-US" altLang="zh-CN" sz="2000" dirty="0" smtClean="0"/>
              <a:t>S</a:t>
            </a:r>
            <a:r>
              <a:rPr lang="zh-CN" altLang="zh-CN" sz="2000" dirty="0" smtClean="0"/>
              <a:t>，滑动变阻器滑片</a:t>
            </a:r>
            <a:r>
              <a:rPr lang="en-US" altLang="zh-CN" sz="2000" dirty="0" smtClean="0"/>
              <a:t>P</a:t>
            </a:r>
            <a:r>
              <a:rPr lang="zh-CN" altLang="zh-CN" sz="2000" dirty="0" smtClean="0"/>
              <a:t>滑动到某一位置时，电压表、电流表的示数如图乙、丙所示，则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x</a:t>
            </a:r>
            <a:r>
              <a:rPr lang="zh-CN" altLang="zh-CN" sz="2000" dirty="0" smtClean="0"/>
              <a:t>两端的电压为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</a:t>
            </a:r>
            <a:r>
              <a:rPr lang="zh-CN" altLang="zh-CN" sz="2000" u="sng" dirty="0" smtClean="0"/>
              <a:t>　</a:t>
            </a:r>
            <a:r>
              <a:rPr lang="en-US" altLang="zh-CN" sz="2000" dirty="0" smtClean="0"/>
              <a:t>V</a:t>
            </a:r>
            <a:r>
              <a:rPr lang="zh-CN" altLang="zh-CN" sz="2000" dirty="0" smtClean="0"/>
              <a:t>，通过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x</a:t>
            </a:r>
            <a:r>
              <a:rPr lang="zh-CN" altLang="zh-CN" sz="2000" dirty="0" smtClean="0"/>
              <a:t>的电流为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</a:t>
            </a:r>
            <a:r>
              <a:rPr lang="zh-CN" altLang="zh-CN" sz="2000" u="sng" dirty="0" smtClean="0"/>
              <a:t>　</a:t>
            </a:r>
            <a:r>
              <a:rPr lang="en-US" altLang="zh-CN" sz="2000" dirty="0" smtClean="0"/>
              <a:t>A</a:t>
            </a:r>
            <a:r>
              <a:rPr lang="zh-CN" altLang="zh-CN" sz="2000" dirty="0" smtClean="0"/>
              <a:t>，电阻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x</a:t>
            </a:r>
            <a:r>
              <a:rPr lang="zh-CN" altLang="zh-CN" sz="2000" dirty="0" smtClean="0"/>
              <a:t>的阻值为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</a:t>
            </a:r>
            <a:r>
              <a:rPr lang="zh-CN" altLang="zh-CN" sz="2000" u="sng" dirty="0" smtClean="0"/>
              <a:t>　</a:t>
            </a:r>
            <a:r>
              <a:rPr lang="en-US" altLang="zh-CN" sz="2000" dirty="0" smtClean="0"/>
              <a:t>Ω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pic>
        <p:nvPicPr>
          <p:cNvPr id="307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95936" y="3293613"/>
            <a:ext cx="4608512" cy="15820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6444208" y="1272398"/>
            <a:ext cx="441146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左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2040" y="2643936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2.5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2360" y="2643936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0.5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3768" y="314924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5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30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8350"/>
            <a:ext cx="842493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/>
              <a:t>7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2020</a:t>
            </a:r>
            <a:r>
              <a:rPr lang="zh-CN" altLang="zh-CN" sz="2000" b="1" dirty="0" smtClean="0"/>
              <a:t>秋</a:t>
            </a:r>
            <a:r>
              <a:rPr lang="zh-CN" altLang="zh-CN" sz="2000" b="1" dirty="0" smtClean="0"/>
              <a:t>•东城区期末）</a:t>
            </a:r>
            <a:r>
              <a:rPr lang="zh-CN" altLang="zh-CN" sz="2000" dirty="0" smtClean="0"/>
              <a:t>小文为了测量未知电阻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x</a:t>
            </a:r>
            <a:r>
              <a:rPr lang="zh-CN" altLang="zh-CN" sz="2000" dirty="0" smtClean="0"/>
              <a:t>阻值，选择了满足实验要求的实验器材，连接的实验电路如图甲所示。闭合开关</a:t>
            </a:r>
            <a:r>
              <a:rPr lang="en-US" altLang="zh-CN" sz="2000" dirty="0" smtClean="0"/>
              <a:t>S</a:t>
            </a:r>
            <a:r>
              <a:rPr lang="zh-CN" altLang="zh-CN" sz="2000" dirty="0" smtClean="0"/>
              <a:t>，滑动变阻器滑片</a:t>
            </a:r>
            <a:r>
              <a:rPr lang="en-US" altLang="zh-CN" sz="2000" dirty="0" smtClean="0"/>
              <a:t>P</a:t>
            </a:r>
            <a:r>
              <a:rPr lang="zh-CN" altLang="zh-CN" sz="2000" dirty="0" smtClean="0"/>
              <a:t>滑动到某一位置时，电压表、电流表的示数如图乙、丙所示。则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x</a:t>
            </a:r>
            <a:r>
              <a:rPr lang="zh-CN" altLang="zh-CN" sz="2000" dirty="0" smtClean="0"/>
              <a:t>两端的电压为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</a:t>
            </a:r>
            <a:r>
              <a:rPr lang="zh-CN" altLang="zh-CN" sz="2000" u="sng" dirty="0" smtClean="0"/>
              <a:t>　</a:t>
            </a:r>
            <a:r>
              <a:rPr lang="en-US" altLang="zh-CN" sz="2000" dirty="0" smtClean="0"/>
              <a:t>V</a:t>
            </a:r>
            <a:r>
              <a:rPr lang="zh-CN" altLang="zh-CN" sz="2000" dirty="0" smtClean="0"/>
              <a:t>，通过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x</a:t>
            </a:r>
            <a:r>
              <a:rPr lang="zh-CN" altLang="zh-CN" sz="2000" dirty="0" smtClean="0"/>
              <a:t>的电流为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</a:t>
            </a:r>
            <a:r>
              <a:rPr lang="zh-CN" altLang="zh-CN" sz="2000" u="sng" dirty="0" smtClean="0"/>
              <a:t>　</a:t>
            </a:r>
            <a:r>
              <a:rPr lang="en-US" altLang="zh-CN" sz="2000" dirty="0" smtClean="0"/>
              <a:t>A</a:t>
            </a:r>
            <a:r>
              <a:rPr lang="zh-CN" altLang="zh-CN" sz="2000" dirty="0" smtClean="0"/>
              <a:t>，电阻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x</a:t>
            </a:r>
            <a:r>
              <a:rPr lang="zh-CN" altLang="zh-CN" sz="2000" dirty="0" smtClean="0"/>
              <a:t>的阻值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为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</a:t>
            </a:r>
            <a:r>
              <a:rPr lang="zh-CN" altLang="zh-CN" sz="2000" u="sng" dirty="0" smtClean="0"/>
              <a:t>　</a:t>
            </a:r>
            <a:r>
              <a:rPr lang="en-US" altLang="zh-CN" sz="2000" dirty="0" smtClean="0"/>
              <a:t>Ω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pic>
        <p:nvPicPr>
          <p:cNvPr id="4098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15816" y="2788309"/>
            <a:ext cx="4724400" cy="17091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2699792" y="1922074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2.5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80112" y="1922074"/>
            <a:ext cx="5661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 0.5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2355191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5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48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6163"/>
            <a:ext cx="8352928" cy="3332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/>
              <a:t>8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达州）</a:t>
            </a:r>
            <a:r>
              <a:rPr lang="zh-CN" altLang="zh-CN" sz="2000" dirty="0" smtClean="0"/>
              <a:t>如图所示是“伏安法测电阻”的实验电路图，</a:t>
            </a:r>
            <a:r>
              <a:rPr lang="en-US" altLang="zh-CN" sz="2000" dirty="0" smtClean="0"/>
              <a:t>R</a:t>
            </a:r>
            <a:r>
              <a:rPr lang="zh-CN" altLang="zh-CN" sz="2000" dirty="0" smtClean="0"/>
              <a:t>为待测电阻，阻值约为</a:t>
            </a:r>
            <a:r>
              <a:rPr lang="en-US" altLang="zh-CN" sz="2000" dirty="0" smtClean="0"/>
              <a:t>5Ω</a:t>
            </a:r>
            <a:r>
              <a:rPr lang="zh-CN" altLang="zh-CN" sz="2000" dirty="0" smtClean="0"/>
              <a:t>．实验器材有：滑动变阻器（规格为</a:t>
            </a:r>
            <a:r>
              <a:rPr lang="en-US" altLang="zh-CN" sz="2000" dirty="0" smtClean="0"/>
              <a:t>10Ω 2A</a:t>
            </a:r>
            <a:r>
              <a:rPr lang="zh-CN" altLang="zh-CN" sz="2000" dirty="0" smtClean="0"/>
              <a:t>）、电压表（量程分别为</a:t>
            </a:r>
            <a:r>
              <a:rPr lang="en-US" altLang="zh-CN" sz="2000" dirty="0" smtClean="0"/>
              <a:t>0</a:t>
            </a:r>
            <a:r>
              <a:rPr lang="zh-CN" altLang="zh-CN" sz="2000" dirty="0" smtClean="0"/>
              <a:t>～</a:t>
            </a:r>
            <a:r>
              <a:rPr lang="en-US" altLang="zh-CN" sz="2000" dirty="0" smtClean="0"/>
              <a:t>3V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0</a:t>
            </a:r>
            <a:r>
              <a:rPr lang="zh-CN" altLang="zh-CN" sz="2000" dirty="0" smtClean="0"/>
              <a:t>～</a:t>
            </a:r>
            <a:r>
              <a:rPr lang="en-US" altLang="zh-CN" sz="2000" dirty="0" smtClean="0"/>
              <a:t>15V</a:t>
            </a:r>
            <a:r>
              <a:rPr lang="zh-CN" altLang="zh-CN" sz="2000" dirty="0" smtClean="0"/>
              <a:t>）、电流表（量程分别为</a:t>
            </a:r>
            <a:r>
              <a:rPr lang="en-US" altLang="zh-CN" sz="2000" dirty="0" smtClean="0"/>
              <a:t>0</a:t>
            </a:r>
            <a:r>
              <a:rPr lang="zh-CN" altLang="zh-CN" sz="2000" dirty="0" smtClean="0"/>
              <a:t>～</a:t>
            </a:r>
            <a:r>
              <a:rPr lang="en-US" altLang="zh-CN" sz="2000" dirty="0" smtClean="0"/>
              <a:t>0.6A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0</a:t>
            </a:r>
            <a:r>
              <a:rPr lang="zh-CN" altLang="zh-CN" sz="2000" dirty="0" smtClean="0"/>
              <a:t>～</a:t>
            </a:r>
            <a:r>
              <a:rPr lang="en-US" altLang="zh-CN" sz="2000" dirty="0" smtClean="0"/>
              <a:t>3A</a:t>
            </a:r>
            <a:r>
              <a:rPr lang="zh-CN" altLang="zh-CN" sz="2000" dirty="0" smtClean="0"/>
              <a:t>）、电源（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节新干电池串联）。为使测量时能较准确地读数（指针最好偏过中间刻度线），则电压表应选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的量程，电流表应选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的量程；为了保证两电表安全，应控制滑动变阻器的阻值大约在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 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的范围内移动。</a:t>
            </a:r>
            <a:endParaRPr lang="zh-CN" altLang="zh-CN" sz="2000" dirty="0"/>
          </a:p>
        </p:txBody>
      </p:sp>
      <p:pic>
        <p:nvPicPr>
          <p:cNvPr id="5122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508104" y="3437985"/>
            <a:ext cx="1831061" cy="1299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5436097" y="2283005"/>
            <a:ext cx="8467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0</a:t>
            </a:r>
            <a:r>
              <a:rPr lang="zh-CN" altLang="zh-CN" sz="2000" smtClean="0">
                <a:solidFill>
                  <a:srgbClr val="FF0000"/>
                </a:solidFill>
              </a:rPr>
              <a:t>～</a:t>
            </a:r>
            <a:r>
              <a:rPr lang="en-US" altLang="zh-CN" sz="2000" smtClean="0">
                <a:solidFill>
                  <a:srgbClr val="FF0000"/>
                </a:solidFill>
              </a:rPr>
              <a:t>3V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2788309"/>
            <a:ext cx="10438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0</a:t>
            </a:r>
            <a:r>
              <a:rPr lang="zh-CN" altLang="zh-CN" sz="2000" smtClean="0">
                <a:solidFill>
                  <a:srgbClr val="FF0000"/>
                </a:solidFill>
              </a:rPr>
              <a:t>～</a:t>
            </a:r>
            <a:r>
              <a:rPr lang="en-US" altLang="zh-CN" sz="2000" smtClean="0">
                <a:solidFill>
                  <a:srgbClr val="FF0000"/>
                </a:solidFill>
              </a:rPr>
              <a:t>0.6A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322142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2.5Ω</a:t>
            </a:r>
            <a:r>
              <a:rPr lang="zh-CN" altLang="zh-CN" sz="2000" smtClean="0">
                <a:solidFill>
                  <a:srgbClr val="FF0000"/>
                </a:solidFill>
              </a:rPr>
              <a:t>～</a:t>
            </a:r>
            <a:r>
              <a:rPr lang="en-US" altLang="zh-CN" sz="2000" smtClean="0">
                <a:solidFill>
                  <a:srgbClr val="FF0000"/>
                </a:solidFill>
              </a:rPr>
              <a:t>10Ω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963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8349"/>
            <a:ext cx="8496944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/>
              <a:t>9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台州）</a:t>
            </a:r>
            <a:r>
              <a:rPr lang="zh-CN" altLang="zh-CN" sz="2000" dirty="0" smtClean="0"/>
              <a:t>图甲为“伏安法”测电阻的实验电路。 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）请用笔画线代替导线将电路补充完整。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）闭合开关，当滑动变阻器的滑片移动到某一位置时，电压表和电流表的指针位置如图乙，则被测电阻的阻值为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欧。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）为减小实验误差，需进行多次测量。完成第一次测量后，接下来的操作是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                                                              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。</a:t>
            </a:r>
          </a:p>
        </p:txBody>
      </p:sp>
      <p:pic>
        <p:nvPicPr>
          <p:cNvPr id="614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67544" y="3365799"/>
            <a:ext cx="5472608" cy="14392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7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300192" y="3437985"/>
            <a:ext cx="2483768" cy="132514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292080" y="1922074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6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2788309"/>
            <a:ext cx="6048672" cy="40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移动滑动变阻器的滑片，记录电压表和电流表示数。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299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3977"/>
            <a:ext cx="8568952" cy="379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/>
              <a:t>10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山西）</a:t>
            </a:r>
            <a:r>
              <a:rPr lang="zh-CN" altLang="zh-CN" sz="2000" dirty="0" smtClean="0"/>
              <a:t>实践小组的同学们进行“伏安法测定小灯泡电阻”的实验，小灯泡正常发光时的电压为</a:t>
            </a:r>
            <a:r>
              <a:rPr lang="en-US" altLang="zh-CN" sz="2000" dirty="0" smtClean="0"/>
              <a:t>2.5V</a:t>
            </a:r>
            <a:r>
              <a:rPr lang="zh-CN" altLang="zh-CN" sz="2000" dirty="0" smtClean="0"/>
              <a:t>（阻值约为</a:t>
            </a:r>
            <a:r>
              <a:rPr lang="en-US" altLang="zh-CN" sz="2000" dirty="0" smtClean="0"/>
              <a:t>10Ω</a:t>
            </a:r>
            <a:r>
              <a:rPr lang="zh-CN" altLang="zh-CN" sz="2000" dirty="0" smtClean="0"/>
              <a:t>），滑动变阻器规格为“</a:t>
            </a:r>
            <a:r>
              <a:rPr lang="en-US" altLang="zh-CN" sz="2000" dirty="0" smtClean="0"/>
              <a:t>20Ω 1A</a:t>
            </a:r>
            <a:r>
              <a:rPr lang="zh-CN" altLang="zh-CN" sz="2000" dirty="0" smtClean="0"/>
              <a:t>”。 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）请你用笔画线代替导线，将图甲中的电路连接完整（导线不得交叉）。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）滑动变阻器在实验中除保护电路外，还有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             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作用。同学们把电路元件接入电路，刚接好最后一根导线，灯泡就立即发光，发生这种现象的原因可能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是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           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。</a:t>
            </a:r>
          </a:p>
        </p:txBody>
      </p:sp>
      <p:pic>
        <p:nvPicPr>
          <p:cNvPr id="717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491880" y="3293613"/>
            <a:ext cx="5331346" cy="16001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5652120" y="2210819"/>
            <a:ext cx="2492990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</a:rPr>
              <a:t>改变小灯泡两端的电压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3654544"/>
            <a:ext cx="2016224" cy="647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</a:rPr>
              <a:t>电路连接过程中开关没有断开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035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3977"/>
            <a:ext cx="8568952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）经检查无误后，接通电路，向左移动滑动变阻器的滑片</a:t>
            </a:r>
            <a:r>
              <a:rPr lang="en-US" altLang="zh-CN" sz="2000" dirty="0" smtClean="0"/>
              <a:t>P</a:t>
            </a:r>
            <a:r>
              <a:rPr lang="zh-CN" altLang="zh-CN" sz="2000" dirty="0" smtClean="0"/>
              <a:t>，观察到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        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，表明小灯泡正常发光，此时电流表示数如图乙所示，则小灯泡正常发光时的阻值为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</a:t>
            </a:r>
            <a:r>
              <a:rPr lang="zh-CN" altLang="zh-CN" sz="2000" u="sng" dirty="0" smtClean="0"/>
              <a:t>　</a:t>
            </a:r>
            <a:r>
              <a:rPr lang="en-US" altLang="zh-CN" sz="2000" dirty="0" smtClean="0"/>
              <a:t>Ω</a:t>
            </a:r>
            <a:r>
              <a:rPr lang="zh-CN" altLang="zh-CN" sz="2000" dirty="0" smtClean="0"/>
              <a:t>．继续向左移动滑片，则可能出现的现象有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        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（写出一条即可）。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zh-CN" sz="2000" dirty="0" smtClean="0"/>
              <a:t>）实验结束后，小组同学根据实验数据，绘制了如图丙所示的图象，分析图象可得出结论：</a:t>
            </a:r>
            <a:r>
              <a:rPr lang="zh-CN" altLang="zh-CN" sz="2000" u="sng" dirty="0" smtClean="0"/>
              <a:t>　</a:t>
            </a:r>
            <a:r>
              <a:rPr lang="en-US" altLang="zh-CN" sz="2000" u="sng" dirty="0" smtClean="0"/>
              <a:t>                                                       </a:t>
            </a:r>
            <a:r>
              <a:rPr lang="zh-CN" altLang="zh-CN" sz="2000" u="sng" dirty="0" smtClean="0"/>
              <a:t>　</a:t>
            </a:r>
            <a:r>
              <a:rPr lang="zh-CN" altLang="zh-CN" sz="2000" dirty="0" smtClean="0"/>
              <a:t>。</a:t>
            </a:r>
          </a:p>
        </p:txBody>
      </p:sp>
      <p:pic>
        <p:nvPicPr>
          <p:cNvPr id="3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9552" y="3293613"/>
            <a:ext cx="5331346" cy="16001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4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44208" y="3365799"/>
            <a:ext cx="2159893" cy="149966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755577" y="839280"/>
            <a:ext cx="2050561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</a:rPr>
              <a:t>电压表示数为</a:t>
            </a:r>
            <a:r>
              <a:rPr lang="en-US" altLang="zh-CN" smtClean="0">
                <a:solidFill>
                  <a:srgbClr val="FF0000"/>
                </a:solidFill>
              </a:rPr>
              <a:t>2.5V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23928" y="1272398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8.3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1777701"/>
            <a:ext cx="1338828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</a:rPr>
              <a:t>小灯泡变亮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801" y="2716123"/>
            <a:ext cx="4108817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</a:rPr>
              <a:t>小灯泡两端的电压和电流之比不是定值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751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>
            <a:spLocks noChangeArrowheads="1"/>
          </p:cNvSpPr>
          <p:nvPr/>
        </p:nvSpPr>
        <p:spPr bwMode="auto">
          <a:xfrm>
            <a:off x="3419477" y="1329929"/>
            <a:ext cx="180022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  <a:endParaRPr lang="zh-CN" altLang="en-US"/>
          </a:p>
        </p:txBody>
      </p:sp>
      <p:sp>
        <p:nvSpPr>
          <p:cNvPr id="6146" name="文本框 99"/>
          <p:cNvSpPr txBox="1">
            <a:spLocks noChangeArrowheads="1"/>
          </p:cNvSpPr>
          <p:nvPr/>
        </p:nvSpPr>
        <p:spPr bwMode="auto">
          <a:xfrm>
            <a:off x="468313" y="1924050"/>
            <a:ext cx="84963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掌握电压表和电流表的使用方法，学会用伏安法测量电阻。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通过实验探究小灯泡电阻不断变化的原因。</a:t>
            </a:r>
          </a:p>
        </p:txBody>
      </p:sp>
      <p:sp>
        <p:nvSpPr>
          <p:cNvPr id="8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9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0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685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Rectangle 2"/>
          <p:cNvSpPr>
            <a:spLocks noChangeArrowheads="1"/>
          </p:cNvSpPr>
          <p:nvPr/>
        </p:nvSpPr>
        <p:spPr bwMode="auto">
          <a:xfrm>
            <a:off x="694657" y="2210819"/>
            <a:ext cx="1512887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宋体" pitchFamily="2" charset="-122"/>
                <a:ea typeface="黑体" pitchFamily="49" charset="-122"/>
              </a:rPr>
              <a:t>实验目的</a:t>
            </a:r>
            <a:endParaRPr lang="en-US" altLang="zh-CN" sz="2400">
              <a:latin typeface="Times New Roman" pitchFamily="18" charset="0"/>
              <a:ea typeface="黑体" panose="02010609060101010101" pitchFamily="49" charset="-122"/>
            </a:endParaRPr>
          </a:p>
        </p:txBody>
      </p:sp>
      <p:sp>
        <p:nvSpPr>
          <p:cNvPr id="37905" name="文本框 37904"/>
          <p:cNvSpPr txBox="1">
            <a:spLocks noChangeArrowheads="1"/>
          </p:cNvSpPr>
          <p:nvPr/>
        </p:nvSpPr>
        <p:spPr bwMode="auto">
          <a:xfrm>
            <a:off x="2483769" y="2210819"/>
            <a:ext cx="460851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>
                <a:latin typeface="Times New Roman" pitchFamily="18" charset="0"/>
              </a:rPr>
              <a:t>用电压表、电流表间接测电阻 </a:t>
            </a:r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7181" name="Rectangle 2"/>
          <p:cNvSpPr>
            <a:spLocks noChangeArrowheads="1"/>
          </p:cNvSpPr>
          <p:nvPr/>
        </p:nvSpPr>
        <p:spPr bwMode="auto">
          <a:xfrm>
            <a:off x="683568" y="3293613"/>
            <a:ext cx="1512888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宋体" pitchFamily="2" charset="-122"/>
                <a:ea typeface="黑体" pitchFamily="49" charset="-122"/>
              </a:rPr>
              <a:t>实验原理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2" name="组合 37906"/>
          <p:cNvGrpSpPr/>
          <p:nvPr/>
        </p:nvGrpSpPr>
        <p:grpSpPr>
          <a:xfrm>
            <a:off x="2545706" y="3038820"/>
            <a:ext cx="1079500" cy="956072"/>
            <a:chOff x="0" y="-92"/>
            <a:chExt cx="680" cy="803"/>
          </a:xfrm>
        </p:grpSpPr>
        <p:sp>
          <p:nvSpPr>
            <p:cNvPr id="7183" name="矩形 37907"/>
            <p:cNvSpPr>
              <a:spLocks noChangeArrowheads="1"/>
            </p:cNvSpPr>
            <p:nvPr/>
          </p:nvSpPr>
          <p:spPr bwMode="auto">
            <a:xfrm>
              <a:off x="0" y="136"/>
              <a:ext cx="680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latin typeface="Times New Roman" pitchFamily="18" charset="0"/>
                </a:rPr>
                <a:t>I </a:t>
              </a:r>
              <a:r>
                <a:rPr lang="en-US" altLang="zh-CN" sz="280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7184" name="矩形 37908"/>
            <p:cNvSpPr>
              <a:spLocks noChangeArrowheads="1"/>
            </p:cNvSpPr>
            <p:nvPr/>
          </p:nvSpPr>
          <p:spPr bwMode="auto">
            <a:xfrm>
              <a:off x="363" y="-92"/>
              <a:ext cx="280" cy="8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itchFamily="18" charset="0"/>
                </a:rPr>
                <a:t>U</a:t>
              </a:r>
            </a:p>
            <a:p>
              <a:r>
                <a:rPr lang="en-US" altLang="zh-CN" sz="2800" i="1">
                  <a:latin typeface="Times New Roman" pitchFamily="18" charset="0"/>
                </a:rPr>
                <a:t>R</a:t>
              </a:r>
            </a:p>
          </p:txBody>
        </p:sp>
        <p:sp>
          <p:nvSpPr>
            <p:cNvPr id="7185" name="直接连接符 37909"/>
            <p:cNvSpPr>
              <a:spLocks noChangeShapeType="1"/>
            </p:cNvSpPr>
            <p:nvPr/>
          </p:nvSpPr>
          <p:spPr bwMode="auto">
            <a:xfrm>
              <a:off x="385" y="295"/>
              <a:ext cx="27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文本框 6151"/>
          <p:cNvSpPr txBox="1">
            <a:spLocks noChangeArrowheads="1"/>
          </p:cNvSpPr>
          <p:nvPr/>
        </p:nvSpPr>
        <p:spPr bwMode="auto">
          <a:xfrm>
            <a:off x="755577" y="1128025"/>
            <a:ext cx="305724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anose="020B0503020204020204" pitchFamily="34" charset="-122"/>
                <a:sym typeface="宋体" pitchFamily="2" charset="-122"/>
              </a:rPr>
              <a:t>一、伏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anose="020B0503020204020204" pitchFamily="34" charset="-122"/>
                <a:sym typeface="宋体" pitchFamily="2" charset="-122"/>
              </a:rPr>
              <a:t>安法测电阻</a:t>
            </a:r>
          </a:p>
        </p:txBody>
      </p:sp>
      <p:sp>
        <p:nvSpPr>
          <p:cNvPr id="20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25578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6" name="Rectangle 2"/>
          <p:cNvSpPr>
            <a:spLocks noChangeArrowheads="1"/>
          </p:cNvSpPr>
          <p:nvPr/>
        </p:nvSpPr>
        <p:spPr bwMode="auto">
          <a:xfrm>
            <a:off x="539972" y="779884"/>
            <a:ext cx="1512888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宋体" pitchFamily="2" charset="-122"/>
                <a:ea typeface="黑体" pitchFamily="49" charset="-122"/>
              </a:rPr>
              <a:t>实验器材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7912" name="矩形 37911"/>
          <p:cNvSpPr>
            <a:spLocks noChangeArrowheads="1"/>
          </p:cNvSpPr>
          <p:nvPr/>
        </p:nvSpPr>
        <p:spPr bwMode="auto">
          <a:xfrm>
            <a:off x="2195737" y="622722"/>
            <a:ext cx="6408737" cy="112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/>
              <a:t>电源、电压表、电流表、滑动变阻器、开关、导线、待测电阻。</a:t>
            </a:r>
          </a:p>
        </p:txBody>
      </p:sp>
      <p:grpSp>
        <p:nvGrpSpPr>
          <p:cNvPr id="7" name="组合 37912"/>
          <p:cNvGrpSpPr>
            <a:grpSpLocks noChangeAspect="1"/>
          </p:cNvGrpSpPr>
          <p:nvPr/>
        </p:nvGrpSpPr>
        <p:grpSpPr>
          <a:xfrm>
            <a:off x="539552" y="1922074"/>
            <a:ext cx="8299450" cy="2533650"/>
            <a:chOff x="0" y="90"/>
            <a:chExt cx="5228" cy="2128"/>
          </a:xfrm>
        </p:grpSpPr>
        <p:pic>
          <p:nvPicPr>
            <p:cNvPr id="7189" name="Picture 14" descr="H:\2\人教教参资源\九\图\蓄电池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0" y="90"/>
              <a:ext cx="1229" cy="115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7190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724" y="1576"/>
              <a:ext cx="862" cy="54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7191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3810" y="182"/>
              <a:ext cx="805" cy="95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7192" name="Picture 7" descr="H:\2\人教教参资源\九\图\电压表.JP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996" y="90"/>
              <a:ext cx="981" cy="99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7193" name="图片 7" descr="导线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ACA7A3"/>
                </a:clrFrom>
                <a:clrTo>
                  <a:srgbClr val="ACA7A3">
                    <a:alpha val="0"/>
                  </a:srgbClr>
                </a:clrTo>
              </a:clrChange>
              <a:lum bright="30000" contrast="30000"/>
            </a:blip>
            <a:srcRect t="15977" b="12196"/>
            <a:stretch>
              <a:fillRect/>
            </a:stretch>
          </p:blipFill>
          <p:spPr bwMode="auto">
            <a:xfrm rot="5400000">
              <a:off x="4349" y="1340"/>
              <a:ext cx="703" cy="1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7194" name="Picture 12" descr="H:\2\人教教参资源\九\图\电阻3.jpg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2948" y="1698"/>
              <a:ext cx="862" cy="35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7195" name="图片 37919" descr="无标题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>
              <a:off x="45" y="1576"/>
              <a:ext cx="1333" cy="64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0624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683568" y="550536"/>
            <a:ext cx="1512888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宋体" pitchFamily="2" charset="-122"/>
                <a:ea typeface="黑体" pitchFamily="49" charset="-122"/>
              </a:rPr>
              <a:t>实验设计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3" name="组合 67591"/>
          <p:cNvGrpSpPr/>
          <p:nvPr/>
        </p:nvGrpSpPr>
        <p:grpSpPr>
          <a:xfrm>
            <a:off x="611188" y="2193132"/>
            <a:ext cx="2970212" cy="1986079"/>
            <a:chOff x="0" y="0"/>
            <a:chExt cx="1957" cy="1756"/>
          </a:xfrm>
        </p:grpSpPr>
        <p:sp>
          <p:nvSpPr>
            <p:cNvPr id="8198" name="矩形 67592"/>
            <p:cNvSpPr>
              <a:spLocks noChangeArrowheads="1"/>
            </p:cNvSpPr>
            <p:nvPr/>
          </p:nvSpPr>
          <p:spPr bwMode="auto">
            <a:xfrm>
              <a:off x="158" y="161"/>
              <a:ext cx="1658" cy="85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组合 67593"/>
            <p:cNvGrpSpPr/>
            <p:nvPr/>
          </p:nvGrpSpPr>
          <p:grpSpPr>
            <a:xfrm>
              <a:off x="710" y="0"/>
              <a:ext cx="79" cy="321"/>
              <a:chOff x="0" y="0"/>
              <a:chExt cx="85" cy="340"/>
            </a:xfrm>
          </p:grpSpPr>
          <p:sp>
            <p:nvSpPr>
              <p:cNvPr id="8200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201" name="Line 2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2" name="Line 21"/>
              <p:cNvSpPr>
                <a:spLocks noChangeShapeType="1"/>
              </p:cNvSpPr>
              <p:nvPr/>
            </p:nvSpPr>
            <p:spPr bwMode="auto"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组合 67597"/>
            <p:cNvGrpSpPr/>
            <p:nvPr/>
          </p:nvGrpSpPr>
          <p:grpSpPr>
            <a:xfrm>
              <a:off x="1316" y="80"/>
              <a:ext cx="263" cy="161"/>
              <a:chOff x="0" y="0"/>
              <a:chExt cx="256" cy="142"/>
            </a:xfrm>
          </p:grpSpPr>
          <p:sp>
            <p:nvSpPr>
              <p:cNvPr id="8204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205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6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sp>
          <p:nvSpPr>
            <p:cNvPr id="8207" name="Rectangle 178"/>
            <p:cNvSpPr>
              <a:spLocks noChangeArrowheads="1"/>
            </p:cNvSpPr>
            <p:nvPr/>
          </p:nvSpPr>
          <p:spPr bwMode="auto">
            <a:xfrm>
              <a:off x="482" y="964"/>
              <a:ext cx="366" cy="114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800"/>
            </a:p>
          </p:txBody>
        </p:sp>
        <p:grpSp>
          <p:nvGrpSpPr>
            <p:cNvPr id="8" name="组合 67602"/>
            <p:cNvGrpSpPr/>
            <p:nvPr/>
          </p:nvGrpSpPr>
          <p:grpSpPr>
            <a:xfrm>
              <a:off x="1361" y="766"/>
              <a:ext cx="596" cy="312"/>
              <a:chOff x="0" y="0"/>
              <a:chExt cx="726" cy="363"/>
            </a:xfrm>
          </p:grpSpPr>
          <p:sp>
            <p:nvSpPr>
              <p:cNvPr id="8209" name="Rectangle 18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210" name="Line 182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3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1" name="Line 183"/>
              <p:cNvSpPr>
                <a:spLocks noChangeShapeType="1"/>
              </p:cNvSpPr>
              <p:nvPr/>
            </p:nvSpPr>
            <p:spPr bwMode="auto">
              <a:xfrm flipH="1">
                <a:off x="227" y="0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2" name="Rectangle 184"/>
              <p:cNvSpPr>
                <a:spLocks noChangeArrowheads="1"/>
              </p:cNvSpPr>
              <p:nvPr/>
            </p:nvSpPr>
            <p:spPr bwMode="auto"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9" name="组合 67607"/>
            <p:cNvGrpSpPr/>
            <p:nvPr/>
          </p:nvGrpSpPr>
          <p:grpSpPr>
            <a:xfrm>
              <a:off x="0" y="271"/>
              <a:ext cx="284" cy="464"/>
              <a:chOff x="0" y="-41"/>
              <a:chExt cx="284" cy="464"/>
            </a:xfrm>
          </p:grpSpPr>
          <p:sp>
            <p:nvSpPr>
              <p:cNvPr id="8214" name="Oval 19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215" name="Text Box 198"/>
              <p:cNvSpPr txBox="1">
                <a:spLocks noChangeArrowheads="1"/>
              </p:cNvSpPr>
              <p:nvPr/>
            </p:nvSpPr>
            <p:spPr bwMode="auto">
              <a:xfrm>
                <a:off x="0" y="-41"/>
                <a:ext cx="260" cy="4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Times New Roman" pitchFamily="18" charset="0"/>
                  </a:rPr>
                  <a:t>A</a:t>
                </a:r>
              </a:p>
            </p:txBody>
          </p:sp>
        </p:grpSp>
        <p:grpSp>
          <p:nvGrpSpPr>
            <p:cNvPr id="10" name="组合 67610"/>
            <p:cNvGrpSpPr/>
            <p:nvPr/>
          </p:nvGrpSpPr>
          <p:grpSpPr>
            <a:xfrm flipV="1">
              <a:off x="158" y="1018"/>
              <a:ext cx="974" cy="508"/>
              <a:chOff x="0" y="0"/>
              <a:chExt cx="1049" cy="538"/>
            </a:xfrm>
          </p:grpSpPr>
          <p:sp>
            <p:nvSpPr>
              <p:cNvPr id="8217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4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8" name="Line 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oval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9" name="Line 9"/>
              <p:cNvSpPr>
                <a:spLocks noChangeShapeType="1"/>
              </p:cNvSpPr>
              <p:nvPr/>
            </p:nvSpPr>
            <p:spPr bwMode="auto">
              <a:xfrm flipH="1">
                <a:off x="1049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oval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组合 67614"/>
            <p:cNvGrpSpPr/>
            <p:nvPr/>
          </p:nvGrpSpPr>
          <p:grpSpPr>
            <a:xfrm>
              <a:off x="510" y="1292"/>
              <a:ext cx="284" cy="464"/>
              <a:chOff x="0" y="-82"/>
              <a:chExt cx="284" cy="464"/>
            </a:xfrm>
          </p:grpSpPr>
          <p:sp>
            <p:nvSpPr>
              <p:cNvPr id="8221" name="Oval 190"/>
              <p:cNvSpPr>
                <a:spLocks noChangeArrowheads="1"/>
              </p:cNvSpPr>
              <p:nvPr/>
            </p:nvSpPr>
            <p:spPr bwMode="auto"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800"/>
              </a:p>
            </p:txBody>
          </p:sp>
          <p:sp>
            <p:nvSpPr>
              <p:cNvPr id="8222" name="Text Box 191"/>
              <p:cNvSpPr txBox="1">
                <a:spLocks noChangeArrowheads="1"/>
              </p:cNvSpPr>
              <p:nvPr/>
            </p:nvSpPr>
            <p:spPr bwMode="auto">
              <a:xfrm>
                <a:off x="12" y="-82"/>
                <a:ext cx="260" cy="4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Times New Roman" pitchFamily="18" charset="0"/>
                  </a:rPr>
                  <a:t>V</a:t>
                </a:r>
              </a:p>
            </p:txBody>
          </p:sp>
        </p:grpSp>
        <p:sp>
          <p:nvSpPr>
            <p:cNvPr id="8223" name="Text Box 4"/>
            <p:cNvSpPr txBox="1">
              <a:spLocks noChangeArrowheads="1"/>
            </p:cNvSpPr>
            <p:nvPr/>
          </p:nvSpPr>
          <p:spPr bwMode="auto">
            <a:xfrm>
              <a:off x="522" y="526"/>
              <a:ext cx="342" cy="4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>
                  <a:latin typeface="Times New Roman" pitchFamily="18" charset="0"/>
                </a:rPr>
                <a:t>R</a:t>
              </a:r>
            </a:p>
          </p:txBody>
        </p:sp>
        <p:sp>
          <p:nvSpPr>
            <p:cNvPr id="8224" name="Text Box 4"/>
            <p:cNvSpPr txBox="1">
              <a:spLocks noChangeArrowheads="1"/>
            </p:cNvSpPr>
            <p:nvPr/>
          </p:nvSpPr>
          <p:spPr bwMode="auto">
            <a:xfrm>
              <a:off x="1396" y="1152"/>
              <a:ext cx="505" cy="3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i="1">
                  <a:latin typeface="Times New Roman" pitchFamily="18" charset="0"/>
                </a:rPr>
                <a:t>R'</a:t>
              </a:r>
            </a:p>
          </p:txBody>
        </p:sp>
        <p:sp>
          <p:nvSpPr>
            <p:cNvPr id="8225" name="Text Box 116"/>
            <p:cNvSpPr txBox="1">
              <a:spLocks noChangeArrowheads="1"/>
            </p:cNvSpPr>
            <p:nvPr/>
          </p:nvSpPr>
          <p:spPr bwMode="auto">
            <a:xfrm>
              <a:off x="1361" y="199"/>
              <a:ext cx="226" cy="3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itchFamily="18" charset="0"/>
                </a:rPr>
                <a:t>S</a:t>
              </a:r>
              <a:endParaRPr lang="en-US" altLang="zh-CN" sz="2800" baseline="-25000">
                <a:latin typeface="Times New Roman" pitchFamily="18" charset="0"/>
              </a:endParaRPr>
            </a:p>
          </p:txBody>
        </p:sp>
      </p:grpSp>
      <p:grpSp>
        <p:nvGrpSpPr>
          <p:cNvPr id="12" name="组合 67620"/>
          <p:cNvGrpSpPr>
            <a:grpSpLocks noChangeAspect="1"/>
          </p:cNvGrpSpPr>
          <p:nvPr/>
        </p:nvGrpSpPr>
        <p:grpSpPr>
          <a:xfrm>
            <a:off x="3995937" y="1561143"/>
            <a:ext cx="4811713" cy="3151584"/>
            <a:chOff x="0" y="0"/>
            <a:chExt cx="3031" cy="2647"/>
          </a:xfrm>
        </p:grpSpPr>
        <p:pic>
          <p:nvPicPr>
            <p:cNvPr id="8227" name="Picture 12" descr="H:\2\人教教参资源\九\图\电阻3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998" y="1293"/>
              <a:ext cx="683" cy="28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grpSp>
          <p:nvGrpSpPr>
            <p:cNvPr id="13" name="组合 67622"/>
            <p:cNvGrpSpPr>
              <a:grpSpLocks noChangeAspect="1"/>
            </p:cNvGrpSpPr>
            <p:nvPr/>
          </p:nvGrpSpPr>
          <p:grpSpPr>
            <a:xfrm>
              <a:off x="0" y="0"/>
              <a:ext cx="3031" cy="2647"/>
              <a:chOff x="0" y="0"/>
              <a:chExt cx="3031" cy="2647"/>
            </a:xfrm>
          </p:grpSpPr>
          <p:pic>
            <p:nvPicPr>
              <p:cNvPr id="8229" name="图片 67623" descr="无标题"/>
              <p:cNvPicPr>
                <a:picLocks noChangeAspect="1" noChangeArrowheads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>
                <a:off x="1870" y="1204"/>
                <a:ext cx="1161" cy="559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8230" name="Picture 3" descr="H:\2\人教教参资源\九\图\铡刀开关.JPG"/>
              <p:cNvPicPr>
                <a:picLocks noChangeAspect="1" noChangeArrowheads="1"/>
              </p:cNvPicPr>
              <p:nvPr/>
            </p:nvPicPr>
            <p:blipFill>
              <a:blip r:embed="rId4"/>
              <a:stretch>
                <a:fillRect/>
              </a:stretch>
            </p:blipFill>
            <p:spPr bwMode="auto">
              <a:xfrm>
                <a:off x="1879" y="183"/>
                <a:ext cx="720" cy="46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8231" name="Picture 6" descr="H:\2\人教教参资源\九\图\电流表.JPG"/>
              <p:cNvPicPr>
                <a:picLocks noChangeAspect="1" noChangeArrowheads="1"/>
              </p:cNvPicPr>
              <p:nvPr/>
            </p:nvPicPr>
            <p:blipFill>
              <a:blip r:embed="rId5"/>
              <a:stretch>
                <a:fillRect/>
              </a:stretch>
            </p:blipFill>
            <p:spPr bwMode="auto">
              <a:xfrm>
                <a:off x="0" y="920"/>
                <a:ext cx="670" cy="792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8232" name="Picture 7" descr="H:\2\人教教参资源\九\图\电压表.JPG"/>
              <p:cNvPicPr>
                <a:picLocks noChangeAspect="1" noChangeArrowheads="1"/>
              </p:cNvPicPr>
              <p:nvPr/>
            </p:nvPicPr>
            <p:blipFill>
              <a:blip r:embed="rId6"/>
              <a:stretch>
                <a:fillRect/>
              </a:stretch>
            </p:blipFill>
            <p:spPr bwMode="auto">
              <a:xfrm>
                <a:off x="905" y="1827"/>
                <a:ext cx="807" cy="82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pic>
            <p:nvPicPr>
              <p:cNvPr id="8233" name="Picture 14" descr="H:\2\人教教参资源\九\图\蓄电池.jpg"/>
              <p:cNvPicPr>
                <a:picLocks noChangeAspect="1" noChangeArrowheads="1"/>
              </p:cNvPicPr>
              <p:nvPr/>
            </p:nvPicPr>
            <p:blipFill>
              <a:blip r:embed="rId7"/>
              <a:stretch>
                <a:fillRect/>
              </a:stretch>
            </p:blipFill>
            <p:spPr bwMode="auto">
              <a:xfrm>
                <a:off x="730" y="0"/>
                <a:ext cx="984" cy="92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</p:grpSp>
      </p:grpSp>
      <p:grpSp>
        <p:nvGrpSpPr>
          <p:cNvPr id="14" name="组合 67628"/>
          <p:cNvGrpSpPr/>
          <p:nvPr/>
        </p:nvGrpSpPr>
        <p:grpSpPr>
          <a:xfrm>
            <a:off x="3924302" y="1802606"/>
            <a:ext cx="4873625" cy="2776538"/>
            <a:chOff x="0" y="0"/>
            <a:chExt cx="3070" cy="2332"/>
          </a:xfrm>
        </p:grpSpPr>
        <p:sp>
          <p:nvSpPr>
            <p:cNvPr id="8235" name="未知"/>
            <p:cNvSpPr>
              <a:spLocks noChangeArrowheads="1"/>
            </p:cNvSpPr>
            <p:nvPr/>
          </p:nvSpPr>
          <p:spPr bwMode="auto">
            <a:xfrm>
              <a:off x="1446" y="0"/>
              <a:ext cx="684" cy="460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240" y="34"/>
                </a:cxn>
                <a:cxn ang="0">
                  <a:pos x="404" y="253"/>
                </a:cxn>
                <a:cxn ang="0">
                  <a:pos x="595" y="445"/>
                </a:cxn>
                <a:cxn ang="0">
                  <a:pos x="684" y="345"/>
                </a:cxn>
              </a:cxnLst>
              <a:rect l="0" t="0" r="r" b="b"/>
              <a:pathLst>
                <a:path w="684" h="460">
                  <a:moveTo>
                    <a:pt x="0" y="52"/>
                  </a:moveTo>
                  <a:cubicBezTo>
                    <a:pt x="39" y="49"/>
                    <a:pt x="173" y="0"/>
                    <a:pt x="240" y="34"/>
                  </a:cubicBezTo>
                  <a:cubicBezTo>
                    <a:pt x="308" y="68"/>
                    <a:pt x="345" y="184"/>
                    <a:pt x="404" y="253"/>
                  </a:cubicBezTo>
                  <a:cubicBezTo>
                    <a:pt x="463" y="321"/>
                    <a:pt x="548" y="430"/>
                    <a:pt x="595" y="445"/>
                  </a:cubicBezTo>
                  <a:cubicBezTo>
                    <a:pt x="642" y="460"/>
                    <a:pt x="666" y="366"/>
                    <a:pt x="684" y="345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6" name="未知"/>
            <p:cNvSpPr>
              <a:spLocks noChangeArrowheads="1"/>
            </p:cNvSpPr>
            <p:nvPr/>
          </p:nvSpPr>
          <p:spPr bwMode="auto">
            <a:xfrm>
              <a:off x="2541" y="339"/>
              <a:ext cx="529" cy="86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243" y="71"/>
                </a:cxn>
                <a:cxn ang="0">
                  <a:pos x="487" y="454"/>
                </a:cxn>
                <a:cxn ang="0">
                  <a:pos x="496" y="860"/>
                </a:cxn>
              </a:cxnLst>
              <a:rect l="0" t="0" r="r" b="b"/>
              <a:pathLst>
                <a:path w="529" h="860">
                  <a:moveTo>
                    <a:pt x="0" y="26"/>
                  </a:moveTo>
                  <a:cubicBezTo>
                    <a:pt x="42" y="33"/>
                    <a:pt x="162" y="0"/>
                    <a:pt x="243" y="71"/>
                  </a:cubicBezTo>
                  <a:cubicBezTo>
                    <a:pt x="324" y="142"/>
                    <a:pt x="445" y="323"/>
                    <a:pt x="487" y="454"/>
                  </a:cubicBezTo>
                  <a:cubicBezTo>
                    <a:pt x="529" y="585"/>
                    <a:pt x="494" y="776"/>
                    <a:pt x="496" y="86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7" name="未知"/>
            <p:cNvSpPr>
              <a:spLocks noChangeArrowheads="1"/>
            </p:cNvSpPr>
            <p:nvPr/>
          </p:nvSpPr>
          <p:spPr bwMode="auto">
            <a:xfrm>
              <a:off x="1660" y="1299"/>
              <a:ext cx="593" cy="4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0" y="264"/>
                </a:cxn>
                <a:cxn ang="0">
                  <a:pos x="334" y="354"/>
                </a:cxn>
                <a:cxn ang="0">
                  <a:pos x="558" y="354"/>
                </a:cxn>
                <a:cxn ang="0">
                  <a:pos x="545" y="58"/>
                </a:cxn>
              </a:cxnLst>
              <a:rect l="0" t="0" r="r" b="b"/>
              <a:pathLst>
                <a:path w="593" h="402">
                  <a:moveTo>
                    <a:pt x="0" y="0"/>
                  </a:moveTo>
                  <a:cubicBezTo>
                    <a:pt x="33" y="45"/>
                    <a:pt x="144" y="205"/>
                    <a:pt x="200" y="264"/>
                  </a:cubicBezTo>
                  <a:cubicBezTo>
                    <a:pt x="256" y="323"/>
                    <a:pt x="275" y="339"/>
                    <a:pt x="334" y="354"/>
                  </a:cubicBezTo>
                  <a:cubicBezTo>
                    <a:pt x="394" y="368"/>
                    <a:pt x="524" y="403"/>
                    <a:pt x="558" y="354"/>
                  </a:cubicBezTo>
                  <a:cubicBezTo>
                    <a:pt x="593" y="305"/>
                    <a:pt x="548" y="120"/>
                    <a:pt x="545" y="58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8" name="未知"/>
            <p:cNvSpPr>
              <a:spLocks noChangeArrowheads="1"/>
            </p:cNvSpPr>
            <p:nvPr/>
          </p:nvSpPr>
          <p:spPr bwMode="auto">
            <a:xfrm>
              <a:off x="1534" y="1275"/>
              <a:ext cx="355" cy="1010"/>
            </a:xfrm>
            <a:custGeom>
              <a:avLst/>
              <a:gdLst/>
              <a:ahLst/>
              <a:cxnLst>
                <a:cxn ang="0">
                  <a:pos x="0" y="1010"/>
                </a:cxn>
                <a:cxn ang="0">
                  <a:pos x="213" y="967"/>
                </a:cxn>
                <a:cxn ang="0">
                  <a:pos x="315" y="777"/>
                </a:cxn>
                <a:cxn ang="0">
                  <a:pos x="322" y="412"/>
                </a:cxn>
                <a:cxn ang="0">
                  <a:pos x="118" y="0"/>
                </a:cxn>
              </a:cxnLst>
              <a:rect l="0" t="0" r="r" b="b"/>
              <a:pathLst>
                <a:path w="355" h="1010">
                  <a:moveTo>
                    <a:pt x="0" y="1010"/>
                  </a:moveTo>
                  <a:cubicBezTo>
                    <a:pt x="35" y="1004"/>
                    <a:pt x="160" y="1006"/>
                    <a:pt x="213" y="967"/>
                  </a:cubicBezTo>
                  <a:cubicBezTo>
                    <a:pt x="266" y="928"/>
                    <a:pt x="297" y="869"/>
                    <a:pt x="315" y="777"/>
                  </a:cubicBezTo>
                  <a:cubicBezTo>
                    <a:pt x="334" y="684"/>
                    <a:pt x="355" y="542"/>
                    <a:pt x="322" y="412"/>
                  </a:cubicBezTo>
                  <a:cubicBezTo>
                    <a:pt x="289" y="283"/>
                    <a:pt x="160" y="86"/>
                    <a:pt x="118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9" name="未知"/>
            <p:cNvSpPr>
              <a:spLocks noChangeArrowheads="1"/>
            </p:cNvSpPr>
            <p:nvPr/>
          </p:nvSpPr>
          <p:spPr bwMode="auto">
            <a:xfrm>
              <a:off x="936" y="1304"/>
              <a:ext cx="274" cy="1028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58" y="504"/>
                </a:cxn>
                <a:cxn ang="0">
                  <a:pos x="4" y="770"/>
                </a:cxn>
                <a:cxn ang="0">
                  <a:pos x="80" y="994"/>
                </a:cxn>
                <a:cxn ang="0">
                  <a:pos x="274" y="974"/>
                </a:cxn>
              </a:cxnLst>
              <a:rect l="0" t="0" r="r" b="b"/>
              <a:pathLst>
                <a:path w="274" h="1028">
                  <a:moveTo>
                    <a:pt x="198" y="0"/>
                  </a:moveTo>
                  <a:cubicBezTo>
                    <a:pt x="175" y="84"/>
                    <a:pt x="90" y="376"/>
                    <a:pt x="58" y="504"/>
                  </a:cubicBezTo>
                  <a:cubicBezTo>
                    <a:pt x="26" y="632"/>
                    <a:pt x="0" y="688"/>
                    <a:pt x="4" y="770"/>
                  </a:cubicBezTo>
                  <a:cubicBezTo>
                    <a:pt x="8" y="852"/>
                    <a:pt x="35" y="960"/>
                    <a:pt x="80" y="994"/>
                  </a:cubicBezTo>
                  <a:cubicBezTo>
                    <a:pt x="125" y="1028"/>
                    <a:pt x="234" y="978"/>
                    <a:pt x="274" y="974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0" name="未知"/>
            <p:cNvSpPr>
              <a:spLocks noChangeArrowheads="1"/>
            </p:cNvSpPr>
            <p:nvPr/>
          </p:nvSpPr>
          <p:spPr bwMode="auto">
            <a:xfrm>
              <a:off x="426" y="1292"/>
              <a:ext cx="718" cy="259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09" y="229"/>
                </a:cxn>
                <a:cxn ang="0">
                  <a:pos x="307" y="245"/>
                </a:cxn>
                <a:cxn ang="0">
                  <a:pos x="467" y="146"/>
                </a:cxn>
                <a:cxn ang="0">
                  <a:pos x="718" y="0"/>
                </a:cxn>
              </a:cxnLst>
              <a:rect l="0" t="0" r="r" b="b"/>
              <a:pathLst>
                <a:path w="718" h="259">
                  <a:moveTo>
                    <a:pt x="0" y="76"/>
                  </a:moveTo>
                  <a:cubicBezTo>
                    <a:pt x="19" y="102"/>
                    <a:pt x="58" y="201"/>
                    <a:pt x="109" y="229"/>
                  </a:cubicBezTo>
                  <a:cubicBezTo>
                    <a:pt x="160" y="257"/>
                    <a:pt x="247" y="259"/>
                    <a:pt x="307" y="245"/>
                  </a:cubicBezTo>
                  <a:cubicBezTo>
                    <a:pt x="367" y="232"/>
                    <a:pt x="399" y="187"/>
                    <a:pt x="467" y="146"/>
                  </a:cubicBezTo>
                  <a:cubicBezTo>
                    <a:pt x="535" y="105"/>
                    <a:pt x="666" y="30"/>
                    <a:pt x="718" y="0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1" name="未知"/>
            <p:cNvSpPr>
              <a:spLocks noChangeArrowheads="1"/>
            </p:cNvSpPr>
            <p:nvPr/>
          </p:nvSpPr>
          <p:spPr bwMode="auto">
            <a:xfrm>
              <a:off x="0" y="56"/>
              <a:ext cx="994" cy="1343"/>
            </a:xfrm>
            <a:custGeom>
              <a:avLst/>
              <a:gdLst/>
              <a:ahLst/>
              <a:cxnLst>
                <a:cxn ang="0">
                  <a:pos x="1030" y="33"/>
                </a:cxn>
                <a:cxn ang="0">
                  <a:pos x="891" y="39"/>
                </a:cxn>
                <a:cxn ang="0">
                  <a:pos x="428" y="265"/>
                </a:cxn>
                <a:cxn ang="0">
                  <a:pos x="57" y="695"/>
                </a:cxn>
                <a:cxn ang="0">
                  <a:pos x="85" y="1282"/>
                </a:cxn>
                <a:cxn ang="0">
                  <a:pos x="289" y="1364"/>
                </a:cxn>
              </a:cxnLst>
              <a:rect l="0" t="0" r="r" b="b"/>
              <a:pathLst>
                <a:path w="1030" h="1394">
                  <a:moveTo>
                    <a:pt x="1030" y="33"/>
                  </a:moveTo>
                  <a:cubicBezTo>
                    <a:pt x="1007" y="34"/>
                    <a:pt x="991" y="0"/>
                    <a:pt x="891" y="39"/>
                  </a:cubicBezTo>
                  <a:cubicBezTo>
                    <a:pt x="791" y="78"/>
                    <a:pt x="567" y="156"/>
                    <a:pt x="428" y="265"/>
                  </a:cubicBezTo>
                  <a:cubicBezTo>
                    <a:pt x="289" y="374"/>
                    <a:pt x="114" y="525"/>
                    <a:pt x="57" y="695"/>
                  </a:cubicBezTo>
                  <a:cubicBezTo>
                    <a:pt x="0" y="865"/>
                    <a:pt x="46" y="1170"/>
                    <a:pt x="85" y="1282"/>
                  </a:cubicBezTo>
                  <a:cubicBezTo>
                    <a:pt x="124" y="1394"/>
                    <a:pt x="247" y="1347"/>
                    <a:pt x="289" y="1364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42" name="TextBox 7"/>
          <p:cNvSpPr>
            <a:spLocks noChangeArrowheads="1"/>
          </p:cNvSpPr>
          <p:nvPr/>
        </p:nvSpPr>
        <p:spPr bwMode="auto">
          <a:xfrm>
            <a:off x="1043608" y="1488957"/>
            <a:ext cx="1293812" cy="51204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66CC"/>
            </a:solidFill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电路图 </a:t>
            </a:r>
            <a:endParaRPr lang="zh-CN" altLang="en-US" sz="240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8243" name="TextBox 7"/>
          <p:cNvSpPr>
            <a:spLocks noChangeArrowheads="1"/>
          </p:cNvSpPr>
          <p:nvPr/>
        </p:nvSpPr>
        <p:spPr bwMode="auto">
          <a:xfrm>
            <a:off x="5364089" y="767094"/>
            <a:ext cx="1495425" cy="51204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66CC"/>
            </a:solidFill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000000"/>
                </a:solidFill>
                <a:latin typeface="宋体" pitchFamily="2" charset="-122"/>
              </a:rPr>
              <a:t>实物图 </a:t>
            </a:r>
            <a:endParaRPr lang="zh-CN" altLang="en-US" sz="2400">
              <a:solidFill>
                <a:srgbClr val="CC00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27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611560" y="622722"/>
            <a:ext cx="1512888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宋体" pitchFamily="2" charset="-122"/>
                <a:ea typeface="黑体" pitchFamily="49" charset="-122"/>
              </a:rPr>
              <a:t>实验要求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9221" name="矩形 68615"/>
          <p:cNvSpPr>
            <a:spLocks noChangeArrowheads="1"/>
          </p:cNvSpPr>
          <p:nvPr/>
        </p:nvSpPr>
        <p:spPr bwMode="auto">
          <a:xfrm>
            <a:off x="539553" y="1416770"/>
            <a:ext cx="8135937" cy="2869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．写出你的实验步骤及实验数据记录表格； 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．按电路图连接电路，并进行测量；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．将测量的数据记录在自己设计的记录表中；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．根据测得的数据，利用欧姆定律算出电阻值； 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．多测几组数据，看看测得的电阻值是否一样。</a:t>
            </a:r>
          </a:p>
        </p:txBody>
      </p:sp>
    </p:spTree>
    <p:extLst>
      <p:ext uri="{BB962C8B-B14F-4D97-AF65-F5344CB8AC3E}">
        <p14:creationId xmlns:p14="http://schemas.microsoft.com/office/powerpoint/2010/main" val="2250244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755576" y="261791"/>
            <a:ext cx="1512888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宋体" pitchFamily="2" charset="-122"/>
                <a:ea typeface="黑体" pitchFamily="49" charset="-122"/>
              </a:rPr>
              <a:t>实验步骤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9639" name="矩形 69638"/>
          <p:cNvSpPr>
            <a:spLocks noChangeArrowheads="1"/>
          </p:cNvSpPr>
          <p:nvPr/>
        </p:nvSpPr>
        <p:spPr bwMode="auto">
          <a:xfrm>
            <a:off x="323528" y="767094"/>
            <a:ext cx="8243888" cy="4239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>
                <a:latin typeface="Times New Roman" pitchFamily="18" charset="0"/>
              </a:rPr>
              <a:t>　　</a:t>
            </a:r>
            <a:r>
              <a:rPr lang="en-US" altLang="zh-CN" sz="2400">
                <a:latin typeface="Times New Roman" pitchFamily="18" charset="0"/>
              </a:rPr>
              <a:t>1.</a:t>
            </a:r>
            <a:r>
              <a:rPr lang="zh-CN" altLang="en-US" sz="2400">
                <a:latin typeface="Times New Roman" pitchFamily="18" charset="0"/>
              </a:rPr>
              <a:t>调节电流表、电压表的指针到零刻度；按电路图连接实物。调节滑动变阻器到阻值最大端；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latin typeface="Times New Roman" pitchFamily="18" charset="0"/>
              </a:rPr>
              <a:t>　　</a:t>
            </a:r>
            <a:r>
              <a:rPr lang="en-US" altLang="zh-CN" sz="2400">
                <a:latin typeface="Times New Roman" pitchFamily="18" charset="0"/>
              </a:rPr>
              <a:t>2.</a:t>
            </a:r>
            <a:r>
              <a:rPr lang="zh-CN" altLang="en-US" sz="2400">
                <a:latin typeface="Times New Roman" pitchFamily="18" charset="0"/>
              </a:rPr>
              <a:t>闭合开关，调节滑动变阻器的滑片至适当位置，分别读出电流表的示数 </a:t>
            </a:r>
            <a:r>
              <a:rPr lang="en-US" altLang="zh-CN" sz="2400" i="1">
                <a:latin typeface="Times New Roman" pitchFamily="18" charset="0"/>
              </a:rPr>
              <a:t>I</a:t>
            </a:r>
            <a:r>
              <a:rPr lang="zh-CN" altLang="en-US" sz="2400">
                <a:latin typeface="Times New Roman" pitchFamily="18" charset="0"/>
              </a:rPr>
              <a:t>、电压表的示数</a:t>
            </a:r>
            <a:r>
              <a:rPr lang="en-US" altLang="zh-CN" sz="2400" i="1">
                <a:latin typeface="Times New Roman" pitchFamily="18" charset="0"/>
              </a:rPr>
              <a:t>U</a:t>
            </a:r>
            <a:r>
              <a:rPr lang="zh-CN" altLang="en-US" sz="2400">
                <a:latin typeface="Times New Roman" pitchFamily="18" charset="0"/>
              </a:rPr>
              <a:t>，并记录在表格中；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latin typeface="Times New Roman" pitchFamily="18" charset="0"/>
              </a:rPr>
              <a:t>　　</a:t>
            </a:r>
            <a:r>
              <a:rPr lang="en-US" altLang="zh-CN" sz="2400">
                <a:latin typeface="Times New Roman" pitchFamily="18" charset="0"/>
              </a:rPr>
              <a:t>3.</a:t>
            </a:r>
            <a:r>
              <a:rPr lang="zh-CN" altLang="en-US" sz="2400">
                <a:latin typeface="Times New Roman" pitchFamily="18" charset="0"/>
              </a:rPr>
              <a:t>根据公式</a:t>
            </a:r>
            <a:r>
              <a:rPr lang="zh-CN" altLang="en-US" sz="2400" i="1">
                <a:latin typeface="Times New Roman" pitchFamily="18" charset="0"/>
              </a:rPr>
              <a:t>               </a:t>
            </a:r>
            <a:r>
              <a:rPr lang="zh-CN" altLang="en-US" sz="2400">
                <a:latin typeface="Times New Roman" pitchFamily="18" charset="0"/>
              </a:rPr>
              <a:t>计算出</a:t>
            </a:r>
            <a:r>
              <a:rPr lang="en-US" altLang="zh-CN" sz="2400" i="1">
                <a:latin typeface="Times New Roman" pitchFamily="18" charset="0"/>
              </a:rPr>
              <a:t>R </a:t>
            </a:r>
            <a:r>
              <a:rPr lang="zh-CN" altLang="en-US" sz="2400">
                <a:latin typeface="Times New Roman" pitchFamily="18" charset="0"/>
              </a:rPr>
              <a:t>的值，并记录在表格中。 </a:t>
            </a:r>
          </a:p>
          <a:p>
            <a:pPr>
              <a:lnSpc>
                <a:spcPct val="160000"/>
              </a:lnSpc>
            </a:pPr>
            <a:r>
              <a:rPr lang="zh-CN" altLang="en-US" sz="2400">
                <a:latin typeface="Times New Roman" pitchFamily="18" charset="0"/>
              </a:rPr>
              <a:t>　　</a:t>
            </a:r>
            <a:r>
              <a:rPr lang="en-US" altLang="zh-CN" sz="2400">
                <a:latin typeface="Times New Roman" pitchFamily="18" charset="0"/>
              </a:rPr>
              <a:t>4.</a:t>
            </a:r>
            <a:r>
              <a:rPr lang="zh-CN" altLang="en-US" sz="2400">
                <a:latin typeface="Times New Roman" pitchFamily="18" charset="0"/>
              </a:rPr>
              <a:t>调节滑动变阻器的滑片改变待测电阻中的电流及两端的电压，再测几组数据，并计算</a:t>
            </a:r>
            <a:r>
              <a:rPr lang="en-US" altLang="zh-CN" sz="2400" i="1">
                <a:latin typeface="Times New Roman" pitchFamily="18" charset="0"/>
              </a:rPr>
              <a:t>R </a:t>
            </a:r>
            <a:r>
              <a:rPr lang="zh-CN" altLang="en-US" sz="2400">
                <a:latin typeface="Times New Roman" pitchFamily="18" charset="0"/>
              </a:rPr>
              <a:t>的值。</a:t>
            </a:r>
          </a:p>
        </p:txBody>
      </p:sp>
      <p:grpSp>
        <p:nvGrpSpPr>
          <p:cNvPr id="3" name="组合 69639"/>
          <p:cNvGrpSpPr/>
          <p:nvPr/>
        </p:nvGrpSpPr>
        <p:grpSpPr>
          <a:xfrm>
            <a:off x="2483768" y="3077054"/>
            <a:ext cx="1079500" cy="833437"/>
            <a:chOff x="0" y="-53"/>
            <a:chExt cx="680" cy="700"/>
          </a:xfrm>
        </p:grpSpPr>
        <p:sp>
          <p:nvSpPr>
            <p:cNvPr id="10247" name="矩形 69640"/>
            <p:cNvSpPr>
              <a:spLocks noChangeArrowheads="1"/>
            </p:cNvSpPr>
            <p:nvPr/>
          </p:nvSpPr>
          <p:spPr bwMode="auto">
            <a:xfrm>
              <a:off x="0" y="136"/>
              <a:ext cx="680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i="1">
                  <a:latin typeface="Times New Roman" pitchFamily="18" charset="0"/>
                </a:rPr>
                <a:t>R</a:t>
              </a:r>
              <a:r>
                <a:rPr lang="en-US" altLang="zh-CN" sz="240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10248" name="矩形 69641"/>
            <p:cNvSpPr>
              <a:spLocks noChangeArrowheads="1"/>
            </p:cNvSpPr>
            <p:nvPr/>
          </p:nvSpPr>
          <p:spPr bwMode="auto">
            <a:xfrm>
              <a:off x="408" y="-53"/>
              <a:ext cx="257" cy="7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i="1">
                  <a:latin typeface="Times New Roman" pitchFamily="18" charset="0"/>
                </a:rPr>
                <a:t>U</a:t>
              </a:r>
            </a:p>
            <a:p>
              <a:r>
                <a:rPr lang="en-US" altLang="zh-CN" sz="2400" i="1">
                  <a:latin typeface="Times New Roman" pitchFamily="18" charset="0"/>
                </a:rPr>
                <a:t>I</a:t>
              </a:r>
            </a:p>
          </p:txBody>
        </p:sp>
        <p:sp>
          <p:nvSpPr>
            <p:cNvPr id="10249" name="直接连接符 69642"/>
            <p:cNvSpPr>
              <a:spLocks noChangeShapeType="1"/>
            </p:cNvSpPr>
            <p:nvPr/>
          </p:nvSpPr>
          <p:spPr bwMode="auto">
            <a:xfrm>
              <a:off x="385" y="295"/>
              <a:ext cx="27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740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755576" y="406163"/>
            <a:ext cx="1512888" cy="46280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宋体" pitchFamily="2" charset="-122"/>
                <a:ea typeface="黑体" pitchFamily="49" charset="-122"/>
              </a:rPr>
              <a:t>注意事项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71713" name="矩形 71712"/>
          <p:cNvSpPr>
            <a:spLocks noChangeArrowheads="1"/>
          </p:cNvSpPr>
          <p:nvPr/>
        </p:nvSpPr>
        <p:spPr bwMode="auto">
          <a:xfrm>
            <a:off x="395536" y="1055839"/>
            <a:ext cx="7956550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在连接电路前要调节电流表、电压表到零刻度。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连接电路时开关要断开，连接完电路要调节滑动变阻器到阻值最大端。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连接好电路，在检查电路连接无误后要用开关试触，在确定电路完好后再闭合开关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S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电压表和电流表要注意选择适当的量程。</a:t>
            </a:r>
          </a:p>
        </p:txBody>
      </p:sp>
    </p:spTree>
    <p:extLst>
      <p:ext uri="{BB962C8B-B14F-4D97-AF65-F5344CB8AC3E}">
        <p14:creationId xmlns:p14="http://schemas.microsoft.com/office/powerpoint/2010/main" val="577204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1447</Words>
  <Application>Microsoft Office PowerPoint</Application>
  <PresentationFormat>全屏显示(16:9)</PresentationFormat>
  <Paragraphs>164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18</cp:revision>
  <dcterms:created xsi:type="dcterms:W3CDTF">2020-09-20T09:41:48Z</dcterms:created>
  <dcterms:modified xsi:type="dcterms:W3CDTF">2021-08-19T03:47:35Z</dcterms:modified>
</cp:coreProperties>
</file>