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EB556-0B36-4B46-A3D6-5A174EF59417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41A7B-89D3-49F5-B359-8C2937DDE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4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2.png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4.png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179121"/>
            <a:ext cx="1530566" cy="306191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3969788" y="1824612"/>
            <a:ext cx="4893078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第十七章 欧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姆定律</a:t>
            </a:r>
            <a:endParaRPr lang="zh-CN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8" name="Shape 40"/>
          <p:cNvSpPr/>
          <p:nvPr/>
        </p:nvSpPr>
        <p:spPr>
          <a:xfrm>
            <a:off x="3969788" y="2703826"/>
            <a:ext cx="4680520" cy="132343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 电阻的测量</a:t>
            </a:r>
            <a:endParaRPr lang="en-US" altLang="zh-CN" sz="4000" b="1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0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40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课时 特殊法测电阻</a:t>
            </a:r>
            <a:endParaRPr lang="zh-CN" altLang="zh-CN" sz="4000" b="1" baseline="-25000" dirty="0">
              <a:solidFill>
                <a:srgbClr val="FF0000"/>
              </a:solidFill>
              <a:latin typeface="华文楷体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矩形 71684"/>
          <p:cNvSpPr>
            <a:spLocks noChangeArrowheads="1"/>
          </p:cNvSpPr>
          <p:nvPr/>
        </p:nvSpPr>
        <p:spPr bwMode="auto">
          <a:xfrm>
            <a:off x="612775" y="1216818"/>
            <a:ext cx="7920038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</a:rPr>
              <a:t>方法</a:t>
            </a:r>
            <a:r>
              <a:rPr lang="en-US" altLang="zh-CN" sz="2400">
                <a:latin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</a:rPr>
              <a:t>：如图所示，将未知电阻和定值电阻并联接入电路中，用电流表分别测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、</a:t>
            </a:r>
            <a:r>
              <a:rPr lang="en-US" altLang="zh-CN" sz="2400" i="1">
                <a:latin typeface="Times New Roman" pitchFamily="18" charset="0"/>
              </a:rPr>
              <a:t>Rx</a:t>
            </a:r>
            <a:r>
              <a:rPr lang="zh-CN" altLang="en-US" sz="2400">
                <a:latin typeface="Times New Roman" pitchFamily="18" charset="0"/>
              </a:rPr>
              <a:t>的电流为</a:t>
            </a:r>
            <a:r>
              <a:rPr lang="en-US" altLang="zh-CN" sz="2400" i="1">
                <a:latin typeface="Times New Roman" pitchFamily="18" charset="0"/>
              </a:rPr>
              <a:t>I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、</a:t>
            </a:r>
            <a:r>
              <a:rPr lang="en-US" altLang="zh-CN" sz="2400" i="1">
                <a:latin typeface="Times New Roman" pitchFamily="18" charset="0"/>
              </a:rPr>
              <a:t>Ix</a:t>
            </a:r>
            <a:r>
              <a:rPr lang="zh-CN" altLang="en-US" sz="2400">
                <a:latin typeface="Times New Roman" pitchFamily="18" charset="0"/>
              </a:rPr>
              <a:t>，未知电阻</a:t>
            </a:r>
            <a:r>
              <a:rPr lang="en-US" altLang="zh-CN" sz="2400" i="1">
                <a:latin typeface="Times New Roman" pitchFamily="18" charset="0"/>
              </a:rPr>
              <a:t>Rx</a:t>
            </a:r>
            <a:r>
              <a:rPr lang="zh-CN" altLang="en-US" sz="2400">
                <a:latin typeface="Times New Roman" pitchFamily="18" charset="0"/>
              </a:rPr>
              <a:t>阻值的表达式为：                  </a:t>
            </a:r>
            <a:r>
              <a:rPr lang="zh-CN" altLang="en-US" sz="2400" smtClean="0">
                <a:latin typeface="Times New Roman" pitchFamily="18" charset="0"/>
              </a:rPr>
              <a:t>  。</a:t>
            </a:r>
            <a:endParaRPr lang="zh-CN" altLang="en-US" sz="2400">
              <a:latin typeface="Times New Roman" pitchFamily="18" charset="0"/>
            </a:endParaRPr>
          </a:p>
        </p:txBody>
      </p:sp>
      <p:graphicFrame>
        <p:nvGraphicFramePr>
          <p:cNvPr id="12293" name="对象 71685"/>
          <p:cNvGraphicFramePr>
            <a:graphicFrameLocks noChangeAspect="1"/>
          </p:cNvGraphicFramePr>
          <p:nvPr/>
        </p:nvGraphicFramePr>
        <p:xfrm>
          <a:off x="3419872" y="2355192"/>
          <a:ext cx="1474788" cy="708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6" r:id="rId3" imgW="0" imgH="0" progId="">
                  <p:embed/>
                </p:oleObj>
              </mc:Choice>
              <mc:Fallback>
                <p:oleObj r:id="rId3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19872" y="2355192"/>
                        <a:ext cx="1474788" cy="7084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294" name="图片 71687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347865" y="3221426"/>
            <a:ext cx="2465387" cy="1491854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9" name="组合 3"/>
          <p:cNvGrpSpPr/>
          <p:nvPr/>
        </p:nvGrpSpPr>
        <p:grpSpPr>
          <a:xfrm>
            <a:off x="611560" y="550535"/>
            <a:ext cx="1727840" cy="505304"/>
            <a:chOff x="1076" y="2071"/>
            <a:chExt cx="2720" cy="940"/>
          </a:xfrm>
        </p:grpSpPr>
        <p:sp>
          <p:nvSpPr>
            <p:cNvPr id="10" name="流程图: 文档 9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1" name="文本框 4101"/>
            <p:cNvSpPr txBox="1"/>
            <p:nvPr/>
          </p:nvSpPr>
          <p:spPr>
            <a:xfrm>
              <a:off x="1076" y="2101"/>
              <a:ext cx="2720" cy="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交流与讨论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716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73732"/>
          <p:cNvSpPr>
            <a:spLocks noChangeArrowheads="1"/>
          </p:cNvSpPr>
          <p:nvPr/>
        </p:nvSpPr>
        <p:spPr bwMode="auto">
          <a:xfrm>
            <a:off x="395536" y="767094"/>
            <a:ext cx="8352928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</a:rPr>
              <a:t>方法</a:t>
            </a:r>
            <a:r>
              <a:rPr lang="en-US" altLang="zh-CN" sz="2400">
                <a:latin typeface="Times New Roman" pitchFamily="18" charset="0"/>
              </a:rPr>
              <a:t>3</a:t>
            </a:r>
            <a:r>
              <a:rPr lang="zh-CN" altLang="en-US" sz="2400">
                <a:latin typeface="Times New Roman" pitchFamily="18" charset="0"/>
              </a:rPr>
              <a:t>：如图所示，</a:t>
            </a:r>
            <a:r>
              <a:rPr lang="zh-CN" altLang="zh-CN" sz="2400">
                <a:latin typeface="Times New Roman" pitchFamily="18" charset="0"/>
              </a:rPr>
              <a:t>滑片置于阻值最小的位置，闭合开关，记下电流表示数为</a:t>
            </a:r>
            <a:r>
              <a:rPr lang="zh-CN" altLang="zh-CN" sz="2400" i="1">
                <a:latin typeface="Times New Roman" pitchFamily="18" charset="0"/>
              </a:rPr>
              <a:t>Ix</a:t>
            </a:r>
            <a:r>
              <a:rPr lang="zh-CN" altLang="zh-CN" sz="2400">
                <a:latin typeface="Times New Roman" pitchFamily="18" charset="0"/>
              </a:rPr>
              <a:t>；滑片置于阻值最大的位置，记下电流表示数为</a:t>
            </a:r>
            <a:r>
              <a:rPr lang="zh-CN" altLang="zh-CN" sz="2400" i="1">
                <a:latin typeface="Times New Roman" pitchFamily="18" charset="0"/>
              </a:rPr>
              <a:t>I</a:t>
            </a:r>
            <a:r>
              <a:rPr lang="zh-CN" altLang="zh-CN" sz="2400">
                <a:latin typeface="Times New Roman" pitchFamily="18" charset="0"/>
              </a:rPr>
              <a:t>，未知电阻</a:t>
            </a:r>
            <a:r>
              <a:rPr lang="zh-CN" altLang="zh-CN" sz="2400" i="1">
                <a:latin typeface="Times New Roman" pitchFamily="18" charset="0"/>
              </a:rPr>
              <a:t>Rx</a:t>
            </a:r>
            <a:r>
              <a:rPr lang="zh-CN" altLang="zh-CN" sz="2400">
                <a:latin typeface="Times New Roman" pitchFamily="18" charset="0"/>
              </a:rPr>
              <a:t>阻值的表达式为</a:t>
            </a:r>
            <a:r>
              <a:rPr lang="zh-CN" altLang="en-US" sz="2400">
                <a:latin typeface="Times New Roman" pitchFamily="18" charset="0"/>
              </a:rPr>
              <a:t>：                 </a:t>
            </a:r>
            <a:r>
              <a:rPr lang="zh-CN" altLang="zh-CN" sz="2400">
                <a:latin typeface="Times New Roman" pitchFamily="18" charset="0"/>
              </a:rPr>
              <a:t>（</a:t>
            </a:r>
            <a:r>
              <a:rPr lang="zh-CN" altLang="zh-CN" sz="2400" i="1">
                <a:latin typeface="Times New Roman" pitchFamily="18" charset="0"/>
              </a:rPr>
              <a:t>R</a:t>
            </a:r>
            <a:r>
              <a:rPr lang="zh-CN" altLang="zh-CN" sz="2400">
                <a:latin typeface="Times New Roman" pitchFamily="18" charset="0"/>
              </a:rPr>
              <a:t>′为滑动变阻器的最大阻值）。</a:t>
            </a:r>
            <a:endParaRPr lang="zh-CN" altLang="en-US" sz="2400">
              <a:latin typeface="Times New Roman" pitchFamily="18" charset="0"/>
            </a:endParaRPr>
          </a:p>
        </p:txBody>
      </p:sp>
      <p:graphicFrame>
        <p:nvGraphicFramePr>
          <p:cNvPr id="14341" name="对象 73735"/>
          <p:cNvGraphicFramePr>
            <a:graphicFrameLocks noChangeAspect="1"/>
          </p:cNvGraphicFramePr>
          <p:nvPr/>
        </p:nvGraphicFramePr>
        <p:xfrm>
          <a:off x="5580112" y="1922074"/>
          <a:ext cx="1474788" cy="708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0" r:id="rId3" imgW="0" imgH="0" progId="">
                  <p:embed/>
                </p:oleObj>
              </mc:Choice>
              <mc:Fallback>
                <p:oleObj r:id="rId3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80112" y="1922074"/>
                        <a:ext cx="1474788" cy="7084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42" name="图片 73736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563888" y="3149240"/>
            <a:ext cx="2978150" cy="1515911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658338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矩形 74757"/>
          <p:cNvSpPr>
            <a:spLocks noChangeArrowheads="1"/>
          </p:cNvSpPr>
          <p:nvPr/>
        </p:nvSpPr>
        <p:spPr bwMode="auto">
          <a:xfrm>
            <a:off x="539552" y="1488957"/>
            <a:ext cx="8136904" cy="1758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/>
              <a:t> 如</a:t>
            </a:r>
            <a:r>
              <a:rPr lang="zh-CN" altLang="en-US" sz="2400"/>
              <a:t>果在没有定值电阻，没有滑动变阻器，没有一个电阻箱的情况下，你将如何利用电流表和电阻箱来测出未知电阻的阻值？</a:t>
            </a:r>
          </a:p>
        </p:txBody>
      </p:sp>
      <p:grpSp>
        <p:nvGrpSpPr>
          <p:cNvPr id="7" name="组合 3"/>
          <p:cNvGrpSpPr/>
          <p:nvPr/>
        </p:nvGrpSpPr>
        <p:grpSpPr>
          <a:xfrm>
            <a:off x="683568" y="622721"/>
            <a:ext cx="1727840" cy="505304"/>
            <a:chOff x="1076" y="2071"/>
            <a:chExt cx="2720" cy="940"/>
          </a:xfrm>
        </p:grpSpPr>
        <p:sp>
          <p:nvSpPr>
            <p:cNvPr id="8" name="流程图: 文档 7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6" y="2101"/>
              <a:ext cx="2720" cy="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观察与思考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098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75780"/>
          <p:cNvSpPr>
            <a:spLocks noChangeArrowheads="1"/>
          </p:cNvSpPr>
          <p:nvPr/>
        </p:nvSpPr>
        <p:spPr bwMode="auto">
          <a:xfrm>
            <a:off x="395536" y="1055839"/>
            <a:ext cx="8424936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Times New Roman" pitchFamily="18" charset="0"/>
              </a:rPr>
              <a:t> 如</a:t>
            </a:r>
            <a:r>
              <a:rPr lang="zh-CN" altLang="en-US" sz="2400">
                <a:latin typeface="Times New Roman" pitchFamily="18" charset="0"/>
              </a:rPr>
              <a:t>图所示，调节电阻箱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，使电流表指针指向一个适当的位置，记下这时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的阻值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</a:rPr>
              <a:t>；把</a:t>
            </a:r>
            <a:r>
              <a:rPr lang="en-US" altLang="zh-CN" sz="2400" i="1">
                <a:latin typeface="Times New Roman" pitchFamily="18" charset="0"/>
              </a:rPr>
              <a:t>Rx</a:t>
            </a:r>
            <a:r>
              <a:rPr lang="zh-CN" altLang="en-US" sz="2400">
                <a:latin typeface="Times New Roman" pitchFamily="18" charset="0"/>
              </a:rPr>
              <a:t>从电路中取下，调节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的电阻，使电流表的指针指向刚才测量的位置，记下这时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的值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r>
              <a:rPr lang="zh-CN" altLang="en-US" sz="2400">
                <a:latin typeface="Times New Roman" pitchFamily="18" charset="0"/>
              </a:rPr>
              <a:t>，未知电阻</a:t>
            </a:r>
            <a:r>
              <a:rPr lang="en-US" altLang="zh-CN" sz="2400" i="1">
                <a:latin typeface="Times New Roman" pitchFamily="18" charset="0"/>
              </a:rPr>
              <a:t>Rx</a:t>
            </a:r>
            <a:r>
              <a:rPr lang="zh-CN" altLang="en-US" sz="2400">
                <a:latin typeface="Times New Roman" pitchFamily="18" charset="0"/>
              </a:rPr>
              <a:t>阻值的表达式为：</a:t>
            </a:r>
            <a:r>
              <a:rPr lang="en-US" altLang="zh-CN" sz="2400" i="1">
                <a:latin typeface="Times New Roman" pitchFamily="18" charset="0"/>
              </a:rPr>
              <a:t>Rx</a:t>
            </a:r>
            <a:r>
              <a:rPr lang="en-US" altLang="zh-CN" sz="2400">
                <a:latin typeface="Times New Roman" pitchFamily="18" charset="0"/>
              </a:rPr>
              <a:t>=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r>
              <a:rPr lang="en-US" altLang="zh-CN" sz="2400">
                <a:latin typeface="Times New Roman" pitchFamily="18" charset="0"/>
              </a:rPr>
              <a:t>-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</a:rPr>
              <a:t>。</a:t>
            </a:r>
          </a:p>
        </p:txBody>
      </p:sp>
      <p:pic>
        <p:nvPicPr>
          <p:cNvPr id="16389" name="图片 7578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75856" y="3510171"/>
            <a:ext cx="2878138" cy="1269206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8" name="组合 3"/>
          <p:cNvGrpSpPr/>
          <p:nvPr/>
        </p:nvGrpSpPr>
        <p:grpSpPr>
          <a:xfrm>
            <a:off x="611560" y="478349"/>
            <a:ext cx="1727840" cy="505304"/>
            <a:chOff x="1076" y="2071"/>
            <a:chExt cx="2720" cy="940"/>
          </a:xfrm>
        </p:grpSpPr>
        <p:sp>
          <p:nvSpPr>
            <p:cNvPr id="9" name="流程图: 文档 8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0" name="文本框 4101"/>
            <p:cNvSpPr txBox="1"/>
            <p:nvPr/>
          </p:nvSpPr>
          <p:spPr>
            <a:xfrm>
              <a:off x="1076" y="2101"/>
              <a:ext cx="2720" cy="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交流与讨论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7825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539750" y="573881"/>
            <a:ext cx="1714500" cy="447391"/>
            <a:chOff x="1076" y="1998"/>
            <a:chExt cx="2699" cy="940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9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zh-CN" altLang="en-US" sz="2300" b="1" noProof="1">
                  <a:solidFill>
                    <a:srgbClr val="D6F5F5"/>
                  </a:solidFill>
                  <a:latin typeface="宋体" panose="02010600030101010101" pitchFamily="2" charset="-122"/>
                  <a:ea typeface="幼圆" pitchFamily="49" charset="-122"/>
                </a:rPr>
                <a:t>归纳与小结</a:t>
              </a:r>
              <a:endParaRPr lang="zh-CN" altLang="en-US" noProof="1"/>
            </a:p>
          </p:txBody>
        </p:sp>
      </p:grpSp>
      <p:sp>
        <p:nvSpPr>
          <p:cNvPr id="17412" name="矩形 76804"/>
          <p:cNvSpPr>
            <a:spLocks noChangeArrowheads="1"/>
          </p:cNvSpPr>
          <p:nvPr/>
        </p:nvSpPr>
        <p:spPr bwMode="auto">
          <a:xfrm>
            <a:off x="431800" y="1357313"/>
            <a:ext cx="8604250" cy="1203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在伏安法测电阻的实验中，若缺少一只电流表或缺少一只电压表，可用定值电阻来代替，这种方法叫</a:t>
            </a:r>
            <a:r>
              <a:rPr lang="zh-CN" altLang="en-US" sz="2400">
                <a:solidFill>
                  <a:srgbClr val="0000FF"/>
                </a:solidFill>
              </a:rPr>
              <a:t>等效替代法</a:t>
            </a:r>
            <a:r>
              <a:rPr lang="zh-CN" altLang="en-US" sz="240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171381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7782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31641" y="1055839"/>
            <a:ext cx="5832475" cy="353712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902221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89377" y="137844"/>
            <a:ext cx="576140" cy="52451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5536" y="655152"/>
            <a:ext cx="8330184" cy="15939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5878" tIns="32939" rIns="65878" bIns="32939" numCol="1" anchor="ctr" anchorCtr="0" compatLnSpc="1">
            <a:prstTxWarp prst="textNoShape">
              <a:avLst/>
            </a:prstTxWarp>
            <a:spAutoFit/>
          </a:bodyPr>
          <a:lstStyle/>
          <a:p>
            <a:pPr defTabSz="6587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en-US" sz="2200" b="1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200" b="1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200" b="1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杭州）</a:t>
            </a:r>
            <a:r>
              <a:rPr lang="zh-CN" altLang="en-US" sz="22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为了测出未知电阻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lang="en-US" altLang="zh-CN" sz="2200" baseline="-300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x</a:t>
            </a:r>
            <a:r>
              <a:rPr lang="zh-CN" altLang="en-US" sz="22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的阻值，某同学利用阻值已知的电阻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lang="en-US" altLang="zh-CN" sz="2200" baseline="-300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2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和一只电流表或电压表分别设计了如图所示的四种电路，其中可行的是（电源电压未知且不变）（　　）</a:t>
            </a:r>
            <a:endParaRPr lang="zh-CN" altLang="en-US" sz="2200" dirty="0" smtClean="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31640" y="2283005"/>
            <a:ext cx="5904656" cy="1405237"/>
            <a:chOff x="899592" y="2205360"/>
            <a:chExt cx="5904656" cy="1401767"/>
          </a:xfrm>
        </p:grpSpPr>
        <p:pic>
          <p:nvPicPr>
            <p:cNvPr id="9" name="图片 11" descr="学科网(www.zxxk.com)--教育资源门户，提供试卷、教案、课件、论文、素材及各类教学资源下载，还有大量而丰富的教学相关资讯！"/>
            <p:cNvPicPr>
              <a:picLocks noChangeAspect="1" noChangeArrowheads="1"/>
            </p:cNvPicPr>
            <p:nvPr/>
          </p:nvPicPr>
          <p:blipFill>
            <a:blip r:embed="rId2"/>
            <a:srcRect r="48523"/>
            <a:stretch>
              <a:fillRect/>
            </a:stretch>
          </p:blipFill>
          <p:spPr bwMode="auto">
            <a:xfrm>
              <a:off x="899592" y="2205360"/>
              <a:ext cx="3026664" cy="14017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pic>
          <p:nvPicPr>
            <p:cNvPr id="10" name="图片 46" descr="学科网(www.zxxk.com)--教育资源门户，提供试卷、教案、课件、论文、素材及各类教学资源下载，还有大量而丰富的教学相关资讯！"/>
            <p:cNvPicPr>
              <a:picLocks noChangeAspect="1" noChangeArrowheads="1"/>
            </p:cNvPicPr>
            <p:nvPr/>
          </p:nvPicPr>
          <p:blipFill>
            <a:blip r:embed="rId2"/>
            <a:srcRect l="50912"/>
            <a:stretch>
              <a:fillRect/>
            </a:stretch>
          </p:blipFill>
          <p:spPr bwMode="auto">
            <a:xfrm>
              <a:off x="3923928" y="2205360"/>
              <a:ext cx="2880320" cy="13989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11560" y="3756983"/>
            <a:ext cx="5477256" cy="11745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5878" tIns="32939" rIns="65878" bIns="32939" numCol="1" anchor="ctr" anchorCtr="0" compatLnSpc="1">
            <a:prstTxWarp prst="textNoShape">
              <a:avLst/>
            </a:prstTxWarp>
            <a:spAutoFit/>
          </a:bodyPr>
          <a:lstStyle/>
          <a:p>
            <a:pPr defTabSz="6587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．（</a:t>
            </a:r>
            <a:r>
              <a:rPr lang="en-US" altLang="zh-CN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）（</a:t>
            </a:r>
            <a:r>
              <a:rPr lang="en-US" altLang="zh-CN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	</a:t>
            </a:r>
            <a:r>
              <a:rPr lang="en-US" altLang="zh-CN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．（</a:t>
            </a:r>
            <a:r>
              <a:rPr lang="en-US" altLang="zh-CN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）（</a:t>
            </a:r>
            <a:r>
              <a:rPr lang="en-US" altLang="zh-CN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	</a:t>
            </a:r>
            <a:endParaRPr lang="zh-CN" altLang="en-US" sz="2400" smtClean="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defTabSz="658782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．（</a:t>
            </a:r>
            <a:r>
              <a:rPr lang="en-US" altLang="zh-CN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）（</a:t>
            </a:r>
            <a:r>
              <a:rPr lang="en-US" altLang="zh-CN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	</a:t>
            </a:r>
            <a:r>
              <a:rPr lang="en-US" altLang="zh-CN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．（</a:t>
            </a:r>
            <a:r>
              <a:rPr lang="en-US" altLang="zh-CN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）（</a:t>
            </a:r>
            <a:r>
              <a:rPr lang="en-US" altLang="zh-CN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</a:t>
            </a:r>
            <a:endParaRPr lang="zh-CN" altLang="en-US" sz="2400" smtClean="0">
              <a:latin typeface="宋体" panose="02010600030101010101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8104" y="1705516"/>
            <a:ext cx="504056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Ａ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07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550536"/>
            <a:ext cx="8424936" cy="1691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2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2021</a:t>
            </a:r>
            <a:r>
              <a:rPr lang="zh-CN" altLang="zh-CN" sz="2400" dirty="0" smtClean="0"/>
              <a:t>秋</a:t>
            </a:r>
            <a:r>
              <a:rPr lang="zh-CN" altLang="zh-CN" sz="2400" dirty="0" smtClean="0"/>
              <a:t>•</a:t>
            </a:r>
            <a:r>
              <a:rPr lang="zh-CN" altLang="en-US" sz="2400" dirty="0" smtClean="0"/>
              <a:t>南京</a:t>
            </a:r>
            <a:r>
              <a:rPr lang="zh-CN" altLang="zh-CN" sz="2400" dirty="0" smtClean="0"/>
              <a:t>期末）在用伏安法测未知电阻</a:t>
            </a:r>
            <a:r>
              <a:rPr lang="en-US" altLang="zh-CN" sz="2400" dirty="0" smtClean="0"/>
              <a:t>R</a:t>
            </a:r>
            <a:r>
              <a:rPr lang="en-US" altLang="zh-CN" sz="2400" baseline="-25000" dirty="0" smtClean="0"/>
              <a:t>x</a:t>
            </a:r>
            <a:r>
              <a:rPr lang="zh-CN" altLang="zh-CN" sz="2400" dirty="0" smtClean="0"/>
              <a:t>时，如果缺少电流表或电压表，可以通过增加一个定值电阻</a:t>
            </a:r>
            <a:r>
              <a:rPr lang="en-US" altLang="zh-CN" sz="2400" dirty="0" smtClean="0"/>
              <a:t>R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和开关来解决，下面的四种方案中哪一个是错误的（　　）</a:t>
            </a:r>
            <a:endParaRPr lang="zh-CN" altLang="zh-CN" sz="2400" dirty="0"/>
          </a:p>
        </p:txBody>
      </p:sp>
      <p:pic>
        <p:nvPicPr>
          <p:cNvPr id="25602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3568" y="2643937"/>
            <a:ext cx="1619250" cy="1155378"/>
          </a:xfrm>
          <a:prstGeom prst="rect">
            <a:avLst/>
          </a:prstGeom>
          <a:noFill/>
        </p:spPr>
      </p:pic>
      <p:pic>
        <p:nvPicPr>
          <p:cNvPr id="25603" name="图片24" descr="菁优网：http://www.jyeoo.com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699792" y="2643936"/>
            <a:ext cx="1619250" cy="1164926"/>
          </a:xfrm>
          <a:prstGeom prst="rect">
            <a:avLst/>
          </a:prstGeom>
          <a:noFill/>
        </p:spPr>
      </p:pic>
      <p:pic>
        <p:nvPicPr>
          <p:cNvPr id="25604" name="图片24" descr="菁优网：http://www.jyeoo.com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716016" y="2643936"/>
            <a:ext cx="1619250" cy="1184024"/>
          </a:xfrm>
          <a:prstGeom prst="rect">
            <a:avLst/>
          </a:prstGeom>
          <a:noFill/>
        </p:spPr>
      </p:pic>
      <p:pic>
        <p:nvPicPr>
          <p:cNvPr id="25605" name="图片24" descr="菁优网：http://www.jyeoo.com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804249" y="2643936"/>
            <a:ext cx="1724025" cy="11649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43608" y="4015475"/>
            <a:ext cx="7560840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/>
              <a:t>Ａ　　　　　　Ｂ　　　　　　Ｃ　　　　　　Ｄ</a:t>
            </a:r>
            <a:endParaRPr lang="zh-CN" altLang="en-US" sz="2400"/>
          </a:p>
        </p:txBody>
      </p:sp>
      <p:sp>
        <p:nvSpPr>
          <p:cNvPr id="9" name="TextBox 8"/>
          <p:cNvSpPr txBox="1"/>
          <p:nvPr/>
        </p:nvSpPr>
        <p:spPr>
          <a:xfrm>
            <a:off x="6660232" y="1777702"/>
            <a:ext cx="504056" cy="46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060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478349"/>
            <a:ext cx="8280920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3</a:t>
            </a:r>
            <a:r>
              <a:rPr lang="zh-CN" altLang="zh-CN" sz="2200" dirty="0" smtClean="0"/>
              <a:t>．（</a:t>
            </a:r>
            <a:r>
              <a:rPr lang="en-US" altLang="zh-CN" sz="2200" dirty="0" smtClean="0"/>
              <a:t>2021</a:t>
            </a:r>
            <a:r>
              <a:rPr lang="zh-CN" altLang="zh-CN" sz="2200" dirty="0" smtClean="0"/>
              <a:t>•</a:t>
            </a:r>
            <a:r>
              <a:rPr lang="zh-CN" altLang="zh-CN" sz="2200" dirty="0" smtClean="0"/>
              <a:t>达州）如图所示是“伏安法测电阻”的实验电路图，</a:t>
            </a:r>
            <a:r>
              <a:rPr lang="en-US" altLang="zh-CN" sz="2200" dirty="0" smtClean="0"/>
              <a:t>R</a:t>
            </a:r>
            <a:r>
              <a:rPr lang="zh-CN" altLang="zh-CN" sz="2200" dirty="0" smtClean="0"/>
              <a:t>为待测电阻，阻值约为</a:t>
            </a:r>
            <a:r>
              <a:rPr lang="en-US" altLang="zh-CN" sz="2200" dirty="0" smtClean="0"/>
              <a:t>5Ω</a:t>
            </a:r>
            <a:r>
              <a:rPr lang="zh-CN" altLang="zh-CN" sz="2200" dirty="0" smtClean="0"/>
              <a:t>．实验器材有：滑动变阻器（规格为</a:t>
            </a:r>
            <a:r>
              <a:rPr lang="en-US" altLang="zh-CN" sz="2200" dirty="0" smtClean="0"/>
              <a:t>10Ω 2A</a:t>
            </a:r>
            <a:r>
              <a:rPr lang="zh-CN" altLang="zh-CN" sz="2200" dirty="0" smtClean="0"/>
              <a:t>）、电压表（量程分别为</a:t>
            </a:r>
            <a:r>
              <a:rPr lang="en-US" altLang="zh-CN" sz="2200" dirty="0" smtClean="0"/>
              <a:t>0</a:t>
            </a:r>
            <a:r>
              <a:rPr lang="zh-CN" altLang="zh-CN" sz="2200" dirty="0" smtClean="0"/>
              <a:t>～</a:t>
            </a:r>
            <a:r>
              <a:rPr lang="en-US" altLang="zh-CN" sz="2200" dirty="0" smtClean="0"/>
              <a:t>3V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0</a:t>
            </a:r>
            <a:r>
              <a:rPr lang="zh-CN" altLang="zh-CN" sz="2200" dirty="0" smtClean="0"/>
              <a:t>～</a:t>
            </a:r>
            <a:r>
              <a:rPr lang="en-US" altLang="zh-CN" sz="2200" dirty="0" smtClean="0"/>
              <a:t>15V</a:t>
            </a:r>
            <a:r>
              <a:rPr lang="zh-CN" altLang="zh-CN" sz="2200" dirty="0" smtClean="0"/>
              <a:t>）、电流表（量程分别为</a:t>
            </a:r>
            <a:r>
              <a:rPr lang="en-US" altLang="zh-CN" sz="2200" dirty="0" smtClean="0"/>
              <a:t>0</a:t>
            </a:r>
            <a:r>
              <a:rPr lang="zh-CN" altLang="zh-CN" sz="2200" dirty="0" smtClean="0"/>
              <a:t>～</a:t>
            </a:r>
            <a:r>
              <a:rPr lang="en-US" altLang="zh-CN" sz="2200" dirty="0" smtClean="0"/>
              <a:t>0.6A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0</a:t>
            </a:r>
            <a:r>
              <a:rPr lang="zh-CN" altLang="zh-CN" sz="2200" dirty="0" smtClean="0"/>
              <a:t>～</a:t>
            </a:r>
            <a:r>
              <a:rPr lang="en-US" altLang="zh-CN" sz="2200" dirty="0" smtClean="0"/>
              <a:t>3A</a:t>
            </a:r>
            <a:r>
              <a:rPr lang="zh-CN" altLang="zh-CN" sz="2200" dirty="0" smtClean="0"/>
              <a:t>）、电源（</a:t>
            </a:r>
            <a:r>
              <a:rPr lang="en-US" altLang="zh-CN" sz="2200" dirty="0" smtClean="0"/>
              <a:t>3</a:t>
            </a:r>
            <a:r>
              <a:rPr lang="zh-CN" altLang="zh-CN" sz="2200" dirty="0" smtClean="0"/>
              <a:t>节新干电池串联）。为使测量时能较准确地读数（指针最好偏过中间刻度线），则电压表应选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 </a:t>
            </a:r>
            <a:r>
              <a:rPr lang="zh-CN" altLang="en-US" sz="2200" u="sng" dirty="0" smtClean="0"/>
              <a:t>　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的量程，电流表应选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</a:t>
            </a:r>
            <a:r>
              <a:rPr lang="zh-CN" altLang="en-US" sz="2200" u="sng" dirty="0" smtClean="0"/>
              <a:t>　</a:t>
            </a:r>
            <a:r>
              <a:rPr lang="en-US" altLang="zh-CN" sz="2200" u="sng" dirty="0" smtClean="0"/>
              <a:t> 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的量程；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为了保证两电表安全，应控制滑动变阻器的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阻值大约在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</a:t>
            </a:r>
            <a:r>
              <a:rPr lang="zh-CN" altLang="en-US" sz="2200" u="sng" dirty="0" smtClean="0"/>
              <a:t>　　　</a:t>
            </a:r>
            <a:r>
              <a:rPr lang="en-US" altLang="zh-CN" sz="2200" u="sng" dirty="0" smtClean="0"/>
              <a:t>  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的范围内移动。</a:t>
            </a:r>
            <a:endParaRPr lang="zh-CN" altLang="zh-CN" sz="2200" dirty="0"/>
          </a:p>
        </p:txBody>
      </p:sp>
      <p:pic>
        <p:nvPicPr>
          <p:cNvPr id="26626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04248" y="3437985"/>
            <a:ext cx="1938770" cy="1299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矩形 7"/>
          <p:cNvSpPr/>
          <p:nvPr/>
        </p:nvSpPr>
        <p:spPr>
          <a:xfrm>
            <a:off x="1259633" y="3077054"/>
            <a:ext cx="8467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0</a:t>
            </a:r>
            <a:r>
              <a:rPr lang="zh-CN" altLang="zh-CN" sz="2000" smtClean="0">
                <a:solidFill>
                  <a:srgbClr val="FF0000"/>
                </a:solidFill>
              </a:rPr>
              <a:t>～</a:t>
            </a:r>
            <a:r>
              <a:rPr lang="en-US" altLang="zh-CN" sz="2000" smtClean="0">
                <a:solidFill>
                  <a:srgbClr val="FF0000"/>
                </a:solidFill>
              </a:rPr>
              <a:t>3V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44008" y="3077054"/>
            <a:ext cx="10438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0</a:t>
            </a:r>
            <a:r>
              <a:rPr lang="zh-CN" altLang="zh-CN" sz="2000" smtClean="0">
                <a:solidFill>
                  <a:srgbClr val="FF0000"/>
                </a:solidFill>
              </a:rPr>
              <a:t>～</a:t>
            </a:r>
            <a:r>
              <a:rPr lang="en-US" altLang="zh-CN" sz="2000" smtClean="0">
                <a:solidFill>
                  <a:srgbClr val="FF0000"/>
                </a:solidFill>
              </a:rPr>
              <a:t>0.6A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51720" y="4087661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2.5Ω</a:t>
            </a:r>
            <a:r>
              <a:rPr lang="zh-CN" altLang="zh-CN" sz="2000" smtClean="0">
                <a:solidFill>
                  <a:srgbClr val="FF0000"/>
                </a:solidFill>
              </a:rPr>
              <a:t>～</a:t>
            </a:r>
            <a:r>
              <a:rPr lang="en-US" altLang="zh-CN" sz="2000" smtClean="0">
                <a:solidFill>
                  <a:srgbClr val="FF0000"/>
                </a:solidFill>
              </a:rPr>
              <a:t>10Ω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03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 build="allAtOnce"/>
      <p:bldP spid="11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478349"/>
            <a:ext cx="8424936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4</a:t>
            </a:r>
            <a:r>
              <a:rPr lang="zh-CN" altLang="zh-CN" sz="2200" dirty="0" smtClean="0"/>
              <a:t>．（</a:t>
            </a:r>
            <a:r>
              <a:rPr lang="en-US" altLang="zh-CN" sz="2200" dirty="0" smtClean="0"/>
              <a:t>2021</a:t>
            </a:r>
            <a:r>
              <a:rPr lang="zh-CN" altLang="zh-CN" sz="2200" dirty="0" smtClean="0"/>
              <a:t>•</a:t>
            </a:r>
            <a:r>
              <a:rPr lang="zh-CN" altLang="zh-CN" sz="2200" dirty="0" smtClean="0"/>
              <a:t>益阳）用如图所示的电路测量电阻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x</a:t>
            </a:r>
            <a:r>
              <a:rPr lang="zh-CN" altLang="zh-CN" sz="2200" dirty="0" smtClean="0"/>
              <a:t>的阻值，其中电源电压恒定，定值电阻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0</a:t>
            </a:r>
            <a:r>
              <a:rPr lang="zh-CN" altLang="zh-CN" sz="2200" dirty="0" smtClean="0"/>
              <a:t>的阻值已知，</a:t>
            </a:r>
            <a:r>
              <a:rPr lang="en-US" altLang="zh-CN" sz="2200" dirty="0" smtClean="0"/>
              <a:t>S</a:t>
            </a:r>
            <a:r>
              <a:rPr lang="zh-CN" altLang="zh-CN" sz="2200" dirty="0" smtClean="0"/>
              <a:t>为单刀双掷开关。</a:t>
            </a:r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1</a:t>
            </a:r>
            <a:r>
              <a:rPr lang="zh-CN" altLang="zh-CN" sz="2200" dirty="0" smtClean="0"/>
              <a:t>）扼要写出实验的主要步骤（指出物理量的名称并用相应的符号表示）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</a:t>
            </a:r>
            <a:r>
              <a:rPr lang="zh-CN" altLang="en-US" sz="2200" u="sng" dirty="0" smtClean="0"/>
              <a:t>　　　　　　　　　　　　　</a:t>
            </a:r>
            <a:r>
              <a:rPr lang="en-US" altLang="zh-CN" sz="2200" u="sng" dirty="0" smtClean="0"/>
              <a:t> 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 </a:t>
            </a:r>
            <a:r>
              <a:rPr lang="zh-CN" altLang="en-US" sz="2200" u="sng" dirty="0" smtClean="0"/>
              <a:t>　　　　　　　　　　　　　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2</a:t>
            </a:r>
            <a:r>
              <a:rPr lang="zh-CN" altLang="zh-CN" sz="2200" dirty="0" smtClean="0"/>
              <a:t>）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x</a:t>
            </a:r>
            <a:r>
              <a:rPr lang="zh-CN" altLang="zh-CN" sz="2200" dirty="0" smtClean="0"/>
              <a:t>的表达式</a:t>
            </a:r>
            <a:r>
              <a:rPr lang="en-US" altLang="zh-CN" sz="2200" dirty="0" smtClean="0"/>
              <a:t>R</a:t>
            </a:r>
            <a:r>
              <a:rPr lang="zh-CN" altLang="zh-CN" sz="2200" dirty="0" smtClean="0"/>
              <a:t>＝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</a:t>
            </a:r>
            <a:r>
              <a:rPr lang="zh-CN" altLang="en-US" sz="2200" u="sng" dirty="0" smtClean="0"/>
              <a:t>　</a:t>
            </a:r>
            <a:r>
              <a:rPr lang="en-US" altLang="zh-CN" sz="2200" u="sng" dirty="0" smtClean="0"/>
              <a:t> 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（用所测量的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物理量及相应的符号表示）。</a:t>
            </a:r>
            <a:endParaRPr lang="zh-CN" altLang="zh-CN" sz="2200" dirty="0"/>
          </a:p>
        </p:txBody>
      </p:sp>
      <p:pic>
        <p:nvPicPr>
          <p:cNvPr id="2765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56176" y="2716123"/>
            <a:ext cx="2455322" cy="16602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1115617" y="2571750"/>
            <a:ext cx="4240263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开关</a:t>
            </a:r>
            <a:r>
              <a:rPr lang="en-US" altLang="zh-CN" sz="2000" smtClean="0">
                <a:solidFill>
                  <a:srgbClr val="FF0000"/>
                </a:solidFill>
              </a:rPr>
              <a:t>S</a:t>
            </a:r>
            <a:r>
              <a:rPr lang="zh-CN" altLang="zh-CN" sz="2000" smtClean="0">
                <a:solidFill>
                  <a:srgbClr val="FF0000"/>
                </a:solidFill>
              </a:rPr>
              <a:t>接</a:t>
            </a:r>
            <a:r>
              <a:rPr lang="en-US" altLang="zh-CN" sz="2000" smtClean="0">
                <a:solidFill>
                  <a:srgbClr val="FF0000"/>
                </a:solidFill>
              </a:rPr>
              <a:t>a</a:t>
            </a:r>
            <a:r>
              <a:rPr lang="zh-CN" altLang="zh-CN" sz="2000" smtClean="0">
                <a:solidFill>
                  <a:srgbClr val="FF0000"/>
                </a:solidFill>
              </a:rPr>
              <a:t>时，记录电流表的示数</a:t>
            </a:r>
            <a:r>
              <a:rPr lang="en-US" altLang="zh-CN" sz="2000" smtClean="0">
                <a:solidFill>
                  <a:srgbClr val="FF0000"/>
                </a:solidFill>
              </a:rPr>
              <a:t>I</a:t>
            </a:r>
            <a:r>
              <a:rPr lang="en-US" altLang="zh-CN" sz="2000" baseline="-25000" smtClean="0">
                <a:solidFill>
                  <a:srgbClr val="FF0000"/>
                </a:solidFill>
              </a:rPr>
              <a:t>0</a:t>
            </a:r>
            <a:r>
              <a:rPr lang="zh-CN" altLang="zh-CN" sz="2000" smtClean="0">
                <a:solidFill>
                  <a:srgbClr val="FF0000"/>
                </a:solidFill>
              </a:rPr>
              <a:t>；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7" y="3077054"/>
            <a:ext cx="4248279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开关</a:t>
            </a:r>
            <a:r>
              <a:rPr lang="en-US" altLang="zh-CN" sz="2000" smtClean="0">
                <a:solidFill>
                  <a:srgbClr val="FF0000"/>
                </a:solidFill>
              </a:rPr>
              <a:t>S</a:t>
            </a:r>
            <a:r>
              <a:rPr lang="zh-CN" altLang="zh-CN" sz="2000" smtClean="0">
                <a:solidFill>
                  <a:srgbClr val="FF0000"/>
                </a:solidFill>
              </a:rPr>
              <a:t>接</a:t>
            </a:r>
            <a:r>
              <a:rPr lang="en-US" altLang="zh-CN" sz="2000" smtClean="0">
                <a:solidFill>
                  <a:srgbClr val="FF0000"/>
                </a:solidFill>
              </a:rPr>
              <a:t>b</a:t>
            </a:r>
            <a:r>
              <a:rPr lang="zh-CN" altLang="zh-CN" sz="2000" smtClean="0">
                <a:solidFill>
                  <a:srgbClr val="FF0000"/>
                </a:solidFill>
              </a:rPr>
              <a:t>时，记录电流表的示数</a:t>
            </a:r>
            <a:r>
              <a:rPr lang="en-US" altLang="zh-CN" sz="2000" smtClean="0">
                <a:solidFill>
                  <a:srgbClr val="FF0000"/>
                </a:solidFill>
              </a:rPr>
              <a:t>I</a:t>
            </a:r>
            <a:r>
              <a:rPr lang="en-US" altLang="zh-CN" sz="2000" baseline="-25000" smtClean="0">
                <a:solidFill>
                  <a:srgbClr val="FF0000"/>
                </a:solidFill>
              </a:rPr>
              <a:t>x</a:t>
            </a:r>
            <a:r>
              <a:rPr lang="zh-CN" altLang="zh-CN" sz="2000" smtClean="0">
                <a:solidFill>
                  <a:srgbClr val="FF0000"/>
                </a:solidFill>
              </a:rPr>
              <a:t>；</a:t>
            </a:r>
            <a:endParaRPr lang="zh-CN" altLang="en-US" sz="2000">
              <a:solidFill>
                <a:srgbClr val="FF0000"/>
              </a:solidFill>
            </a:endParaRPr>
          </a:p>
        </p:txBody>
      </p:sp>
      <p:pic>
        <p:nvPicPr>
          <p:cNvPr id="27651" name="Picture 3" descr="菁优网-jyeoo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347864" y="3510171"/>
            <a:ext cx="381000" cy="4392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3797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71805" y="87169"/>
            <a:ext cx="608220" cy="51245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 charset="-122"/>
              <a:sym typeface="微软雅黑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174115" y="87032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149088" y="12838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8621" y="53738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6" name="组合 3"/>
          <p:cNvGrpSpPr/>
          <p:nvPr/>
        </p:nvGrpSpPr>
        <p:grpSpPr>
          <a:xfrm>
            <a:off x="683568" y="839280"/>
            <a:ext cx="1727840" cy="505304"/>
            <a:chOff x="1076" y="2071"/>
            <a:chExt cx="2720" cy="940"/>
          </a:xfrm>
        </p:grpSpPr>
        <p:sp>
          <p:nvSpPr>
            <p:cNvPr id="7" name="流程图: 文档 6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8" name="文本框 4101"/>
            <p:cNvSpPr txBox="1"/>
            <p:nvPr/>
          </p:nvSpPr>
          <p:spPr>
            <a:xfrm>
              <a:off x="1076" y="2101"/>
              <a:ext cx="2720" cy="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观察与思考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endParaRPr>
            </a:p>
          </p:txBody>
        </p:sp>
      </p:grpSp>
      <p:sp>
        <p:nvSpPr>
          <p:cNvPr id="9" name="矩形 66570"/>
          <p:cNvSpPr>
            <a:spLocks noChangeArrowheads="1"/>
          </p:cNvSpPr>
          <p:nvPr/>
        </p:nvSpPr>
        <p:spPr bwMode="auto">
          <a:xfrm>
            <a:off x="467545" y="1416770"/>
            <a:ext cx="8280919" cy="34247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Times New Roman" pitchFamily="18" charset="0"/>
              </a:rPr>
              <a:t> 小</a:t>
            </a:r>
            <a:r>
              <a:rPr lang="zh-CN" altLang="en-US" sz="2400">
                <a:latin typeface="Times New Roman" pitchFamily="18" charset="0"/>
              </a:rPr>
              <a:t>红准备测一只未知电阻（</a:t>
            </a:r>
            <a:r>
              <a:rPr lang="en-US" altLang="zh-CN" sz="2400" i="1">
                <a:latin typeface="Times New Roman" pitchFamily="18" charset="0"/>
              </a:rPr>
              <a:t>Rx</a:t>
            </a:r>
            <a:r>
              <a:rPr lang="en-US" altLang="zh-CN" sz="2400">
                <a:latin typeface="Times New Roman" pitchFamily="18" charset="0"/>
              </a:rPr>
              <a:t>=5</a:t>
            </a:r>
            <a:r>
              <a:rPr lang="zh-CN" altLang="en-US" sz="2400">
                <a:latin typeface="Times New Roman" pitchFamily="18" charset="0"/>
              </a:rPr>
              <a:t>～</a:t>
            </a:r>
            <a:r>
              <a:rPr lang="en-US" altLang="zh-CN" sz="2400">
                <a:latin typeface="Times New Roman" pitchFamily="18" charset="0"/>
              </a:rPr>
              <a:t>10Ω</a:t>
            </a:r>
            <a:r>
              <a:rPr lang="zh-CN" altLang="en-US" sz="2400">
                <a:latin typeface="Times New Roman" pitchFamily="18" charset="0"/>
              </a:rPr>
              <a:t>）的阻值，手边有以下器材：电池组、电压表、电流表、开关、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en-US" altLang="zh-CN" sz="2400">
                <a:latin typeface="Times New Roman" pitchFamily="18" charset="0"/>
              </a:rPr>
              <a:t>=15Ω</a:t>
            </a:r>
            <a:r>
              <a:rPr lang="zh-CN" altLang="en-US" sz="2400">
                <a:latin typeface="Times New Roman" pitchFamily="18" charset="0"/>
              </a:rPr>
              <a:t>的定值电阻、最大阻值为</a:t>
            </a:r>
            <a:r>
              <a:rPr lang="en-US" altLang="zh-CN" sz="2400">
                <a:latin typeface="Times New Roman" pitchFamily="18" charset="0"/>
              </a:rPr>
              <a:t>20Ω</a:t>
            </a:r>
            <a:r>
              <a:rPr lang="zh-CN" altLang="en-US" sz="2400">
                <a:latin typeface="Times New Roman" pitchFamily="18" charset="0"/>
              </a:rPr>
              <a:t>的滑动变阻器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>
                <a:latin typeface="Times New Roman" pitchFamily="18" charset="0"/>
              </a:rPr>
              <a:t>′</a:t>
            </a:r>
            <a:r>
              <a:rPr lang="zh-CN" altLang="en-US" sz="2400">
                <a:latin typeface="Times New Roman" pitchFamily="18" charset="0"/>
              </a:rPr>
              <a:t>和几根导线。当她准备实验时，发现电流表已经损坏，但一时又找不到新的电流表替代，小红顿时犯了愁，不知所措？如果你遇到这种问题，你该怎么办？</a:t>
            </a:r>
          </a:p>
        </p:txBody>
      </p:sp>
    </p:spTree>
    <p:extLst>
      <p:ext uri="{BB962C8B-B14F-4D97-AF65-F5344CB8AC3E}">
        <p14:creationId xmlns:p14="http://schemas.microsoft.com/office/powerpoint/2010/main" val="2899578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1790"/>
            <a:ext cx="8280920" cy="1110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5</a:t>
            </a:r>
            <a:r>
              <a:rPr lang="zh-CN" altLang="zh-CN" sz="2200" dirty="0" smtClean="0"/>
              <a:t>．（</a:t>
            </a:r>
            <a:r>
              <a:rPr lang="en-US" altLang="zh-CN" sz="2200" dirty="0" smtClean="0"/>
              <a:t>2021</a:t>
            </a:r>
            <a:r>
              <a:rPr lang="zh-CN" altLang="zh-CN" sz="2200" dirty="0" smtClean="0"/>
              <a:t>•</a:t>
            </a:r>
            <a:r>
              <a:rPr lang="zh-CN" altLang="zh-CN" sz="2200" dirty="0" smtClean="0"/>
              <a:t>巴中）某学习小组测量未知电阻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x</a:t>
            </a:r>
            <a:r>
              <a:rPr lang="zh-CN" altLang="zh-CN" sz="2200" dirty="0" smtClean="0"/>
              <a:t>的阻值，他们分成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B</a:t>
            </a:r>
            <a:r>
              <a:rPr lang="zh-CN" altLang="zh-CN" sz="2200" dirty="0" smtClean="0"/>
              <a:t>两组用不同方法进行实验。</a:t>
            </a:r>
            <a:endParaRPr lang="zh-CN" altLang="zh-CN" sz="2200" dirty="0"/>
          </a:p>
        </p:txBody>
      </p:sp>
      <p:pic>
        <p:nvPicPr>
          <p:cNvPr id="2867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5576" y="1416770"/>
            <a:ext cx="6696744" cy="18393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395536" y="3365799"/>
            <a:ext cx="828092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smtClean="0"/>
              <a:t>（</a:t>
            </a:r>
            <a:r>
              <a:rPr lang="en-US" altLang="zh-CN" sz="2200" smtClean="0"/>
              <a:t>1</a:t>
            </a:r>
            <a:r>
              <a:rPr lang="zh-CN" altLang="zh-CN" sz="2200" smtClean="0"/>
              <a:t>）</a:t>
            </a:r>
            <a:r>
              <a:rPr lang="en-US" altLang="zh-CN" sz="2200" smtClean="0"/>
              <a:t>A</a:t>
            </a:r>
            <a:r>
              <a:rPr lang="zh-CN" altLang="zh-CN" sz="2200" smtClean="0"/>
              <a:t>组设计了如图甲所示的电路图。</a:t>
            </a:r>
          </a:p>
          <a:p>
            <a:pPr>
              <a:lnSpc>
                <a:spcPct val="150000"/>
              </a:lnSpc>
            </a:pPr>
            <a:r>
              <a:rPr lang="en-US" altLang="zh-CN" sz="2200" smtClean="0"/>
              <a:t>①</a:t>
            </a:r>
            <a:r>
              <a:rPr lang="zh-CN" altLang="zh-CN" sz="2200" smtClean="0"/>
              <a:t>请用笔画线代替导线将实物电路图乙连接完整，要求滑动变阻器的滑片</a:t>
            </a:r>
            <a:r>
              <a:rPr lang="en-US" altLang="zh-CN" sz="2200" smtClean="0"/>
              <a:t>P</a:t>
            </a:r>
            <a:r>
              <a:rPr lang="zh-CN" altLang="zh-CN" sz="2200" smtClean="0"/>
              <a:t>向左滑动时电路中的电流变大。</a:t>
            </a:r>
            <a:endParaRPr lang="zh-CN" altLang="zh-CN" sz="2200"/>
          </a:p>
        </p:txBody>
      </p:sp>
    </p:spTree>
    <p:extLst>
      <p:ext uri="{BB962C8B-B14F-4D97-AF65-F5344CB8AC3E}">
        <p14:creationId xmlns:p14="http://schemas.microsoft.com/office/powerpoint/2010/main" val="2477491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4908"/>
            <a:ext cx="8136904" cy="2638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smtClean="0"/>
              <a:t>②</a:t>
            </a:r>
            <a:r>
              <a:rPr lang="zh-CN" altLang="zh-CN" sz="2200" smtClean="0"/>
              <a:t>在开关闭合之前，滑动变阻器的滑片</a:t>
            </a:r>
            <a:r>
              <a:rPr lang="en-US" altLang="zh-CN" sz="2200" smtClean="0"/>
              <a:t>P</a:t>
            </a:r>
            <a:r>
              <a:rPr lang="zh-CN" altLang="zh-CN" sz="2200" smtClean="0"/>
              <a:t>应滑至最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 </a:t>
            </a:r>
            <a:r>
              <a:rPr lang="zh-CN" altLang="zh-CN" sz="2200" u="sng" smtClean="0"/>
              <a:t>　</a:t>
            </a:r>
            <a:r>
              <a:rPr lang="zh-CN" altLang="zh-CN" sz="2200" smtClean="0"/>
              <a:t>端（选填“左”或“右”），这样做的目的是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 </a:t>
            </a:r>
            <a:r>
              <a:rPr lang="zh-CN" altLang="en-US" sz="2200" u="sng" smtClean="0"/>
              <a:t>　　　　</a:t>
            </a:r>
            <a:r>
              <a:rPr lang="zh-CN" altLang="zh-CN" sz="2200" u="sng" smtClean="0"/>
              <a:t>　</a:t>
            </a:r>
            <a:r>
              <a:rPr lang="zh-CN" altLang="zh-CN" sz="220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200" smtClean="0"/>
              <a:t>③</a:t>
            </a:r>
            <a:r>
              <a:rPr lang="zh-CN" altLang="zh-CN" sz="2200" smtClean="0"/>
              <a:t>闭合开关</a:t>
            </a:r>
            <a:r>
              <a:rPr lang="en-US" altLang="zh-CN" sz="2200" smtClean="0"/>
              <a:t>S</a:t>
            </a:r>
            <a:r>
              <a:rPr lang="zh-CN" altLang="zh-CN" sz="2200" smtClean="0"/>
              <a:t>，将滑动变阻器的滑片</a:t>
            </a:r>
            <a:r>
              <a:rPr lang="en-US" altLang="zh-CN" sz="2200" smtClean="0"/>
              <a:t>P</a:t>
            </a:r>
            <a:r>
              <a:rPr lang="zh-CN" altLang="zh-CN" sz="2200" smtClean="0"/>
              <a:t>滑至某一位置后，电压表的示数为</a:t>
            </a:r>
            <a:r>
              <a:rPr lang="en-US" altLang="zh-CN" sz="2200" smtClean="0"/>
              <a:t>2.4V</a:t>
            </a:r>
            <a:r>
              <a:rPr lang="zh-CN" altLang="zh-CN" sz="2200" smtClean="0"/>
              <a:t>，电流表的示数</a:t>
            </a:r>
            <a:r>
              <a:rPr lang="en-US" altLang="zh-CN" sz="2200" smtClean="0"/>
              <a:t>I</a:t>
            </a:r>
            <a:r>
              <a:rPr lang="zh-CN" altLang="zh-CN" sz="2200" smtClean="0"/>
              <a:t>如图丙所示，则</a:t>
            </a:r>
            <a:r>
              <a:rPr lang="en-US" altLang="zh-CN" sz="2200" smtClean="0"/>
              <a:t>I</a:t>
            </a:r>
            <a:r>
              <a:rPr lang="zh-CN" altLang="zh-CN" sz="2200" smtClean="0"/>
              <a:t>＝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</a:t>
            </a:r>
            <a:r>
              <a:rPr lang="zh-CN" altLang="en-US" sz="2200" u="sng" smtClean="0"/>
              <a:t>　</a:t>
            </a:r>
            <a:r>
              <a:rPr lang="en-US" altLang="zh-CN" sz="2200" u="sng" smtClean="0"/>
              <a:t> </a:t>
            </a:r>
            <a:r>
              <a:rPr lang="zh-CN" altLang="zh-CN" sz="2200" u="sng" smtClean="0"/>
              <a:t>　</a:t>
            </a:r>
            <a:r>
              <a:rPr lang="en-US" altLang="zh-CN" sz="2200" smtClean="0"/>
              <a:t>A</a:t>
            </a:r>
            <a:r>
              <a:rPr lang="zh-CN" altLang="zh-CN" sz="2200" smtClean="0"/>
              <a:t>．待测电阻</a:t>
            </a:r>
            <a:r>
              <a:rPr lang="en-US" altLang="zh-CN" sz="2200" smtClean="0"/>
              <a:t>R</a:t>
            </a:r>
            <a:r>
              <a:rPr lang="en-US" altLang="zh-CN" sz="2200" baseline="-25000" smtClean="0"/>
              <a:t>x</a:t>
            </a:r>
            <a:r>
              <a:rPr lang="zh-CN" altLang="zh-CN" sz="2200" smtClean="0"/>
              <a:t>＝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</a:t>
            </a:r>
            <a:r>
              <a:rPr lang="zh-CN" altLang="en-US" sz="2200" u="sng" smtClean="0"/>
              <a:t>　</a:t>
            </a:r>
            <a:r>
              <a:rPr lang="en-US" altLang="zh-CN" sz="2200" u="sng" smtClean="0"/>
              <a:t> </a:t>
            </a:r>
            <a:r>
              <a:rPr lang="zh-CN" altLang="zh-CN" sz="2200" u="sng" smtClean="0"/>
              <a:t>　</a:t>
            </a:r>
            <a:r>
              <a:rPr lang="en-US" altLang="zh-CN" sz="2200" smtClean="0"/>
              <a:t>Ω</a:t>
            </a:r>
            <a:r>
              <a:rPr lang="zh-CN" altLang="zh-CN" sz="2200" smtClean="0"/>
              <a:t>。</a:t>
            </a:r>
            <a:endParaRPr lang="zh-CN" altLang="zh-CN" sz="2200"/>
          </a:p>
        </p:txBody>
      </p:sp>
      <p:sp>
        <p:nvSpPr>
          <p:cNvPr id="3" name="矩形 2"/>
          <p:cNvSpPr/>
          <p:nvPr/>
        </p:nvSpPr>
        <p:spPr>
          <a:xfrm>
            <a:off x="6804248" y="767094"/>
            <a:ext cx="441146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右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2120" y="1272398"/>
            <a:ext cx="1210588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保护电路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16216" y="2283005"/>
            <a:ext cx="6383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0.24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9712" y="2788309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10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097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2721"/>
            <a:ext cx="8280920" cy="365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smtClean="0"/>
              <a:t>（</a:t>
            </a:r>
            <a:r>
              <a:rPr lang="en-US" altLang="zh-CN" sz="2200" smtClean="0"/>
              <a:t>2</a:t>
            </a:r>
            <a:r>
              <a:rPr lang="zh-CN" altLang="zh-CN" sz="2200" smtClean="0"/>
              <a:t>）</a:t>
            </a:r>
            <a:r>
              <a:rPr lang="en-US" altLang="zh-CN" sz="2200" smtClean="0"/>
              <a:t>B</a:t>
            </a:r>
            <a:r>
              <a:rPr lang="zh-CN" altLang="zh-CN" sz="2200" smtClean="0"/>
              <a:t>组设计了如图丁所示的电路图，其中电源电压未知且不变，另一定值电阻的阻值为</a:t>
            </a:r>
            <a:r>
              <a:rPr lang="en-US" altLang="zh-CN" sz="2200" smtClean="0"/>
              <a:t>R</a:t>
            </a:r>
            <a:r>
              <a:rPr lang="en-US" altLang="zh-CN" sz="2200" baseline="-25000" smtClean="0"/>
              <a:t>0</a:t>
            </a:r>
            <a:r>
              <a:rPr lang="zh-CN" altLang="zh-CN" sz="220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200" smtClean="0"/>
              <a:t>①</a:t>
            </a:r>
            <a:r>
              <a:rPr lang="zh-CN" altLang="zh-CN" sz="2200" smtClean="0"/>
              <a:t>闭合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，断开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时，电压表的示数为</a:t>
            </a:r>
            <a:r>
              <a:rPr lang="en-US" altLang="zh-CN" sz="2200" smtClean="0"/>
              <a:t>U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200" smtClean="0"/>
              <a:t>②</a:t>
            </a:r>
            <a:r>
              <a:rPr lang="zh-CN" altLang="zh-CN" sz="2200" smtClean="0"/>
              <a:t>闭合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、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时，电压表的示数为</a:t>
            </a:r>
            <a:r>
              <a:rPr lang="en-US" altLang="zh-CN" sz="2200" smtClean="0"/>
              <a:t>U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200" smtClean="0"/>
              <a:t>③</a:t>
            </a:r>
            <a:r>
              <a:rPr lang="zh-CN" altLang="zh-CN" sz="2200" smtClean="0"/>
              <a:t>电阻</a:t>
            </a:r>
            <a:r>
              <a:rPr lang="en-US" altLang="zh-CN" sz="2200" smtClean="0"/>
              <a:t>R</a:t>
            </a:r>
            <a:r>
              <a:rPr lang="en-US" altLang="zh-CN" sz="2200" baseline="-25000" smtClean="0"/>
              <a:t>x</a:t>
            </a:r>
            <a:r>
              <a:rPr lang="zh-CN" altLang="zh-CN" sz="2200" smtClean="0"/>
              <a:t>＝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</a:t>
            </a:r>
            <a:r>
              <a:rPr lang="zh-CN" altLang="en-US" sz="2200" u="sng" smtClean="0"/>
              <a:t>　　</a:t>
            </a:r>
            <a:r>
              <a:rPr lang="en-US" altLang="zh-CN" sz="2200" u="sng" smtClean="0"/>
              <a:t>  </a:t>
            </a:r>
            <a:r>
              <a:rPr lang="zh-CN" altLang="zh-CN" sz="2200" u="sng" smtClean="0"/>
              <a:t>　</a:t>
            </a:r>
            <a:r>
              <a:rPr lang="zh-CN" altLang="zh-CN" sz="2200" smtClean="0"/>
              <a:t>（用</a:t>
            </a:r>
            <a:r>
              <a:rPr lang="en-US" altLang="zh-CN" sz="2200" smtClean="0"/>
              <a:t>U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、</a:t>
            </a:r>
            <a:r>
              <a:rPr lang="en-US" altLang="zh-CN" sz="2200" smtClean="0"/>
              <a:t>U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、</a:t>
            </a:r>
            <a:r>
              <a:rPr lang="en-US" altLang="zh-CN" sz="2200" smtClean="0"/>
              <a:t>R</a:t>
            </a:r>
            <a:r>
              <a:rPr lang="en-US" altLang="zh-CN" sz="2200" baseline="-25000" smtClean="0"/>
              <a:t>0</a:t>
            </a:r>
            <a:r>
              <a:rPr lang="zh-CN" altLang="zh-CN" sz="2200" smtClean="0"/>
              <a:t>表示）。</a:t>
            </a:r>
          </a:p>
          <a:p>
            <a:pPr>
              <a:lnSpc>
                <a:spcPct val="150000"/>
              </a:lnSpc>
            </a:pPr>
            <a:r>
              <a:rPr lang="zh-CN" altLang="zh-CN" sz="2200" smtClean="0"/>
              <a:t>（</a:t>
            </a:r>
            <a:r>
              <a:rPr lang="en-US" altLang="zh-CN" sz="2200" smtClean="0"/>
              <a:t>3</a:t>
            </a:r>
            <a:r>
              <a:rPr lang="zh-CN" altLang="zh-CN" sz="2200" smtClean="0"/>
              <a:t>）评估</a:t>
            </a:r>
            <a:r>
              <a:rPr lang="en-US" altLang="zh-CN" sz="2200" smtClean="0"/>
              <a:t>A</a:t>
            </a:r>
            <a:r>
              <a:rPr lang="zh-CN" altLang="zh-CN" sz="2200" smtClean="0"/>
              <a:t>、</a:t>
            </a:r>
            <a:r>
              <a:rPr lang="en-US" altLang="zh-CN" sz="2200" smtClean="0"/>
              <a:t>B</a:t>
            </a:r>
            <a:r>
              <a:rPr lang="zh-CN" altLang="zh-CN" sz="2200" smtClean="0"/>
              <a:t>两组实验，使用</a:t>
            </a:r>
            <a:r>
              <a:rPr lang="en-US" altLang="zh-CN" sz="2200" smtClean="0"/>
              <a:t>A</a:t>
            </a:r>
            <a:r>
              <a:rPr lang="zh-CN" altLang="zh-CN" sz="2200" smtClean="0"/>
              <a:t>组实验的优点是</a:t>
            </a:r>
            <a:endParaRPr lang="en-US" altLang="zh-CN" sz="2200" smtClean="0"/>
          </a:p>
          <a:p>
            <a:pPr>
              <a:lnSpc>
                <a:spcPct val="150000"/>
              </a:lnSpc>
            </a:pPr>
            <a:r>
              <a:rPr lang="zh-CN" altLang="zh-CN" sz="2200" u="sng" smtClean="0"/>
              <a:t>　</a:t>
            </a:r>
            <a:r>
              <a:rPr lang="en-US" altLang="zh-CN" sz="2200" u="sng" smtClean="0"/>
              <a:t> </a:t>
            </a:r>
            <a:r>
              <a:rPr lang="zh-CN" altLang="en-US" sz="2200" u="sng" smtClean="0"/>
              <a:t>　　　　　　　　　　　　　　　　　　　　　　　　</a:t>
            </a:r>
            <a:r>
              <a:rPr lang="en-US" altLang="zh-CN" sz="2200" u="sng" smtClean="0"/>
              <a:t>  </a:t>
            </a:r>
            <a:r>
              <a:rPr lang="zh-CN" altLang="zh-CN" sz="2200" u="sng" smtClean="0"/>
              <a:t>　</a:t>
            </a:r>
            <a:r>
              <a:rPr lang="zh-CN" altLang="zh-CN" sz="2200" smtClean="0"/>
              <a:t>。</a:t>
            </a:r>
            <a:endParaRPr lang="zh-CN" altLang="zh-CN" sz="2200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8913" name="Picture 1" descr="菁优网-jyeoo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95736" y="2643936"/>
            <a:ext cx="476250" cy="439235"/>
          </a:xfrm>
          <a:prstGeom prst="rect">
            <a:avLst/>
          </a:prstGeom>
          <a:noFill/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2627784" y="2716123"/>
            <a:ext cx="720080" cy="3085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×</a:t>
            </a: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R</a:t>
            </a:r>
            <a:r>
              <a:rPr kumimoji="0" lang="en-US" altLang="zh-CN" sz="1400" b="0" i="0" u="none" strike="noStrike" cap="none" normalizeH="0" baseline="-30000" smtClean="0">
                <a:ln>
                  <a:noFill/>
                </a:ln>
                <a:effectLst/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0</a:t>
            </a: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827584" y="3654544"/>
            <a:ext cx="7056784" cy="709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A</a:t>
            </a:r>
            <a:r>
              <a:rPr lang="zh-CN" altLang="zh-CN" sz="2000" smtClean="0">
                <a:solidFill>
                  <a:srgbClr val="FF0000"/>
                </a:solidFill>
              </a:rPr>
              <a:t>组实验，通过移动变阻器的滑片可多次测量取平均值，达到减小误差的目的，而</a:t>
            </a:r>
            <a:r>
              <a:rPr lang="en-US" altLang="zh-CN" sz="2000" smtClean="0">
                <a:solidFill>
                  <a:srgbClr val="FF0000"/>
                </a:solidFill>
              </a:rPr>
              <a:t>B</a:t>
            </a:r>
            <a:r>
              <a:rPr lang="zh-CN" altLang="zh-CN" sz="2000" smtClean="0">
                <a:solidFill>
                  <a:srgbClr val="FF0000"/>
                </a:solidFill>
              </a:rPr>
              <a:t>却不可以。</a:t>
            </a:r>
            <a:endParaRPr lang="zh-CN" altLang="zh-CN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906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3976"/>
            <a:ext cx="8352928" cy="365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6</a:t>
            </a:r>
            <a:r>
              <a:rPr lang="zh-CN" altLang="zh-CN" sz="2200" dirty="0" smtClean="0"/>
              <a:t>．（</a:t>
            </a:r>
            <a:r>
              <a:rPr lang="en-US" altLang="zh-CN" sz="2200" dirty="0" smtClean="0"/>
              <a:t>2021</a:t>
            </a:r>
            <a:r>
              <a:rPr lang="zh-CN" altLang="zh-CN" sz="2200" dirty="0" smtClean="0"/>
              <a:t>•</a:t>
            </a:r>
            <a:r>
              <a:rPr lang="zh-CN" altLang="zh-CN" sz="2200" dirty="0" smtClean="0"/>
              <a:t>北京）如图甲所示是测量未知电阻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x</a:t>
            </a:r>
            <a:r>
              <a:rPr lang="zh-CN" altLang="zh-CN" sz="2200" dirty="0" smtClean="0"/>
              <a:t>的实验电路，电源两端电压不变，定值电阻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0</a:t>
            </a:r>
            <a:r>
              <a:rPr lang="zh-CN" altLang="zh-CN" sz="2200" dirty="0" smtClean="0"/>
              <a:t>＝</a:t>
            </a:r>
            <a:r>
              <a:rPr lang="en-US" altLang="zh-CN" sz="2200" dirty="0" smtClean="0"/>
              <a:t>30Ω</a:t>
            </a:r>
            <a:r>
              <a:rPr lang="zh-CN" altLang="zh-CN" sz="22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请补充完成主要实验步骤，并进行数据处理。</a:t>
            </a:r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（</a:t>
            </a:r>
            <a:r>
              <a:rPr lang="en-US" altLang="zh-CN" sz="2200" dirty="0" smtClean="0"/>
              <a:t>1</a:t>
            </a:r>
            <a:r>
              <a:rPr lang="zh-CN" altLang="zh-CN" sz="2200" dirty="0" smtClean="0"/>
              <a:t>）实验步骤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①</a:t>
            </a:r>
            <a:r>
              <a:rPr lang="zh-CN" altLang="zh-CN" sz="2200" dirty="0" smtClean="0"/>
              <a:t>只闭合开关</a:t>
            </a:r>
            <a:r>
              <a:rPr lang="en-US" altLang="zh-CN" sz="2200" dirty="0" smtClean="0"/>
              <a:t>S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S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，读出并记录电流表示数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②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</a:t>
            </a:r>
            <a:r>
              <a:rPr lang="zh-CN" altLang="en-US" sz="2200" u="sng" dirty="0" smtClean="0"/>
              <a:t>　　　　</a:t>
            </a:r>
            <a:r>
              <a:rPr lang="en-US" altLang="zh-CN" sz="2200" u="sng" dirty="0" smtClean="0"/>
              <a:t> 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读出并记录电流表示数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（如图乙所示）。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③</a:t>
            </a:r>
            <a:r>
              <a:rPr lang="zh-CN" altLang="zh-CN" sz="2200" dirty="0" smtClean="0"/>
              <a:t>计算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x</a:t>
            </a:r>
            <a:r>
              <a:rPr lang="zh-CN" altLang="zh-CN" sz="2200" dirty="0" smtClean="0"/>
              <a:t>的阻值。</a:t>
            </a:r>
            <a:endParaRPr lang="zh-CN" altLang="zh-CN" sz="2200" dirty="0"/>
          </a:p>
        </p:txBody>
      </p:sp>
      <p:pic>
        <p:nvPicPr>
          <p:cNvPr id="32769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20072" y="3510171"/>
            <a:ext cx="3145160" cy="13879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827585" y="2932681"/>
            <a:ext cx="17908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只闭合</a:t>
            </a:r>
            <a:r>
              <a:rPr lang="en-US" altLang="zh-CN" sz="2000" smtClean="0">
                <a:solidFill>
                  <a:srgbClr val="FF0000"/>
                </a:solidFill>
              </a:rPr>
              <a:t>S</a:t>
            </a:r>
            <a:r>
              <a:rPr lang="zh-CN" altLang="zh-CN" sz="2000" smtClean="0">
                <a:solidFill>
                  <a:srgbClr val="FF0000"/>
                </a:solidFill>
              </a:rPr>
              <a:t>、</a:t>
            </a:r>
            <a:r>
              <a:rPr lang="en-US" altLang="zh-CN" sz="2000" smtClean="0">
                <a:solidFill>
                  <a:srgbClr val="FF0000"/>
                </a:solidFill>
              </a:rPr>
              <a:t>S</a:t>
            </a:r>
            <a:r>
              <a:rPr lang="en-US" altLang="zh-CN" sz="2000" baseline="-25000" smtClean="0">
                <a:solidFill>
                  <a:srgbClr val="FF0000"/>
                </a:solidFill>
              </a:rPr>
              <a:t>2</a:t>
            </a:r>
            <a:r>
              <a:rPr lang="zh-CN" altLang="zh-CN" sz="2000" smtClean="0">
                <a:solidFill>
                  <a:srgbClr val="FF0000"/>
                </a:solidFill>
              </a:rPr>
              <a:t>；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634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115616" y="1922074"/>
          <a:ext cx="6096000" cy="991076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4955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I</a:t>
                      </a:r>
                      <a:r>
                        <a:rPr lang="en-US" sz="2000" kern="100" baseline="-25000">
                          <a:latin typeface="Times New Roman"/>
                          <a:ea typeface="新宋体"/>
                          <a:cs typeface="Times New Roman"/>
                        </a:rPr>
                        <a:t>1</a:t>
                      </a: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/A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8557" marR="18557" marT="18603" marB="186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I</a:t>
                      </a:r>
                      <a:r>
                        <a:rPr lang="en-US" sz="2000" kern="100" baseline="-25000">
                          <a:latin typeface="Times New Roman"/>
                          <a:ea typeface="新宋体"/>
                          <a:cs typeface="Times New Roman"/>
                        </a:rPr>
                        <a:t>2</a:t>
                      </a: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/A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8557" marR="18557" marT="18603" marB="186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R</a:t>
                      </a:r>
                      <a:r>
                        <a:rPr lang="en-US" sz="2000" kern="100" baseline="-25000">
                          <a:latin typeface="Times New Roman"/>
                          <a:ea typeface="新宋体"/>
                          <a:cs typeface="Times New Roman"/>
                        </a:rPr>
                        <a:t>x</a:t>
                      </a: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/</a:t>
                      </a:r>
                      <a:r>
                        <a:rPr lang="en-US" sz="2000" kern="100">
                          <a:latin typeface="Cambria Math"/>
                          <a:ea typeface="Cambria Math"/>
                          <a:cs typeface="Times New Roman"/>
                        </a:rPr>
                        <a:t>Ω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8557" marR="18557" marT="18603" marB="186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5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0.2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8557" marR="18557" marT="18603" marB="186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①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8557" marR="18557" marT="18603" marB="186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②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8557" marR="18557" marT="18603" marB="186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67544" y="591117"/>
            <a:ext cx="8352928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200" smtClean="0"/>
              <a:t>（ 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2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）数据记录与处理（请你补充完整表中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①②位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置的数据）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实验数据记录表（定值电阻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0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＝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新宋体" pitchFamily="49" charset="-122"/>
                <a:cs typeface="Times New Roman" pitchFamily="18" charset="0"/>
              </a:rPr>
              <a:t>30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mbria Math" pitchFamily="18" charset="0"/>
                <a:cs typeface="Times New Roman" pitchFamily="18" charset="0"/>
              </a:rPr>
              <a:t>Ω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）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15616" y="3293612"/>
          <a:ext cx="6096000" cy="991076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4955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I</a:t>
                      </a:r>
                      <a:r>
                        <a:rPr lang="en-US" sz="2000" kern="100" baseline="-25000">
                          <a:latin typeface="Times New Roman"/>
                          <a:ea typeface="新宋体"/>
                          <a:cs typeface="Times New Roman"/>
                        </a:rPr>
                        <a:t>1</a:t>
                      </a: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/A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8557" marR="18557" marT="18603" marB="186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I</a:t>
                      </a:r>
                      <a:r>
                        <a:rPr lang="en-US" sz="2000" kern="100" baseline="-25000">
                          <a:latin typeface="Times New Roman"/>
                          <a:ea typeface="新宋体"/>
                          <a:cs typeface="Times New Roman"/>
                        </a:rPr>
                        <a:t>2</a:t>
                      </a: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/A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8557" marR="18557" marT="18603" marB="186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R</a:t>
                      </a:r>
                      <a:r>
                        <a:rPr lang="en-US" sz="2000" kern="100" baseline="-25000">
                          <a:latin typeface="Times New Roman"/>
                          <a:ea typeface="新宋体"/>
                          <a:cs typeface="Times New Roman"/>
                        </a:rPr>
                        <a:t>x</a:t>
                      </a: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/</a:t>
                      </a:r>
                      <a:r>
                        <a:rPr lang="en-US" sz="2000" kern="100">
                          <a:latin typeface="Cambria Math"/>
                          <a:ea typeface="Cambria Math"/>
                          <a:cs typeface="Times New Roman"/>
                        </a:rPr>
                        <a:t>Ω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8557" marR="18557" marT="18603" marB="186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5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latin typeface="Times New Roman"/>
                          <a:ea typeface="新宋体"/>
                          <a:cs typeface="Times New Roman"/>
                        </a:rPr>
                        <a:t>0.2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8557" marR="18557" marT="18603" marB="186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solidFill>
                            <a:srgbClr val="FF0000"/>
                          </a:solidFill>
                          <a:latin typeface="Times New Roman"/>
                          <a:ea typeface="新宋体"/>
                          <a:cs typeface="Times New Roman"/>
                        </a:rPr>
                        <a:t>0.5</a:t>
                      </a:r>
                      <a:endParaRPr lang="zh-CN" sz="2000" kern="10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8557" marR="18557" marT="18603" marB="186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solidFill>
                            <a:srgbClr val="FF0000"/>
                          </a:solidFill>
                          <a:latin typeface="Times New Roman"/>
                          <a:ea typeface="新宋体"/>
                          <a:cs typeface="Times New Roman"/>
                        </a:rPr>
                        <a:t>20</a:t>
                      </a:r>
                      <a:endParaRPr lang="zh-CN" sz="2000" kern="100">
                        <a:solidFill>
                          <a:srgbClr val="FF0000"/>
                        </a:solidFill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8557" marR="18557" marT="18603" marB="186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8765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2721"/>
            <a:ext cx="8136904" cy="365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7</a:t>
            </a:r>
            <a:r>
              <a:rPr lang="zh-CN" altLang="zh-CN" sz="2200" dirty="0" smtClean="0"/>
              <a:t>．（</a:t>
            </a:r>
            <a:r>
              <a:rPr lang="en-US" altLang="zh-CN" sz="2200" dirty="0" smtClean="0"/>
              <a:t>2021</a:t>
            </a:r>
            <a:r>
              <a:rPr lang="zh-CN" altLang="zh-CN" sz="2200" dirty="0" smtClean="0"/>
              <a:t>•</a:t>
            </a:r>
            <a:r>
              <a:rPr lang="zh-CN" altLang="zh-CN" sz="2200" dirty="0" smtClean="0"/>
              <a:t>天津）为了比较方便地测量出未知电阻的阻值，物理兴趣小组的同学设计了一个“电阻测量盒”：将一个电源（电压不变）、一个阻值为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0</a:t>
            </a:r>
            <a:r>
              <a:rPr lang="zh-CN" altLang="zh-CN" sz="2200" dirty="0" smtClean="0"/>
              <a:t>的定值电阻、一个开关和一个电流表用导线连接起来装入一个盒内，并引出两根导线到盒外，如图</a:t>
            </a:r>
            <a:r>
              <a:rPr lang="en-US" altLang="zh-CN" sz="2200" dirty="0" smtClean="0"/>
              <a:t>1</a:t>
            </a:r>
            <a:r>
              <a:rPr lang="zh-CN" altLang="zh-CN" sz="2200" dirty="0" smtClean="0"/>
              <a:t>所示。未使用时，盒内开关断开，电流表无示数。使用时，将盒外的两根导线分别与待测电阻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x</a:t>
            </a:r>
            <a:r>
              <a:rPr lang="zh-CN" altLang="zh-CN" sz="2200" dirty="0" smtClean="0"/>
              <a:t>的两端相连，读取开关闭合时电流表的示数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、开关断开时电流表的示数</a:t>
            </a:r>
            <a:r>
              <a:rPr lang="en-US" altLang="zh-CN" sz="2200" dirty="0" smtClean="0"/>
              <a:t>I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，经计算得知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x</a:t>
            </a:r>
            <a:r>
              <a:rPr lang="zh-CN" altLang="zh-CN" sz="2200" dirty="0" smtClean="0"/>
              <a:t>的阻值。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val="3393132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79713" y="3293612"/>
            <a:ext cx="4848731" cy="1371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467544" y="478350"/>
            <a:ext cx="828092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smtClean="0"/>
              <a:t>请你解答如下问题：</a:t>
            </a:r>
          </a:p>
          <a:p>
            <a:pPr>
              <a:lnSpc>
                <a:spcPct val="150000"/>
              </a:lnSpc>
            </a:pPr>
            <a:r>
              <a:rPr lang="zh-CN" altLang="zh-CN" sz="2200" smtClean="0"/>
              <a:t>（</a:t>
            </a:r>
            <a:r>
              <a:rPr lang="en-US" altLang="zh-CN" sz="2200" smtClean="0"/>
              <a:t>1</a:t>
            </a:r>
            <a:r>
              <a:rPr lang="zh-CN" altLang="zh-CN" sz="2200" smtClean="0"/>
              <a:t>）在图</a:t>
            </a:r>
            <a:r>
              <a:rPr lang="en-US" altLang="zh-CN" sz="2200" smtClean="0"/>
              <a:t>2</a:t>
            </a:r>
            <a:r>
              <a:rPr lang="zh-CN" altLang="zh-CN" sz="2200" smtClean="0"/>
              <a:t>的虚线框内画出测量盒中符合上述设计要求的两种可能的电路图；</a:t>
            </a:r>
          </a:p>
          <a:p>
            <a:pPr>
              <a:lnSpc>
                <a:spcPct val="150000"/>
              </a:lnSpc>
            </a:pPr>
            <a:r>
              <a:rPr lang="zh-CN" altLang="zh-CN" sz="2200" smtClean="0"/>
              <a:t>（</a:t>
            </a:r>
            <a:r>
              <a:rPr lang="en-US" altLang="zh-CN" sz="2200" smtClean="0"/>
              <a:t>2</a:t>
            </a:r>
            <a:r>
              <a:rPr lang="zh-CN" altLang="zh-CN" sz="2200" smtClean="0"/>
              <a:t>）在你所设计的电路中任选一种，推导出待测电阻</a:t>
            </a:r>
            <a:r>
              <a:rPr lang="en-US" altLang="zh-CN" sz="2200" smtClean="0"/>
              <a:t>R</a:t>
            </a:r>
            <a:r>
              <a:rPr lang="en-US" altLang="zh-CN" sz="2200" baseline="-25000" smtClean="0"/>
              <a:t>x</a:t>
            </a:r>
            <a:r>
              <a:rPr lang="zh-CN" altLang="zh-CN" sz="2200" smtClean="0"/>
              <a:t>的数学表达式。（请注明所选择的电路，</a:t>
            </a:r>
            <a:r>
              <a:rPr lang="en-US" altLang="zh-CN" sz="2200" smtClean="0"/>
              <a:t>R</a:t>
            </a:r>
            <a:r>
              <a:rPr lang="en-US" altLang="zh-CN" sz="2200" baseline="-25000" smtClean="0"/>
              <a:t>x</a:t>
            </a:r>
            <a:r>
              <a:rPr lang="zh-CN" altLang="zh-CN" sz="2200" smtClean="0"/>
              <a:t>表达式用已知量和测量量表示）</a:t>
            </a:r>
            <a:endParaRPr lang="zh-CN" altLang="zh-CN" sz="2200"/>
          </a:p>
        </p:txBody>
      </p:sp>
    </p:spTree>
    <p:extLst>
      <p:ext uri="{BB962C8B-B14F-4D97-AF65-F5344CB8AC3E}">
        <p14:creationId xmlns:p14="http://schemas.microsoft.com/office/powerpoint/2010/main" val="895007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94909"/>
            <a:ext cx="79928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smtClean="0"/>
              <a:t>（</a:t>
            </a:r>
            <a:r>
              <a:rPr lang="en-US" altLang="zh-CN" sz="2200" smtClean="0"/>
              <a:t>1</a:t>
            </a:r>
            <a:r>
              <a:rPr lang="zh-CN" altLang="zh-CN" sz="2200" smtClean="0"/>
              <a:t>）将电流表、定值电阻、开关、电源可能组成的两种电路如图所示：</a:t>
            </a:r>
            <a:endParaRPr lang="zh-CN" altLang="zh-CN" sz="2200"/>
          </a:p>
        </p:txBody>
      </p:sp>
      <p:pic>
        <p:nvPicPr>
          <p:cNvPr id="36865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47664" y="2138633"/>
            <a:ext cx="1466850" cy="1260412"/>
          </a:xfrm>
          <a:prstGeom prst="rect">
            <a:avLst/>
          </a:prstGeom>
          <a:noFill/>
        </p:spPr>
      </p:pic>
      <p:pic>
        <p:nvPicPr>
          <p:cNvPr id="36866" name="图片24" descr="菁优网：http://www.jyeoo.com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292080" y="2138633"/>
            <a:ext cx="1466850" cy="127950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3582358"/>
            <a:ext cx="6048672" cy="431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smtClean="0"/>
              <a:t>　第一种　　　　　　　　　　第二种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val="3642312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467544" y="665190"/>
            <a:ext cx="8136904" cy="26314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）若采用第一种电路，开关闭合时，被测电阻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与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0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并联，电流表测干路中电流，开关断开时，电路中只有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，可得：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U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＝（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I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﹣I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0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①</a:t>
            </a:r>
            <a:endParaRPr kumimoji="0" lang="en-US" altLang="zh-CN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U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I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x 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②</a:t>
            </a:r>
            <a:endParaRPr kumimoji="0" lang="en-US" altLang="zh-CN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联立①②可得：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＝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5841" name="Picture 1" descr="菁优网-jyeoo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31840" y="2788308"/>
            <a:ext cx="792088" cy="529366"/>
          </a:xfrm>
          <a:prstGeom prst="rect">
            <a:avLst/>
          </a:prstGeom>
          <a:noFill/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173038" y="712900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0754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95536" y="622721"/>
            <a:ext cx="8496944" cy="263800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若使用第二种电路，开关闭合时，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0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被短路，电路中只有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，当开关断开时，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与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0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串联，则：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U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I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•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x   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③</a:t>
            </a:r>
            <a:endParaRPr kumimoji="0" lang="en-US" altLang="zh-CN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U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＝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I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•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0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+R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 ④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联立③④解得：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200" b="0" i="0" u="none" strike="noStrike" cap="none" normalizeH="0" baseline="-3000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x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＝</a:t>
            </a:r>
            <a:endParaRPr kumimoji="0" lang="zh-CN" altLang="en-US" sz="2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4817" name="Picture 1" descr="菁优网-jyeoo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131840" y="2749097"/>
            <a:ext cx="792088" cy="5293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1880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>
            <a:spLocks noChangeArrowheads="1"/>
          </p:cNvSpPr>
          <p:nvPr/>
        </p:nvSpPr>
        <p:spPr bwMode="auto">
          <a:xfrm>
            <a:off x="3419477" y="1329929"/>
            <a:ext cx="180022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学习目标</a:t>
            </a:r>
            <a:endParaRPr lang="zh-CN" altLang="en-US"/>
          </a:p>
        </p:txBody>
      </p:sp>
      <p:sp>
        <p:nvSpPr>
          <p:cNvPr id="6146" name="文本框 99"/>
          <p:cNvSpPr txBox="1">
            <a:spLocks noChangeArrowheads="1"/>
          </p:cNvSpPr>
          <p:nvPr/>
        </p:nvSpPr>
        <p:spPr bwMode="auto">
          <a:xfrm>
            <a:off x="612775" y="1924050"/>
            <a:ext cx="7920038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</a:rPr>
              <a:t>1.</a:t>
            </a:r>
            <a:r>
              <a:rPr lang="zh-CN" altLang="en-US" sz="2400"/>
              <a:t>会设计电路，利用伏阻法测量未知阻值的电阻；体会等效替代法的应用 </a:t>
            </a:r>
            <a:r>
              <a:rPr lang="zh-CN" altLang="en-US" sz="2400">
                <a:latin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</a:rPr>
              <a:t>2.</a:t>
            </a:r>
            <a:r>
              <a:rPr lang="zh-CN" altLang="en-US" sz="2400"/>
              <a:t>会设计电路，利用安阻法测量未知阻值的电阻；体会等效替代法的应用</a:t>
            </a:r>
            <a:r>
              <a:rPr lang="zh-CN" altLang="en-US" sz="2400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8" name="Shape 108"/>
          <p:cNvSpPr/>
          <p:nvPr/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9" name="Shape 112"/>
          <p:cNvSpPr/>
          <p:nvPr/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altLang="zh-CN" sz="1000" smtClean="0">
                <a:solidFill>
                  <a:srgbClr val="FFFFFF"/>
                </a:solidFill>
              </a:rPr>
              <a:t>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10" name="Shape 120"/>
          <p:cNvSpPr/>
          <p:nvPr/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134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550536"/>
            <a:ext cx="8341616" cy="36303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5878" tIns="32939" rIns="65878" bIns="32939" numCol="1" anchor="ctr" anchorCtr="0" compatLnSpc="1">
            <a:prstTxWarp prst="textNoShape">
              <a:avLst/>
            </a:prstTxWarp>
            <a:spAutoFit/>
          </a:bodyPr>
          <a:lstStyle/>
          <a:p>
            <a:pPr defTabSz="6587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8.</a:t>
            </a:r>
            <a:r>
              <a:rPr lang="zh-CN" altLang="en-US" sz="2200" b="1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200" b="1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2018•</a:t>
            </a:r>
            <a:r>
              <a:rPr lang="zh-CN" altLang="en-US" sz="2200" b="1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北京）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某同学想要测量一个已知额定电压为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U</a:t>
            </a:r>
            <a:r>
              <a:rPr lang="en-US" altLang="zh-CN" sz="2200" baseline="-300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L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的小灯泡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L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正常发光时灯丝的电阻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lang="en-US" altLang="zh-CN" sz="2200" baseline="-300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L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，由于只有电压表，没有电流表，他找到了一个已知阻值的定值电阻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lang="en-US" altLang="zh-CN" sz="2200" baseline="-300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，设计了如图所示的实验电路，并测出了小灯泡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L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正常发光时灯丝电阻阻值．下面是他的实验步骤，请补充完整并写出 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lang="en-US" altLang="zh-CN" sz="2200" baseline="-300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L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的表达式：</a:t>
            </a:r>
            <a:endParaRPr lang="zh-CN" altLang="en-US" sz="2200" smtClean="0">
              <a:latin typeface="宋体" panose="02010600030101010101" pitchFamily="2" charset="-122"/>
              <a:ea typeface="宋体" pitchFamily="2" charset="-122"/>
              <a:cs typeface="宋体" pitchFamily="2" charset="-122"/>
            </a:endParaRPr>
          </a:p>
          <a:p>
            <a:pPr defTabSz="658782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）检查实验器材后，连接电路，</a:t>
            </a:r>
            <a:endParaRPr lang="en-US" altLang="zh-CN" sz="2200" smtClean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  <a:p>
            <a:pPr defTabSz="658782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将滑动变阻器阻值调到最大；</a:t>
            </a:r>
            <a:endParaRPr lang="zh-CN" altLang="en-US" sz="2200" smtClean="0">
              <a:latin typeface="宋体" panose="02010600030101010101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" name="图片 47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80112" y="2932681"/>
            <a:ext cx="2238932" cy="18046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11391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694908"/>
            <a:ext cx="8485632" cy="26121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5878" tIns="32939" rIns="65878" bIns="32939" numCol="1" anchor="ctr" anchorCtr="0" compatLnSpc="1">
            <a:prstTxWarp prst="textNoShape">
              <a:avLst/>
            </a:prstTxWarp>
            <a:spAutoFit/>
          </a:bodyPr>
          <a:lstStyle/>
          <a:p>
            <a:pPr defTabSz="658782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）闭合开关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S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，调节滑动变阻器，使电压表示数为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U</a:t>
            </a:r>
            <a:r>
              <a:rPr lang="en-US" altLang="zh-CN" sz="2200" baseline="-300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L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；</a:t>
            </a:r>
            <a:endParaRPr lang="zh-CN" altLang="en-US" sz="2200" smtClean="0">
              <a:latin typeface="宋体" panose="02010600030101010101" pitchFamily="2" charset="-122"/>
              <a:ea typeface="宋体" pitchFamily="2" charset="-122"/>
              <a:cs typeface="宋体" pitchFamily="2" charset="-122"/>
            </a:endParaRPr>
          </a:p>
          <a:p>
            <a:pPr defTabSz="658782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）断开开关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S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，保持滑动变阻器滑片位置不变，</a:t>
            </a:r>
            <a:r>
              <a:rPr lang="zh-CN" altLang="en-US" sz="2200" u="sng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　  　　　  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，闭合开关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S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，读出电压表示数为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U</a:t>
            </a:r>
            <a:r>
              <a:rPr lang="en-US" altLang="zh-CN" sz="2200" baseline="-300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；</a:t>
            </a:r>
            <a:endParaRPr lang="zh-CN" altLang="en-US" sz="2200" smtClean="0">
              <a:latin typeface="宋体" panose="02010600030101010101" pitchFamily="2" charset="-122"/>
              <a:ea typeface="宋体" pitchFamily="2" charset="-122"/>
              <a:cs typeface="宋体" pitchFamily="2" charset="-122"/>
            </a:endParaRPr>
          </a:p>
          <a:p>
            <a:pPr defTabSz="658782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）断开开关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S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，整理器材．小灯泡正常发光时灯丝电阻的表达式：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lang="en-US" altLang="zh-CN" sz="2200" baseline="-300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L</a:t>
            </a:r>
            <a:r>
              <a:rPr lang="en-US" altLang="zh-CN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=</a:t>
            </a:r>
            <a:r>
              <a:rPr lang="zh-CN" altLang="en-US" sz="2200" u="sng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　 　 　</a:t>
            </a:r>
            <a:r>
              <a:rPr lang="zh-CN" altLang="en-US" sz="220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．</a:t>
            </a:r>
            <a:endParaRPr lang="zh-CN" altLang="en-US" sz="2200" smtClean="0">
              <a:latin typeface="宋体" panose="02010600030101010101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" name="图片 47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932040" y="3004868"/>
            <a:ext cx="1975104" cy="15920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6444208" y="1272398"/>
            <a:ext cx="2271776" cy="37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solidFill>
                  <a:srgbClr val="FF0000"/>
                </a:solidFill>
              </a:rPr>
              <a:t>将电压表接在</a:t>
            </a:r>
            <a:r>
              <a:rPr lang="en-US" altLang="zh-CN" smtClean="0">
                <a:solidFill>
                  <a:srgbClr val="FF0000"/>
                </a:solidFill>
              </a:rPr>
              <a:t>R</a:t>
            </a:r>
            <a:r>
              <a:rPr lang="en-US" altLang="zh-CN" baseline="-25000" smtClean="0">
                <a:solidFill>
                  <a:srgbClr val="FF0000"/>
                </a:solidFill>
              </a:rPr>
              <a:t>0</a:t>
            </a:r>
            <a:r>
              <a:rPr lang="zh-CN" altLang="zh-CN" smtClean="0">
                <a:solidFill>
                  <a:srgbClr val="FF0000"/>
                </a:solidFill>
              </a:rPr>
              <a:t>两端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3250" name="图片 6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75656" y="2716122"/>
            <a:ext cx="381000" cy="43923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019792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51520" y="340822"/>
            <a:ext cx="8494776" cy="3392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5878" tIns="32939" rIns="65878" bIns="32939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9</a:t>
            </a:r>
            <a:r>
              <a:rPr lang="zh-CN" altLang="en-US" sz="22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．（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2021•</a:t>
            </a:r>
            <a:r>
              <a:rPr lang="zh-CN" altLang="en-US" sz="22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孝感）小明同学利用图甲所示的电路来测量一未知电阻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R</a:t>
            </a:r>
            <a:r>
              <a:rPr lang="en-US" altLang="zh-CN" sz="2200" baseline="-300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x</a:t>
            </a:r>
            <a:r>
              <a:rPr lang="zh-CN" altLang="en-US" sz="2200" dirty="0" smtClean="0">
                <a:latin typeface="宋体" panose="02010600030101010101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 （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1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）请用笔画线代替导线，将图甲中实物电路连接完整</a:t>
            </a:r>
          </a:p>
          <a:p>
            <a:pPr>
              <a:lnSpc>
                <a:spcPct val="140000"/>
              </a:lnSpc>
            </a:pP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（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2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）闭合开关后，调节滑动变阻器，当电压表的示数为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1.2V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时，电流表的示数如图乙所示，则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R</a:t>
            </a:r>
            <a:r>
              <a:rPr lang="en-US" altLang="zh-CN" sz="2200" baseline="-25000" dirty="0" smtClean="0">
                <a:latin typeface="宋体" panose="02010600030101010101" pitchFamily="2" charset="-122"/>
                <a:ea typeface="宋体" pitchFamily="2" charset="-122"/>
              </a:rPr>
              <a:t>x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=</a:t>
            </a:r>
            <a:r>
              <a:rPr lang="zh-CN" altLang="en-US" sz="2200" u="sng" dirty="0" smtClean="0">
                <a:latin typeface="宋体" panose="02010600030101010101" pitchFamily="2" charset="-122"/>
                <a:ea typeface="宋体" pitchFamily="2" charset="-122"/>
              </a:rPr>
              <a:t>　</a:t>
            </a:r>
            <a:r>
              <a:rPr lang="zh-CN" altLang="zh-CN" sz="2200" u="sng" dirty="0" smtClean="0">
                <a:latin typeface="宋体" panose="02010600030101010101" pitchFamily="2" charset="-122"/>
                <a:ea typeface="宋体" pitchFamily="2" charset="-122"/>
              </a:rPr>
              <a:t>　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Ω</a:t>
            </a:r>
            <a:endParaRPr lang="zh-CN" altLang="zh-CN" sz="2200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22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3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）该同学又设计了如图丙所示的测量电路，测量小灯泡正常发光的电阻和额定功率，其中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R</a:t>
            </a:r>
            <a:r>
              <a:rPr lang="en-US" altLang="zh-CN" sz="2200" baseline="-25000" dirty="0" smtClean="0">
                <a:latin typeface="宋体" panose="02010600030101010101" pitchFamily="2" charset="-122"/>
                <a:ea typeface="宋体" pitchFamily="2" charset="-122"/>
              </a:rPr>
              <a:t>0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是已知定值电阻，请在空格内把实验步骤补充完整．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843808" y="3365799"/>
            <a:ext cx="5190782" cy="1590861"/>
            <a:chOff x="3275856" y="3357488"/>
            <a:chExt cx="5190782" cy="1586933"/>
          </a:xfrm>
        </p:grpSpPr>
        <p:pic>
          <p:nvPicPr>
            <p:cNvPr id="3" name="图片 68" descr="菁优网：http://www.jyeoo.com"/>
            <p:cNvPicPr>
              <a:picLocks noChangeAspect="1" noChangeArrowheads="1"/>
            </p:cNvPicPr>
            <p:nvPr/>
          </p:nvPicPr>
          <p:blipFill>
            <a:blip r:embed="rId2"/>
            <a:srcRect r="61653"/>
            <a:stretch>
              <a:fillRect/>
            </a:stretch>
          </p:blipFill>
          <p:spPr bwMode="auto">
            <a:xfrm>
              <a:off x="3275856" y="3357488"/>
              <a:ext cx="1937384" cy="158693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</p:pic>
        <p:pic>
          <p:nvPicPr>
            <p:cNvPr id="4" name="图片 69" descr="菁优网：http://www.jyeoo.com"/>
            <p:cNvPicPr>
              <a:picLocks noChangeAspect="1" noChangeArrowheads="1"/>
            </p:cNvPicPr>
            <p:nvPr/>
          </p:nvPicPr>
          <p:blipFill>
            <a:blip r:embed="rId2"/>
            <a:srcRect l="39119" t="7463"/>
            <a:stretch>
              <a:fillRect/>
            </a:stretch>
          </p:blipFill>
          <p:spPr bwMode="auto">
            <a:xfrm>
              <a:off x="5148064" y="3357488"/>
              <a:ext cx="3318574" cy="15841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sp>
        <p:nvSpPr>
          <p:cNvPr id="6" name="矩形 5"/>
          <p:cNvSpPr/>
          <p:nvPr/>
        </p:nvSpPr>
        <p:spPr>
          <a:xfrm>
            <a:off x="4139952" y="1849888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4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073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8" y="261791"/>
            <a:ext cx="8494776" cy="3121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5878" tIns="32939" rIns="65878" bIns="32939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①闭合开关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S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，调节滑动变阻器，使灯泡正常发光；</a:t>
            </a:r>
          </a:p>
          <a:p>
            <a:pPr>
              <a:lnSpc>
                <a:spcPct val="150000"/>
              </a:lnSpc>
            </a:pP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②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S′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接</a:t>
            </a:r>
            <a:r>
              <a:rPr lang="zh-CN" altLang="zh-CN" sz="2200" u="sng" dirty="0" smtClean="0">
                <a:latin typeface="宋体" panose="02010600030101010101" pitchFamily="2" charset="-122"/>
                <a:ea typeface="宋体" pitchFamily="2" charset="-122"/>
              </a:rPr>
              <a:t>　</a:t>
            </a:r>
            <a:r>
              <a:rPr lang="en-US" altLang="zh-CN" sz="2200" u="sng" dirty="0" smtClean="0">
                <a:latin typeface="宋体" panose="02010600030101010101" pitchFamily="2" charset="-122"/>
                <a:ea typeface="宋体" pitchFamily="2" charset="-122"/>
              </a:rPr>
              <a:t> </a:t>
            </a:r>
            <a:r>
              <a:rPr lang="zh-CN" altLang="en-US" sz="2200" u="sng" dirty="0" smtClean="0">
                <a:latin typeface="宋体" panose="02010600030101010101" pitchFamily="2" charset="-122"/>
                <a:ea typeface="宋体" pitchFamily="2" charset="-122"/>
              </a:rPr>
              <a:t>　　</a:t>
            </a:r>
            <a:r>
              <a:rPr lang="en-US" altLang="zh-CN" sz="2200" u="sng" dirty="0" smtClean="0">
                <a:latin typeface="宋体" panose="02010600030101010101" pitchFamily="2" charset="-122"/>
                <a:ea typeface="宋体" pitchFamily="2" charset="-122"/>
              </a:rPr>
              <a:t> </a:t>
            </a:r>
            <a:r>
              <a:rPr lang="zh-CN" altLang="zh-CN" sz="2200" u="sng" dirty="0" smtClean="0">
                <a:latin typeface="宋体" panose="02010600030101010101" pitchFamily="2" charset="-122"/>
                <a:ea typeface="宋体" pitchFamily="2" charset="-122"/>
              </a:rPr>
              <a:t>　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，测出灯泡与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R</a:t>
            </a:r>
            <a:r>
              <a:rPr lang="en-US" altLang="zh-CN" sz="2200" baseline="-25000" dirty="0" smtClean="0">
                <a:latin typeface="宋体" panose="02010600030101010101" pitchFamily="2" charset="-122"/>
                <a:ea typeface="宋体" pitchFamily="2" charset="-122"/>
              </a:rPr>
              <a:t>0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串联后的电压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U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③保持滑动变阻器滑片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P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的位置不变，再将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S′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接</a:t>
            </a:r>
            <a:r>
              <a:rPr lang="zh-CN" altLang="zh-CN" sz="2200" u="sng" dirty="0" smtClean="0">
                <a:latin typeface="宋体" panose="02010600030101010101" pitchFamily="2" charset="-122"/>
                <a:ea typeface="宋体" pitchFamily="2" charset="-122"/>
              </a:rPr>
              <a:t>　</a:t>
            </a:r>
            <a:r>
              <a:rPr lang="zh-CN" altLang="en-US" sz="2200" u="sng" dirty="0" smtClean="0">
                <a:latin typeface="宋体" panose="02010600030101010101" pitchFamily="2" charset="-122"/>
                <a:ea typeface="宋体" pitchFamily="2" charset="-122"/>
              </a:rPr>
              <a:t>　　</a:t>
            </a:r>
            <a:r>
              <a:rPr lang="zh-CN" altLang="zh-CN" sz="2200" u="sng" dirty="0" smtClean="0">
                <a:latin typeface="宋体" panose="02010600030101010101" pitchFamily="2" charset="-122"/>
                <a:ea typeface="宋体" pitchFamily="2" charset="-122"/>
              </a:rPr>
              <a:t>　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，测出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R</a:t>
            </a:r>
            <a:r>
              <a:rPr lang="en-US" altLang="zh-CN" sz="2200" baseline="-25000" dirty="0" smtClean="0">
                <a:latin typeface="宋体" panose="02010600030101010101" pitchFamily="2" charset="-122"/>
                <a:ea typeface="宋体" pitchFamily="2" charset="-122"/>
              </a:rPr>
              <a:t>0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两端的电压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U</a:t>
            </a:r>
            <a:r>
              <a:rPr lang="en-US" altLang="zh-CN" sz="2200" baseline="-25000" dirty="0" smtClean="0">
                <a:latin typeface="宋体" panose="02010600030101010101" pitchFamily="2" charset="-122"/>
                <a:ea typeface="宋体" pitchFamily="2" charset="-122"/>
              </a:rPr>
              <a:t>1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④小灯泡正常发光时的电阻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R</a:t>
            </a:r>
            <a:r>
              <a:rPr lang="en-US" altLang="zh-CN" sz="2200" baseline="-25000" dirty="0" smtClean="0">
                <a:latin typeface="宋体" panose="02010600030101010101" pitchFamily="2" charset="-122"/>
                <a:ea typeface="宋体" pitchFamily="2" charset="-122"/>
              </a:rPr>
              <a:t>1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=</a:t>
            </a:r>
            <a:r>
              <a:rPr lang="zh-CN" altLang="zh-CN" sz="2200" u="sng" dirty="0" smtClean="0">
                <a:latin typeface="宋体" panose="02010600030101010101" pitchFamily="2" charset="-122"/>
                <a:ea typeface="宋体" pitchFamily="2" charset="-122"/>
              </a:rPr>
              <a:t>　</a:t>
            </a:r>
            <a:r>
              <a:rPr lang="zh-CN" altLang="en-US" sz="2200" u="sng" dirty="0" smtClean="0">
                <a:latin typeface="宋体" panose="02010600030101010101" pitchFamily="2" charset="-122"/>
                <a:ea typeface="宋体" pitchFamily="2" charset="-122"/>
              </a:rPr>
              <a:t>　　　</a:t>
            </a:r>
            <a:r>
              <a:rPr lang="zh-CN" altLang="zh-CN" sz="2200" u="sng" dirty="0" smtClean="0">
                <a:latin typeface="宋体" panose="02010600030101010101" pitchFamily="2" charset="-122"/>
                <a:ea typeface="宋体" pitchFamily="2" charset="-122"/>
              </a:rPr>
              <a:t>　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（用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R</a:t>
            </a:r>
            <a:r>
              <a:rPr lang="en-US" altLang="zh-CN" sz="2200" baseline="-25000" dirty="0" smtClean="0">
                <a:latin typeface="宋体" panose="02010600030101010101" pitchFamily="2" charset="-122"/>
                <a:ea typeface="宋体" pitchFamily="2" charset="-122"/>
              </a:rPr>
              <a:t>0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、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U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、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U</a:t>
            </a:r>
            <a:r>
              <a:rPr lang="en-US" altLang="zh-CN" sz="2200" baseline="-25000" dirty="0" smtClean="0">
                <a:latin typeface="宋体" panose="02010600030101010101" pitchFamily="2" charset="-122"/>
                <a:ea typeface="宋体" pitchFamily="2" charset="-122"/>
              </a:rPr>
              <a:t>1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列表达式）；小灯泡的额定功率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P</a:t>
            </a:r>
            <a:r>
              <a:rPr lang="zh-CN" altLang="zh-CN" sz="2200" baseline="-25000" dirty="0" smtClean="0">
                <a:latin typeface="宋体" panose="02010600030101010101" pitchFamily="2" charset="-122"/>
                <a:ea typeface="宋体" pitchFamily="2" charset="-122"/>
              </a:rPr>
              <a:t>额</a:t>
            </a:r>
            <a:r>
              <a:rPr lang="en-US" altLang="zh-CN" sz="2200" dirty="0" smtClean="0">
                <a:latin typeface="宋体" panose="02010600030101010101" pitchFamily="2" charset="-122"/>
                <a:ea typeface="宋体" pitchFamily="2" charset="-122"/>
              </a:rPr>
              <a:t>=</a:t>
            </a:r>
            <a:r>
              <a:rPr lang="zh-CN" altLang="zh-CN" sz="2200" u="sng" dirty="0" smtClean="0">
                <a:latin typeface="宋体" panose="02010600030101010101" pitchFamily="2" charset="-122"/>
                <a:ea typeface="宋体" pitchFamily="2" charset="-122"/>
              </a:rPr>
              <a:t>　</a:t>
            </a:r>
            <a:r>
              <a:rPr lang="zh-CN" altLang="en-US" sz="2200" u="sng" dirty="0" smtClean="0">
                <a:latin typeface="宋体" panose="02010600030101010101" pitchFamily="2" charset="-122"/>
                <a:ea typeface="宋体" pitchFamily="2" charset="-122"/>
              </a:rPr>
              <a:t>　　　　　</a:t>
            </a:r>
            <a:r>
              <a:rPr lang="zh-CN" altLang="zh-CN" sz="2200" u="sng" dirty="0" smtClean="0">
                <a:latin typeface="宋体" panose="02010600030101010101" pitchFamily="2" charset="-122"/>
                <a:ea typeface="宋体" pitchFamily="2" charset="-122"/>
              </a:rPr>
              <a:t>　</a:t>
            </a:r>
            <a:r>
              <a:rPr lang="zh-CN" altLang="zh-CN" sz="2200" dirty="0" smtClean="0">
                <a:latin typeface="宋体" panose="02010600030101010101" pitchFamily="2" charset="-122"/>
                <a:ea typeface="宋体" pitchFamily="2" charset="-122"/>
              </a:rPr>
              <a:t>．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411760" y="3365799"/>
            <a:ext cx="5190782" cy="1590861"/>
            <a:chOff x="3275856" y="3357488"/>
            <a:chExt cx="5190782" cy="1586933"/>
          </a:xfrm>
        </p:grpSpPr>
        <p:pic>
          <p:nvPicPr>
            <p:cNvPr id="6" name="图片 68" descr="菁优网：http://www.jyeoo.com"/>
            <p:cNvPicPr>
              <a:picLocks noChangeAspect="1" noChangeArrowheads="1"/>
            </p:cNvPicPr>
            <p:nvPr/>
          </p:nvPicPr>
          <p:blipFill>
            <a:blip r:embed="rId2"/>
            <a:srcRect r="61653"/>
            <a:stretch>
              <a:fillRect/>
            </a:stretch>
          </p:blipFill>
          <p:spPr bwMode="auto">
            <a:xfrm>
              <a:off x="3275856" y="3357488"/>
              <a:ext cx="1937384" cy="158693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</p:pic>
        <p:pic>
          <p:nvPicPr>
            <p:cNvPr id="7" name="图片 69" descr="菁优网：http://www.jyeoo.com"/>
            <p:cNvPicPr>
              <a:picLocks noChangeAspect="1" noChangeArrowheads="1"/>
            </p:cNvPicPr>
            <p:nvPr/>
          </p:nvPicPr>
          <p:blipFill>
            <a:blip r:embed="rId2"/>
            <a:srcRect l="39119" t="7463"/>
            <a:stretch>
              <a:fillRect/>
            </a:stretch>
          </p:blipFill>
          <p:spPr bwMode="auto">
            <a:xfrm>
              <a:off x="5148064" y="3357488"/>
              <a:ext cx="3318574" cy="15841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</p:grpSp>
      <p:sp>
        <p:nvSpPr>
          <p:cNvPr id="8" name="矩形 7"/>
          <p:cNvSpPr/>
          <p:nvPr/>
        </p:nvSpPr>
        <p:spPr>
          <a:xfrm>
            <a:off x="1907704" y="839280"/>
            <a:ext cx="3193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b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0232" y="1344584"/>
            <a:ext cx="3080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a</a:t>
            </a:r>
            <a:endParaRPr lang="zh-CN" altLang="en-US" sz="2000">
              <a:solidFill>
                <a:srgbClr val="FF0000"/>
              </a:solidFill>
            </a:endParaRPr>
          </a:p>
        </p:txBody>
      </p:sp>
      <p:pic>
        <p:nvPicPr>
          <p:cNvPr id="54274" name="图片 103" descr="菁优网-jyeoo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499992" y="2283005"/>
            <a:ext cx="647700" cy="43923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0" y="346902"/>
            <a:ext cx="205505" cy="1846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347865" y="2716123"/>
            <a:ext cx="1000125" cy="53472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456191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5" name="矩形 37904"/>
          <p:cNvSpPr>
            <a:spLocks noChangeArrowheads="1"/>
          </p:cNvSpPr>
          <p:nvPr/>
        </p:nvSpPr>
        <p:spPr bwMode="auto">
          <a:xfrm>
            <a:off x="395537" y="1849887"/>
            <a:ext cx="8497887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）如何获取到未知电阻的电流？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）要想让定值电阻的电流能够替代未知电阻的电流，这两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 个电阻如何连接比较好？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）若用滑动变阻器来完成实验，你又该怎样进行操作呢？</a:t>
            </a:r>
          </a:p>
        </p:txBody>
      </p:sp>
      <p:sp>
        <p:nvSpPr>
          <p:cNvPr id="13" name="文本框 6151"/>
          <p:cNvSpPr txBox="1">
            <a:spLocks noChangeArrowheads="1"/>
          </p:cNvSpPr>
          <p:nvPr/>
        </p:nvSpPr>
        <p:spPr bwMode="auto">
          <a:xfrm>
            <a:off x="683569" y="1128025"/>
            <a:ext cx="413446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一、伏阻（滑）法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测电阻</a:t>
            </a:r>
          </a:p>
        </p:txBody>
      </p:sp>
      <p:sp>
        <p:nvSpPr>
          <p:cNvPr id="14" name="Shape 108"/>
          <p:cNvSpPr/>
          <p:nvPr/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Shape 112"/>
          <p:cNvSpPr/>
          <p:nvPr/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157022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矩形 67590"/>
          <p:cNvSpPr>
            <a:spLocks noChangeArrowheads="1"/>
          </p:cNvSpPr>
          <p:nvPr/>
        </p:nvSpPr>
        <p:spPr bwMode="auto">
          <a:xfrm>
            <a:off x="539752" y="1168004"/>
            <a:ext cx="8353425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</a:rPr>
              <a:t>方法</a:t>
            </a:r>
            <a:r>
              <a:rPr lang="en-US" altLang="zh-CN" sz="2400">
                <a:latin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</a:rPr>
              <a:t>：当给我们一只电压表和一个已知阻值的电阻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时，可把定值电阻和未知电阻串联起来，如图所示，分别用电压表测量出两者的电压</a:t>
            </a:r>
            <a:r>
              <a:rPr lang="en-US" altLang="zh-CN" sz="2400" i="1">
                <a:latin typeface="Times New Roman" pitchFamily="18" charset="0"/>
              </a:rPr>
              <a:t>U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、</a:t>
            </a:r>
            <a:r>
              <a:rPr lang="en-US" altLang="zh-CN" sz="2400" i="1">
                <a:latin typeface="Times New Roman" pitchFamily="18" charset="0"/>
              </a:rPr>
              <a:t>Ux</a:t>
            </a:r>
            <a:r>
              <a:rPr lang="zh-CN" altLang="en-US" sz="2400">
                <a:latin typeface="Times New Roman" pitchFamily="18" charset="0"/>
              </a:rPr>
              <a:t>，未知电阻</a:t>
            </a:r>
            <a:r>
              <a:rPr lang="en-US" altLang="zh-CN" sz="2400" i="1">
                <a:latin typeface="Times New Roman" pitchFamily="18" charset="0"/>
              </a:rPr>
              <a:t>Rx</a:t>
            </a:r>
            <a:r>
              <a:rPr lang="zh-CN" altLang="en-US" sz="2400">
                <a:latin typeface="Times New Roman" pitchFamily="18" charset="0"/>
              </a:rPr>
              <a:t>阻值的表达式为：</a:t>
            </a:r>
          </a:p>
        </p:txBody>
      </p:sp>
      <p:graphicFrame>
        <p:nvGraphicFramePr>
          <p:cNvPr id="8197" name="对象 67591"/>
          <p:cNvGraphicFramePr>
            <a:graphicFrameLocks noChangeAspect="1"/>
          </p:cNvGraphicFramePr>
          <p:nvPr/>
        </p:nvGraphicFramePr>
        <p:xfrm>
          <a:off x="5148065" y="3582358"/>
          <a:ext cx="1557337" cy="708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公式" r:id="rId3" imgW="0" imgH="0" progId="">
                  <p:embed/>
                </p:oleObj>
              </mc:Choice>
              <mc:Fallback>
                <p:oleObj name="公式" r:id="rId3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8065" y="3582358"/>
                        <a:ext cx="1557337" cy="7084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8" name="图片 6759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403649" y="3077054"/>
            <a:ext cx="2808287" cy="1624013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9" name="组合 3"/>
          <p:cNvGrpSpPr/>
          <p:nvPr/>
        </p:nvGrpSpPr>
        <p:grpSpPr>
          <a:xfrm>
            <a:off x="611560" y="550535"/>
            <a:ext cx="1727840" cy="505304"/>
            <a:chOff x="1076" y="2071"/>
            <a:chExt cx="2720" cy="940"/>
          </a:xfrm>
        </p:grpSpPr>
        <p:sp>
          <p:nvSpPr>
            <p:cNvPr id="10" name="流程图: 文档 9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1" name="文本框 4101"/>
            <p:cNvSpPr txBox="1"/>
            <p:nvPr/>
          </p:nvSpPr>
          <p:spPr>
            <a:xfrm>
              <a:off x="1076" y="2101"/>
              <a:ext cx="2720" cy="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交流与讨论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852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矩形 68612"/>
          <p:cNvSpPr>
            <a:spLocks noChangeArrowheads="1"/>
          </p:cNvSpPr>
          <p:nvPr/>
        </p:nvSpPr>
        <p:spPr bwMode="auto">
          <a:xfrm>
            <a:off x="251520" y="622721"/>
            <a:ext cx="8604250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</a:rPr>
              <a:t>方法</a:t>
            </a:r>
            <a:r>
              <a:rPr lang="en-US" altLang="zh-CN" sz="2400">
                <a:latin typeface="Times New Roman" pitchFamily="18" charset="0"/>
              </a:rPr>
              <a:t>2</a:t>
            </a:r>
            <a:r>
              <a:rPr lang="zh-CN" altLang="en-US" sz="2400">
                <a:latin typeface="Times New Roman" pitchFamily="18" charset="0"/>
              </a:rPr>
              <a:t>：如图所示，首先将开关</a:t>
            </a:r>
            <a:r>
              <a:rPr lang="en-US" altLang="zh-CN" sz="2400">
                <a:latin typeface="Times New Roman" pitchFamily="18" charset="0"/>
              </a:rPr>
              <a:t>S</a:t>
            </a:r>
            <a:r>
              <a:rPr lang="zh-CN" altLang="en-US" sz="2400">
                <a:latin typeface="Times New Roman" pitchFamily="18" charset="0"/>
              </a:rPr>
              <a:t>、</a:t>
            </a:r>
            <a:r>
              <a:rPr lang="en-US" altLang="zh-CN" sz="2400">
                <a:latin typeface="Times New Roman" pitchFamily="18" charset="0"/>
              </a:rPr>
              <a:t>S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闭合，读出电压表的示数，记为</a:t>
            </a:r>
            <a:r>
              <a:rPr lang="en-US" altLang="zh-CN" sz="2400" i="1">
                <a:latin typeface="Times New Roman" pitchFamily="18" charset="0"/>
              </a:rPr>
              <a:t>U</a:t>
            </a:r>
            <a:r>
              <a:rPr lang="zh-CN" altLang="en-US" sz="2400">
                <a:latin typeface="Times New Roman" pitchFamily="18" charset="0"/>
              </a:rPr>
              <a:t>，断开开关</a:t>
            </a:r>
            <a:r>
              <a:rPr lang="en-US" altLang="zh-CN" sz="2400">
                <a:latin typeface="Times New Roman" pitchFamily="18" charset="0"/>
              </a:rPr>
              <a:t>S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，读出电压表的示数为</a:t>
            </a:r>
            <a:r>
              <a:rPr lang="en-US" altLang="zh-CN" sz="2400" i="1">
                <a:latin typeface="Times New Roman" pitchFamily="18" charset="0"/>
              </a:rPr>
              <a:t>Ux</a:t>
            </a:r>
            <a:r>
              <a:rPr lang="zh-CN" altLang="en-US" sz="2400">
                <a:latin typeface="Times New Roman" pitchFamily="18" charset="0"/>
              </a:rPr>
              <a:t>，则定值电阻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两端的电压为</a:t>
            </a:r>
            <a:r>
              <a:rPr lang="en-US" altLang="zh-CN" sz="2400" i="1">
                <a:latin typeface="Times New Roman" pitchFamily="18" charset="0"/>
              </a:rPr>
              <a:t>U</a:t>
            </a:r>
            <a:r>
              <a:rPr lang="en-US" altLang="zh-CN" sz="2400">
                <a:latin typeface="Times New Roman" pitchFamily="18" charset="0"/>
              </a:rPr>
              <a:t>-</a:t>
            </a:r>
            <a:r>
              <a:rPr lang="en-US" altLang="zh-CN" sz="2400" i="1">
                <a:latin typeface="Times New Roman" pitchFamily="18" charset="0"/>
              </a:rPr>
              <a:t>Ux</a:t>
            </a:r>
            <a:r>
              <a:rPr lang="zh-CN" altLang="en-US" sz="2400">
                <a:latin typeface="Times New Roman" pitchFamily="18" charset="0"/>
              </a:rPr>
              <a:t>，则通过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0</a:t>
            </a:r>
            <a:r>
              <a:rPr lang="zh-CN" altLang="en-US" sz="2400">
                <a:latin typeface="Times New Roman" pitchFamily="18" charset="0"/>
              </a:rPr>
              <a:t>的电流为</a:t>
            </a:r>
            <a:r>
              <a:rPr lang="en-US" altLang="zh-CN" sz="2400" i="1">
                <a:latin typeface="Times New Roman" pitchFamily="18" charset="0"/>
              </a:rPr>
              <a:t>                              </a:t>
            </a:r>
            <a:r>
              <a:rPr lang="en-US" altLang="zh-CN" sz="2400" i="1" smtClean="0">
                <a:latin typeface="Times New Roman" pitchFamily="18" charset="0"/>
              </a:rPr>
              <a:t>  </a:t>
            </a:r>
            <a:r>
              <a:rPr lang="zh-CN" altLang="en-US" sz="2400" smtClean="0">
                <a:latin typeface="Times New Roman" pitchFamily="18" charset="0"/>
              </a:rPr>
              <a:t>，</a:t>
            </a:r>
            <a:r>
              <a:rPr lang="zh-CN" altLang="en-US" sz="2400">
                <a:latin typeface="Times New Roman" pitchFamily="18" charset="0"/>
              </a:rPr>
              <a:t>所以未知电阻</a:t>
            </a:r>
            <a:r>
              <a:rPr lang="en-US" altLang="zh-CN" sz="2400" i="1">
                <a:latin typeface="Times New Roman" pitchFamily="18" charset="0"/>
              </a:rPr>
              <a:t>Rx</a:t>
            </a:r>
            <a:r>
              <a:rPr lang="zh-CN" altLang="en-US" sz="2400">
                <a:latin typeface="Times New Roman" pitchFamily="18" charset="0"/>
              </a:rPr>
              <a:t>阻值的表达式为：</a:t>
            </a:r>
          </a:p>
        </p:txBody>
      </p:sp>
      <p:graphicFrame>
        <p:nvGraphicFramePr>
          <p:cNvPr id="9221" name="对象 68613"/>
          <p:cNvGraphicFramePr>
            <a:graphicFrameLocks noChangeAspect="1"/>
          </p:cNvGraphicFramePr>
          <p:nvPr/>
        </p:nvGraphicFramePr>
        <p:xfrm>
          <a:off x="6228184" y="1777701"/>
          <a:ext cx="2306638" cy="708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r:id="rId3" imgW="0" imgH="0" progId="">
                  <p:embed/>
                </p:oleObj>
              </mc:Choice>
              <mc:Fallback>
                <p:oleObj r:id="rId3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28184" y="1777701"/>
                        <a:ext cx="2306638" cy="7084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对象 68615"/>
          <p:cNvGraphicFramePr>
            <a:graphicFrameLocks noChangeAspect="1"/>
          </p:cNvGraphicFramePr>
          <p:nvPr/>
        </p:nvGraphicFramePr>
        <p:xfrm>
          <a:off x="4427984" y="3365799"/>
          <a:ext cx="3890962" cy="1021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r:id="rId5" imgW="0" imgH="0" progId="">
                  <p:embed/>
                </p:oleObj>
              </mc:Choice>
              <mc:Fallback>
                <p:oleObj r:id="rId5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27984" y="3365799"/>
                        <a:ext cx="3890962" cy="10215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3" name="图片 68616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899592" y="3077054"/>
            <a:ext cx="2686050" cy="172640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928368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矩形 69636"/>
          <p:cNvSpPr>
            <a:spLocks noChangeArrowheads="1"/>
          </p:cNvSpPr>
          <p:nvPr/>
        </p:nvSpPr>
        <p:spPr bwMode="auto">
          <a:xfrm>
            <a:off x="395536" y="767094"/>
            <a:ext cx="8424936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</a:rPr>
              <a:t>方法</a:t>
            </a:r>
            <a:r>
              <a:rPr lang="en-US" altLang="zh-CN" sz="2400">
                <a:latin typeface="Times New Roman" pitchFamily="18" charset="0"/>
              </a:rPr>
              <a:t>3</a:t>
            </a:r>
            <a:r>
              <a:rPr lang="zh-CN" altLang="en-US" sz="2400">
                <a:latin typeface="Times New Roman" pitchFamily="18" charset="0"/>
              </a:rPr>
              <a:t>：如图所示，滑片置于阻值最小的位置，闭合开关，记下电压表示数</a:t>
            </a:r>
            <a:r>
              <a:rPr lang="en-US" altLang="zh-CN" sz="2400" i="1">
                <a:latin typeface="Times New Roman" pitchFamily="18" charset="0"/>
              </a:rPr>
              <a:t>U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</a:rPr>
              <a:t>；滑片置于阻值最大的位置，记下电压表示数</a:t>
            </a:r>
            <a:r>
              <a:rPr lang="en-US" altLang="zh-CN" sz="2400" i="1">
                <a:latin typeface="Times New Roman" pitchFamily="18" charset="0"/>
              </a:rPr>
              <a:t>U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r>
              <a:rPr lang="zh-CN" altLang="en-US" sz="2400">
                <a:latin typeface="Times New Roman" pitchFamily="18" charset="0"/>
              </a:rPr>
              <a:t>。未知电阻</a:t>
            </a:r>
            <a:r>
              <a:rPr lang="en-US" altLang="zh-CN" sz="2400" i="1">
                <a:latin typeface="Times New Roman" pitchFamily="18" charset="0"/>
              </a:rPr>
              <a:t>Rx</a:t>
            </a:r>
            <a:r>
              <a:rPr lang="zh-CN" altLang="en-US" sz="2400">
                <a:latin typeface="Times New Roman" pitchFamily="18" charset="0"/>
              </a:rPr>
              <a:t>阻值的表达式为 ：                         </a:t>
            </a:r>
            <a:r>
              <a:rPr lang="zh-CN" altLang="en-US" sz="2400">
                <a:latin typeface="宋体" panose="02010600030101010101" pitchFamily="2" charset="-122"/>
              </a:rPr>
              <a:t>（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>
                <a:latin typeface="Times New Roman" pitchFamily="18" charset="0"/>
              </a:rPr>
              <a:t>′</a:t>
            </a:r>
            <a:r>
              <a:rPr lang="zh-CN" altLang="en-US" sz="2400">
                <a:latin typeface="Times New Roman" pitchFamily="18" charset="0"/>
              </a:rPr>
              <a:t>为滑动变阻器的最大阻值</a:t>
            </a:r>
            <a:r>
              <a:rPr lang="zh-CN" altLang="en-US" sz="2400">
                <a:latin typeface="宋体" panose="02010600030101010101" pitchFamily="2" charset="-122"/>
              </a:rPr>
              <a:t>）</a:t>
            </a:r>
            <a:r>
              <a:rPr lang="zh-CN" altLang="en-US" sz="2400">
                <a:latin typeface="Times New Roman" pitchFamily="18" charset="0"/>
              </a:rPr>
              <a:t>。</a:t>
            </a:r>
          </a:p>
        </p:txBody>
      </p:sp>
      <p:graphicFrame>
        <p:nvGraphicFramePr>
          <p:cNvPr id="10245" name="对象 69638"/>
          <p:cNvGraphicFramePr>
            <a:graphicFrameLocks noChangeAspect="1"/>
          </p:cNvGraphicFramePr>
          <p:nvPr/>
        </p:nvGraphicFramePr>
        <p:xfrm>
          <a:off x="5796136" y="1922074"/>
          <a:ext cx="1833562" cy="708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8" r:id="rId3" imgW="0" imgH="0" progId="">
                  <p:embed/>
                </p:oleObj>
              </mc:Choice>
              <mc:Fallback>
                <p:oleObj r:id="rId3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96136" y="1922074"/>
                        <a:ext cx="1833562" cy="7084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6" name="图片 69640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139952" y="3004868"/>
            <a:ext cx="2611438" cy="15097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169362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6" name="矩形 70668"/>
          <p:cNvSpPr>
            <a:spLocks noChangeArrowheads="1"/>
          </p:cNvSpPr>
          <p:nvPr/>
        </p:nvSpPr>
        <p:spPr bwMode="auto">
          <a:xfrm>
            <a:off x="395536" y="1200212"/>
            <a:ext cx="8496300" cy="34247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在导入新课的问题中，如果损坏的不是电流表，而是电压表，又该如何测量呢</a:t>
            </a:r>
            <a:r>
              <a:rPr lang="zh-CN" altLang="en-US" sz="2400" smtClean="0"/>
              <a:t>？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</a:rPr>
              <a:t>1</a:t>
            </a:r>
            <a:r>
              <a:rPr lang="zh-CN" altLang="en-US" sz="2400" smtClean="0">
                <a:latin typeface="宋体" panose="02010600030101010101" pitchFamily="2" charset="-122"/>
              </a:rPr>
              <a:t>）如何获取到未知电阻的电压？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</a:rPr>
              <a:t>2</a:t>
            </a:r>
            <a:r>
              <a:rPr lang="zh-CN" altLang="en-US" sz="2400" smtClean="0">
                <a:latin typeface="宋体" panose="02010600030101010101" pitchFamily="2" charset="-122"/>
              </a:rPr>
              <a:t>）要想让定值电阻的电压能够替代未知电阻的电压，这两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宋体" panose="02010600030101010101" pitchFamily="2" charset="-122"/>
              </a:rPr>
              <a:t>     个电阻如何连接比较好？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</a:rPr>
              <a:t>3</a:t>
            </a:r>
            <a:r>
              <a:rPr lang="zh-CN" altLang="en-US" sz="2400" smtClean="0">
                <a:latin typeface="宋体" panose="02010600030101010101" pitchFamily="2" charset="-122"/>
              </a:rPr>
              <a:t>）若用滑动变阻器来完成实验，你又该怎样进行操作呢？</a:t>
            </a:r>
          </a:p>
        </p:txBody>
      </p:sp>
      <p:sp>
        <p:nvSpPr>
          <p:cNvPr id="14" name="文本框 6151"/>
          <p:cNvSpPr txBox="1">
            <a:spLocks noChangeArrowheads="1"/>
          </p:cNvSpPr>
          <p:nvPr/>
        </p:nvSpPr>
        <p:spPr bwMode="auto">
          <a:xfrm>
            <a:off x="539553" y="550535"/>
            <a:ext cx="413446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二、安阻（滑）法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测电阻</a:t>
            </a:r>
          </a:p>
        </p:txBody>
      </p:sp>
    </p:spTree>
    <p:extLst>
      <p:ext uri="{BB962C8B-B14F-4D97-AF65-F5344CB8AC3E}">
        <p14:creationId xmlns:p14="http://schemas.microsoft.com/office/powerpoint/2010/main" val="2930535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矩形 72708"/>
          <p:cNvSpPr>
            <a:spLocks noChangeArrowheads="1"/>
          </p:cNvSpPr>
          <p:nvPr/>
        </p:nvSpPr>
        <p:spPr bwMode="auto">
          <a:xfrm>
            <a:off x="467544" y="767094"/>
            <a:ext cx="8244656" cy="1758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</a:rPr>
              <a:t>方法</a:t>
            </a:r>
            <a:r>
              <a:rPr lang="en-US" altLang="zh-CN" sz="2400">
                <a:latin typeface="Times New Roman" pitchFamily="18" charset="0"/>
              </a:rPr>
              <a:t>2</a:t>
            </a:r>
            <a:r>
              <a:rPr lang="zh-CN" altLang="en-US" sz="2400">
                <a:latin typeface="Times New Roman" pitchFamily="18" charset="0"/>
              </a:rPr>
              <a:t>：如图所示，闭合开关</a:t>
            </a:r>
            <a:r>
              <a:rPr lang="en-US" altLang="zh-CN" sz="2400">
                <a:latin typeface="Times New Roman" pitchFamily="18" charset="0"/>
              </a:rPr>
              <a:t>S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</a:rPr>
              <a:t>、</a:t>
            </a:r>
            <a:r>
              <a:rPr lang="en-US" altLang="zh-CN" sz="2400">
                <a:latin typeface="Times New Roman" pitchFamily="18" charset="0"/>
              </a:rPr>
              <a:t>S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r>
              <a:rPr lang="zh-CN" altLang="en-US" sz="2400">
                <a:latin typeface="Times New Roman" pitchFamily="18" charset="0"/>
              </a:rPr>
              <a:t>，记下电流表示数为</a:t>
            </a:r>
            <a:r>
              <a:rPr lang="en-US" altLang="zh-CN" sz="2400" i="1">
                <a:latin typeface="Times New Roman" pitchFamily="18" charset="0"/>
              </a:rPr>
              <a:t>Ix</a:t>
            </a:r>
            <a:r>
              <a:rPr lang="zh-CN" altLang="en-US" sz="2400">
                <a:latin typeface="Times New Roman" pitchFamily="18" charset="0"/>
              </a:rPr>
              <a:t>；断开开关</a:t>
            </a:r>
            <a:r>
              <a:rPr lang="en-US" altLang="zh-CN" sz="2400">
                <a:latin typeface="Times New Roman" pitchFamily="18" charset="0"/>
              </a:rPr>
              <a:t>S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r>
              <a:rPr lang="zh-CN" altLang="en-US" sz="2400">
                <a:latin typeface="Times New Roman" pitchFamily="18" charset="0"/>
              </a:rPr>
              <a:t>，记下电流表示数为</a:t>
            </a:r>
            <a:r>
              <a:rPr lang="en-US" altLang="zh-CN" sz="2400" i="1">
                <a:latin typeface="Times New Roman" pitchFamily="18" charset="0"/>
              </a:rPr>
              <a:t>I</a:t>
            </a:r>
            <a:r>
              <a:rPr lang="zh-CN" altLang="en-US" sz="2400">
                <a:latin typeface="Times New Roman" pitchFamily="18" charset="0"/>
              </a:rPr>
              <a:t>，未知电阻</a:t>
            </a:r>
            <a:r>
              <a:rPr lang="en-US" altLang="zh-CN" sz="2400" i="1">
                <a:latin typeface="Times New Roman" pitchFamily="18" charset="0"/>
              </a:rPr>
              <a:t>Rx</a:t>
            </a:r>
            <a:r>
              <a:rPr lang="zh-CN" altLang="en-US" sz="2400">
                <a:latin typeface="Times New Roman" pitchFamily="18" charset="0"/>
              </a:rPr>
              <a:t>阻值的表达式为</a:t>
            </a:r>
            <a:r>
              <a:rPr lang="zh-CN" altLang="en-US" sz="2400" smtClean="0">
                <a:latin typeface="Times New Roman" pitchFamily="18" charset="0"/>
              </a:rPr>
              <a:t>：                     。</a:t>
            </a:r>
            <a:endParaRPr lang="zh-CN" altLang="en-US" sz="2400">
              <a:latin typeface="Times New Roman" pitchFamily="18" charset="0"/>
            </a:endParaRPr>
          </a:p>
        </p:txBody>
      </p:sp>
      <p:graphicFrame>
        <p:nvGraphicFramePr>
          <p:cNvPr id="13317" name="对象 72712"/>
          <p:cNvGraphicFramePr>
            <a:graphicFrameLocks noChangeAspect="1"/>
          </p:cNvGraphicFramePr>
          <p:nvPr/>
        </p:nvGraphicFramePr>
        <p:xfrm>
          <a:off x="1691681" y="1922074"/>
          <a:ext cx="1476375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" r:id="rId3" imgW="0" imgH="0" progId="">
                  <p:embed/>
                </p:oleObj>
              </mc:Choice>
              <mc:Fallback>
                <p:oleObj r:id="rId3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1681" y="1922074"/>
                        <a:ext cx="1476375" cy="709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18" name="图片 7271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923929" y="2499564"/>
            <a:ext cx="2505075" cy="187684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363794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2822</Words>
  <Application>Microsoft Office PowerPoint</Application>
  <PresentationFormat>全屏显示(16:9)</PresentationFormat>
  <Paragraphs>136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19</cp:revision>
  <dcterms:created xsi:type="dcterms:W3CDTF">2020-09-20T09:41:48Z</dcterms:created>
  <dcterms:modified xsi:type="dcterms:W3CDTF">2021-08-19T03:48:35Z</dcterms:modified>
</cp:coreProperties>
</file>