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0FC16C-F67B-4491-9989-E95EADAD5A4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62525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十七章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欧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姆定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律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7" name="Shape 40"/>
          <p:cNvSpPr/>
          <p:nvPr/>
        </p:nvSpPr>
        <p:spPr>
          <a:xfrm>
            <a:off x="3834394" y="2631893"/>
            <a:ext cx="4986078" cy="15696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电流与电压</a:t>
            </a:r>
            <a:endParaRPr lang="en-US" altLang="zh-CN" sz="48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和电阻的关系</a:t>
            </a:r>
            <a:endParaRPr lang="en-US" altLang="zh-CN" sz="48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83569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67545" y="2210819"/>
            <a:ext cx="2386013" cy="1531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ontrols>
      <mc:AlternateContent xmlns:mc="http://schemas.openxmlformats.org/markup-compatibility/2006">
        <mc:Choice xmlns:v="urn:schemas-microsoft-com:vml" Requires="v">
          <p:control spid="22530" name="ShockwaveFlash1" r:id="rId2" imgW="7091342" imgH="4174742"/>
        </mc:Choice>
        <mc:Fallback>
          <p:control name="ShockwaveFlash1" r:id="rId2" imgW="7091342" imgH="4174742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32138" y="1344613"/>
                  <a:ext cx="5616575" cy="28876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2170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971601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72980" name="表格 72979"/>
          <p:cNvGraphicFramePr>
            <a:graphicFrameLocks noGrp="1"/>
          </p:cNvGraphicFramePr>
          <p:nvPr/>
        </p:nvGraphicFramePr>
        <p:xfrm>
          <a:off x="683569" y="2066447"/>
          <a:ext cx="8064897" cy="1380582"/>
        </p:xfrm>
        <a:graphic>
          <a:graphicData uri="http://schemas.openxmlformats.org/drawingml/2006/table">
            <a:tbl>
              <a:tblPr/>
              <a:tblGrid>
                <a:gridCol w="2026317"/>
                <a:gridCol w="1145812"/>
                <a:gridCol w="1145812"/>
                <a:gridCol w="1234246"/>
                <a:gridCol w="1234246"/>
                <a:gridCol w="1278464"/>
              </a:tblGrid>
              <a:tr h="47870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R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l-GR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Ω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97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smtClean="0">
                          <a:latin typeface="Times New Roman" pitchFamily="18" charset="0"/>
                          <a:ea typeface="宋体" panose="02010600030101010101" pitchFamily="2" charset="-122"/>
                        </a:rPr>
                        <a:t>电</a:t>
                      </a: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压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/V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1.5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2.0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2.5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3.0</a:t>
                      </a:r>
                      <a:endParaRPr lang="en-US" altLang="x-none" sz="18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16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91" name="圆角矩形标注 72790"/>
          <p:cNvSpPr>
            <a:spLocks noChangeArrowheads="1"/>
          </p:cNvSpPr>
          <p:nvPr/>
        </p:nvSpPr>
        <p:spPr bwMode="auto">
          <a:xfrm flipH="1" flipV="1">
            <a:off x="250825" y="3706416"/>
            <a:ext cx="1214438" cy="371475"/>
          </a:xfrm>
          <a:prstGeom prst="wedgeRoundRectCallout">
            <a:avLst>
              <a:gd name="adj1" fmla="val -45690"/>
              <a:gd name="adj2" fmla="val 274356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 rot="10800000"/>
          <a:lstStyle/>
          <a:p>
            <a:pPr algn="ctr"/>
            <a:r>
              <a:rPr lang="zh-CN" altLang="en-US" sz="2400"/>
              <a:t>自变量</a:t>
            </a:r>
          </a:p>
        </p:txBody>
      </p:sp>
      <p:sp>
        <p:nvSpPr>
          <p:cNvPr id="72792" name="圆角矩形标注 72791"/>
          <p:cNvSpPr>
            <a:spLocks noChangeArrowheads="1"/>
          </p:cNvSpPr>
          <p:nvPr/>
        </p:nvSpPr>
        <p:spPr bwMode="auto">
          <a:xfrm flipH="1" flipV="1">
            <a:off x="2987677" y="3759994"/>
            <a:ext cx="1349375" cy="371475"/>
          </a:xfrm>
          <a:prstGeom prst="wedgeRoundRectCallout">
            <a:avLst>
              <a:gd name="adj1" fmla="val 98588"/>
              <a:gd name="adj2" fmla="val 175000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 rot="10800000"/>
          <a:lstStyle/>
          <a:p>
            <a:pPr algn="ctr"/>
            <a:r>
              <a:rPr lang="zh-CN" altLang="en-US" sz="2400"/>
              <a:t>因变量</a:t>
            </a:r>
          </a:p>
        </p:txBody>
      </p:sp>
      <p:sp>
        <p:nvSpPr>
          <p:cNvPr id="72793" name="圆角矩形标注 72792"/>
          <p:cNvSpPr>
            <a:spLocks noChangeArrowheads="1"/>
          </p:cNvSpPr>
          <p:nvPr/>
        </p:nvSpPr>
        <p:spPr bwMode="auto">
          <a:xfrm flipH="1">
            <a:off x="2205038" y="1659731"/>
            <a:ext cx="1574800" cy="371475"/>
          </a:xfrm>
          <a:prstGeom prst="wedgeRoundRectCallout">
            <a:avLst>
              <a:gd name="adj1" fmla="val 38102"/>
              <a:gd name="adj2" fmla="val 139741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/>
              <a:t>控制变量</a:t>
            </a:r>
          </a:p>
        </p:txBody>
      </p:sp>
      <p:sp>
        <p:nvSpPr>
          <p:cNvPr id="72981" name="文本框 72980"/>
          <p:cNvSpPr txBox="1">
            <a:spLocks noChangeArrowheads="1"/>
          </p:cNvSpPr>
          <p:nvPr/>
        </p:nvSpPr>
        <p:spPr bwMode="auto">
          <a:xfrm>
            <a:off x="3059833" y="3004868"/>
            <a:ext cx="533992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0.2       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 0.3             0.4          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0.5       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0.6</a:t>
            </a:r>
          </a:p>
        </p:txBody>
      </p:sp>
    </p:spTree>
    <p:extLst>
      <p:ext uri="{BB962C8B-B14F-4D97-AF65-F5344CB8AC3E}">
        <p14:creationId xmlns:p14="http://schemas.microsoft.com/office/powerpoint/2010/main" val="196434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2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91" grpId="0" animBg="1"/>
      <p:bldP spid="72792" grpId="0" animBg="1"/>
      <p:bldP spid="72793" grpId="0" animBg="1"/>
      <p:bldP spid="729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3729"/>
          <p:cNvGrpSpPr/>
          <p:nvPr/>
        </p:nvGrpSpPr>
        <p:grpSpPr>
          <a:xfrm>
            <a:off x="152400" y="951311"/>
            <a:ext cx="8991600" cy="4031455"/>
            <a:chOff x="0" y="0"/>
            <a:chExt cx="5664" cy="3386"/>
          </a:xfrm>
        </p:grpSpPr>
        <p:grpSp>
          <p:nvGrpSpPr>
            <p:cNvPr id="3" name="组合 73730"/>
            <p:cNvGrpSpPr/>
            <p:nvPr/>
          </p:nvGrpSpPr>
          <p:grpSpPr>
            <a:xfrm>
              <a:off x="567" y="104"/>
              <a:ext cx="4956" cy="2867"/>
              <a:chOff x="0" y="0"/>
              <a:chExt cx="4956" cy="2867"/>
            </a:xfrm>
          </p:grpSpPr>
          <p:sp>
            <p:nvSpPr>
              <p:cNvPr id="13315" name="直接连接符 73731"/>
              <p:cNvSpPr>
                <a:spLocks noChangeShapeType="1"/>
              </p:cNvSpPr>
              <p:nvPr/>
            </p:nvSpPr>
            <p:spPr bwMode="auto">
              <a:xfrm>
                <a:off x="0" y="2867"/>
                <a:ext cx="495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6" name="直接连接符 73732"/>
              <p:cNvSpPr>
                <a:spLocks noChangeShapeType="1"/>
              </p:cNvSpPr>
              <p:nvPr/>
            </p:nvSpPr>
            <p:spPr bwMode="auto">
              <a:xfrm flipH="1" flipV="1">
                <a:off x="35" y="0"/>
                <a:ext cx="0" cy="28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7" name="直接连接符 73733"/>
              <p:cNvSpPr>
                <a:spLocks noChangeShapeType="1"/>
              </p:cNvSpPr>
              <p:nvPr/>
            </p:nvSpPr>
            <p:spPr bwMode="auto">
              <a:xfrm>
                <a:off x="35" y="2607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8" name="直接连接符 73734"/>
              <p:cNvSpPr>
                <a:spLocks noChangeShapeType="1"/>
              </p:cNvSpPr>
              <p:nvPr/>
            </p:nvSpPr>
            <p:spPr bwMode="auto">
              <a:xfrm>
                <a:off x="35" y="2346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9" name="直接连接符 73735"/>
              <p:cNvSpPr>
                <a:spLocks noChangeShapeType="1"/>
              </p:cNvSpPr>
              <p:nvPr/>
            </p:nvSpPr>
            <p:spPr bwMode="auto">
              <a:xfrm>
                <a:off x="35" y="2085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0" name="直接连接符 73736"/>
              <p:cNvSpPr>
                <a:spLocks noChangeShapeType="1"/>
              </p:cNvSpPr>
              <p:nvPr/>
            </p:nvSpPr>
            <p:spPr bwMode="auto">
              <a:xfrm>
                <a:off x="35" y="1799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1" name="直接连接符 73737"/>
              <p:cNvSpPr>
                <a:spLocks noChangeShapeType="1"/>
              </p:cNvSpPr>
              <p:nvPr/>
            </p:nvSpPr>
            <p:spPr bwMode="auto">
              <a:xfrm>
                <a:off x="35" y="1538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2" name="直接连接符 73738"/>
              <p:cNvSpPr>
                <a:spLocks noChangeShapeType="1"/>
              </p:cNvSpPr>
              <p:nvPr/>
            </p:nvSpPr>
            <p:spPr bwMode="auto">
              <a:xfrm>
                <a:off x="35" y="1251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3" name="直接连接符 73739"/>
              <p:cNvSpPr>
                <a:spLocks noChangeShapeType="1"/>
              </p:cNvSpPr>
              <p:nvPr/>
            </p:nvSpPr>
            <p:spPr bwMode="auto">
              <a:xfrm>
                <a:off x="35" y="939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直接连接符 73740"/>
              <p:cNvSpPr>
                <a:spLocks noChangeShapeType="1"/>
              </p:cNvSpPr>
              <p:nvPr/>
            </p:nvSpPr>
            <p:spPr bwMode="auto">
              <a:xfrm>
                <a:off x="35" y="652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5" name="直接连接符 73741"/>
              <p:cNvSpPr>
                <a:spLocks noChangeShapeType="1"/>
              </p:cNvSpPr>
              <p:nvPr/>
            </p:nvSpPr>
            <p:spPr bwMode="auto">
              <a:xfrm>
                <a:off x="35" y="365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6" name="直接连接符 73742"/>
              <p:cNvSpPr>
                <a:spLocks noChangeShapeType="1"/>
              </p:cNvSpPr>
              <p:nvPr/>
            </p:nvSpPr>
            <p:spPr bwMode="auto">
              <a:xfrm flipH="1" flipV="1">
                <a:off x="46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7" name="直接连接符 73743"/>
              <p:cNvSpPr>
                <a:spLocks noChangeShapeType="1"/>
              </p:cNvSpPr>
              <p:nvPr/>
            </p:nvSpPr>
            <p:spPr bwMode="auto">
              <a:xfrm flipH="1" flipV="1">
                <a:off x="92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8" name="直接连接符 73744"/>
              <p:cNvSpPr>
                <a:spLocks noChangeShapeType="1"/>
              </p:cNvSpPr>
              <p:nvPr/>
            </p:nvSpPr>
            <p:spPr bwMode="auto">
              <a:xfrm flipH="1" flipV="1">
                <a:off x="1345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9" name="直接连接符 73745"/>
              <p:cNvSpPr>
                <a:spLocks noChangeShapeType="1"/>
              </p:cNvSpPr>
              <p:nvPr/>
            </p:nvSpPr>
            <p:spPr bwMode="auto">
              <a:xfrm flipH="1" flipV="1">
                <a:off x="1769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0" name="直接连接符 73746"/>
              <p:cNvSpPr>
                <a:spLocks noChangeShapeType="1"/>
              </p:cNvSpPr>
              <p:nvPr/>
            </p:nvSpPr>
            <p:spPr bwMode="auto">
              <a:xfrm flipH="1" flipV="1">
                <a:off x="219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1" name="直接连接符 73747"/>
              <p:cNvSpPr>
                <a:spLocks noChangeShapeType="1"/>
              </p:cNvSpPr>
              <p:nvPr/>
            </p:nvSpPr>
            <p:spPr bwMode="auto">
              <a:xfrm flipH="1" flipV="1">
                <a:off x="262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2" name="直接连接符 73748"/>
              <p:cNvSpPr>
                <a:spLocks noChangeShapeType="1"/>
              </p:cNvSpPr>
              <p:nvPr/>
            </p:nvSpPr>
            <p:spPr bwMode="auto">
              <a:xfrm flipH="1" flipV="1">
                <a:off x="3044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直接连接符 73749"/>
              <p:cNvSpPr>
                <a:spLocks noChangeShapeType="1"/>
              </p:cNvSpPr>
              <p:nvPr/>
            </p:nvSpPr>
            <p:spPr bwMode="auto">
              <a:xfrm flipH="1" flipV="1">
                <a:off x="3469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4" name="直接连接符 73750"/>
              <p:cNvSpPr>
                <a:spLocks noChangeShapeType="1"/>
              </p:cNvSpPr>
              <p:nvPr/>
            </p:nvSpPr>
            <p:spPr bwMode="auto">
              <a:xfrm flipH="1" flipV="1">
                <a:off x="3930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5" name="直接连接符 73751"/>
              <p:cNvSpPr>
                <a:spLocks noChangeShapeType="1"/>
              </p:cNvSpPr>
              <p:nvPr/>
            </p:nvSpPr>
            <p:spPr bwMode="auto">
              <a:xfrm flipH="1" flipV="1">
                <a:off x="435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6" name="直接连接符 73752"/>
              <p:cNvSpPr>
                <a:spLocks noChangeShapeType="1"/>
              </p:cNvSpPr>
              <p:nvPr/>
            </p:nvSpPr>
            <p:spPr bwMode="auto">
              <a:xfrm flipH="1" flipV="1">
                <a:off x="474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37" name="文本框 73753"/>
            <p:cNvSpPr txBox="1">
              <a:spLocks noChangeArrowheads="1"/>
            </p:cNvSpPr>
            <p:nvPr/>
          </p:nvSpPr>
          <p:spPr bwMode="auto">
            <a:xfrm>
              <a:off x="0" y="0"/>
              <a:ext cx="884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I/</a:t>
              </a:r>
              <a:r>
                <a:rPr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3338" name="文本框 73754"/>
            <p:cNvSpPr txBox="1">
              <a:spLocks noChangeArrowheads="1"/>
            </p:cNvSpPr>
            <p:nvPr/>
          </p:nvSpPr>
          <p:spPr bwMode="auto">
            <a:xfrm>
              <a:off x="5168" y="2971"/>
              <a:ext cx="496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U</a:t>
              </a:r>
              <a:r>
                <a:rPr lang="en-US" altLang="zh-CN" sz="2400">
                  <a:latin typeface="Times New Roman" pitchFamily="18" charset="0"/>
                </a:rPr>
                <a:t>/V</a:t>
              </a:r>
            </a:p>
          </p:txBody>
        </p:sp>
        <p:sp>
          <p:nvSpPr>
            <p:cNvPr id="13339" name="文本框 73755"/>
            <p:cNvSpPr txBox="1">
              <a:spLocks noChangeArrowheads="1"/>
            </p:cNvSpPr>
            <p:nvPr/>
          </p:nvSpPr>
          <p:spPr bwMode="auto">
            <a:xfrm>
              <a:off x="390" y="2997"/>
              <a:ext cx="389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O</a:t>
              </a:r>
            </a:p>
          </p:txBody>
        </p:sp>
      </p:grpSp>
      <p:sp>
        <p:nvSpPr>
          <p:cNvPr id="13340" name="文本框 73756"/>
          <p:cNvSpPr txBox="1">
            <a:spLocks noChangeArrowheads="1"/>
          </p:cNvSpPr>
          <p:nvPr/>
        </p:nvSpPr>
        <p:spPr bwMode="auto">
          <a:xfrm>
            <a:off x="4237038" y="4487467"/>
            <a:ext cx="1123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2.5</a:t>
            </a:r>
          </a:p>
        </p:txBody>
      </p:sp>
      <p:sp>
        <p:nvSpPr>
          <p:cNvPr id="13341" name="文本框 73760"/>
          <p:cNvSpPr txBox="1">
            <a:spLocks noChangeArrowheads="1"/>
          </p:cNvSpPr>
          <p:nvPr/>
        </p:nvSpPr>
        <p:spPr bwMode="auto">
          <a:xfrm>
            <a:off x="366715" y="4010026"/>
            <a:ext cx="7318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0.1</a:t>
            </a:r>
          </a:p>
        </p:txBody>
      </p:sp>
      <p:sp>
        <p:nvSpPr>
          <p:cNvPr id="13342" name="文本框 73761"/>
          <p:cNvSpPr txBox="1">
            <a:spLocks noChangeArrowheads="1"/>
          </p:cNvSpPr>
          <p:nvPr/>
        </p:nvSpPr>
        <p:spPr bwMode="auto">
          <a:xfrm>
            <a:off x="366715" y="3363516"/>
            <a:ext cx="7318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0.3</a:t>
            </a:r>
          </a:p>
        </p:txBody>
      </p:sp>
      <p:sp>
        <p:nvSpPr>
          <p:cNvPr id="13343" name="文本框 73762"/>
          <p:cNvSpPr txBox="1">
            <a:spLocks noChangeArrowheads="1"/>
          </p:cNvSpPr>
          <p:nvPr/>
        </p:nvSpPr>
        <p:spPr bwMode="auto">
          <a:xfrm>
            <a:off x="361950" y="2684861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0.5</a:t>
            </a:r>
          </a:p>
        </p:txBody>
      </p:sp>
      <p:sp>
        <p:nvSpPr>
          <p:cNvPr id="13344" name="文本框 73763"/>
          <p:cNvSpPr txBox="1">
            <a:spLocks noChangeArrowheads="1"/>
          </p:cNvSpPr>
          <p:nvPr/>
        </p:nvSpPr>
        <p:spPr bwMode="auto">
          <a:xfrm>
            <a:off x="361950" y="2343151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0.6</a:t>
            </a:r>
          </a:p>
        </p:txBody>
      </p:sp>
      <p:sp>
        <p:nvSpPr>
          <p:cNvPr id="13345" name="文本框 73764"/>
          <p:cNvSpPr txBox="1">
            <a:spLocks noChangeArrowheads="1"/>
          </p:cNvSpPr>
          <p:nvPr/>
        </p:nvSpPr>
        <p:spPr bwMode="auto">
          <a:xfrm>
            <a:off x="366715" y="3021807"/>
            <a:ext cx="8032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0.4</a:t>
            </a:r>
          </a:p>
        </p:txBody>
      </p:sp>
      <p:sp>
        <p:nvSpPr>
          <p:cNvPr id="13346" name="文本框 73765"/>
          <p:cNvSpPr txBox="1">
            <a:spLocks noChangeArrowheads="1"/>
          </p:cNvSpPr>
          <p:nvPr/>
        </p:nvSpPr>
        <p:spPr bwMode="auto">
          <a:xfrm>
            <a:off x="314327" y="3679031"/>
            <a:ext cx="6762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0.2</a:t>
            </a:r>
          </a:p>
        </p:txBody>
      </p:sp>
      <p:sp>
        <p:nvSpPr>
          <p:cNvPr id="13347" name="文本框 73766"/>
          <p:cNvSpPr txBox="1">
            <a:spLocks noChangeArrowheads="1"/>
          </p:cNvSpPr>
          <p:nvPr/>
        </p:nvSpPr>
        <p:spPr bwMode="auto">
          <a:xfrm>
            <a:off x="361950" y="2003823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0.7</a:t>
            </a:r>
          </a:p>
        </p:txBody>
      </p:sp>
      <p:sp>
        <p:nvSpPr>
          <p:cNvPr id="13348" name="文本框 73767"/>
          <p:cNvSpPr txBox="1">
            <a:spLocks noChangeArrowheads="1"/>
          </p:cNvSpPr>
          <p:nvPr/>
        </p:nvSpPr>
        <p:spPr bwMode="auto">
          <a:xfrm>
            <a:off x="361950" y="1629967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0.8</a:t>
            </a:r>
          </a:p>
        </p:txBody>
      </p:sp>
      <p:sp>
        <p:nvSpPr>
          <p:cNvPr id="13349" name="文本框 73768"/>
          <p:cNvSpPr txBox="1">
            <a:spLocks noChangeArrowheads="1"/>
          </p:cNvSpPr>
          <p:nvPr/>
        </p:nvSpPr>
        <p:spPr bwMode="auto">
          <a:xfrm>
            <a:off x="2889250" y="4487467"/>
            <a:ext cx="1123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1.5</a:t>
            </a:r>
          </a:p>
        </p:txBody>
      </p:sp>
      <p:sp>
        <p:nvSpPr>
          <p:cNvPr id="73770" name="文本框 73769"/>
          <p:cNvSpPr txBox="1">
            <a:spLocks noChangeArrowheads="1"/>
          </p:cNvSpPr>
          <p:nvPr/>
        </p:nvSpPr>
        <p:spPr bwMode="auto">
          <a:xfrm>
            <a:off x="2955925" y="3381375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3771" name="文本框 73770"/>
          <p:cNvSpPr txBox="1">
            <a:spLocks noChangeArrowheads="1"/>
          </p:cNvSpPr>
          <p:nvPr/>
        </p:nvSpPr>
        <p:spPr bwMode="auto">
          <a:xfrm>
            <a:off x="3622675" y="3030141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3772" name="文本框 73771"/>
          <p:cNvSpPr txBox="1">
            <a:spLocks noChangeArrowheads="1"/>
          </p:cNvSpPr>
          <p:nvPr/>
        </p:nvSpPr>
        <p:spPr bwMode="auto">
          <a:xfrm>
            <a:off x="4289425" y="2730104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3773" name="文本框 73772"/>
          <p:cNvSpPr txBox="1">
            <a:spLocks noChangeArrowheads="1"/>
          </p:cNvSpPr>
          <p:nvPr/>
        </p:nvSpPr>
        <p:spPr bwMode="auto">
          <a:xfrm>
            <a:off x="2268538" y="3687367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3774" name="直接连接符 73773"/>
          <p:cNvSpPr>
            <a:spLocks noChangeShapeType="1"/>
          </p:cNvSpPr>
          <p:nvPr/>
        </p:nvSpPr>
        <p:spPr bwMode="auto">
          <a:xfrm flipV="1">
            <a:off x="1116014" y="2571750"/>
            <a:ext cx="4103687" cy="1921669"/>
          </a:xfrm>
          <a:prstGeom prst="line">
            <a:avLst/>
          </a:prstGeom>
          <a:noFill/>
          <a:ln w="412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5" name="文本框 73774"/>
          <p:cNvSpPr txBox="1">
            <a:spLocks noChangeArrowheads="1"/>
          </p:cNvSpPr>
          <p:nvPr/>
        </p:nvSpPr>
        <p:spPr bwMode="auto">
          <a:xfrm>
            <a:off x="3551238" y="4488656"/>
            <a:ext cx="1123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2.0</a:t>
            </a:r>
          </a:p>
        </p:txBody>
      </p:sp>
      <p:sp>
        <p:nvSpPr>
          <p:cNvPr id="13356" name="文本框 73775"/>
          <p:cNvSpPr txBox="1">
            <a:spLocks noChangeArrowheads="1"/>
          </p:cNvSpPr>
          <p:nvPr/>
        </p:nvSpPr>
        <p:spPr bwMode="auto">
          <a:xfrm>
            <a:off x="4895850" y="4488656"/>
            <a:ext cx="1123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3.0</a:t>
            </a:r>
          </a:p>
        </p:txBody>
      </p:sp>
      <p:sp>
        <p:nvSpPr>
          <p:cNvPr id="13357" name="文本框 73777"/>
          <p:cNvSpPr txBox="1">
            <a:spLocks noChangeArrowheads="1"/>
          </p:cNvSpPr>
          <p:nvPr/>
        </p:nvSpPr>
        <p:spPr bwMode="auto">
          <a:xfrm>
            <a:off x="2195513" y="4488656"/>
            <a:ext cx="1123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1.0</a:t>
            </a:r>
          </a:p>
        </p:txBody>
      </p:sp>
      <p:sp>
        <p:nvSpPr>
          <p:cNvPr id="73780" name="文本框 73779"/>
          <p:cNvSpPr txBox="1">
            <a:spLocks noChangeArrowheads="1"/>
          </p:cNvSpPr>
          <p:nvPr/>
        </p:nvSpPr>
        <p:spPr bwMode="auto">
          <a:xfrm>
            <a:off x="4991100" y="2376488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73782" name="文本框 73781"/>
          <p:cNvSpPr txBox="1">
            <a:spLocks noChangeArrowheads="1"/>
          </p:cNvSpPr>
          <p:nvPr/>
        </p:nvSpPr>
        <p:spPr bwMode="auto">
          <a:xfrm>
            <a:off x="869950" y="4318398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3360" name="文本框 73782"/>
          <p:cNvSpPr txBox="1">
            <a:spLocks noChangeArrowheads="1"/>
          </p:cNvSpPr>
          <p:nvPr/>
        </p:nvSpPr>
        <p:spPr bwMode="auto">
          <a:xfrm>
            <a:off x="361950" y="1287066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0.9</a:t>
            </a:r>
          </a:p>
        </p:txBody>
      </p:sp>
      <p:sp>
        <p:nvSpPr>
          <p:cNvPr id="73784" name="文本框 73783"/>
          <p:cNvSpPr txBox="1"/>
          <p:nvPr/>
        </p:nvSpPr>
        <p:spPr>
          <a:xfrm>
            <a:off x="5292725" y="2518172"/>
            <a:ext cx="731838" cy="52451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R</a:t>
            </a:r>
          </a:p>
        </p:txBody>
      </p:sp>
      <p:sp>
        <p:nvSpPr>
          <p:cNvPr id="13365" name="TextBox 7"/>
          <p:cNvSpPr>
            <a:spLocks noChangeArrowheads="1"/>
          </p:cNvSpPr>
          <p:nvPr/>
        </p:nvSpPr>
        <p:spPr bwMode="auto">
          <a:xfrm>
            <a:off x="3924300" y="897732"/>
            <a:ext cx="2420938" cy="59397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Times New Roman" pitchFamily="18" charset="0"/>
              </a:rPr>
              <a:t>绘制图象</a:t>
            </a:r>
          </a:p>
        </p:txBody>
      </p:sp>
      <p:sp>
        <p:nvSpPr>
          <p:cNvPr id="13366" name="文本框 73790"/>
          <p:cNvSpPr txBox="1">
            <a:spLocks noChangeArrowheads="1"/>
          </p:cNvSpPr>
          <p:nvPr/>
        </p:nvSpPr>
        <p:spPr bwMode="auto">
          <a:xfrm>
            <a:off x="1503363" y="4496991"/>
            <a:ext cx="1123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0.5</a:t>
            </a: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899593" y="333977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绘制表格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38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3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70" grpId="0"/>
      <p:bldP spid="73771" grpId="0"/>
      <p:bldP spid="73772" grpId="0"/>
      <p:bldP spid="73773" grpId="0"/>
      <p:bldP spid="73780" grpId="0"/>
      <p:bldP spid="73782" grpId="0"/>
      <p:bldP spid="737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71686"/>
          <p:cNvSpPr>
            <a:spLocks noChangeArrowheads="1"/>
          </p:cNvSpPr>
          <p:nvPr/>
        </p:nvSpPr>
        <p:spPr bwMode="auto">
          <a:xfrm>
            <a:off x="539751" y="1600201"/>
            <a:ext cx="8207375" cy="15573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70000"/>
              </a:lnSpc>
            </a:pPr>
            <a:r>
              <a:rPr lang="zh-CN" altLang="en-US" sz="2800">
                <a:ea typeface="微软雅黑" pitchFamily="34" charset="-122"/>
              </a:rPr>
              <a:t>当导体的</a:t>
            </a:r>
            <a:r>
              <a:rPr lang="zh-CN" altLang="en-US" sz="2800">
                <a:solidFill>
                  <a:srgbClr val="0000FF"/>
                </a:solidFill>
                <a:ea typeface="微软雅黑" pitchFamily="34" charset="-122"/>
              </a:rPr>
              <a:t>电阻一定</a:t>
            </a:r>
            <a:r>
              <a:rPr lang="zh-CN" altLang="en-US" sz="2800">
                <a:ea typeface="微软雅黑" pitchFamily="34" charset="-122"/>
              </a:rPr>
              <a:t>时，通过导体的</a:t>
            </a:r>
            <a:r>
              <a:rPr lang="zh-CN" altLang="en-US" sz="2800">
                <a:solidFill>
                  <a:srgbClr val="0000FF"/>
                </a:solidFill>
                <a:ea typeface="微软雅黑" pitchFamily="34" charset="-122"/>
              </a:rPr>
              <a:t>电流</a:t>
            </a:r>
            <a:r>
              <a:rPr lang="zh-CN" altLang="en-US" sz="2800">
                <a:ea typeface="微软雅黑" pitchFamily="34" charset="-122"/>
              </a:rPr>
              <a:t>跟导体两端的</a:t>
            </a:r>
            <a:r>
              <a:rPr lang="zh-CN" altLang="en-US" sz="2800">
                <a:solidFill>
                  <a:srgbClr val="0000FF"/>
                </a:solidFill>
                <a:ea typeface="微软雅黑" pitchFamily="34" charset="-122"/>
              </a:rPr>
              <a:t>电压</a:t>
            </a:r>
            <a:r>
              <a:rPr lang="zh-CN" altLang="en-US" sz="2800">
                <a:ea typeface="微软雅黑" pitchFamily="34" charset="-122"/>
              </a:rPr>
              <a:t>成</a:t>
            </a:r>
            <a:r>
              <a:rPr lang="zh-CN" altLang="en-US" sz="2800">
                <a:solidFill>
                  <a:srgbClr val="FF0000"/>
                </a:solidFill>
                <a:ea typeface="微软雅黑" pitchFamily="34" charset="-122"/>
              </a:rPr>
              <a:t>正比</a:t>
            </a:r>
            <a:r>
              <a:rPr lang="zh-CN" altLang="en-US" sz="2800">
                <a:ea typeface="微软雅黑" pitchFamily="34" charset="-122"/>
              </a:rPr>
              <a:t>。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27585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实验结论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827584" y="3798916"/>
            <a:ext cx="7509146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滑动变阻器的作用：保护电路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、改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变电阻两端的电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压。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764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矩形 74760"/>
          <p:cNvSpPr>
            <a:spLocks noChangeArrowheads="1"/>
          </p:cNvSpPr>
          <p:nvPr/>
        </p:nvSpPr>
        <p:spPr bwMode="auto">
          <a:xfrm>
            <a:off x="683567" y="2300902"/>
            <a:ext cx="572464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若电压一定，电流与电阻存在什么关系？</a:t>
            </a:r>
          </a:p>
        </p:txBody>
      </p:sp>
      <p:sp>
        <p:nvSpPr>
          <p:cNvPr id="74762" name="矩形 74761"/>
          <p:cNvSpPr>
            <a:spLocks noChangeArrowheads="1"/>
          </p:cNvSpPr>
          <p:nvPr/>
        </p:nvSpPr>
        <p:spPr bwMode="auto">
          <a:xfrm>
            <a:off x="683569" y="3004868"/>
            <a:ext cx="3887787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电阻越大，电流可能越小。</a:t>
            </a:r>
          </a:p>
        </p:txBody>
      </p:sp>
      <p:sp>
        <p:nvSpPr>
          <p:cNvPr id="15370" name="Rectangle 4"/>
          <p:cNvSpPr>
            <a:spLocks noChangeArrowheads="1"/>
          </p:cNvSpPr>
          <p:nvPr/>
        </p:nvSpPr>
        <p:spPr bwMode="auto">
          <a:xfrm>
            <a:off x="755005" y="1474301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猜想假设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2" name="文本框 6151"/>
          <p:cNvSpPr txBox="1">
            <a:spLocks noChangeArrowheads="1"/>
          </p:cNvSpPr>
          <p:nvPr/>
        </p:nvSpPr>
        <p:spPr bwMode="auto">
          <a:xfrm>
            <a:off x="755576" y="550535"/>
            <a:ext cx="449353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二、探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究电流与电阻的关系</a:t>
            </a:r>
          </a:p>
        </p:txBody>
      </p:sp>
    </p:spTree>
    <p:extLst>
      <p:ext uri="{BB962C8B-B14F-4D97-AF65-F5344CB8AC3E}">
        <p14:creationId xmlns:p14="http://schemas.microsoft.com/office/powerpoint/2010/main" val="2538777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69641"/>
          <p:cNvSpPr>
            <a:spLocks noChangeArrowheads="1"/>
          </p:cNvSpPr>
          <p:nvPr/>
        </p:nvSpPr>
        <p:spPr bwMode="auto">
          <a:xfrm>
            <a:off x="611561" y="1128026"/>
            <a:ext cx="510909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给出以下实验器材：如何设计实验？</a:t>
            </a:r>
          </a:p>
        </p:txBody>
      </p:sp>
      <p:pic>
        <p:nvPicPr>
          <p:cNvPr id="9221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95937" y="2138633"/>
            <a:ext cx="1527175" cy="731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2" name="Picture 6" descr="H:\2\人教教参资源\九\图\电流表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636" y="1960996"/>
            <a:ext cx="1227137" cy="1089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3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4171" y="3419513"/>
            <a:ext cx="1500188" cy="1145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4" name="Picture 14" descr="H:\2\人教教参资源\九\图\蓄电池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123729" y="2716123"/>
            <a:ext cx="1584325" cy="1113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5" name="图片 7" descr="导线.jpg"/>
          <p:cNvPicPr>
            <a:picLocks noChangeAspect="1" noChangeArrowheads="1"/>
          </p:cNvPicPr>
          <p:nvPr/>
        </p:nvPicPr>
        <p:blipFill>
          <a:blip r:embed="rId6">
            <a:lum bright="30000" contrast="30000"/>
          </a:blip>
          <a:srcRect t="15977" b="12196"/>
          <a:stretch>
            <a:fillRect/>
          </a:stretch>
        </p:blipFill>
        <p:spPr bwMode="auto">
          <a:xfrm>
            <a:off x="6444209" y="3293613"/>
            <a:ext cx="1571625" cy="140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6" name="Picture 4" descr="H:\2\人教教参资源\九\ppt\16\16-4-2.JP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156177" y="2066446"/>
            <a:ext cx="2360613" cy="917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7" name="Picture 12" descr="H:\2\人教教参资源\九\图\电阻3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4211961" y="3943288"/>
            <a:ext cx="1368425" cy="423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228" name="Rectangle 4"/>
          <p:cNvSpPr>
            <a:spLocks noChangeArrowheads="1"/>
          </p:cNvSpPr>
          <p:nvPr/>
        </p:nvSpPr>
        <p:spPr bwMode="auto">
          <a:xfrm>
            <a:off x="611561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设计实验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418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75777"/>
          <p:cNvSpPr>
            <a:spLocks noChangeArrowheads="1"/>
          </p:cNvSpPr>
          <p:nvPr/>
        </p:nvSpPr>
        <p:spPr bwMode="auto">
          <a:xfrm>
            <a:off x="358777" y="1376363"/>
            <a:ext cx="8101013" cy="1975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在电路中如何改变电阻，选用什么器材？怎么操作？</a:t>
            </a:r>
          </a:p>
          <a:p>
            <a:pPr>
              <a:lnSpc>
                <a:spcPct val="17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如何使电阻两端电压不变，如何控制其不变？</a:t>
            </a:r>
          </a:p>
          <a:p>
            <a:pPr>
              <a:lnSpc>
                <a:spcPct val="17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滑动变阻器在实验中起到什么作用？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1043608" y="622721"/>
            <a:ext cx="1727840" cy="505304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6779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11561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1521" y="2210819"/>
            <a:ext cx="2386013" cy="1531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ontrols>
      <mc:AlternateContent xmlns:mc="http://schemas.openxmlformats.org/markup-compatibility/2006">
        <mc:Choice xmlns:v="urn:schemas-microsoft-com:vml" Requires="v">
          <p:control spid="23554" name="ShockwaveFlash1" r:id="rId2" imgW="6982800" imgH="4174742"/>
        </mc:Choice>
        <mc:Fallback>
          <p:control name="ShockwaveFlash1" r:id="rId2" imgW="6982800" imgH="4174742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43213" y="1416050"/>
                  <a:ext cx="5905500" cy="317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7629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755577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79993" name="表格 79992"/>
          <p:cNvGraphicFramePr>
            <a:graphicFrameLocks noGrp="1"/>
          </p:cNvGraphicFramePr>
          <p:nvPr/>
        </p:nvGraphicFramePr>
        <p:xfrm>
          <a:off x="755577" y="2219325"/>
          <a:ext cx="7776863" cy="1200150"/>
        </p:xfrm>
        <a:graphic>
          <a:graphicData uri="http://schemas.openxmlformats.org/drawingml/2006/table">
            <a:tbl>
              <a:tblPr/>
              <a:tblGrid>
                <a:gridCol w="2286557"/>
                <a:gridCol w="1290072"/>
                <a:gridCol w="1491512"/>
                <a:gridCol w="1390791"/>
                <a:gridCol w="1317931"/>
              </a:tblGrid>
              <a:tr h="4000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zh-CN" altLang="en-US" sz="1800" i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 V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/Ω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9954" name="圆角矩形标注 79953"/>
          <p:cNvSpPr>
            <a:spLocks noChangeArrowheads="1"/>
          </p:cNvSpPr>
          <p:nvPr/>
        </p:nvSpPr>
        <p:spPr bwMode="auto">
          <a:xfrm flipH="1" flipV="1">
            <a:off x="539752" y="3489723"/>
            <a:ext cx="1395413" cy="404813"/>
          </a:xfrm>
          <a:prstGeom prst="wedgeRoundRectCallout">
            <a:avLst>
              <a:gd name="adj1" fmla="val -65134"/>
              <a:gd name="adj2" fmla="val 201468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 rot="10800000"/>
          <a:lstStyle/>
          <a:p>
            <a:pPr algn="ctr"/>
            <a:r>
              <a:rPr lang="zh-CN" altLang="en-US" sz="2400"/>
              <a:t>自变量</a:t>
            </a:r>
          </a:p>
        </p:txBody>
      </p:sp>
      <p:sp>
        <p:nvSpPr>
          <p:cNvPr id="79955" name="圆角矩形标注 79954"/>
          <p:cNvSpPr>
            <a:spLocks noChangeArrowheads="1"/>
          </p:cNvSpPr>
          <p:nvPr/>
        </p:nvSpPr>
        <p:spPr bwMode="auto">
          <a:xfrm flipH="1" flipV="1">
            <a:off x="3846515" y="3705225"/>
            <a:ext cx="1373187" cy="404813"/>
          </a:xfrm>
          <a:prstGeom prst="wedgeRoundRectCallout">
            <a:avLst>
              <a:gd name="adj1" fmla="val 101676"/>
              <a:gd name="adj2" fmla="val 145292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 rot="10800000"/>
          <a:lstStyle/>
          <a:p>
            <a:pPr algn="ctr"/>
            <a:r>
              <a:rPr lang="zh-CN" altLang="en-US" sz="2400"/>
              <a:t>因变量</a:t>
            </a:r>
          </a:p>
        </p:txBody>
      </p:sp>
      <p:sp>
        <p:nvSpPr>
          <p:cNvPr id="79956" name="圆角矩形标注 79955"/>
          <p:cNvSpPr>
            <a:spLocks noChangeArrowheads="1"/>
          </p:cNvSpPr>
          <p:nvPr/>
        </p:nvSpPr>
        <p:spPr bwMode="auto">
          <a:xfrm flipH="1">
            <a:off x="3563938" y="1571625"/>
            <a:ext cx="1846262" cy="404813"/>
          </a:xfrm>
          <a:prstGeom prst="wedgeRoundRectCallout">
            <a:avLst>
              <a:gd name="adj1" fmla="val 65046"/>
              <a:gd name="adj2" fmla="val 142056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/>
              <a:t>控制变量</a:t>
            </a:r>
          </a:p>
        </p:txBody>
      </p:sp>
      <p:sp>
        <p:nvSpPr>
          <p:cNvPr id="79994" name="文本框 79993"/>
          <p:cNvSpPr txBox="1">
            <a:spLocks noChangeArrowheads="1"/>
          </p:cNvSpPr>
          <p:nvPr/>
        </p:nvSpPr>
        <p:spPr bwMode="auto">
          <a:xfrm>
            <a:off x="3563888" y="3004868"/>
            <a:ext cx="4647426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1          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     0.5             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0.4        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  0.25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522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54" grpId="0" animBg="1"/>
      <p:bldP spid="79955" grpId="0" animBg="1"/>
      <p:bldP spid="79956" grpId="0" animBg="1"/>
      <p:bldP spid="799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2945"/>
          <p:cNvGrpSpPr/>
          <p:nvPr/>
        </p:nvGrpSpPr>
        <p:grpSpPr>
          <a:xfrm>
            <a:off x="152400" y="951311"/>
            <a:ext cx="8991600" cy="4031455"/>
            <a:chOff x="0" y="0"/>
            <a:chExt cx="5664" cy="3386"/>
          </a:xfrm>
        </p:grpSpPr>
        <p:grpSp>
          <p:nvGrpSpPr>
            <p:cNvPr id="3" name="组合 82946"/>
            <p:cNvGrpSpPr/>
            <p:nvPr/>
          </p:nvGrpSpPr>
          <p:grpSpPr>
            <a:xfrm>
              <a:off x="567" y="104"/>
              <a:ext cx="4956" cy="2867"/>
              <a:chOff x="0" y="0"/>
              <a:chExt cx="4956" cy="2867"/>
            </a:xfrm>
          </p:grpSpPr>
          <p:sp>
            <p:nvSpPr>
              <p:cNvPr id="20483" name="直接连接符 82947"/>
              <p:cNvSpPr>
                <a:spLocks noChangeShapeType="1"/>
              </p:cNvSpPr>
              <p:nvPr/>
            </p:nvSpPr>
            <p:spPr bwMode="auto">
              <a:xfrm>
                <a:off x="0" y="2867"/>
                <a:ext cx="495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4" name="直接连接符 82948"/>
              <p:cNvSpPr>
                <a:spLocks noChangeShapeType="1"/>
              </p:cNvSpPr>
              <p:nvPr/>
            </p:nvSpPr>
            <p:spPr bwMode="auto">
              <a:xfrm flipH="1" flipV="1">
                <a:off x="35" y="0"/>
                <a:ext cx="0" cy="28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5" name="直接连接符 82949"/>
              <p:cNvSpPr>
                <a:spLocks noChangeShapeType="1"/>
              </p:cNvSpPr>
              <p:nvPr/>
            </p:nvSpPr>
            <p:spPr bwMode="auto">
              <a:xfrm>
                <a:off x="35" y="2607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6" name="直接连接符 82950"/>
              <p:cNvSpPr>
                <a:spLocks noChangeShapeType="1"/>
              </p:cNvSpPr>
              <p:nvPr/>
            </p:nvSpPr>
            <p:spPr bwMode="auto">
              <a:xfrm>
                <a:off x="35" y="2346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7" name="直接连接符 82951"/>
              <p:cNvSpPr>
                <a:spLocks noChangeShapeType="1"/>
              </p:cNvSpPr>
              <p:nvPr/>
            </p:nvSpPr>
            <p:spPr bwMode="auto">
              <a:xfrm>
                <a:off x="35" y="2085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8" name="直接连接符 82952"/>
              <p:cNvSpPr>
                <a:spLocks noChangeShapeType="1"/>
              </p:cNvSpPr>
              <p:nvPr/>
            </p:nvSpPr>
            <p:spPr bwMode="auto">
              <a:xfrm>
                <a:off x="35" y="1799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89" name="直接连接符 82953"/>
              <p:cNvSpPr>
                <a:spLocks noChangeShapeType="1"/>
              </p:cNvSpPr>
              <p:nvPr/>
            </p:nvSpPr>
            <p:spPr bwMode="auto">
              <a:xfrm>
                <a:off x="35" y="1538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0" name="直接连接符 82954"/>
              <p:cNvSpPr>
                <a:spLocks noChangeShapeType="1"/>
              </p:cNvSpPr>
              <p:nvPr/>
            </p:nvSpPr>
            <p:spPr bwMode="auto">
              <a:xfrm>
                <a:off x="35" y="1251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1" name="直接连接符 82955"/>
              <p:cNvSpPr>
                <a:spLocks noChangeShapeType="1"/>
              </p:cNvSpPr>
              <p:nvPr/>
            </p:nvSpPr>
            <p:spPr bwMode="auto">
              <a:xfrm>
                <a:off x="35" y="939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2" name="直接连接符 82956"/>
              <p:cNvSpPr>
                <a:spLocks noChangeShapeType="1"/>
              </p:cNvSpPr>
              <p:nvPr/>
            </p:nvSpPr>
            <p:spPr bwMode="auto">
              <a:xfrm>
                <a:off x="35" y="652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3" name="直接连接符 82957"/>
              <p:cNvSpPr>
                <a:spLocks noChangeShapeType="1"/>
              </p:cNvSpPr>
              <p:nvPr/>
            </p:nvSpPr>
            <p:spPr bwMode="auto">
              <a:xfrm>
                <a:off x="35" y="365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直接连接符 82958"/>
              <p:cNvSpPr>
                <a:spLocks noChangeShapeType="1"/>
              </p:cNvSpPr>
              <p:nvPr/>
            </p:nvSpPr>
            <p:spPr bwMode="auto">
              <a:xfrm flipH="1" flipV="1">
                <a:off x="46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5" name="直接连接符 82959"/>
              <p:cNvSpPr>
                <a:spLocks noChangeShapeType="1"/>
              </p:cNvSpPr>
              <p:nvPr/>
            </p:nvSpPr>
            <p:spPr bwMode="auto">
              <a:xfrm flipH="1" flipV="1">
                <a:off x="92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6" name="直接连接符 82960"/>
              <p:cNvSpPr>
                <a:spLocks noChangeShapeType="1"/>
              </p:cNvSpPr>
              <p:nvPr/>
            </p:nvSpPr>
            <p:spPr bwMode="auto">
              <a:xfrm flipH="1" flipV="1">
                <a:off x="1345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7" name="直接连接符 82961"/>
              <p:cNvSpPr>
                <a:spLocks noChangeShapeType="1"/>
              </p:cNvSpPr>
              <p:nvPr/>
            </p:nvSpPr>
            <p:spPr bwMode="auto">
              <a:xfrm flipH="1" flipV="1">
                <a:off x="1769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8" name="直接连接符 82962"/>
              <p:cNvSpPr>
                <a:spLocks noChangeShapeType="1"/>
              </p:cNvSpPr>
              <p:nvPr/>
            </p:nvSpPr>
            <p:spPr bwMode="auto">
              <a:xfrm flipH="1" flipV="1">
                <a:off x="219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9" name="直接连接符 82963"/>
              <p:cNvSpPr>
                <a:spLocks noChangeShapeType="1"/>
              </p:cNvSpPr>
              <p:nvPr/>
            </p:nvSpPr>
            <p:spPr bwMode="auto">
              <a:xfrm flipH="1" flipV="1">
                <a:off x="262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0" name="直接连接符 82964"/>
              <p:cNvSpPr>
                <a:spLocks noChangeShapeType="1"/>
              </p:cNvSpPr>
              <p:nvPr/>
            </p:nvSpPr>
            <p:spPr bwMode="auto">
              <a:xfrm flipH="1" flipV="1">
                <a:off x="3044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1" name="直接连接符 82965"/>
              <p:cNvSpPr>
                <a:spLocks noChangeShapeType="1"/>
              </p:cNvSpPr>
              <p:nvPr/>
            </p:nvSpPr>
            <p:spPr bwMode="auto">
              <a:xfrm flipH="1" flipV="1">
                <a:off x="3469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2" name="直接连接符 82966"/>
              <p:cNvSpPr>
                <a:spLocks noChangeShapeType="1"/>
              </p:cNvSpPr>
              <p:nvPr/>
            </p:nvSpPr>
            <p:spPr bwMode="auto">
              <a:xfrm flipH="1" flipV="1">
                <a:off x="3930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3" name="直接连接符 82967"/>
              <p:cNvSpPr>
                <a:spLocks noChangeShapeType="1"/>
              </p:cNvSpPr>
              <p:nvPr/>
            </p:nvSpPr>
            <p:spPr bwMode="auto">
              <a:xfrm flipH="1" flipV="1">
                <a:off x="435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直接连接符 82968"/>
              <p:cNvSpPr>
                <a:spLocks noChangeShapeType="1"/>
              </p:cNvSpPr>
              <p:nvPr/>
            </p:nvSpPr>
            <p:spPr bwMode="auto">
              <a:xfrm flipH="1" flipV="1">
                <a:off x="474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05" name="文本框 82969"/>
            <p:cNvSpPr txBox="1">
              <a:spLocks noChangeArrowheads="1"/>
            </p:cNvSpPr>
            <p:nvPr/>
          </p:nvSpPr>
          <p:spPr bwMode="auto">
            <a:xfrm>
              <a:off x="0" y="0"/>
              <a:ext cx="884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I/</a:t>
              </a:r>
              <a:r>
                <a:rPr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0506" name="文本框 82970"/>
            <p:cNvSpPr txBox="1">
              <a:spLocks noChangeArrowheads="1"/>
            </p:cNvSpPr>
            <p:nvPr/>
          </p:nvSpPr>
          <p:spPr bwMode="auto">
            <a:xfrm>
              <a:off x="5168" y="2971"/>
              <a:ext cx="496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R</a:t>
              </a:r>
              <a:r>
                <a:rPr lang="en-US" altLang="zh-CN" sz="2400">
                  <a:latin typeface="Times New Roman" pitchFamily="18" charset="0"/>
                </a:rPr>
                <a:t>/Ω</a:t>
              </a:r>
            </a:p>
          </p:txBody>
        </p:sp>
        <p:sp>
          <p:nvSpPr>
            <p:cNvPr id="20507" name="文本框 82971"/>
            <p:cNvSpPr txBox="1">
              <a:spLocks noChangeArrowheads="1"/>
            </p:cNvSpPr>
            <p:nvPr/>
          </p:nvSpPr>
          <p:spPr bwMode="auto">
            <a:xfrm>
              <a:off x="390" y="2997"/>
              <a:ext cx="389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O</a:t>
              </a:r>
            </a:p>
          </p:txBody>
        </p:sp>
      </p:grpSp>
      <p:sp>
        <p:nvSpPr>
          <p:cNvPr id="20508" name="文本框 82972"/>
          <p:cNvSpPr txBox="1">
            <a:spLocks noChangeArrowheads="1"/>
          </p:cNvSpPr>
          <p:nvPr/>
        </p:nvSpPr>
        <p:spPr bwMode="auto">
          <a:xfrm>
            <a:off x="4381500" y="4487467"/>
            <a:ext cx="4064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5</a:t>
            </a:r>
          </a:p>
        </p:txBody>
      </p:sp>
      <p:sp>
        <p:nvSpPr>
          <p:cNvPr id="20509" name="文本框 82973"/>
          <p:cNvSpPr txBox="1">
            <a:spLocks noChangeArrowheads="1"/>
          </p:cNvSpPr>
          <p:nvPr/>
        </p:nvSpPr>
        <p:spPr bwMode="auto">
          <a:xfrm>
            <a:off x="366715" y="4010026"/>
            <a:ext cx="7318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0.1</a:t>
            </a:r>
          </a:p>
        </p:txBody>
      </p:sp>
      <p:sp>
        <p:nvSpPr>
          <p:cNvPr id="20510" name="文本框 82974"/>
          <p:cNvSpPr txBox="1">
            <a:spLocks noChangeArrowheads="1"/>
          </p:cNvSpPr>
          <p:nvPr/>
        </p:nvSpPr>
        <p:spPr bwMode="auto">
          <a:xfrm>
            <a:off x="366715" y="3363516"/>
            <a:ext cx="7318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0.3</a:t>
            </a:r>
          </a:p>
        </p:txBody>
      </p:sp>
      <p:sp>
        <p:nvSpPr>
          <p:cNvPr id="20511" name="文本框 82975"/>
          <p:cNvSpPr txBox="1">
            <a:spLocks noChangeArrowheads="1"/>
          </p:cNvSpPr>
          <p:nvPr/>
        </p:nvSpPr>
        <p:spPr bwMode="auto">
          <a:xfrm>
            <a:off x="361950" y="2684861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0.5</a:t>
            </a:r>
          </a:p>
        </p:txBody>
      </p:sp>
      <p:sp>
        <p:nvSpPr>
          <p:cNvPr id="20512" name="文本框 82976"/>
          <p:cNvSpPr txBox="1">
            <a:spLocks noChangeArrowheads="1"/>
          </p:cNvSpPr>
          <p:nvPr/>
        </p:nvSpPr>
        <p:spPr bwMode="auto">
          <a:xfrm>
            <a:off x="361950" y="2343151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0.6</a:t>
            </a:r>
          </a:p>
        </p:txBody>
      </p:sp>
      <p:sp>
        <p:nvSpPr>
          <p:cNvPr id="20513" name="文本框 82977"/>
          <p:cNvSpPr txBox="1">
            <a:spLocks noChangeArrowheads="1"/>
          </p:cNvSpPr>
          <p:nvPr/>
        </p:nvSpPr>
        <p:spPr bwMode="auto">
          <a:xfrm>
            <a:off x="366715" y="3021807"/>
            <a:ext cx="8032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0.4</a:t>
            </a:r>
          </a:p>
        </p:txBody>
      </p:sp>
      <p:sp>
        <p:nvSpPr>
          <p:cNvPr id="20514" name="文本框 82978"/>
          <p:cNvSpPr txBox="1">
            <a:spLocks noChangeArrowheads="1"/>
          </p:cNvSpPr>
          <p:nvPr/>
        </p:nvSpPr>
        <p:spPr bwMode="auto">
          <a:xfrm>
            <a:off x="314327" y="3679031"/>
            <a:ext cx="6762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0.2</a:t>
            </a:r>
          </a:p>
        </p:txBody>
      </p:sp>
      <p:sp>
        <p:nvSpPr>
          <p:cNvPr id="20515" name="文本框 82979"/>
          <p:cNvSpPr txBox="1">
            <a:spLocks noChangeArrowheads="1"/>
          </p:cNvSpPr>
          <p:nvPr/>
        </p:nvSpPr>
        <p:spPr bwMode="auto">
          <a:xfrm>
            <a:off x="361950" y="2003823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0.7</a:t>
            </a:r>
          </a:p>
        </p:txBody>
      </p:sp>
      <p:sp>
        <p:nvSpPr>
          <p:cNvPr id="20516" name="文本框 82980"/>
          <p:cNvSpPr txBox="1">
            <a:spLocks noChangeArrowheads="1"/>
          </p:cNvSpPr>
          <p:nvPr/>
        </p:nvSpPr>
        <p:spPr bwMode="auto">
          <a:xfrm>
            <a:off x="361950" y="1629967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0.8</a:t>
            </a:r>
          </a:p>
        </p:txBody>
      </p:sp>
      <p:sp>
        <p:nvSpPr>
          <p:cNvPr id="20517" name="文本框 82981"/>
          <p:cNvSpPr txBox="1">
            <a:spLocks noChangeArrowheads="1"/>
          </p:cNvSpPr>
          <p:nvPr/>
        </p:nvSpPr>
        <p:spPr bwMode="auto">
          <a:xfrm>
            <a:off x="3033715" y="4487467"/>
            <a:ext cx="4587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3</a:t>
            </a:r>
          </a:p>
        </p:txBody>
      </p:sp>
      <p:sp>
        <p:nvSpPr>
          <p:cNvPr id="20518" name="文本框 82987"/>
          <p:cNvSpPr txBox="1">
            <a:spLocks noChangeArrowheads="1"/>
          </p:cNvSpPr>
          <p:nvPr/>
        </p:nvSpPr>
        <p:spPr bwMode="auto">
          <a:xfrm>
            <a:off x="3635375" y="4488656"/>
            <a:ext cx="4445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4</a:t>
            </a:r>
          </a:p>
        </p:txBody>
      </p:sp>
      <p:sp>
        <p:nvSpPr>
          <p:cNvPr id="20519" name="文本框 82988"/>
          <p:cNvSpPr txBox="1">
            <a:spLocks noChangeArrowheads="1"/>
          </p:cNvSpPr>
          <p:nvPr/>
        </p:nvSpPr>
        <p:spPr bwMode="auto">
          <a:xfrm>
            <a:off x="5038727" y="4488656"/>
            <a:ext cx="3968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6</a:t>
            </a:r>
          </a:p>
        </p:txBody>
      </p:sp>
      <p:sp>
        <p:nvSpPr>
          <p:cNvPr id="20520" name="文本框 82989"/>
          <p:cNvSpPr txBox="1">
            <a:spLocks noChangeArrowheads="1"/>
          </p:cNvSpPr>
          <p:nvPr/>
        </p:nvSpPr>
        <p:spPr bwMode="auto">
          <a:xfrm>
            <a:off x="2338390" y="4488656"/>
            <a:ext cx="5048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2</a:t>
            </a:r>
          </a:p>
        </p:txBody>
      </p:sp>
      <p:sp>
        <p:nvSpPr>
          <p:cNvPr id="82992" name="文本框 82991"/>
          <p:cNvSpPr txBox="1">
            <a:spLocks noChangeArrowheads="1"/>
          </p:cNvSpPr>
          <p:nvPr/>
        </p:nvSpPr>
        <p:spPr bwMode="auto">
          <a:xfrm>
            <a:off x="2268538" y="951310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0522" name="文本框 82992"/>
          <p:cNvSpPr txBox="1">
            <a:spLocks noChangeArrowheads="1"/>
          </p:cNvSpPr>
          <p:nvPr/>
        </p:nvSpPr>
        <p:spPr bwMode="auto">
          <a:xfrm>
            <a:off x="361950" y="1287066"/>
            <a:ext cx="7318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0.9</a:t>
            </a:r>
          </a:p>
        </p:txBody>
      </p:sp>
      <p:sp>
        <p:nvSpPr>
          <p:cNvPr id="20526" name="TextBox 7"/>
          <p:cNvSpPr>
            <a:spLocks noChangeArrowheads="1"/>
          </p:cNvSpPr>
          <p:nvPr/>
        </p:nvSpPr>
        <p:spPr bwMode="auto">
          <a:xfrm>
            <a:off x="3924300" y="897732"/>
            <a:ext cx="2420938" cy="59397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Times New Roman" pitchFamily="18" charset="0"/>
              </a:rPr>
              <a:t>绘制图象</a:t>
            </a:r>
          </a:p>
        </p:txBody>
      </p:sp>
      <p:sp>
        <p:nvSpPr>
          <p:cNvPr id="20527" name="文本框 82998"/>
          <p:cNvSpPr txBox="1">
            <a:spLocks noChangeArrowheads="1"/>
          </p:cNvSpPr>
          <p:nvPr/>
        </p:nvSpPr>
        <p:spPr bwMode="auto">
          <a:xfrm>
            <a:off x="1503365" y="4496991"/>
            <a:ext cx="5476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1</a:t>
            </a:r>
          </a:p>
        </p:txBody>
      </p:sp>
      <p:sp>
        <p:nvSpPr>
          <p:cNvPr id="20528" name="文本框 82999"/>
          <p:cNvSpPr txBox="1">
            <a:spLocks noChangeArrowheads="1"/>
          </p:cNvSpPr>
          <p:nvPr/>
        </p:nvSpPr>
        <p:spPr bwMode="auto">
          <a:xfrm>
            <a:off x="5724527" y="4496991"/>
            <a:ext cx="3968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7</a:t>
            </a:r>
          </a:p>
        </p:txBody>
      </p:sp>
      <p:sp>
        <p:nvSpPr>
          <p:cNvPr id="20529" name="文本框 83000"/>
          <p:cNvSpPr txBox="1">
            <a:spLocks noChangeArrowheads="1"/>
          </p:cNvSpPr>
          <p:nvPr/>
        </p:nvSpPr>
        <p:spPr bwMode="auto">
          <a:xfrm>
            <a:off x="6407152" y="4488656"/>
            <a:ext cx="3968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8</a:t>
            </a:r>
          </a:p>
        </p:txBody>
      </p:sp>
      <p:sp>
        <p:nvSpPr>
          <p:cNvPr id="83002" name="文本框 83001"/>
          <p:cNvSpPr txBox="1">
            <a:spLocks noChangeArrowheads="1"/>
          </p:cNvSpPr>
          <p:nvPr/>
        </p:nvSpPr>
        <p:spPr bwMode="auto">
          <a:xfrm>
            <a:off x="3613150" y="2725342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3003" name="文本框 83002"/>
          <p:cNvSpPr txBox="1">
            <a:spLocks noChangeArrowheads="1"/>
          </p:cNvSpPr>
          <p:nvPr/>
        </p:nvSpPr>
        <p:spPr bwMode="auto">
          <a:xfrm>
            <a:off x="4295775" y="3030141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3004" name="文本框 83003"/>
          <p:cNvSpPr txBox="1">
            <a:spLocks noChangeArrowheads="1"/>
          </p:cNvSpPr>
          <p:nvPr/>
        </p:nvSpPr>
        <p:spPr bwMode="auto">
          <a:xfrm>
            <a:off x="6323013" y="3550444"/>
            <a:ext cx="450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83007" name="任意多边形 83006"/>
          <p:cNvSpPr>
            <a:spLocks noChangeArrowheads="1"/>
          </p:cNvSpPr>
          <p:nvPr/>
        </p:nvSpPr>
        <p:spPr bwMode="auto">
          <a:xfrm>
            <a:off x="2555877" y="1113235"/>
            <a:ext cx="4968875" cy="28086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1497"/>
              </a:cxn>
              <a:cxn ang="0">
                <a:pos x="3130" y="2359"/>
              </a:cxn>
            </a:cxnLst>
            <a:rect l="0" t="0" r="r" b="b"/>
            <a:pathLst>
              <a:path w="3130" h="2359">
                <a:moveTo>
                  <a:pt x="0" y="0"/>
                </a:moveTo>
                <a:cubicBezTo>
                  <a:pt x="147" y="552"/>
                  <a:pt x="294" y="1104"/>
                  <a:pt x="816" y="1497"/>
                </a:cubicBezTo>
                <a:cubicBezTo>
                  <a:pt x="1338" y="1890"/>
                  <a:pt x="2234" y="2124"/>
                  <a:pt x="3130" y="2359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899593" y="333977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绘制表格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51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92" grpId="0"/>
      <p:bldP spid="83002" grpId="0"/>
      <p:bldP spid="83003" grpId="0"/>
      <p:bldP spid="83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矩形 5"/>
          <p:cNvSpPr/>
          <p:nvPr/>
        </p:nvSpPr>
        <p:spPr>
          <a:xfrm>
            <a:off x="539552" y="911466"/>
            <a:ext cx="8136904" cy="2684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用电器对电流具有阻碍作用，即有一定的电阻值，电流流过用电器后在用电器两端就存在电压，那么，用电器两端的电压、电阻和流过的电流值三者之间有什么关系呢？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8" descr="7bd91f5880f9e6a58b25290049949b4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88224" y="3726730"/>
            <a:ext cx="1512888" cy="1134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10" descr="H:\2\人教教参资源\九\图\电池组.JPG"/>
          <p:cNvPicPr preferRelativeResize="0"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59632" y="4087662"/>
            <a:ext cx="2109788" cy="623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5" descr="H:\2\人教教参资源\九\图\小灯泡.JPG"/>
          <p:cNvPicPr preferRelativeResize="0"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139953" y="3943289"/>
            <a:ext cx="1627187" cy="851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8942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矩形 81924"/>
          <p:cNvSpPr>
            <a:spLocks noChangeArrowheads="1"/>
          </p:cNvSpPr>
          <p:nvPr/>
        </p:nvSpPr>
        <p:spPr bwMode="auto">
          <a:xfrm>
            <a:off x="539751" y="1600201"/>
            <a:ext cx="8207375" cy="15573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70000"/>
              </a:lnSpc>
            </a:pPr>
            <a:r>
              <a:rPr lang="zh-CN" altLang="en-US" sz="2800">
                <a:ea typeface="微软雅黑" pitchFamily="34" charset="-122"/>
              </a:rPr>
              <a:t>当导体的</a:t>
            </a:r>
            <a:r>
              <a:rPr lang="zh-CN" altLang="en-US" sz="2800">
                <a:solidFill>
                  <a:srgbClr val="0000FF"/>
                </a:solidFill>
                <a:ea typeface="微软雅黑" pitchFamily="34" charset="-122"/>
              </a:rPr>
              <a:t>电压一定</a:t>
            </a:r>
            <a:r>
              <a:rPr lang="zh-CN" altLang="en-US" sz="2800">
                <a:ea typeface="微软雅黑" pitchFamily="34" charset="-122"/>
              </a:rPr>
              <a:t>时，通过导体的</a:t>
            </a:r>
            <a:r>
              <a:rPr lang="zh-CN" altLang="en-US" sz="2800">
                <a:solidFill>
                  <a:srgbClr val="0000FF"/>
                </a:solidFill>
                <a:ea typeface="微软雅黑" pitchFamily="34" charset="-122"/>
              </a:rPr>
              <a:t>电流</a:t>
            </a:r>
            <a:r>
              <a:rPr lang="zh-CN" altLang="en-US" sz="2800">
                <a:ea typeface="微软雅黑" pitchFamily="34" charset="-122"/>
              </a:rPr>
              <a:t>跟导体的</a:t>
            </a:r>
            <a:r>
              <a:rPr lang="zh-CN" altLang="en-US" sz="2800">
                <a:solidFill>
                  <a:srgbClr val="0000FF"/>
                </a:solidFill>
                <a:ea typeface="微软雅黑" pitchFamily="34" charset="-122"/>
              </a:rPr>
              <a:t>电阻</a:t>
            </a:r>
            <a:r>
              <a:rPr lang="zh-CN" altLang="en-US" sz="2800">
                <a:ea typeface="微软雅黑" pitchFamily="34" charset="-122"/>
              </a:rPr>
              <a:t>成</a:t>
            </a:r>
            <a:r>
              <a:rPr lang="zh-CN" altLang="en-US" sz="2800">
                <a:solidFill>
                  <a:srgbClr val="FF0000"/>
                </a:solidFill>
                <a:ea typeface="微软雅黑" pitchFamily="34" charset="-122"/>
              </a:rPr>
              <a:t>反比</a:t>
            </a:r>
            <a:r>
              <a:rPr lang="zh-CN" altLang="en-US" sz="2800">
                <a:ea typeface="微软雅黑" pitchFamily="34" charset="-122"/>
              </a:rPr>
              <a:t>。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27585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smtClean="0">
                <a:ea typeface="黑体" pitchFamily="49" charset="-122"/>
              </a:rPr>
              <a:t>实验结论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611560" y="3798916"/>
            <a:ext cx="8136904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滑动变阻器的作用：保护电路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、控制电阻两端的电压不变。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24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8397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87626" y="767094"/>
            <a:ext cx="5976663" cy="404242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68239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矩形 7"/>
          <p:cNvSpPr/>
          <p:nvPr/>
        </p:nvSpPr>
        <p:spPr>
          <a:xfrm>
            <a:off x="395536" y="767094"/>
            <a:ext cx="8280920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•竞秀区期末）图是“探究通过导体的电流与电压的关系”实验电路，关于这个实验的表述正确的是（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．表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是电压表，表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是电流表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．使用滑动变阻器的目的是减小实验数据的误差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．经过实验可以得出结论：电压与电流成正比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．更换不同阻值的电阻重复实验，是为了使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实验结论更具普遍性</a:t>
            </a:r>
          </a:p>
        </p:txBody>
      </p:sp>
      <p:pic>
        <p:nvPicPr>
          <p:cNvPr id="327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64288" y="3149240"/>
            <a:ext cx="1642492" cy="15093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7596336" y="1416771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Ｄ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51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622722"/>
            <a:ext cx="820891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2.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2020</a:t>
            </a:r>
            <a:r>
              <a:rPr lang="zh-CN" altLang="zh-CN" sz="2400" dirty="0" smtClean="0"/>
              <a:t>秋</a:t>
            </a:r>
            <a:r>
              <a:rPr lang="zh-CN" altLang="zh-CN" sz="2400" dirty="0" smtClean="0"/>
              <a:t>•南宁期末）在“探究电流与电压的关系”实验中，用定值电阻进行实验，得出了电流与电压的关系，图中</a:t>
            </a:r>
            <a:r>
              <a:rPr lang="en-US" altLang="zh-CN" sz="2400" dirty="0" smtClean="0"/>
              <a:t>I</a:t>
            </a:r>
            <a:r>
              <a:rPr lang="zh-CN" altLang="zh-CN" sz="2400" dirty="0" smtClean="0"/>
              <a:t>﹣</a:t>
            </a:r>
            <a:r>
              <a:rPr lang="en-US" altLang="zh-CN" sz="2400" dirty="0" smtClean="0"/>
              <a:t>U</a:t>
            </a:r>
            <a:r>
              <a:rPr lang="zh-CN" altLang="zh-CN" sz="2400" dirty="0" smtClean="0"/>
              <a:t>图象正确的是（　　）</a:t>
            </a:r>
            <a:endParaRPr lang="zh-CN" altLang="zh-CN" sz="2400" dirty="0"/>
          </a:p>
        </p:txBody>
      </p:sp>
      <p:pic>
        <p:nvPicPr>
          <p:cNvPr id="3379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15616" y="2643937"/>
            <a:ext cx="1224136" cy="1156639"/>
          </a:xfrm>
          <a:prstGeom prst="rect">
            <a:avLst/>
          </a:prstGeom>
          <a:noFill/>
        </p:spPr>
      </p:pic>
      <p:pic>
        <p:nvPicPr>
          <p:cNvPr id="33795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059833" y="2643936"/>
            <a:ext cx="1232509" cy="1154980"/>
          </a:xfrm>
          <a:prstGeom prst="rect">
            <a:avLst/>
          </a:prstGeom>
          <a:noFill/>
        </p:spPr>
      </p:pic>
      <p:pic>
        <p:nvPicPr>
          <p:cNvPr id="33796" name="图片24" descr="菁优网：http://www.jyeoo.com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04049" y="2643936"/>
            <a:ext cx="1257645" cy="1157839"/>
          </a:xfrm>
          <a:prstGeom prst="rect">
            <a:avLst/>
          </a:prstGeom>
          <a:noFill/>
        </p:spPr>
      </p:pic>
      <p:pic>
        <p:nvPicPr>
          <p:cNvPr id="33797" name="图片24" descr="菁优网：http://www.jyeoo.com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876256" y="2643936"/>
            <a:ext cx="1296144" cy="11192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9552" y="3943289"/>
            <a:ext cx="7992888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　　　Ａ　　　　　Ｂ　　　　　　Ｃ　　　　　Ｄ</a:t>
            </a:r>
            <a:endParaRPr lang="zh-CN" altLang="en-US" sz="2400"/>
          </a:p>
        </p:txBody>
      </p:sp>
      <p:sp>
        <p:nvSpPr>
          <p:cNvPr id="9" name="TextBox 8"/>
          <p:cNvSpPr txBox="1"/>
          <p:nvPr/>
        </p:nvSpPr>
        <p:spPr>
          <a:xfrm>
            <a:off x="3347864" y="1849888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25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622722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3.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•锡山期末）在探究“电流与电阻关系”的实验中，电源电压保持不变，每次实验中大小都发生改变的是（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．定值电阻两端的电压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．滑动变阻器两端的电压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zh-CN" altLang="en-US" sz="2400" dirty="0" smtClean="0">
                <a:latin typeface="+mn-ea"/>
              </a:rPr>
              <a:t>定值电阻的阻值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．定值电阻与滑动变阻器两端电压之比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56376" y="1272398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Ｃ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2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0535"/>
            <a:ext cx="8136904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4.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•龙华区期末）某同学在探究“电流跟电压、电阻的关系”时，根据收集到的数据画出了如图所示的一个图象。下列结论与图象相符的是（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．电压一定时，电流随着电阻的增大而减小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．电阻一定时，电压随着电流的增大而增大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．电阻一定时，电流随着电压的增大而增大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．电压一定时，电阻随着电流的增大而减小</a:t>
            </a:r>
          </a:p>
        </p:txBody>
      </p:sp>
      <p:pic>
        <p:nvPicPr>
          <p:cNvPr id="3481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64288" y="2571750"/>
            <a:ext cx="1296144" cy="1261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04048" y="1777702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Ａ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304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2722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5.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2021</a:t>
            </a:r>
            <a:r>
              <a:rPr lang="zh-CN" altLang="zh-CN" sz="2400" dirty="0" smtClean="0">
                <a:latin typeface="+mn-ea"/>
              </a:rPr>
              <a:t>•</a:t>
            </a:r>
            <a:r>
              <a:rPr lang="zh-CN" altLang="zh-CN" sz="2400" dirty="0" smtClean="0">
                <a:latin typeface="+mn-ea"/>
              </a:rPr>
              <a:t>番禺区一模）如图所示为探究“电流与电阻关系”的实验电路图，每次实验必须保持大小不变的是（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．电压表的示数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．电流表的示数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．定值电阻的阻值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．滑动变阻器的阻值</a:t>
            </a:r>
          </a:p>
        </p:txBody>
      </p:sp>
      <p:pic>
        <p:nvPicPr>
          <p:cNvPr id="327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8105" y="2355191"/>
            <a:ext cx="1773027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236296" y="1272398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Ａ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73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3977"/>
            <a:ext cx="8352928" cy="453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6.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2021</a:t>
            </a:r>
            <a:r>
              <a:rPr lang="zh-CN" altLang="zh-CN" sz="2400" dirty="0" smtClean="0">
                <a:latin typeface="+mn-ea"/>
              </a:rPr>
              <a:t>•</a:t>
            </a:r>
            <a:r>
              <a:rPr lang="zh-CN" altLang="zh-CN" sz="2400" dirty="0" smtClean="0">
                <a:latin typeface="+mn-ea"/>
              </a:rPr>
              <a:t>甘孜州）小刚用图所示电路探究“一段电路中电流跟电阻的关系”。在此实验过程中，当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两点间的电阻由</a:t>
            </a:r>
            <a:r>
              <a:rPr lang="en-US" altLang="zh-CN" sz="2400" dirty="0" smtClean="0">
                <a:latin typeface="+mn-ea"/>
              </a:rPr>
              <a:t>5Ω</a:t>
            </a:r>
            <a:r>
              <a:rPr lang="zh-CN" altLang="zh-CN" sz="2400" dirty="0" smtClean="0">
                <a:latin typeface="+mn-ea"/>
              </a:rPr>
              <a:t>更换为</a:t>
            </a:r>
            <a:r>
              <a:rPr lang="en-US" altLang="zh-CN" sz="2400" dirty="0" smtClean="0">
                <a:latin typeface="+mn-ea"/>
              </a:rPr>
              <a:t>10Ω</a:t>
            </a:r>
            <a:r>
              <a:rPr lang="zh-CN" altLang="zh-CN" sz="2400" dirty="0" smtClean="0">
                <a:latin typeface="+mn-ea"/>
              </a:rPr>
              <a:t>后，为了探究上述问题，他应该采取的唯一操作是（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．保持变阻器滑片不动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．将变阻器滑片适当向左移动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．将变阻器滑片适当向右移动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．适当增加电池的节数</a:t>
            </a:r>
          </a:p>
        </p:txBody>
      </p:sp>
      <p:pic>
        <p:nvPicPr>
          <p:cNvPr id="3584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24128" y="2499564"/>
            <a:ext cx="1543476" cy="12271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2066447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Ｃ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34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6163"/>
            <a:ext cx="8424936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7.</a:t>
            </a:r>
            <a:r>
              <a:rPr lang="zh-CN" altLang="zh-CN" sz="2200" dirty="0" smtClean="0">
                <a:latin typeface="+mn-ea"/>
              </a:rPr>
              <a:t>（</a:t>
            </a:r>
            <a:r>
              <a:rPr lang="en-US" altLang="zh-CN" sz="2200" dirty="0" smtClean="0">
                <a:latin typeface="+mn-ea"/>
              </a:rPr>
              <a:t>2021</a:t>
            </a:r>
            <a:r>
              <a:rPr lang="zh-CN" altLang="zh-CN" sz="2200" dirty="0" smtClean="0">
                <a:latin typeface="+mn-ea"/>
              </a:rPr>
              <a:t>•</a:t>
            </a:r>
            <a:r>
              <a:rPr lang="zh-CN" altLang="en-US" sz="2200" dirty="0" smtClean="0">
                <a:latin typeface="+mn-ea"/>
              </a:rPr>
              <a:t>乐山</a:t>
            </a:r>
            <a:r>
              <a:rPr lang="zh-CN" altLang="zh-CN" sz="2200" dirty="0" smtClean="0">
                <a:latin typeface="+mn-ea"/>
              </a:rPr>
              <a:t>）小科为探究“电压一定时，电流与电阻之间的关系”，设计了如图实验。先在</a:t>
            </a:r>
            <a:r>
              <a:rPr lang="en-US" altLang="zh-CN" sz="2200" dirty="0" smtClean="0">
                <a:latin typeface="+mn-ea"/>
              </a:rPr>
              <a:t>AB</a:t>
            </a:r>
            <a:r>
              <a:rPr lang="zh-CN" altLang="zh-CN" sz="2200" dirty="0" smtClean="0">
                <a:latin typeface="+mn-ea"/>
              </a:rPr>
              <a:t>间接入</a:t>
            </a:r>
            <a:r>
              <a:rPr lang="en-US" altLang="zh-CN" sz="2200" dirty="0" smtClean="0">
                <a:latin typeface="+mn-ea"/>
              </a:rPr>
              <a:t>10</a:t>
            </a:r>
            <a:r>
              <a:rPr lang="zh-CN" altLang="zh-CN" sz="2200" dirty="0" smtClean="0">
                <a:latin typeface="+mn-ea"/>
              </a:rPr>
              <a:t>欧的定值电阻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，移动滑片</a:t>
            </a:r>
            <a:r>
              <a:rPr lang="en-US" altLang="zh-CN" sz="2200" dirty="0" smtClean="0">
                <a:latin typeface="+mn-ea"/>
              </a:rPr>
              <a:t>P</a:t>
            </a:r>
            <a:r>
              <a:rPr lang="zh-CN" altLang="zh-CN" sz="2200" dirty="0" smtClean="0">
                <a:latin typeface="+mn-ea"/>
              </a:rPr>
              <a:t>，读取电压表、电流表示数并记录；然后用</a:t>
            </a:r>
            <a:r>
              <a:rPr lang="en-US" altLang="zh-CN" sz="2200" dirty="0" smtClean="0">
                <a:latin typeface="+mn-ea"/>
              </a:rPr>
              <a:t>15</a:t>
            </a:r>
            <a:r>
              <a:rPr lang="zh-CN" altLang="zh-CN" sz="2200" dirty="0" smtClean="0">
                <a:latin typeface="+mn-ea"/>
              </a:rPr>
              <a:t>欧的定值电阻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替换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en-US" altLang="zh-CN" sz="2200" baseline="-250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后，接下来的操作和操作后的电路分析正确的是（　　）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．注视电压表，并向左调节滑片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．注视电流表，并向右调节滑片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dirty="0" smtClean="0">
                <a:latin typeface="+mn-ea"/>
              </a:rPr>
              <a:t>．操作后，电路消耗的电功率减小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D</a:t>
            </a:r>
            <a:r>
              <a:rPr lang="zh-CN" altLang="zh-CN" sz="2200" dirty="0" smtClean="0">
                <a:latin typeface="+mn-ea"/>
              </a:rPr>
              <a:t>．操作后，电路消耗的电功率保持不变</a:t>
            </a:r>
          </a:p>
        </p:txBody>
      </p:sp>
      <p:pic>
        <p:nvPicPr>
          <p:cNvPr id="3379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932681"/>
            <a:ext cx="1800200" cy="1154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164288" y="1994260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Ｃ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69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8</a:t>
            </a:r>
            <a:r>
              <a:rPr lang="zh-CN" altLang="zh-CN" sz="2400" dirty="0" smtClean="0">
                <a:latin typeface="+mn-ea"/>
              </a:rPr>
              <a:t>．（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•河东区期末）用如图所示的实验电路探究电流与电阻的关系，下列注意事项错误的是（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．连接电路时，开关应该是断开的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．闭合开关前，滑片应处于滑动变阻器的最右端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．更换电阻后，应调节滑片让电压表的示数相同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．应测多组数据，以减小实验误差</a:t>
            </a:r>
          </a:p>
        </p:txBody>
      </p:sp>
      <p:pic>
        <p:nvPicPr>
          <p:cNvPr id="3481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60233" y="3510171"/>
            <a:ext cx="1471209" cy="1227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084168" y="1200212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Ｄ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85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584326" y="415528"/>
            <a:ext cx="184731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627785" y="622722"/>
            <a:ext cx="4689475" cy="493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一、观察以下实验并思考</a:t>
            </a:r>
          </a:p>
        </p:txBody>
      </p:sp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539552" y="1383506"/>
          <a:ext cx="3883223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BMP 图像" r:id="rId3" imgW="0" imgH="0" progId="PBrush">
                  <p:embed/>
                </p:oleObj>
              </mc:Choice>
              <mc:Fallback>
                <p:oleObj name="BMP 图像" r:id="rId3" imgW="0" imgH="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1383506"/>
                        <a:ext cx="3883223" cy="192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8"/>
          <p:cNvGraphicFramePr>
            <a:graphicFrameLocks noGrp="1" noChangeAspect="1"/>
          </p:cNvGraphicFramePr>
          <p:nvPr>
            <p:ph/>
          </p:nvPr>
        </p:nvGraphicFramePr>
        <p:xfrm>
          <a:off x="4860032" y="1371086"/>
          <a:ext cx="3528392" cy="1954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位图图像" r:id="rId5" imgW="0" imgH="0" progId="PBrush">
                  <p:embed/>
                </p:oleObj>
              </mc:Choice>
              <mc:Fallback>
                <p:oleObj name="位图图像" r:id="rId5" imgW="0" imgH="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0032" y="1371086"/>
                        <a:ext cx="3528392" cy="19549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67544" y="3543300"/>
            <a:ext cx="8064896" cy="12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现象：</a:t>
            </a:r>
            <a:r>
              <a:rPr kumimoji="1" lang="zh-CN" altLang="en-US" sz="24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用两节电池供电时，灯泡发光更</a:t>
            </a:r>
            <a:r>
              <a:rPr kumimoji="1" lang="en-US" altLang="zh-CN" sz="2400" u="sng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__   __</a:t>
            </a:r>
            <a:r>
              <a:rPr kumimoji="1" lang="zh-CN" altLang="en-US" sz="2400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kumimoji="1" lang="en-US" altLang="zh-CN" sz="2400" smtClean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r>
              <a:rPr kumimoji="1"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析：</a:t>
            </a:r>
            <a:r>
              <a:rPr kumimoji="1" lang="zh-CN" altLang="en-US" sz="24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灯泡两端的电压升高，灯泡中的电</a:t>
            </a:r>
            <a:r>
              <a:rPr kumimoji="1" lang="zh-CN" altLang="en-US" sz="2400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流随</a:t>
            </a:r>
            <a:r>
              <a:rPr kumimoji="1" lang="zh-CN" altLang="en-US" sz="24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kumimoji="1" lang="en-US" altLang="zh-CN" sz="24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_______</a:t>
            </a:r>
            <a:r>
              <a:rPr kumimoji="1" lang="zh-CN" altLang="en-US" sz="24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012160" y="3582358"/>
            <a:ext cx="494046" cy="46280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亮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7524752" y="789386"/>
            <a:ext cx="184731" cy="64793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kumimoji="1" lang="zh-CN" altLang="zh-CN" sz="3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7020272" y="4087661"/>
            <a:ext cx="1008112" cy="46280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变大</a:t>
            </a:r>
          </a:p>
        </p:txBody>
      </p:sp>
      <p:grpSp>
        <p:nvGrpSpPr>
          <p:cNvPr id="13" name="组合 3"/>
          <p:cNvGrpSpPr/>
          <p:nvPr/>
        </p:nvGrpSpPr>
        <p:grpSpPr>
          <a:xfrm>
            <a:off x="611560" y="333976"/>
            <a:ext cx="1727840" cy="505304"/>
            <a:chOff x="1076" y="2071"/>
            <a:chExt cx="2720" cy="940"/>
          </a:xfrm>
        </p:grpSpPr>
        <p:sp>
          <p:nvSpPr>
            <p:cNvPr id="14" name="流程图: 文档 13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5" name="文本框 4101"/>
            <p:cNvSpPr txBox="1"/>
            <p:nvPr/>
          </p:nvSpPr>
          <p:spPr>
            <a:xfrm>
              <a:off x="1076" y="2101"/>
              <a:ext cx="2720" cy="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53944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28092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9.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•滕州市期末）某同学探究“电流与电压、电阻的关系”。实验开始时，滑动变阻器的作用是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en-US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。在探究通过导体的电流与导体两端电压关系时，应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保持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</a:t>
            </a:r>
            <a:r>
              <a:rPr lang="zh-CN" altLang="en-US" sz="2400" u="sng" dirty="0" smtClean="0">
                <a:latin typeface="+mn-ea"/>
              </a:rPr>
              <a:t>　　</a:t>
            </a:r>
            <a:r>
              <a:rPr lang="en-US" altLang="zh-CN" sz="2400" u="sng" dirty="0" smtClean="0">
                <a:latin typeface="+mn-ea"/>
              </a:rPr>
              <a:t>  </a:t>
            </a:r>
            <a:r>
              <a:rPr lang="zh-CN" altLang="zh-CN" sz="2400" dirty="0" smtClean="0">
                <a:latin typeface="+mn-ea"/>
              </a:rPr>
              <a:t>不变；在探究通过导体的电流与导体电阻关系时，滑动变阻器的作用是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en-US" sz="2400" u="sng" dirty="0" smtClean="0">
                <a:latin typeface="+mn-ea"/>
              </a:rPr>
              <a:t>　　　　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44208" y="1416770"/>
            <a:ext cx="1210588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保护电路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5657" y="2499564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电阻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5936" y="3004868"/>
            <a:ext cx="2492990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控制电阻的电压不变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5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333977"/>
            <a:ext cx="8064896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10.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</a:t>
            </a:r>
            <a:r>
              <a:rPr lang="zh-CN" altLang="zh-CN" sz="2400" dirty="0" smtClean="0">
                <a:latin typeface="+mn-ea"/>
              </a:rPr>
              <a:t>•利川市期末）为探究电流与电压、电阻的关系，小星将实物连接成如图所示的电路。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）请画出此电路的电路图。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）请你指出图中连接的错误之处：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en-US" sz="2400" u="sng" dirty="0" smtClean="0">
                <a:latin typeface="+mn-ea"/>
              </a:rPr>
              <a:t>　　　　　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en-US" sz="2400" u="sng" dirty="0" smtClean="0">
                <a:latin typeface="+mn-ea"/>
              </a:rPr>
              <a:t>　　　　　　　　　　　　　　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3584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1601" y="3365798"/>
            <a:ext cx="2623149" cy="1443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3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32040" y="3510171"/>
            <a:ext cx="2052228" cy="122716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580113" y="2138633"/>
            <a:ext cx="3005951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电流表正负接线柱接反了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5" y="2643936"/>
            <a:ext cx="428835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电压并联在变阻器与电阻的两端了。</a:t>
            </a:r>
            <a:endParaRPr lang="zh-CN" altLang="zh-CN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8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584326" y="343342"/>
            <a:ext cx="184731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555777" y="550536"/>
            <a:ext cx="4708525" cy="493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二、观察以下实验并思考</a:t>
            </a:r>
          </a:p>
        </p:txBody>
      </p:sp>
      <p:graphicFrame>
        <p:nvGraphicFramePr>
          <p:cNvPr id="10246" name="Object 6"/>
          <p:cNvGraphicFramePr>
            <a:graphicFrameLocks noGrp="1" noChangeAspect="1"/>
          </p:cNvGraphicFramePr>
          <p:nvPr>
            <p:ph/>
          </p:nvPr>
        </p:nvGraphicFramePr>
        <p:xfrm>
          <a:off x="395536" y="1344584"/>
          <a:ext cx="3672408" cy="1813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位图图像" r:id="rId3" imgW="0" imgH="0" progId="PBrush">
                  <p:embed/>
                </p:oleObj>
              </mc:Choice>
              <mc:Fallback>
                <p:oleObj name="位图图像" r:id="rId3" imgW="0" imgH="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344584"/>
                        <a:ext cx="3672408" cy="18131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499992" y="1344585"/>
            <a:ext cx="4175768" cy="1835944"/>
          </a:xfrm>
          <a:prstGeom prst="rect">
            <a:avLst/>
          </a:prstGeom>
          <a:noFill/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732241" y="3943289"/>
            <a:ext cx="1063351" cy="46280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减小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95536" y="3365799"/>
            <a:ext cx="8280920" cy="1203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现象：</a:t>
            </a:r>
            <a:r>
              <a:rPr kumimoji="1" lang="zh-CN" altLang="en-US" sz="2400">
                <a:latin typeface="黑体" pitchFamily="49" charset="-122"/>
                <a:ea typeface="黑体" pitchFamily="49" charset="-122"/>
              </a:rPr>
              <a:t>开关闭合后，右图中灯泡亮度比左图中</a:t>
            </a:r>
            <a:r>
              <a:rPr kumimoji="1" lang="zh-CN" altLang="en-US" sz="2400" smtClean="0"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en-US" altLang="zh-CN" sz="2400" smtClean="0">
                <a:latin typeface="黑体" pitchFamily="49" charset="-122"/>
                <a:ea typeface="黑体" pitchFamily="49" charset="-122"/>
              </a:rPr>
              <a:t>_______</a:t>
            </a:r>
            <a:r>
              <a:rPr kumimoji="1"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400" u="sng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分析：</a:t>
            </a:r>
            <a:r>
              <a:rPr kumimoji="1" lang="zh-CN" altLang="en-US" sz="2400" smtClean="0">
                <a:latin typeface="黑体" pitchFamily="49" charset="-122"/>
                <a:ea typeface="黑体" pitchFamily="49" charset="-122"/>
              </a:rPr>
              <a:t>电压不变时，电阻增大，电路中的电流</a:t>
            </a:r>
            <a:r>
              <a:rPr kumimoji="1" lang="en-US" altLang="zh-CN" sz="2400" u="sng" smtClean="0">
                <a:latin typeface="黑体" pitchFamily="49" charset="-122"/>
                <a:ea typeface="黑体" pitchFamily="49" charset="-122"/>
              </a:rPr>
              <a:t>____  ___</a:t>
            </a:r>
            <a:r>
              <a:rPr kumimoji="1"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020272" y="3437985"/>
            <a:ext cx="1063351" cy="46280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亮</a:t>
            </a:r>
            <a:endParaRPr kumimoji="1"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75339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67544" y="2766173"/>
            <a:ext cx="7848600" cy="58622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/>
              <a:t>      </a:t>
            </a:r>
            <a:endParaRPr kumimoji="1" lang="zh-CN" altLang="en-US" sz="3200" b="1"/>
          </a:p>
        </p:txBody>
      </p:sp>
      <p:sp>
        <p:nvSpPr>
          <p:cNvPr id="5" name="矩形 4"/>
          <p:cNvSpPr/>
          <p:nvPr/>
        </p:nvSpPr>
        <p:spPr>
          <a:xfrm>
            <a:off x="467544" y="767095"/>
            <a:ext cx="82809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从以上实验我们看到：</a:t>
            </a:r>
            <a:endParaRPr kumimoji="1"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电路中的</a:t>
            </a:r>
            <a:r>
              <a:rPr kumimoji="1"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电流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与</a:t>
            </a:r>
            <a:r>
              <a:rPr kumimoji="1"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电压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和</a:t>
            </a:r>
            <a:r>
              <a:rPr kumimoji="1"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电阻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有关系。电路中的电流随电压的增大而增大，随电阻的增大而减小。</a:t>
            </a:r>
            <a:endParaRPr kumimoji="1" lang="en-US" altLang="zh-CN" sz="2800" smtClean="0">
              <a:latin typeface="黑体" pitchFamily="49" charset="-122"/>
              <a:ea typeface="黑体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那么，它们之间究竟有着怎样的</a:t>
            </a:r>
            <a:r>
              <a:rPr kumimoji="1"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定量关系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呢？</a:t>
            </a:r>
            <a:endParaRPr kumimoji="1" lang="en-US" altLang="zh-CN" sz="2800" smtClean="0">
              <a:latin typeface="黑体" pitchFamily="49" charset="-122"/>
              <a:ea typeface="黑体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本节课我们通过实验来探究这个关系。</a:t>
            </a:r>
          </a:p>
        </p:txBody>
      </p:sp>
    </p:spTree>
    <p:extLst>
      <p:ext uri="{BB962C8B-B14F-4D97-AF65-F5344CB8AC3E}">
        <p14:creationId xmlns:p14="http://schemas.microsoft.com/office/powerpoint/2010/main" val="1810784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419477" y="1329929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539752" y="1924051"/>
            <a:ext cx="7993063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1.</a:t>
            </a:r>
            <a:r>
              <a:rPr lang="zh-CN" altLang="en-US" sz="2400"/>
              <a:t>通过实验探究出电流与电压的关系，能说出在电阻一定时，电流与电压的关系</a:t>
            </a:r>
            <a:r>
              <a:rPr lang="zh-CN" altLang="en-US" sz="2400">
                <a:latin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2.</a:t>
            </a:r>
            <a:r>
              <a:rPr lang="zh-CN" altLang="en-US" sz="2400"/>
              <a:t>通过实验探究出电流与电阻的关系，能说出在电压一定时，电流与电阻的关系</a:t>
            </a:r>
            <a:r>
              <a:rPr lang="zh-CN" altLang="en-US" sz="2400">
                <a:latin typeface="宋体" pitchFamily="2" charset="-122"/>
              </a:rPr>
              <a:t>。</a:t>
            </a:r>
          </a:p>
        </p:txBody>
      </p:sp>
      <p:sp>
        <p:nvSpPr>
          <p:cNvPr id="8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437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矩形 37903"/>
          <p:cNvSpPr>
            <a:spLocks noChangeArrowheads="1"/>
          </p:cNvSpPr>
          <p:nvPr/>
        </p:nvSpPr>
        <p:spPr bwMode="auto">
          <a:xfrm>
            <a:off x="755575" y="2807837"/>
            <a:ext cx="572464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若电阻一定，电流与电压存在什么关系？</a:t>
            </a:r>
          </a:p>
        </p:txBody>
      </p:sp>
      <p:sp>
        <p:nvSpPr>
          <p:cNvPr id="37905" name="矩形 37904"/>
          <p:cNvSpPr>
            <a:spLocks noChangeArrowheads="1"/>
          </p:cNvSpPr>
          <p:nvPr/>
        </p:nvSpPr>
        <p:spPr bwMode="auto">
          <a:xfrm>
            <a:off x="755577" y="3510172"/>
            <a:ext cx="3887787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电压越高，电流可能越大。</a:t>
            </a:r>
          </a:p>
        </p:txBody>
      </p:sp>
      <p:sp>
        <p:nvSpPr>
          <p:cNvPr id="8202" name="Rectangle 4"/>
          <p:cNvSpPr>
            <a:spLocks noChangeArrowheads="1"/>
          </p:cNvSpPr>
          <p:nvPr/>
        </p:nvSpPr>
        <p:spPr bwMode="auto">
          <a:xfrm>
            <a:off x="827013" y="1997157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猜想假设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6151"/>
          <p:cNvSpPr txBox="1">
            <a:spLocks noChangeArrowheads="1"/>
          </p:cNvSpPr>
          <p:nvPr/>
        </p:nvSpPr>
        <p:spPr bwMode="auto">
          <a:xfrm>
            <a:off x="827584" y="1128025"/>
            <a:ext cx="449353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一、探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究电流与电压的关系</a:t>
            </a:r>
          </a:p>
        </p:txBody>
      </p:sp>
      <p:sp>
        <p:nvSpPr>
          <p:cNvPr id="13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21759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69641"/>
          <p:cNvSpPr>
            <a:spLocks noChangeArrowheads="1"/>
          </p:cNvSpPr>
          <p:nvPr/>
        </p:nvSpPr>
        <p:spPr bwMode="auto">
          <a:xfrm>
            <a:off x="611561" y="1128026"/>
            <a:ext cx="510909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给出以下实验器材：如何设计实验？</a:t>
            </a:r>
          </a:p>
        </p:txBody>
      </p:sp>
      <p:pic>
        <p:nvPicPr>
          <p:cNvPr id="9221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95937" y="2138633"/>
            <a:ext cx="1527175" cy="731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2" name="Picture 6" descr="H:\2\人教教参资源\九\图\电流表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636" y="1960996"/>
            <a:ext cx="1227137" cy="1089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3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4171" y="3419513"/>
            <a:ext cx="1500188" cy="1145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4" name="Picture 14" descr="H:\2\人教教参资源\九\图\蓄电池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123729" y="2716123"/>
            <a:ext cx="1584325" cy="1113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5" name="图片 7" descr="导线.jpg"/>
          <p:cNvPicPr>
            <a:picLocks noChangeAspect="1" noChangeArrowheads="1"/>
          </p:cNvPicPr>
          <p:nvPr/>
        </p:nvPicPr>
        <p:blipFill>
          <a:blip r:embed="rId6">
            <a:lum bright="30000" contrast="30000"/>
          </a:blip>
          <a:srcRect t="15977" b="12196"/>
          <a:stretch>
            <a:fillRect/>
          </a:stretch>
        </p:blipFill>
        <p:spPr bwMode="auto">
          <a:xfrm>
            <a:off x="6444209" y="3293613"/>
            <a:ext cx="1571625" cy="140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6" name="Picture 4" descr="H:\2\人教教参资源\九\ppt\16\16-4-2.JP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156177" y="2066446"/>
            <a:ext cx="2360613" cy="917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7" name="Picture 12" descr="H:\2\人教教参资源\九\图\电阻3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4211961" y="3943288"/>
            <a:ext cx="1368425" cy="423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228" name="Rectangle 4"/>
          <p:cNvSpPr>
            <a:spLocks noChangeArrowheads="1"/>
          </p:cNvSpPr>
          <p:nvPr/>
        </p:nvSpPr>
        <p:spPr bwMode="auto">
          <a:xfrm>
            <a:off x="611561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设计实验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575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矩形 68611"/>
          <p:cNvSpPr>
            <a:spLocks noChangeArrowheads="1"/>
          </p:cNvSpPr>
          <p:nvPr/>
        </p:nvSpPr>
        <p:spPr bwMode="auto">
          <a:xfrm>
            <a:off x="323852" y="1275160"/>
            <a:ext cx="8101013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测电阻两端电压，选择什么器材？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如何改变电阻两端电压？怎么操作？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测通过电阻的电流，选择什么器材？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实验过程中的不变量是什么，如何控制其不变？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滑动变阻器在实验中起到什么作用？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971600" y="406163"/>
            <a:ext cx="1727840" cy="505304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281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1508</Words>
  <Application>Microsoft Office PowerPoint</Application>
  <PresentationFormat>全屏显示(16:9)</PresentationFormat>
  <Paragraphs>202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Office 主题</vt:lpstr>
      <vt:lpstr>BMP 图像</vt:lpstr>
      <vt:lpstr>位图图像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</cp:revision>
  <dcterms:created xsi:type="dcterms:W3CDTF">2020-09-20T09:41:48Z</dcterms:created>
  <dcterms:modified xsi:type="dcterms:W3CDTF">2021-08-19T03:43:41Z</dcterms:modified>
</cp:coreProperties>
</file>