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 altLang="zh-CN"/>
              <a:t>112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8FEAEC-AF9E-4512-BF2D-3AFDF3CB088C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35413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4506924" y="1841410"/>
            <a:ext cx="4385555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第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十六章 电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压 电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阻</a:t>
            </a:r>
            <a:endParaRPr lang="zh-CN" sz="3200" b="1" baseline="-250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7" name="Shape 40"/>
          <p:cNvSpPr/>
          <p:nvPr/>
        </p:nvSpPr>
        <p:spPr>
          <a:xfrm>
            <a:off x="3690378" y="2715766"/>
            <a:ext cx="4968552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18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8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 </a:t>
            </a:r>
            <a:r>
              <a:rPr lang="en-US" altLang="zh-CN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 </a:t>
            </a: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电阻</a:t>
            </a:r>
            <a:endParaRPr lang="en-US" altLang="zh-CN" sz="48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0" name="Rectangle 2"/>
          <p:cNvSpPr>
            <a:spLocks noChangeArrowheads="1"/>
          </p:cNvSpPr>
          <p:nvPr/>
        </p:nvSpPr>
        <p:spPr bwMode="auto">
          <a:xfrm>
            <a:off x="1475656" y="694908"/>
            <a:ext cx="3600450" cy="514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欧姆简介：</a:t>
            </a:r>
          </a:p>
        </p:txBody>
      </p:sp>
      <p:pic>
        <p:nvPicPr>
          <p:cNvPr id="2050" name="Picture 2" descr="https://ss1.bdstatic.com/70cFuXSh_Q1YnxGkpoWK1HF6hhy/it/u=381936562,2181541093&amp;fm=26&amp;gp=0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660233" y="1416770"/>
            <a:ext cx="2009775" cy="286457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67544" y="1200212"/>
            <a:ext cx="576064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+mn-ea"/>
              </a:rPr>
              <a:t>欧姆</a:t>
            </a:r>
            <a:r>
              <a:rPr lang="en-US" altLang="zh-CN" sz="2400" smtClean="0">
                <a:latin typeface="+mn-ea"/>
              </a:rPr>
              <a:t>(Georg Simon Ohm,1787</a:t>
            </a:r>
            <a:r>
              <a:rPr lang="zh-CN" altLang="en-US" sz="2400" smtClean="0">
                <a:latin typeface="+mn-ea"/>
              </a:rPr>
              <a:t>～</a:t>
            </a:r>
            <a:r>
              <a:rPr lang="en-US" altLang="zh-CN" sz="2400" smtClean="0">
                <a:latin typeface="+mn-ea"/>
              </a:rPr>
              <a:t>1854</a:t>
            </a:r>
            <a:r>
              <a:rPr lang="zh-CN" altLang="en-US" sz="2400" smtClean="0">
                <a:latin typeface="+mn-ea"/>
              </a:rPr>
              <a:t>年</a:t>
            </a:r>
            <a:r>
              <a:rPr lang="en-US" altLang="zh-CN" sz="2400" smtClean="0">
                <a:latin typeface="+mn-ea"/>
              </a:rPr>
              <a:t>)</a:t>
            </a:r>
            <a:r>
              <a:rPr lang="zh-CN" altLang="en-US" sz="2400" smtClean="0">
                <a:latin typeface="+mn-ea"/>
              </a:rPr>
              <a:t>是德国物理学家。生于巴伐利亚埃尔兰根城。欧姆定律及其公式的发现，给电学的计算，带来了很大的方便。人们为了纪念他，将电阻的单位定为欧姆，简称“欧”。</a:t>
            </a:r>
            <a:r>
              <a:rPr lang="en-US" altLang="zh-CN" sz="2400" smtClean="0">
                <a:latin typeface="+mn-ea"/>
              </a:rPr>
              <a:t>1854</a:t>
            </a:r>
            <a:r>
              <a:rPr lang="zh-CN" altLang="en-US" sz="2400" smtClean="0">
                <a:latin typeface="+mn-ea"/>
              </a:rPr>
              <a:t>年</a:t>
            </a:r>
            <a:r>
              <a:rPr lang="en-US" altLang="zh-CN" sz="2400" smtClean="0">
                <a:latin typeface="+mn-ea"/>
              </a:rPr>
              <a:t>7</a:t>
            </a:r>
            <a:r>
              <a:rPr lang="zh-CN" altLang="en-US" sz="2400" smtClean="0">
                <a:latin typeface="+mn-ea"/>
              </a:rPr>
              <a:t>月，欧姆在德国曼纳希逝世。 </a:t>
            </a:r>
            <a:endParaRPr lang="zh-CN" altLang="en-US" sz="24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87197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9" name="TextBox 5"/>
          <p:cNvSpPr txBox="1">
            <a:spLocks noChangeArrowheads="1"/>
          </p:cNvSpPr>
          <p:nvPr/>
        </p:nvSpPr>
        <p:spPr bwMode="auto">
          <a:xfrm>
            <a:off x="467544" y="1200212"/>
            <a:ext cx="84963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在材料一定的情况下，电阻的大小还和哪些因素有关？</a:t>
            </a:r>
            <a:endParaRPr lang="zh-CN" altLang="en-US" sz="2400"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742" name="Rectangle 4"/>
          <p:cNvSpPr>
            <a:spLocks noChangeArrowheads="1"/>
          </p:cNvSpPr>
          <p:nvPr/>
        </p:nvSpPr>
        <p:spPr bwMode="auto">
          <a:xfrm>
            <a:off x="539553" y="1922074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猜想假设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3743" name="TextBox 5"/>
          <p:cNvSpPr txBox="1">
            <a:spLocks noChangeArrowheads="1"/>
          </p:cNvSpPr>
          <p:nvPr/>
        </p:nvSpPr>
        <p:spPr bwMode="auto">
          <a:xfrm>
            <a:off x="2384427" y="1838326"/>
            <a:ext cx="5776913" cy="1647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</a:rPr>
              <a:t>电阻的大小可能跟导线的长度有关；</a:t>
            </a:r>
            <a:endParaRPr lang="en-US" altLang="zh-CN" sz="2400">
              <a:latin typeface="Times New Roman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</a:rPr>
              <a:t>电阻的大小可能跟导线的粗细有关；</a:t>
            </a:r>
            <a:endParaRPr lang="en-US" altLang="zh-CN" sz="2400">
              <a:latin typeface="Times New Roman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</a:rPr>
              <a:t>其他因素。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744" name="Rectangle 4"/>
          <p:cNvSpPr>
            <a:spLocks noChangeArrowheads="1"/>
          </p:cNvSpPr>
          <p:nvPr/>
        </p:nvSpPr>
        <p:spPr bwMode="auto">
          <a:xfrm>
            <a:off x="539553" y="3654544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设计电路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73745" name="图片 7374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83769" y="3654544"/>
            <a:ext cx="3024187" cy="12061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文本框 6151"/>
          <p:cNvSpPr txBox="1">
            <a:spLocks noChangeArrowheads="1"/>
          </p:cNvSpPr>
          <p:nvPr/>
        </p:nvSpPr>
        <p:spPr bwMode="auto">
          <a:xfrm>
            <a:off x="611560" y="478349"/>
            <a:ext cx="485261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二、探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究影响电阻大小的因素</a:t>
            </a:r>
          </a:p>
        </p:txBody>
      </p:sp>
    </p:spTree>
    <p:extLst>
      <p:ext uri="{BB962C8B-B14F-4D97-AF65-F5344CB8AC3E}">
        <p14:creationId xmlns:p14="http://schemas.microsoft.com/office/powerpoint/2010/main" val="1439445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2" grpId="0" animBg="1"/>
      <p:bldP spid="737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>
          <a:xfrm>
            <a:off x="539552" y="406163"/>
            <a:ext cx="1714500" cy="505304"/>
            <a:chOff x="1075" y="2026"/>
            <a:chExt cx="2699" cy="760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5" y="2026"/>
              <a:ext cx="2699" cy="6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实验与探究</a:t>
              </a:r>
              <a:endParaRPr lang="zh-CN" altLang="en-US" sz="2000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3316" name="TextBox 53"/>
          <p:cNvSpPr txBox="1">
            <a:spLocks noChangeArrowheads="1"/>
          </p:cNvSpPr>
          <p:nvPr/>
        </p:nvSpPr>
        <p:spPr bwMode="auto">
          <a:xfrm>
            <a:off x="467544" y="1272398"/>
            <a:ext cx="5802734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探究电阻与导体材料的关系</a:t>
            </a:r>
          </a:p>
        </p:txBody>
      </p:sp>
      <p:pic>
        <p:nvPicPr>
          <p:cNvPr id="12" name="Picture 3" descr="\\初三物理\初三物理共享\新教材图 电压电阻 生活用电\16章 电压电阻\电压电阻图\16-3-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03648" y="2138633"/>
            <a:ext cx="5184775" cy="24746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5840579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42" name="表格 76841"/>
          <p:cNvGraphicFramePr>
            <a:graphicFrameLocks noGrp="1"/>
          </p:cNvGraphicFramePr>
          <p:nvPr/>
        </p:nvGraphicFramePr>
        <p:xfrm>
          <a:off x="539553" y="1488956"/>
          <a:ext cx="8137525" cy="1977629"/>
        </p:xfrm>
        <a:graphic>
          <a:graphicData uri="http://schemas.openxmlformats.org/drawingml/2006/table">
            <a:tbl>
              <a:tblPr/>
              <a:tblGrid>
                <a:gridCol w="1477963"/>
                <a:gridCol w="1150937"/>
                <a:gridCol w="1763713"/>
                <a:gridCol w="1117600"/>
                <a:gridCol w="1727200"/>
                <a:gridCol w="900112"/>
              </a:tblGrid>
              <a:tr h="79891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材料</a:t>
                      </a:r>
                    </a:p>
                  </a:txBody>
                  <a:tcPr marL="68580" marR="68580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长度</a:t>
                      </a:r>
                      <a:endParaRPr lang="en-US" altLang="zh-CN" sz="2000"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横截面积（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mm</a:t>
                      </a:r>
                      <a:r>
                        <a:rPr lang="en-US" altLang="x-none" sz="2000" baseline="30000">
                          <a:latin typeface="Times New Roman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电流</a:t>
                      </a: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对电流的阻碍作用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电阻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35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铜</a:t>
                      </a:r>
                    </a:p>
                  </a:txBody>
                  <a:tcPr marL="68580" marR="68580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i="1">
                          <a:latin typeface="Times New Roman" pitchFamily="18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2000" i="1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0.5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小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小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36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镍铬合金</a:t>
                      </a:r>
                    </a:p>
                  </a:txBody>
                  <a:tcPr marL="68580" marR="68580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00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i="1">
                          <a:latin typeface="Times New Roman" pitchFamily="18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2000" i="1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0.1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大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大</a:t>
                      </a:r>
                      <a:endParaRPr lang="en-US" altLang="x-none" sz="200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40" name="Rectangle 4"/>
          <p:cNvSpPr>
            <a:spLocks noChangeArrowheads="1"/>
          </p:cNvSpPr>
          <p:nvPr/>
        </p:nvSpPr>
        <p:spPr bwMode="auto">
          <a:xfrm>
            <a:off x="539553" y="622722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记录数据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2051720" y="3798916"/>
            <a:ext cx="4536504" cy="769005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导体的电阻与</a:t>
            </a:r>
            <a:r>
              <a:rPr lang="zh-CN" altLang="en-US" sz="26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材料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有关。</a:t>
            </a:r>
            <a:endParaRPr lang="zh-CN" altLang="en-US" sz="2600"/>
          </a:p>
        </p:txBody>
      </p:sp>
    </p:spTree>
    <p:extLst>
      <p:ext uri="{BB962C8B-B14F-4D97-AF65-F5344CB8AC3E}">
        <p14:creationId xmlns:p14="http://schemas.microsoft.com/office/powerpoint/2010/main" val="1953939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40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Box 53"/>
          <p:cNvSpPr txBox="1">
            <a:spLocks noChangeArrowheads="1"/>
          </p:cNvSpPr>
          <p:nvPr/>
        </p:nvSpPr>
        <p:spPr bwMode="auto">
          <a:xfrm>
            <a:off x="755576" y="694908"/>
            <a:ext cx="5616624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探究电阻与导体长度的关系</a:t>
            </a:r>
          </a:p>
        </p:txBody>
      </p:sp>
      <p:pic>
        <p:nvPicPr>
          <p:cNvPr id="15365" name="图片 74768" descr="0650400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75656" y="1777701"/>
            <a:ext cx="5329238" cy="23538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9516894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42" name="表格 76841"/>
          <p:cNvGraphicFramePr>
            <a:graphicFrameLocks noGrp="1"/>
          </p:cNvGraphicFramePr>
          <p:nvPr/>
        </p:nvGraphicFramePr>
        <p:xfrm>
          <a:off x="539553" y="1128025"/>
          <a:ext cx="8137525" cy="1977629"/>
        </p:xfrm>
        <a:graphic>
          <a:graphicData uri="http://schemas.openxmlformats.org/drawingml/2006/table">
            <a:tbl>
              <a:tblPr/>
              <a:tblGrid>
                <a:gridCol w="1477963"/>
                <a:gridCol w="1150937"/>
                <a:gridCol w="1763713"/>
                <a:gridCol w="1117600"/>
                <a:gridCol w="1727200"/>
                <a:gridCol w="900112"/>
              </a:tblGrid>
              <a:tr h="79891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材料</a:t>
                      </a:r>
                    </a:p>
                  </a:txBody>
                  <a:tcPr marL="68580" marR="68580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长度</a:t>
                      </a:r>
                      <a:endParaRPr lang="en-US" altLang="zh-CN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横截面积（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mm</a:t>
                      </a:r>
                      <a:r>
                        <a:rPr lang="en-US" altLang="x-none" sz="2000" baseline="30000">
                          <a:latin typeface="Times New Roman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电流</a:t>
                      </a: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对电流的阻碍作用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电阻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35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镍铬合金</a:t>
                      </a:r>
                    </a:p>
                  </a:txBody>
                  <a:tcPr marL="68580" marR="68580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0.5</a:t>
                      </a:r>
                      <a:endParaRPr lang="zh-CN" altLang="en-US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i="1">
                          <a:latin typeface="Times New Roman" pitchFamily="18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2000" i="1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1.2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小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小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36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镍铬合金</a:t>
                      </a:r>
                    </a:p>
                  </a:txBody>
                  <a:tcPr marL="68580" marR="68580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i="1">
                          <a:latin typeface="Times New Roman" pitchFamily="18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2000" i="1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0.1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大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大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40" name="Rectangle 4"/>
          <p:cNvSpPr>
            <a:spLocks noChangeArrowheads="1"/>
          </p:cNvSpPr>
          <p:nvPr/>
        </p:nvSpPr>
        <p:spPr bwMode="auto">
          <a:xfrm>
            <a:off x="539553" y="478349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记录数据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755576" y="3437985"/>
            <a:ext cx="7848872" cy="1344482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导体的电阻与</a:t>
            </a:r>
            <a:r>
              <a:rPr lang="zh-CN" altLang="en-US" sz="26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长度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有关。</a:t>
            </a:r>
            <a:endParaRPr lang="en-US" altLang="zh-CN" sz="2600" smtClean="0">
              <a:solidFill>
                <a:srgbClr val="000000"/>
              </a:solidFill>
              <a:latin typeface="微软雅黑" panose="020B0503020204020204" pitchFamily="34" charset="-122"/>
              <a:ea typeface="微软雅黑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6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材料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6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横截面积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相同，导体越长，电阻越大。</a:t>
            </a:r>
            <a:endParaRPr lang="zh-CN" altLang="en-US" sz="2600">
              <a:solidFill>
                <a:srgbClr val="00000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891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40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Box 53"/>
          <p:cNvSpPr txBox="1">
            <a:spLocks noChangeArrowheads="1"/>
          </p:cNvSpPr>
          <p:nvPr/>
        </p:nvSpPr>
        <p:spPr bwMode="auto">
          <a:xfrm>
            <a:off x="683568" y="694908"/>
            <a:ext cx="619268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探究电阻与导体横截面积的关系</a:t>
            </a:r>
          </a:p>
        </p:txBody>
      </p:sp>
      <p:pic>
        <p:nvPicPr>
          <p:cNvPr id="17413" name="图片 7885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19672" y="1777702"/>
            <a:ext cx="5473700" cy="2466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7158415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表格 79873"/>
          <p:cNvGraphicFramePr>
            <a:graphicFrameLocks noGrp="1"/>
          </p:cNvGraphicFramePr>
          <p:nvPr/>
        </p:nvGraphicFramePr>
        <p:xfrm>
          <a:off x="539553" y="1200212"/>
          <a:ext cx="8137525" cy="1977629"/>
        </p:xfrm>
        <a:graphic>
          <a:graphicData uri="http://schemas.openxmlformats.org/drawingml/2006/table">
            <a:tbl>
              <a:tblPr/>
              <a:tblGrid>
                <a:gridCol w="1477963"/>
                <a:gridCol w="1150937"/>
                <a:gridCol w="1763713"/>
                <a:gridCol w="1117600"/>
                <a:gridCol w="1727200"/>
                <a:gridCol w="900112"/>
              </a:tblGrid>
              <a:tr h="79891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材料</a:t>
                      </a:r>
                    </a:p>
                  </a:txBody>
                  <a:tcPr marL="68580" marR="68580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长度</a:t>
                      </a:r>
                      <a:endParaRPr lang="en-US" altLang="zh-CN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横截面积（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mm</a:t>
                      </a:r>
                      <a:r>
                        <a:rPr lang="en-US" altLang="x-none" sz="2000" baseline="30000">
                          <a:latin typeface="Times New Roman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电流</a:t>
                      </a: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对电流的阻碍作用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电阻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35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镍铬合金</a:t>
                      </a:r>
                    </a:p>
                  </a:txBody>
                  <a:tcPr marL="68580" marR="68580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>
                          <a:latin typeface="Times New Roman" pitchFamily="18" charset="0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en-US" altLang="x-none" sz="2000" i="1">
                          <a:latin typeface="Times New Roman" pitchFamily="18" charset="0"/>
                          <a:ea typeface="宋体" panose="02010600030101010101" pitchFamily="2" charset="-122"/>
                          <a:sym typeface="+mn-ea"/>
                        </a:rPr>
                        <a:t>S</a:t>
                      </a:r>
                      <a:endParaRPr lang="zh-CN" altLang="en-US" sz="2000" i="1">
                        <a:latin typeface="Times New Roman" pitchFamily="18" charset="0"/>
                        <a:ea typeface="宋体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1.2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小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小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36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镍铬合金</a:t>
                      </a:r>
                    </a:p>
                  </a:txBody>
                  <a:tcPr marL="68580" marR="68580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>
                          <a:latin typeface="Times New Roman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i="1">
                          <a:latin typeface="Times New Roman" pitchFamily="18" charset="0"/>
                          <a:ea typeface="宋体" panose="02010600030101010101" pitchFamily="2" charset="-122"/>
                          <a:sym typeface="+mn-ea"/>
                        </a:rPr>
                        <a:t>S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0.1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大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大</a:t>
                      </a:r>
                      <a:endParaRPr lang="en-US" altLang="x-none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9907" name="Rectangle 4"/>
          <p:cNvSpPr>
            <a:spLocks noChangeArrowheads="1"/>
          </p:cNvSpPr>
          <p:nvPr/>
        </p:nvSpPr>
        <p:spPr bwMode="auto">
          <a:xfrm>
            <a:off x="539553" y="406163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记录数据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467544" y="3510171"/>
            <a:ext cx="8352928" cy="1347810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导体的电阻与</a:t>
            </a:r>
            <a:r>
              <a:rPr lang="zh-CN" altLang="en-US" sz="26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横截面积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有关。</a:t>
            </a:r>
            <a:endParaRPr lang="en-US" altLang="zh-CN" sz="26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6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材料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6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长度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相同，导体的横截面积越大，电阻越小。</a:t>
            </a:r>
            <a:endParaRPr lang="zh-CN" altLang="en-US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3438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0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Box 53"/>
          <p:cNvSpPr txBox="1">
            <a:spLocks noChangeArrowheads="1"/>
          </p:cNvSpPr>
          <p:nvPr/>
        </p:nvSpPr>
        <p:spPr bwMode="auto">
          <a:xfrm>
            <a:off x="539552" y="622722"/>
            <a:ext cx="479425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探究电阻与温度的关系</a:t>
            </a:r>
          </a:p>
        </p:txBody>
      </p:sp>
      <p:pic>
        <p:nvPicPr>
          <p:cNvPr id="19463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95736" y="1416770"/>
            <a:ext cx="4104456" cy="19573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827584" y="3798916"/>
            <a:ext cx="7488832" cy="726531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导体的电阻与</a:t>
            </a:r>
            <a:r>
              <a:rPr lang="zh-CN" altLang="en-US" sz="26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温度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有关。</a:t>
            </a:r>
            <a:r>
              <a:rPr lang="zh-CN" altLang="en-US" sz="2600" smtClean="0">
                <a:latin typeface="微软雅黑" pitchFamily="34" charset="-122"/>
                <a:ea typeface="微软雅黑" pitchFamily="34" charset="-122"/>
              </a:rPr>
              <a:t>温度</a:t>
            </a:r>
            <a:r>
              <a:rPr lang="zh-CN" altLang="en-US" sz="26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越高，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zh-CN" altLang="en-US" sz="26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越大</a:t>
            </a:r>
            <a:r>
              <a:rPr lang="zh-CN" altLang="en-US" sz="26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0863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39552" y="478349"/>
            <a:ext cx="1714500" cy="505304"/>
            <a:chOff x="1076" y="2071"/>
            <a:chExt cx="2699" cy="940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2101"/>
              <a:ext cx="2699" cy="7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归纳与小结</a:t>
              </a:r>
              <a:endParaRPr lang="zh-CN" altLang="en-US" sz="2000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86023" name="TextBox 3"/>
          <p:cNvSpPr>
            <a:spLocks noChangeArrowheads="1"/>
          </p:cNvSpPr>
          <p:nvPr/>
        </p:nvSpPr>
        <p:spPr bwMode="auto">
          <a:xfrm>
            <a:off x="467544" y="1488957"/>
            <a:ext cx="8250238" cy="1532334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导体的电阻是导体本身的一种性质，它的大小与导体的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材料</a:t>
            </a: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长度</a:t>
            </a: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横截面积</a:t>
            </a: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温度</a:t>
            </a: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有关。</a:t>
            </a:r>
          </a:p>
        </p:txBody>
      </p:sp>
    </p:spTree>
    <p:extLst>
      <p:ext uri="{BB962C8B-B14F-4D97-AF65-F5344CB8AC3E}">
        <p14:creationId xmlns:p14="http://schemas.microsoft.com/office/powerpoint/2010/main" val="1605856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 charset="-122"/>
              <a:sym typeface="微软雅黑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6" name="Picture 2" descr="7465c721f07146c8996269571f2b0abd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1561" y="1272398"/>
            <a:ext cx="3162171" cy="1876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71600" y="3437985"/>
            <a:ext cx="2448272" cy="120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大街上车太多就会发生堵塞</a:t>
            </a:r>
          </a:p>
        </p:txBody>
      </p:sp>
      <p:grpSp>
        <p:nvGrpSpPr>
          <p:cNvPr id="9" name="Group 4"/>
          <p:cNvGrpSpPr/>
          <p:nvPr/>
        </p:nvGrpSpPr>
        <p:grpSpPr>
          <a:xfrm>
            <a:off x="4716016" y="1344584"/>
            <a:ext cx="3525416" cy="1555092"/>
            <a:chOff x="1008" y="1008"/>
            <a:chExt cx="3264" cy="1488"/>
          </a:xfrm>
        </p:grpSpPr>
        <p:sp>
          <p:nvSpPr>
            <p:cNvPr id="11" name="Line 5"/>
            <p:cNvSpPr>
              <a:spLocks noChangeShapeType="1"/>
            </p:cNvSpPr>
            <p:nvPr/>
          </p:nvSpPr>
          <p:spPr bwMode="auto">
            <a:xfrm>
              <a:off x="1008" y="1344"/>
              <a:ext cx="105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3648" y="2064"/>
              <a:ext cx="240" cy="4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1440" y="2064"/>
              <a:ext cx="2304" cy="432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CC99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296" y="2064"/>
              <a:ext cx="288" cy="4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3696" y="2064"/>
              <a:ext cx="96" cy="43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utoShape 10"/>
            <p:cNvSpPr>
              <a:spLocks noChangeArrowheads="1"/>
            </p:cNvSpPr>
            <p:nvPr/>
          </p:nvSpPr>
          <p:spPr bwMode="auto">
            <a:xfrm>
              <a:off x="2448" y="2064"/>
              <a:ext cx="192" cy="240"/>
            </a:xfrm>
            <a:prstGeom prst="smileyFace">
              <a:avLst>
                <a:gd name="adj" fmla="val 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auto">
            <a:xfrm>
              <a:off x="2160" y="2064"/>
              <a:ext cx="336" cy="384"/>
            </a:xfrm>
            <a:prstGeom prst="smileyFace">
              <a:avLst>
                <a:gd name="adj" fmla="val -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AutoShape 12"/>
            <p:cNvSpPr>
              <a:spLocks noChangeArrowheads="1"/>
            </p:cNvSpPr>
            <p:nvPr/>
          </p:nvSpPr>
          <p:spPr bwMode="auto">
            <a:xfrm>
              <a:off x="2448" y="2304"/>
              <a:ext cx="192" cy="192"/>
            </a:xfrm>
            <a:prstGeom prst="smileyFace">
              <a:avLst>
                <a:gd name="adj" fmla="val 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AutoShape 13"/>
            <p:cNvSpPr>
              <a:spLocks noChangeArrowheads="1"/>
            </p:cNvSpPr>
            <p:nvPr/>
          </p:nvSpPr>
          <p:spPr bwMode="auto">
            <a:xfrm>
              <a:off x="1872" y="2304"/>
              <a:ext cx="336" cy="192"/>
            </a:xfrm>
            <a:prstGeom prst="smileyFace">
              <a:avLst>
                <a:gd name="adj" fmla="val -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AutoShape 14"/>
            <p:cNvSpPr>
              <a:spLocks noChangeArrowheads="1"/>
            </p:cNvSpPr>
            <p:nvPr/>
          </p:nvSpPr>
          <p:spPr bwMode="auto">
            <a:xfrm>
              <a:off x="2976" y="2160"/>
              <a:ext cx="288" cy="336"/>
            </a:xfrm>
            <a:prstGeom prst="smileyFace">
              <a:avLst>
                <a:gd name="adj" fmla="val -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AutoShape 15"/>
            <p:cNvSpPr>
              <a:spLocks noChangeArrowheads="1"/>
            </p:cNvSpPr>
            <p:nvPr/>
          </p:nvSpPr>
          <p:spPr bwMode="auto">
            <a:xfrm>
              <a:off x="2784" y="2304"/>
              <a:ext cx="192" cy="192"/>
            </a:xfrm>
            <a:prstGeom prst="smileyFace">
              <a:avLst>
                <a:gd name="adj" fmla="val -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AutoShape 16"/>
            <p:cNvSpPr>
              <a:spLocks noChangeArrowheads="1"/>
            </p:cNvSpPr>
            <p:nvPr/>
          </p:nvSpPr>
          <p:spPr bwMode="auto">
            <a:xfrm>
              <a:off x="1536" y="2256"/>
              <a:ext cx="336" cy="192"/>
            </a:xfrm>
            <a:prstGeom prst="smileyFace">
              <a:avLst>
                <a:gd name="adj" fmla="val -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AutoShape 17"/>
            <p:cNvSpPr>
              <a:spLocks noChangeArrowheads="1"/>
            </p:cNvSpPr>
            <p:nvPr/>
          </p:nvSpPr>
          <p:spPr bwMode="auto">
            <a:xfrm>
              <a:off x="2640" y="2064"/>
              <a:ext cx="384" cy="240"/>
            </a:xfrm>
            <a:prstGeom prst="smileyFace">
              <a:avLst>
                <a:gd name="adj" fmla="val -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AutoShape 18"/>
            <p:cNvSpPr>
              <a:spLocks noChangeArrowheads="1"/>
            </p:cNvSpPr>
            <p:nvPr/>
          </p:nvSpPr>
          <p:spPr bwMode="auto">
            <a:xfrm>
              <a:off x="2640" y="2304"/>
              <a:ext cx="144" cy="192"/>
            </a:xfrm>
            <a:prstGeom prst="smileyFace">
              <a:avLst>
                <a:gd name="adj" fmla="val -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AutoShape 19"/>
            <p:cNvSpPr>
              <a:spLocks noChangeArrowheads="1"/>
            </p:cNvSpPr>
            <p:nvPr/>
          </p:nvSpPr>
          <p:spPr bwMode="auto">
            <a:xfrm>
              <a:off x="1968" y="2064"/>
              <a:ext cx="192" cy="192"/>
            </a:xfrm>
            <a:prstGeom prst="smileyFace">
              <a:avLst>
                <a:gd name="adj" fmla="val -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AutoShape 20"/>
            <p:cNvSpPr>
              <a:spLocks noChangeArrowheads="1"/>
            </p:cNvSpPr>
            <p:nvPr/>
          </p:nvSpPr>
          <p:spPr bwMode="auto">
            <a:xfrm>
              <a:off x="1776" y="2112"/>
              <a:ext cx="192" cy="192"/>
            </a:xfrm>
            <a:prstGeom prst="smileyFace">
              <a:avLst>
                <a:gd name="adj" fmla="val 46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016" y="1008"/>
              <a:ext cx="1344" cy="624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CC99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3360" y="1152"/>
              <a:ext cx="144" cy="336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CC99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23"/>
            <p:cNvSpPr>
              <a:spLocks noChangeShapeType="1"/>
            </p:cNvSpPr>
            <p:nvPr/>
          </p:nvSpPr>
          <p:spPr bwMode="auto">
            <a:xfrm>
              <a:off x="3504" y="1344"/>
              <a:ext cx="768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24"/>
            <p:cNvSpPr>
              <a:spLocks noChangeShapeType="1"/>
            </p:cNvSpPr>
            <p:nvPr/>
          </p:nvSpPr>
          <p:spPr bwMode="auto">
            <a:xfrm flipH="1">
              <a:off x="4272" y="1344"/>
              <a:ext cx="0" cy="96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25"/>
            <p:cNvSpPr>
              <a:spLocks noChangeShapeType="1"/>
            </p:cNvSpPr>
            <p:nvPr/>
          </p:nvSpPr>
          <p:spPr bwMode="auto">
            <a:xfrm flipH="1">
              <a:off x="3888" y="2304"/>
              <a:ext cx="384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26"/>
            <p:cNvSpPr>
              <a:spLocks noChangeShapeType="1"/>
            </p:cNvSpPr>
            <p:nvPr/>
          </p:nvSpPr>
          <p:spPr bwMode="auto">
            <a:xfrm>
              <a:off x="1008" y="2304"/>
              <a:ext cx="43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27"/>
            <p:cNvSpPr>
              <a:spLocks noChangeShapeType="1"/>
            </p:cNvSpPr>
            <p:nvPr/>
          </p:nvSpPr>
          <p:spPr bwMode="auto">
            <a:xfrm flipH="1" flipV="1">
              <a:off x="1008" y="1344"/>
              <a:ext cx="0" cy="96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AutoShape 28"/>
            <p:cNvSpPr>
              <a:spLocks noChangeArrowheads="1"/>
            </p:cNvSpPr>
            <p:nvPr/>
          </p:nvSpPr>
          <p:spPr bwMode="auto">
            <a:xfrm rot="10800000">
              <a:off x="3312" y="2208"/>
              <a:ext cx="768" cy="192"/>
            </a:xfrm>
            <a:prstGeom prst="notchedRightArrow">
              <a:avLst>
                <a:gd name="adj1" fmla="val 50000"/>
                <a:gd name="adj2" fmla="val 100000"/>
              </a:avLst>
            </a:prstGeom>
            <a:solidFill>
              <a:srgbClr val="CCFFCC"/>
            </a:solidFill>
            <a:ln w="9525">
              <a:solidFill>
                <a:srgbClr val="FF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5652120" y="1344585"/>
            <a:ext cx="22860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/>
              </a:rPr>
              <a:t> -     </a:t>
            </a:r>
            <a:r>
              <a:rPr lang="en-US" altLang="zh-CN" sz="3600" b="1" smtClean="0">
                <a:latin typeface="Arial"/>
              </a:rPr>
              <a:t>  </a:t>
            </a:r>
            <a:r>
              <a:rPr lang="en-US" altLang="zh-CN" sz="3600" b="1">
                <a:latin typeface="Arial"/>
              </a:rPr>
              <a:t>+</a:t>
            </a: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 bwMode="auto">
          <a:xfrm>
            <a:off x="5004048" y="3437985"/>
            <a:ext cx="3187824" cy="115498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那么电流在导线中会不会受到阻碍呢？</a:t>
            </a:r>
          </a:p>
        </p:txBody>
      </p:sp>
    </p:spTree>
    <p:extLst>
      <p:ext uri="{BB962C8B-B14F-4D97-AF65-F5344CB8AC3E}">
        <p14:creationId xmlns:p14="http://schemas.microsoft.com/office/powerpoint/2010/main" val="1678961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539553" y="1344584"/>
            <a:ext cx="5724525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在其他条件相同的情况下，电阻较小的材料导电性能较强；反之，电阻较大，导电性能较弱。右图展示的是不同材料在导电性能上的排序，从上至下，材料的导电性能依次减弱。</a:t>
            </a:r>
          </a:p>
        </p:txBody>
      </p:sp>
      <p:grpSp>
        <p:nvGrpSpPr>
          <p:cNvPr id="8" name="组合 3"/>
          <p:cNvGrpSpPr/>
          <p:nvPr/>
        </p:nvGrpSpPr>
        <p:grpSpPr>
          <a:xfrm>
            <a:off x="539552" y="478349"/>
            <a:ext cx="1714500" cy="505304"/>
            <a:chOff x="1076" y="2071"/>
            <a:chExt cx="2699" cy="940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2101"/>
              <a:ext cx="2699" cy="7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归纳与小结</a:t>
              </a:r>
              <a:endParaRPr lang="zh-CN" altLang="en-US" sz="2000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1" name="Picture 2" descr="\\初三物理\初三物理共享\新教材图 电压电阻 生活用电\16章 电压电阻\电压电阻图\16-3-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88225" y="478350"/>
            <a:ext cx="1408551" cy="44627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67638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8499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43608" y="983653"/>
            <a:ext cx="6624736" cy="379387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392494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矩形 7"/>
          <p:cNvSpPr/>
          <p:nvPr/>
        </p:nvSpPr>
        <p:spPr>
          <a:xfrm>
            <a:off x="467544" y="983653"/>
            <a:ext cx="835292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1.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•</a:t>
            </a:r>
            <a:r>
              <a:rPr lang="zh-CN" altLang="zh-CN" sz="2400" dirty="0" smtClean="0">
                <a:latin typeface="+mn-ea"/>
              </a:rPr>
              <a:t>盘锦）关于导体电阻，下列说法正确的是（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．铜导线电阻比铁导线电阻小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．导体两端的电压为零时，导体的电阻为零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．只增加导体的横截面积，导体的电阻增大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．导体的电阻越小，表示导体对电流的阻碍作用越小</a:t>
            </a:r>
            <a:endParaRPr lang="zh-CN" altLang="zh-CN" sz="2400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12360" y="1128026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D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795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478349"/>
            <a:ext cx="8280920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2.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2021</a:t>
            </a:r>
            <a:r>
              <a:rPr lang="zh-CN" altLang="zh-CN" sz="2400" dirty="0" smtClean="0">
                <a:latin typeface="+mn-ea"/>
              </a:rPr>
              <a:t>•</a:t>
            </a:r>
            <a:r>
              <a:rPr lang="zh-CN" altLang="zh-CN" sz="2400" dirty="0" smtClean="0">
                <a:latin typeface="+mn-ea"/>
              </a:rPr>
              <a:t>成都）防控“新冠疫情”，检测体温是重要的措施。如图所示的红外测温仪，是通过接收身体辐射的红外线来显示被测人的体温。下列说法正确的是（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．测温仪的电子元件都是由导体材料制成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．测温仪工作时电池将化学能部分转化为电能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．人体辐射的红外线不是电磁波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．乱扔废弃电池不会对环境产生危害</a:t>
            </a:r>
          </a:p>
        </p:txBody>
      </p:sp>
      <p:sp>
        <p:nvSpPr>
          <p:cNvPr id="5" name="矩形 4"/>
          <p:cNvSpPr/>
          <p:nvPr/>
        </p:nvSpPr>
        <p:spPr>
          <a:xfrm>
            <a:off x="5868144" y="170551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2290" name="Picture 2" descr="https://timgsa.baidu.com/timg?image&amp;quality=80&amp;size=b9999_10000&amp;sec=1597686221959&amp;di=b4bb1e7d65413463e67edb0e665b5516&amp;imgtype=0&amp;src=http%3A%2F%2Fi05.c.aliimg.com%2Fimg%2Fibank%2F2014%2F838%2F892%2F1770298838_1520684113.310x31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020273" y="2499564"/>
            <a:ext cx="1762939" cy="202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9479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406163"/>
            <a:ext cx="8352928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3.</a:t>
            </a: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2021</a:t>
            </a:r>
            <a:r>
              <a:rPr lang="zh-CN" altLang="zh-CN" sz="2200" dirty="0" smtClean="0">
                <a:latin typeface="+mn-ea"/>
              </a:rPr>
              <a:t>•</a:t>
            </a:r>
            <a:r>
              <a:rPr lang="zh-CN" altLang="zh-CN" sz="2200" dirty="0" smtClean="0">
                <a:latin typeface="+mn-ea"/>
              </a:rPr>
              <a:t>长沙）如图所示的钨丝是将一个白炽灯去除玻璃罩制成的，闭合开关</a:t>
            </a:r>
            <a:r>
              <a:rPr lang="en-US" altLang="zh-CN" sz="2200" dirty="0" smtClean="0">
                <a:latin typeface="+mn-ea"/>
              </a:rPr>
              <a:t>S</a:t>
            </a:r>
            <a:r>
              <a:rPr lang="zh-CN" altLang="zh-CN" sz="2200" dirty="0" smtClean="0">
                <a:latin typeface="+mn-ea"/>
              </a:rPr>
              <a:t>，小灯泡</a:t>
            </a:r>
            <a:r>
              <a:rPr lang="en-US" altLang="zh-CN" sz="2200" dirty="0" smtClean="0">
                <a:latin typeface="+mn-ea"/>
              </a:rPr>
              <a:t>L</a:t>
            </a:r>
            <a:r>
              <a:rPr lang="zh-CN" altLang="zh-CN" sz="2200" dirty="0" smtClean="0">
                <a:latin typeface="+mn-ea"/>
              </a:rPr>
              <a:t>发光，钨丝不发光，向钨线吹气时，小灯泡</a:t>
            </a:r>
            <a:r>
              <a:rPr lang="en-US" altLang="zh-CN" sz="2200" dirty="0" smtClean="0">
                <a:latin typeface="+mn-ea"/>
              </a:rPr>
              <a:t>L</a:t>
            </a:r>
            <a:r>
              <a:rPr lang="zh-CN" altLang="zh-CN" sz="2200" dirty="0" smtClean="0">
                <a:latin typeface="+mn-ea"/>
              </a:rPr>
              <a:t>变亮，用酒精灯给钨丝加热，小灯泡</a:t>
            </a:r>
            <a:r>
              <a:rPr lang="en-US" altLang="zh-CN" sz="2200" dirty="0" smtClean="0">
                <a:latin typeface="+mn-ea"/>
              </a:rPr>
              <a:t>L</a:t>
            </a:r>
            <a:r>
              <a:rPr lang="zh-CN" altLang="zh-CN" sz="2200" dirty="0" smtClean="0">
                <a:latin typeface="+mn-ea"/>
              </a:rPr>
              <a:t>逐渐变暗直至熄灭，由实验可知（　　）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A</a:t>
            </a:r>
            <a:r>
              <a:rPr lang="zh-CN" altLang="zh-CN" sz="2200" dirty="0" smtClean="0">
                <a:latin typeface="+mn-ea"/>
              </a:rPr>
              <a:t>．钨丝的电阻随温度升高而减小</a:t>
            </a:r>
            <a:r>
              <a:rPr lang="en-US" altLang="zh-CN" sz="2200" dirty="0" smtClean="0">
                <a:latin typeface="+mn-ea"/>
              </a:rPr>
              <a:t>	</a:t>
            </a:r>
            <a:endParaRPr lang="zh-CN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B</a:t>
            </a:r>
            <a:r>
              <a:rPr lang="zh-CN" altLang="zh-CN" sz="2200" dirty="0" smtClean="0">
                <a:latin typeface="+mn-ea"/>
              </a:rPr>
              <a:t>．向钨丝吹气时，钨丝电阻变小</a:t>
            </a:r>
            <a:r>
              <a:rPr lang="en-US" altLang="zh-CN" sz="2200" dirty="0" smtClean="0">
                <a:latin typeface="+mn-ea"/>
              </a:rPr>
              <a:t>	</a:t>
            </a:r>
            <a:endParaRPr lang="zh-CN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C</a:t>
            </a:r>
            <a:r>
              <a:rPr lang="zh-CN" altLang="zh-CN" sz="2200" dirty="0" smtClean="0">
                <a:latin typeface="+mn-ea"/>
              </a:rPr>
              <a:t>．给钨丝加热时，电路中的电流变大</a:t>
            </a:r>
            <a:r>
              <a:rPr lang="en-US" altLang="zh-CN" sz="2200" dirty="0" smtClean="0">
                <a:latin typeface="+mn-ea"/>
              </a:rPr>
              <a:t>	</a:t>
            </a:r>
            <a:endParaRPr lang="zh-CN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D</a:t>
            </a:r>
            <a:r>
              <a:rPr lang="zh-CN" altLang="zh-CN" sz="2200" dirty="0" smtClean="0">
                <a:latin typeface="+mn-ea"/>
              </a:rPr>
              <a:t>．小灯泡</a:t>
            </a:r>
            <a:r>
              <a:rPr lang="en-US" altLang="zh-CN" sz="2200" dirty="0" smtClean="0">
                <a:latin typeface="+mn-ea"/>
              </a:rPr>
              <a:t>L</a:t>
            </a:r>
            <a:r>
              <a:rPr lang="zh-CN" altLang="zh-CN" sz="2200" dirty="0" smtClean="0">
                <a:latin typeface="+mn-ea"/>
              </a:rPr>
              <a:t>发光钨丝不发光因为通过钨丝电流小于小灯泡</a:t>
            </a:r>
            <a:r>
              <a:rPr lang="en-US" altLang="zh-CN" sz="2200" dirty="0" smtClean="0">
                <a:latin typeface="+mn-ea"/>
              </a:rPr>
              <a:t>L</a:t>
            </a:r>
            <a:r>
              <a:rPr lang="zh-CN" altLang="zh-CN" sz="2200" dirty="0" smtClean="0">
                <a:latin typeface="+mn-ea"/>
              </a:rPr>
              <a:t>的电流</a:t>
            </a:r>
          </a:p>
        </p:txBody>
      </p:sp>
      <p:pic>
        <p:nvPicPr>
          <p:cNvPr id="205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0192" y="2427378"/>
            <a:ext cx="1512168" cy="1077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矩形 7"/>
          <p:cNvSpPr/>
          <p:nvPr/>
        </p:nvSpPr>
        <p:spPr>
          <a:xfrm>
            <a:off x="1763688" y="199426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673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9552" y="694908"/>
            <a:ext cx="8280920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4.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•</a:t>
            </a:r>
            <a:r>
              <a:rPr lang="zh-CN" altLang="zh-CN" sz="2400" dirty="0" smtClean="0">
                <a:latin typeface="+mn-ea"/>
              </a:rPr>
              <a:t>河南）一款</a:t>
            </a:r>
            <a:r>
              <a:rPr lang="en-US" altLang="zh-CN" sz="2400" dirty="0" smtClean="0">
                <a:latin typeface="+mn-ea"/>
              </a:rPr>
              <a:t>5G</a:t>
            </a:r>
            <a:r>
              <a:rPr lang="zh-CN" altLang="zh-CN" sz="2400" dirty="0" smtClean="0">
                <a:latin typeface="+mn-ea"/>
              </a:rPr>
              <a:t>手机的折叠屏由柔性发光二极管制成，其中制成发光二极管的材料是（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．导体</a:t>
            </a:r>
            <a:r>
              <a:rPr lang="en-US" altLang="zh-CN" sz="2400" dirty="0" smtClean="0">
                <a:latin typeface="+mn-ea"/>
              </a:rPr>
              <a:t>	B</a:t>
            </a:r>
            <a:r>
              <a:rPr lang="zh-CN" altLang="zh-CN" sz="2400" dirty="0" smtClean="0">
                <a:latin typeface="+mn-ea"/>
              </a:rPr>
              <a:t>．半导体</a:t>
            </a:r>
            <a:r>
              <a:rPr lang="en-US" altLang="zh-CN" sz="2400" dirty="0" smtClean="0">
                <a:latin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．超导体</a:t>
            </a:r>
            <a:r>
              <a:rPr lang="en-US" altLang="zh-CN" sz="2400" dirty="0" smtClean="0">
                <a:latin typeface="+mn-ea"/>
              </a:rPr>
              <a:t>	D</a:t>
            </a:r>
            <a:r>
              <a:rPr lang="zh-CN" altLang="zh-CN" sz="2400" dirty="0" smtClean="0">
                <a:latin typeface="+mn-ea"/>
              </a:rPr>
              <a:t>．绝缘体</a:t>
            </a:r>
            <a:endParaRPr lang="zh-CN" altLang="zh-CN" sz="2400" dirty="0">
              <a:latin typeface="+mn-ea"/>
            </a:endParaRPr>
          </a:p>
        </p:txBody>
      </p:sp>
      <p:pic>
        <p:nvPicPr>
          <p:cNvPr id="19458" name="Picture 2" descr="https://timgsa.baidu.com/timg?image&amp;quality=80&amp;size=b9999_10000&amp;sec=1597332215704&amp;di=8982291003ba0f3de243763e3d3635ca&amp;imgtype=0&amp;src=http%3A%2F%2Fn.sinaimg.cn%2Fsinacn20191025ac%2F200%2Fw640h360%2F20191025%2F855f-ihmipqw686224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20072" y="2427378"/>
            <a:ext cx="3071664" cy="173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5004048" y="1344584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47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536" y="406163"/>
            <a:ext cx="8424936" cy="4257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latin typeface="+mn-ea"/>
                <a:cs typeface="Times New Roman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2020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•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东平县期末）如图所示是探究影响导体电阻大小因素的实验装置（导线的数量及连接可改变），演示板上的金属丝长短粗细都相同，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都是镍铬丝，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是铜丝、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是铁丝，下列说法正确的是（　　）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①实验中，电流表示数越大说明电阻越大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②该装置能研究电阻与导体长度的关系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③该装置能研究电阻与导体横截面积的关系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④用导线连接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接线柱，电流表示数将变大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+mn-ea"/>
              </a:rPr>
              <a:t>A</a:t>
            </a:r>
            <a:r>
              <a:rPr lang="zh-CN" altLang="zh-CN" sz="2000" dirty="0" smtClean="0">
                <a:latin typeface="+mn-ea"/>
              </a:rPr>
              <a:t>．只有</a:t>
            </a:r>
            <a:r>
              <a:rPr lang="en-US" altLang="zh-CN" sz="2000" dirty="0" smtClean="0">
                <a:latin typeface="+mn-ea"/>
              </a:rPr>
              <a:t>②</a:t>
            </a:r>
            <a:r>
              <a:rPr lang="zh-CN" altLang="zh-CN" sz="2000" dirty="0" smtClean="0">
                <a:latin typeface="+mn-ea"/>
              </a:rPr>
              <a:t>和</a:t>
            </a:r>
            <a:r>
              <a:rPr lang="en-US" altLang="zh-CN" sz="2000" dirty="0" smtClean="0">
                <a:latin typeface="+mn-ea"/>
              </a:rPr>
              <a:t>③	B</a:t>
            </a:r>
            <a:r>
              <a:rPr lang="zh-CN" altLang="zh-CN" sz="2000" dirty="0" smtClean="0">
                <a:latin typeface="+mn-ea"/>
              </a:rPr>
              <a:t>．只有</a:t>
            </a:r>
            <a:r>
              <a:rPr lang="en-US" altLang="zh-CN" sz="2000" dirty="0" smtClean="0">
                <a:latin typeface="+mn-ea"/>
              </a:rPr>
              <a:t>①</a:t>
            </a:r>
            <a:r>
              <a:rPr lang="zh-CN" altLang="zh-CN" sz="2000" dirty="0" smtClean="0">
                <a:latin typeface="+mn-ea"/>
              </a:rPr>
              <a:t>和</a:t>
            </a:r>
            <a:r>
              <a:rPr lang="en-US" altLang="zh-CN" sz="2000" dirty="0" smtClean="0">
                <a:latin typeface="+mn-ea"/>
              </a:rPr>
              <a:t>④	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+mn-ea"/>
              </a:rPr>
              <a:t>C</a:t>
            </a:r>
            <a:r>
              <a:rPr lang="zh-CN" altLang="zh-CN" sz="2000" dirty="0" smtClean="0">
                <a:latin typeface="+mn-ea"/>
              </a:rPr>
              <a:t>．只有</a:t>
            </a:r>
            <a:r>
              <a:rPr lang="en-US" altLang="zh-CN" sz="2000" dirty="0" smtClean="0">
                <a:latin typeface="+mn-ea"/>
              </a:rPr>
              <a:t>①</a:t>
            </a:r>
            <a:r>
              <a:rPr lang="zh-CN" altLang="zh-CN" sz="2000" dirty="0" smtClean="0">
                <a:latin typeface="+mn-ea"/>
              </a:rPr>
              <a:t>和</a:t>
            </a:r>
            <a:r>
              <a:rPr lang="en-US" altLang="zh-CN" sz="2000" dirty="0" smtClean="0">
                <a:latin typeface="+mn-ea"/>
              </a:rPr>
              <a:t>②	D</a:t>
            </a:r>
            <a:r>
              <a:rPr lang="zh-CN" altLang="zh-CN" sz="2000" dirty="0" smtClean="0">
                <a:latin typeface="+mn-ea"/>
              </a:rPr>
              <a:t>．只有</a:t>
            </a:r>
            <a:r>
              <a:rPr lang="en-US" altLang="zh-CN" sz="2000" dirty="0" smtClean="0">
                <a:latin typeface="+mn-ea"/>
              </a:rPr>
              <a:t>②</a:t>
            </a:r>
            <a:r>
              <a:rPr lang="zh-CN" altLang="zh-CN" sz="2000" dirty="0" smtClean="0">
                <a:latin typeface="+mn-ea"/>
              </a:rPr>
              <a:t>和</a:t>
            </a:r>
            <a:r>
              <a:rPr lang="en-US" altLang="zh-CN" sz="2000" dirty="0" smtClean="0">
                <a:latin typeface="+mn-ea"/>
              </a:rPr>
              <a:t>④</a:t>
            </a:r>
            <a:endParaRPr lang="zh-CN" altLang="zh-CN" sz="2000" dirty="0" smtClean="0">
              <a:latin typeface="+mn-ea"/>
            </a:endParaRPr>
          </a:p>
        </p:txBody>
      </p:sp>
      <p:pic>
        <p:nvPicPr>
          <p:cNvPr id="1843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44208" y="2305300"/>
            <a:ext cx="1440160" cy="1625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7524328" y="1416771"/>
            <a:ext cx="3626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A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629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22722"/>
            <a:ext cx="8136904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6.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</a:t>
            </a:r>
            <a:r>
              <a:rPr lang="zh-CN" altLang="zh-CN" sz="2400" dirty="0" smtClean="0">
                <a:latin typeface="+mn-ea"/>
              </a:rPr>
              <a:t>•永川区期末）现有四段导线，甲是镍铬合金丝，乙、丙、丁都是铜丝，甲与丁等长且等粗，乙与丙等长而乙较粗，丙与丁等粗而丁较长。关于它们的电阻，下列判断中正确的是（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．甲的电阻最小</a:t>
            </a:r>
            <a:r>
              <a:rPr lang="en-US" altLang="zh-CN" sz="2400" dirty="0" smtClean="0">
                <a:latin typeface="+mn-ea"/>
              </a:rPr>
              <a:t>	B</a:t>
            </a:r>
            <a:r>
              <a:rPr lang="zh-CN" altLang="zh-CN" sz="2400" dirty="0" smtClean="0">
                <a:latin typeface="+mn-ea"/>
              </a:rPr>
              <a:t>．乙的电阻最小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．丙的电阻最大</a:t>
            </a:r>
            <a:r>
              <a:rPr lang="en-US" altLang="zh-CN" sz="2400" dirty="0" smtClean="0">
                <a:latin typeface="+mn-ea"/>
              </a:rPr>
              <a:t>	D</a:t>
            </a:r>
            <a:r>
              <a:rPr lang="zh-CN" altLang="zh-CN" sz="2400" dirty="0" smtClean="0">
                <a:latin typeface="+mn-ea"/>
              </a:rPr>
              <a:t>．丁的电阻最大</a:t>
            </a:r>
            <a:endParaRPr lang="zh-CN" altLang="zh-CN" sz="24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744" y="2355192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03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622722"/>
            <a:ext cx="8280920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7.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</a:t>
            </a:r>
            <a:r>
              <a:rPr lang="zh-CN" altLang="zh-CN" sz="2400" dirty="0" smtClean="0">
                <a:latin typeface="+mn-ea"/>
              </a:rPr>
              <a:t>•高邮市期末）在“探究影响导体电阻大小的因素“时，小明发现手边只有一根金属丝，则下列哪个因素肯定无法进行探究（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．长度</a:t>
            </a:r>
            <a:r>
              <a:rPr lang="en-US" altLang="zh-CN" sz="2400" dirty="0" smtClean="0">
                <a:latin typeface="+mn-ea"/>
              </a:rPr>
              <a:t>	B</a:t>
            </a:r>
            <a:r>
              <a:rPr lang="zh-CN" altLang="zh-CN" sz="2400" dirty="0" smtClean="0">
                <a:latin typeface="+mn-ea"/>
              </a:rPr>
              <a:t>．横截面积</a:t>
            </a:r>
            <a:r>
              <a:rPr lang="en-US" altLang="zh-CN" sz="2400" dirty="0" smtClean="0">
                <a:latin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．材料</a:t>
            </a:r>
            <a:r>
              <a:rPr lang="en-US" altLang="zh-CN" sz="2400" dirty="0" smtClean="0">
                <a:latin typeface="+mn-ea"/>
              </a:rPr>
              <a:t>	D</a:t>
            </a:r>
            <a:r>
              <a:rPr lang="zh-CN" altLang="zh-CN" sz="2400" dirty="0" smtClean="0">
                <a:latin typeface="+mn-ea"/>
              </a:rPr>
              <a:t>．温度</a:t>
            </a:r>
            <a:endParaRPr lang="zh-CN" altLang="zh-CN" sz="240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71800" y="1849888"/>
            <a:ext cx="348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C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834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8349"/>
            <a:ext cx="8280920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8.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</a:t>
            </a:r>
            <a:r>
              <a:rPr lang="zh-CN" altLang="zh-CN" sz="2400" dirty="0" smtClean="0">
                <a:latin typeface="+mn-ea"/>
              </a:rPr>
              <a:t>•松北区期末）如图所示是探究“影响电阻大小的因素”实验中的四根电阻丝，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为锰铜线，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为镍铬合金线。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的横截面积为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zh-CN" altLang="zh-CN" sz="2400" dirty="0" smtClean="0">
                <a:latin typeface="+mn-ea"/>
              </a:rPr>
              <a:t>，</a:t>
            </a: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的横截面积为</a:t>
            </a:r>
            <a:r>
              <a:rPr lang="en-US" altLang="zh-CN" sz="2400" dirty="0" smtClean="0">
                <a:latin typeface="+mn-ea"/>
              </a:rPr>
              <a:t>4S</a:t>
            </a:r>
            <a:r>
              <a:rPr lang="zh-CN" altLang="zh-CN" sz="2400" dirty="0" smtClean="0">
                <a:latin typeface="+mn-ea"/>
              </a:rPr>
              <a:t>，当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分别接入同一检测电路时，电流表示数分别为</a:t>
            </a:r>
            <a:r>
              <a:rPr lang="en-US" altLang="zh-CN" sz="2400" dirty="0" smtClean="0">
                <a:latin typeface="+mn-ea"/>
              </a:rPr>
              <a:t>I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I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I</a:t>
            </a:r>
            <a:r>
              <a:rPr lang="en-US" altLang="zh-CN" sz="2400" baseline="-25000" dirty="0" smtClean="0">
                <a:latin typeface="+mn-ea"/>
              </a:rPr>
              <a:t>3</a:t>
            </a:r>
            <a:r>
              <a:rPr lang="zh-CN" altLang="zh-CN" sz="2400" dirty="0" smtClean="0">
                <a:latin typeface="+mn-ea"/>
              </a:rPr>
              <a:t>，比较发现：</a:t>
            </a:r>
            <a:r>
              <a:rPr lang="en-US" altLang="zh-CN" sz="2400" dirty="0" smtClean="0">
                <a:latin typeface="+mn-ea"/>
              </a:rPr>
              <a:t>I</a:t>
            </a:r>
            <a:r>
              <a:rPr lang="en-US" altLang="zh-CN" sz="2400" baseline="-25000" dirty="0" smtClean="0">
                <a:latin typeface="+mn-ea"/>
              </a:rPr>
              <a:t>3</a:t>
            </a:r>
            <a:r>
              <a:rPr lang="zh-CN" altLang="zh-CN" sz="2400" dirty="0" smtClean="0">
                <a:latin typeface="+mn-ea"/>
              </a:rPr>
              <a:t>＞</a:t>
            </a:r>
            <a:r>
              <a:rPr lang="en-US" altLang="zh-CN" sz="2400" dirty="0" smtClean="0">
                <a:latin typeface="+mn-ea"/>
              </a:rPr>
              <a:t>I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，说明导体的电阻跟导体的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有关；</a:t>
            </a:r>
            <a:r>
              <a:rPr lang="en-US" altLang="zh-CN" sz="2400" dirty="0" smtClean="0">
                <a:latin typeface="+mn-ea"/>
              </a:rPr>
              <a:t>I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＞</a:t>
            </a:r>
            <a:r>
              <a:rPr lang="en-US" altLang="zh-CN" sz="2400" dirty="0" smtClean="0">
                <a:latin typeface="+mn-ea"/>
              </a:rPr>
              <a:t>I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，说明导体的电阻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ea"/>
              </a:rPr>
              <a:t>跟导体的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有关。</a:t>
            </a:r>
            <a:endParaRPr lang="zh-CN" altLang="zh-CN" sz="2400" dirty="0">
              <a:latin typeface="+mn-ea"/>
            </a:endParaRPr>
          </a:p>
        </p:txBody>
      </p:sp>
      <p:pic>
        <p:nvPicPr>
          <p:cNvPr id="6145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16017" y="3437985"/>
            <a:ext cx="3293481" cy="1299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6444208" y="2788309"/>
            <a:ext cx="1210588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</a:rPr>
              <a:t>横截面积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697" y="3871102"/>
            <a:ext cx="69762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</a:rPr>
              <a:t>长度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522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66570"/>
          <p:cNvSpPr>
            <a:spLocks noChangeArrowheads="1"/>
          </p:cNvSpPr>
          <p:nvPr/>
        </p:nvSpPr>
        <p:spPr bwMode="auto">
          <a:xfrm>
            <a:off x="467544" y="911467"/>
            <a:ext cx="810101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导线多是用铜做的，特别重要的电器设备的导线还要用昂贵的银来做。铁也是导体，既多又便宜，想想看，为什么不用铁来做导线呢？</a:t>
            </a:r>
          </a:p>
        </p:txBody>
      </p:sp>
      <p:pic>
        <p:nvPicPr>
          <p:cNvPr id="5127" name="Picture 6" descr="a8afa7f9c15fee945348bfb3e475d5e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04049" y="3798916"/>
            <a:ext cx="2663825" cy="11680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8" name="Picture 7" descr="导线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04048" y="2283005"/>
            <a:ext cx="2592388" cy="1352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6" descr="12758816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43608" y="2932681"/>
            <a:ext cx="2721496" cy="1530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组合 3"/>
          <p:cNvGrpSpPr/>
          <p:nvPr/>
        </p:nvGrpSpPr>
        <p:grpSpPr>
          <a:xfrm>
            <a:off x="539552" y="406163"/>
            <a:ext cx="1727840" cy="447391"/>
            <a:chOff x="1076" y="2071"/>
            <a:chExt cx="2720" cy="940"/>
          </a:xfrm>
        </p:grpSpPr>
        <p:sp>
          <p:nvSpPr>
            <p:cNvPr id="12" name="流程图: 文档 11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3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344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6163"/>
            <a:ext cx="8280920" cy="318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dirty="0" smtClean="0">
                <a:latin typeface="+mn-ea"/>
              </a:rPr>
              <a:t>9.</a:t>
            </a: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2020</a:t>
            </a:r>
            <a:r>
              <a:rPr lang="zh-CN" altLang="zh-CN" sz="2200" dirty="0" smtClean="0">
                <a:latin typeface="+mn-ea"/>
              </a:rPr>
              <a:t>秋</a:t>
            </a:r>
            <a:r>
              <a:rPr lang="zh-CN" altLang="zh-CN" sz="2200" dirty="0" smtClean="0">
                <a:latin typeface="+mn-ea"/>
              </a:rPr>
              <a:t>•香洲区期末）如图所示，</a:t>
            </a:r>
            <a:r>
              <a:rPr lang="en-US" altLang="zh-CN" sz="2200" dirty="0" smtClean="0">
                <a:latin typeface="+mn-ea"/>
              </a:rPr>
              <a:t>R</a:t>
            </a:r>
            <a:r>
              <a:rPr lang="en-US" altLang="zh-CN" sz="2200" baseline="-25000" dirty="0" smtClean="0">
                <a:latin typeface="+mn-ea"/>
              </a:rPr>
              <a:t>1</a:t>
            </a:r>
            <a:r>
              <a:rPr lang="zh-CN" altLang="zh-CN" sz="2200" dirty="0" smtClean="0">
                <a:latin typeface="+mn-ea"/>
              </a:rPr>
              <a:t>是一块合金导体，将其按照图甲的方式连入电路中，闭合开关，电流表的示数为</a:t>
            </a:r>
            <a:r>
              <a:rPr lang="en-US" altLang="zh-CN" sz="2200" dirty="0" smtClean="0">
                <a:latin typeface="+mn-ea"/>
              </a:rPr>
              <a:t>I</a:t>
            </a:r>
            <a:r>
              <a:rPr lang="zh-CN" altLang="zh-CN" sz="2200" dirty="0" smtClean="0">
                <a:latin typeface="+mn-ea"/>
              </a:rPr>
              <a:t>，将另一块相同的导体</a:t>
            </a:r>
            <a:r>
              <a:rPr lang="en-US" altLang="zh-CN" sz="2200" dirty="0" smtClean="0">
                <a:latin typeface="+mn-ea"/>
              </a:rPr>
              <a:t>R</a:t>
            </a:r>
            <a:r>
              <a:rPr lang="en-US" altLang="zh-CN" sz="2200" baseline="-25000" dirty="0" smtClean="0">
                <a:latin typeface="+mn-ea"/>
              </a:rPr>
              <a:t>2</a:t>
            </a:r>
            <a:r>
              <a:rPr lang="zh-CN" altLang="zh-CN" sz="2200" dirty="0" smtClean="0">
                <a:latin typeface="+mn-ea"/>
              </a:rPr>
              <a:t>与</a:t>
            </a:r>
            <a:r>
              <a:rPr lang="en-US" altLang="zh-CN" sz="2200" dirty="0" smtClean="0">
                <a:latin typeface="+mn-ea"/>
              </a:rPr>
              <a:t>R</a:t>
            </a:r>
            <a:r>
              <a:rPr lang="en-US" altLang="zh-CN" sz="2200" baseline="-25000" dirty="0" smtClean="0">
                <a:latin typeface="+mn-ea"/>
              </a:rPr>
              <a:t>1</a:t>
            </a:r>
            <a:r>
              <a:rPr lang="zh-CN" altLang="zh-CN" sz="2200" dirty="0" smtClean="0">
                <a:latin typeface="+mn-ea"/>
              </a:rPr>
              <a:t>按照乙图方式接入电路，闭合开关，此时电流表的示数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en-US" altLang="zh-CN" sz="2200" u="sng" dirty="0" smtClean="0">
                <a:latin typeface="+mn-ea"/>
              </a:rPr>
              <a:t>   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en-US" altLang="zh-CN" sz="2200" dirty="0" smtClean="0">
                <a:latin typeface="+mn-ea"/>
              </a:rPr>
              <a:t>I</a:t>
            </a:r>
            <a:r>
              <a:rPr lang="zh-CN" altLang="zh-CN" sz="2200" dirty="0" smtClean="0">
                <a:latin typeface="+mn-ea"/>
              </a:rPr>
              <a:t>（选填“大于”、“小于”或“等于”），此实验可以得出电阻大小与导体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en-US" altLang="zh-CN" sz="2200" u="sng" dirty="0" smtClean="0">
                <a:latin typeface="+mn-ea"/>
              </a:rPr>
              <a:t>   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zh-CN" altLang="zh-CN" sz="2200" dirty="0" smtClean="0">
                <a:latin typeface="+mn-ea"/>
              </a:rPr>
              <a:t>的关系。将导体</a:t>
            </a:r>
            <a:r>
              <a:rPr lang="en-US" altLang="zh-CN" sz="2200" dirty="0" smtClean="0">
                <a:latin typeface="+mn-ea"/>
              </a:rPr>
              <a:t>R</a:t>
            </a:r>
            <a:r>
              <a:rPr lang="en-US" altLang="zh-CN" sz="2200" baseline="-25000" dirty="0" smtClean="0">
                <a:latin typeface="+mn-ea"/>
              </a:rPr>
              <a:t>1</a:t>
            </a:r>
            <a:r>
              <a:rPr lang="zh-CN" altLang="zh-CN" sz="2200" dirty="0" smtClean="0">
                <a:latin typeface="+mn-ea"/>
              </a:rPr>
              <a:t>按照丙图中不同的方式连入电路，电阻最小的接法是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en-US" altLang="zh-CN" sz="2200" u="sng" dirty="0" smtClean="0">
                <a:latin typeface="+mn-ea"/>
              </a:rPr>
              <a:t>   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zh-CN" altLang="zh-CN" sz="2200" dirty="0" smtClean="0">
                <a:latin typeface="+mn-ea"/>
              </a:rPr>
              <a:t>。（选填“前后”、“左右”或“上下”）</a:t>
            </a:r>
            <a:endParaRPr lang="zh-CN" altLang="en-US" sz="2200" dirty="0">
              <a:latin typeface="+mn-ea"/>
            </a:endParaRPr>
          </a:p>
        </p:txBody>
      </p:sp>
      <p:pic>
        <p:nvPicPr>
          <p:cNvPr id="5121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860032" y="3221426"/>
            <a:ext cx="3701572" cy="16602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1835697" y="1777702"/>
            <a:ext cx="700833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</a:rPr>
              <a:t>小于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3969" y="2210819"/>
            <a:ext cx="700833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</a:rPr>
              <a:t>长度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2161" y="2643936"/>
            <a:ext cx="700833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</a:rPr>
              <a:t>上下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626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3977"/>
            <a:ext cx="8424936" cy="318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dirty="0" smtClean="0">
                <a:latin typeface="+mn-ea"/>
              </a:rPr>
              <a:t>10.</a:t>
            </a: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2021</a:t>
            </a:r>
            <a:r>
              <a:rPr lang="zh-CN" altLang="zh-CN" sz="2200" dirty="0" smtClean="0">
                <a:latin typeface="+mn-ea"/>
              </a:rPr>
              <a:t>•</a:t>
            </a:r>
            <a:r>
              <a:rPr lang="zh-CN" altLang="zh-CN" sz="2200" dirty="0" smtClean="0">
                <a:latin typeface="+mn-ea"/>
              </a:rPr>
              <a:t>房山区二模）如图所示，是小于同学探究影响导体电阻大小因素的实验装置。镍铬合金丝</a:t>
            </a:r>
            <a:r>
              <a:rPr lang="en-US" altLang="zh-CN" sz="2200" dirty="0" smtClean="0">
                <a:latin typeface="+mn-ea"/>
              </a:rPr>
              <a:t>a</a:t>
            </a:r>
            <a:r>
              <a:rPr lang="zh-CN" altLang="zh-CN" sz="2200" dirty="0" smtClean="0">
                <a:latin typeface="+mn-ea"/>
              </a:rPr>
              <a:t>、</a:t>
            </a:r>
            <a:r>
              <a:rPr lang="en-US" altLang="zh-CN" sz="2200" dirty="0" smtClean="0">
                <a:latin typeface="+mn-ea"/>
              </a:rPr>
              <a:t>b</a:t>
            </a:r>
            <a:r>
              <a:rPr lang="zh-CN" altLang="zh-CN" sz="2200" dirty="0" smtClean="0">
                <a:latin typeface="+mn-ea"/>
              </a:rPr>
              <a:t>的横截面积相同。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1</a:t>
            </a:r>
            <a:r>
              <a:rPr lang="zh-CN" altLang="zh-CN" sz="2200" dirty="0" smtClean="0">
                <a:latin typeface="+mn-ea"/>
              </a:rPr>
              <a:t>）图甲所示的实验中，通过观察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en-US" altLang="zh-CN" sz="2200" u="sng" dirty="0" smtClean="0">
                <a:latin typeface="+mn-ea"/>
              </a:rPr>
              <a:t>             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zh-CN" altLang="zh-CN" sz="2200" dirty="0" smtClean="0">
                <a:latin typeface="+mn-ea"/>
              </a:rPr>
              <a:t>来判断电路中电阻大小。接入电路的镍铬合金丝由</a:t>
            </a:r>
            <a:r>
              <a:rPr lang="en-US" altLang="zh-CN" sz="2200" dirty="0" smtClean="0">
                <a:latin typeface="+mn-ea"/>
              </a:rPr>
              <a:t>a</a:t>
            </a:r>
            <a:r>
              <a:rPr lang="zh-CN" altLang="zh-CN" sz="2200" dirty="0" smtClean="0">
                <a:latin typeface="+mn-ea"/>
              </a:rPr>
              <a:t>换成</a:t>
            </a:r>
            <a:r>
              <a:rPr lang="en-US" altLang="zh-CN" sz="2200" dirty="0" smtClean="0">
                <a:latin typeface="+mn-ea"/>
              </a:rPr>
              <a:t>b</a:t>
            </a:r>
            <a:r>
              <a:rPr lang="zh-CN" altLang="zh-CN" sz="2200" dirty="0" smtClean="0">
                <a:latin typeface="+mn-ea"/>
              </a:rPr>
              <a:t>后，小灯泡的亮度变亮。由此说明，导体电阻的大小与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en-US" altLang="zh-CN" sz="2200" u="sng" dirty="0" smtClean="0">
                <a:latin typeface="+mn-ea"/>
              </a:rPr>
              <a:t>            </a:t>
            </a:r>
            <a:r>
              <a:rPr lang="zh-CN" altLang="zh-CN" sz="2200" dirty="0" smtClean="0">
                <a:latin typeface="+mn-ea"/>
              </a:rPr>
              <a:t>有关。</a:t>
            </a:r>
          </a:p>
          <a:p>
            <a:pPr>
              <a:lnSpc>
                <a:spcPct val="130000"/>
              </a:lnSpc>
            </a:pP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2</a:t>
            </a:r>
            <a:r>
              <a:rPr lang="zh-CN" altLang="zh-CN" sz="2200" dirty="0" smtClean="0">
                <a:latin typeface="+mn-ea"/>
              </a:rPr>
              <a:t>）用图乙所示实验改进图甲所示实验，这样做的优势是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200" u="sng" dirty="0" smtClean="0">
                <a:latin typeface="+mn-ea"/>
              </a:rPr>
              <a:t>　</a:t>
            </a:r>
            <a:r>
              <a:rPr lang="en-US" altLang="zh-CN" sz="2200" u="sng" dirty="0" smtClean="0">
                <a:latin typeface="+mn-ea"/>
              </a:rPr>
              <a:t>                             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zh-CN" altLang="zh-CN" sz="2200" dirty="0" smtClean="0">
                <a:latin typeface="+mn-ea"/>
              </a:rPr>
              <a:t>。</a:t>
            </a:r>
          </a:p>
        </p:txBody>
      </p:sp>
      <p:pic>
        <p:nvPicPr>
          <p:cNvPr id="4097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43809" y="3510172"/>
            <a:ext cx="4109095" cy="14462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4788024" y="1272398"/>
            <a:ext cx="2236510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mtClean="0">
                <a:solidFill>
                  <a:srgbClr val="FF0000"/>
                </a:solidFill>
              </a:rPr>
              <a:t>小灯泡的明暗程度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60032" y="2138633"/>
            <a:ext cx="1467068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mtClean="0">
                <a:solidFill>
                  <a:srgbClr val="FF0000"/>
                </a:solidFill>
              </a:rPr>
              <a:t>导体的长度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1" y="3004868"/>
            <a:ext cx="4288353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mtClean="0">
                <a:solidFill>
                  <a:srgbClr val="FF0000"/>
                </a:solidFill>
              </a:rPr>
              <a:t>更好的显示电路中电流的大小变化。</a:t>
            </a:r>
            <a:endParaRPr lang="zh-CN" altLang="zh-CN" sz="2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669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6163"/>
            <a:ext cx="8424936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11.</a:t>
            </a: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2021</a:t>
            </a:r>
            <a:r>
              <a:rPr lang="zh-CN" altLang="zh-CN" sz="2200" dirty="0" smtClean="0">
                <a:latin typeface="+mn-ea"/>
              </a:rPr>
              <a:t>•</a:t>
            </a:r>
            <a:r>
              <a:rPr lang="zh-CN" altLang="zh-CN" sz="2200" dirty="0" smtClean="0">
                <a:latin typeface="+mn-ea"/>
              </a:rPr>
              <a:t>上海）小林同学在学习了电阻知识后，刚好看到“中国天才少年曹原用实验揭开超导的奥秘，破解了困扰物理学界百年的世界难题！”的报道，于是他上网查阅相关资料，知道了“超导体”是指在某一温度下电阻为零的导体，某些导体有电阻，通电时会发热；而超导体的电阻为零，通电时不会发热。为了研究某些导体的电阻大小与温度的关系，用如图所示的灯泡中的灯丝（钨丝）进行实验，记录的实验数据如下表所示。</a:t>
            </a:r>
            <a:endParaRPr lang="zh-CN" altLang="zh-CN" sz="2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31950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67544" y="3221426"/>
          <a:ext cx="6624734" cy="1406690"/>
        </p:xfrm>
        <a:graphic>
          <a:graphicData uri="http://schemas.openxmlformats.org/drawingml/2006/table">
            <a:tbl>
              <a:tblPr/>
              <a:tblGrid>
                <a:gridCol w="1974039"/>
                <a:gridCol w="736082"/>
                <a:gridCol w="702623"/>
                <a:gridCol w="736082"/>
                <a:gridCol w="618977"/>
                <a:gridCol w="618977"/>
                <a:gridCol w="618977"/>
                <a:gridCol w="618977"/>
              </a:tblGrid>
              <a:tr h="5053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实验序</a:t>
                      </a:r>
                      <a:r>
                        <a:rPr lang="zh-CN" sz="1800" kern="100" smtClean="0">
                          <a:latin typeface="Times New Roman"/>
                          <a:ea typeface="新宋体"/>
                          <a:cs typeface="Times New Roman"/>
                        </a:rPr>
                        <a:t>号物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理量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 smtClean="0">
                          <a:latin typeface="Times New Roman"/>
                          <a:ea typeface="新宋体"/>
                          <a:cs typeface="Times New Roman"/>
                        </a:rPr>
                        <a:t>1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2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3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4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5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6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7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电阻</a:t>
                      </a: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R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（</a:t>
                      </a:r>
                      <a:r>
                        <a:rPr lang="en-US" sz="1800" kern="100">
                          <a:latin typeface="Cambria Math"/>
                          <a:ea typeface="Cambria Math"/>
                          <a:cs typeface="Times New Roman"/>
                        </a:rPr>
                        <a:t>Ω</a:t>
                      </a:r>
                      <a:r>
                        <a:rPr lang="zh-CN" sz="1800" kern="100">
                          <a:latin typeface="Times New Roman"/>
                          <a:ea typeface="新宋体"/>
                          <a:cs typeface="Times New Roman"/>
                        </a:rPr>
                        <a:t>）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35.6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31.5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26.3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23.2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15.1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9.5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3.8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600" kern="100">
                          <a:latin typeface="Times New Roman"/>
                          <a:ea typeface="新宋体"/>
                          <a:cs typeface="Times New Roman"/>
                        </a:rPr>
                        <a:t>实测灯丝温度</a:t>
                      </a:r>
                      <a:r>
                        <a:rPr lang="en-US" sz="1600" kern="100">
                          <a:latin typeface="Times New Roman"/>
                          <a:ea typeface="新宋体"/>
                          <a:cs typeface="Times New Roman"/>
                        </a:rPr>
                        <a:t>t</a:t>
                      </a:r>
                      <a:r>
                        <a:rPr lang="zh-CN" sz="1600" kern="100">
                          <a:latin typeface="Times New Roman"/>
                          <a:ea typeface="新宋体"/>
                          <a:cs typeface="Times New Roman"/>
                        </a:rPr>
                        <a:t>（℃）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1985.7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1698.8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1200.7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900.8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400.5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205.8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latin typeface="Times New Roman"/>
                          <a:ea typeface="新宋体"/>
                          <a:cs typeface="Times New Roman"/>
                        </a:rPr>
                        <a:t>12.5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0" marR="19050" marT="19097" marB="190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23528" y="406163"/>
            <a:ext cx="8496944" cy="26380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①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分析上表中的实验数据，可初步归纳得出的结论是：</a:t>
            </a:r>
            <a:r>
              <a:rPr kumimoji="0" lang="zh-CN" altLang="en-US" sz="22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　 </a:t>
            </a:r>
            <a:endParaRPr kumimoji="0" lang="en-US" altLang="zh-CN" sz="22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                              　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。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②根据表中数据可进一步提出的猜测（推理）：当某些导体的温度降到一定温度时，某些导体的电阻可能接近</a:t>
            </a:r>
            <a:r>
              <a:rPr kumimoji="0" lang="zh-CN" altLang="en-US" sz="22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　   　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欧。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③这种导体的研究及推广应用的意义是</a:t>
            </a:r>
            <a:r>
              <a:rPr kumimoji="0" lang="zh-CN" altLang="en-US" sz="22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　        　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。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pic>
        <p:nvPicPr>
          <p:cNvPr id="7169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80312" y="3510171"/>
            <a:ext cx="1352550" cy="9739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1043609" y="989209"/>
            <a:ext cx="3775393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钨丝的电阻随温度的降低而减小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40152" y="1999816"/>
            <a:ext cx="441146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零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36096" y="2505120"/>
            <a:ext cx="1210588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节能降耗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658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>
            <a:spLocks noChangeArrowheads="1"/>
          </p:cNvSpPr>
          <p:nvPr/>
        </p:nvSpPr>
        <p:spPr bwMode="auto">
          <a:xfrm>
            <a:off x="3059832" y="983653"/>
            <a:ext cx="180022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学习目标</a:t>
            </a:r>
            <a:endParaRPr lang="zh-CN" altLang="en-US"/>
          </a:p>
        </p:txBody>
      </p:sp>
      <p:sp>
        <p:nvSpPr>
          <p:cNvPr id="6146" name="文本框 99"/>
          <p:cNvSpPr txBox="1">
            <a:spLocks noChangeArrowheads="1"/>
          </p:cNvSpPr>
          <p:nvPr/>
        </p:nvSpPr>
        <p:spPr bwMode="auto">
          <a:xfrm>
            <a:off x="323528" y="1777701"/>
            <a:ext cx="8604250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认识电阻的概念，知道电阻是导体本身的一种性质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；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知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道电阻大小的单位及其单位换算。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zh-CN" sz="2400">
                <a:latin typeface="黑体" pitchFamily="49" charset="-122"/>
                <a:ea typeface="黑体" pitchFamily="49" charset="-122"/>
              </a:rPr>
              <a:t>会用控制变量法探究出影响电阻大小的因素</a:t>
            </a:r>
            <a:r>
              <a:rPr lang="zh-CN" altLang="zh-CN" sz="2400" smtClean="0">
                <a:latin typeface="黑体" pitchFamily="49" charset="-122"/>
                <a:ea typeface="黑体" pitchFamily="49" charset="-122"/>
              </a:rPr>
              <a:t>；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zh-CN" sz="2400" smtClean="0">
                <a:latin typeface="黑体" pitchFamily="49" charset="-122"/>
                <a:ea typeface="黑体" pitchFamily="49" charset="-122"/>
              </a:rPr>
              <a:t>理</a:t>
            </a:r>
            <a:r>
              <a:rPr lang="zh-CN" altLang="zh-CN" sz="2400">
                <a:latin typeface="黑体" pitchFamily="49" charset="-122"/>
                <a:ea typeface="黑体" pitchFamily="49" charset="-122"/>
              </a:rPr>
              <a:t>解电阻的大小与导体的材料、长度、横截面积及温度有关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Shape 108"/>
          <p:cNvSpPr/>
          <p:nvPr/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9" name="Shape 112"/>
          <p:cNvSpPr/>
          <p:nvPr/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0" name="Shape 120"/>
          <p:cNvSpPr/>
          <p:nvPr/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650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3" descr="\\初三物理\初三物理共享\新教材图 电压电阻 生活用电\16章 电压电阻\电压电阻图\16-3-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35697" y="1994260"/>
            <a:ext cx="5184775" cy="22217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170" name="矩形 68"/>
          <p:cNvSpPr>
            <a:spLocks noChangeArrowheads="1"/>
          </p:cNvSpPr>
          <p:nvPr/>
        </p:nvSpPr>
        <p:spPr bwMode="auto">
          <a:xfrm>
            <a:off x="611561" y="839280"/>
            <a:ext cx="8143875" cy="1129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实验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：把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长短、粗细相同的铜丝和镍铬合金丝分别接入电路，闭合开关，观察电路中小灯泡的亮度。</a:t>
            </a:r>
          </a:p>
        </p:txBody>
      </p:sp>
      <p:sp>
        <p:nvSpPr>
          <p:cNvPr id="67595" name="矩形 67594"/>
          <p:cNvSpPr>
            <a:spLocks noChangeArrowheads="1"/>
          </p:cNvSpPr>
          <p:nvPr/>
        </p:nvSpPr>
        <p:spPr bwMode="auto">
          <a:xfrm>
            <a:off x="1187624" y="4376406"/>
            <a:ext cx="6519734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接不同的导体，小灯泡的亮度发生了变化。</a:t>
            </a:r>
          </a:p>
        </p:txBody>
      </p:sp>
      <p:grpSp>
        <p:nvGrpSpPr>
          <p:cNvPr id="9" name="组合 3"/>
          <p:cNvGrpSpPr/>
          <p:nvPr/>
        </p:nvGrpSpPr>
        <p:grpSpPr>
          <a:xfrm>
            <a:off x="539552" y="333976"/>
            <a:ext cx="1727840" cy="447391"/>
            <a:chOff x="1076" y="2071"/>
            <a:chExt cx="2720" cy="940"/>
          </a:xfrm>
        </p:grpSpPr>
        <p:sp>
          <p:nvSpPr>
            <p:cNvPr id="10" name="流程图: 文档 9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1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6520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68"/>
          <p:cNvSpPr>
            <a:spLocks noChangeArrowheads="1"/>
          </p:cNvSpPr>
          <p:nvPr/>
        </p:nvSpPr>
        <p:spPr bwMode="auto">
          <a:xfrm>
            <a:off x="539553" y="406163"/>
            <a:ext cx="8143875" cy="1129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实验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：在上述实验中，接入电流表，观察电流表的示数变化，并继续观察小灯泡的亮度。</a:t>
            </a:r>
          </a:p>
        </p:txBody>
      </p:sp>
      <p:grpSp>
        <p:nvGrpSpPr>
          <p:cNvPr id="2" name="组合 69663"/>
          <p:cNvGrpSpPr/>
          <p:nvPr/>
        </p:nvGrpSpPr>
        <p:grpSpPr>
          <a:xfrm>
            <a:off x="1259632" y="1488957"/>
            <a:ext cx="6699250" cy="2221707"/>
            <a:chOff x="930" y="1298"/>
            <a:chExt cx="4220" cy="1866"/>
          </a:xfrm>
        </p:grpSpPr>
        <p:pic>
          <p:nvPicPr>
            <p:cNvPr id="8195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930" y="1933"/>
              <a:ext cx="850" cy="100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8196" name="图片 69659" descr="图片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882" y="1298"/>
              <a:ext cx="3268" cy="18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8197" name="任意多边形 69661"/>
            <p:cNvSpPr>
              <a:spLocks noChangeArrowheads="1"/>
            </p:cNvSpPr>
            <p:nvPr/>
          </p:nvSpPr>
          <p:spPr bwMode="auto">
            <a:xfrm>
              <a:off x="1565" y="1888"/>
              <a:ext cx="553" cy="754"/>
            </a:xfrm>
            <a:custGeom>
              <a:avLst/>
              <a:gdLst/>
              <a:ahLst/>
              <a:cxnLst>
                <a:cxn ang="0">
                  <a:pos x="543" y="0"/>
                </a:cxn>
                <a:cxn ang="0">
                  <a:pos x="517" y="297"/>
                </a:cxn>
                <a:cxn ang="0">
                  <a:pos x="510" y="344"/>
                </a:cxn>
                <a:cxn ang="0">
                  <a:pos x="424" y="470"/>
                </a:cxn>
                <a:cxn ang="0">
                  <a:pos x="384" y="496"/>
                </a:cxn>
                <a:cxn ang="0">
                  <a:pos x="292" y="562"/>
                </a:cxn>
                <a:cxn ang="0">
                  <a:pos x="186" y="642"/>
                </a:cxn>
                <a:cxn ang="0">
                  <a:pos x="14" y="741"/>
                </a:cxn>
                <a:cxn ang="0">
                  <a:pos x="0" y="754"/>
                </a:cxn>
              </a:cxnLst>
              <a:rect l="0" t="0" r="r" b="b"/>
              <a:pathLst>
                <a:path w="553" h="754">
                  <a:moveTo>
                    <a:pt x="543" y="0"/>
                  </a:moveTo>
                  <a:cubicBezTo>
                    <a:pt x="540" y="105"/>
                    <a:pt x="553" y="201"/>
                    <a:pt x="517" y="297"/>
                  </a:cubicBezTo>
                  <a:cubicBezTo>
                    <a:pt x="515" y="313"/>
                    <a:pt x="516" y="329"/>
                    <a:pt x="510" y="344"/>
                  </a:cubicBezTo>
                  <a:cubicBezTo>
                    <a:pt x="501" y="368"/>
                    <a:pt x="443" y="454"/>
                    <a:pt x="424" y="470"/>
                  </a:cubicBezTo>
                  <a:cubicBezTo>
                    <a:pt x="412" y="480"/>
                    <a:pt x="397" y="487"/>
                    <a:pt x="384" y="496"/>
                  </a:cubicBezTo>
                  <a:cubicBezTo>
                    <a:pt x="354" y="516"/>
                    <a:pt x="327" y="551"/>
                    <a:pt x="292" y="562"/>
                  </a:cubicBezTo>
                  <a:cubicBezTo>
                    <a:pt x="263" y="593"/>
                    <a:pt x="227" y="628"/>
                    <a:pt x="186" y="642"/>
                  </a:cubicBezTo>
                  <a:cubicBezTo>
                    <a:pt x="132" y="681"/>
                    <a:pt x="77" y="719"/>
                    <a:pt x="14" y="741"/>
                  </a:cubicBezTo>
                  <a:cubicBezTo>
                    <a:pt x="9" y="745"/>
                    <a:pt x="0" y="754"/>
                    <a:pt x="0" y="754"/>
                  </a:cubicBezTo>
                </a:path>
              </a:pathLst>
            </a:custGeom>
            <a:noFill/>
            <a:ln w="25400">
              <a:solidFill>
                <a:srgbClr val="ED8C23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8" name="任意多边形 69662"/>
            <p:cNvSpPr>
              <a:spLocks noChangeArrowheads="1"/>
            </p:cNvSpPr>
            <p:nvPr/>
          </p:nvSpPr>
          <p:spPr bwMode="auto">
            <a:xfrm>
              <a:off x="1156" y="2704"/>
              <a:ext cx="1470" cy="3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" y="119"/>
                </a:cxn>
                <a:cxn ang="0">
                  <a:pos x="410" y="278"/>
                </a:cxn>
                <a:cxn ang="0">
                  <a:pos x="516" y="298"/>
                </a:cxn>
                <a:cxn ang="0">
                  <a:pos x="841" y="298"/>
                </a:cxn>
                <a:cxn ang="0">
                  <a:pos x="927" y="285"/>
                </a:cxn>
                <a:cxn ang="0">
                  <a:pos x="1020" y="265"/>
                </a:cxn>
                <a:cxn ang="0">
                  <a:pos x="1119" y="245"/>
                </a:cxn>
                <a:cxn ang="0">
                  <a:pos x="1271" y="205"/>
                </a:cxn>
                <a:cxn ang="0">
                  <a:pos x="1357" y="166"/>
                </a:cxn>
                <a:cxn ang="0">
                  <a:pos x="1404" y="126"/>
                </a:cxn>
                <a:cxn ang="0">
                  <a:pos x="1470" y="60"/>
                </a:cxn>
              </a:cxnLst>
              <a:rect l="0" t="0" r="r" b="b"/>
              <a:pathLst>
                <a:path w="1470" h="338">
                  <a:moveTo>
                    <a:pt x="0" y="0"/>
                  </a:moveTo>
                  <a:cubicBezTo>
                    <a:pt x="15" y="43"/>
                    <a:pt x="41" y="93"/>
                    <a:pt x="79" y="119"/>
                  </a:cubicBezTo>
                  <a:cubicBezTo>
                    <a:pt x="145" y="213"/>
                    <a:pt x="302" y="267"/>
                    <a:pt x="410" y="278"/>
                  </a:cubicBezTo>
                  <a:cubicBezTo>
                    <a:pt x="449" y="288"/>
                    <a:pt x="473" y="294"/>
                    <a:pt x="516" y="298"/>
                  </a:cubicBezTo>
                  <a:cubicBezTo>
                    <a:pt x="630" y="338"/>
                    <a:pt x="551" y="313"/>
                    <a:pt x="841" y="298"/>
                  </a:cubicBezTo>
                  <a:cubicBezTo>
                    <a:pt x="870" y="297"/>
                    <a:pt x="927" y="285"/>
                    <a:pt x="927" y="285"/>
                  </a:cubicBezTo>
                  <a:cubicBezTo>
                    <a:pt x="957" y="275"/>
                    <a:pt x="1020" y="265"/>
                    <a:pt x="1020" y="265"/>
                  </a:cubicBezTo>
                  <a:cubicBezTo>
                    <a:pt x="1081" y="241"/>
                    <a:pt x="1027" y="259"/>
                    <a:pt x="1119" y="245"/>
                  </a:cubicBezTo>
                  <a:cubicBezTo>
                    <a:pt x="1171" y="237"/>
                    <a:pt x="1219" y="214"/>
                    <a:pt x="1271" y="205"/>
                  </a:cubicBezTo>
                  <a:cubicBezTo>
                    <a:pt x="1297" y="188"/>
                    <a:pt x="1328" y="175"/>
                    <a:pt x="1357" y="166"/>
                  </a:cubicBezTo>
                  <a:cubicBezTo>
                    <a:pt x="1376" y="154"/>
                    <a:pt x="1388" y="141"/>
                    <a:pt x="1404" y="126"/>
                  </a:cubicBezTo>
                  <a:cubicBezTo>
                    <a:pt x="1414" y="94"/>
                    <a:pt x="1446" y="84"/>
                    <a:pt x="1470" y="60"/>
                  </a:cubicBezTo>
                </a:path>
              </a:pathLst>
            </a:custGeom>
            <a:noFill/>
            <a:ln w="25400">
              <a:solidFill>
                <a:srgbClr val="FF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9666" name="矩形 69665"/>
          <p:cNvSpPr>
            <a:spLocks noChangeArrowheads="1"/>
          </p:cNvSpPr>
          <p:nvPr/>
        </p:nvSpPr>
        <p:spPr bwMode="auto">
          <a:xfrm>
            <a:off x="611561" y="3726730"/>
            <a:ext cx="813593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把铜丝接入电路时，电流表的示数较大，小灯泡较明亮；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把镍铬合金丝接入电路时，电流表的示数较小，小灯泡较暗。 　　</a:t>
            </a:r>
          </a:p>
        </p:txBody>
      </p:sp>
    </p:spTree>
    <p:extLst>
      <p:ext uri="{BB962C8B-B14F-4D97-AF65-F5344CB8AC3E}">
        <p14:creationId xmlns:p14="http://schemas.microsoft.com/office/powerpoint/2010/main" val="3093464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>
            <a:spLocks noChangeArrowheads="1"/>
          </p:cNvSpPr>
          <p:nvPr/>
        </p:nvSpPr>
        <p:spPr bwMode="auto">
          <a:xfrm>
            <a:off x="467545" y="983653"/>
            <a:ext cx="8370887" cy="37950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    在相同的电压下，通过铜丝的电流比镍铬合金丝的大，为什么会有这种差别呢</a:t>
            </a:r>
            <a:r>
              <a:rPr lang="zh-CN" altLang="en-US" sz="2400" smtClean="0">
                <a:latin typeface="宋体" pitchFamily="2" charset="-122"/>
              </a:rPr>
              <a:t>？</a:t>
            </a:r>
            <a:endParaRPr lang="en-US" altLang="zh-CN" sz="2400" smtClean="0">
              <a:latin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smtClean="0">
                <a:solidFill>
                  <a:srgbClr val="000000"/>
                </a:solidFill>
                <a:latin typeface="宋体" pitchFamily="2" charset="-122"/>
              </a:rPr>
              <a:t>导体虽然容易导电，但对电流也有一定的</a:t>
            </a:r>
            <a:r>
              <a:rPr lang="zh-CN" altLang="en-US" sz="2400" b="1" smtClean="0">
                <a:solidFill>
                  <a:srgbClr val="FF0000"/>
                </a:solidFill>
                <a:latin typeface="宋体" pitchFamily="2" charset="-122"/>
              </a:rPr>
              <a:t>阻碍</a:t>
            </a:r>
            <a:r>
              <a:rPr lang="zh-CN" altLang="en-US" sz="2400" smtClean="0">
                <a:solidFill>
                  <a:srgbClr val="000000"/>
                </a:solidFill>
                <a:latin typeface="宋体" pitchFamily="2" charset="-122"/>
              </a:rPr>
              <a:t>作用。</a:t>
            </a:r>
            <a:endParaRPr lang="en-US" altLang="zh-CN" sz="2400" smtClean="0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smtClean="0">
                <a:solidFill>
                  <a:srgbClr val="000000"/>
                </a:solidFill>
                <a:latin typeface="宋体" pitchFamily="2" charset="-122"/>
              </a:rPr>
              <a:t>　　在相同的电压下，通过铜丝的电流比较大，表明铜丝对电流的阻碍作用比较小；</a:t>
            </a:r>
            <a:endParaRPr lang="en-US" altLang="zh-CN" sz="2400" smtClean="0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smtClean="0">
                <a:solidFill>
                  <a:srgbClr val="000000"/>
                </a:solidFill>
                <a:latin typeface="宋体" pitchFamily="2" charset="-122"/>
              </a:rPr>
              <a:t>　　通过镍铬合金丝的电流比较小，表明镍铬合金丝对电流的阻碍作用比较大。</a:t>
            </a:r>
            <a:endParaRPr lang="en-US" altLang="zh-CN" sz="2400" smtClean="0">
              <a:solidFill>
                <a:srgbClr val="000000"/>
              </a:solidFill>
              <a:latin typeface="宋体" pitchFamily="2" charset="-122"/>
            </a:endParaRPr>
          </a:p>
        </p:txBody>
      </p:sp>
      <p:grpSp>
        <p:nvGrpSpPr>
          <p:cNvPr id="8" name="组合 3"/>
          <p:cNvGrpSpPr/>
          <p:nvPr/>
        </p:nvGrpSpPr>
        <p:grpSpPr>
          <a:xfrm>
            <a:off x="539552" y="333976"/>
            <a:ext cx="1727840" cy="447391"/>
            <a:chOff x="1076" y="2071"/>
            <a:chExt cx="2720" cy="940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112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4" name="矩形 10"/>
          <p:cNvSpPr>
            <a:spLocks noChangeArrowheads="1"/>
          </p:cNvSpPr>
          <p:nvPr/>
        </p:nvSpPr>
        <p:spPr bwMode="auto">
          <a:xfrm>
            <a:off x="467545" y="1200212"/>
            <a:ext cx="8423275" cy="37209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1.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在物理学中，用</a:t>
            </a:r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</a:rPr>
              <a:t>电阻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来表示导体</a:t>
            </a:r>
            <a:r>
              <a:rPr lang="zh-CN" altLang="en-US" sz="2400">
                <a:solidFill>
                  <a:srgbClr val="0000FF"/>
                </a:solidFill>
                <a:latin typeface="Times New Roman" pitchFamily="18" charset="0"/>
              </a:rPr>
              <a:t>对电流阻碍作用的大小</a:t>
            </a:r>
            <a:r>
              <a:rPr lang="zh-CN" altLang="en-US" sz="2400">
                <a:latin typeface="Times New Roman" pitchFamily="18" charset="0"/>
              </a:rPr>
              <a:t>。</a:t>
            </a:r>
            <a:endParaRPr lang="en-US" altLang="zh-CN" sz="2400">
              <a:latin typeface="Times New Roman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   导体的电阻越大，表示导体对电流的阻碍作用就越大。</a:t>
            </a: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</a:rPr>
              <a:t>   导体的电阻通常用字母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</a:rPr>
              <a:t>R</a:t>
            </a:r>
            <a:r>
              <a:rPr lang="zh-CN" altLang="en-US" sz="2400">
                <a:latin typeface="Times New Roman" pitchFamily="18" charset="0"/>
              </a:rPr>
              <a:t>表示。</a:t>
            </a:r>
            <a:endParaRPr lang="en-US" altLang="zh-CN" sz="2400">
              <a:latin typeface="Times New Roman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2.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单位：欧姆（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ohm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），简称欧，符号</a:t>
            </a:r>
            <a:r>
              <a:rPr lang="el-GR" altLang="en-US" sz="2400">
                <a:solidFill>
                  <a:srgbClr val="000000"/>
                </a:solidFill>
                <a:latin typeface="Times New Roman" pitchFamily="18" charset="0"/>
              </a:rPr>
              <a:t>Ω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。</a:t>
            </a:r>
            <a:endParaRPr lang="en-US" altLang="zh-CN" sz="240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3.</a:t>
            </a:r>
            <a:r>
              <a:rPr lang="zh-CN" altLang="en-US" sz="2400">
                <a:latin typeface="Times New Roman" pitchFamily="18" charset="0"/>
              </a:rPr>
              <a:t>电阻的单位还有：兆欧（</a:t>
            </a:r>
            <a:r>
              <a:rPr lang="en-US" altLang="zh-CN" sz="2400">
                <a:latin typeface="Times New Roman" pitchFamily="18" charset="0"/>
              </a:rPr>
              <a:t>MΩ</a:t>
            </a:r>
            <a:r>
              <a:rPr lang="zh-CN" altLang="en-US" sz="2400">
                <a:latin typeface="Times New Roman" pitchFamily="18" charset="0"/>
              </a:rPr>
              <a:t>）  千欧（</a:t>
            </a:r>
            <a:r>
              <a:rPr lang="en-US" altLang="zh-CN" sz="2400">
                <a:latin typeface="Times New Roman" pitchFamily="18" charset="0"/>
              </a:rPr>
              <a:t>kΩ</a:t>
            </a:r>
            <a:r>
              <a:rPr lang="zh-CN" altLang="en-US" sz="2400">
                <a:latin typeface="Times New Roman" pitchFamily="18" charset="0"/>
              </a:rPr>
              <a:t>）     </a:t>
            </a:r>
            <a:endParaRPr lang="en-US" altLang="zh-CN" sz="2400">
              <a:latin typeface="Times New Roman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</a:rPr>
              <a:t>　</a:t>
            </a:r>
            <a:r>
              <a:rPr lang="zh-CN" altLang="en-US" sz="2400" smtClean="0">
                <a:latin typeface="Times New Roman" pitchFamily="18" charset="0"/>
              </a:rPr>
              <a:t>换</a:t>
            </a:r>
            <a:r>
              <a:rPr lang="zh-CN" altLang="en-US" sz="2400">
                <a:latin typeface="Times New Roman" pitchFamily="18" charset="0"/>
              </a:rPr>
              <a:t>算关系是</a:t>
            </a:r>
            <a:r>
              <a:rPr lang="zh-CN" altLang="en-US" sz="2400" smtClean="0">
                <a:latin typeface="Times New Roman" pitchFamily="18" charset="0"/>
              </a:rPr>
              <a:t>：</a:t>
            </a:r>
            <a:r>
              <a:rPr lang="en-US" altLang="zh-CN" sz="2400" smtClean="0">
                <a:latin typeface="Times New Roman" pitchFamily="18" charset="0"/>
              </a:rPr>
              <a:t>1 </a:t>
            </a:r>
            <a:r>
              <a:rPr lang="en-US" altLang="zh-CN" sz="2400">
                <a:latin typeface="Times New Roman" pitchFamily="18" charset="0"/>
              </a:rPr>
              <a:t>kΩ = 1000 Ω= 10</a:t>
            </a:r>
            <a:r>
              <a:rPr lang="en-US" altLang="zh-CN" sz="2400" baseline="30000">
                <a:latin typeface="Times New Roman" pitchFamily="18" charset="0"/>
              </a:rPr>
              <a:t>3</a:t>
            </a:r>
            <a:r>
              <a:rPr lang="en-US" altLang="zh-CN" sz="2400">
                <a:latin typeface="Times New Roman" pitchFamily="18" charset="0"/>
              </a:rPr>
              <a:t> Ω</a:t>
            </a: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</a:rPr>
              <a:t>　　</a:t>
            </a:r>
            <a:r>
              <a:rPr lang="zh-CN" altLang="en-US" sz="2400" smtClean="0">
                <a:latin typeface="Times New Roman" pitchFamily="18" charset="0"/>
              </a:rPr>
              <a:t>                    </a:t>
            </a:r>
            <a:r>
              <a:rPr lang="en-US" altLang="zh-CN" sz="2400" smtClean="0">
                <a:latin typeface="Times New Roman" pitchFamily="18" charset="0"/>
              </a:rPr>
              <a:t>1 </a:t>
            </a:r>
            <a:r>
              <a:rPr lang="en-US" altLang="zh-CN" sz="2400">
                <a:latin typeface="Times New Roman" pitchFamily="18" charset="0"/>
              </a:rPr>
              <a:t>MΩ = 1000000 Ω=10</a:t>
            </a:r>
            <a:r>
              <a:rPr lang="en-US" altLang="zh-CN" sz="2400" baseline="30000">
                <a:latin typeface="Times New Roman" pitchFamily="18" charset="0"/>
              </a:rPr>
              <a:t>6 </a:t>
            </a:r>
            <a:r>
              <a:rPr lang="en-US" altLang="zh-CN" sz="2400">
                <a:latin typeface="Times New Roman" pitchFamily="18" charset="0"/>
              </a:rPr>
              <a:t>Ω</a:t>
            </a:r>
            <a:endParaRPr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" name="文本框 6151"/>
          <p:cNvSpPr txBox="1">
            <a:spLocks noChangeArrowheads="1"/>
          </p:cNvSpPr>
          <p:nvPr/>
        </p:nvSpPr>
        <p:spPr bwMode="auto">
          <a:xfrm>
            <a:off x="683569" y="694908"/>
            <a:ext cx="162095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一、电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阻</a:t>
            </a:r>
          </a:p>
        </p:txBody>
      </p:sp>
      <p:sp>
        <p:nvSpPr>
          <p:cNvPr id="14" name="Shape 108"/>
          <p:cNvSpPr/>
          <p:nvPr/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Shape 112"/>
          <p:cNvSpPr/>
          <p:nvPr/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220204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charRg st="135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charRg st="159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1" name="Picture 8" descr="7bd91f5880f9e6a58b25290049949b4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87450" y="2193131"/>
            <a:ext cx="1512888" cy="11346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692" name="Picture 11" descr="f389ba3a69da1435e7f8a3b84ac698a9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331913" y="3619501"/>
            <a:ext cx="1511300" cy="8846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693" name="Picture 12" descr="7e127c69ce408b241d8385d88f81e0ca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87900" y="3271837"/>
            <a:ext cx="2520950" cy="1352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694" name="Picture 13" descr="电阻1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 rot="-1925936">
            <a:off x="3348040" y="2680098"/>
            <a:ext cx="1868487" cy="24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695" name="Picture 10" descr="3f7fc407041d062e98f1dd6f8a607302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724525" y="2301479"/>
            <a:ext cx="1512888" cy="7870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3" name="组合 71696"/>
          <p:cNvGrpSpPr/>
          <p:nvPr/>
        </p:nvGrpSpPr>
        <p:grpSpPr>
          <a:xfrm>
            <a:off x="539552" y="406163"/>
            <a:ext cx="8101012" cy="1647826"/>
            <a:chOff x="295" y="754"/>
            <a:chExt cx="5103" cy="1384"/>
          </a:xfrm>
        </p:grpSpPr>
        <p:sp>
          <p:nvSpPr>
            <p:cNvPr id="11274" name="矩形 5"/>
            <p:cNvSpPr>
              <a:spLocks noChangeArrowheads="1"/>
            </p:cNvSpPr>
            <p:nvPr/>
          </p:nvSpPr>
          <p:spPr bwMode="auto">
            <a:xfrm>
              <a:off x="295" y="754"/>
              <a:ext cx="5103" cy="13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>
                  <a:latin typeface="Times New Roman" pitchFamily="18" charset="0"/>
                </a:rPr>
                <a:t>4.</a:t>
              </a:r>
              <a:r>
                <a:rPr lang="zh-CN" altLang="en-US" sz="2400">
                  <a:latin typeface="Times New Roman" pitchFamily="18" charset="0"/>
                </a:rPr>
                <a:t>电阻器：</a:t>
              </a:r>
              <a:r>
                <a:rPr lang="zh-CN" altLang="en-US" sz="2400">
                  <a:solidFill>
                    <a:srgbClr val="000000"/>
                  </a:solidFill>
                  <a:latin typeface="Times New Roman" pitchFamily="18" charset="0"/>
                </a:rPr>
                <a:t>在电子技术中，我们常用到有一定电阻值的元</a:t>
              </a:r>
            </a:p>
            <a:p>
              <a:pPr>
                <a:lnSpc>
                  <a:spcPct val="140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Times New Roman" pitchFamily="18" charset="0"/>
                </a:rPr>
                <a:t>   件</a:t>
              </a: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</a:rPr>
                <a:t>——</a:t>
              </a:r>
              <a:r>
                <a:rPr lang="zh-CN" altLang="en-US" sz="2400">
                  <a:solidFill>
                    <a:srgbClr val="000000"/>
                  </a:solidFill>
                  <a:latin typeface="Times New Roman" pitchFamily="18" charset="0"/>
                </a:rPr>
                <a:t>电阻器，也叫作定值电阻，简称电阻。电路图中</a:t>
              </a:r>
            </a:p>
            <a:p>
              <a:pPr>
                <a:lnSpc>
                  <a:spcPct val="140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Times New Roman" pitchFamily="18" charset="0"/>
                </a:rPr>
                <a:t>    用符号              表示</a:t>
              </a:r>
              <a:r>
                <a:rPr lang="zh-CN" altLang="en-US" sz="2400">
                  <a:solidFill>
                    <a:srgbClr val="000000"/>
                  </a:solidFill>
                  <a:latin typeface="宋体" pitchFamily="2" charset="-122"/>
                </a:rPr>
                <a:t>。</a:t>
              </a:r>
              <a:endParaRPr lang="zh-CN" altLang="en-US" sz="2400"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275" name="图片 71695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1157" y="1785"/>
              <a:ext cx="635" cy="1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</p:spTree>
    <p:extLst>
      <p:ext uri="{BB962C8B-B14F-4D97-AF65-F5344CB8AC3E}">
        <p14:creationId xmlns:p14="http://schemas.microsoft.com/office/powerpoint/2010/main" val="1758035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2179</Words>
  <Application>Microsoft Office PowerPoint</Application>
  <PresentationFormat>全屏显示(16:9)</PresentationFormat>
  <Paragraphs>219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17</cp:revision>
  <dcterms:created xsi:type="dcterms:W3CDTF">2020-09-20T09:41:48Z</dcterms:created>
  <dcterms:modified xsi:type="dcterms:W3CDTF">2021-08-18T02:42:28Z</dcterms:modified>
</cp:coreProperties>
</file>