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tiff" ContentType="image/tif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sldIdLst>
    <p:sldId id="257" r:id="rId3"/>
    <p:sldId id="258" r:id="rId4"/>
    <p:sldId id="264" r:id="rId5"/>
    <p:sldId id="259" r:id="rId6"/>
    <p:sldId id="260" r:id="rId7"/>
    <p:sldId id="265" r:id="rId8"/>
    <p:sldId id="262" r:id="rId9"/>
    <p:sldId id="263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6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4" r:id="rId36"/>
    <p:sldId id="291" r:id="rId37"/>
    <p:sldId id="292" r:id="rId38"/>
    <p:sldId id="293" r:id="rId39"/>
    <p:sldId id="295" r:id="rId40"/>
    <p:sldId id="296" r:id="rId41"/>
    <p:sldId id="297" r:id="rId42"/>
    <p:sldId id="298" r:id="rId43"/>
  </p:sldIdLst>
  <p:sldSz cx="9144000" cy="6858000" type="screen4x3"/>
  <p:notesSz cx="6858000" cy="9144000"/>
  <p:custDataLst>
    <p:tags r:id="rId44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commentAuthors.xml><?xml version="1.0" encoding="utf-8"?>
<p:cmAuthorLst xmlns:p="http://schemas.openxmlformats.org/presentationml/2006/main">
  <p:cmAuthor id="0" name="xkb1.com" initials="" lastIdx="0" clrIdx="0"/>
  <p:cmAuthor id="1" name="新课标第一网" initials="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9" d="100"/>
          <a:sy n="6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tags" Target="tags/tag1.xml" /><Relationship Id="rId45" Type="http://schemas.openxmlformats.org/officeDocument/2006/relationships/presProps" Target="presProps.xml" /><Relationship Id="rId46" Type="http://schemas.openxmlformats.org/officeDocument/2006/relationships/viewProps" Target="viewProps.xml" /><Relationship Id="rId47" Type="http://schemas.openxmlformats.org/officeDocument/2006/relationships/theme" Target="theme/theme1.xml" /><Relationship Id="rId48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jpeg" /><Relationship Id="rId3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1_标题幻灯片"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pic>
        <p:nvPicPr>
          <p:cNvPr id="2050" name="图片 6"/>
          <p:cNvPicPr>
            <a:picLocks noChangeAspect="1"/>
          </p:cNvPicPr>
          <p:nvPr/>
        </p:nvPicPr>
        <p:blipFill>
          <a:blip r:embed="rId1"/>
          <a:srcRect l="21625" t="30706" r="13091" b="34026"/>
          <a:stretch>
            <a:fillRect/>
          </a:stretch>
        </p:blipFill>
        <p:spPr>
          <a:xfrm>
            <a:off x="7150100" y="5778500"/>
            <a:ext cx="1993900" cy="1079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53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en-US" altLang="zh-CN" sz="1400"/>
          </a:p>
        </p:txBody>
      </p:sp>
      <p:sp>
        <p:nvSpPr>
          <p:cNvPr id="2054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en-US" altLang="zh-CN" sz="1400"/>
          </a:p>
        </p:txBody>
      </p:sp>
      <p:sp>
        <p:nvSpPr>
          <p:cNvPr id="2055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1EC69A-F632-4648-85CD-F7CD4EB83BF3}" type="slidenum">
              <a:rPr lang="en-US" altLang="zh-CN" sz="1400"/>
              <a:t>*</a:t>
            </a:fld>
            <a:endParaRPr lang="en-US" altLang="zh-CN"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B48416-5FEA-4A6C-B905-6EE777D26F3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gif" /><Relationship Id="rId3" Type="http://schemas.openxmlformats.org/officeDocument/2006/relationships/image" Target="../media/image4.jpeg" /><Relationship Id="rId4" Type="http://schemas.openxmlformats.org/officeDocument/2006/relationships/image" Target="../media/image5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hyperlink" Target="&#23567;&#36710;&#20174;&#21516;&#19968;&#39640;&#24230;&#28369;&#19979;.swf" TargetMode="External" /><Relationship Id="rId5" Type="http://schemas.openxmlformats.org/officeDocument/2006/relationships/image" Target="../media/image12.gif" /><Relationship Id="rId6" Type="http://schemas.openxmlformats.org/officeDocument/2006/relationships/image" Target="../media/image1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image" Target="../media/image16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Relationship Id="rId4" Type="http://schemas.openxmlformats.org/officeDocument/2006/relationships/image" Target="../media/image22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Relationship Id="rId4" Type="http://schemas.openxmlformats.org/officeDocument/2006/relationships/image" Target="../media/image2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Relationship Id="rId3" Type="http://schemas.openxmlformats.org/officeDocument/2006/relationships/image" Target="../media/image26.png" /><Relationship Id="rId4" Type="http://schemas.openxmlformats.org/officeDocument/2006/relationships/hyperlink" Target="&#27773;&#36710;&#20013;&#30340;&#24815;&#24615;&#29616;&#35937;&#65288;&#19968;&#65289;.flv" TargetMode="External" /><Relationship Id="rId5" Type="http://schemas.openxmlformats.org/officeDocument/2006/relationships/image" Target="../media/image27.png" /><Relationship Id="rId6" Type="http://schemas.openxmlformats.org/officeDocument/2006/relationships/hyperlink" Target="&#24815;&#24615;&#28436;&#31034;.flv" TargetMode="External" /><Relationship Id="rId7" Type="http://schemas.openxmlformats.org/officeDocument/2006/relationships/image" Target="../media/image12.gif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Relationship Id="rId3" Type="http://schemas.openxmlformats.org/officeDocument/2006/relationships/image" Target="../media/image28.gif" /><Relationship Id="rId4" Type="http://schemas.openxmlformats.org/officeDocument/2006/relationships/image" Target="../media/image29.gif" /><Relationship Id="rId5" Type="http://schemas.openxmlformats.org/officeDocument/2006/relationships/image" Target="../media/image30.gif" /><Relationship Id="rId6" Type="http://schemas.openxmlformats.org/officeDocument/2006/relationships/image" Target="../media/image31.gif" /><Relationship Id="rId7" Type="http://schemas.openxmlformats.org/officeDocument/2006/relationships/image" Target="../media/image32.gif" /><Relationship Id="rId8" Type="http://schemas.openxmlformats.org/officeDocument/2006/relationships/image" Target="../media/image33.gi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Relationship Id="rId3" Type="http://schemas.openxmlformats.org/officeDocument/2006/relationships/image" Target="../media/image34.gif" /><Relationship Id="rId4" Type="http://schemas.openxmlformats.org/officeDocument/2006/relationships/image" Target="../media/image35.gif" /><Relationship Id="rId5" Type="http://schemas.openxmlformats.org/officeDocument/2006/relationships/image" Target="../media/image36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7.png" /><Relationship Id="rId3" Type="http://schemas.openxmlformats.org/officeDocument/2006/relationships/image" Target="../media/image38.png" /><Relationship Id="rId4" Type="http://schemas.openxmlformats.org/officeDocument/2006/relationships/image" Target="../media/image39.png" /><Relationship Id="rId5" Type="http://schemas.openxmlformats.org/officeDocument/2006/relationships/image" Target="../media/image40.png" /><Relationship Id="rId6" Type="http://schemas.openxmlformats.org/officeDocument/2006/relationships/image" Target="../media/image4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2.jpeg" /><Relationship Id="rId3" Type="http://schemas.openxmlformats.org/officeDocument/2006/relationships/image" Target="../media/image43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4.png" /><Relationship Id="rId3" Type="http://schemas.openxmlformats.org/officeDocument/2006/relationships/image" Target="../media/image45.png" /><Relationship Id="rId4" Type="http://schemas.openxmlformats.org/officeDocument/2006/relationships/image" Target="../media/image46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7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8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9.jpeg" /><Relationship Id="rId3" Type="http://schemas.openxmlformats.org/officeDocument/2006/relationships/image" Target="../media/image50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1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2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3.png" /><Relationship Id="rId3" Type="http://schemas.openxmlformats.org/officeDocument/2006/relationships/image" Target="../media/image54.png" /><Relationship Id="rId4" Type="http://schemas.openxmlformats.org/officeDocument/2006/relationships/image" Target="../media/image55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6.tiff" /><Relationship Id="rId3" Type="http://schemas.openxmlformats.org/officeDocument/2006/relationships/image" Target="../media/image57.tiff" /><Relationship Id="rId4" Type="http://schemas.openxmlformats.org/officeDocument/2006/relationships/image" Target="../media/image58.gif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9.gif" /><Relationship Id="rId3" Type="http://schemas.openxmlformats.org/officeDocument/2006/relationships/image" Target="../media/image60.gif" /><Relationship Id="rId4" Type="http://schemas.openxmlformats.org/officeDocument/2006/relationships/image" Target="../media/image61.gif" /><Relationship Id="rId5" Type="http://schemas.openxmlformats.org/officeDocument/2006/relationships/image" Target="../media/image62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3.jpeg" /><Relationship Id="rId3" Type="http://schemas.openxmlformats.org/officeDocument/2006/relationships/hyperlink" Target="&#20108;&#21147;&#24179;&#34913;&#30340;&#26465;&#20214;.swf" TargetMode="Externa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4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5.jpeg" /><Relationship Id="rId3" Type="http://schemas.openxmlformats.org/officeDocument/2006/relationships/image" Target="../media/image66.jpeg" /><Relationship Id="rId4" Type="http://schemas.openxmlformats.org/officeDocument/2006/relationships/image" Target="../media/image67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8.jpe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9.jpe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7.pn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0.jpeg" /><Relationship Id="rId3" Type="http://schemas.openxmlformats.org/officeDocument/2006/relationships/image" Target="../media/image71.jpe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pic>
        <p:nvPicPr>
          <p:cNvPr id="3074" name="图片 368660" descr="1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563" y="3344863"/>
            <a:ext cx="2022475" cy="2654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5" name="图片 368663" descr="素材中国sccnn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574" t="51449" r="26816"/>
          <a:stretch>
            <a:fillRect/>
          </a:stretch>
        </p:blipFill>
        <p:spPr>
          <a:xfrm>
            <a:off x="6708775" y="4198938"/>
            <a:ext cx="2219325" cy="2085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矩形 368664"/>
          <p:cNvSpPr/>
          <p:nvPr/>
        </p:nvSpPr>
        <p:spPr>
          <a:xfrm>
            <a:off x="128588" y="2401888"/>
            <a:ext cx="8872537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0" hangingPunct="0"/>
            <a:r>
              <a:rPr lang="zh-CN" altLang="en-US" sz="4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专题八：力 与 运 动</a:t>
            </a:r>
            <a:endParaRPr lang="zh-CN" altLang="en-US" sz="4800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077" name="文本框 1"/>
          <p:cNvSpPr/>
          <p:nvPr/>
        </p:nvSpPr>
        <p:spPr>
          <a:xfrm>
            <a:off x="727075" y="296863"/>
            <a:ext cx="7680325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4800" b="1">
                <a:solidFill>
                  <a:srgbClr val="FF0000"/>
                </a:solidFill>
              </a:rPr>
              <a:t>中考物理一轮复习考点梳理</a:t>
            </a:r>
            <a:endParaRPr lang="zh-CN" altLang="en-US" sz="4800" b="1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377165"/>
          <p:cNvSpPr/>
          <p:nvPr/>
        </p:nvSpPr>
        <p:spPr>
          <a:xfrm>
            <a:off x="206375" y="322263"/>
            <a:ext cx="3581400" cy="4522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︻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思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维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导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图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构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建</a:t>
            </a:r>
            <a:endParaRPr lang="zh-CN" altLang="en-US" sz="3600" b="1">
              <a:latin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︼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  <a:ea typeface="Times New Roman" pitchFamily="18" charset="0"/>
            </a:endParaRPr>
          </a:p>
        </p:txBody>
      </p:sp>
      <p:pic>
        <p:nvPicPr>
          <p:cNvPr id="4098" name="图片 1" descr="微信图片_202102130846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738" y="112713"/>
            <a:ext cx="5972175" cy="6324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9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671300" y="107315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1" name="Rectangle 5"/>
          <p:cNvSpPr>
            <a:spLocks noChangeArrowheads="1"/>
          </p:cNvSpPr>
          <p:nvPr/>
        </p:nvSpPr>
        <p:spPr bwMode="auto">
          <a:xfrm>
            <a:off x="361950" y="412750"/>
            <a:ext cx="7854950" cy="706438"/>
          </a:xfrm>
          <a:prstGeom prst="rect">
            <a:avLst/>
          </a:prstGeom>
          <a:noFill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4000" b="1" spc="0">
                <a:solidFill>
                  <a:srgbClr val="FF0000"/>
                </a:solidFill>
                <a:latin typeface="方正小标宋简体" pitchFamily="2" charset="-122"/>
                <a:ea typeface="方正小标宋简体" pitchFamily="2" charset="-122"/>
              </a:rPr>
              <a:t>力的作用效果有哪些？</a:t>
            </a:r>
            <a:endParaRPr lang="zh-CN" altLang="en-US" sz="4000" b="1">
              <a:solidFill>
                <a:srgbClr val="FF0000"/>
              </a:solidFill>
              <a:latin typeface="方正小标宋简体" pitchFamily="2" charset="-122"/>
              <a:ea typeface="方正小标宋简体" pitchFamily="2" charset="-122"/>
            </a:endParaRPr>
          </a:p>
        </p:txBody>
      </p:sp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914400" y="1881188"/>
            <a:ext cx="7315200" cy="1938338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 typeface="Arial" pitchFamily="34" charset="0"/>
              <a:buChar char="•"/>
            </a:pPr>
            <a:r>
              <a:rPr lang="zh-CN" altLang="en-US" sz="4000" b="1" spc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力</a:t>
            </a:r>
            <a:r>
              <a:rPr lang="zh-CN" altLang="en-US" sz="4000" b="1" spc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可以</a:t>
            </a:r>
            <a:r>
              <a:rPr lang="zh-CN" altLang="en-US" sz="4000" b="1" spc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改变物体形状</a:t>
            </a:r>
            <a:endParaRPr lang="en-US" altLang="zh-CN" sz="4000" b="1">
              <a:solidFill>
                <a:srgbClr val="FF3300"/>
              </a:solidFill>
              <a:latin typeface="黑体" pitchFamily="2" charset="-122"/>
              <a:ea typeface="黑体" pitchFamily="2" charset="-122"/>
            </a:endParaRPr>
          </a:p>
          <a:p>
            <a:pPr marL="0" marR="0" lvl="0" indent="0"/>
            <a:endParaRPr lang="zh-CN" altLang="en-US" sz="4000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marL="0" marR="0" lvl="0" indent="0">
              <a:buClrTx/>
              <a:buFont typeface="Arial" pitchFamily="34" charset="0"/>
              <a:buChar char="•"/>
            </a:pPr>
            <a:r>
              <a:rPr lang="zh-CN" altLang="en-US" sz="4000" b="1" spc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力</a:t>
            </a:r>
            <a:r>
              <a:rPr lang="zh-CN" altLang="en-US" sz="4000" b="1" spc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可以</a:t>
            </a:r>
            <a:r>
              <a:rPr lang="zh-CN" altLang="en-US" sz="4000" b="1" spc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改变物体的运动状态</a:t>
            </a:r>
            <a:endParaRPr lang="zh-CN" altLang="en-US" sz="4000" b="1">
              <a:solidFill>
                <a:srgbClr val="FF33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23" name="下箭头 3"/>
          <p:cNvSpPr/>
          <p:nvPr/>
        </p:nvSpPr>
        <p:spPr>
          <a:xfrm>
            <a:off x="4953000" y="4191000"/>
            <a:ext cx="609600" cy="609600"/>
          </a:xfrm>
          <a:prstGeom prst="downArrow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4" name="TextBox 4"/>
          <p:cNvSpPr txBox="1"/>
          <p:nvPr/>
        </p:nvSpPr>
        <p:spPr>
          <a:xfrm>
            <a:off x="2730500" y="4800600"/>
            <a:ext cx="5486400" cy="6461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3600" b="1" spc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力与运动存在一定联系</a:t>
            </a:r>
            <a:endParaRPr lang="zh-CN" altLang="en-US" sz="3600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 fill="hold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5" name="矩形 46091"/>
          <p:cNvSpPr/>
          <p:nvPr/>
        </p:nvSpPr>
        <p:spPr>
          <a:xfrm>
            <a:off x="625475" y="415925"/>
            <a:ext cx="7751763" cy="685800"/>
          </a:xfrm>
          <a:prstGeom prst="rect">
            <a:avLst/>
          </a:prstGeom>
          <a:solidFill>
            <a:srgbClr val="161BF6"/>
          </a:solidFill>
          <a:ln>
            <a:noFill/>
            <a:miter lim="800000"/>
          </a:ln>
        </p:spPr>
        <p:txBody>
          <a:bodyPr wrap="none" fromWordArt="1" anchor="t" anchorCtr="0"/>
          <a:lstStyle/>
          <a:p>
            <a:pPr lvl="0" algn="ctr"/>
            <a:r>
              <a:rPr sz="2700" b="1">
                <a:ln>
                  <a:noFill/>
                </a:ln>
                <a:solidFill>
                  <a:srgbClr val="161BF6"/>
                </a:solidFill>
                <a:latin typeface="楷体" charset="-122"/>
              </a:rPr>
              <a:t>运动与力之间到底是什么关系呢？</a:t>
            </a:r>
          </a:p>
        </p:txBody>
      </p:sp>
      <p:grpSp>
        <p:nvGrpSpPr>
          <p:cNvPr id="6146" name="组合 4097"/>
          <p:cNvGrpSpPr/>
          <p:nvPr/>
        </p:nvGrpSpPr>
        <p:grpSpPr>
          <a:xfrm>
            <a:off x="895350" y="4614863"/>
            <a:ext cx="7705725" cy="1014412"/>
            <a:chOff x="-202" y="12"/>
            <a:chExt cx="6101" cy="852"/>
          </a:xfrm>
        </p:grpSpPr>
        <p:sp>
          <p:nvSpPr>
            <p:cNvPr id="6147" name="文本框 4098"/>
            <p:cNvSpPr/>
            <p:nvPr/>
          </p:nvSpPr>
          <p:spPr>
            <a:xfrm>
              <a:off x="-202" y="12"/>
              <a:ext cx="2304" cy="85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</a:pPr>
              <a:r>
                <a:rPr lang="zh-CN" altLang="en-US" sz="2400">
                  <a:latin typeface="黑体" pitchFamily="2" charset="-122"/>
                  <a:ea typeface="黑体" pitchFamily="2" charset="-122"/>
                </a:rPr>
                <a:t>亚里士多德</a:t>
              </a:r>
              <a:endParaRPr lang="zh-CN" altLang="en-US" sz="2400">
                <a:latin typeface="黑体" pitchFamily="2" charset="-122"/>
                <a:ea typeface="黑体" pitchFamily="2" charset="-122"/>
              </a:endParaRPr>
            </a:p>
            <a:p>
              <a:pPr lvl="0" algn="ctr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运动要靠力来维持</a:t>
              </a:r>
              <a:endParaRPr lang="zh-CN" altLang="en-US" sz="2400" b="1">
                <a:solidFill>
                  <a:srgbClr val="FF0000"/>
                </a:solidFill>
                <a:latin typeface="宋体" pitchFamily="2" charset="-122"/>
              </a:endParaRPr>
            </a:p>
          </p:txBody>
        </p:sp>
        <p:sp>
          <p:nvSpPr>
            <p:cNvPr id="6148" name="文本框 4099"/>
            <p:cNvSpPr/>
            <p:nvPr/>
          </p:nvSpPr>
          <p:spPr>
            <a:xfrm>
              <a:off x="3118" y="12"/>
              <a:ext cx="2781" cy="85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</a:pPr>
              <a:r>
                <a:rPr lang="zh-CN" altLang="en-US" sz="2400">
                  <a:latin typeface="黑体" pitchFamily="2" charset="-122"/>
                  <a:ea typeface="黑体" pitchFamily="2" charset="-122"/>
                </a:rPr>
                <a:t>伽利略</a:t>
              </a:r>
              <a:endParaRPr lang="zh-CN" altLang="en-US" sz="2400">
                <a:latin typeface="黑体" pitchFamily="2" charset="-122"/>
                <a:ea typeface="黑体" pitchFamily="2" charset="-122"/>
              </a:endParaRPr>
            </a:p>
            <a:p>
              <a:pPr lvl="0" algn="ctr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161BF6"/>
                  </a:solidFill>
                  <a:latin typeface="宋体" pitchFamily="2" charset="-122"/>
                </a:rPr>
                <a:t>运动不需要力来维持</a:t>
              </a:r>
              <a:endParaRPr lang="zh-CN" altLang="en-US" sz="2400" b="1">
                <a:solidFill>
                  <a:srgbClr val="161BF6"/>
                </a:solidFill>
                <a:latin typeface="宋体" pitchFamily="2" charset="-122"/>
              </a:endParaRPr>
            </a:p>
          </p:txBody>
        </p:sp>
      </p:grpSp>
      <p:pic>
        <p:nvPicPr>
          <p:cNvPr id="6149" name="图片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350" y="2097088"/>
            <a:ext cx="2627313" cy="2420937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6150" name="图片 2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6888" y="2097088"/>
            <a:ext cx="2749550" cy="248920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 fill="hold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7169" name="组合 6"/>
          <p:cNvGrpSpPr/>
          <p:nvPr/>
        </p:nvGrpSpPr>
        <p:grpSpPr>
          <a:xfrm>
            <a:off x="2084388" y="419100"/>
            <a:ext cx="4975225" cy="481013"/>
            <a:chOff x="6110" y="1013"/>
            <a:chExt cx="10445" cy="1010"/>
          </a:xfrm>
        </p:grpSpPr>
        <p:grpSp>
          <p:nvGrpSpPr>
            <p:cNvPr id="7170" name="组合 18"/>
            <p:cNvGrpSpPr/>
            <p:nvPr/>
          </p:nvGrpSpPr>
          <p:grpSpPr>
            <a:xfrm>
              <a:off x="6110" y="1138"/>
              <a:ext cx="2655" cy="885"/>
              <a:chOff x="2212975" y="684066"/>
              <a:chExt cx="1685925" cy="562725"/>
            </a:xfrm>
          </p:grpSpPr>
          <p:sp>
            <p:nvSpPr>
              <p:cNvPr id="7171" name="圆角矩形 21"/>
              <p:cNvSpPr/>
              <p:nvPr/>
            </p:nvSpPr>
            <p:spPr>
              <a:xfrm>
                <a:off x="2212975" y="684066"/>
                <a:ext cx="1685925" cy="534891"/>
              </a:xfrm>
              <a:prstGeom prst="round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 eaLnBrk="0" hangingPunct="0"/>
                <a:endParaRPr lang="zh-CN" altLang="en-US" sz="1300">
                  <a:solidFill>
                    <a:srgbClr val="000000"/>
                  </a:solidFill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7172" name="矩形 1"/>
              <p:cNvSpPr/>
              <p:nvPr/>
            </p:nvSpPr>
            <p:spPr>
              <a:xfrm>
                <a:off x="2386356" y="731692"/>
                <a:ext cx="1361386" cy="51509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>
                  <a:lnSpc>
                    <a:spcPct val="80000"/>
                  </a:lnSpc>
                </a:pPr>
                <a:r>
                  <a:rPr lang="zh-CN" altLang="en-US" sz="2400">
                    <a:solidFill>
                      <a:srgbClr val="FFFFFF"/>
                    </a:solidFill>
                    <a:latin typeface="Times New Roman" pitchFamily="18" charset="0"/>
                    <a:ea typeface="黑体" pitchFamily="2" charset="-122"/>
                  </a:rPr>
                  <a:t>考</a:t>
                </a:r>
                <a:r>
                  <a:rPr lang="zh-CN" altLang="en-US" sz="2400">
                    <a:solidFill>
                      <a:srgbClr val="FFFFFF"/>
                    </a:solidFill>
                    <a:latin typeface="Times New Roman" pitchFamily="18" charset="0"/>
                    <a:ea typeface="黑体" pitchFamily="2" charset="-122"/>
                  </a:rPr>
                  <a:t>点 </a:t>
                </a:r>
                <a:r>
                  <a:rPr lang="en-US" altLang="zh-CN" sz="2400" b="1">
                    <a:solidFill>
                      <a:srgbClr val="FFFFFF"/>
                    </a:solidFill>
                    <a:latin typeface="Times New Roman" pitchFamily="18" charset="0"/>
                    <a:ea typeface="黑体" pitchFamily="2" charset="-122"/>
                  </a:rPr>
                  <a:t>1</a:t>
                </a:r>
                <a:endParaRPr lang="en-US" altLang="zh-CN" sz="2400" b="1">
                  <a:solidFill>
                    <a:srgbClr val="FFFFFF"/>
                  </a:solidFill>
                  <a:latin typeface="Times New Roman" pitchFamily="18" charset="0"/>
                  <a:ea typeface="黑体" pitchFamily="2" charset="-122"/>
                </a:endParaRPr>
              </a:p>
            </p:txBody>
          </p:sp>
        </p:grpSp>
        <p:sp>
          <p:nvSpPr>
            <p:cNvPr id="7173" name="文本框 23"/>
            <p:cNvSpPr/>
            <p:nvPr/>
          </p:nvSpPr>
          <p:spPr>
            <a:xfrm>
              <a:off x="8996" y="1013"/>
              <a:ext cx="7559" cy="9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solidFill>
                    <a:srgbClr val="000000"/>
                  </a:solidFill>
                  <a:latin typeface="黑体" pitchFamily="2" charset="-122"/>
                  <a:ea typeface="黑体" pitchFamily="2" charset="-122"/>
                </a:rPr>
                <a:t>阻力对物体运动的影响</a:t>
              </a:r>
              <a:endPara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endParaRPr>
            </a:p>
          </p:txBody>
        </p:sp>
      </p:grpSp>
      <p:pic>
        <p:nvPicPr>
          <p:cNvPr id="717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1882775"/>
            <a:ext cx="519113" cy="5286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5" name="TextBox 12"/>
          <p:cNvSpPr/>
          <p:nvPr/>
        </p:nvSpPr>
        <p:spPr>
          <a:xfrm>
            <a:off x="1230313" y="1916113"/>
            <a:ext cx="11668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161BF6"/>
                </a:solidFill>
                <a:latin typeface="黑体" pitchFamily="2" charset="-122"/>
                <a:ea typeface="黑体" pitchFamily="2" charset="-122"/>
              </a:rPr>
              <a:t>演 示</a:t>
            </a:r>
            <a:endParaRPr lang="zh-CN" altLang="en-US" sz="2400" b="1">
              <a:solidFill>
                <a:srgbClr val="161BF6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7176" name="Picture 2">
            <a:hlinkClick r:id="rId4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150" y="2462213"/>
            <a:ext cx="3379788" cy="3067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7" name="Picture 2" descr="D:\图标图片\f3373a58f30e42a28f0f3dcc05381ad6.gif"/>
          <p:cNvPicPr>
            <a:picLocks noChangeAspect="1" noCrop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4559300" y="5227638"/>
            <a:ext cx="274638" cy="3016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8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7800" y="2498725"/>
            <a:ext cx="3059113" cy="3184525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7179" name="直接连接符 6"/>
          <p:cNvCxnSpPr/>
          <p:nvPr/>
        </p:nvCxnSpPr>
        <p:spPr>
          <a:xfrm flipH="1">
            <a:off x="1844675" y="2590800"/>
            <a:ext cx="0" cy="2697163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sp>
        <p:nvSpPr>
          <p:cNvPr id="7180" name="圆角矩形标注 14"/>
          <p:cNvSpPr/>
          <p:nvPr/>
        </p:nvSpPr>
        <p:spPr>
          <a:xfrm>
            <a:off x="484188" y="2590800"/>
            <a:ext cx="1149350" cy="2311400"/>
          </a:xfrm>
          <a:prstGeom prst="wedgeRoundRectCallout">
            <a:avLst>
              <a:gd name="adj1" fmla="val 66028"/>
              <a:gd name="adj2" fmla="val 42537"/>
              <a:gd name="adj3" fmla="val 16667"/>
            </a:avLst>
          </a:prstGeom>
          <a:noFill/>
          <a:ln w="12700">
            <a:solidFill>
              <a:srgbClr val="FF0000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小车从同一高度静止滑下，在斜面底端获得相同的速度</a:t>
            </a:r>
            <a:endParaRPr lang="zh-CN" altLang="en-US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7181" name="圆角矩形标注 16"/>
          <p:cNvSpPr/>
          <p:nvPr/>
        </p:nvSpPr>
        <p:spPr>
          <a:xfrm>
            <a:off x="8374063" y="2447925"/>
            <a:ext cx="477837" cy="2903538"/>
          </a:xfrm>
          <a:prstGeom prst="wedgeRoundRectCallout">
            <a:avLst>
              <a:gd name="adj1" fmla="val -99500"/>
              <a:gd name="adj2" fmla="val 40537"/>
              <a:gd name="adj3" fmla="val 16667"/>
            </a:avLst>
          </a:prstGeom>
          <a:noFill/>
          <a:ln w="12700">
            <a:solidFill>
              <a:prstClr val="black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</a:rPr>
              <a:t>比较小车滑行的距离</a:t>
            </a:r>
            <a:endParaRPr lang="zh-CN" altLang="en-US" sz="200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7182" name="文本框 8"/>
          <p:cNvSpPr/>
          <p:nvPr/>
        </p:nvSpPr>
        <p:spPr>
          <a:xfrm>
            <a:off x="282575" y="5227638"/>
            <a:ext cx="1712913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latin typeface="楷体" charset="-122"/>
                <a:ea typeface="楷体" charset="-122"/>
              </a:rPr>
              <a:t>控制变量法</a:t>
            </a:r>
            <a:endParaRPr lang="zh-CN" altLang="en-US" sz="2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183" name="文本框 9"/>
          <p:cNvSpPr/>
          <p:nvPr/>
        </p:nvSpPr>
        <p:spPr>
          <a:xfrm>
            <a:off x="7235825" y="2038350"/>
            <a:ext cx="11001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latin typeface="楷体" charset="-122"/>
                <a:ea typeface="楷体" charset="-122"/>
              </a:rPr>
              <a:t>转换法</a:t>
            </a:r>
            <a:endParaRPr lang="zh-CN" altLang="en-US" sz="2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 fill="hold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 fill="hold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fill="hold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0" grpId="0"/>
      <p:bldP spid="7181" grpId="0"/>
      <p:bldP spid="7182" grpId="0"/>
      <p:bldP spid="71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Freeform 4"/>
          <p:cNvSpPr/>
          <p:nvPr/>
        </p:nvSpPr>
        <p:spPr>
          <a:xfrm>
            <a:off x="365125" y="3667125"/>
            <a:ext cx="4386263" cy="2505075"/>
          </a:xfrm>
          <a:custGeom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l" t="t" r="r" b="b"/>
            <a:pathLst>
              <a:path w="2763" h="1578">
                <a:moveTo>
                  <a:pt x="0" y="0"/>
                </a:moveTo>
                <a:cubicBezTo>
                  <a:pt x="229" y="262"/>
                  <a:pt x="916" y="1568"/>
                  <a:pt x="1376" y="1573"/>
                </a:cubicBezTo>
                <a:cubicBezTo>
                  <a:pt x="1836" y="1578"/>
                  <a:pt x="2474" y="350"/>
                  <a:pt x="2763" y="28"/>
                </a:cubicBezTo>
              </a:path>
            </a:pathLst>
          </a:custGeom>
          <a:noFill/>
          <a:ln w="38100">
            <a:solidFill>
              <a:schemeClr val="tx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cxnSp>
        <p:nvCxnSpPr>
          <p:cNvPr id="8194" name="Line 5"/>
          <p:cNvCxnSpPr/>
          <p:nvPr/>
        </p:nvCxnSpPr>
        <p:spPr>
          <a:xfrm>
            <a:off x="192088" y="3667125"/>
            <a:ext cx="8532812" cy="73025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miter lim="800000"/>
          </a:ln>
        </p:spPr>
      </p:cxnSp>
      <p:sp>
        <p:nvSpPr>
          <p:cNvPr id="8195" name="Freeform 6"/>
          <p:cNvSpPr/>
          <p:nvPr/>
        </p:nvSpPr>
        <p:spPr>
          <a:xfrm>
            <a:off x="2590800" y="3733800"/>
            <a:ext cx="3159125" cy="2430463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l" t="t" r="r" b="b"/>
            <a:pathLst>
              <a:path w="1990" h="1531">
                <a:moveTo>
                  <a:pt x="0" y="1531"/>
                </a:moveTo>
                <a:cubicBezTo>
                  <a:pt x="37" y="1525"/>
                  <a:pt x="115" y="1516"/>
                  <a:pt x="209" y="1479"/>
                </a:cubicBezTo>
                <a:cubicBezTo>
                  <a:pt x="303" y="1442"/>
                  <a:pt x="439" y="1381"/>
                  <a:pt x="563" y="1309"/>
                </a:cubicBezTo>
                <a:cubicBezTo>
                  <a:pt x="687" y="1237"/>
                  <a:pt x="792" y="1174"/>
                  <a:pt x="956" y="1047"/>
                </a:cubicBezTo>
                <a:cubicBezTo>
                  <a:pt x="1120" y="920"/>
                  <a:pt x="1346" y="710"/>
                  <a:pt x="1518" y="536"/>
                </a:cubicBezTo>
                <a:cubicBezTo>
                  <a:pt x="1690" y="362"/>
                  <a:pt x="1892" y="112"/>
                  <a:pt x="1990" y="0"/>
                </a:cubicBezTo>
              </a:path>
            </a:pathLst>
          </a:custGeom>
          <a:noFill/>
          <a:ln w="38100">
            <a:solidFill>
              <a:schemeClr val="tx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196" name="Freeform 7"/>
          <p:cNvSpPr/>
          <p:nvPr/>
        </p:nvSpPr>
        <p:spPr>
          <a:xfrm>
            <a:off x="2590800" y="3775075"/>
            <a:ext cx="4738688" cy="240982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l" t="t" r="r" b="b"/>
            <a:pathLst>
              <a:path w="2985" h="1518">
                <a:moveTo>
                  <a:pt x="0" y="1518"/>
                </a:moveTo>
                <a:cubicBezTo>
                  <a:pt x="85" y="1505"/>
                  <a:pt x="335" y="1484"/>
                  <a:pt x="510" y="1440"/>
                </a:cubicBezTo>
                <a:cubicBezTo>
                  <a:pt x="685" y="1396"/>
                  <a:pt x="641" y="1413"/>
                  <a:pt x="1047" y="1256"/>
                </a:cubicBezTo>
                <a:cubicBezTo>
                  <a:pt x="1453" y="1099"/>
                  <a:pt x="1826" y="861"/>
                  <a:pt x="2147" y="654"/>
                </a:cubicBezTo>
                <a:cubicBezTo>
                  <a:pt x="2470" y="445"/>
                  <a:pt x="2811" y="136"/>
                  <a:pt x="2985" y="0"/>
                </a:cubicBezTo>
              </a:path>
            </a:pathLst>
          </a:custGeom>
          <a:noFill/>
          <a:ln w="38100">
            <a:solidFill>
              <a:schemeClr val="tx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197" name="Freeform 8"/>
          <p:cNvSpPr/>
          <p:nvPr/>
        </p:nvSpPr>
        <p:spPr>
          <a:xfrm>
            <a:off x="2673350" y="6184900"/>
            <a:ext cx="6318250" cy="63500"/>
          </a:xfrm>
          <a:custGeom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l" t="t" r="r" b="b"/>
            <a:pathLst>
              <a:path w="3980" h="40">
                <a:moveTo>
                  <a:pt x="0" y="0"/>
                </a:moveTo>
                <a:cubicBezTo>
                  <a:pt x="185" y="1"/>
                  <a:pt x="728" y="4"/>
                  <a:pt x="1124" y="8"/>
                </a:cubicBezTo>
                <a:cubicBezTo>
                  <a:pt x="1545" y="12"/>
                  <a:pt x="1941" y="17"/>
                  <a:pt x="2375" y="23"/>
                </a:cubicBezTo>
                <a:cubicBezTo>
                  <a:pt x="2851" y="28"/>
                  <a:pt x="3646" y="37"/>
                  <a:pt x="3980" y="40"/>
                </a:cubicBezTo>
              </a:path>
            </a:pathLst>
          </a:custGeom>
          <a:noFill/>
          <a:ln w="38100">
            <a:solidFill>
              <a:schemeClr val="tx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198" name="Oval 9"/>
          <p:cNvSpPr/>
          <p:nvPr/>
        </p:nvSpPr>
        <p:spPr>
          <a:xfrm>
            <a:off x="407988" y="3379788"/>
            <a:ext cx="503237" cy="504825"/>
          </a:xfrm>
          <a:prstGeom prst="ellipse">
            <a:avLst/>
          </a:prstGeom>
          <a:solidFill>
            <a:srgbClr val="0066FF"/>
          </a:solidFill>
          <a:ln w="38100"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199" name="Oval 10"/>
          <p:cNvSpPr/>
          <p:nvPr/>
        </p:nvSpPr>
        <p:spPr>
          <a:xfrm>
            <a:off x="407988" y="3379788"/>
            <a:ext cx="503237" cy="504825"/>
          </a:xfrm>
          <a:prstGeom prst="ellipse">
            <a:avLst/>
          </a:prstGeom>
          <a:solidFill>
            <a:srgbClr val="0066FF"/>
          </a:solidFill>
          <a:ln w="38100"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200" name="Oval 11"/>
          <p:cNvSpPr/>
          <p:nvPr/>
        </p:nvSpPr>
        <p:spPr>
          <a:xfrm>
            <a:off x="407988" y="3379788"/>
            <a:ext cx="503237" cy="504825"/>
          </a:xfrm>
          <a:prstGeom prst="ellipse">
            <a:avLst/>
          </a:prstGeom>
          <a:solidFill>
            <a:srgbClr val="0066FF"/>
          </a:solidFill>
          <a:ln w="38100"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201" name="Oval 12"/>
          <p:cNvSpPr/>
          <p:nvPr/>
        </p:nvSpPr>
        <p:spPr>
          <a:xfrm>
            <a:off x="407988" y="3379788"/>
            <a:ext cx="503237" cy="504825"/>
          </a:xfrm>
          <a:prstGeom prst="ellipse">
            <a:avLst/>
          </a:prstGeom>
          <a:solidFill>
            <a:srgbClr val="0066FF"/>
          </a:solidFill>
          <a:ln w="38100"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202" name="Text Box 101"/>
          <p:cNvSpPr/>
          <p:nvPr/>
        </p:nvSpPr>
        <p:spPr>
          <a:xfrm>
            <a:off x="674688" y="750888"/>
            <a:ext cx="7913687" cy="1270000"/>
          </a:xfrm>
          <a:prstGeom prst="roundRect">
            <a:avLst>
              <a:gd name="adj" fmla="val 9491"/>
            </a:avLst>
          </a:prstGeom>
          <a:noFill/>
          <a:ln w="25400">
            <a:solidFill>
              <a:srgbClr val="F79646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rgbClr val="161BF6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结论：</a:t>
            </a:r>
            <a:r>
              <a:rPr lang="zh-CN" altLang="en-US" sz="2400" b="1">
                <a:latin typeface="楷体" charset="-122"/>
                <a:ea typeface="楷体" charset="-122"/>
              </a:rPr>
              <a:t>平面越光滑，受到的阻力越</a:t>
            </a:r>
            <a:r>
              <a:rPr lang="en-US" altLang="zh-CN" sz="2400" b="1">
                <a:latin typeface="楷体" charset="-122"/>
                <a:ea typeface="楷体" charset="-122"/>
              </a:rPr>
              <a:t>________</a:t>
            </a:r>
            <a:r>
              <a:rPr lang="zh-CN" altLang="en-US" sz="2400" b="1">
                <a:latin typeface="楷体" charset="-122"/>
                <a:ea typeface="楷体" charset="-122"/>
              </a:rPr>
              <a:t>，小车运动的距离越</a:t>
            </a:r>
            <a:r>
              <a:rPr lang="en-US" altLang="zh-CN" sz="2400" b="1">
                <a:latin typeface="楷体" charset="-122"/>
                <a:ea typeface="楷体" charset="-122"/>
              </a:rPr>
              <a:t>________ </a:t>
            </a:r>
            <a:r>
              <a:rPr lang="zh-CN" altLang="en-US" sz="2400" b="1">
                <a:latin typeface="楷体" charset="-122"/>
                <a:ea typeface="楷体" charset="-122"/>
              </a:rPr>
              <a:t>，速度减小得越</a:t>
            </a:r>
            <a:r>
              <a:rPr lang="en-US" altLang="zh-CN" sz="2400" b="1">
                <a:latin typeface="楷体" charset="-122"/>
                <a:ea typeface="楷体" charset="-122"/>
              </a:rPr>
              <a:t>_______ </a:t>
            </a:r>
            <a:r>
              <a:rPr lang="zh-CN" altLang="en-US" sz="2400" b="1">
                <a:latin typeface="楷体" charset="-122"/>
                <a:ea typeface="楷体" charset="-122"/>
              </a:rPr>
              <a:t>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203" name="Rectangle 103"/>
          <p:cNvSpPr/>
          <p:nvPr/>
        </p:nvSpPr>
        <p:spPr>
          <a:xfrm>
            <a:off x="5743575" y="869950"/>
            <a:ext cx="6858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990000"/>
                </a:solidFill>
                <a:latin typeface="楷体" charset="-122"/>
                <a:ea typeface="楷体" charset="-122"/>
              </a:rPr>
              <a:t>小</a:t>
            </a:r>
            <a:endParaRPr lang="zh-CN" altLang="en-US" sz="2400" b="1">
              <a:solidFill>
                <a:srgbClr val="99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204" name="Rectangle 104"/>
          <p:cNvSpPr/>
          <p:nvPr/>
        </p:nvSpPr>
        <p:spPr>
          <a:xfrm>
            <a:off x="2333625" y="1414463"/>
            <a:ext cx="6858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990000"/>
                </a:solidFill>
                <a:latin typeface="楷体" charset="-122"/>
                <a:ea typeface="楷体" charset="-122"/>
              </a:rPr>
              <a:t>长</a:t>
            </a:r>
            <a:endParaRPr lang="zh-CN" altLang="en-US" sz="2400" b="1">
              <a:solidFill>
                <a:srgbClr val="99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205" name="Rectangle 105"/>
          <p:cNvSpPr/>
          <p:nvPr/>
        </p:nvSpPr>
        <p:spPr>
          <a:xfrm>
            <a:off x="5911850" y="1428750"/>
            <a:ext cx="6858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990000"/>
                </a:solidFill>
                <a:latin typeface="楷体" charset="-122"/>
                <a:ea typeface="楷体" charset="-122"/>
              </a:rPr>
              <a:t>慢</a:t>
            </a:r>
            <a:endParaRPr lang="zh-CN" altLang="en-US" sz="2400" b="1">
              <a:solidFill>
                <a:srgbClr val="99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206" name="TextBox 2"/>
          <p:cNvSpPr txBox="1"/>
          <p:nvPr/>
        </p:nvSpPr>
        <p:spPr>
          <a:xfrm>
            <a:off x="675323" y="2146830"/>
            <a:ext cx="8175062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rgbClr val="161BF6"/>
                </a:solidFill>
                <a:latin typeface="黑体" pitchFamily="2" charset="-122"/>
                <a:ea typeface="黑体" pitchFamily="2" charset="-122"/>
              </a:rPr>
              <a:t>设想：</a:t>
            </a:r>
            <a:r>
              <a:rPr lang="zh-CN" altLang="en-US" sz="2400" b="1">
                <a:solidFill>
                  <a:srgbClr val="000000"/>
                </a:solidFill>
                <a:latin typeface="楷体" charset="-122"/>
                <a:ea typeface="楷体" charset="-122"/>
              </a:rPr>
              <a:t>如果物体受到的阻力为</a:t>
            </a:r>
            <a:r>
              <a:rPr lang="zh-CN" altLang="en-US" sz="2400" b="1">
                <a:solidFill>
                  <a:srgbClr val="FF0000"/>
                </a:solidFill>
                <a:latin typeface="楷体" charset="-122"/>
                <a:ea typeface="楷体" charset="-122"/>
              </a:rPr>
              <a:t>零</a:t>
            </a:r>
            <a:r>
              <a:rPr lang="zh-CN" altLang="en-US" sz="2400" b="1">
                <a:solidFill>
                  <a:srgbClr val="000000"/>
                </a:solidFill>
                <a:latin typeface="楷体" charset="-122"/>
                <a:ea typeface="楷体" charset="-122"/>
              </a:rPr>
              <a:t>，它是不是就不会停下来？</a:t>
            </a:r>
            <a:endParaRPr lang="zh-CN" altLang="en-US" sz="24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 fill="hold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06 1.11111E-06 L 0.01354 0.0456 L 0.06354 0.13287 L 0.10451 0.20856 L 0.16128 0.29954 L 0.20677 0.33287 L 0.25226 0.31481 L 0.28628 0.26319 L 0.32257 0.19954 L 0.36128 0.12384 L 0.39983 0.05116 L 0.42031 0.01157" ptsTypes="">
                                      <p:cBhvr>
                                        <p:cTn id="16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E-06 -0.00398 L 0.01805 0.053189 L 0.0908 0.192549 L 0.17483 0.310829 L 0.22031 0.328889 L 0.25226 0.328889 L 0.32257 0.274259 L 0.38403 0.210829 L 0.42951 0.159209 L 0.47031 0.095559 L 0.50677 0.040929 L 0.52951 0.004579" ptsTypes="">
                                      <p:cBhvr>
                                        <p:cTn id="25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06 1.11111E-06 L 0.02726 0.08194 L 0.08871 0.18796 L 0.15694 0.28796 L 0.21753 0.33889 L 0.25903 0.3419 L 0.34983 0.30856 L 0.42257 0.27222 L 0.54739 0.1662 L 0.62239 0.09352 L 0.69305 0.01157" ptsTypes="">
                                      <p:cBhvr>
                                        <p:cTn id="34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06 1.11111E-06 L 0.01371 0.06967 L 0.07274 0.16967 L 0.125 0.25162 L 0.19323 0.3213 L 0.25677 0.3419 L 0.39739 0.34491 L 0.78628 0.34815 L 0.9658 0.35417" ptsTypes="">
                                      <p:cBhvr>
                                        <p:cTn id="43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 fill="hold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 fill="hold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 fill="hold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 fill="hold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  <p:bldP spid="8199" grpId="0"/>
      <p:bldP spid="8200" grpId="0"/>
      <p:bldP spid="8201" grpId="0"/>
      <p:bldP spid="8202" grpId="0"/>
      <p:bldP spid="8203" grpId="0"/>
      <p:bldP spid="8204" grpId="0"/>
      <p:bldP spid="8205" grpId="0"/>
      <p:bldP spid="820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217" name="组合 3"/>
          <p:cNvGrpSpPr/>
          <p:nvPr/>
        </p:nvGrpSpPr>
        <p:grpSpPr>
          <a:xfrm>
            <a:off x="3371850" y="392113"/>
            <a:ext cx="1879600" cy="474662"/>
            <a:chOff x="497257" y="753279"/>
            <a:chExt cx="1881032" cy="475146"/>
          </a:xfrm>
        </p:grpSpPr>
        <p:grpSp>
          <p:nvGrpSpPr>
            <p:cNvPr id="9218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9219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9220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9221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9222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9223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sp>
        <p:nvSpPr>
          <p:cNvPr id="9224" name="文本框 1"/>
          <p:cNvSpPr/>
          <p:nvPr/>
        </p:nvSpPr>
        <p:spPr>
          <a:xfrm>
            <a:off x="136525" y="1122363"/>
            <a:ext cx="8923338" cy="3927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30000"/>
              </a:lnSpc>
            </a:pPr>
            <a:r>
              <a:rPr lang="zh-CN" altLang="en-US" sz="2400" b="1">
                <a:solidFill>
                  <a:srgbClr val="161BF6"/>
                </a:solidFill>
                <a:latin typeface="黑体" pitchFamily="2" charset="-122"/>
                <a:ea typeface="黑体" pitchFamily="2" charset="-122"/>
              </a:rPr>
              <a:t>例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如图所示是“探究阻力对物体运动的影响”的实验，下列有关叙述正确的是（　　）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A．实验时小车可以从斜面上的任何位置开始下滑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B．实验中运动的小车会停下来，说明物体的运动需要力来维持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C．实验表明，小车受到的阻力越小，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运动的距离越近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D．根据以上实验现象进一步推理抽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象概括可以得出牛顿第一定律 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9225" name="文本框 3"/>
          <p:cNvSpPr/>
          <p:nvPr/>
        </p:nvSpPr>
        <p:spPr>
          <a:xfrm>
            <a:off x="4446588" y="2178050"/>
            <a:ext cx="1249362" cy="368300"/>
          </a:xfrm>
          <a:prstGeom prst="rect">
            <a:avLst/>
          </a:prstGeom>
          <a:noFill/>
          <a:ln w="28575">
            <a:solidFill>
              <a:srgbClr val="89A4A7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b="1"/>
          </a:p>
        </p:txBody>
      </p:sp>
      <p:sp>
        <p:nvSpPr>
          <p:cNvPr id="9226" name="线形标注 2 9"/>
          <p:cNvSpPr/>
          <p:nvPr/>
        </p:nvSpPr>
        <p:spPr>
          <a:xfrm>
            <a:off x="6118225" y="1677988"/>
            <a:ext cx="1677988" cy="460375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12500"/>
              <a:gd name="adj6" fmla="val -46667"/>
            </a:avLst>
          </a:prstGeom>
          <a:solidFill>
            <a:srgbClr val="FFFFFF"/>
          </a:solidFill>
          <a:ln w="12700">
            <a:solidFill>
              <a:srgbClr val="72BFC5"/>
            </a:solidFill>
            <a:miter lim="800000"/>
          </a:ln>
          <a:effectLst>
            <a:outerShdw blurRad="444500" dist="254000" dir="8100000" algn="tr">
              <a:srgbClr val="000000">
                <a:alpha val="50000"/>
              </a:srgbClr>
            </a:outerShdw>
          </a:effectLst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161BF6"/>
                </a:solidFill>
                <a:latin typeface="黑体" pitchFamily="2" charset="-122"/>
                <a:ea typeface="黑体" pitchFamily="2" charset="-122"/>
              </a:rPr>
              <a:t>同一位置</a:t>
            </a:r>
            <a:endParaRPr lang="zh-CN" altLang="en-US" sz="2400">
              <a:solidFill>
                <a:srgbClr val="161BF6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227" name="文本框 8"/>
          <p:cNvSpPr/>
          <p:nvPr/>
        </p:nvSpPr>
        <p:spPr>
          <a:xfrm>
            <a:off x="6275388" y="2636838"/>
            <a:ext cx="2465387" cy="368300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b="1"/>
          </a:p>
        </p:txBody>
      </p:sp>
      <p:sp>
        <p:nvSpPr>
          <p:cNvPr id="9228" name="线形标注 3 11"/>
          <p:cNvSpPr/>
          <p:nvPr/>
        </p:nvSpPr>
        <p:spPr>
          <a:xfrm>
            <a:off x="6075363" y="612775"/>
            <a:ext cx="2133600" cy="509588"/>
          </a:xfrm>
          <a:prstGeom prst="borderCallout3">
            <a:avLst>
              <a:gd name="adj1" fmla="val 20042"/>
              <a:gd name="adj2" fmla="val -3602"/>
              <a:gd name="adj3" fmla="val 18750"/>
              <a:gd name="adj4" fmla="val -16667"/>
              <a:gd name="adj5" fmla="val 100000"/>
              <a:gd name="adj6" fmla="val -16667"/>
              <a:gd name="adj7" fmla="val 400630"/>
              <a:gd name="adj8" fmla="val 6352"/>
            </a:avLst>
          </a:prstGeom>
          <a:solidFill>
            <a:srgbClr val="FFFFFF"/>
          </a:solidFill>
          <a:ln w="12700">
            <a:solidFill>
              <a:srgbClr val="FF0000"/>
            </a:solidFill>
            <a:miter lim="800000"/>
          </a:ln>
          <a:effectLst>
            <a:outerShdw blurRad="444500" dist="254000" dir="8100000" algn="tr">
              <a:srgbClr val="000000">
                <a:alpha val="50000"/>
              </a:srgbClr>
            </a:outerShdw>
          </a:effectLst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161BF6"/>
                </a:solidFill>
                <a:latin typeface="黑体" pitchFamily="2" charset="-122"/>
                <a:ea typeface="黑体" pitchFamily="2" charset="-122"/>
              </a:rPr>
              <a:t>受到了阻力</a:t>
            </a:r>
            <a:endParaRPr lang="zh-CN" altLang="en-US" sz="2400">
              <a:solidFill>
                <a:srgbClr val="161BF6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229" name="文本框 24"/>
          <p:cNvSpPr/>
          <p:nvPr/>
        </p:nvSpPr>
        <p:spPr>
          <a:xfrm>
            <a:off x="1182688" y="3570288"/>
            <a:ext cx="1203325" cy="400050"/>
          </a:xfrm>
          <a:prstGeom prst="rect">
            <a:avLst/>
          </a:prstGeom>
          <a:noFill/>
          <a:ln w="28575">
            <a:solidFill>
              <a:srgbClr val="89A4A7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000" b="1"/>
          </a:p>
          <a:p>
            <a:pPr lvl="0"/>
            <a:endParaRPr lang="zh-CN" altLang="en-US" sz="1000" b="1"/>
          </a:p>
        </p:txBody>
      </p:sp>
      <p:sp>
        <p:nvSpPr>
          <p:cNvPr id="9230" name="线形标注 2 42"/>
          <p:cNvSpPr/>
          <p:nvPr/>
        </p:nvSpPr>
        <p:spPr>
          <a:xfrm>
            <a:off x="3133725" y="3482975"/>
            <a:ext cx="1676400" cy="366713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12500"/>
              <a:gd name="adj6" fmla="val -46667"/>
            </a:avLst>
          </a:prstGeom>
          <a:solidFill>
            <a:srgbClr val="FFFFFF"/>
          </a:solidFill>
          <a:ln w="12700">
            <a:solidFill>
              <a:srgbClr val="72BFC5"/>
            </a:solidFill>
            <a:miter lim="800000"/>
          </a:ln>
          <a:effectLst>
            <a:outerShdw blurRad="444500" dist="254000" dir="8100000" algn="tr">
              <a:srgbClr val="000000">
                <a:alpha val="50000"/>
              </a:srgbClr>
            </a:outerShdw>
          </a:effectLst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161BF6"/>
                </a:solidFill>
                <a:latin typeface="黑体" pitchFamily="2" charset="-122"/>
                <a:ea typeface="黑体" pitchFamily="2" charset="-122"/>
              </a:rPr>
              <a:t>距离越远</a:t>
            </a:r>
            <a:endParaRPr lang="zh-CN" altLang="en-US" sz="2400">
              <a:solidFill>
                <a:srgbClr val="161BF6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231" name="文本框 6"/>
          <p:cNvSpPr/>
          <p:nvPr/>
        </p:nvSpPr>
        <p:spPr>
          <a:xfrm>
            <a:off x="2528888" y="1677988"/>
            <a:ext cx="3333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D</a:t>
            </a:r>
            <a:endParaRPr lang="en-US" altLang="zh-CN" sz="2400" b="1">
              <a:solidFill>
                <a:srgbClr val="FF0000"/>
              </a:solidFill>
              <a:latin typeface="Times New Roman" pitchFamily="18" charset="0"/>
              <a:sym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 fill="hold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 fill="hold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 fill="hold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 fill="hold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 fill="hold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 fill="hold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 fill="hold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/>
      <p:bldP spid="9226" grpId="0"/>
      <p:bldP spid="9227" grpId="0"/>
      <p:bldP spid="9228" grpId="0"/>
      <p:bldP spid="9229" grpId="0"/>
      <p:bldP spid="9230" grpId="0"/>
      <p:bldP spid="92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0241" name="组合 1"/>
          <p:cNvGrpSpPr/>
          <p:nvPr/>
        </p:nvGrpSpPr>
        <p:grpSpPr>
          <a:xfrm>
            <a:off x="2813050" y="539750"/>
            <a:ext cx="4975225" cy="481013"/>
            <a:chOff x="6109" y="1013"/>
            <a:chExt cx="10446" cy="1010"/>
          </a:xfrm>
        </p:grpSpPr>
        <p:grpSp>
          <p:nvGrpSpPr>
            <p:cNvPr id="10242" name="组合 18"/>
            <p:cNvGrpSpPr/>
            <p:nvPr/>
          </p:nvGrpSpPr>
          <p:grpSpPr>
            <a:xfrm>
              <a:off x="6109" y="1138"/>
              <a:ext cx="2654" cy="885"/>
              <a:chOff x="2212975" y="684066"/>
              <a:chExt cx="1685925" cy="562753"/>
            </a:xfrm>
          </p:grpSpPr>
          <p:sp>
            <p:nvSpPr>
              <p:cNvPr id="10243" name="圆角矩形 4"/>
              <p:cNvSpPr/>
              <p:nvPr/>
            </p:nvSpPr>
            <p:spPr>
              <a:xfrm>
                <a:off x="2212975" y="684066"/>
                <a:ext cx="1685925" cy="534891"/>
              </a:xfrm>
              <a:prstGeom prst="round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 eaLnBrk="0" hangingPunct="0"/>
                <a:endParaRPr lang="zh-CN" altLang="en-US" sz="1300">
                  <a:solidFill>
                    <a:srgbClr val="000000"/>
                  </a:solidFill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0244" name="矩形 1"/>
              <p:cNvSpPr/>
              <p:nvPr/>
            </p:nvSpPr>
            <p:spPr>
              <a:xfrm>
                <a:off x="2386284" y="731692"/>
                <a:ext cx="1361531" cy="51512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>
                  <a:lnSpc>
                    <a:spcPct val="80000"/>
                  </a:lnSpc>
                </a:pPr>
                <a:r>
                  <a:rPr lang="zh-CN" altLang="en-US" sz="2400">
                    <a:solidFill>
                      <a:srgbClr val="FFFFFF"/>
                    </a:solidFill>
                    <a:latin typeface="Times New Roman" pitchFamily="18" charset="0"/>
                    <a:ea typeface="黑体" pitchFamily="2" charset="-122"/>
                  </a:rPr>
                  <a:t>考</a:t>
                </a:r>
                <a:r>
                  <a:rPr lang="zh-CN" altLang="en-US" sz="2400">
                    <a:solidFill>
                      <a:srgbClr val="FFFFFF"/>
                    </a:solidFill>
                    <a:latin typeface="Times New Roman" pitchFamily="18" charset="0"/>
                    <a:ea typeface="黑体" pitchFamily="2" charset="-122"/>
                  </a:rPr>
                  <a:t>点 </a:t>
                </a:r>
                <a:r>
                  <a:rPr lang="en-US" altLang="zh-CN" sz="2400" b="1">
                    <a:solidFill>
                      <a:srgbClr val="FFFFFF"/>
                    </a:solidFill>
                    <a:latin typeface="Times New Roman" pitchFamily="18" charset="0"/>
                    <a:ea typeface="黑体" pitchFamily="2" charset="-122"/>
                  </a:rPr>
                  <a:t>2</a:t>
                </a:r>
                <a:endParaRPr lang="en-US" altLang="zh-CN" sz="2400" b="1">
                  <a:solidFill>
                    <a:srgbClr val="FFFFFF"/>
                  </a:solidFill>
                  <a:latin typeface="Times New Roman" pitchFamily="18" charset="0"/>
                  <a:ea typeface="黑体" pitchFamily="2" charset="-122"/>
                </a:endParaRPr>
              </a:p>
            </p:txBody>
          </p:sp>
        </p:grpSp>
        <p:sp>
          <p:nvSpPr>
            <p:cNvPr id="10245" name="文本框 23"/>
            <p:cNvSpPr/>
            <p:nvPr/>
          </p:nvSpPr>
          <p:spPr>
            <a:xfrm>
              <a:off x="8996" y="1013"/>
              <a:ext cx="7559" cy="9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solidFill>
                    <a:srgbClr val="000000"/>
                  </a:solidFill>
                  <a:latin typeface="黑体" pitchFamily="2" charset="-122"/>
                  <a:ea typeface="黑体" pitchFamily="2" charset="-122"/>
                </a:rPr>
                <a:t>牛顿第一定律</a:t>
              </a:r>
              <a:endPara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endParaRPr>
            </a:p>
          </p:txBody>
        </p:sp>
      </p:grpSp>
      <p:grpSp>
        <p:nvGrpSpPr>
          <p:cNvPr id="10246" name="组合 10"/>
          <p:cNvGrpSpPr/>
          <p:nvPr/>
        </p:nvGrpSpPr>
        <p:grpSpPr>
          <a:xfrm>
            <a:off x="422275" y="1192213"/>
            <a:ext cx="8461375" cy="1144587"/>
            <a:chOff x="422099" y="1317527"/>
            <a:chExt cx="8461843" cy="1144731"/>
          </a:xfrm>
        </p:grpSpPr>
        <p:sp>
          <p:nvSpPr>
            <p:cNvPr id="10247" name="Text Box 11"/>
            <p:cNvSpPr/>
            <p:nvPr/>
          </p:nvSpPr>
          <p:spPr>
            <a:xfrm>
              <a:off x="1585519" y="1474393"/>
              <a:ext cx="7298423" cy="9787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20000"/>
                </a:lnSpc>
              </a:pPr>
              <a:r>
                <a:rPr lang="en-US" altLang="zh-CN" sz="2400" b="1">
                  <a:latin typeface="Times New Roman" pitchFamily="18" charset="0"/>
                </a:rPr>
                <a:t>300</a:t>
              </a:r>
              <a:r>
                <a:rPr lang="zh-CN" altLang="en-US" sz="2400" b="1">
                  <a:latin typeface="Times New Roman" pitchFamily="18" charset="0"/>
                </a:rPr>
                <a:t>年前，伽利略采用推理的方法得出结论：</a:t>
              </a:r>
              <a:r>
                <a:rPr lang="zh-CN" altLang="en-US" sz="2400" b="1">
                  <a:solidFill>
                    <a:srgbClr val="161BF6"/>
                  </a:solidFill>
                  <a:latin typeface="Times New Roman" pitchFamily="18" charset="0"/>
                </a:rPr>
                <a:t>如果物体在运动中不受到力的作用，它的速度将保持不变</a:t>
              </a:r>
              <a:r>
                <a:rPr lang="zh-CN" altLang="en-US" sz="2400" b="1">
                  <a:latin typeface="Times New Roman" pitchFamily="18" charset="0"/>
                </a:rPr>
                <a:t>。</a:t>
              </a:r>
              <a:endParaRPr lang="zh-CN" altLang="en-US" sz="2400" b="1">
                <a:latin typeface="Times New Roman" pitchFamily="18" charset="0"/>
              </a:endParaRPr>
            </a:p>
          </p:txBody>
        </p:sp>
        <p:pic>
          <p:nvPicPr>
            <p:cNvPr id="10248" name="图片 9"/>
            <p:cNvPicPr>
              <a:picLocks noGrp="1"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2099" y="1317527"/>
              <a:ext cx="1264088" cy="1144731"/>
            </a:xfrm>
            <a:prstGeom prst="rect">
              <a:avLst/>
            </a:prstGeom>
            <a:noFill/>
            <a:ln>
              <a:miter lim="800000"/>
            </a:ln>
          </p:spPr>
        </p:pic>
      </p:grpSp>
      <p:grpSp>
        <p:nvGrpSpPr>
          <p:cNvPr id="10249" name="Group 2"/>
          <p:cNvGrpSpPr/>
          <p:nvPr/>
        </p:nvGrpSpPr>
        <p:grpSpPr>
          <a:xfrm>
            <a:off x="490538" y="2735263"/>
            <a:ext cx="8424862" cy="1200150"/>
            <a:chOff x="-454" y="2522"/>
            <a:chExt cx="7076" cy="1008"/>
          </a:xfrm>
        </p:grpSpPr>
        <p:pic>
          <p:nvPicPr>
            <p:cNvPr id="10250" name="Picture 3"/>
            <p:cNvPicPr>
              <a:picLocks noGrp="1"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91" y="2537"/>
              <a:ext cx="631" cy="883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0251" name="Rectangle 4"/>
            <p:cNvSpPr/>
            <p:nvPr/>
          </p:nvSpPr>
          <p:spPr>
            <a:xfrm>
              <a:off x="-454" y="2522"/>
              <a:ext cx="6445" cy="100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latin typeface="Times New Roman" pitchFamily="18" charset="0"/>
                </a:rPr>
                <a:t>笛卡儿补充了伽利略的认识，指出：如果运动物体不受到任何力的作用，它不会向左、右方向偏，</a:t>
              </a:r>
              <a:r>
                <a:rPr lang="zh-CN" altLang="en-US" sz="2400" b="1">
                  <a:solidFill>
                    <a:srgbClr val="161BF6"/>
                  </a:solidFill>
                  <a:latin typeface="Times New Roman" pitchFamily="18" charset="0"/>
                </a:rPr>
                <a:t>将永远沿原来的方向做匀速运动。</a:t>
              </a:r>
              <a:endParaRPr lang="zh-CN" altLang="en-US" sz="2400" b="1">
                <a:solidFill>
                  <a:srgbClr val="161BF6"/>
                </a:solidFill>
                <a:latin typeface="Times New Roman" pitchFamily="18" charset="0"/>
              </a:endParaRPr>
            </a:p>
          </p:txBody>
        </p:sp>
      </p:grpSp>
      <p:cxnSp>
        <p:nvCxnSpPr>
          <p:cNvPr id="10252" name="直接连接符 15"/>
          <p:cNvCxnSpPr>
            <a:endCxn id="10250" idx="0"/>
          </p:cNvCxnSpPr>
          <p:nvPr/>
        </p:nvCxnSpPr>
        <p:spPr>
          <a:xfrm>
            <a:off x="227013" y="2752725"/>
            <a:ext cx="8313737" cy="0"/>
          </a:xfrm>
          <a:prstGeom prst="line">
            <a:avLst/>
          </a:prstGeom>
          <a:ln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3" name="直接连接符 16"/>
          <p:cNvCxnSpPr>
            <a:endCxn id="10250" idx="0"/>
          </p:cNvCxnSpPr>
          <p:nvPr/>
        </p:nvCxnSpPr>
        <p:spPr>
          <a:xfrm>
            <a:off x="490538" y="3600450"/>
            <a:ext cx="8313737" cy="0"/>
          </a:xfrm>
          <a:prstGeom prst="line">
            <a:avLst/>
          </a:prstGeom>
          <a:ln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54" name="组合 19"/>
          <p:cNvGrpSpPr/>
          <p:nvPr/>
        </p:nvGrpSpPr>
        <p:grpSpPr>
          <a:xfrm>
            <a:off x="476250" y="4322763"/>
            <a:ext cx="8328025" cy="1268412"/>
            <a:chOff x="556323" y="3677113"/>
            <a:chExt cx="8327619" cy="1268354"/>
          </a:xfrm>
        </p:grpSpPr>
        <p:pic>
          <p:nvPicPr>
            <p:cNvPr id="10255" name="Picture 6"/>
            <p:cNvPicPr>
              <a:picLocks noGrp="1"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6323" y="3693283"/>
              <a:ext cx="894972" cy="1252184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0256" name="Rectangle 7"/>
            <p:cNvSpPr/>
            <p:nvPr/>
          </p:nvSpPr>
          <p:spPr>
            <a:xfrm>
              <a:off x="1451296" y="3677113"/>
              <a:ext cx="7432646" cy="1200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latin typeface="Times New Roman" pitchFamily="18" charset="0"/>
                </a:rPr>
                <a:t>牛顿总结了伽利略等人的研究成果，进一步得出：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</a:rPr>
                <a:t>一切物体在没有受到外力作用的时候，总保持匀速直线运动状态或静止状态。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 fill="hold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 fill="hold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 fill="hold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1265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9350"/>
            <a:ext cx="1274763" cy="17637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6" name="Text Box 3"/>
          <p:cNvSpPr txBox="1">
            <a:spLocks noChangeArrowheads="1"/>
          </p:cNvSpPr>
          <p:nvPr/>
        </p:nvSpPr>
        <p:spPr bwMode="auto">
          <a:xfrm>
            <a:off x="1400016" y="1300289"/>
            <a:ext cx="4436926" cy="460375"/>
          </a:xfrm>
          <a:prstGeom prst="rect">
            <a:avLst/>
          </a:prstGeom>
          <a:noFill/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/>
            <a:r>
              <a:rPr lang="en-US" altLang="zh-CN" sz="2400" b="1">
                <a:latin typeface="Times New Roman" pitchFamily="18" charset="0"/>
                <a:ea typeface="楷体" charset="-122"/>
              </a:rPr>
              <a:t>1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．“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楷体" charset="-122"/>
              </a:rPr>
              <a:t>一切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”适用于所有物体。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1400016" y="1764797"/>
            <a:ext cx="6527483" cy="534035"/>
          </a:xfrm>
          <a:prstGeom prst="rect">
            <a:avLst/>
          </a:prstGeom>
          <a:noFill/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en-US" altLang="zh-CN" sz="2400" b="1">
                <a:latin typeface="Times New Roman" pitchFamily="18" charset="0"/>
                <a:ea typeface="楷体" charset="-122"/>
              </a:rPr>
              <a:t>2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．“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楷体" charset="-122"/>
              </a:rPr>
              <a:t>没有受到力的作用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”是定律成立的条件。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1400016" y="2298514"/>
            <a:ext cx="3559493" cy="534035"/>
          </a:xfrm>
          <a:prstGeom prst="rect">
            <a:avLst/>
          </a:prstGeom>
          <a:noFill/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en-US" altLang="zh-CN" sz="2400" b="1">
                <a:latin typeface="Times New Roman" pitchFamily="18" charset="0"/>
                <a:ea typeface="楷体" charset="-122"/>
              </a:rPr>
              <a:t>3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．“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楷体" charset="-122"/>
              </a:rPr>
              <a:t>总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”一直、不变。</a:t>
            </a:r>
            <a:endParaRPr lang="en-US" altLang="zh-CN" sz="2400" b="1"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11269" name="矩形 20486"/>
          <p:cNvSpPr/>
          <p:nvPr/>
        </p:nvSpPr>
        <p:spPr>
          <a:xfrm>
            <a:off x="942975" y="100013"/>
            <a:ext cx="7923213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rgbClr val="161BF6"/>
                </a:solidFill>
                <a:latin typeface="Times New Roman" pitchFamily="18" charset="0"/>
                <a:sym typeface="宋体" pitchFamily="2" charset="-122"/>
              </a:rPr>
              <a:t>牛顿第一定律：</a:t>
            </a:r>
            <a:r>
              <a:rPr lang="zh-CN" altLang="en-US" sz="2400" b="1">
                <a:latin typeface="Times New Roman" pitchFamily="18" charset="0"/>
              </a:rPr>
              <a:t>一切物体在没有受到力的作用时，总保持静止状态或匀速直线运动状态。</a:t>
            </a:r>
            <a:endParaRPr lang="zh-CN" altLang="en-US" sz="2400" b="1">
              <a:latin typeface="Times New Roman" pitchFamily="18" charset="0"/>
            </a:endParaRPr>
          </a:p>
        </p:txBody>
      </p:sp>
      <p:sp>
        <p:nvSpPr>
          <p:cNvPr id="11270" name="文本框 19"/>
          <p:cNvSpPr/>
          <p:nvPr/>
        </p:nvSpPr>
        <p:spPr>
          <a:xfrm>
            <a:off x="3271838" y="352425"/>
            <a:ext cx="1220787" cy="414338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100" b="1">
              <a:latin typeface="Times New Roman" pitchFamily="18" charset="0"/>
            </a:endParaRPr>
          </a:p>
        </p:txBody>
      </p:sp>
      <p:sp>
        <p:nvSpPr>
          <p:cNvPr id="11271" name="文本框 20"/>
          <p:cNvSpPr/>
          <p:nvPr/>
        </p:nvSpPr>
        <p:spPr>
          <a:xfrm>
            <a:off x="4783138" y="341313"/>
            <a:ext cx="2424112" cy="414337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100" b="1">
              <a:latin typeface="Times New Roman" pitchFamily="18" charset="0"/>
            </a:endParaRPr>
          </a:p>
        </p:txBody>
      </p:sp>
      <p:sp>
        <p:nvSpPr>
          <p:cNvPr id="11272" name="文本框 21"/>
          <p:cNvSpPr/>
          <p:nvPr/>
        </p:nvSpPr>
        <p:spPr>
          <a:xfrm>
            <a:off x="7824788" y="325438"/>
            <a:ext cx="311150" cy="414337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100" b="1">
              <a:latin typeface="Times New Roman" pitchFamily="18" charset="0"/>
            </a:endParaRPr>
          </a:p>
        </p:txBody>
      </p:sp>
      <p:sp>
        <p:nvSpPr>
          <p:cNvPr id="11273" name="Text Box 5"/>
          <p:cNvSpPr txBox="1">
            <a:spLocks noChangeArrowheads="1"/>
          </p:cNvSpPr>
          <p:nvPr/>
        </p:nvSpPr>
        <p:spPr bwMode="auto">
          <a:xfrm>
            <a:off x="1400175" y="2913380"/>
            <a:ext cx="7690485" cy="1420495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en-US" altLang="zh-CN" sz="2400" b="1">
                <a:latin typeface="Times New Roman" pitchFamily="18" charset="0"/>
                <a:ea typeface="楷体" charset="-122"/>
              </a:rPr>
              <a:t>4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．“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楷体" charset="-122"/>
              </a:rPr>
              <a:t>或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”指物体不受力时，原来静止的总保持静止，原来运动的就总保持原来的速度和方向做匀速直线运动。两种状态必有其一，不同时存在。</a:t>
            </a:r>
            <a:endParaRPr lang="en-US" altLang="zh-CN" sz="2400" b="1"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11274" name="Text Box 7"/>
          <p:cNvSpPr txBox="1">
            <a:spLocks noChangeArrowheads="1"/>
          </p:cNvSpPr>
          <p:nvPr/>
        </p:nvSpPr>
        <p:spPr bwMode="auto">
          <a:xfrm>
            <a:off x="1400492" y="4333690"/>
            <a:ext cx="7790021" cy="977265"/>
          </a:xfrm>
          <a:prstGeom prst="rect">
            <a:avLst/>
          </a:prstGeom>
          <a:noFill/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en-US" altLang="zh-CN" sz="2400" b="1">
                <a:latin typeface="Times New Roman" pitchFamily="18" charset="0"/>
                <a:ea typeface="楷体" charset="-122"/>
              </a:rPr>
              <a:t>5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．牛顿第一定律是在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大量经验事实的基础上，用推理的方法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概括出来的。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楷体" charset="-122"/>
              </a:rPr>
              <a:t>不能用实验直接证明。</a:t>
            </a:r>
            <a:endParaRPr lang="zh-CN" altLang="en-US" sz="2400" b="1">
              <a:solidFill>
                <a:srgbClr val="FF0000"/>
              </a:solidFill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11275" name="Text Box 4"/>
          <p:cNvSpPr/>
          <p:nvPr/>
        </p:nvSpPr>
        <p:spPr>
          <a:xfrm>
            <a:off x="1400175" y="5311775"/>
            <a:ext cx="7791450" cy="976313"/>
          </a:xfrm>
          <a:prstGeom prst="rect">
            <a:avLst/>
          </a:prstGeom>
          <a:noFill/>
          <a:ln>
            <a:solidFill>
              <a:srgbClr val="357D91"/>
            </a:solidFill>
            <a:miter lim="800000"/>
          </a:ln>
        </p:spPr>
        <p:txBody>
          <a:bodyPr wrap="square" rIns="4050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en-US" altLang="zh-CN" sz="2400" b="1">
                <a:latin typeface="Times New Roman" pitchFamily="18" charset="0"/>
                <a:ea typeface="楷体" charset="-122"/>
              </a:rPr>
              <a:t>6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．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牛顿第一定律说明了力和运动的关系：</a:t>
            </a:r>
            <a:r>
              <a:rPr lang="zh-CN" altLang="en-US" sz="2400" b="1">
                <a:solidFill>
                  <a:srgbClr val="990000"/>
                </a:solidFill>
                <a:latin typeface="Times New Roman" pitchFamily="18" charset="0"/>
                <a:ea typeface="楷体" charset="-122"/>
              </a:rPr>
              <a:t>力不是维持物体运动的原因，而是改变物体运动状态的原因。</a:t>
            </a:r>
            <a:endParaRPr lang="zh-CN" altLang="en-US" sz="2400" b="1">
              <a:solidFill>
                <a:srgbClr val="990000"/>
              </a:solidFill>
              <a:latin typeface="Times New Roman" pitchFamily="18" charset="0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 fill="hold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 fill="hold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 fill="hold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 fill="hold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 fill="hold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11268" grpId="0"/>
      <p:bldP spid="11270" grpId="0"/>
      <p:bldP spid="11271" grpId="0"/>
      <p:bldP spid="11272" grpId="0"/>
      <p:bldP spid="11273" grpId="0"/>
      <p:bldP spid="11274" grpId="1"/>
      <p:bldP spid="112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2289" name="组合 3"/>
          <p:cNvGrpSpPr/>
          <p:nvPr/>
        </p:nvGrpSpPr>
        <p:grpSpPr>
          <a:xfrm>
            <a:off x="3371850" y="392113"/>
            <a:ext cx="1879600" cy="474662"/>
            <a:chOff x="497257" y="753279"/>
            <a:chExt cx="1881032" cy="475146"/>
          </a:xfrm>
        </p:grpSpPr>
        <p:grpSp>
          <p:nvGrpSpPr>
            <p:cNvPr id="12290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12291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12292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12293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12294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2295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sp>
        <p:nvSpPr>
          <p:cNvPr id="12296" name="文本框 25"/>
          <p:cNvSpPr/>
          <p:nvPr/>
        </p:nvSpPr>
        <p:spPr>
          <a:xfrm>
            <a:off x="3509963" y="2090738"/>
            <a:ext cx="2228850" cy="368300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b="1"/>
          </a:p>
        </p:txBody>
      </p:sp>
      <p:sp>
        <p:nvSpPr>
          <p:cNvPr id="12297" name="圆角矩形标注 2"/>
          <p:cNvSpPr/>
          <p:nvPr/>
        </p:nvSpPr>
        <p:spPr>
          <a:xfrm>
            <a:off x="6613525" y="1395413"/>
            <a:ext cx="2028825" cy="466725"/>
          </a:xfrm>
          <a:prstGeom prst="wedgeRoundRectCallout">
            <a:avLst>
              <a:gd name="adj1" fmla="val -122611"/>
              <a:gd name="adj2" fmla="val 92440"/>
              <a:gd name="adj3" fmla="val 16667"/>
            </a:avLst>
          </a:prstGeom>
          <a:noFill/>
          <a:ln w="12700">
            <a:solidFill>
              <a:srgbClr val="89A4A7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实验</a:t>
            </a:r>
            <a:r>
              <a:rPr lang="en-US" altLang="zh-CN" sz="2400" b="1">
                <a:solidFill>
                  <a:srgbClr val="FF0000"/>
                </a:solidFill>
                <a:latin typeface="楷体" charset="-122"/>
                <a:ea typeface="楷体" charset="-122"/>
              </a:rPr>
              <a:t>+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推理</a:t>
            </a:r>
            <a:endParaRPr lang="zh-CN" altLang="en-US" sz="2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298" name="文本框 3"/>
          <p:cNvSpPr/>
          <p:nvPr/>
        </p:nvSpPr>
        <p:spPr>
          <a:xfrm>
            <a:off x="2889250" y="2632075"/>
            <a:ext cx="2763838" cy="414338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700" b="1"/>
          </a:p>
          <a:p>
            <a:pPr lvl="0"/>
            <a:endParaRPr lang="zh-CN" altLang="en-US" sz="700" b="1"/>
          </a:p>
          <a:p>
            <a:pPr lvl="0"/>
            <a:endParaRPr lang="zh-CN" altLang="en-US" sz="700" b="1"/>
          </a:p>
        </p:txBody>
      </p:sp>
      <p:sp>
        <p:nvSpPr>
          <p:cNvPr id="12299" name="圆角矩形标注 4"/>
          <p:cNvSpPr/>
          <p:nvPr/>
        </p:nvSpPr>
        <p:spPr>
          <a:xfrm>
            <a:off x="5969000" y="2189163"/>
            <a:ext cx="2765425" cy="434975"/>
          </a:xfrm>
          <a:prstGeom prst="wedgeRoundRectCallout">
            <a:avLst>
              <a:gd name="adj1" fmla="val -63977"/>
              <a:gd name="adj2" fmla="val 54565"/>
              <a:gd name="adj3" fmla="val 16667"/>
            </a:avLst>
          </a:prstGeom>
          <a:noFill/>
          <a:ln w="12700">
            <a:solidFill>
              <a:srgbClr val="89A4A7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不受力，也会运动</a:t>
            </a:r>
            <a:endParaRPr lang="zh-CN" altLang="zh-CN" sz="2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300" name="文本框 17419"/>
          <p:cNvSpPr/>
          <p:nvPr/>
        </p:nvSpPr>
        <p:spPr>
          <a:xfrm>
            <a:off x="7080250" y="935038"/>
            <a:ext cx="5429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楷体" charset="-122"/>
              </a:rPr>
              <a:t>D</a:t>
            </a:r>
            <a:endParaRPr lang="en-US" altLang="zh-CN" sz="2400" b="1">
              <a:solidFill>
                <a:srgbClr val="FF0000"/>
              </a:solidFill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12301" name="圆角矩形标注 5"/>
          <p:cNvSpPr/>
          <p:nvPr/>
        </p:nvSpPr>
        <p:spPr>
          <a:xfrm>
            <a:off x="6181725" y="2960688"/>
            <a:ext cx="2124075" cy="758825"/>
          </a:xfrm>
          <a:prstGeom prst="wedgeRoundRectCallout">
            <a:avLst>
              <a:gd name="adj1" fmla="val -88440"/>
              <a:gd name="adj2" fmla="val 20472"/>
              <a:gd name="adj3" fmla="val 16667"/>
            </a:avLst>
          </a:prstGeom>
          <a:noFill/>
          <a:ln w="12700">
            <a:solidFill>
              <a:srgbClr val="89A4A7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itchFamily="2" charset="-122"/>
              </a:rPr>
              <a:t>静者恒静，动者恒动</a:t>
            </a:r>
            <a:endParaRPr lang="zh-CN" altLang="zh-CN" sz="2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302" name="文本框 3"/>
          <p:cNvSpPr/>
          <p:nvPr/>
        </p:nvSpPr>
        <p:spPr>
          <a:xfrm>
            <a:off x="2957513" y="3190875"/>
            <a:ext cx="2462212" cy="415925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700" b="1"/>
          </a:p>
          <a:p>
            <a:pPr lvl="0"/>
            <a:endParaRPr lang="zh-CN" altLang="en-US" sz="700" b="1"/>
          </a:p>
          <a:p>
            <a:pPr lvl="0"/>
            <a:endParaRPr lang="zh-CN" altLang="en-US" sz="700" b="1"/>
          </a:p>
        </p:txBody>
      </p:sp>
      <p:sp>
        <p:nvSpPr>
          <p:cNvPr id="12303" name="文本框 6"/>
          <p:cNvSpPr/>
          <p:nvPr/>
        </p:nvSpPr>
        <p:spPr>
          <a:xfrm>
            <a:off x="161925" y="846138"/>
            <a:ext cx="8982075" cy="3414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ct val="150000"/>
              </a:lnSpc>
            </a:pPr>
            <a:r>
              <a:rPr lang="zh-CN" altLang="en-US" sz="2400" b="1">
                <a:solidFill>
                  <a:srgbClr val="161BF6"/>
                </a:solidFill>
                <a:latin typeface="Times New Roman" pitchFamily="18" charset="0"/>
                <a:ea typeface="黑体" pitchFamily="2" charset="-122"/>
              </a:rPr>
              <a:t>例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关于牛顿第一定律的理解，下列说法正确的是（　   ）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A．牛顿第一定律是通过凭空想象出来的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B．物体只要运动，就一定受到力的作用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C．不受力的物体，只能保持静止状态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D．如果物体不受到力的作用，原来运动的物体将保持原有的速</a:t>
            </a:r>
            <a:endParaRPr lang="en-US" altLang="zh-CN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  <a:ea typeface="楷体" charset="-122"/>
              </a:rPr>
              <a:t>      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度一直做匀速直线运动 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12304" name="文本框 7"/>
          <p:cNvSpPr/>
          <p:nvPr/>
        </p:nvSpPr>
        <p:spPr>
          <a:xfrm>
            <a:off x="300038" y="4260850"/>
            <a:ext cx="22240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</a:rPr>
              <a:t>【讲</a:t>
            </a:r>
            <a:r>
              <a:rPr lang="en-US" altLang="zh-CN" sz="3200" b="1">
                <a:solidFill>
                  <a:srgbClr val="FF0000"/>
                </a:solidFill>
                <a:latin typeface="宋体" pitchFamily="2" charset="-122"/>
                <a:ea typeface="Times New Roman" pitchFamily="18" charset="0"/>
              </a:rPr>
              <a:t>·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</a:rPr>
              <a:t>悟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</a:rPr>
              <a:t>】</a:t>
            </a:r>
            <a:endParaRPr lang="zh-CN" altLang="en-US" sz="3200" b="1"/>
          </a:p>
        </p:txBody>
      </p:sp>
      <p:sp>
        <p:nvSpPr>
          <p:cNvPr id="12305" name="文本框 8"/>
          <p:cNvSpPr/>
          <p:nvPr/>
        </p:nvSpPr>
        <p:spPr>
          <a:xfrm>
            <a:off x="511175" y="4845050"/>
            <a:ext cx="73548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solidFill>
                  <a:srgbClr val="C00000"/>
                </a:solidFill>
                <a:latin typeface="宋体" pitchFamily="2" charset="-122"/>
              </a:rPr>
              <a:t>(1)</a:t>
            </a:r>
            <a:r>
              <a:rPr lang="zh-CN" altLang="en-US" sz="2800" b="1">
                <a:solidFill>
                  <a:srgbClr val="C00000"/>
                </a:solidFill>
                <a:latin typeface="宋体" pitchFamily="2" charset="-122"/>
              </a:rPr>
              <a:t>找关键词</a:t>
            </a:r>
            <a:r>
              <a:rPr lang="en-US" altLang="zh-CN" sz="2800" b="1">
                <a:solidFill>
                  <a:srgbClr val="C00000"/>
                </a:solidFill>
                <a:latin typeface="宋体" pitchFamily="2" charset="-122"/>
              </a:rPr>
              <a:t>,</a:t>
            </a:r>
            <a:r>
              <a:rPr lang="zh-CN" altLang="en-US" sz="2800" b="1">
                <a:solidFill>
                  <a:srgbClr val="C00000"/>
                </a:solidFill>
                <a:latin typeface="宋体" pitchFamily="2" charset="-122"/>
              </a:rPr>
              <a:t>确定受力情况。</a:t>
            </a:r>
            <a:endParaRPr lang="zh-CN" altLang="en-US" sz="2800" b="1">
              <a:solidFill>
                <a:srgbClr val="C00000"/>
              </a:solidFill>
              <a:latin typeface="宋体" pitchFamily="2" charset="-122"/>
            </a:endParaRPr>
          </a:p>
        </p:txBody>
      </p:sp>
      <p:sp>
        <p:nvSpPr>
          <p:cNvPr id="12306" name="文本框 9"/>
          <p:cNvSpPr/>
          <p:nvPr/>
        </p:nvSpPr>
        <p:spPr>
          <a:xfrm>
            <a:off x="511175" y="5367338"/>
            <a:ext cx="501173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solidFill>
                  <a:srgbClr val="0070C0"/>
                </a:solidFill>
                <a:latin typeface="宋体" pitchFamily="2" charset="-122"/>
              </a:rPr>
              <a:t>(2)</a:t>
            </a:r>
            <a:r>
              <a:rPr lang="zh-CN" altLang="en-US" sz="2800" b="1">
                <a:solidFill>
                  <a:srgbClr val="0070C0"/>
                </a:solidFill>
                <a:latin typeface="宋体" pitchFamily="2" charset="-122"/>
              </a:rPr>
              <a:t>确定小球原来的运动状态。</a:t>
            </a:r>
            <a:endParaRPr lang="zh-CN" altLang="en-US" sz="2800" b="1">
              <a:solidFill>
                <a:srgbClr val="0070C0"/>
              </a:solidFill>
              <a:latin typeface="宋体" pitchFamily="2" charset="-122"/>
            </a:endParaRPr>
          </a:p>
        </p:txBody>
      </p:sp>
      <p:sp>
        <p:nvSpPr>
          <p:cNvPr id="12307" name="文本框 10"/>
          <p:cNvSpPr/>
          <p:nvPr/>
        </p:nvSpPr>
        <p:spPr>
          <a:xfrm>
            <a:off x="511175" y="6002338"/>
            <a:ext cx="87661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solidFill>
                  <a:srgbClr val="7030A0"/>
                </a:solidFill>
                <a:latin typeface="宋体" pitchFamily="2" charset="-122"/>
              </a:rPr>
              <a:t>(3)</a:t>
            </a:r>
            <a:r>
              <a:rPr lang="zh-CN" altLang="en-US" sz="2800" b="1">
                <a:solidFill>
                  <a:srgbClr val="7030A0"/>
                </a:solidFill>
                <a:latin typeface="宋体" pitchFamily="2" charset="-122"/>
              </a:rPr>
              <a:t>运用</a:t>
            </a:r>
            <a:r>
              <a:rPr lang="zh-CN" altLang="en-US" sz="2800" b="1">
                <a:solidFill>
                  <a:srgbClr val="7030A0"/>
                </a:solidFill>
                <a:latin typeface="宋体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itchFamily="2" charset="-122"/>
              </a:rPr>
              <a:t>牛顿第一定律</a:t>
            </a:r>
            <a:r>
              <a:rPr lang="zh-CN" altLang="en-US" sz="2800" b="1">
                <a:solidFill>
                  <a:srgbClr val="7030A0"/>
                </a:solidFill>
                <a:latin typeface="宋体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itchFamily="2" charset="-122"/>
              </a:rPr>
              <a:t>推断</a:t>
            </a:r>
            <a:r>
              <a:rPr lang="en-US" altLang="zh-CN" sz="2800" b="1">
                <a:solidFill>
                  <a:srgbClr val="7030A0"/>
                </a:solidFill>
                <a:latin typeface="宋体" pitchFamily="2" charset="-122"/>
              </a:rPr>
              <a:t>:</a:t>
            </a:r>
            <a:r>
              <a:rPr lang="zh-CN" altLang="en-US" sz="2800" b="1">
                <a:solidFill>
                  <a:srgbClr val="7030A0"/>
                </a:solidFill>
                <a:latin typeface="宋体" pitchFamily="2" charset="-122"/>
              </a:rPr>
              <a:t>小球现在的运动状态。</a:t>
            </a:r>
            <a:endParaRPr lang="zh-CN" altLang="en-US" sz="2800" b="1">
              <a:solidFill>
                <a:srgbClr val="7030A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 fill="hold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 fill="hold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29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 fill="hold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30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 fill="hold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/>
      <p:bldP spid="12297" grpId="0"/>
      <p:bldP spid="12298" grpId="0"/>
      <p:bldP spid="12299" grpId="0"/>
      <p:bldP spid="12300" grpId="0"/>
      <p:bldP spid="12301" grpId="0"/>
      <p:bldP spid="12302" grpId="0"/>
      <p:bldP spid="12304" grpId="0"/>
      <p:bldP spid="12305" grpId="0"/>
      <p:bldP spid="12306" grpId="0"/>
      <p:bldP spid="123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313" name="图片 31745" descr="17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375"/>
            <a:ext cx="5795963" cy="5705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4" name="文本框 31746"/>
          <p:cNvSpPr/>
          <p:nvPr/>
        </p:nvSpPr>
        <p:spPr>
          <a:xfrm>
            <a:off x="6084888" y="1052513"/>
            <a:ext cx="2663825" cy="4111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latin typeface="Tahoma" pitchFamily="34" charset="0"/>
                <a:ea typeface="黑体" pitchFamily="2" charset="-122"/>
              </a:rPr>
              <a:t>　运动的汽车，刹车后为什么还要向前行驶一段距离？</a:t>
            </a:r>
            <a:endParaRPr lang="zh-CN" altLang="en-US" sz="4400" b="1">
              <a:latin typeface="Tahoma" panose="020b0604030504040204" pitchFamily="34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 fill="hold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 fill="hold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文本框 32769"/>
          <p:cNvSpPr/>
          <p:nvPr/>
        </p:nvSpPr>
        <p:spPr>
          <a:xfrm>
            <a:off x="838200" y="1219200"/>
            <a:ext cx="5943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endParaRPr lang="zh-CN" altLang="en-US">
              <a:latin typeface="Times New Roman" pitchFamily="18" charset="0"/>
            </a:endParaRPr>
          </a:p>
        </p:txBody>
      </p:sp>
      <p:pic>
        <p:nvPicPr>
          <p:cNvPr id="14338" name="图片 32770" descr="车的启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0"/>
            <a:ext cx="8532812" cy="46529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9" name="文本框 32771"/>
          <p:cNvSpPr/>
          <p:nvPr/>
        </p:nvSpPr>
        <p:spPr>
          <a:xfrm>
            <a:off x="1476375" y="5013325"/>
            <a:ext cx="5903913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  <a:ea typeface="黑体" pitchFamily="2" charset="-122"/>
              </a:rPr>
              <a:t>汽车启动车上的人向后倒</a:t>
            </a:r>
            <a:endParaRPr lang="zh-CN" altLang="en-US" sz="3600" b="1">
              <a:latin typeface="Times New Roman" pitchFamily="18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5361" name="组合 34817"/>
          <p:cNvGrpSpPr/>
          <p:nvPr/>
        </p:nvGrpSpPr>
        <p:grpSpPr>
          <a:xfrm>
            <a:off x="88900" y="4365625"/>
            <a:ext cx="9055100" cy="2303463"/>
            <a:chExt cx="5704" cy="1451"/>
          </a:xfrm>
        </p:grpSpPr>
        <p:sp>
          <p:nvSpPr>
            <p:cNvPr id="15362" name="矩形 34818" descr="花岗岩"/>
            <p:cNvSpPr/>
            <p:nvPr/>
          </p:nvSpPr>
          <p:spPr>
            <a:xfrm>
              <a:off x="0" y="862"/>
              <a:ext cx="5704" cy="589"/>
            </a:xfrm>
            <a:prstGeom prst="rect">
              <a:avLst/>
            </a:prstGeom>
            <a:blipFill rotWithShape="1">
              <a:blip r:embed="rId2"/>
              <a:tile tx="0" ty="0" sx="100000" sy="100000" flip="none" algn="tl"/>
            </a:blipFill>
            <a:ln>
              <a:noFill/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5363" name="矩形 34819" descr="花岗岩"/>
            <p:cNvSpPr/>
            <p:nvPr/>
          </p:nvSpPr>
          <p:spPr>
            <a:xfrm>
              <a:off x="4887" y="0"/>
              <a:ext cx="817" cy="907"/>
            </a:xfrm>
            <a:prstGeom prst="rect">
              <a:avLst/>
            </a:prstGeom>
            <a:blipFill rotWithShape="1">
              <a:blip r:embed="rId2"/>
              <a:tile tx="0" ty="0" sx="100000" sy="100000" flip="none" algn="tl"/>
            </a:blipFill>
            <a:ln>
              <a:noFill/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</p:grpSp>
      <p:grpSp>
        <p:nvGrpSpPr>
          <p:cNvPr id="15364" name="组合 34820"/>
          <p:cNvGrpSpPr/>
          <p:nvPr/>
        </p:nvGrpSpPr>
        <p:grpSpPr>
          <a:xfrm>
            <a:off x="0" y="2133600"/>
            <a:ext cx="4572000" cy="3598863"/>
            <a:chExt cx="2880" cy="2267"/>
          </a:xfrm>
        </p:grpSpPr>
        <p:grpSp>
          <p:nvGrpSpPr>
            <p:cNvPr id="15365" name="组合 34821"/>
            <p:cNvGrpSpPr/>
            <p:nvPr/>
          </p:nvGrpSpPr>
          <p:grpSpPr>
            <a:xfrm>
              <a:off x="0" y="1632"/>
              <a:ext cx="2880" cy="635"/>
              <a:chExt cx="2880" cy="635"/>
            </a:xfrm>
          </p:grpSpPr>
          <p:sp>
            <p:nvSpPr>
              <p:cNvPr id="15366" name="矩形 34822" descr="胡桃"/>
              <p:cNvSpPr/>
              <p:nvPr/>
            </p:nvSpPr>
            <p:spPr>
              <a:xfrm>
                <a:off x="0" y="0"/>
                <a:ext cx="2880" cy="367"/>
              </a:xfrm>
              <a:prstGeom prst="rect">
                <a:avLst/>
              </a:prstGeom>
              <a:blipFill rotWithShape="1">
                <a:blip r:embed="rId3"/>
                <a:tile tx="0" ty="0" sx="100000" sy="100000" flip="none" algn="tl"/>
              </a:blipFill>
              <a:ln>
                <a:solidFill>
                  <a:schemeClr val="tx1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sp>
            <p:nvSpPr>
              <p:cNvPr id="15367" name="椭圆 34823"/>
              <p:cNvSpPr/>
              <p:nvPr/>
            </p:nvSpPr>
            <p:spPr>
              <a:xfrm>
                <a:off x="612" y="363"/>
                <a:ext cx="272" cy="27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sp>
            <p:nvSpPr>
              <p:cNvPr id="15368" name="椭圆 34824"/>
              <p:cNvSpPr/>
              <p:nvPr/>
            </p:nvSpPr>
            <p:spPr>
              <a:xfrm>
                <a:off x="1746" y="363"/>
                <a:ext cx="272" cy="27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</p:grpSp>
        <p:sp>
          <p:nvSpPr>
            <p:cNvPr id="15369" name="矩形 34825" descr="深色木质"/>
            <p:cNvSpPr/>
            <p:nvPr/>
          </p:nvSpPr>
          <p:spPr>
            <a:xfrm>
              <a:off x="385" y="0"/>
              <a:ext cx="499" cy="1632"/>
            </a:xfrm>
            <a:prstGeom prst="rect">
              <a:avLst/>
            </a:prstGeom>
            <a:blipFill rotWithShape="1">
              <a:blip r:embed="rId4"/>
              <a:tile tx="0" ty="0" sx="100000" sy="100000" flip="none" algn="tl"/>
            </a:blipFill>
            <a:ln>
              <a:solidFill>
                <a:schemeClr val="tx1"/>
              </a:solidFill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</p:grpSp>
      <p:grpSp>
        <p:nvGrpSpPr>
          <p:cNvPr id="15370" name="组合 34826"/>
          <p:cNvGrpSpPr/>
          <p:nvPr/>
        </p:nvGrpSpPr>
        <p:grpSpPr>
          <a:xfrm>
            <a:off x="3276600" y="4724400"/>
            <a:ext cx="4572000" cy="1008063"/>
            <a:chExt cx="2880" cy="635"/>
          </a:xfrm>
        </p:grpSpPr>
        <p:sp>
          <p:nvSpPr>
            <p:cNvPr id="15371" name="矩形 34827" descr="胡桃"/>
            <p:cNvSpPr/>
            <p:nvPr/>
          </p:nvSpPr>
          <p:spPr>
            <a:xfrm>
              <a:off x="0" y="0"/>
              <a:ext cx="2880" cy="367"/>
            </a:xfrm>
            <a:prstGeom prst="rect">
              <a:avLst/>
            </a:prstGeom>
            <a:blipFill rotWithShape="1">
              <a:blip r:embed="rId3"/>
              <a:tile tx="0" ty="0" sx="100000" sy="100000" flip="none" algn="tl"/>
            </a:blipFill>
            <a:ln>
              <a:solidFill>
                <a:schemeClr val="tx1"/>
              </a:solidFill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5372" name="椭圆 34828"/>
            <p:cNvSpPr/>
            <p:nvPr/>
          </p:nvSpPr>
          <p:spPr>
            <a:xfrm>
              <a:off x="612" y="363"/>
              <a:ext cx="272" cy="272"/>
            </a:xfrm>
            <a:prstGeom prst="ellipse">
              <a:avLst/>
            </a:prstGeom>
            <a:solidFill>
              <a:schemeClr val="tx2"/>
            </a:solidFill>
            <a:ln>
              <a:noFill/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5373" name="椭圆 34829"/>
            <p:cNvSpPr/>
            <p:nvPr/>
          </p:nvSpPr>
          <p:spPr>
            <a:xfrm>
              <a:off x="1746" y="363"/>
              <a:ext cx="272" cy="272"/>
            </a:xfrm>
            <a:prstGeom prst="ellipse">
              <a:avLst/>
            </a:prstGeom>
            <a:solidFill>
              <a:schemeClr val="tx2"/>
            </a:solidFill>
            <a:ln>
              <a:noFill/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</p:grpSp>
      <p:sp>
        <p:nvSpPr>
          <p:cNvPr id="15374" name="矩形 34830" descr="深色木质"/>
          <p:cNvSpPr/>
          <p:nvPr/>
        </p:nvSpPr>
        <p:spPr>
          <a:xfrm rot="600000">
            <a:off x="4175125" y="2060575"/>
            <a:ext cx="792163" cy="2590800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>
            <a:solidFill>
              <a:schemeClr val="tx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75" name="矩形 34831" descr="深色木质"/>
          <p:cNvSpPr/>
          <p:nvPr/>
        </p:nvSpPr>
        <p:spPr>
          <a:xfrm rot="1500000">
            <a:off x="4500563" y="2062163"/>
            <a:ext cx="792162" cy="2590800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>
            <a:solidFill>
              <a:schemeClr val="tx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76" name="矩形 34832" descr="深色木质"/>
          <p:cNvSpPr/>
          <p:nvPr/>
        </p:nvSpPr>
        <p:spPr>
          <a:xfrm rot="3060000">
            <a:off x="5037138" y="2312988"/>
            <a:ext cx="793750" cy="2590800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>
            <a:solidFill>
              <a:schemeClr val="tx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77" name="矩形 34833" descr="深色木质"/>
          <p:cNvSpPr/>
          <p:nvPr/>
        </p:nvSpPr>
        <p:spPr>
          <a:xfrm rot="5400000">
            <a:off x="5542756" y="3031332"/>
            <a:ext cx="792163" cy="2590800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>
            <a:solidFill>
              <a:schemeClr val="tx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78" name="文本框 34834"/>
          <p:cNvSpPr/>
          <p:nvPr/>
        </p:nvSpPr>
        <p:spPr>
          <a:xfrm>
            <a:off x="323850" y="260350"/>
            <a:ext cx="18097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/>
              <a:t>情境模拟</a:t>
            </a:r>
            <a:endParaRPr lang="zh-CN" altLang="en-US" sz="3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23699E-06 L 0.36024 3.23699E-06" ptsTypes="">
                                      <p:cBhvr>
                                        <p:cTn id="6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1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2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3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04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105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206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7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308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文本框 19"/>
          <p:cNvSpPr/>
          <p:nvPr/>
        </p:nvSpPr>
        <p:spPr>
          <a:xfrm>
            <a:off x="331788" y="1460500"/>
            <a:ext cx="8659812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宋体" pitchFamily="2" charset="-122"/>
              </a:rPr>
              <a:t>    一切物体都有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保持原来运动状态不变</a:t>
            </a:r>
            <a:r>
              <a:rPr lang="zh-CN" altLang="en-US" sz="2400" b="1">
                <a:latin typeface="宋体" pitchFamily="2" charset="-122"/>
              </a:rPr>
              <a:t>的性质，我们把这种性质叫做</a:t>
            </a:r>
            <a:r>
              <a:rPr lang="zh-CN" altLang="en-US" sz="2400" b="1">
                <a:solidFill>
                  <a:srgbClr val="161BF6"/>
                </a:solidFill>
                <a:latin typeface="宋体" pitchFamily="2" charset="-122"/>
              </a:rPr>
              <a:t>惯性</a:t>
            </a:r>
            <a:r>
              <a:rPr lang="zh-CN" altLang="en-US" sz="2400" b="1">
                <a:latin typeface="宋体" pitchFamily="2" charset="-122"/>
              </a:rPr>
              <a:t>。</a:t>
            </a:r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16386" name="Rectangle 4"/>
          <p:cNvSpPr/>
          <p:nvPr/>
        </p:nvSpPr>
        <p:spPr>
          <a:xfrm>
            <a:off x="871538" y="2713038"/>
            <a:ext cx="1312862" cy="400050"/>
          </a:xfrm>
          <a:prstGeom prst="rect">
            <a:avLst/>
          </a:prstGeom>
          <a:solidFill>
            <a:srgbClr val="CCFFCC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9900FF"/>
                </a:solidFill>
                <a:latin typeface="楷体" charset="-122"/>
                <a:ea typeface="楷体" charset="-122"/>
              </a:rPr>
              <a:t>一切物体</a:t>
            </a:r>
            <a:endParaRPr lang="zh-CN" altLang="en-US" sz="2400" b="1">
              <a:solidFill>
                <a:srgbClr val="9900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387" name="Rectangle 9"/>
          <p:cNvSpPr/>
          <p:nvPr/>
        </p:nvSpPr>
        <p:spPr>
          <a:xfrm>
            <a:off x="2184400" y="2686050"/>
            <a:ext cx="32004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latin typeface="楷体" charset="-122"/>
                <a:ea typeface="楷体" charset="-122"/>
              </a:rPr>
              <a:t>：固体、液体、气体。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388" name="Rectangle 14"/>
          <p:cNvSpPr/>
          <p:nvPr/>
        </p:nvSpPr>
        <p:spPr>
          <a:xfrm>
            <a:off x="871538" y="3405188"/>
            <a:ext cx="1284287" cy="400050"/>
          </a:xfrm>
          <a:prstGeom prst="rect">
            <a:avLst/>
          </a:prstGeom>
          <a:solidFill>
            <a:srgbClr val="CCFFCC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9900FF"/>
                </a:solidFill>
                <a:latin typeface="楷体" charset="-122"/>
                <a:ea typeface="楷体" charset="-122"/>
              </a:rPr>
              <a:t>任何情况</a:t>
            </a:r>
            <a:endParaRPr lang="zh-CN" altLang="en-US" sz="2400" b="1">
              <a:solidFill>
                <a:srgbClr val="9900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389" name="Rectangle 15"/>
          <p:cNvSpPr/>
          <p:nvPr/>
        </p:nvSpPr>
        <p:spPr>
          <a:xfrm>
            <a:off x="2576513" y="2124075"/>
            <a:ext cx="3600450" cy="460375"/>
          </a:xfrm>
          <a:prstGeom prst="rect">
            <a:avLst/>
          </a:prstGeom>
          <a:solidFill>
            <a:srgbClr val="FFFF99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latin typeface="宋体" pitchFamily="2" charset="-122"/>
              </a:rPr>
              <a:t>惯性是物体固有的属性。</a:t>
            </a:r>
            <a:endParaRPr lang="en-US" altLang="zh-CN" sz="2400" b="1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90" name="Text Box 2"/>
          <p:cNvSpPr/>
          <p:nvPr/>
        </p:nvSpPr>
        <p:spPr>
          <a:xfrm>
            <a:off x="2133600" y="3243263"/>
            <a:ext cx="6503988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b="1">
                <a:latin typeface="楷体" charset="-122"/>
                <a:ea typeface="楷体" charset="-122"/>
              </a:rPr>
              <a:t>在任何时候</a:t>
            </a:r>
            <a:r>
              <a:rPr lang="en-US" altLang="zh-CN" sz="2400" b="1">
                <a:latin typeface="楷体" charset="-122"/>
                <a:ea typeface="楷体" charset="-122"/>
              </a:rPr>
              <a:t>,</a:t>
            </a:r>
            <a:r>
              <a:rPr lang="zh-CN" altLang="en-US" sz="2400" b="1">
                <a:latin typeface="楷体" charset="-122"/>
                <a:ea typeface="楷体" charset="-122"/>
              </a:rPr>
              <a:t>任何状态下都具有惯性。</a:t>
            </a:r>
            <a:endParaRPr lang="en-US" altLang="zh-CN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16391" name="组合 17"/>
          <p:cNvGrpSpPr/>
          <p:nvPr/>
        </p:nvGrpSpPr>
        <p:grpSpPr>
          <a:xfrm>
            <a:off x="3036888" y="477838"/>
            <a:ext cx="2566987" cy="496887"/>
            <a:chOff x="6110" y="979"/>
            <a:chExt cx="5390" cy="1045"/>
          </a:xfrm>
        </p:grpSpPr>
        <p:grpSp>
          <p:nvGrpSpPr>
            <p:cNvPr id="16392" name="组合 18"/>
            <p:cNvGrpSpPr/>
            <p:nvPr/>
          </p:nvGrpSpPr>
          <p:grpSpPr>
            <a:xfrm>
              <a:off x="6110" y="1093"/>
              <a:ext cx="2853" cy="931"/>
              <a:chOff x="2212975" y="655169"/>
              <a:chExt cx="1811584" cy="591362"/>
            </a:xfrm>
          </p:grpSpPr>
          <p:sp>
            <p:nvSpPr>
              <p:cNvPr id="16393" name="圆角矩形 21"/>
              <p:cNvSpPr/>
              <p:nvPr/>
            </p:nvSpPr>
            <p:spPr>
              <a:xfrm>
                <a:off x="2212975" y="655169"/>
                <a:ext cx="1811584" cy="555060"/>
              </a:xfrm>
              <a:prstGeom prst="round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300">
                  <a:solidFill>
                    <a:srgbClr val="000000"/>
                  </a:solidFill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6394" name="矩形 1"/>
              <p:cNvSpPr/>
              <p:nvPr/>
            </p:nvSpPr>
            <p:spPr>
              <a:xfrm>
                <a:off x="2437155" y="731692"/>
                <a:ext cx="1259790" cy="51483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>
                  <a:lnSpc>
                    <a:spcPct val="80000"/>
                  </a:lnSpc>
                </a:pPr>
                <a:r>
                  <a:rPr lang="zh-CN" altLang="en-US" sz="2400">
                    <a:solidFill>
                      <a:schemeClr val="bg1"/>
                    </a:solidFill>
                    <a:latin typeface="Times New Roman" pitchFamily="18" charset="0"/>
                    <a:ea typeface="黑体" pitchFamily="2" charset="-122"/>
                  </a:rPr>
                  <a:t>考点</a:t>
                </a:r>
                <a:r>
                  <a:rPr lang="en-US" altLang="zh-CN" sz="2400">
                    <a:solidFill>
                      <a:schemeClr val="bg1"/>
                    </a:solidFill>
                    <a:latin typeface="Times New Roman" pitchFamily="18" charset="0"/>
                    <a:ea typeface="黑体" pitchFamily="2" charset="-122"/>
                  </a:rPr>
                  <a:t>3</a:t>
                </a:r>
                <a:endPara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2" charset="-122"/>
                </a:endParaRPr>
              </a:p>
            </p:txBody>
          </p:sp>
        </p:grpSp>
        <p:sp>
          <p:nvSpPr>
            <p:cNvPr id="16395" name="文本框 23"/>
            <p:cNvSpPr/>
            <p:nvPr/>
          </p:nvSpPr>
          <p:spPr>
            <a:xfrm>
              <a:off x="9107" y="979"/>
              <a:ext cx="2393" cy="9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400" b="1">
                  <a:solidFill>
                    <a:srgbClr val="000000"/>
                  </a:solidFill>
                  <a:latin typeface="黑体" pitchFamily="2" charset="-122"/>
                  <a:ea typeface="黑体" pitchFamily="2" charset="-122"/>
                </a:rPr>
                <a:t> </a:t>
              </a:r>
              <a:r>
                <a:rPr lang="zh-CN" altLang="en-US" sz="2400" b="1">
                  <a:solidFill>
                    <a:srgbClr val="000000"/>
                  </a:solidFill>
                  <a:latin typeface="黑体" pitchFamily="2" charset="-122"/>
                  <a:ea typeface="黑体" pitchFamily="2" charset="-122"/>
                </a:rPr>
                <a:t>惯性</a:t>
              </a:r>
              <a:endPara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endParaRPr>
            </a:p>
          </p:txBody>
        </p:sp>
      </p:grpSp>
      <p:sp>
        <p:nvSpPr>
          <p:cNvPr id="16396" name="Text Box 2"/>
          <p:cNvSpPr txBox="1"/>
          <p:nvPr/>
        </p:nvSpPr>
        <p:spPr>
          <a:xfrm>
            <a:off x="230982" y="4688026"/>
            <a:ext cx="8862060" cy="142192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ct val="120000"/>
              </a:lnSpc>
              <a:spcBef>
                <a:spcPct val="0"/>
              </a:spcBef>
            </a:pPr>
            <a:r>
              <a:rPr lang="zh-CN" altLang="en-US" sz="2400" b="1">
                <a:solidFill>
                  <a:srgbClr val="161BF6"/>
                </a:solidFill>
                <a:latin typeface="黑体" pitchFamily="2" charset="-122"/>
                <a:ea typeface="黑体" pitchFamily="2" charset="-122"/>
              </a:rPr>
              <a:t>注意：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惯性不是力。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在解答问题时</a:t>
            </a:r>
            <a:r>
              <a:rPr lang="en-US" altLang="zh-CN" sz="2400" b="1">
                <a:latin typeface="仿宋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只能说</a:t>
            </a:r>
            <a:r>
              <a:rPr lang="zh-CN" altLang="en-US" sz="2400" b="1">
                <a:solidFill>
                  <a:srgbClr val="FF0000"/>
                </a:solidFill>
                <a:latin typeface="仿宋" pitchFamily="49" charset="-122"/>
                <a:ea typeface="仿宋" panose="02010609060101010101" pitchFamily="49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仿宋" pitchFamily="49" charset="-122"/>
                <a:ea typeface="仿宋" panose="02010609060101010101" pitchFamily="49" charset="-122"/>
              </a:rPr>
              <a:t>由于惯性</a:t>
            </a:r>
            <a:r>
              <a:rPr lang="zh-CN" altLang="en-US" sz="2400" b="1">
                <a:solidFill>
                  <a:srgbClr val="FF0000"/>
                </a:solidFill>
                <a:latin typeface="仿宋" pitchFamily="49" charset="-122"/>
                <a:ea typeface="仿宋" panose="02010609060101010101" pitchFamily="49" charset="-122"/>
              </a:rPr>
              <a:t>”“</a:t>
            </a:r>
            <a:r>
              <a:rPr lang="zh-CN" altLang="en-US" sz="2400" b="1">
                <a:solidFill>
                  <a:srgbClr val="FF0000"/>
                </a:solidFill>
                <a:latin typeface="仿宋" pitchFamily="49" charset="-122"/>
                <a:ea typeface="仿宋" panose="02010609060101010101" pitchFamily="49" charset="-122"/>
              </a:rPr>
              <a:t>具有惯性</a:t>
            </a:r>
            <a:r>
              <a:rPr lang="zh-CN" altLang="en-US" sz="2400" b="1">
                <a:solidFill>
                  <a:srgbClr val="FF0000"/>
                </a:solidFill>
                <a:latin typeface="仿宋" pitchFamily="49" charset="-122"/>
                <a:ea typeface="仿宋" panose="02010609060101010101" pitchFamily="49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仿宋" pitchFamily="49" charset="-122"/>
                <a:ea typeface="仿宋" panose="02010609060101010101" pitchFamily="49" charset="-122"/>
              </a:rPr>
              <a:t>；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而不能说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“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受到惯性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”“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由于惯性的作用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”“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克服惯性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”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等</a:t>
            </a:r>
            <a:r>
              <a:rPr lang="en-US" altLang="zh-CN" sz="2400" b="1">
                <a:latin typeface="仿宋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400" b="1">
                <a:latin typeface="仿宋" pitchFamily="49" charset="-122"/>
                <a:ea typeface="仿宋" panose="02010609060101010101" pitchFamily="49" charset="-122"/>
              </a:rPr>
              <a:t>否则就将惯性和作用混为一谈。</a:t>
            </a:r>
            <a:endParaRPr lang="en-US" altLang="zh-CN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 fill="hold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 fill="hold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  <p:bldP spid="16386" grpId="0"/>
      <p:bldP spid="16387" grpId="0"/>
      <p:bldP spid="16388" grpId="0"/>
      <p:bldP spid="16389" grpId="0"/>
      <p:bldP spid="16390" grpId="0"/>
      <p:bldP spid="1639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7409" name="组合 20"/>
          <p:cNvGrpSpPr/>
          <p:nvPr/>
        </p:nvGrpSpPr>
        <p:grpSpPr>
          <a:xfrm>
            <a:off x="2403475" y="131763"/>
            <a:ext cx="3959225" cy="495300"/>
            <a:chOff x="2506980" y="579256"/>
            <a:chExt cx="3958508" cy="495548"/>
          </a:xfrm>
        </p:grpSpPr>
        <p:pic>
          <p:nvPicPr>
            <p:cNvPr id="17410" name="Picture 3"/>
            <p:cNvPicPr>
              <a:picLocks noGrp="1"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06980" y="593791"/>
              <a:ext cx="3958508" cy="481013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7411" name="矩形 22"/>
            <p:cNvSpPr/>
            <p:nvPr/>
          </p:nvSpPr>
          <p:spPr>
            <a:xfrm>
              <a:off x="2593872" y="579256"/>
              <a:ext cx="3871616" cy="46037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rgbClr val="000000"/>
                  </a:solidFill>
                  <a:latin typeface="黑体" pitchFamily="2" charset="-122"/>
                  <a:ea typeface="黑体" pitchFamily="2" charset="-122"/>
                </a:rPr>
                <a:t>影响惯性大小的因素</a:t>
              </a:r>
              <a:endPara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endParaRPr>
            </a:p>
          </p:txBody>
        </p:sp>
      </p:grpSp>
      <p:sp>
        <p:nvSpPr>
          <p:cNvPr id="17412" name="Rectangle 2"/>
          <p:cNvSpPr/>
          <p:nvPr/>
        </p:nvSpPr>
        <p:spPr>
          <a:xfrm>
            <a:off x="146050" y="627063"/>
            <a:ext cx="8693150" cy="2862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宋体" pitchFamily="2" charset="-122"/>
              </a:rPr>
              <a:t>惯性的大小与物体的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质量</a:t>
            </a:r>
            <a:r>
              <a:rPr lang="zh-CN" altLang="en-US" sz="2400" b="1">
                <a:latin typeface="宋体" pitchFamily="2" charset="-122"/>
              </a:rPr>
              <a:t>有关</a:t>
            </a:r>
            <a:r>
              <a:rPr lang="zh-CN" altLang="en-US" sz="2400" b="1">
                <a:latin typeface="宋体" pitchFamily="2" charset="-122"/>
              </a:rPr>
              <a:t>，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且只与</a:t>
            </a:r>
            <a:r>
              <a:rPr lang="zh-CN" altLang="en-US" sz="2400" b="1">
                <a:latin typeface="宋体" pitchFamily="2" charset="-122"/>
              </a:rPr>
              <a:t>质量有关；</a:t>
            </a:r>
            <a:r>
              <a:rPr lang="zh-CN" altLang="en-US" sz="2400" b="1">
                <a:latin typeface="宋体" pitchFamily="2" charset="-122"/>
              </a:rPr>
              <a:t>质量大的物体惯性大；</a:t>
            </a:r>
            <a:endParaRPr lang="zh-CN" altLang="en-US" sz="2400" b="1">
              <a:latin typeface="宋体" pitchFamily="2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宋体" pitchFamily="2" charset="-122"/>
              </a:rPr>
              <a:t>惯性大小反映了物体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保持运动状态不变的能力大小</a:t>
            </a:r>
            <a:r>
              <a:rPr lang="zh-CN" altLang="en-US" sz="2400" b="1">
                <a:latin typeface="宋体" pitchFamily="2" charset="-122"/>
              </a:rPr>
              <a:t>；</a:t>
            </a:r>
            <a:endParaRPr lang="zh-CN" altLang="en-US" sz="2400" b="1">
              <a:latin typeface="宋体" pitchFamily="2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宋体" pitchFamily="2" charset="-122"/>
              </a:rPr>
              <a:t>一个物体的质量大，惯性就大，它的运动状态就难以改变。反之则容易。</a:t>
            </a:r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17413" name="Rectangle 2"/>
          <p:cNvSpPr/>
          <p:nvPr/>
        </p:nvSpPr>
        <p:spPr>
          <a:xfrm>
            <a:off x="1497013" y="3724275"/>
            <a:ext cx="8389937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楷体" charset="-122"/>
                <a:ea typeface="楷体" charset="-122"/>
              </a:rPr>
              <a:t>卡车满载和空载时，哪个容易启动？哪个容易制动？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17414" name="组合 9"/>
          <p:cNvGrpSpPr/>
          <p:nvPr/>
        </p:nvGrpSpPr>
        <p:grpSpPr>
          <a:xfrm>
            <a:off x="144463" y="3724275"/>
            <a:ext cx="1352550" cy="465138"/>
            <a:chOff x="571387" y="745077"/>
            <a:chExt cx="1351392" cy="464785"/>
          </a:xfrm>
        </p:grpSpPr>
        <p:grpSp>
          <p:nvGrpSpPr>
            <p:cNvPr id="17415" name="组合 10"/>
            <p:cNvGrpSpPr/>
            <p:nvPr/>
          </p:nvGrpSpPr>
          <p:grpSpPr>
            <a:xfrm>
              <a:off x="835070" y="764930"/>
              <a:ext cx="1087709" cy="438801"/>
              <a:chOff x="835070" y="764930"/>
              <a:chExt cx="1087709" cy="438801"/>
            </a:xfrm>
          </p:grpSpPr>
          <p:sp>
            <p:nvSpPr>
              <p:cNvPr id="17416" name="流程图: 库存数据 12"/>
              <p:cNvSpPr/>
              <p:nvPr/>
            </p:nvSpPr>
            <p:spPr>
              <a:xfrm rot="10800000">
                <a:off x="835070" y="764930"/>
                <a:ext cx="1087709" cy="438801"/>
              </a:xfrm>
              <a:prstGeom prst="flowChartOnlineStorage">
                <a:avLst/>
              </a:prstGeom>
              <a:solidFill>
                <a:srgbClr val="018694"/>
              </a:solidFill>
              <a:ln w="25400">
                <a:noFill/>
                <a:miter lim="800000"/>
              </a:ln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endParaRPr lang="zh-CN" altLang="en-US">
                  <a:solidFill>
                    <a:srgbClr val="FFFFFF"/>
                  </a:solidFill>
                  <a:latin typeface="Times New Roman"/>
                  <a:ea typeface="微软雅黑" charset="-122"/>
                </a:endParaRPr>
              </a:p>
            </p:txBody>
          </p:sp>
          <p:sp>
            <p:nvSpPr>
              <p:cNvPr id="17417" name="TextBox 13"/>
              <p:cNvSpPr/>
              <p:nvPr/>
            </p:nvSpPr>
            <p:spPr>
              <a:xfrm>
                <a:off x="919402" y="770267"/>
                <a:ext cx="1003300" cy="40010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squar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000">
                    <a:solidFill>
                      <a:srgbClr val="FFFFFF"/>
                    </a:solidFill>
                    <a:latin typeface="黑体" pitchFamily="2" charset="-122"/>
                    <a:ea typeface="黑体" pitchFamily="2" charset="-122"/>
                  </a:rPr>
                  <a:t>讨论</a:t>
                </a:r>
                <a:endParaRPr lang="zh-CN" altLang="en-US" sz="2000">
                  <a:solidFill>
                    <a:srgbClr val="FFFFFF"/>
                  </a:solidFill>
                  <a:latin typeface="黑体" pitchFamily="2" charset="-122"/>
                  <a:ea typeface="黑体" pitchFamily="2" charset="-122"/>
                </a:endParaRPr>
              </a:p>
            </p:txBody>
          </p:sp>
        </p:grpSp>
        <p:pic>
          <p:nvPicPr>
            <p:cNvPr id="17418" name="Picture 2"/>
            <p:cNvPicPr>
              <a:picLocks noGrp="1"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1387" y="745077"/>
              <a:ext cx="456445" cy="464785"/>
            </a:xfrm>
            <a:prstGeom prst="rect">
              <a:avLst/>
            </a:prstGeom>
            <a:noFill/>
            <a:ln>
              <a:miter lim="800000"/>
            </a:ln>
          </p:spPr>
        </p:pic>
      </p:grpSp>
      <p:sp>
        <p:nvSpPr>
          <p:cNvPr id="17419" name="文本框 8"/>
          <p:cNvSpPr/>
          <p:nvPr/>
        </p:nvSpPr>
        <p:spPr>
          <a:xfrm>
            <a:off x="4824413" y="3489325"/>
            <a:ext cx="795337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latin typeface="楷体" charset="-122"/>
                <a:ea typeface="楷体" charset="-122"/>
              </a:rPr>
              <a:t>空载</a:t>
            </a:r>
            <a:endParaRPr lang="zh-CN" altLang="en-US" sz="2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7420" name="文本框 14"/>
          <p:cNvSpPr/>
          <p:nvPr/>
        </p:nvSpPr>
        <p:spPr>
          <a:xfrm>
            <a:off x="7045325" y="3489325"/>
            <a:ext cx="7953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latin typeface="楷体" charset="-122"/>
                <a:ea typeface="楷体" charset="-122"/>
              </a:rPr>
              <a:t>空载</a:t>
            </a:r>
            <a:endParaRPr lang="zh-CN" altLang="en-US" sz="2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7421" name="矩形 1"/>
          <p:cNvSpPr/>
          <p:nvPr/>
        </p:nvSpPr>
        <p:spPr>
          <a:xfrm>
            <a:off x="506413" y="4694238"/>
            <a:ext cx="7970837" cy="12017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rgbClr val="161BF6"/>
                </a:solidFill>
                <a:latin typeface="宋体" pitchFamily="2" charset="-122"/>
              </a:rPr>
              <a:t>拓展：</a:t>
            </a:r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战斗机投入战斗前要抛掉副油箱是为了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减小</a:t>
            </a:r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惯性，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提高灵活性。</a:t>
            </a:r>
            <a:endParaRPr lang="zh-CN" altLang="en-US" sz="2400" b="1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17422" name="Picture 2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9750" y="5416550"/>
            <a:ext cx="2592388" cy="1395413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 fill="hold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9" grpId="0"/>
      <p:bldP spid="17420" grpId="0"/>
      <p:bldP spid="174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8433" name="组合 3"/>
          <p:cNvGrpSpPr/>
          <p:nvPr/>
        </p:nvGrpSpPr>
        <p:grpSpPr>
          <a:xfrm>
            <a:off x="3371850" y="392113"/>
            <a:ext cx="1879600" cy="474662"/>
            <a:chOff x="497257" y="753279"/>
            <a:chExt cx="1881032" cy="475146"/>
          </a:xfrm>
        </p:grpSpPr>
        <p:grpSp>
          <p:nvGrpSpPr>
            <p:cNvPr id="18434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18435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18436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18437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18438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8439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sp>
        <p:nvSpPr>
          <p:cNvPr id="18440" name="文本框 1"/>
          <p:cNvSpPr/>
          <p:nvPr/>
        </p:nvSpPr>
        <p:spPr>
          <a:xfrm>
            <a:off x="55563" y="1084263"/>
            <a:ext cx="9078912" cy="3414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ct val="150000"/>
              </a:lnSpc>
            </a:pPr>
            <a:r>
              <a:rPr lang="zh-CN" altLang="en-US" sz="2400" b="1">
                <a:solidFill>
                  <a:srgbClr val="161BF6"/>
                </a:solidFill>
                <a:latin typeface="Times New Roman" pitchFamily="18" charset="0"/>
                <a:ea typeface="黑体" pitchFamily="2" charset="-122"/>
              </a:rPr>
              <a:t>例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同学们对运动场上出现的现象进行了讨论。下列说法正确的是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（　　）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A．运动员冲过终点时，由于受到惯性力的作用不会立即停下来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B．抛出去的篮球会在空中继续运动，是因为篮球具有惯性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C．踢出去的足球在地上越滚越慢，说明物体的运动需要力来维持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D．跳远运动员助跑起跳，是为了增大惯性 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18441" name="文本框 24"/>
          <p:cNvSpPr/>
          <p:nvPr/>
        </p:nvSpPr>
        <p:spPr>
          <a:xfrm>
            <a:off x="4641850" y="2316163"/>
            <a:ext cx="2501900" cy="414337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100" b="1"/>
          </a:p>
        </p:txBody>
      </p:sp>
      <p:sp>
        <p:nvSpPr>
          <p:cNvPr id="18442" name="文本框 26"/>
          <p:cNvSpPr/>
          <p:nvPr/>
        </p:nvSpPr>
        <p:spPr>
          <a:xfrm>
            <a:off x="4673600" y="3968750"/>
            <a:ext cx="1443038" cy="414338"/>
          </a:xfrm>
          <a:prstGeom prst="rect">
            <a:avLst/>
          </a:prstGeom>
          <a:noFill/>
          <a:ln w="28575">
            <a:solidFill>
              <a:srgbClr val="161BF6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100" b="1"/>
          </a:p>
        </p:txBody>
      </p:sp>
      <p:sp>
        <p:nvSpPr>
          <p:cNvPr id="18443" name="文本框 2"/>
          <p:cNvSpPr/>
          <p:nvPr/>
        </p:nvSpPr>
        <p:spPr>
          <a:xfrm>
            <a:off x="6484938" y="3425825"/>
            <a:ext cx="2416175" cy="412750"/>
          </a:xfrm>
          <a:prstGeom prst="rect">
            <a:avLst/>
          </a:prstGeom>
          <a:noFill/>
          <a:ln w="28575">
            <a:solidFill>
              <a:srgbClr val="161BF6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100" b="1"/>
          </a:p>
        </p:txBody>
      </p:sp>
      <p:sp>
        <p:nvSpPr>
          <p:cNvPr id="18444" name="文本框 4"/>
          <p:cNvSpPr/>
          <p:nvPr/>
        </p:nvSpPr>
        <p:spPr>
          <a:xfrm>
            <a:off x="571500" y="1604963"/>
            <a:ext cx="385763" cy="712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ts val="4838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B</a:t>
            </a:r>
            <a:endParaRPr lang="en-US" altLang="zh-CN" sz="2400" b="1">
              <a:solidFill>
                <a:srgbClr val="FF0000"/>
              </a:solidFill>
              <a:latin typeface="Times New Roman" pitchFamily="18" charset="0"/>
              <a:sym typeface="宋体" pitchFamily="2" charset="-122"/>
            </a:endParaRPr>
          </a:p>
        </p:txBody>
      </p:sp>
      <p:sp>
        <p:nvSpPr>
          <p:cNvPr id="18445" name="线形标注 2 6"/>
          <p:cNvSpPr/>
          <p:nvPr/>
        </p:nvSpPr>
        <p:spPr>
          <a:xfrm>
            <a:off x="5149850" y="1622425"/>
            <a:ext cx="2255838" cy="487363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26074"/>
              <a:gd name="adj6" fmla="val -16981"/>
            </a:avLst>
          </a:prstGeom>
          <a:solidFill>
            <a:srgbClr val="FFFFFF"/>
          </a:solidFill>
          <a:ln w="12700">
            <a:solidFill>
              <a:srgbClr val="FF0000"/>
            </a:solidFill>
            <a:miter lim="800000"/>
          </a:ln>
          <a:effectLst>
            <a:outerShdw blurRad="444500" dist="254000" dir="8100000" algn="tr">
              <a:srgbClr val="000000">
                <a:alpha val="50000"/>
              </a:srgbClr>
            </a:outerShdw>
          </a:effectLst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latin typeface="黑体" pitchFamily="2" charset="-122"/>
                <a:ea typeface="黑体" pitchFamily="2" charset="-122"/>
              </a:rPr>
              <a:t>惯性不是</a:t>
            </a:r>
            <a:r>
              <a:rPr lang="en-US" altLang="zh-CN" sz="2400"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力</a:t>
            </a:r>
            <a:r>
              <a:rPr lang="en-US" altLang="zh-CN" sz="2400">
                <a:latin typeface="黑体" pitchFamily="2" charset="-122"/>
                <a:ea typeface="黑体" pitchFamily="2" charset="-122"/>
              </a:rPr>
              <a:t>”</a:t>
            </a:r>
            <a:endParaRPr lang="en-US" altLang="zh-CN" sz="24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46" name="线形标注 2 7"/>
          <p:cNvSpPr/>
          <p:nvPr/>
        </p:nvSpPr>
        <p:spPr>
          <a:xfrm>
            <a:off x="6508750" y="4175125"/>
            <a:ext cx="2625725" cy="561975"/>
          </a:xfrm>
          <a:prstGeom prst="borderCallout2">
            <a:avLst>
              <a:gd name="adj1" fmla="val 17259"/>
              <a:gd name="adj2" fmla="val -667"/>
              <a:gd name="adj3" fmla="val 18750"/>
              <a:gd name="adj4" fmla="val -5806"/>
              <a:gd name="adj5" fmla="val -86009"/>
              <a:gd name="adj6" fmla="val -1301"/>
            </a:avLst>
          </a:prstGeom>
          <a:solidFill>
            <a:srgbClr val="FFFFFF"/>
          </a:solidFill>
          <a:ln w="12700">
            <a:solidFill>
              <a:srgbClr val="161BF6"/>
            </a:solidFill>
            <a:miter lim="800000"/>
          </a:ln>
          <a:effectLst>
            <a:outerShdw blurRad="444500" dist="254000" dir="8100000" algn="tr">
              <a:srgbClr val="000000">
                <a:alpha val="50000"/>
              </a:srgbClr>
            </a:outerShdw>
          </a:effectLst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2400">
                <a:latin typeface="黑体" pitchFamily="2" charset="-122"/>
                <a:ea typeface="黑体" pitchFamily="2" charset="-122"/>
              </a:rPr>
              <a:t>足球受阻力作用</a:t>
            </a:r>
            <a:endParaRPr lang="zh-CN" altLang="zh-CN" sz="24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47" name="圆角矩形标注 8"/>
          <p:cNvSpPr/>
          <p:nvPr/>
        </p:nvSpPr>
        <p:spPr>
          <a:xfrm>
            <a:off x="571500" y="4352925"/>
            <a:ext cx="4102100" cy="620713"/>
          </a:xfrm>
          <a:prstGeom prst="wedgeRoundRectCallout">
            <a:avLst>
              <a:gd name="adj1" fmla="val 51778"/>
              <a:gd name="adj2" fmla="val -61773"/>
              <a:gd name="adj3" fmla="val 16667"/>
            </a:avLst>
          </a:prstGeom>
          <a:solidFill>
            <a:srgbClr val="FFFFFF"/>
          </a:solidFill>
          <a:ln w="12700">
            <a:solidFill>
              <a:srgbClr val="161BF6"/>
            </a:solidFill>
            <a:miter lim="800000"/>
          </a:ln>
          <a:effectLst>
            <a:outerShdw blurRad="444500" dist="254000" dir="8100000" algn="tr">
              <a:srgbClr val="000000">
                <a:alpha val="50000"/>
              </a:srgbClr>
            </a:outerShdw>
          </a:effectLst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latin typeface="黑体" pitchFamily="2" charset="-122"/>
                <a:ea typeface="黑体" pitchFamily="2" charset="-122"/>
              </a:rPr>
              <a:t>惯性大小只与质量有关</a:t>
            </a:r>
            <a:endParaRPr lang="zh-CN" altLang="en-US" sz="240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 fill="hold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 fill="hold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/>
      <p:bldP spid="18442" grpId="0"/>
      <p:bldP spid="18443" grpId="0"/>
      <p:bldP spid="18444" grpId="0"/>
      <p:bldP spid="18445" grpId="0"/>
      <p:bldP spid="18446" grpId="0"/>
      <p:bldP spid="1844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9457" name="组合 37"/>
          <p:cNvGrpSpPr/>
          <p:nvPr/>
        </p:nvGrpSpPr>
        <p:grpSpPr>
          <a:xfrm>
            <a:off x="2416175" y="61913"/>
            <a:ext cx="3957638" cy="495300"/>
            <a:chOff x="2506980" y="579256"/>
            <a:chExt cx="3958508" cy="495548"/>
          </a:xfrm>
        </p:grpSpPr>
        <p:pic>
          <p:nvPicPr>
            <p:cNvPr id="19458" name="Picture 3"/>
            <p:cNvPicPr>
              <a:picLocks noGrp="1"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06980" y="593791"/>
              <a:ext cx="3958508" cy="481013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9459" name="矩形 39"/>
            <p:cNvSpPr/>
            <p:nvPr/>
          </p:nvSpPr>
          <p:spPr>
            <a:xfrm>
              <a:off x="2593872" y="579256"/>
              <a:ext cx="3871616" cy="46037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rgbClr val="000000"/>
                  </a:solidFill>
                  <a:latin typeface="黑体" pitchFamily="2" charset="-122"/>
                  <a:ea typeface="黑体" pitchFamily="2" charset="-122"/>
                </a:rPr>
                <a:t>惯性现象分析</a:t>
              </a:r>
              <a:endPara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endParaRPr>
            </a:p>
          </p:txBody>
        </p:sp>
      </p:grpSp>
      <p:sp>
        <p:nvSpPr>
          <p:cNvPr id="19460" name="文本框 11"/>
          <p:cNvSpPr/>
          <p:nvPr/>
        </p:nvSpPr>
        <p:spPr>
          <a:xfrm>
            <a:off x="646113" y="2609850"/>
            <a:ext cx="3025775" cy="156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latin typeface="宋体" pitchFamily="2" charset="-122"/>
              </a:rPr>
              <a:t> </a:t>
            </a:r>
            <a:r>
              <a:rPr lang="zh-CN" altLang="en-US" sz="2400" b="1">
                <a:latin typeface="宋体" pitchFamily="2" charset="-122"/>
              </a:rPr>
              <a:t>纸板被弹出时，上面的物体由于惯性要保持原来的静止状态，所以不会随纸板飞出。</a:t>
            </a:r>
            <a:endParaRPr lang="zh-CN" altLang="en-US" sz="2400" b="1">
              <a:latin typeface="宋体" pitchFamily="2" charset="-122"/>
            </a:endParaRPr>
          </a:p>
        </p:txBody>
      </p:sp>
      <p:pic>
        <p:nvPicPr>
          <p:cNvPr id="19461" name="图片 16">
            <a:hlinkClick r:id="rId4" action="ppaction://hlinkfile"/>
          </p:cNvPr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6600" y="558800"/>
            <a:ext cx="3455988" cy="387985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9462" name="Text Box 4"/>
          <p:cNvSpPr txBox="1">
            <a:spLocks noChangeArrowheads="1"/>
          </p:cNvSpPr>
          <p:nvPr/>
        </p:nvSpPr>
        <p:spPr bwMode="auto">
          <a:xfrm>
            <a:off x="4557336" y="2609189"/>
            <a:ext cx="4100195" cy="15119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>
              <a:lnSpc>
                <a:spcPct val="110000"/>
              </a:lnSpc>
            </a:pPr>
            <a:r>
              <a:rPr lang="zh-CN" altLang="en-US" sz="2100" b="1">
                <a:latin typeface="宋体" pitchFamily="2" charset="-122"/>
              </a:rPr>
              <a:t>当汽车刹车时，人的下身由于摩擦而随之静止，人的上身由于惯性，会保持继续向前运动的状态，所以刹车或减速时，人会向前倾。</a:t>
            </a:r>
            <a:endParaRPr lang="zh-CN" altLang="en-US" sz="2100" b="1">
              <a:latin typeface="宋体" pitchFamily="2" charset="-122"/>
            </a:endParaRPr>
          </a:p>
        </p:txBody>
      </p:sp>
      <p:pic>
        <p:nvPicPr>
          <p:cNvPr id="19463" name="Picture 2">
            <a:hlinkClick r:id="rId6" action="ppaction://hlinkfile"/>
          </p:cNvPr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000" y="522288"/>
            <a:ext cx="2976563" cy="410845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9464" name="Picture 2" descr="D:\图标图片\f3373a58f30e42a28f0f3dcc05381ad6.gif"/>
          <p:cNvPicPr>
            <a:picLocks noChangeAspect="1" noCrop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192463" y="2609850"/>
            <a:ext cx="274637" cy="301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5" name="文本框 1"/>
          <p:cNvSpPr/>
          <p:nvPr/>
        </p:nvSpPr>
        <p:spPr>
          <a:xfrm>
            <a:off x="111125" y="4003675"/>
            <a:ext cx="412750" cy="2584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惯</a:t>
            </a:r>
            <a:endParaRPr lang="zh-CN" altLang="en-US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lvl="0"/>
            <a:r>
              <a:rPr lang="zh-CN" altLang="en-US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性</a:t>
            </a:r>
            <a:endParaRPr lang="zh-CN" altLang="en-US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lvl="0"/>
            <a:r>
              <a:rPr lang="zh-CN" altLang="en-US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现</a:t>
            </a:r>
            <a:endParaRPr lang="zh-CN" altLang="en-US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lvl="0"/>
            <a:r>
              <a:rPr lang="zh-CN" altLang="en-US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象</a:t>
            </a:r>
            <a:endParaRPr lang="zh-CN" altLang="en-US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lvl="0"/>
            <a:r>
              <a:rPr lang="zh-CN" altLang="en-US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分</a:t>
            </a:r>
            <a:endParaRPr lang="zh-CN" altLang="en-US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lvl="0"/>
            <a:r>
              <a:rPr lang="zh-CN" altLang="en-US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析</a:t>
            </a:r>
            <a:endParaRPr lang="zh-CN" altLang="en-US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lvl="0"/>
            <a:r>
              <a:rPr lang="zh-CN" altLang="en-US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的</a:t>
            </a:r>
            <a:endParaRPr lang="zh-CN" altLang="en-US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lvl="0"/>
            <a:r>
              <a:rPr lang="zh-CN" altLang="en-US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步</a:t>
            </a:r>
            <a:endParaRPr lang="zh-CN" altLang="en-US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lvl="0"/>
            <a:r>
              <a:rPr lang="zh-CN" altLang="en-US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骤</a:t>
            </a:r>
            <a:endParaRPr lang="zh-CN" altLang="en-US"/>
          </a:p>
        </p:txBody>
      </p:sp>
      <p:sp>
        <p:nvSpPr>
          <p:cNvPr id="19466" name="文本框 2"/>
          <p:cNvSpPr/>
          <p:nvPr/>
        </p:nvSpPr>
        <p:spPr>
          <a:xfrm>
            <a:off x="646113" y="4003675"/>
            <a:ext cx="8096250" cy="2860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 fontAlgn="base">
              <a:lnSpc>
                <a:spcPct val="150000"/>
              </a:lnSpc>
              <a:buClr>
                <a:srgbClr val="161BF6"/>
              </a:buClr>
              <a:buFont typeface="Wingdings" pitchFamily="2" charset="2"/>
              <a:buChar char="u"/>
            </a:pPr>
            <a:r>
              <a:rPr lang="zh-CN" altLang="zh-CN" sz="2400" b="1">
                <a:solidFill>
                  <a:srgbClr val="000000"/>
                </a:solidFill>
                <a:latin typeface="宋体" pitchFamily="2" charset="-122"/>
              </a:rPr>
              <a:t>明确研究对象</a:t>
            </a:r>
            <a:r>
              <a:rPr lang="zh-CN" altLang="zh-CN" sz="2400" b="1">
                <a:solidFill>
                  <a:srgbClr val="FF0000"/>
                </a:solidFill>
                <a:latin typeface="宋体" pitchFamily="2" charset="-122"/>
              </a:rPr>
              <a:t>开始处于怎样的运动状态</a:t>
            </a:r>
            <a:r>
              <a:rPr lang="zh-CN" altLang="zh-CN" sz="2400" b="1">
                <a:solidFill>
                  <a:srgbClr val="000000"/>
                </a:solidFill>
                <a:latin typeface="宋体" pitchFamily="2" charset="-122"/>
              </a:rPr>
              <a:t>。</a:t>
            </a:r>
            <a:endParaRPr lang="en-US" altLang="zh-CN" sz="2400" b="1">
              <a:solidFill>
                <a:srgbClr val="000000"/>
              </a:solidFill>
              <a:latin typeface="宋体" pitchFamily="2" charset="-122"/>
            </a:endParaRPr>
          </a:p>
          <a:p>
            <a:pPr marL="342900" lvl="0" indent="-342900" fontAlgn="base">
              <a:lnSpc>
                <a:spcPct val="150000"/>
              </a:lnSpc>
              <a:buClr>
                <a:srgbClr val="161BF6"/>
              </a:buClr>
              <a:buFont typeface="Wingdings" pitchFamily="2" charset="2"/>
              <a:buChar char="u"/>
            </a:pPr>
            <a:r>
              <a:rPr lang="zh-CN" altLang="zh-CN" sz="2400" b="1">
                <a:solidFill>
                  <a:srgbClr val="000000"/>
                </a:solidFill>
                <a:latin typeface="宋体" pitchFamily="2" charset="-122"/>
              </a:rPr>
              <a:t>分析其中哪个物体</a:t>
            </a:r>
            <a:r>
              <a:rPr lang="en-US" altLang="zh-CN" sz="2400" b="1">
                <a:solidFill>
                  <a:srgbClr val="000000"/>
                </a:solidFill>
                <a:latin typeface="宋体" pitchFamily="2" charset="-122"/>
              </a:rPr>
              <a:t>(</a:t>
            </a:r>
            <a:r>
              <a:rPr lang="zh-CN" altLang="zh-CN" sz="2400" b="1">
                <a:solidFill>
                  <a:srgbClr val="000000"/>
                </a:solidFill>
                <a:latin typeface="宋体" pitchFamily="2" charset="-122"/>
              </a:rPr>
              <a:t>或物体的哪一部分</a:t>
            </a:r>
            <a:r>
              <a:rPr lang="en-US" altLang="zh-CN" sz="2400" b="1">
                <a:solidFill>
                  <a:srgbClr val="000000"/>
                </a:solidFill>
                <a:latin typeface="宋体" pitchFamily="2" charset="-122"/>
              </a:rPr>
              <a:t>)</a:t>
            </a:r>
            <a:r>
              <a:rPr lang="zh-CN" altLang="zh-CN" sz="2400" b="1">
                <a:solidFill>
                  <a:srgbClr val="FF0000"/>
                </a:solidFill>
                <a:latin typeface="宋体" pitchFamily="2" charset="-122"/>
              </a:rPr>
              <a:t>受何种力</a:t>
            </a: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</a:rPr>
              <a:t>,</a:t>
            </a:r>
            <a:r>
              <a:rPr lang="zh-CN" altLang="zh-CN" sz="2400" b="1">
                <a:solidFill>
                  <a:srgbClr val="FF0000"/>
                </a:solidFill>
                <a:latin typeface="宋体" pitchFamily="2" charset="-122"/>
              </a:rPr>
              <a:t>运动状态发生何种变化</a:t>
            </a:r>
            <a:r>
              <a:rPr lang="zh-CN" altLang="zh-CN" sz="2400" b="1">
                <a:solidFill>
                  <a:srgbClr val="000000"/>
                </a:solidFill>
                <a:latin typeface="宋体" pitchFamily="2" charset="-122"/>
              </a:rPr>
              <a:t>。</a:t>
            </a:r>
            <a:endParaRPr lang="en-US" altLang="zh-CN" sz="2400" b="1">
              <a:solidFill>
                <a:srgbClr val="000000"/>
              </a:solidFill>
              <a:latin typeface="宋体" pitchFamily="2" charset="-122"/>
            </a:endParaRPr>
          </a:p>
          <a:p>
            <a:pPr marL="342900" lvl="0" indent="-342900" fontAlgn="base">
              <a:lnSpc>
                <a:spcPct val="150000"/>
              </a:lnSpc>
              <a:buClr>
                <a:srgbClr val="161BF6"/>
              </a:buClr>
              <a:buFont typeface="Wingdings" pitchFamily="2" charset="2"/>
              <a:buChar char="u"/>
            </a:pPr>
            <a:r>
              <a:rPr lang="zh-CN" altLang="zh-CN" sz="2400" b="1">
                <a:solidFill>
                  <a:srgbClr val="000000"/>
                </a:solidFill>
                <a:latin typeface="宋体" pitchFamily="2" charset="-122"/>
              </a:rPr>
              <a:t>判断哪个物体</a:t>
            </a:r>
            <a:r>
              <a:rPr lang="en-US" altLang="zh-CN" sz="2400" b="1">
                <a:solidFill>
                  <a:srgbClr val="000000"/>
                </a:solidFill>
                <a:latin typeface="宋体" pitchFamily="2" charset="-122"/>
              </a:rPr>
              <a:t>(</a:t>
            </a:r>
            <a:r>
              <a:rPr lang="zh-CN" altLang="zh-CN" sz="2400" b="1">
                <a:solidFill>
                  <a:srgbClr val="000000"/>
                </a:solidFill>
                <a:latin typeface="宋体" pitchFamily="2" charset="-122"/>
              </a:rPr>
              <a:t>或物体的哪一部分</a:t>
            </a:r>
            <a:r>
              <a:rPr lang="en-US" altLang="zh-CN" sz="2400" b="1">
                <a:solidFill>
                  <a:srgbClr val="000000"/>
                </a:solidFill>
                <a:latin typeface="宋体" pitchFamily="2" charset="-122"/>
              </a:rPr>
              <a:t>)</a:t>
            </a:r>
            <a:r>
              <a:rPr lang="zh-CN" altLang="zh-CN" sz="2400" b="1">
                <a:solidFill>
                  <a:srgbClr val="FF0000"/>
                </a:solidFill>
                <a:latin typeface="宋体" pitchFamily="2" charset="-122"/>
              </a:rPr>
              <a:t>由于惯性要保持原来的运动状态</a:t>
            </a:r>
            <a:r>
              <a:rPr lang="en-US" altLang="zh-CN" sz="2400" b="1">
                <a:solidFill>
                  <a:srgbClr val="000000"/>
                </a:solidFill>
                <a:latin typeface="宋体" pitchFamily="2" charset="-122"/>
              </a:rPr>
              <a:t>,</a:t>
            </a:r>
            <a:r>
              <a:rPr lang="zh-CN" altLang="zh-CN" sz="2400" b="1">
                <a:solidFill>
                  <a:srgbClr val="000000"/>
                </a:solidFill>
                <a:latin typeface="宋体" pitchFamily="2" charset="-122"/>
              </a:rPr>
              <a:t>出现了怎样的现象。</a:t>
            </a:r>
            <a:endParaRPr lang="zh-CN" altLang="en-US" sz="2400" b="1"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9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9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9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2" grpId="1"/>
      <p:bldP spid="1946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0481" name="组合 37"/>
          <p:cNvGrpSpPr/>
          <p:nvPr/>
        </p:nvGrpSpPr>
        <p:grpSpPr>
          <a:xfrm>
            <a:off x="2303463" y="406400"/>
            <a:ext cx="3957637" cy="495300"/>
            <a:chOff x="2506980" y="579256"/>
            <a:chExt cx="3958508" cy="495548"/>
          </a:xfrm>
        </p:grpSpPr>
        <p:pic>
          <p:nvPicPr>
            <p:cNvPr id="20482" name="Picture 3"/>
            <p:cNvPicPr>
              <a:picLocks noGrp="1"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06980" y="593791"/>
              <a:ext cx="3958508" cy="481013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0483" name="矩形 39"/>
            <p:cNvSpPr/>
            <p:nvPr/>
          </p:nvSpPr>
          <p:spPr>
            <a:xfrm>
              <a:off x="2593872" y="579256"/>
              <a:ext cx="3871616" cy="46037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rgbClr val="000000"/>
                  </a:solidFill>
                  <a:latin typeface="黑体" pitchFamily="2" charset="-122"/>
                  <a:ea typeface="黑体" pitchFamily="2" charset="-122"/>
                </a:rPr>
                <a:t>惯性的利用和防止</a:t>
              </a:r>
              <a:endPara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endParaRPr>
            </a:p>
          </p:txBody>
        </p:sp>
      </p:grpSp>
      <p:pic>
        <p:nvPicPr>
          <p:cNvPr id="20484" name="图片 5" descr="u=1461443585,2674316309&amp;fm=214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25" y="3770313"/>
            <a:ext cx="2976563" cy="1466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5" name="图片 6" descr="8429f602ae2f4fb0985a3a8264b185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25" y="2039938"/>
            <a:ext cx="2976563" cy="14652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6" name="图片 14" descr="001Db1PVzy6V4kGIvQN8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300" y="3770313"/>
            <a:ext cx="2768600" cy="1466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7" name="图片 15" descr="u=920772705,1687052541&amp;fm=16&amp;gp=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3325" y="2027238"/>
            <a:ext cx="2719388" cy="1479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8" name="图片 16" descr="6e30233c0ef64cc1b8648422c02a30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8300" y="2039938"/>
            <a:ext cx="2841625" cy="14652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9" name="图片 20" descr="8ab9ba10e99440f887aa28cd8294c4b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3325" y="3740150"/>
            <a:ext cx="2719388" cy="15319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90" name="矩形 46091"/>
          <p:cNvSpPr/>
          <p:nvPr/>
        </p:nvSpPr>
        <p:spPr>
          <a:xfrm>
            <a:off x="714375" y="3176588"/>
            <a:ext cx="7751763" cy="685800"/>
          </a:xfrm>
          <a:gradFill rotWithShape="0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1"/>
          </a:gradFill>
          <a:ln w="12700">
            <a:solidFill>
              <a:srgbClr val="EAEAEA"/>
            </a:solidFill>
            <a:round/>
          </a:ln>
          <a:effectLst>
            <a:outerShdw dist="35921" dir="2700000" sy="50000" kx="2115830" algn="bl">
              <a:srgbClr val="C0C0C0">
                <a:alpha val="79999"/>
              </a:srgbClr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2700" b="1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>
                    <a:srgbClr val="C0C0C0">
                      <a:alpha val="79999"/>
                    </a:srgbClr>
                  </a:outerShdw>
                </a:effectLst>
                <a:latin typeface="华文琥珀" charset="0"/>
              </a:rPr>
              <a:t>生活中，人们常常利用物体的惯性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48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48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48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48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48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048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049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1505" name="组合 37"/>
          <p:cNvGrpSpPr/>
          <p:nvPr/>
        </p:nvGrpSpPr>
        <p:grpSpPr>
          <a:xfrm>
            <a:off x="2390775" y="406400"/>
            <a:ext cx="3957638" cy="495300"/>
            <a:chOff x="2506980" y="579256"/>
            <a:chExt cx="3958508" cy="495548"/>
          </a:xfrm>
        </p:grpSpPr>
        <p:pic>
          <p:nvPicPr>
            <p:cNvPr id="21506" name="Picture 3"/>
            <p:cNvPicPr>
              <a:picLocks noGrp="1"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06980" y="593791"/>
              <a:ext cx="3958508" cy="481013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1507" name="矩形 39"/>
            <p:cNvSpPr/>
            <p:nvPr/>
          </p:nvSpPr>
          <p:spPr>
            <a:xfrm>
              <a:off x="2593872" y="579256"/>
              <a:ext cx="3871616" cy="46037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rgbClr val="000000"/>
                  </a:solidFill>
                  <a:latin typeface="黑体" pitchFamily="2" charset="-122"/>
                  <a:ea typeface="黑体" pitchFamily="2" charset="-122"/>
                </a:rPr>
                <a:t>惯性的利用和防止</a:t>
              </a:r>
              <a:endPara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endParaRPr>
            </a:p>
          </p:txBody>
        </p:sp>
      </p:grpSp>
      <p:pic>
        <p:nvPicPr>
          <p:cNvPr id="21508" name="图片 3" descr="54a3ed654a314263b6d094f4650c60e2_th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888" y="1325563"/>
            <a:ext cx="3667125" cy="2184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9" name="图片 4" descr="u=1424218080,3451905183&amp;fm=214&amp;gp=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8213" y="1325563"/>
            <a:ext cx="3881437" cy="2184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0" name="矩形 46091"/>
          <p:cNvSpPr/>
          <p:nvPr/>
        </p:nvSpPr>
        <p:spPr>
          <a:xfrm>
            <a:off x="768350" y="2824163"/>
            <a:ext cx="7751763" cy="685800"/>
          </a:xfrm>
          <a:gradFill rotWithShape="0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1"/>
          </a:gradFill>
          <a:ln w="12700">
            <a:solidFill>
              <a:srgbClr val="EAEAEA"/>
            </a:solidFill>
            <a:round/>
          </a:ln>
          <a:effectLst>
            <a:outerShdw dist="35921" dir="2700000" sy="50000" kx="2115830" algn="bl">
              <a:srgbClr val="C0C0C0">
                <a:alpha val="79999"/>
              </a:srgbClr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2700" b="1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>
                    <a:srgbClr val="C0C0C0">
                      <a:alpha val="79999"/>
                    </a:srgbClr>
                  </a:outerShdw>
                </a:effectLst>
                <a:latin typeface="华文琥珀" charset="0"/>
              </a:rPr>
              <a:t>惯性有时也给人们带来危害，需要防范</a:t>
            </a:r>
          </a:p>
        </p:txBody>
      </p:sp>
      <p:sp>
        <p:nvSpPr>
          <p:cNvPr id="21511" name="文本框 2"/>
          <p:cNvSpPr/>
          <p:nvPr/>
        </p:nvSpPr>
        <p:spPr>
          <a:xfrm>
            <a:off x="369888" y="3679825"/>
            <a:ext cx="8151812" cy="11985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latin typeface="楷体" charset="-122"/>
                <a:ea typeface="楷体" charset="-122"/>
              </a:rPr>
              <a:t>交通法规中，对车辆限速、限载，要求车辆保持车距，驾驶员系安全带，公交车启动时提醒乘客</a:t>
            </a:r>
            <a:r>
              <a:rPr lang="zh-CN" altLang="en-US" sz="2400" b="1">
                <a:latin typeface="楷体" charset="-122"/>
                <a:ea typeface="楷体" charset="-122"/>
              </a:rPr>
              <a:t>“</a:t>
            </a:r>
            <a:r>
              <a:rPr lang="zh-CN" altLang="en-US" sz="2400" b="1">
                <a:latin typeface="楷体" charset="-122"/>
                <a:ea typeface="楷体" charset="-122"/>
              </a:rPr>
              <a:t>站稳扶好</a:t>
            </a:r>
            <a:r>
              <a:rPr lang="zh-CN" altLang="en-US" sz="2400" b="1">
                <a:latin typeface="楷体" charset="-122"/>
                <a:ea typeface="楷体" charset="-122"/>
              </a:rPr>
              <a:t>”</a:t>
            </a:r>
            <a:r>
              <a:rPr lang="zh-CN" altLang="en-US" sz="2400" b="1">
                <a:latin typeface="楷体" charset="-122"/>
                <a:ea typeface="楷体" charset="-122"/>
              </a:rPr>
              <a:t>等，都是要减少惯性可能给人带来的伤害。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1512" name="图片 40963" descr="200471311140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9263" y="4537075"/>
            <a:ext cx="3255962" cy="2216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0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150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5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15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1"/>
      <p:bldP spid="215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2529" name="组合 3"/>
          <p:cNvGrpSpPr/>
          <p:nvPr/>
        </p:nvGrpSpPr>
        <p:grpSpPr>
          <a:xfrm>
            <a:off x="3371850" y="392113"/>
            <a:ext cx="1879600" cy="474662"/>
            <a:chOff x="497257" y="753279"/>
            <a:chExt cx="1881032" cy="475146"/>
          </a:xfrm>
        </p:grpSpPr>
        <p:grpSp>
          <p:nvGrpSpPr>
            <p:cNvPr id="22530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22531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22532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22533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22534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22535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sp>
        <p:nvSpPr>
          <p:cNvPr id="22536" name="文本框 1"/>
          <p:cNvSpPr/>
          <p:nvPr/>
        </p:nvSpPr>
        <p:spPr>
          <a:xfrm>
            <a:off x="323850" y="1016000"/>
            <a:ext cx="8496300" cy="3784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ct val="200000"/>
              </a:lnSpc>
            </a:pPr>
            <a:r>
              <a:rPr lang="zh-CN" altLang="en-US" sz="2400" b="1">
                <a:solidFill>
                  <a:srgbClr val="161BF6"/>
                </a:solidFill>
                <a:latin typeface="Times New Roman" pitchFamily="18" charset="0"/>
                <a:ea typeface="黑体" pitchFamily="2" charset="-122"/>
              </a:rPr>
              <a:t>例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下列现象中，属于利用惯性的是（　　）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20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A．坐汽车时要系好安全带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20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B．跳远运动员快速助跑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20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C．行车时要注意保持车距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20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D．学校路段减速慢行  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22537" name="文本框 3"/>
          <p:cNvSpPr/>
          <p:nvPr/>
        </p:nvSpPr>
        <p:spPr>
          <a:xfrm>
            <a:off x="323850" y="1016000"/>
            <a:ext cx="8496300" cy="3786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ct val="200000"/>
              </a:lnSpc>
            </a:pPr>
            <a:r>
              <a:rPr lang="zh-CN" altLang="en-US" sz="2400" b="1">
                <a:solidFill>
                  <a:srgbClr val="161BF6"/>
                </a:solidFill>
                <a:latin typeface="Times New Roman" pitchFamily="18" charset="0"/>
                <a:ea typeface="黑体" pitchFamily="2" charset="-122"/>
              </a:rPr>
              <a:t>例</a:t>
            </a:r>
            <a:r>
              <a:rPr lang="en-US" altLang="zh-CN" sz="2400" b="1">
                <a:solidFill>
                  <a:srgbClr val="161BF6"/>
                </a:solidFill>
                <a:latin typeface="Times New Roman" pitchFamily="18" charset="0"/>
                <a:ea typeface="黑体" pitchFamily="2" charset="-122"/>
              </a:rPr>
              <a:t>3 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（2019•广西）下列现象中，属于利用惯性的是（　　）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20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A．坐汽车时要系好安全带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20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B．跳远运动员快速助跑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20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C．行车时要注意保持车距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20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D．学校路段减速慢行  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22538" name="文本框 6"/>
          <p:cNvSpPr/>
          <p:nvPr/>
        </p:nvSpPr>
        <p:spPr>
          <a:xfrm>
            <a:off x="7610475" y="1265238"/>
            <a:ext cx="3333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B</a:t>
            </a:r>
            <a:endParaRPr lang="en-US" altLang="zh-CN" sz="2400" b="1">
              <a:solidFill>
                <a:srgbClr val="FF0000"/>
              </a:solidFill>
              <a:latin typeface="Times New Roman" pitchFamily="18" charset="0"/>
              <a:sym typeface="宋体" pitchFamily="2" charset="-122"/>
            </a:endParaRPr>
          </a:p>
        </p:txBody>
      </p:sp>
      <p:sp>
        <p:nvSpPr>
          <p:cNvPr id="22539" name="文本框 9"/>
          <p:cNvSpPr/>
          <p:nvPr/>
        </p:nvSpPr>
        <p:spPr>
          <a:xfrm>
            <a:off x="5335588" y="1335088"/>
            <a:ext cx="1254125" cy="336550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600" b="1"/>
          </a:p>
        </p:txBody>
      </p:sp>
      <p:sp>
        <p:nvSpPr>
          <p:cNvPr id="22540" name="文本框 10"/>
          <p:cNvSpPr/>
          <p:nvPr/>
        </p:nvSpPr>
        <p:spPr>
          <a:xfrm>
            <a:off x="2424113" y="2773363"/>
            <a:ext cx="1255712" cy="369887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b="1"/>
          </a:p>
        </p:txBody>
      </p:sp>
      <p:sp>
        <p:nvSpPr>
          <p:cNvPr id="22541" name="圆角矩形标注 11"/>
          <p:cNvSpPr/>
          <p:nvPr/>
        </p:nvSpPr>
        <p:spPr>
          <a:xfrm>
            <a:off x="4403725" y="2422525"/>
            <a:ext cx="3298825" cy="635000"/>
          </a:xfrm>
          <a:prstGeom prst="wedgeRoundRectCallout">
            <a:avLst>
              <a:gd name="adj1" fmla="val -71306"/>
              <a:gd name="adj2" fmla="val 36083"/>
              <a:gd name="adj3" fmla="val 16667"/>
            </a:avLst>
          </a:prstGeom>
          <a:noFill/>
          <a:ln w="12700">
            <a:solidFill>
              <a:srgbClr val="89A4A7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利用惯性提高成绩</a:t>
            </a:r>
            <a:endParaRPr lang="zh-CN" altLang="en-US" sz="24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 fill="hold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" grpId="0"/>
      <p:bldP spid="22539" grpId="0"/>
      <p:bldP spid="22540" grpId="0"/>
      <p:bldP spid="225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3553" name="组合 4"/>
          <p:cNvGrpSpPr/>
          <p:nvPr/>
        </p:nvGrpSpPr>
        <p:grpSpPr>
          <a:xfrm>
            <a:off x="2395538" y="504825"/>
            <a:ext cx="4200525" cy="465138"/>
            <a:chOff x="6109" y="1048"/>
            <a:chExt cx="8821" cy="975"/>
          </a:xfrm>
        </p:grpSpPr>
        <p:grpSp>
          <p:nvGrpSpPr>
            <p:cNvPr id="23554" name="组合 18"/>
            <p:cNvGrpSpPr/>
            <p:nvPr/>
          </p:nvGrpSpPr>
          <p:grpSpPr>
            <a:xfrm>
              <a:off x="6109" y="1138"/>
              <a:ext cx="2750" cy="885"/>
              <a:chOff x="2212975" y="684067"/>
              <a:chExt cx="1746628" cy="562751"/>
            </a:xfrm>
          </p:grpSpPr>
          <p:sp>
            <p:nvSpPr>
              <p:cNvPr id="23555" name="圆角矩形 7"/>
              <p:cNvSpPr/>
              <p:nvPr/>
            </p:nvSpPr>
            <p:spPr>
              <a:xfrm>
                <a:off x="2212975" y="684067"/>
                <a:ext cx="1746628" cy="557277"/>
              </a:xfrm>
              <a:prstGeom prst="round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300">
                  <a:solidFill>
                    <a:srgbClr val="000000"/>
                  </a:solidFill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23556" name="矩形 1"/>
              <p:cNvSpPr/>
              <p:nvPr/>
            </p:nvSpPr>
            <p:spPr>
              <a:xfrm>
                <a:off x="2386284" y="731692"/>
                <a:ext cx="1361531" cy="51512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>
                  <a:lnSpc>
                    <a:spcPct val="80000"/>
                  </a:lnSpc>
                </a:pPr>
                <a:r>
                  <a:rPr lang="zh-CN" altLang="en-US" sz="2400">
                    <a:solidFill>
                      <a:schemeClr val="bg1"/>
                    </a:solidFill>
                    <a:latin typeface="Times New Roman" pitchFamily="18" charset="0"/>
                    <a:ea typeface="黑体" pitchFamily="2" charset="-122"/>
                  </a:rPr>
                  <a:t>考点 </a:t>
                </a:r>
                <a:r>
                  <a:rPr lang="en-US" altLang="zh-CN" sz="2400">
                    <a:solidFill>
                      <a:schemeClr val="bg1"/>
                    </a:solidFill>
                    <a:latin typeface="Times New Roman" pitchFamily="18" charset="0"/>
                    <a:ea typeface="黑体" pitchFamily="2" charset="-122"/>
                  </a:rPr>
                  <a:t>4</a:t>
                </a:r>
                <a:endPara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2" charset="-122"/>
                </a:endParaRPr>
              </a:p>
            </p:txBody>
          </p:sp>
        </p:grpSp>
        <p:sp>
          <p:nvSpPr>
            <p:cNvPr id="23557" name="文本框 12"/>
            <p:cNvSpPr/>
            <p:nvPr/>
          </p:nvSpPr>
          <p:spPr>
            <a:xfrm>
              <a:off x="9223" y="1048"/>
              <a:ext cx="5707" cy="9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latin typeface="黑体" pitchFamily="2" charset="-122"/>
                  <a:ea typeface="黑体" pitchFamily="2" charset="-122"/>
                </a:rPr>
                <a:t>力的合成</a:t>
              </a:r>
              <a:endParaRPr lang="zh-CN" altLang="en-US" sz="2400" b="1">
                <a:latin typeface="黑体" pitchFamily="2" charset="-122"/>
                <a:ea typeface="黑体" pitchFamily="2" charset="-122"/>
              </a:endParaRPr>
            </a:p>
          </p:txBody>
        </p:sp>
      </p:grpSp>
      <p:grpSp>
        <p:nvGrpSpPr>
          <p:cNvPr id="23558" name="Group 20"/>
          <p:cNvGrpSpPr/>
          <p:nvPr/>
        </p:nvGrpSpPr>
        <p:grpSpPr>
          <a:xfrm>
            <a:off x="636588" y="1136650"/>
            <a:ext cx="3241675" cy="2881313"/>
            <a:chOff x="0" y="436"/>
            <a:chExt cx="3107" cy="3221"/>
          </a:xfrm>
        </p:grpSpPr>
        <p:pic>
          <p:nvPicPr>
            <p:cNvPr id="23559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436"/>
              <a:ext cx="3107" cy="322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23560" name="Group 18"/>
            <p:cNvGrpSpPr/>
            <p:nvPr/>
          </p:nvGrpSpPr>
          <p:grpSpPr>
            <a:xfrm>
              <a:off x="204" y="981"/>
              <a:ext cx="2310" cy="342"/>
              <a:chOff x="204" y="981"/>
              <a:chExt cx="2310" cy="342"/>
            </a:xfrm>
          </p:grpSpPr>
          <p:pic>
            <p:nvPicPr>
              <p:cNvPr id="23561" name="Picture 1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4" y="981"/>
                <a:ext cx="318" cy="34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23562" name="Picture 15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154" y="981"/>
                <a:ext cx="360" cy="29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</p:grpSp>
      </p:grpSp>
      <p:grpSp>
        <p:nvGrpSpPr>
          <p:cNvPr id="23563" name="Group 19"/>
          <p:cNvGrpSpPr/>
          <p:nvPr/>
        </p:nvGrpSpPr>
        <p:grpSpPr>
          <a:xfrm>
            <a:off x="5503863" y="-44450"/>
            <a:ext cx="2220912" cy="4098925"/>
            <a:chOff x="3101" y="436"/>
            <a:chExt cx="2659" cy="3220"/>
          </a:xfrm>
        </p:grpSpPr>
        <p:pic>
          <p:nvPicPr>
            <p:cNvPr id="23564" name="Picture 1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101" y="436"/>
              <a:ext cx="2659" cy="32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3565" name="Picture 1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334" y="981"/>
              <a:ext cx="144" cy="29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grpSp>
        <p:nvGrpSpPr>
          <p:cNvPr id="23566" name="Group 37"/>
          <p:cNvGrpSpPr/>
          <p:nvPr/>
        </p:nvGrpSpPr>
        <p:grpSpPr>
          <a:xfrm>
            <a:off x="517525" y="3686175"/>
            <a:ext cx="7394575" cy="544513"/>
            <a:chOff x="521" y="3548"/>
            <a:chExt cx="4582" cy="216"/>
          </a:xfrm>
        </p:grpSpPr>
        <p:sp>
          <p:nvSpPr>
            <p:cNvPr id="23567" name="Text Box 38"/>
            <p:cNvSpPr/>
            <p:nvPr/>
          </p:nvSpPr>
          <p:spPr>
            <a:xfrm>
              <a:off x="521" y="3557"/>
              <a:ext cx="2041" cy="20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800" b="1">
                  <a:latin typeface="Times New Roman" pitchFamily="18" charset="0"/>
                </a:rPr>
                <a:t>一个力的作用效果</a:t>
              </a:r>
              <a:endParaRPr lang="zh-CN" altLang="en-US" sz="2800" b="1">
                <a:latin typeface="Times New Roman" pitchFamily="18" charset="0"/>
              </a:endParaRPr>
            </a:p>
          </p:txBody>
        </p:sp>
        <p:sp>
          <p:nvSpPr>
            <p:cNvPr id="23568" name="Text Box 39"/>
            <p:cNvSpPr/>
            <p:nvPr/>
          </p:nvSpPr>
          <p:spPr>
            <a:xfrm>
              <a:off x="3108" y="3548"/>
              <a:ext cx="1995" cy="20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800" b="1">
                  <a:latin typeface="Times New Roman" pitchFamily="18" charset="0"/>
                </a:rPr>
                <a:t>多个力的作用效果</a:t>
              </a:r>
              <a:endParaRPr lang="zh-CN" altLang="en-US" sz="2800" b="1">
                <a:latin typeface="Times New Roman" pitchFamily="18" charset="0"/>
              </a:endParaRPr>
            </a:p>
          </p:txBody>
        </p:sp>
        <p:cxnSp>
          <p:nvCxnSpPr>
            <p:cNvPr id="23569" name="Line 40"/>
            <p:cNvCxnSpPr/>
            <p:nvPr/>
          </p:nvCxnSpPr>
          <p:spPr>
            <a:xfrm>
              <a:off x="2472" y="3694"/>
              <a:ext cx="635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</a:ln>
          </p:spPr>
        </p:cxnSp>
        <p:cxnSp>
          <p:nvCxnSpPr>
            <p:cNvPr id="23570" name="Line 41"/>
            <p:cNvCxnSpPr/>
            <p:nvPr/>
          </p:nvCxnSpPr>
          <p:spPr>
            <a:xfrm>
              <a:off x="2472" y="3764"/>
              <a:ext cx="635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</a:ln>
          </p:spPr>
        </p:cxnSp>
      </p:grpSp>
      <p:sp>
        <p:nvSpPr>
          <p:cNvPr id="23571" name="矩形 104523"/>
          <p:cNvSpPr/>
          <p:nvPr/>
        </p:nvSpPr>
        <p:spPr>
          <a:xfrm>
            <a:off x="636588" y="4610100"/>
            <a:ext cx="8207375" cy="1384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/>
              <a:t>合力与分力的定义</a:t>
            </a:r>
            <a:r>
              <a:rPr lang="en-US" altLang="zh-CN" sz="2800" b="1"/>
              <a:t>:</a:t>
            </a:r>
            <a:r>
              <a:rPr lang="zh-CN" altLang="en-US" sz="2800" b="1"/>
              <a:t>一个力产生的效果如果能跟几个力共同作用时产生的效果相同，这个力就叫做那几个力的</a:t>
            </a:r>
            <a:r>
              <a:rPr lang="zh-CN" altLang="en-US" sz="2800" b="1">
                <a:solidFill>
                  <a:srgbClr val="FF0000"/>
                </a:solidFill>
              </a:rPr>
              <a:t>合力</a:t>
            </a:r>
            <a:r>
              <a:rPr lang="zh-CN" altLang="en-US" sz="2800" b="1"/>
              <a:t>，那几个力叫做这个力的</a:t>
            </a:r>
            <a:r>
              <a:rPr lang="zh-CN" altLang="en-US" sz="2800" b="1">
                <a:solidFill>
                  <a:srgbClr val="FF0000"/>
                </a:solidFill>
              </a:rPr>
              <a:t>分力</a:t>
            </a:r>
            <a:r>
              <a:rPr lang="zh-CN" altLang="en-US" sz="2800" b="1"/>
              <a:t>。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7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313" y="215900"/>
            <a:ext cx="3082925" cy="3011488"/>
          </a:xfrm>
          <a:prstGeom prst="rect">
            <a:avLst/>
          </a:prstGeom>
          <a:solidFill>
            <a:srgbClr val="FF0000"/>
          </a:solidFill>
          <a:ln w="38100" cap="sq">
            <a:solidFill>
              <a:prstClr val="black"/>
            </a:solidFill>
            <a:miter lim="800000"/>
          </a:ln>
          <a:effectLst>
            <a:outerShdw blurRad="50800" dist="38100" dir="2700000" algn="tl">
              <a:srgbClr val="000000">
                <a:alpha val="42999"/>
              </a:srgbClr>
            </a:outerShdw>
          </a:effectLst>
        </p:spPr>
      </p:pic>
      <p:pic>
        <p:nvPicPr>
          <p:cNvPr id="24578" name="Picture 4" descr="1020487_2824239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313" y="4016375"/>
            <a:ext cx="3519487" cy="2527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79" name="下箭头 13"/>
          <p:cNvSpPr/>
          <p:nvPr/>
        </p:nvSpPr>
        <p:spPr>
          <a:xfrm rot="1320000" flipV="1">
            <a:off x="2305050" y="246063"/>
            <a:ext cx="279400" cy="588962"/>
          </a:xfrm>
          <a:prstGeom prst="downArrow">
            <a:avLst>
              <a:gd name="adj1" fmla="val 50000"/>
              <a:gd name="adj2" fmla="val 49996"/>
            </a:avLst>
          </a:prstGeom>
          <a:solidFill>
            <a:srgbClr val="FF0000"/>
          </a:solidFill>
          <a:ln w="12700">
            <a:solidFill>
              <a:srgbClr val="89A4A7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FFFF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4580" name="下箭头 12"/>
          <p:cNvSpPr/>
          <p:nvPr/>
        </p:nvSpPr>
        <p:spPr>
          <a:xfrm rot="1320000" flipV="1">
            <a:off x="2157413" y="1176338"/>
            <a:ext cx="298450" cy="641350"/>
          </a:xfrm>
          <a:prstGeom prst="downArrow">
            <a:avLst>
              <a:gd name="adj1" fmla="val 50000"/>
              <a:gd name="adj2" fmla="val 49993"/>
            </a:avLst>
          </a:prstGeom>
          <a:solidFill>
            <a:srgbClr val="FF0000"/>
          </a:solidFill>
          <a:ln w="12700">
            <a:solidFill>
              <a:srgbClr val="89A4A7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FFFFFF"/>
              </a:solidFill>
              <a:latin typeface="宋体" pitchFamily="2" charset="-122"/>
              <a:ea typeface="宋体" pitchFamily="2" charset="-122"/>
            </a:endParaRPr>
          </a:p>
        </p:txBody>
      </p:sp>
      <p:grpSp>
        <p:nvGrpSpPr>
          <p:cNvPr id="24581" name="组合 180227"/>
          <p:cNvGrpSpPr/>
          <p:nvPr/>
        </p:nvGrpSpPr>
        <p:grpSpPr>
          <a:xfrm>
            <a:off x="1985963" y="4511675"/>
            <a:ext cx="228600" cy="1385888"/>
            <a:chExt cx="313" cy="1902"/>
          </a:xfrm>
        </p:grpSpPr>
        <p:sp>
          <p:nvSpPr>
            <p:cNvPr id="24582" name="AutoShape 7"/>
            <p:cNvSpPr/>
            <p:nvPr/>
          </p:nvSpPr>
          <p:spPr>
            <a:xfrm>
              <a:off x="0" y="0"/>
              <a:ext cx="313" cy="950"/>
            </a:xfrm>
            <a:prstGeom prst="upArrow">
              <a:avLst>
                <a:gd name="adj1" fmla="val 50000"/>
                <a:gd name="adj2" fmla="val 75822"/>
              </a:avLst>
            </a:prstGeom>
            <a:solidFill>
              <a:srgbClr val="FF0000"/>
            </a:solidFill>
            <a:ln>
              <a:solidFill>
                <a:prstClr val="black"/>
              </a:solidFill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24583" name="AutoShape 8"/>
            <p:cNvSpPr/>
            <p:nvPr/>
          </p:nvSpPr>
          <p:spPr>
            <a:xfrm>
              <a:off x="0" y="950"/>
              <a:ext cx="313" cy="952"/>
            </a:xfrm>
            <a:prstGeom prst="downArrow">
              <a:avLst>
                <a:gd name="adj1" fmla="val 50000"/>
                <a:gd name="adj2" fmla="val 75982"/>
              </a:avLst>
            </a:prstGeom>
            <a:solidFill>
              <a:srgbClr val="FF0000"/>
            </a:solidFill>
            <a:ln>
              <a:solidFill>
                <a:prstClr val="black"/>
              </a:solidFill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</p:grpSp>
      <p:sp>
        <p:nvSpPr>
          <p:cNvPr id="24584" name="文本框 178179"/>
          <p:cNvSpPr/>
          <p:nvPr/>
        </p:nvSpPr>
        <p:spPr>
          <a:xfrm>
            <a:off x="3602038" y="865188"/>
            <a:ext cx="6913562" cy="13223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ea typeface="黑体" pitchFamily="2" charset="-122"/>
              </a:rPr>
              <a:t>求几个力的合力叫做</a:t>
            </a:r>
            <a:endParaRPr lang="zh-CN" altLang="en-US" sz="3200" b="1">
              <a:ea typeface="黑体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力的合成</a:t>
            </a:r>
            <a:r>
              <a:rPr lang="zh-CN" altLang="en-US" sz="3200" b="1">
                <a:ea typeface="黑体" pitchFamily="2" charset="-122"/>
              </a:rPr>
              <a:t>。</a:t>
            </a:r>
            <a:endParaRPr lang="zh-CN" altLang="en-US" sz="3200" b="1">
              <a:ea typeface="黑体" pitchFamily="2" charset="-122"/>
            </a:endParaRPr>
          </a:p>
        </p:txBody>
      </p:sp>
      <p:sp>
        <p:nvSpPr>
          <p:cNvPr id="24585" name="内容占位符 178178"/>
          <p:cNvSpPr>
            <a:spLocks noGrp="1"/>
          </p:cNvSpPr>
          <p:nvPr/>
        </p:nvSpPr>
        <p:spPr>
          <a:xfrm>
            <a:off x="3859848" y="2283143"/>
            <a:ext cx="7927975" cy="3086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spcBef>
                <a:spcPct val="20000"/>
              </a:spcBef>
              <a:buChar char="•"/>
            </a:pPr>
            <a:r>
              <a:rPr lang="zh-CN" altLang="en-US" sz="3200">
                <a:ea typeface="黑体" pitchFamily="2" charset="-122"/>
              </a:rPr>
              <a:t>只有同一物体所受的力才</a:t>
            </a:r>
            <a:endParaRPr lang="zh-CN" altLang="en-US" sz="3200">
              <a:ea typeface="黑体" pitchFamily="2" charset="-122"/>
            </a:endParaRPr>
          </a:p>
          <a:p>
            <a:pPr marL="0" lvl="0" indent="0" algn="just">
              <a:spcBef>
                <a:spcPct val="20000"/>
              </a:spcBef>
            </a:pPr>
            <a:r>
              <a:rPr lang="zh-CN" altLang="en-US" sz="3200">
                <a:ea typeface="黑体" pitchFamily="2" charset="-122"/>
              </a:rPr>
              <a:t>可合成；</a:t>
            </a:r>
            <a:endParaRPr lang="zh-CN" altLang="en-US" sz="3200">
              <a:ea typeface="黑体" pitchFamily="2" charset="-122"/>
            </a:endParaRPr>
          </a:p>
          <a:p>
            <a:pPr lvl="0" algn="just">
              <a:spcBef>
                <a:spcPct val="20000"/>
              </a:spcBef>
              <a:buChar char="•"/>
            </a:pPr>
            <a:r>
              <a:rPr lang="zh-CN" altLang="en-US" sz="3200">
                <a:ea typeface="黑体" pitchFamily="2" charset="-122"/>
              </a:rPr>
              <a:t>不同性质的力也可以合成；</a:t>
            </a:r>
            <a:endParaRPr lang="zh-CN" altLang="en-US" sz="3200">
              <a:ea typeface="黑体" pitchFamily="2" charset="-122"/>
            </a:endParaRPr>
          </a:p>
          <a:p>
            <a:pPr lvl="0" algn="just">
              <a:spcBef>
                <a:spcPct val="20000"/>
              </a:spcBef>
              <a:buChar char="•"/>
            </a:pPr>
            <a:r>
              <a:rPr lang="zh-CN" altLang="en-US" sz="3200">
                <a:ea typeface="黑体" pitchFamily="2" charset="-122"/>
              </a:rPr>
              <a:t>分力与合力从物理实质上</a:t>
            </a:r>
            <a:endParaRPr lang="zh-CN" altLang="en-US" sz="3200">
              <a:ea typeface="黑体" pitchFamily="2" charset="-122"/>
            </a:endParaRPr>
          </a:p>
          <a:p>
            <a:pPr marL="0" lvl="0" indent="0" algn="just">
              <a:spcBef>
                <a:spcPct val="20000"/>
              </a:spcBef>
            </a:pPr>
            <a:r>
              <a:rPr lang="zh-CN" altLang="en-US" sz="3200">
                <a:ea typeface="黑体" pitchFamily="2" charset="-122"/>
              </a:rPr>
              <a:t>讲是在力的作用效果方面</a:t>
            </a:r>
            <a:endParaRPr lang="zh-CN" altLang="en-US" sz="3200">
              <a:ea typeface="黑体" pitchFamily="2" charset="-122"/>
            </a:endParaRPr>
          </a:p>
          <a:p>
            <a:pPr marL="0" lvl="0" indent="0" algn="just">
              <a:spcBef>
                <a:spcPct val="20000"/>
              </a:spcBef>
            </a:pPr>
            <a:r>
              <a:rPr lang="zh-CN" altLang="en-US" sz="3200">
                <a:ea typeface="黑体" pitchFamily="2" charset="-122"/>
              </a:rPr>
              <a:t>的一种等效替代关系，</a:t>
            </a:r>
            <a:endParaRPr lang="zh-CN" altLang="en-US" sz="3200">
              <a:ea typeface="黑体" pitchFamily="2" charset="-122"/>
            </a:endParaRPr>
          </a:p>
          <a:p>
            <a:pPr marL="0" lvl="0" indent="0" algn="just">
              <a:spcBef>
                <a:spcPct val="20000"/>
              </a:spcBef>
            </a:pPr>
            <a:r>
              <a:rPr lang="zh-CN" altLang="en-US" sz="3200">
                <a:ea typeface="黑体" pitchFamily="2" charset="-122"/>
              </a:rPr>
              <a:t>而不是物体的重复受力．</a:t>
            </a:r>
            <a:endParaRPr lang="zh-CN" altLang="en-US" sz="3200"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 fill="hold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58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58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585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585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charRg st="16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585">
                                            <p:txEl>
                                              <p:charRg st="16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585">
                                            <p:txEl>
                                              <p:charRg st="16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charRg st="29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585">
                                            <p:txEl>
                                              <p:charRg st="29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585">
                                            <p:txEl>
                                              <p:charRg st="29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585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585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585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585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char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585">
                                            <p:txEl>
                                              <p:char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4585">
                                            <p:txEl>
                                              <p:char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4" grpId="0"/>
      <p:bldP spid="24585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Rectangle 4"/>
          <p:cNvSpPr/>
          <p:nvPr/>
        </p:nvSpPr>
        <p:spPr>
          <a:xfrm>
            <a:off x="1016000" y="1414463"/>
            <a:ext cx="215900" cy="1223962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2" name="Rectangle 12"/>
          <p:cNvSpPr/>
          <p:nvPr/>
        </p:nvSpPr>
        <p:spPr>
          <a:xfrm>
            <a:off x="1069975" y="3711575"/>
            <a:ext cx="215900" cy="1223963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25603" name="Line 13"/>
          <p:cNvCxnSpPr/>
          <p:nvPr/>
        </p:nvCxnSpPr>
        <p:spPr>
          <a:xfrm>
            <a:off x="1331913" y="4149725"/>
            <a:ext cx="5040312" cy="0"/>
          </a:xfrm>
          <a:prstGeom prst="line">
            <a:avLst/>
          </a:prstGeom>
          <a:noFill/>
          <a:ln>
            <a:solidFill>
              <a:srgbClr val="FF0000"/>
            </a:solidFill>
            <a:round/>
            <a:tailEnd type="stealth" w="lg" len="lg"/>
          </a:ln>
        </p:spPr>
      </p:cxnSp>
      <p:sp>
        <p:nvSpPr>
          <p:cNvPr id="25604" name="Oval 24"/>
          <p:cNvSpPr/>
          <p:nvPr/>
        </p:nvSpPr>
        <p:spPr>
          <a:xfrm>
            <a:off x="7191375" y="4143375"/>
            <a:ext cx="360363" cy="360363"/>
          </a:xfrm>
          <a:prstGeom prst="ellipse">
            <a:avLst/>
          </a:prstGeom>
          <a:solidFill>
            <a:srgbClr val="66FF33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5" name="Oval 55"/>
          <p:cNvSpPr/>
          <p:nvPr/>
        </p:nvSpPr>
        <p:spPr>
          <a:xfrm>
            <a:off x="2006600" y="4024313"/>
            <a:ext cx="71438" cy="14446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6" name="Oval 56"/>
          <p:cNvSpPr/>
          <p:nvPr/>
        </p:nvSpPr>
        <p:spPr>
          <a:xfrm>
            <a:off x="4094163" y="4024313"/>
            <a:ext cx="71437" cy="14446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7" name="WordArt 64"/>
          <p:cNvSpPr>
            <a:spLocks noTextEdit="1"/>
          </p:cNvSpPr>
          <p:nvPr/>
        </p:nvSpPr>
        <p:spPr>
          <a:xfrm>
            <a:off x="6110288" y="4359275"/>
            <a:ext cx="217487" cy="366713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F</a:t>
            </a:r>
          </a:p>
        </p:txBody>
      </p:sp>
      <p:cxnSp>
        <p:nvCxnSpPr>
          <p:cNvPr id="25608" name="Line 66"/>
          <p:cNvCxnSpPr/>
          <p:nvPr/>
        </p:nvCxnSpPr>
        <p:spPr>
          <a:xfrm>
            <a:off x="6372225" y="4149725"/>
            <a:ext cx="1081088" cy="0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cxnSp>
        <p:nvCxnSpPr>
          <p:cNvPr id="25609" name="Line 67"/>
          <p:cNvCxnSpPr/>
          <p:nvPr/>
        </p:nvCxnSpPr>
        <p:spPr>
          <a:xfrm flipH="1">
            <a:off x="7551738" y="4359275"/>
            <a:ext cx="0" cy="360363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sp>
        <p:nvSpPr>
          <p:cNvPr id="25610" name="Rectangle 68"/>
          <p:cNvSpPr/>
          <p:nvPr/>
        </p:nvSpPr>
        <p:spPr>
          <a:xfrm>
            <a:off x="7407275" y="4646613"/>
            <a:ext cx="360363" cy="215900"/>
          </a:xfrm>
          <a:prstGeom prst="rect">
            <a:avLst/>
          </a:prstGeom>
          <a:solidFill>
            <a:schemeClr val="accent1"/>
          </a:solidFill>
          <a:ln>
            <a:solidFill>
              <a:prstClr val="black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11" name="Rectangle 69"/>
          <p:cNvSpPr/>
          <p:nvPr/>
        </p:nvSpPr>
        <p:spPr>
          <a:xfrm>
            <a:off x="7407275" y="5080000"/>
            <a:ext cx="360363" cy="21590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12" name="Rectangle 70"/>
          <p:cNvSpPr/>
          <p:nvPr/>
        </p:nvSpPr>
        <p:spPr>
          <a:xfrm>
            <a:off x="7407275" y="5438775"/>
            <a:ext cx="360363" cy="21590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25613" name="Line 71"/>
          <p:cNvCxnSpPr/>
          <p:nvPr/>
        </p:nvCxnSpPr>
        <p:spPr>
          <a:xfrm flipH="1" flipV="1">
            <a:off x="7551738" y="5295900"/>
            <a:ext cx="0" cy="142875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cxnSp>
        <p:nvCxnSpPr>
          <p:cNvPr id="25614" name="Line 72"/>
          <p:cNvCxnSpPr/>
          <p:nvPr/>
        </p:nvCxnSpPr>
        <p:spPr>
          <a:xfrm flipH="1">
            <a:off x="7551738" y="4862513"/>
            <a:ext cx="0" cy="215900"/>
          </a:xfrm>
          <a:prstGeom prst="line">
            <a:avLst/>
          </a:prstGeom>
          <a:noFill/>
          <a:ln>
            <a:solidFill>
              <a:srgbClr val="FF3300"/>
            </a:solidFill>
            <a:round/>
          </a:ln>
        </p:spPr>
      </p:cxnSp>
      <p:sp>
        <p:nvSpPr>
          <p:cNvPr id="25615" name="WordArt 81"/>
          <p:cNvSpPr>
            <a:spLocks noTextEdit="1"/>
          </p:cNvSpPr>
          <p:nvPr/>
        </p:nvSpPr>
        <p:spPr>
          <a:xfrm>
            <a:off x="1376363" y="3563938"/>
            <a:ext cx="142875" cy="457200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A</a:t>
            </a:r>
          </a:p>
        </p:txBody>
      </p:sp>
      <p:grpSp>
        <p:nvGrpSpPr>
          <p:cNvPr id="25616" name="Group 85"/>
          <p:cNvGrpSpPr/>
          <p:nvPr/>
        </p:nvGrpSpPr>
        <p:grpSpPr>
          <a:xfrm>
            <a:off x="1231900" y="1223963"/>
            <a:ext cx="6481763" cy="1989137"/>
            <a:chOff x="747" y="0"/>
            <a:chExt cx="4083" cy="1253"/>
          </a:xfrm>
        </p:grpSpPr>
        <p:cxnSp>
          <p:nvCxnSpPr>
            <p:cNvPr id="25617" name="Line 7"/>
            <p:cNvCxnSpPr/>
            <p:nvPr/>
          </p:nvCxnSpPr>
          <p:spPr>
            <a:xfrm>
              <a:off x="747" y="392"/>
              <a:ext cx="2132" cy="0"/>
            </a:xfrm>
            <a:prstGeom prst="line">
              <a:avLst/>
            </a:prstGeom>
            <a:noFill/>
            <a:ln>
              <a:solidFill>
                <a:srgbClr val="FF0000"/>
              </a:solidFill>
              <a:round/>
              <a:tailEnd type="stealth" w="lg" len="lg"/>
            </a:ln>
          </p:spPr>
        </p:cxnSp>
        <p:sp>
          <p:nvSpPr>
            <p:cNvPr id="25618" name="Oval 21"/>
            <p:cNvSpPr/>
            <p:nvPr/>
          </p:nvSpPr>
          <p:spPr>
            <a:xfrm>
              <a:off x="3060" y="391"/>
              <a:ext cx="227" cy="227"/>
            </a:xfrm>
            <a:prstGeom prst="ellipse">
              <a:avLst/>
            </a:prstGeom>
            <a:solidFill>
              <a:srgbClr val="66FF33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cxnSp>
          <p:nvCxnSpPr>
            <p:cNvPr id="25619" name="Line 23"/>
            <p:cNvCxnSpPr/>
            <p:nvPr/>
          </p:nvCxnSpPr>
          <p:spPr>
            <a:xfrm>
              <a:off x="2879" y="392"/>
              <a:ext cx="817" cy="0"/>
            </a:xfrm>
            <a:prstGeom prst="line">
              <a:avLst/>
            </a:prstGeom>
            <a:noFill/>
            <a:ln>
              <a:solidFill>
                <a:srgbClr val="FF0000"/>
              </a:solidFill>
              <a:round/>
              <a:tailEnd type="stealth" w="lg" len="lg"/>
            </a:ln>
          </p:spPr>
        </p:cxnSp>
        <p:sp>
          <p:nvSpPr>
            <p:cNvPr id="25620" name="Oval 27"/>
            <p:cNvSpPr/>
            <p:nvPr/>
          </p:nvSpPr>
          <p:spPr>
            <a:xfrm>
              <a:off x="4467" y="392"/>
              <a:ext cx="227" cy="227"/>
            </a:xfrm>
            <a:prstGeom prst="ellipse">
              <a:avLst/>
            </a:prstGeom>
            <a:solidFill>
              <a:srgbClr val="66FF33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cxnSp>
          <p:nvCxnSpPr>
            <p:cNvPr id="25621" name="Line 28"/>
            <p:cNvCxnSpPr/>
            <p:nvPr/>
          </p:nvCxnSpPr>
          <p:spPr>
            <a:xfrm>
              <a:off x="3696" y="392"/>
              <a:ext cx="907" cy="0"/>
            </a:xfrm>
            <a:prstGeom prst="line">
              <a:avLst/>
            </a:prstGeom>
            <a:noFill/>
            <a:ln>
              <a:solidFill>
                <a:srgbClr val="FF0000"/>
              </a:solidFill>
              <a:round/>
            </a:ln>
          </p:spPr>
        </p:cxnSp>
        <p:cxnSp>
          <p:nvCxnSpPr>
            <p:cNvPr id="25622" name="Line 29"/>
            <p:cNvCxnSpPr/>
            <p:nvPr/>
          </p:nvCxnSpPr>
          <p:spPr>
            <a:xfrm flipH="1">
              <a:off x="4694" y="528"/>
              <a:ext cx="0" cy="363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</a:ln>
          </p:spPr>
        </p:cxnSp>
        <p:sp>
          <p:nvSpPr>
            <p:cNvPr id="25623" name="Rectangle 30"/>
            <p:cNvSpPr/>
            <p:nvPr/>
          </p:nvSpPr>
          <p:spPr>
            <a:xfrm>
              <a:off x="4603" y="891"/>
              <a:ext cx="227" cy="136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25624" name="Rectangle 31"/>
            <p:cNvSpPr/>
            <p:nvPr/>
          </p:nvSpPr>
          <p:spPr>
            <a:xfrm>
              <a:off x="4603" y="1117"/>
              <a:ext cx="227" cy="136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cxnSp>
          <p:nvCxnSpPr>
            <p:cNvPr id="25625" name="Line 32"/>
            <p:cNvCxnSpPr/>
            <p:nvPr/>
          </p:nvCxnSpPr>
          <p:spPr>
            <a:xfrm flipH="1" flipV="1">
              <a:off x="4694" y="1027"/>
              <a:ext cx="0" cy="90"/>
            </a:xfrm>
            <a:prstGeom prst="line">
              <a:avLst/>
            </a:prstGeom>
            <a:noFill/>
            <a:ln>
              <a:solidFill>
                <a:srgbClr val="FF0000"/>
              </a:solidFill>
              <a:round/>
            </a:ln>
          </p:spPr>
        </p:cxnSp>
        <p:sp>
          <p:nvSpPr>
            <p:cNvPr id="25626" name="Oval 52"/>
            <p:cNvSpPr/>
            <p:nvPr/>
          </p:nvSpPr>
          <p:spPr>
            <a:xfrm>
              <a:off x="1201" y="347"/>
              <a:ext cx="45" cy="91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25627" name="Oval 53"/>
            <p:cNvSpPr/>
            <p:nvPr/>
          </p:nvSpPr>
          <p:spPr>
            <a:xfrm>
              <a:off x="2517" y="347"/>
              <a:ext cx="45" cy="91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cxnSp>
          <p:nvCxnSpPr>
            <p:cNvPr id="25628" name="Line 58"/>
            <p:cNvCxnSpPr/>
            <p:nvPr/>
          </p:nvCxnSpPr>
          <p:spPr>
            <a:xfrm flipH="1">
              <a:off x="3287" y="483"/>
              <a:ext cx="0" cy="499"/>
            </a:xfrm>
            <a:prstGeom prst="line">
              <a:avLst/>
            </a:prstGeom>
            <a:noFill/>
            <a:ln>
              <a:solidFill>
                <a:srgbClr val="FF0000"/>
              </a:solidFill>
              <a:round/>
            </a:ln>
          </p:spPr>
        </p:cxnSp>
        <p:sp>
          <p:nvSpPr>
            <p:cNvPr id="25629" name="Rectangle 59"/>
            <p:cNvSpPr/>
            <p:nvPr/>
          </p:nvSpPr>
          <p:spPr>
            <a:xfrm>
              <a:off x="3151" y="982"/>
              <a:ext cx="227" cy="136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25630" name="WordArt 60"/>
            <p:cNvSpPr>
              <a:spLocks noTextEdit="1"/>
            </p:cNvSpPr>
            <p:nvPr/>
          </p:nvSpPr>
          <p:spPr>
            <a:xfrm>
              <a:off x="2697" y="483"/>
              <a:ext cx="182" cy="198"/>
            </a:xfrm>
            <a:solidFill>
              <a:srgbClr val="FFFFFF"/>
            </a:solidFill>
            <a:ln>
              <a:solidFill>
                <a:prstClr val="black"/>
              </a:solidFill>
              <a:round/>
            </a:ln>
          </p:spPr>
          <p:txBody>
            <a:bodyPr wrap="none" fromWordArt="1" anchor="t" anchorCtr="0">
              <a:prstTxWarp prst="textPlain">
                <a:avLst/>
              </a:prstTxWarp>
            </a:bodyPr>
            <a:lstStyle/>
            <a:p>
              <a:pPr lvl="0" algn="ctr"/>
              <a:r>
                <a:rPr sz="3600" kern="10">
                  <a:ln>
                    <a:solidFill>
                      <a:prstClr val="black"/>
                    </a:solidFill>
                    <a:round/>
                  </a:ln>
                  <a:solidFill>
                    <a:srgbClr val="FFFFFF"/>
                  </a:solidFill>
                  <a:latin typeface="宋体"/>
                </a:rPr>
                <a:t>F1</a:t>
              </a:r>
            </a:p>
          </p:txBody>
        </p:sp>
        <p:sp>
          <p:nvSpPr>
            <p:cNvPr id="25631" name="WordArt 61"/>
            <p:cNvSpPr>
              <a:spLocks noTextEdit="1"/>
            </p:cNvSpPr>
            <p:nvPr/>
          </p:nvSpPr>
          <p:spPr>
            <a:xfrm>
              <a:off x="3514" y="479"/>
              <a:ext cx="182" cy="231"/>
            </a:xfrm>
            <a:solidFill>
              <a:srgbClr val="FFFFFF"/>
            </a:solidFill>
            <a:ln>
              <a:solidFill>
                <a:prstClr val="black"/>
              </a:solidFill>
              <a:round/>
            </a:ln>
          </p:spPr>
          <p:txBody>
            <a:bodyPr wrap="none" fromWordArt="1" anchor="t" anchorCtr="0">
              <a:prstTxWarp prst="textPlain">
                <a:avLst/>
              </a:prstTxWarp>
            </a:bodyPr>
            <a:lstStyle/>
            <a:p>
              <a:pPr lvl="0" algn="ctr"/>
              <a:r>
                <a:rPr sz="3600" kern="10">
                  <a:ln>
                    <a:solidFill>
                      <a:prstClr val="black"/>
                    </a:solidFill>
                    <a:round/>
                  </a:ln>
                  <a:solidFill>
                    <a:srgbClr val="FFFFFF"/>
                  </a:solidFill>
                  <a:latin typeface="宋体"/>
                </a:rPr>
                <a:t>F2</a:t>
              </a:r>
            </a:p>
          </p:txBody>
        </p:sp>
        <p:sp>
          <p:nvSpPr>
            <p:cNvPr id="25632" name="WordArt 74"/>
            <p:cNvSpPr>
              <a:spLocks noTextEdit="1"/>
            </p:cNvSpPr>
            <p:nvPr/>
          </p:nvSpPr>
          <p:spPr>
            <a:xfrm flipV="1">
              <a:off x="1155" y="120"/>
              <a:ext cx="91" cy="151"/>
            </a:xfrm>
            <a:solidFill>
              <a:srgbClr val="FFFFFF"/>
            </a:solidFill>
            <a:ln>
              <a:solidFill>
                <a:prstClr val="black"/>
              </a:solidFill>
              <a:round/>
            </a:ln>
          </p:spPr>
          <p:txBody>
            <a:bodyPr wrap="none" fromWordArt="1" anchor="t" anchorCtr="0">
              <a:prstTxWarp prst="textPlain">
                <a:avLst/>
              </a:prstTxWarp>
            </a:bodyPr>
            <a:lstStyle/>
            <a:p>
              <a:pPr lvl="0" algn="ctr"/>
              <a:r>
                <a:rPr sz="3600" kern="10">
                  <a:ln>
                    <a:solidFill>
                      <a:prstClr val="black"/>
                    </a:solidFill>
                    <a:round/>
                  </a:ln>
                  <a:solidFill>
                    <a:srgbClr val="FFFFFF"/>
                  </a:solidFill>
                  <a:latin typeface="宋体"/>
                </a:rPr>
                <a:t>E</a:t>
              </a:r>
            </a:p>
          </p:txBody>
        </p:sp>
        <p:sp>
          <p:nvSpPr>
            <p:cNvPr id="25633" name="WordArt 76"/>
            <p:cNvSpPr>
              <a:spLocks noTextEdit="1"/>
            </p:cNvSpPr>
            <p:nvPr/>
          </p:nvSpPr>
          <p:spPr>
            <a:xfrm>
              <a:off x="2471" y="120"/>
              <a:ext cx="181" cy="152"/>
            </a:xfrm>
            <a:solidFill>
              <a:srgbClr val="FFFFFF"/>
            </a:solidFill>
            <a:ln>
              <a:solidFill>
                <a:prstClr val="black"/>
              </a:solidFill>
              <a:round/>
            </a:ln>
          </p:spPr>
          <p:txBody>
            <a:bodyPr wrap="none" fromWordArt="1" anchor="t" anchorCtr="0">
              <a:prstTxWarp prst="textPlain">
                <a:avLst/>
              </a:prstTxWarp>
            </a:bodyPr>
            <a:lstStyle/>
            <a:p>
              <a:pPr lvl="0" algn="ctr"/>
              <a:r>
                <a:rPr sz="3600" kern="10">
                  <a:ln>
                    <a:solidFill>
                      <a:prstClr val="black"/>
                    </a:solidFill>
                    <a:round/>
                  </a:ln>
                  <a:solidFill>
                    <a:srgbClr val="FFFFFF"/>
                  </a:solidFill>
                  <a:latin typeface="宋体"/>
                </a:rPr>
                <a:t>E′</a:t>
              </a:r>
            </a:p>
          </p:txBody>
        </p:sp>
        <p:sp>
          <p:nvSpPr>
            <p:cNvPr id="25634" name="WordArt 79"/>
            <p:cNvSpPr>
              <a:spLocks noTextEdit="1"/>
            </p:cNvSpPr>
            <p:nvPr/>
          </p:nvSpPr>
          <p:spPr>
            <a:xfrm>
              <a:off x="793" y="0"/>
              <a:ext cx="90" cy="288"/>
            </a:xfrm>
            <a:solidFill>
              <a:srgbClr val="FFFFFF"/>
            </a:solidFill>
            <a:ln>
              <a:solidFill>
                <a:prstClr val="black"/>
              </a:solidFill>
              <a:round/>
            </a:ln>
          </p:spPr>
          <p:txBody>
            <a:bodyPr wrap="none" fromWordArt="1" anchor="t" anchorCtr="0">
              <a:prstTxWarp prst="textPlain">
                <a:avLst/>
              </a:prstTxWarp>
            </a:bodyPr>
            <a:lstStyle/>
            <a:p>
              <a:pPr lvl="0" algn="ctr"/>
              <a:r>
                <a:rPr sz="3600" kern="10">
                  <a:ln>
                    <a:solidFill>
                      <a:prstClr val="black"/>
                    </a:solidFill>
                    <a:round/>
                  </a:ln>
                  <a:solidFill>
                    <a:srgbClr val="FFFFFF"/>
                  </a:solidFill>
                  <a:latin typeface="宋体"/>
                </a:rPr>
                <a:t>A</a:t>
              </a:r>
            </a:p>
          </p:txBody>
        </p:sp>
      </p:grpSp>
      <p:sp>
        <p:nvSpPr>
          <p:cNvPr id="25635" name="WordArt 74"/>
          <p:cNvSpPr>
            <a:spLocks noTextEdit="1"/>
          </p:cNvSpPr>
          <p:nvPr/>
        </p:nvSpPr>
        <p:spPr>
          <a:xfrm flipV="1">
            <a:off x="1962150" y="3698875"/>
            <a:ext cx="144463" cy="239713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E</a:t>
            </a:r>
          </a:p>
        </p:txBody>
      </p:sp>
      <p:sp>
        <p:nvSpPr>
          <p:cNvPr id="25636" name="WordArt 76"/>
          <p:cNvSpPr>
            <a:spLocks noTextEdit="1"/>
          </p:cNvSpPr>
          <p:nvPr/>
        </p:nvSpPr>
        <p:spPr>
          <a:xfrm>
            <a:off x="4051300" y="3698875"/>
            <a:ext cx="287338" cy="241300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E′</a:t>
            </a:r>
          </a:p>
        </p:txBody>
      </p:sp>
      <p:sp>
        <p:nvSpPr>
          <p:cNvPr id="25637" name="左大括号 37"/>
          <p:cNvSpPr/>
          <p:nvPr/>
        </p:nvSpPr>
        <p:spPr>
          <a:xfrm rot="16200000">
            <a:off x="2704306" y="1200944"/>
            <a:ext cx="720725" cy="2116138"/>
          </a:xfrm>
          <a:prstGeom prst="leftBrace">
            <a:avLst>
              <a:gd name="adj1" fmla="val 8333"/>
              <a:gd name="adj2" fmla="val 50000"/>
            </a:avLst>
          </a:prstGeom>
          <a:noFill/>
          <a:ln w="38100">
            <a:solidFill>
              <a:srgbClr val="FF0000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5638" name="左大括号 38"/>
          <p:cNvSpPr/>
          <p:nvPr/>
        </p:nvSpPr>
        <p:spPr>
          <a:xfrm rot="5400000">
            <a:off x="2704306" y="2370932"/>
            <a:ext cx="720725" cy="2116138"/>
          </a:xfrm>
          <a:prstGeom prst="leftBrace">
            <a:avLst>
              <a:gd name="adj1" fmla="val 8333"/>
              <a:gd name="adj2" fmla="val 50000"/>
            </a:avLst>
          </a:prstGeom>
          <a:noFill/>
          <a:ln w="38100">
            <a:solidFill>
              <a:srgbClr val="FF0000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5639" name="文本框 4"/>
          <p:cNvSpPr/>
          <p:nvPr/>
        </p:nvSpPr>
        <p:spPr>
          <a:xfrm>
            <a:off x="2322513" y="2619375"/>
            <a:ext cx="1096962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效果相同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 fill="hold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 fill="hold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 fill="hold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 fill="hold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 fill="hold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 fill="hold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 fill="hold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 fill="hold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 fill="hold"/>
                                        <p:tgtEl>
                                          <p:spTgt spid="25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 fill="hold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 fill="hold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 fill="hold"/>
                                        <p:tgtEl>
                                          <p:spTgt spid="25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  <p:bldP spid="25604" grpId="0"/>
      <p:bldP spid="25605" grpId="0"/>
      <p:bldP spid="25606" grpId="0"/>
      <p:bldP spid="25607" grpId="0"/>
      <p:bldP spid="25608" grpId="0"/>
      <p:bldP spid="25609" grpId="0"/>
      <p:bldP spid="25610" grpId="0"/>
      <p:bldP spid="25611" grpId="0"/>
      <p:bldP spid="25612" grpId="0"/>
      <p:bldP spid="25613" grpId="0"/>
      <p:bldP spid="25614" grpId="0"/>
      <p:bldP spid="25615" grpId="0"/>
      <p:bldP spid="25635" grpId="0"/>
      <p:bldP spid="25636" grpId="0"/>
      <p:bldP spid="25637" grpId="0"/>
      <p:bldP spid="25638" grpId="0"/>
      <p:bldP spid="256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Rectangle 12"/>
          <p:cNvSpPr/>
          <p:nvPr/>
        </p:nvSpPr>
        <p:spPr>
          <a:xfrm>
            <a:off x="1449388" y="3635375"/>
            <a:ext cx="215900" cy="1223963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26626" name="Line 13"/>
          <p:cNvCxnSpPr/>
          <p:nvPr/>
        </p:nvCxnSpPr>
        <p:spPr>
          <a:xfrm>
            <a:off x="1665288" y="4067175"/>
            <a:ext cx="5040312" cy="0"/>
          </a:xfrm>
          <a:prstGeom prst="line">
            <a:avLst/>
          </a:prstGeom>
          <a:noFill/>
          <a:ln>
            <a:solidFill>
              <a:srgbClr val="FF0000"/>
            </a:solidFill>
            <a:round/>
            <a:tailEnd type="stealth" w="lg" len="lg"/>
          </a:ln>
        </p:spPr>
      </p:cxnSp>
      <p:sp>
        <p:nvSpPr>
          <p:cNvPr id="26627" name="Rectangle 14"/>
          <p:cNvSpPr/>
          <p:nvPr/>
        </p:nvSpPr>
        <p:spPr>
          <a:xfrm>
            <a:off x="1449388" y="1196975"/>
            <a:ext cx="215900" cy="1223963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26628" name="Line 15"/>
          <p:cNvCxnSpPr/>
          <p:nvPr/>
        </p:nvCxnSpPr>
        <p:spPr>
          <a:xfrm>
            <a:off x="1665288" y="1628775"/>
            <a:ext cx="2592387" cy="0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sp>
        <p:nvSpPr>
          <p:cNvPr id="26629" name="Oval 24"/>
          <p:cNvSpPr/>
          <p:nvPr/>
        </p:nvSpPr>
        <p:spPr>
          <a:xfrm>
            <a:off x="7570788" y="4067175"/>
            <a:ext cx="360362" cy="360363"/>
          </a:xfrm>
          <a:prstGeom prst="ellipse">
            <a:avLst/>
          </a:prstGeom>
          <a:solidFill>
            <a:srgbClr val="66FF33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30" name="Oval 25"/>
          <p:cNvSpPr/>
          <p:nvPr/>
        </p:nvSpPr>
        <p:spPr>
          <a:xfrm>
            <a:off x="7570788" y="1628775"/>
            <a:ext cx="360362" cy="360363"/>
          </a:xfrm>
          <a:prstGeom prst="ellipse">
            <a:avLst/>
          </a:prstGeom>
          <a:solidFill>
            <a:srgbClr val="66FF33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31" name="Oval 26"/>
          <p:cNvSpPr/>
          <p:nvPr/>
        </p:nvSpPr>
        <p:spPr>
          <a:xfrm>
            <a:off x="3681413" y="1628775"/>
            <a:ext cx="360362" cy="360363"/>
          </a:xfrm>
          <a:prstGeom prst="ellipse">
            <a:avLst/>
          </a:prstGeom>
          <a:solidFill>
            <a:srgbClr val="66FF33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32" name="Rectangle 37"/>
          <p:cNvSpPr/>
          <p:nvPr/>
        </p:nvSpPr>
        <p:spPr>
          <a:xfrm>
            <a:off x="7786688" y="2278063"/>
            <a:ext cx="360362" cy="21590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33" name="Rectangle 38"/>
          <p:cNvSpPr/>
          <p:nvPr/>
        </p:nvSpPr>
        <p:spPr>
          <a:xfrm>
            <a:off x="7786688" y="2636838"/>
            <a:ext cx="360362" cy="21590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26634" name="Line 39"/>
          <p:cNvCxnSpPr/>
          <p:nvPr/>
        </p:nvCxnSpPr>
        <p:spPr>
          <a:xfrm flipH="1" flipV="1">
            <a:off x="7931150" y="2493963"/>
            <a:ext cx="0" cy="142875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cxnSp>
        <p:nvCxnSpPr>
          <p:cNvPr id="26635" name="Line 40"/>
          <p:cNvCxnSpPr/>
          <p:nvPr/>
        </p:nvCxnSpPr>
        <p:spPr>
          <a:xfrm>
            <a:off x="4257675" y="1628775"/>
            <a:ext cx="2952750" cy="0"/>
          </a:xfrm>
          <a:prstGeom prst="line">
            <a:avLst/>
          </a:prstGeom>
          <a:noFill/>
          <a:ln>
            <a:solidFill>
              <a:srgbClr val="FF0000"/>
            </a:solidFill>
            <a:round/>
            <a:headEnd type="stealth" w="lg" len="lg"/>
            <a:tailEnd type="stealth" w="lg" len="lg"/>
          </a:ln>
        </p:spPr>
      </p:cxnSp>
      <p:cxnSp>
        <p:nvCxnSpPr>
          <p:cNvPr id="26636" name="Line 42"/>
          <p:cNvCxnSpPr/>
          <p:nvPr/>
        </p:nvCxnSpPr>
        <p:spPr>
          <a:xfrm>
            <a:off x="7210425" y="1628775"/>
            <a:ext cx="503238" cy="0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cxnSp>
        <p:nvCxnSpPr>
          <p:cNvPr id="26637" name="Line 43"/>
          <p:cNvCxnSpPr/>
          <p:nvPr/>
        </p:nvCxnSpPr>
        <p:spPr>
          <a:xfrm flipH="1">
            <a:off x="7931150" y="1773238"/>
            <a:ext cx="0" cy="504825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sp>
        <p:nvSpPr>
          <p:cNvPr id="26638" name="Rectangle 44"/>
          <p:cNvSpPr/>
          <p:nvPr/>
        </p:nvSpPr>
        <p:spPr>
          <a:xfrm>
            <a:off x="7786688" y="3070225"/>
            <a:ext cx="360362" cy="21590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39" name="Rectangle 45"/>
          <p:cNvSpPr/>
          <p:nvPr/>
        </p:nvSpPr>
        <p:spPr>
          <a:xfrm>
            <a:off x="7786688" y="3429000"/>
            <a:ext cx="360362" cy="21590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26640" name="Line 46"/>
          <p:cNvCxnSpPr/>
          <p:nvPr/>
        </p:nvCxnSpPr>
        <p:spPr>
          <a:xfrm flipH="1" flipV="1">
            <a:off x="7931150" y="3286125"/>
            <a:ext cx="0" cy="142875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cxnSp>
        <p:nvCxnSpPr>
          <p:cNvPr id="26641" name="Line 47"/>
          <p:cNvCxnSpPr/>
          <p:nvPr/>
        </p:nvCxnSpPr>
        <p:spPr>
          <a:xfrm flipH="1">
            <a:off x="7931150" y="2852738"/>
            <a:ext cx="0" cy="215900"/>
          </a:xfrm>
          <a:prstGeom prst="line">
            <a:avLst/>
          </a:prstGeom>
          <a:noFill/>
          <a:ln>
            <a:solidFill>
              <a:srgbClr val="FF3300"/>
            </a:solidFill>
            <a:round/>
          </a:ln>
        </p:spPr>
      </p:cxnSp>
      <p:cxnSp>
        <p:nvCxnSpPr>
          <p:cNvPr id="26642" name="Line 48"/>
          <p:cNvCxnSpPr/>
          <p:nvPr/>
        </p:nvCxnSpPr>
        <p:spPr>
          <a:xfrm flipH="1">
            <a:off x="3681413" y="1844675"/>
            <a:ext cx="0" cy="647700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sp>
        <p:nvSpPr>
          <p:cNvPr id="26643" name="Rectangle 49"/>
          <p:cNvSpPr/>
          <p:nvPr/>
        </p:nvSpPr>
        <p:spPr>
          <a:xfrm>
            <a:off x="3538538" y="2492375"/>
            <a:ext cx="360362" cy="21590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44" name="Oval 54"/>
          <p:cNvSpPr/>
          <p:nvPr/>
        </p:nvSpPr>
        <p:spPr>
          <a:xfrm>
            <a:off x="2386013" y="1555750"/>
            <a:ext cx="71437" cy="14446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45" name="Oval 55"/>
          <p:cNvSpPr/>
          <p:nvPr/>
        </p:nvSpPr>
        <p:spPr>
          <a:xfrm>
            <a:off x="2386013" y="3994150"/>
            <a:ext cx="71437" cy="14446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46" name="Oval 56"/>
          <p:cNvSpPr/>
          <p:nvPr/>
        </p:nvSpPr>
        <p:spPr>
          <a:xfrm>
            <a:off x="4473575" y="3994150"/>
            <a:ext cx="71438" cy="14446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47" name="Oval 57"/>
          <p:cNvSpPr/>
          <p:nvPr/>
        </p:nvSpPr>
        <p:spPr>
          <a:xfrm>
            <a:off x="4546600" y="1555750"/>
            <a:ext cx="71438" cy="14446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48" name="WordArt 62"/>
          <p:cNvSpPr>
            <a:spLocks noTextEdit="1"/>
          </p:cNvSpPr>
          <p:nvPr/>
        </p:nvSpPr>
        <p:spPr>
          <a:xfrm>
            <a:off x="4329113" y="1817688"/>
            <a:ext cx="288925" cy="314325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F1</a:t>
            </a:r>
          </a:p>
        </p:txBody>
      </p:sp>
      <p:sp>
        <p:nvSpPr>
          <p:cNvPr id="26649" name="WordArt 64"/>
          <p:cNvSpPr>
            <a:spLocks noTextEdit="1"/>
          </p:cNvSpPr>
          <p:nvPr/>
        </p:nvSpPr>
        <p:spPr>
          <a:xfrm>
            <a:off x="6489700" y="4283075"/>
            <a:ext cx="217488" cy="366713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F</a:t>
            </a:r>
          </a:p>
        </p:txBody>
      </p:sp>
      <p:sp>
        <p:nvSpPr>
          <p:cNvPr id="26650" name="WordArt 65"/>
          <p:cNvSpPr>
            <a:spLocks noTextEdit="1"/>
          </p:cNvSpPr>
          <p:nvPr/>
        </p:nvSpPr>
        <p:spPr>
          <a:xfrm>
            <a:off x="6921500" y="1765300"/>
            <a:ext cx="288925" cy="366713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F2</a:t>
            </a:r>
          </a:p>
        </p:txBody>
      </p:sp>
      <p:cxnSp>
        <p:nvCxnSpPr>
          <p:cNvPr id="26651" name="Line 66"/>
          <p:cNvCxnSpPr/>
          <p:nvPr/>
        </p:nvCxnSpPr>
        <p:spPr>
          <a:xfrm>
            <a:off x="6705600" y="4067175"/>
            <a:ext cx="1081088" cy="0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cxnSp>
        <p:nvCxnSpPr>
          <p:cNvPr id="26652" name="Line 67"/>
          <p:cNvCxnSpPr/>
          <p:nvPr/>
        </p:nvCxnSpPr>
        <p:spPr>
          <a:xfrm flipH="1">
            <a:off x="7931150" y="4283075"/>
            <a:ext cx="0" cy="360363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sp>
        <p:nvSpPr>
          <p:cNvPr id="26653" name="Rectangle 68"/>
          <p:cNvSpPr/>
          <p:nvPr/>
        </p:nvSpPr>
        <p:spPr>
          <a:xfrm>
            <a:off x="7786688" y="4570413"/>
            <a:ext cx="360362" cy="215900"/>
          </a:xfrm>
          <a:prstGeom prst="rect">
            <a:avLst/>
          </a:prstGeom>
          <a:solidFill>
            <a:schemeClr val="accent1"/>
          </a:solidFill>
          <a:ln>
            <a:solidFill>
              <a:prstClr val="black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54" name="Rectangle 69"/>
          <p:cNvSpPr/>
          <p:nvPr/>
        </p:nvSpPr>
        <p:spPr>
          <a:xfrm>
            <a:off x="7786688" y="5003800"/>
            <a:ext cx="360362" cy="21590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55" name="Rectangle 70"/>
          <p:cNvSpPr/>
          <p:nvPr/>
        </p:nvSpPr>
        <p:spPr>
          <a:xfrm>
            <a:off x="7786688" y="5362575"/>
            <a:ext cx="360362" cy="21590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26656" name="Line 71"/>
          <p:cNvCxnSpPr/>
          <p:nvPr/>
        </p:nvCxnSpPr>
        <p:spPr>
          <a:xfrm flipH="1" flipV="1">
            <a:off x="7931150" y="5219700"/>
            <a:ext cx="0" cy="142875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cxnSp>
        <p:nvCxnSpPr>
          <p:cNvPr id="26657" name="Line 72"/>
          <p:cNvCxnSpPr/>
          <p:nvPr/>
        </p:nvCxnSpPr>
        <p:spPr>
          <a:xfrm flipH="1">
            <a:off x="7931150" y="4786313"/>
            <a:ext cx="0" cy="215900"/>
          </a:xfrm>
          <a:prstGeom prst="line">
            <a:avLst/>
          </a:prstGeom>
          <a:noFill/>
          <a:ln>
            <a:solidFill>
              <a:srgbClr val="FF3300"/>
            </a:solidFill>
            <a:round/>
          </a:ln>
        </p:spPr>
      </p:cxnSp>
      <p:sp>
        <p:nvSpPr>
          <p:cNvPr id="26658" name="WordArt 73"/>
          <p:cNvSpPr>
            <a:spLocks noTextEdit="1"/>
          </p:cNvSpPr>
          <p:nvPr/>
        </p:nvSpPr>
        <p:spPr>
          <a:xfrm>
            <a:off x="2312988" y="1195388"/>
            <a:ext cx="144462" cy="241300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E</a:t>
            </a:r>
          </a:p>
        </p:txBody>
      </p:sp>
      <p:sp>
        <p:nvSpPr>
          <p:cNvPr id="26659" name="WordArt 75"/>
          <p:cNvSpPr>
            <a:spLocks noTextEdit="1"/>
          </p:cNvSpPr>
          <p:nvPr/>
        </p:nvSpPr>
        <p:spPr>
          <a:xfrm>
            <a:off x="2312988" y="3681413"/>
            <a:ext cx="144462" cy="241300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E</a:t>
            </a:r>
          </a:p>
        </p:txBody>
      </p:sp>
      <p:sp>
        <p:nvSpPr>
          <p:cNvPr id="26660" name="WordArt 77"/>
          <p:cNvSpPr>
            <a:spLocks noTextEdit="1"/>
          </p:cNvSpPr>
          <p:nvPr/>
        </p:nvSpPr>
        <p:spPr>
          <a:xfrm>
            <a:off x="4402138" y="3681413"/>
            <a:ext cx="287337" cy="241300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E′</a:t>
            </a:r>
          </a:p>
        </p:txBody>
      </p:sp>
      <p:sp>
        <p:nvSpPr>
          <p:cNvPr id="26661" name="WordArt 78"/>
          <p:cNvSpPr>
            <a:spLocks noTextEdit="1"/>
          </p:cNvSpPr>
          <p:nvPr/>
        </p:nvSpPr>
        <p:spPr>
          <a:xfrm>
            <a:off x="4473575" y="1243013"/>
            <a:ext cx="287338" cy="241300"/>
          </a:xfrm>
          <a:solidFill>
            <a:srgbClr val="FF0000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0000"/>
                </a:solidFill>
                <a:latin typeface="宋体"/>
              </a:rPr>
              <a:t>E′</a:t>
            </a:r>
          </a:p>
        </p:txBody>
      </p:sp>
      <p:sp>
        <p:nvSpPr>
          <p:cNvPr id="26662" name="WordArt 80"/>
          <p:cNvSpPr>
            <a:spLocks noTextEdit="1"/>
          </p:cNvSpPr>
          <p:nvPr/>
        </p:nvSpPr>
        <p:spPr>
          <a:xfrm>
            <a:off x="1738313" y="1098550"/>
            <a:ext cx="142875" cy="457200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A</a:t>
            </a:r>
          </a:p>
        </p:txBody>
      </p:sp>
      <p:sp>
        <p:nvSpPr>
          <p:cNvPr id="26663" name="WordArt 81"/>
          <p:cNvSpPr>
            <a:spLocks noTextEdit="1"/>
          </p:cNvSpPr>
          <p:nvPr/>
        </p:nvSpPr>
        <p:spPr>
          <a:xfrm>
            <a:off x="1736725" y="3519488"/>
            <a:ext cx="142875" cy="457200"/>
          </a:xfrm>
          <a:solidFill>
            <a:srgbClr val="FFFFFF"/>
          </a:solidFill>
          <a:ln>
            <a:solidFill>
              <a:prstClr val="black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>
                  <a:solidFill>
                    <a:prstClr val="black"/>
                  </a:solidFill>
                  <a:round/>
                </a:ln>
                <a:solidFill>
                  <a:srgbClr val="FFFFFF"/>
                </a:solidFill>
                <a:latin typeface="宋体"/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 fill="hold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 fill="hold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26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 fill="hold"/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 fill="hold"/>
                                        <p:tgtEl>
                                          <p:spTgt spid="26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 fill="hold"/>
                                        <p:tgtEl>
                                          <p:spTgt spid="26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26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 fill="hold"/>
                                        <p:tgtEl>
                                          <p:spTgt spid="26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 fill="hold"/>
                                        <p:tgtEl>
                                          <p:spTgt spid="26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 fill="hold"/>
                                        <p:tgtEl>
                                          <p:spTgt spid="26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 fill="hold"/>
                                        <p:tgtEl>
                                          <p:spTgt spid="26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26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  <p:bldP spid="26626" grpId="0"/>
      <p:bldP spid="26629" grpId="0"/>
      <p:bldP spid="26645" grpId="0"/>
      <p:bldP spid="26646" grpId="0"/>
      <p:bldP spid="26649" grpId="0"/>
      <p:bldP spid="26651" grpId="0"/>
      <p:bldP spid="26652" grpId="0"/>
      <p:bldP spid="26653" grpId="0"/>
      <p:bldP spid="26654" grpId="0"/>
      <p:bldP spid="26655" grpId="0"/>
      <p:bldP spid="26656" grpId="0"/>
      <p:bldP spid="26657" grpId="0"/>
      <p:bldP spid="26659" grpId="0"/>
      <p:bldP spid="26660" grpId="0"/>
      <p:bldP spid="2666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11"/>
          <p:cNvSpPr/>
          <p:nvPr/>
        </p:nvSpPr>
        <p:spPr>
          <a:xfrm>
            <a:off x="5364163" y="2565400"/>
            <a:ext cx="35988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r>
              <a:rPr lang="zh-CN" altLang="en-US" sz="2400" b="1" i="1" baseline="-25000">
                <a:solidFill>
                  <a:srgbClr val="FF0000"/>
                </a:solidFill>
                <a:latin typeface="Times New Roman" pitchFamily="18" charset="0"/>
              </a:rPr>
              <a:t>合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=F</a:t>
            </a:r>
            <a:r>
              <a:rPr lang="en-US" altLang="zh-CN" sz="2400" b="1" i="1" baseline="-25000">
                <a:solidFill>
                  <a:srgbClr val="FF0000"/>
                </a:solidFill>
                <a:latin typeface="Times New Roman" pitchFamily="18" charset="0"/>
              </a:rPr>
              <a:t>1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+F</a:t>
            </a:r>
            <a:r>
              <a:rPr lang="en-US" altLang="zh-CN" sz="2400" b="1" i="1" baseline="-25000">
                <a:solidFill>
                  <a:srgbClr val="FF0000"/>
                </a:solidFill>
                <a:latin typeface="Times New Roman" pitchFamily="18" charset="0"/>
              </a:rPr>
              <a:t>2</a:t>
            </a:r>
            <a:endParaRPr lang="en-US" altLang="zh-CN" sz="24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27650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1412875"/>
            <a:ext cx="3641725" cy="14239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1" name="Text Box 15"/>
          <p:cNvSpPr/>
          <p:nvPr/>
        </p:nvSpPr>
        <p:spPr>
          <a:xfrm>
            <a:off x="2555875" y="3068638"/>
            <a:ext cx="3959225" cy="595312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同向相加，方向不变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27652" name="文本框 230404"/>
          <p:cNvSpPr/>
          <p:nvPr/>
        </p:nvSpPr>
        <p:spPr>
          <a:xfrm>
            <a:off x="1403350" y="476250"/>
            <a:ext cx="626427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/>
              <a:t>小结：同一直线上二力的合成规则</a:t>
            </a:r>
            <a:endParaRPr lang="zh-CN" altLang="en-US" sz="2800" b="1"/>
          </a:p>
        </p:txBody>
      </p:sp>
      <p:sp>
        <p:nvSpPr>
          <p:cNvPr id="27653" name="Text Box 3"/>
          <p:cNvSpPr/>
          <p:nvPr/>
        </p:nvSpPr>
        <p:spPr>
          <a:xfrm>
            <a:off x="611188" y="5876925"/>
            <a:ext cx="8424862" cy="595313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反向相减（大减小），取力大者的方向为合力方向</a:t>
            </a:r>
            <a:endParaRPr lang="zh-CN" altLang="en-US" sz="2800" b="1">
              <a:latin typeface="Times New Roman" pitchFamily="18" charset="0"/>
            </a:endParaRPr>
          </a:p>
        </p:txBody>
      </p:sp>
      <p:pic>
        <p:nvPicPr>
          <p:cNvPr id="27654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88" y="3716338"/>
            <a:ext cx="3240087" cy="1670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5" name="Text Box 15"/>
          <p:cNvSpPr/>
          <p:nvPr/>
        </p:nvSpPr>
        <p:spPr>
          <a:xfrm>
            <a:off x="5292725" y="5300663"/>
            <a:ext cx="35988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r>
              <a:rPr lang="zh-CN" altLang="en-US" sz="2400" b="1" i="1" baseline="-25000">
                <a:solidFill>
                  <a:srgbClr val="FF0000"/>
                </a:solidFill>
                <a:latin typeface="Times New Roman" pitchFamily="18" charset="0"/>
              </a:rPr>
              <a:t>合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=F</a:t>
            </a:r>
            <a:r>
              <a:rPr lang="en-US" altLang="zh-CN" sz="2400" b="1" i="1" baseline="-2500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-F</a:t>
            </a:r>
            <a:r>
              <a:rPr lang="en-US" altLang="zh-CN" sz="2400" b="1" i="1" baseline="-25000">
                <a:solidFill>
                  <a:srgbClr val="FF0000"/>
                </a:solidFill>
                <a:latin typeface="Times New Roman" pitchFamily="18" charset="0"/>
              </a:rPr>
              <a:t>1</a:t>
            </a:r>
            <a:endParaRPr lang="en-US" altLang="zh-CN" sz="24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grpSp>
        <p:nvGrpSpPr>
          <p:cNvPr id="27656" name="组合 230408"/>
          <p:cNvGrpSpPr/>
          <p:nvPr/>
        </p:nvGrpSpPr>
        <p:grpSpPr>
          <a:xfrm>
            <a:off x="4643438" y="1268413"/>
            <a:ext cx="3887787" cy="1303337"/>
            <a:chExt cx="2449" cy="821"/>
          </a:xfrm>
        </p:grpSpPr>
        <p:sp>
          <p:nvSpPr>
            <p:cNvPr id="27657" name="矩形 230409"/>
            <p:cNvSpPr/>
            <p:nvPr/>
          </p:nvSpPr>
          <p:spPr>
            <a:xfrm>
              <a:off x="0" y="272"/>
              <a:ext cx="499" cy="408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cxnSp>
          <p:nvCxnSpPr>
            <p:cNvPr id="27658" name="直接箭头连接符 230410"/>
            <p:cNvCxnSpPr>
              <a:stCxn id="27657" idx="1"/>
              <a:endCxn id="27657" idx="1"/>
            </p:cNvCxnSpPr>
            <p:nvPr/>
          </p:nvCxnSpPr>
          <p:spPr>
            <a:xfrm flipH="1">
              <a:off x="0" y="476"/>
              <a:ext cx="0" cy="0"/>
            </a:xfrm>
            <a:prstGeom prst="line">
              <a:avLst/>
            </a:prstGeom>
            <a:noFill/>
            <a:ln>
              <a:solidFill>
                <a:schemeClr val="tx1"/>
              </a:solidFill>
              <a:round/>
            </a:ln>
          </p:spPr>
        </p:cxnSp>
        <p:cxnSp>
          <p:nvCxnSpPr>
            <p:cNvPr id="27659" name="直接连接符 230411"/>
            <p:cNvCxnSpPr/>
            <p:nvPr/>
          </p:nvCxnSpPr>
          <p:spPr>
            <a:xfrm>
              <a:off x="0" y="272"/>
              <a:ext cx="499" cy="408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27660" name="直接连接符 230412"/>
            <p:cNvCxnSpPr/>
            <p:nvPr/>
          </p:nvCxnSpPr>
          <p:spPr>
            <a:xfrm flipH="1">
              <a:off x="0" y="272"/>
              <a:ext cx="499" cy="408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round/>
            </a:ln>
          </p:spPr>
        </p:cxnSp>
        <p:sp>
          <p:nvSpPr>
            <p:cNvPr id="27661" name="椭圆 230413"/>
            <p:cNvSpPr/>
            <p:nvPr/>
          </p:nvSpPr>
          <p:spPr>
            <a:xfrm>
              <a:off x="226" y="454"/>
              <a:ext cx="46" cy="4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cxnSp>
          <p:nvCxnSpPr>
            <p:cNvPr id="27662" name="直接连接符 230414"/>
            <p:cNvCxnSpPr/>
            <p:nvPr/>
          </p:nvCxnSpPr>
          <p:spPr>
            <a:xfrm>
              <a:off x="260" y="454"/>
              <a:ext cx="317" cy="0"/>
            </a:xfrm>
            <a:prstGeom prst="line">
              <a:avLst/>
            </a:prstGeom>
            <a:noFill/>
            <a:ln w="28575">
              <a:solidFill>
                <a:srgbClr val="FF00FF"/>
              </a:solidFill>
              <a:round/>
              <a:tailEnd type="stealth" w="lg" len="lg"/>
            </a:ln>
          </p:spPr>
        </p:cxnSp>
        <p:cxnSp>
          <p:nvCxnSpPr>
            <p:cNvPr id="27663" name="直接连接符 230415"/>
            <p:cNvCxnSpPr/>
            <p:nvPr/>
          </p:nvCxnSpPr>
          <p:spPr>
            <a:xfrm>
              <a:off x="266" y="490"/>
              <a:ext cx="453" cy="0"/>
            </a:xfrm>
            <a:prstGeom prst="line">
              <a:avLst/>
            </a:prstGeom>
            <a:noFill/>
            <a:ln w="28575">
              <a:solidFill>
                <a:srgbClr val="993366"/>
              </a:solidFill>
              <a:round/>
              <a:tailEnd type="stealth" w="lg" len="lg"/>
            </a:ln>
          </p:spPr>
        </p:cxnSp>
        <p:cxnSp>
          <p:nvCxnSpPr>
            <p:cNvPr id="27664" name="直接连接符 230416"/>
            <p:cNvCxnSpPr/>
            <p:nvPr/>
          </p:nvCxnSpPr>
          <p:spPr>
            <a:xfrm>
              <a:off x="238" y="544"/>
              <a:ext cx="80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tailEnd type="triangle"/>
            </a:ln>
          </p:spPr>
        </p:cxnSp>
        <p:sp>
          <p:nvSpPr>
            <p:cNvPr id="27665" name="矩形 230417"/>
            <p:cNvSpPr/>
            <p:nvPr/>
          </p:nvSpPr>
          <p:spPr>
            <a:xfrm>
              <a:off x="453" y="120"/>
              <a:ext cx="278" cy="2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b="1">
                  <a:latin typeface="黑体" pitchFamily="2" charset="-122"/>
                  <a:ea typeface="黑体" pitchFamily="2" charset="-122"/>
                </a:rPr>
                <a:t>F</a:t>
              </a:r>
              <a:r>
                <a:rPr lang="en-US" altLang="zh-CN" b="1" baseline="-25000">
                  <a:latin typeface="黑体" pitchFamily="2" charset="-122"/>
                  <a:ea typeface="黑体" pitchFamily="2" charset="-122"/>
                </a:rPr>
                <a:t>1</a:t>
              </a:r>
              <a:endParaRPr lang="en-US" altLang="zh-CN" b="1" baseline="-25000">
                <a:latin typeface="黑体" pitchFamily="2" charset="-122"/>
                <a:ea typeface="黑体" pitchFamily="2" charset="-122"/>
              </a:endParaRPr>
            </a:p>
          </p:txBody>
        </p:sp>
        <p:sp>
          <p:nvSpPr>
            <p:cNvPr id="27666" name="矩形 230418"/>
            <p:cNvSpPr/>
            <p:nvPr/>
          </p:nvSpPr>
          <p:spPr>
            <a:xfrm>
              <a:off x="499" y="590"/>
              <a:ext cx="278" cy="2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b="1">
                  <a:latin typeface="黑体" pitchFamily="2" charset="-122"/>
                  <a:ea typeface="黑体" pitchFamily="2" charset="-122"/>
                </a:rPr>
                <a:t>F</a:t>
              </a:r>
              <a:r>
                <a:rPr lang="en-US" altLang="zh-CN" b="1" baseline="-25000">
                  <a:latin typeface="黑体" pitchFamily="2" charset="-122"/>
                  <a:ea typeface="黑体" pitchFamily="2" charset="-122"/>
                </a:rPr>
                <a:t>2</a:t>
              </a:r>
              <a:endParaRPr lang="en-US" altLang="zh-CN" b="1" baseline="-25000">
                <a:latin typeface="黑体" pitchFamily="2" charset="-122"/>
                <a:ea typeface="黑体" pitchFamily="2" charset="-122"/>
              </a:endParaRPr>
            </a:p>
          </p:txBody>
        </p:sp>
        <p:sp>
          <p:nvSpPr>
            <p:cNvPr id="27667" name="矩形 230419"/>
            <p:cNvSpPr/>
            <p:nvPr/>
          </p:nvSpPr>
          <p:spPr>
            <a:xfrm>
              <a:off x="998" y="392"/>
              <a:ext cx="334" cy="2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b="1">
                  <a:latin typeface="黑体" pitchFamily="2" charset="-122"/>
                  <a:ea typeface="黑体" pitchFamily="2" charset="-122"/>
                </a:rPr>
                <a:t>F</a:t>
              </a:r>
              <a:r>
                <a:rPr lang="zh-CN" altLang="en-US" b="1">
                  <a:latin typeface="黑体" pitchFamily="2" charset="-122"/>
                  <a:ea typeface="黑体" pitchFamily="2" charset="-122"/>
                </a:rPr>
                <a:t>合</a:t>
              </a:r>
              <a:endParaRPr lang="zh-CN" altLang="en-US" b="1">
                <a:latin typeface="黑体" pitchFamily="2" charset="-122"/>
                <a:ea typeface="黑体" pitchFamily="2" charset="-122"/>
              </a:endParaRPr>
            </a:p>
          </p:txBody>
        </p:sp>
        <p:cxnSp>
          <p:nvCxnSpPr>
            <p:cNvPr id="27668" name="直接连接符 230420"/>
            <p:cNvCxnSpPr/>
            <p:nvPr/>
          </p:nvCxnSpPr>
          <p:spPr>
            <a:xfrm>
              <a:off x="1678" y="317"/>
              <a:ext cx="317" cy="0"/>
            </a:xfrm>
            <a:prstGeom prst="line">
              <a:avLst/>
            </a:prstGeom>
            <a:noFill/>
            <a:ln w="28575">
              <a:solidFill>
                <a:srgbClr val="FF00FF"/>
              </a:solidFill>
              <a:round/>
              <a:tailEnd type="stealth" w="lg" len="lg"/>
            </a:ln>
          </p:spPr>
        </p:cxnSp>
        <p:cxnSp>
          <p:nvCxnSpPr>
            <p:cNvPr id="27669" name="直接连接符 230421"/>
            <p:cNvCxnSpPr/>
            <p:nvPr/>
          </p:nvCxnSpPr>
          <p:spPr>
            <a:xfrm>
              <a:off x="1995" y="317"/>
              <a:ext cx="453" cy="0"/>
            </a:xfrm>
            <a:prstGeom prst="line">
              <a:avLst/>
            </a:prstGeom>
            <a:noFill/>
            <a:ln w="28575">
              <a:solidFill>
                <a:srgbClr val="993366"/>
              </a:solidFill>
              <a:round/>
              <a:tailEnd type="stealth" w="lg" len="lg"/>
            </a:ln>
          </p:spPr>
        </p:cxnSp>
        <p:cxnSp>
          <p:nvCxnSpPr>
            <p:cNvPr id="27670" name="直接连接符 230422"/>
            <p:cNvCxnSpPr/>
            <p:nvPr/>
          </p:nvCxnSpPr>
          <p:spPr>
            <a:xfrm>
              <a:off x="1678" y="408"/>
              <a:ext cx="77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tailEnd type="triangle"/>
            </a:ln>
          </p:spPr>
        </p:cxnSp>
        <p:cxnSp>
          <p:nvCxnSpPr>
            <p:cNvPr id="27671" name="直接连接符 230423"/>
            <p:cNvCxnSpPr/>
            <p:nvPr/>
          </p:nvCxnSpPr>
          <p:spPr>
            <a:xfrm flipH="1">
              <a:off x="1678" y="91"/>
              <a:ext cx="0" cy="45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27672" name="直接连接符 230424"/>
            <p:cNvCxnSpPr/>
            <p:nvPr/>
          </p:nvCxnSpPr>
          <p:spPr>
            <a:xfrm flipH="1">
              <a:off x="2449" y="91"/>
              <a:ext cx="0" cy="45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</a:ln>
          </p:spPr>
        </p:cxnSp>
        <p:sp>
          <p:nvSpPr>
            <p:cNvPr id="27673" name="矩形 230425"/>
            <p:cNvSpPr/>
            <p:nvPr/>
          </p:nvSpPr>
          <p:spPr>
            <a:xfrm>
              <a:off x="1678" y="0"/>
              <a:ext cx="278" cy="2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b="1">
                  <a:latin typeface="黑体" pitchFamily="2" charset="-122"/>
                  <a:ea typeface="黑体" pitchFamily="2" charset="-122"/>
                </a:rPr>
                <a:t>F</a:t>
              </a:r>
              <a:r>
                <a:rPr lang="en-US" altLang="zh-CN" b="1" baseline="-25000">
                  <a:latin typeface="黑体" pitchFamily="2" charset="-122"/>
                  <a:ea typeface="黑体" pitchFamily="2" charset="-122"/>
                </a:rPr>
                <a:t>1</a:t>
              </a:r>
              <a:endParaRPr lang="en-US" altLang="zh-CN" b="1" baseline="-25000">
                <a:latin typeface="黑体" pitchFamily="2" charset="-122"/>
                <a:ea typeface="黑体" pitchFamily="2" charset="-122"/>
              </a:endParaRPr>
            </a:p>
          </p:txBody>
        </p:sp>
        <p:sp>
          <p:nvSpPr>
            <p:cNvPr id="27674" name="矩形 230426"/>
            <p:cNvSpPr/>
            <p:nvPr/>
          </p:nvSpPr>
          <p:spPr>
            <a:xfrm>
              <a:off x="2086" y="0"/>
              <a:ext cx="278" cy="2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b="1">
                  <a:latin typeface="黑体" pitchFamily="2" charset="-122"/>
                  <a:ea typeface="黑体" pitchFamily="2" charset="-122"/>
                </a:rPr>
                <a:t>F</a:t>
              </a:r>
              <a:r>
                <a:rPr lang="en-US" altLang="zh-CN" b="1" baseline="-25000">
                  <a:latin typeface="黑体" pitchFamily="2" charset="-122"/>
                  <a:ea typeface="黑体" pitchFamily="2" charset="-122"/>
                </a:rPr>
                <a:t>2</a:t>
              </a:r>
              <a:endParaRPr lang="en-US" altLang="zh-CN" b="1" baseline="-25000">
                <a:latin typeface="黑体" pitchFamily="2" charset="-122"/>
                <a:ea typeface="黑体" pitchFamily="2" charset="-122"/>
              </a:endParaRPr>
            </a:p>
          </p:txBody>
        </p:sp>
        <p:sp>
          <p:nvSpPr>
            <p:cNvPr id="27675" name="矩形 230427"/>
            <p:cNvSpPr/>
            <p:nvPr/>
          </p:nvSpPr>
          <p:spPr>
            <a:xfrm>
              <a:off x="1814" y="454"/>
              <a:ext cx="334" cy="2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b="1">
                  <a:latin typeface="黑体" pitchFamily="2" charset="-122"/>
                  <a:ea typeface="黑体" pitchFamily="2" charset="-122"/>
                </a:rPr>
                <a:t>F</a:t>
              </a:r>
              <a:r>
                <a:rPr lang="zh-CN" altLang="en-US" b="1">
                  <a:latin typeface="黑体" pitchFamily="2" charset="-122"/>
                  <a:ea typeface="黑体" pitchFamily="2" charset="-122"/>
                </a:rPr>
                <a:t>合</a:t>
              </a:r>
              <a:endParaRPr lang="zh-CN" altLang="en-US" b="1">
                <a:latin typeface="黑体" pitchFamily="2" charset="-122"/>
                <a:ea typeface="黑体" pitchFamily="2" charset="-122"/>
              </a:endParaRPr>
            </a:p>
          </p:txBody>
        </p:sp>
      </p:grpSp>
      <p:cxnSp>
        <p:nvCxnSpPr>
          <p:cNvPr id="27676" name="直接连接符 230428"/>
          <p:cNvCxnSpPr/>
          <p:nvPr/>
        </p:nvCxnSpPr>
        <p:spPr>
          <a:xfrm flipH="1">
            <a:off x="7812088" y="1700213"/>
            <a:ext cx="0" cy="1444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</p:spPr>
      </p:cxnSp>
      <p:pic>
        <p:nvPicPr>
          <p:cNvPr id="27677" name="图片 2304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275" y="4076700"/>
            <a:ext cx="5067300" cy="10572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 fill="hold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  <p:bldP spid="27651" grpId="0"/>
      <p:bldP spid="27653" grpId="0"/>
      <p:bldP spid="2765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8673" name="图片 21"/>
          <p:cNvPicPr>
            <a:picLocks noChangeAspect="1"/>
          </p:cNvPicPr>
          <p:nvPr/>
        </p:nvPicPr>
        <p:blipFill>
          <a:blip r:embed="rId2"/>
          <a:srcRect r="71429" b="33172"/>
          <a:stretch>
            <a:fillRect/>
          </a:stretch>
        </p:blipFill>
        <p:spPr>
          <a:xfrm>
            <a:off x="1916113" y="1628775"/>
            <a:ext cx="2517775" cy="1901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4" name="文本框 22"/>
          <p:cNvSpPr/>
          <p:nvPr/>
        </p:nvSpPr>
        <p:spPr>
          <a:xfrm>
            <a:off x="3267075" y="3608388"/>
            <a:ext cx="360363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G</a:t>
            </a:r>
            <a:endParaRPr lang="zh-CN" altLang="en-US"/>
          </a:p>
        </p:txBody>
      </p:sp>
      <p:cxnSp>
        <p:nvCxnSpPr>
          <p:cNvPr id="28675" name="直线连接符 23"/>
          <p:cNvCxnSpPr/>
          <p:nvPr/>
        </p:nvCxnSpPr>
        <p:spPr>
          <a:xfrm flipH="1">
            <a:off x="3132138" y="2484438"/>
            <a:ext cx="0" cy="1349375"/>
          </a:xfrm>
          <a:prstGeom prst="line">
            <a:avLst/>
          </a:prstGeom>
          <a:ln w="57150" cmpd="sng">
            <a:solidFill>
              <a:srgbClr val="FF0000"/>
            </a:solidFill>
            <a:tailEnd type="triangle" w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676" name="椭圆 24"/>
          <p:cNvSpPr/>
          <p:nvPr/>
        </p:nvSpPr>
        <p:spPr>
          <a:xfrm>
            <a:off x="3041650" y="2438400"/>
            <a:ext cx="180975" cy="180975"/>
          </a:xfrm>
          <a:prstGeom prst="ellipse">
            <a:avLst/>
          </a:prstGeom>
          <a:gradFill rotWithShape="1">
            <a:gsLst>
              <a:gs pos="0">
                <a:srgbClr val="C5E5E8"/>
              </a:gs>
              <a:gs pos="50000">
                <a:srgbClr val="B9E2E5"/>
              </a:gs>
              <a:gs pos="100000">
                <a:srgbClr val="A1CBCE"/>
              </a:gs>
            </a:gsLst>
            <a:lin ang="5400000"/>
          </a:gradFill>
          <a:ln w="6350">
            <a:solidFill>
              <a:schemeClr val="accent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solidFill>
                <a:srgbClr val="FFFFFF"/>
              </a:solidFill>
              <a:latin typeface="Arial" pitchFamily="34" charset="0"/>
              <a:ea typeface="宋体" pitchFamily="2" charset="-122"/>
            </a:endParaRPr>
          </a:p>
        </p:txBody>
      </p:sp>
      <p:cxnSp>
        <p:nvCxnSpPr>
          <p:cNvPr id="28677" name="直线连接符 25"/>
          <p:cNvCxnSpPr/>
          <p:nvPr/>
        </p:nvCxnSpPr>
        <p:spPr>
          <a:xfrm flipH="1" flipV="1">
            <a:off x="3132138" y="1223963"/>
            <a:ext cx="0" cy="1304925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  <a:tailEnd type="triangle" w="lg"/>
          </a:ln>
        </p:spPr>
      </p:cxnSp>
      <p:sp>
        <p:nvSpPr>
          <p:cNvPr id="28678" name="文本框 26"/>
          <p:cNvSpPr/>
          <p:nvPr/>
        </p:nvSpPr>
        <p:spPr>
          <a:xfrm>
            <a:off x="3327400" y="998538"/>
            <a:ext cx="63023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/>
              <a:t>F</a:t>
            </a:r>
            <a:r>
              <a:rPr lang="zh-CN" altLang="en-US" sz="2800" baseline="-25000"/>
              <a:t>支</a:t>
            </a:r>
            <a:endParaRPr lang="zh-CN" altLang="en-US" sz="2800" baseline="-25000"/>
          </a:p>
        </p:txBody>
      </p:sp>
      <p:sp>
        <p:nvSpPr>
          <p:cNvPr id="28679" name="文本框 27"/>
          <p:cNvSpPr/>
          <p:nvPr/>
        </p:nvSpPr>
        <p:spPr>
          <a:xfrm>
            <a:off x="5202238" y="2438400"/>
            <a:ext cx="14398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/>
              <a:t>F</a:t>
            </a:r>
            <a:r>
              <a:rPr lang="zh-CN" altLang="en-US" sz="2800" baseline="-25000"/>
              <a:t>合</a:t>
            </a:r>
            <a:r>
              <a:rPr lang="zh-CN" altLang="en-US" sz="2800"/>
              <a:t>＝</a:t>
            </a:r>
            <a:r>
              <a:rPr lang="en-US" altLang="zh-CN" sz="2800"/>
              <a:t>0N</a:t>
            </a:r>
            <a:endParaRPr lang="zh-CN" altLang="en-US" sz="2800"/>
          </a:p>
        </p:txBody>
      </p:sp>
      <p:sp>
        <p:nvSpPr>
          <p:cNvPr id="28680" name="Rectangle 2"/>
          <p:cNvSpPr/>
          <p:nvPr/>
        </p:nvSpPr>
        <p:spPr>
          <a:xfrm>
            <a:off x="701675" y="4149725"/>
            <a:ext cx="8293100" cy="11461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r>
              <a:rPr lang="zh-CN" altLang="en-US" sz="2800"/>
              <a:t>合力不是单独存在的力。</a:t>
            </a:r>
            <a:endParaRPr lang="zh-CN" altLang="en-US" sz="2800"/>
          </a:p>
          <a:p>
            <a:pPr lvl="0" eaLnBrk="0" hangingPunct="0"/>
            <a:r>
              <a:rPr lang="zh-CN" altLang="en-US" sz="2800"/>
              <a:t>合力和分力</a:t>
            </a:r>
            <a:r>
              <a:rPr lang="zh-CN" altLang="en-US" sz="2800">
                <a:solidFill>
                  <a:srgbClr val="FF0000"/>
                </a:solidFill>
              </a:rPr>
              <a:t>不同时存在</a:t>
            </a:r>
            <a:r>
              <a:rPr lang="zh-CN" altLang="en-US" sz="2800"/>
              <a:t>。</a:t>
            </a:r>
            <a:endParaRPr lang="zh-CN" altLang="en-US" sz="280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 fill="hold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 fill="hold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6" grpId="0"/>
      <p:bldP spid="28678" grpId="0"/>
      <p:bldP spid="28679" grpId="0"/>
      <p:bldP spid="2868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Text Box 4"/>
          <p:cNvSpPr/>
          <p:nvPr/>
        </p:nvSpPr>
        <p:spPr>
          <a:xfrm>
            <a:off x="566738" y="1268413"/>
            <a:ext cx="8191500" cy="156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solidFill>
                  <a:srgbClr val="FF0000"/>
                </a:solidFill>
                <a:latin typeface="宋体" pitchFamily="2" charset="-122"/>
              </a:rPr>
              <a:t>例：</a:t>
            </a:r>
            <a:r>
              <a:rPr lang="zh-CN" altLang="en-US" sz="3200">
                <a:latin typeface="宋体" pitchFamily="2" charset="-122"/>
              </a:rPr>
              <a:t>重力为</a:t>
            </a:r>
            <a:r>
              <a:rPr lang="en-US" altLang="zh-CN" sz="3200">
                <a:latin typeface="宋体" pitchFamily="2" charset="-122"/>
              </a:rPr>
              <a:t>G=10N</a:t>
            </a:r>
            <a:r>
              <a:rPr lang="zh-CN" altLang="en-US" sz="3200">
                <a:latin typeface="宋体" pitchFamily="2" charset="-122"/>
              </a:rPr>
              <a:t>的小球竖直向上抛，受到的空气阻力</a:t>
            </a:r>
            <a:r>
              <a:rPr lang="en-US" altLang="zh-CN" sz="3200">
                <a:latin typeface="宋体" pitchFamily="2" charset="-122"/>
              </a:rPr>
              <a:t>f=5N</a:t>
            </a:r>
            <a:r>
              <a:rPr lang="zh-CN" altLang="en-US" sz="3200">
                <a:latin typeface="宋体" pitchFamily="2" charset="-122"/>
              </a:rPr>
              <a:t>保持不变，求小球上升、下降时分别受到的合力和方向？</a:t>
            </a:r>
            <a:endParaRPr lang="en-US" altLang="zh-CN" sz="3200">
              <a:latin typeface="宋体" pitchFamily="2" charset="-122"/>
            </a:endParaRPr>
          </a:p>
        </p:txBody>
      </p:sp>
      <p:pic>
        <p:nvPicPr>
          <p:cNvPr id="29698" name="图片 3"/>
          <p:cNvPicPr>
            <a:picLocks noChangeAspect="1"/>
          </p:cNvPicPr>
          <p:nvPr/>
        </p:nvPicPr>
        <p:blipFill>
          <a:blip r:embed="rId2"/>
          <a:srcRect t="-391" r="54997" b="57990"/>
          <a:stretch>
            <a:fillRect/>
          </a:stretch>
        </p:blipFill>
        <p:spPr>
          <a:xfrm>
            <a:off x="431800" y="3024188"/>
            <a:ext cx="2654300" cy="19605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9" name="文本框 1"/>
          <p:cNvSpPr/>
          <p:nvPr/>
        </p:nvSpPr>
        <p:spPr>
          <a:xfrm>
            <a:off x="3627438" y="2979738"/>
            <a:ext cx="4545012" cy="952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上升时，合力＝重力＋阻力，为</a:t>
            </a: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15N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，方向竖直向下</a:t>
            </a:r>
            <a:endParaRPr lang="zh-CN" altLang="en-US" sz="280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9700" name="文本框 5"/>
          <p:cNvSpPr/>
          <p:nvPr/>
        </p:nvSpPr>
        <p:spPr>
          <a:xfrm>
            <a:off x="3627438" y="4284663"/>
            <a:ext cx="4545012" cy="952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下降时，合力＝重力</a:t>
            </a: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—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阻力，为</a:t>
            </a: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5N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，方向竖直向下</a:t>
            </a:r>
            <a:endParaRPr lang="zh-CN" altLang="en-US" sz="2800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21" name="图片 217089" descr="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8200" y="0"/>
            <a:ext cx="6858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2" name="矩形 217090"/>
          <p:cNvSpPr/>
          <p:nvPr/>
        </p:nvSpPr>
        <p:spPr>
          <a:xfrm>
            <a:off x="381000" y="228600"/>
            <a:ext cx="5486400" cy="609600"/>
          </a:xfrm>
          <a:solidFill>
            <a:srgbClr val="B2B2B2">
              <a:alpha val="50000"/>
            </a:srgbClr>
          </a:solidFill>
          <a:ln w="12700">
            <a:solidFill>
              <a:srgbClr val="3333CC"/>
            </a:solidFill>
            <a:round/>
          </a:ln>
          <a:effectLst>
            <a:outerShdw dist="45791" dir="2021404" algn="ctr">
              <a:srgbClr val="9999FF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4800" kern="10">
                <a:ln w="12700">
                  <a:solidFill>
                    <a:srgbClr val="3333CC"/>
                  </a:solidFill>
                  <a:rou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>
                    <a:srgbClr val="9999FF"/>
                  </a:outerShdw>
                </a:effectLst>
                <a:latin typeface="宋体"/>
              </a:rPr>
              <a:t>力的合成知识的应用</a:t>
            </a:r>
          </a:p>
        </p:txBody>
      </p:sp>
      <p:pic>
        <p:nvPicPr>
          <p:cNvPr id="30723" name="图片 217091" descr="“龙舟赛”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371600"/>
            <a:ext cx="6781800" cy="43227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4" name="文本框 217092"/>
          <p:cNvSpPr/>
          <p:nvPr/>
        </p:nvSpPr>
        <p:spPr>
          <a:xfrm>
            <a:off x="3810000" y="5867400"/>
            <a:ext cx="1143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/>
              <a:t>龙舟赛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矩形 218113"/>
          <p:cNvSpPr/>
          <p:nvPr/>
        </p:nvSpPr>
        <p:spPr>
          <a:xfrm>
            <a:off x="381000" y="228600"/>
            <a:ext cx="5486400" cy="609600"/>
          </a:xfrm>
          <a:solidFill>
            <a:srgbClr val="B2B2B2">
              <a:alpha val="50000"/>
            </a:srgbClr>
          </a:solidFill>
          <a:ln w="12700">
            <a:solidFill>
              <a:srgbClr val="3333CC"/>
            </a:solidFill>
            <a:round/>
          </a:ln>
          <a:effectLst>
            <a:outerShdw dist="45791" dir="2021404" algn="ctr">
              <a:srgbClr val="9999FF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4800" kern="10">
                <a:ln w="12700">
                  <a:solidFill>
                    <a:srgbClr val="3333CC"/>
                  </a:solidFill>
                  <a:rou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>
                    <a:srgbClr val="9999FF"/>
                  </a:outerShdw>
                </a:effectLst>
                <a:latin typeface="宋体"/>
              </a:rPr>
              <a:t>力的合成知识的应用</a:t>
            </a:r>
          </a:p>
        </p:txBody>
      </p:sp>
      <p:pic>
        <p:nvPicPr>
          <p:cNvPr id="31746" name="图片 218114" descr="拔河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00200"/>
            <a:ext cx="5791200" cy="4343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7" name="文本框 218115"/>
          <p:cNvSpPr/>
          <p:nvPr/>
        </p:nvSpPr>
        <p:spPr>
          <a:xfrm>
            <a:off x="7086600" y="5181600"/>
            <a:ext cx="549275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eaVert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/>
              <a:t>拔河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矩形 219137"/>
          <p:cNvSpPr/>
          <p:nvPr/>
        </p:nvSpPr>
        <p:spPr>
          <a:xfrm>
            <a:off x="381000" y="228600"/>
            <a:ext cx="4343400" cy="482600"/>
          </a:xfrm>
          <a:solidFill>
            <a:srgbClr val="B2B2B2">
              <a:alpha val="50000"/>
            </a:srgbClr>
          </a:solidFill>
          <a:ln w="12700">
            <a:solidFill>
              <a:srgbClr val="3333CC"/>
            </a:solidFill>
            <a:round/>
          </a:ln>
          <a:effectLst>
            <a:outerShdw dist="45791" dir="2021404" algn="ctr">
              <a:srgbClr val="9999FF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4800" kern="10">
                <a:ln w="12700">
                  <a:solidFill>
                    <a:srgbClr val="3333CC"/>
                  </a:solidFill>
                  <a:rou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>
                    <a:srgbClr val="9999FF"/>
                  </a:outerShdw>
                </a:effectLst>
                <a:latin typeface="宋体"/>
              </a:rPr>
              <a:t>力的合成知识的应用</a:t>
            </a:r>
          </a:p>
        </p:txBody>
      </p:sp>
      <p:pic>
        <p:nvPicPr>
          <p:cNvPr id="32770" name="图片 219138" descr="上海南浦大桥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143000"/>
            <a:ext cx="8207375" cy="4800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1" name="文本框 219139"/>
          <p:cNvSpPr/>
          <p:nvPr/>
        </p:nvSpPr>
        <p:spPr>
          <a:xfrm>
            <a:off x="5029200" y="5562600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/>
              <a:t>上海南浦大桥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3793" name="图片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700" y="2760663"/>
            <a:ext cx="1606550" cy="15763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4" name="椭圆 13321"/>
          <p:cNvSpPr/>
          <p:nvPr/>
        </p:nvSpPr>
        <p:spPr>
          <a:xfrm>
            <a:off x="1478360" y="3591534"/>
            <a:ext cx="108347" cy="108347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rgbClr val="00FF00"/>
            </a:solidFill>
            <a:prstDash val="solid"/>
            <a:headEnd type="none" w="med" len="med"/>
            <a:tailEnd type="none" w="med" len="med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300" b="1">
              <a:latin typeface="Times New Roman" pitchFamily="18" charset="0"/>
            </a:endParaRPr>
          </a:p>
        </p:txBody>
      </p:sp>
      <p:cxnSp>
        <p:nvCxnSpPr>
          <p:cNvPr id="33795" name="直接连接符 13322"/>
          <p:cNvCxnSpPr/>
          <p:nvPr/>
        </p:nvCxnSpPr>
        <p:spPr>
          <a:xfrm flipH="1" flipV="1">
            <a:off x="1535113" y="2665413"/>
            <a:ext cx="0" cy="9874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stealth" w="lg" len="lg"/>
          </a:ln>
        </p:spPr>
      </p:cxnSp>
      <p:cxnSp>
        <p:nvCxnSpPr>
          <p:cNvPr id="33796" name="直接连接符 13323"/>
          <p:cNvCxnSpPr/>
          <p:nvPr/>
        </p:nvCxnSpPr>
        <p:spPr>
          <a:xfrm flipH="1">
            <a:off x="1531938" y="3652838"/>
            <a:ext cx="3175" cy="9985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/>
            <a:tailEnd type="stealth" w="lg" len="lg"/>
          </a:ln>
        </p:spPr>
      </p:cxnSp>
      <p:sp>
        <p:nvSpPr>
          <p:cNvPr id="33797" name="文本框 13324"/>
          <p:cNvSpPr/>
          <p:nvPr/>
        </p:nvSpPr>
        <p:spPr>
          <a:xfrm>
            <a:off x="1587500" y="2305050"/>
            <a:ext cx="863600" cy="552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0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endParaRPr lang="en-US" altLang="zh-CN" sz="30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3798" name="文本框 13325"/>
          <p:cNvSpPr/>
          <p:nvPr/>
        </p:nvSpPr>
        <p:spPr>
          <a:xfrm>
            <a:off x="1601788" y="4329113"/>
            <a:ext cx="431800" cy="506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700" b="1" i="1">
                <a:solidFill>
                  <a:srgbClr val="FF0000"/>
                </a:solidFill>
                <a:latin typeface="Times New Roman" pitchFamily="18" charset="0"/>
              </a:rPr>
              <a:t>G</a:t>
            </a:r>
            <a:endParaRPr lang="en-US" altLang="zh-CN" sz="27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33799" name="图片 14"/>
          <p:cNvPicPr>
            <a:picLocks noChangeAspect="1"/>
          </p:cNvPicPr>
          <p:nvPr/>
        </p:nvPicPr>
        <p:blipFill>
          <a:blip r:embed="rId3"/>
          <a:srcRect r="17925"/>
          <a:stretch>
            <a:fillRect/>
          </a:stretch>
        </p:blipFill>
        <p:spPr>
          <a:xfrm>
            <a:off x="3436938" y="2894013"/>
            <a:ext cx="1858962" cy="1503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800" name="椭圆 15"/>
          <p:cNvSpPr/>
          <p:nvPr/>
        </p:nvSpPr>
        <p:spPr>
          <a:xfrm>
            <a:off x="4432062" y="3509619"/>
            <a:ext cx="108347" cy="108347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rgbClr val="00FF00"/>
            </a:solidFill>
            <a:prstDash val="solid"/>
            <a:headEnd type="none" w="med" len="med"/>
            <a:tailEnd type="none" w="med" len="med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300" b="1">
              <a:latin typeface="Times New Roman" pitchFamily="18" charset="0"/>
            </a:endParaRPr>
          </a:p>
        </p:txBody>
      </p:sp>
      <p:cxnSp>
        <p:nvCxnSpPr>
          <p:cNvPr id="33801" name="直接连接符 16"/>
          <p:cNvCxnSpPr/>
          <p:nvPr/>
        </p:nvCxnSpPr>
        <p:spPr>
          <a:xfrm flipH="1" flipV="1">
            <a:off x="4486275" y="2665413"/>
            <a:ext cx="3175" cy="889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stealth" w="lg" len="lg"/>
          </a:ln>
        </p:spPr>
      </p:cxnSp>
      <p:cxnSp>
        <p:nvCxnSpPr>
          <p:cNvPr id="33802" name="直接连接符 17"/>
          <p:cNvCxnSpPr/>
          <p:nvPr/>
        </p:nvCxnSpPr>
        <p:spPr>
          <a:xfrm flipH="1">
            <a:off x="4489450" y="3554413"/>
            <a:ext cx="0" cy="946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/>
            <a:tailEnd type="stealth" w="lg" len="lg"/>
          </a:ln>
        </p:spPr>
      </p:cxnSp>
      <p:sp>
        <p:nvSpPr>
          <p:cNvPr id="33803" name="文本框 18"/>
          <p:cNvSpPr/>
          <p:nvPr/>
        </p:nvSpPr>
        <p:spPr>
          <a:xfrm>
            <a:off x="4527550" y="2378075"/>
            <a:ext cx="863600" cy="554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0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endParaRPr lang="en-US" altLang="zh-CN" sz="30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3804" name="文本框 20"/>
          <p:cNvSpPr/>
          <p:nvPr/>
        </p:nvSpPr>
        <p:spPr>
          <a:xfrm>
            <a:off x="4608513" y="4137025"/>
            <a:ext cx="433387" cy="5064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700" b="1" i="1">
                <a:solidFill>
                  <a:srgbClr val="FF0000"/>
                </a:solidFill>
                <a:latin typeface="Times New Roman" pitchFamily="18" charset="0"/>
              </a:rPr>
              <a:t>G</a:t>
            </a:r>
            <a:endParaRPr lang="en-US" altLang="zh-CN" sz="27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33805" name="图片 22"/>
          <p:cNvPicPr>
            <a:picLocks noChangeAspect="1"/>
          </p:cNvPicPr>
          <p:nvPr/>
        </p:nvPicPr>
        <p:blipFill>
          <a:blip r:embed="rId4"/>
          <a:srcRect t="9375" r="41601" b="11933"/>
          <a:stretch>
            <a:fillRect/>
          </a:stretch>
        </p:blipFill>
        <p:spPr>
          <a:xfrm>
            <a:off x="6383338" y="2655888"/>
            <a:ext cx="1562100" cy="14811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806" name="椭圆 27"/>
          <p:cNvSpPr/>
          <p:nvPr/>
        </p:nvSpPr>
        <p:spPr>
          <a:xfrm>
            <a:off x="7674372" y="3494855"/>
            <a:ext cx="108347" cy="108347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rgbClr val="00FF00"/>
            </a:solidFill>
            <a:prstDash val="solid"/>
            <a:headEnd type="none" w="med" len="med"/>
            <a:tailEnd type="none" w="med" len="med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300" b="1">
              <a:latin typeface="Times New Roman" pitchFamily="18" charset="0"/>
            </a:endParaRPr>
          </a:p>
        </p:txBody>
      </p:sp>
      <p:cxnSp>
        <p:nvCxnSpPr>
          <p:cNvPr id="33807" name="直接连接符 28"/>
          <p:cNvCxnSpPr/>
          <p:nvPr/>
        </p:nvCxnSpPr>
        <p:spPr>
          <a:xfrm flipH="1" flipV="1">
            <a:off x="7731125" y="2584450"/>
            <a:ext cx="0" cy="9715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stealth" w="lg" len="lg"/>
          </a:ln>
        </p:spPr>
      </p:cxnSp>
      <p:cxnSp>
        <p:nvCxnSpPr>
          <p:cNvPr id="33808" name="直接连接符 29"/>
          <p:cNvCxnSpPr/>
          <p:nvPr/>
        </p:nvCxnSpPr>
        <p:spPr>
          <a:xfrm flipH="1">
            <a:off x="7731125" y="3556000"/>
            <a:ext cx="0" cy="9445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/>
            <a:tailEnd type="stealth" w="lg" len="lg"/>
          </a:ln>
        </p:spPr>
      </p:cxnSp>
      <p:sp>
        <p:nvSpPr>
          <p:cNvPr id="33809" name="文本框 30"/>
          <p:cNvSpPr/>
          <p:nvPr/>
        </p:nvSpPr>
        <p:spPr>
          <a:xfrm>
            <a:off x="7945438" y="2233613"/>
            <a:ext cx="865187" cy="5540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0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endParaRPr lang="en-US" altLang="zh-CN" sz="30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3810" name="文本框 31"/>
          <p:cNvSpPr/>
          <p:nvPr/>
        </p:nvSpPr>
        <p:spPr>
          <a:xfrm>
            <a:off x="7850188" y="4195763"/>
            <a:ext cx="431800" cy="506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700" b="1" i="1">
                <a:solidFill>
                  <a:srgbClr val="FF0000"/>
                </a:solidFill>
                <a:latin typeface="Times New Roman" pitchFamily="18" charset="0"/>
              </a:rPr>
              <a:t>G</a:t>
            </a:r>
            <a:endParaRPr lang="en-US" altLang="zh-CN" sz="27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3811" name="文本框 24"/>
          <p:cNvSpPr/>
          <p:nvPr/>
        </p:nvSpPr>
        <p:spPr>
          <a:xfrm>
            <a:off x="865188" y="4981575"/>
            <a:ext cx="1743075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latin typeface="黑体" pitchFamily="2" charset="-122"/>
                <a:ea typeface="黑体" pitchFamily="2" charset="-122"/>
              </a:rPr>
              <a:t>静止的茶杯</a:t>
            </a:r>
            <a:endParaRPr lang="zh-CN" altLang="en-US" sz="20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3812" name="文本框 25"/>
          <p:cNvSpPr/>
          <p:nvPr/>
        </p:nvSpPr>
        <p:spPr>
          <a:xfrm>
            <a:off x="3436938" y="4979988"/>
            <a:ext cx="2455862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latin typeface="黑体" pitchFamily="2" charset="-122"/>
                <a:ea typeface="黑体" pitchFamily="2" charset="-122"/>
              </a:rPr>
              <a:t>静止的杂技演员</a:t>
            </a:r>
            <a:endParaRPr lang="zh-CN" altLang="en-US" sz="20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3813" name="WordArt 4"/>
          <p:cNvSpPr>
            <a:spLocks noTextEdit="1"/>
          </p:cNvSpPr>
          <p:nvPr/>
        </p:nvSpPr>
        <p:spPr>
          <a:xfrm>
            <a:off x="630238" y="4829175"/>
            <a:ext cx="7956550" cy="673100"/>
          </a:xfrm>
          <a:prstGeom prst="rect">
            <a:avLst/>
          </a:prstGeom>
          <a:solidFill>
            <a:srgbClr val="FFFFFF"/>
          </a:solidFill>
          <a:ln>
            <a:noFill/>
            <a:miter lim="800000"/>
          </a:ln>
        </p:spPr>
        <p:txBody>
          <a:bodyPr wrap="none" fromWordArt="1" anchor="t" anchorCtr="0">
            <a:normAutofit fontScale="85000" lnSpcReduction="10000"/>
          </a:bodyPr>
          <a:lstStyle/>
          <a:p>
            <a:pPr lvl="0" algn="ctr"/>
            <a:r>
              <a:rPr sz="3200" b="1">
                <a:ln>
                  <a:noFill/>
                </a:ln>
                <a:solidFill>
                  <a:srgbClr val="FFFFFF"/>
                </a:solidFill>
                <a:latin typeface="宋体"/>
              </a:rPr>
              <a:t>这些物体受力但运动状态保持不变。</a:t>
            </a:r>
          </a:p>
        </p:txBody>
      </p:sp>
      <p:sp>
        <p:nvSpPr>
          <p:cNvPr id="33814" name="矩形 2"/>
          <p:cNvSpPr/>
          <p:nvPr/>
        </p:nvSpPr>
        <p:spPr>
          <a:xfrm>
            <a:off x="585788" y="1751013"/>
            <a:ext cx="451485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试一试：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分析下列物体的受力。</a:t>
            </a:r>
            <a:endParaRPr lang="zh-CN" altLang="en-US" sz="24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33815" name="组合 4"/>
          <p:cNvGrpSpPr/>
          <p:nvPr/>
        </p:nvGrpSpPr>
        <p:grpSpPr>
          <a:xfrm>
            <a:off x="2376488" y="495300"/>
            <a:ext cx="4219575" cy="466725"/>
            <a:chOff x="6049" y="1048"/>
            <a:chExt cx="8881" cy="959"/>
          </a:xfrm>
        </p:grpSpPr>
        <p:grpSp>
          <p:nvGrpSpPr>
            <p:cNvPr id="33816" name="组合 18"/>
            <p:cNvGrpSpPr/>
            <p:nvPr/>
          </p:nvGrpSpPr>
          <p:grpSpPr>
            <a:xfrm>
              <a:off x="6049" y="1130"/>
              <a:ext cx="2811" cy="877"/>
              <a:chOff x="2174498" y="679084"/>
              <a:chExt cx="1785105" cy="557590"/>
            </a:xfrm>
          </p:grpSpPr>
          <p:sp>
            <p:nvSpPr>
              <p:cNvPr id="33817" name="圆角矩形 7"/>
              <p:cNvSpPr/>
              <p:nvPr/>
            </p:nvSpPr>
            <p:spPr>
              <a:xfrm>
                <a:off x="2180723" y="679084"/>
                <a:ext cx="1746628" cy="557277"/>
              </a:xfrm>
              <a:prstGeom prst="round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300">
                  <a:solidFill>
                    <a:srgbClr val="000000"/>
                  </a:solidFill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33818" name="矩形 1"/>
              <p:cNvSpPr/>
              <p:nvPr/>
            </p:nvSpPr>
            <p:spPr>
              <a:xfrm>
                <a:off x="2174498" y="731692"/>
                <a:ext cx="1785105" cy="50498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squar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>
                  <a:lnSpc>
                    <a:spcPct val="80000"/>
                  </a:lnSpc>
                </a:pPr>
                <a:r>
                  <a:rPr lang="zh-CN" altLang="en-US" sz="2400">
                    <a:solidFill>
                      <a:schemeClr val="bg1"/>
                    </a:solidFill>
                    <a:latin typeface="Times New Roman" pitchFamily="18" charset="0"/>
                    <a:ea typeface="黑体" pitchFamily="2" charset="-122"/>
                  </a:rPr>
                  <a:t>考点 </a:t>
                </a:r>
                <a:r>
                  <a:rPr lang="en-US" altLang="zh-CN" sz="2400">
                    <a:solidFill>
                      <a:schemeClr val="bg1"/>
                    </a:solidFill>
                    <a:latin typeface="Times New Roman" pitchFamily="18" charset="0"/>
                    <a:ea typeface="黑体" pitchFamily="2" charset="-122"/>
                  </a:rPr>
                  <a:t>5</a:t>
                </a:r>
                <a:endPara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2" charset="-122"/>
                </a:endParaRPr>
              </a:p>
            </p:txBody>
          </p:sp>
        </p:grpSp>
        <p:sp>
          <p:nvSpPr>
            <p:cNvPr id="33819" name="文本框 12"/>
            <p:cNvSpPr/>
            <p:nvPr/>
          </p:nvSpPr>
          <p:spPr>
            <a:xfrm>
              <a:off x="9223" y="1048"/>
              <a:ext cx="5707" cy="94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latin typeface="黑体" pitchFamily="2" charset="-122"/>
                  <a:ea typeface="黑体" pitchFamily="2" charset="-122"/>
                </a:rPr>
                <a:t>平衡力和平衡状态</a:t>
              </a:r>
              <a:endParaRPr lang="zh-CN" altLang="en-US" sz="2400" b="1">
                <a:latin typeface="黑体" pitchFamily="2" charset="-122"/>
                <a:ea typeface="黑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 fill="hold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0" fill="hold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1000" fill="hold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1000" fill="hold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1000" fill="hold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 fill="hold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798" grpId="0"/>
      <p:bldP spid="33803" grpId="0"/>
      <p:bldP spid="33804" grpId="0"/>
      <p:bldP spid="33809" grpId="0"/>
      <p:bldP spid="33810" grpId="0"/>
      <p:bldP spid="33811" grpId="0"/>
      <p:bldP spid="338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48"/>
          <p:cNvSpPr/>
          <p:nvPr/>
        </p:nvSpPr>
        <p:spPr>
          <a:xfrm>
            <a:off x="847725" y="552450"/>
            <a:ext cx="451485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试一试：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分析下列物体的受力。</a:t>
            </a:r>
            <a:endParaRPr lang="zh-CN" altLang="en-US" sz="24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34818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363" y="2401888"/>
            <a:ext cx="1997075" cy="1854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19" name="椭圆 28"/>
          <p:cNvSpPr/>
          <p:nvPr/>
        </p:nvSpPr>
        <p:spPr>
          <a:xfrm rot="5280000">
            <a:off x="1650206" y="3123407"/>
            <a:ext cx="71437" cy="69850"/>
          </a:xfrm>
          <a:prstGeom prst="ellipse">
            <a:avLst/>
          </a:prstGeom>
          <a:solidFill>
            <a:srgbClr val="00E4A8"/>
          </a:solidFill>
          <a:ln>
            <a:solidFill>
              <a:prstClr val="black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400" b="1" i="1">
              <a:latin typeface="Times New Roman" pitchFamily="18" charset="0"/>
            </a:endParaRPr>
          </a:p>
        </p:txBody>
      </p:sp>
      <p:cxnSp>
        <p:nvCxnSpPr>
          <p:cNvPr id="34820" name="直接连接符 27"/>
          <p:cNvCxnSpPr/>
          <p:nvPr/>
        </p:nvCxnSpPr>
        <p:spPr>
          <a:xfrm rot="5280000" flipH="1" flipV="1">
            <a:off x="1808163" y="2808287"/>
            <a:ext cx="211138" cy="481013"/>
          </a:xfrm>
          <a:prstGeom prst="line">
            <a:avLst/>
          </a:prstGeom>
          <a:noFill/>
          <a:ln w="34925">
            <a:solidFill>
              <a:srgbClr val="FF0000"/>
            </a:solidFill>
            <a:miter lim="800000"/>
            <a:tailEnd type="triangle"/>
          </a:ln>
        </p:spPr>
      </p:cxnSp>
      <p:sp>
        <p:nvSpPr>
          <p:cNvPr id="34821" name="文本框 29"/>
          <p:cNvSpPr/>
          <p:nvPr/>
        </p:nvSpPr>
        <p:spPr>
          <a:xfrm rot="21480000">
            <a:off x="2160588" y="2819400"/>
            <a:ext cx="287337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endParaRPr lang="en-US" altLang="zh-CN" sz="2400" b="1" i="1" baseline="-25000">
              <a:solidFill>
                <a:srgbClr val="FF0000"/>
              </a:solidFill>
              <a:latin typeface="Times New Roman" pitchFamily="18" charset="0"/>
            </a:endParaRPr>
          </a:p>
        </p:txBody>
      </p:sp>
      <p:grpSp>
        <p:nvGrpSpPr>
          <p:cNvPr id="34822" name="组合 17"/>
          <p:cNvGrpSpPr/>
          <p:nvPr/>
        </p:nvGrpSpPr>
        <p:grpSpPr>
          <a:xfrm>
            <a:off x="1385888" y="2274888"/>
            <a:ext cx="722312" cy="887412"/>
            <a:chOff x="7727" y="2609"/>
            <a:chExt cx="1517" cy="1862"/>
          </a:xfrm>
        </p:grpSpPr>
        <p:sp>
          <p:nvSpPr>
            <p:cNvPr id="34823" name="文本框 23"/>
            <p:cNvSpPr/>
            <p:nvPr/>
          </p:nvSpPr>
          <p:spPr>
            <a:xfrm>
              <a:off x="7867" y="2609"/>
              <a:ext cx="1377" cy="9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</a:rPr>
                <a:t>支</a:t>
              </a:r>
              <a:endParaRPr lang="zh-CN" altLang="en-US" sz="2400" b="1" baseline="-25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cxnSp>
          <p:nvCxnSpPr>
            <p:cNvPr id="34824" name="直接连接符 21"/>
            <p:cNvCxnSpPr/>
            <p:nvPr/>
          </p:nvCxnSpPr>
          <p:spPr>
            <a:xfrm flipH="1" flipV="1">
              <a:off x="7727" y="3046"/>
              <a:ext cx="630" cy="1425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miter lim="800000"/>
              <a:tailEnd type="triangle"/>
            </a:ln>
          </p:spPr>
        </p:cxnSp>
      </p:grpSp>
      <p:grpSp>
        <p:nvGrpSpPr>
          <p:cNvPr id="34825" name="组合 16"/>
          <p:cNvGrpSpPr/>
          <p:nvPr/>
        </p:nvGrpSpPr>
        <p:grpSpPr>
          <a:xfrm>
            <a:off x="1685925" y="3162300"/>
            <a:ext cx="323850" cy="1011238"/>
            <a:chOff x="8357" y="4471"/>
            <a:chExt cx="680" cy="2125"/>
          </a:xfrm>
        </p:grpSpPr>
        <p:sp>
          <p:nvSpPr>
            <p:cNvPr id="34826" name="文本框 20"/>
            <p:cNvSpPr/>
            <p:nvPr/>
          </p:nvSpPr>
          <p:spPr>
            <a:xfrm>
              <a:off x="8392" y="5629"/>
              <a:ext cx="645" cy="9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G</a:t>
              </a:r>
              <a:endParaRPr lang="en-US" altLang="zh-CN" sz="2400" b="1" i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cxnSp>
          <p:nvCxnSpPr>
            <p:cNvPr id="34827" name="直接连接符 19"/>
            <p:cNvCxnSpPr/>
            <p:nvPr/>
          </p:nvCxnSpPr>
          <p:spPr>
            <a:xfrm>
              <a:off x="8357" y="4471"/>
              <a:ext cx="45" cy="1920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miter lim="800000"/>
              <a:tailEnd type="triangle"/>
            </a:ln>
          </p:spPr>
        </p:cxnSp>
      </p:grpSp>
      <p:pic>
        <p:nvPicPr>
          <p:cNvPr id="34828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113" y="2154238"/>
            <a:ext cx="2184400" cy="2117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9" name="椭圆 7"/>
          <p:cNvSpPr/>
          <p:nvPr/>
        </p:nvSpPr>
        <p:spPr>
          <a:xfrm rot="5280000">
            <a:off x="4487863" y="3678237"/>
            <a:ext cx="71438" cy="68263"/>
          </a:xfrm>
          <a:prstGeom prst="ellipse">
            <a:avLst/>
          </a:prstGeom>
          <a:solidFill>
            <a:srgbClr val="00E4A8"/>
          </a:solidFill>
          <a:ln>
            <a:solidFill>
              <a:prstClr val="black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400" b="1" i="1">
              <a:latin typeface="Times New Roman" pitchFamily="18" charset="0"/>
            </a:endParaRPr>
          </a:p>
        </p:txBody>
      </p:sp>
      <p:grpSp>
        <p:nvGrpSpPr>
          <p:cNvPr id="34830" name="组合 15"/>
          <p:cNvGrpSpPr/>
          <p:nvPr/>
        </p:nvGrpSpPr>
        <p:grpSpPr>
          <a:xfrm>
            <a:off x="4524375" y="3268663"/>
            <a:ext cx="790575" cy="460375"/>
            <a:chOff x="14795" y="5461"/>
            <a:chExt cx="1660" cy="967"/>
          </a:xfrm>
        </p:grpSpPr>
        <p:cxnSp>
          <p:nvCxnSpPr>
            <p:cNvPr id="34831" name="直接连接符 8"/>
            <p:cNvCxnSpPr/>
            <p:nvPr/>
          </p:nvCxnSpPr>
          <p:spPr>
            <a:xfrm rot="5340000" flipV="1">
              <a:off x="15416" y="5751"/>
              <a:ext cx="35" cy="1280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miter lim="800000"/>
              <a:tailEnd type="triangle"/>
            </a:ln>
          </p:spPr>
        </p:cxnSp>
        <p:sp>
          <p:nvSpPr>
            <p:cNvPr id="34832" name="文本框 9"/>
            <p:cNvSpPr/>
            <p:nvPr/>
          </p:nvSpPr>
          <p:spPr>
            <a:xfrm rot="21480000">
              <a:off x="15852" y="5461"/>
              <a:ext cx="603" cy="9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  <a:endParaRPr lang="en-US" altLang="zh-CN" sz="2400" b="1" i="1" baseline="-250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34833" name="文本框 11"/>
          <p:cNvSpPr/>
          <p:nvPr/>
        </p:nvSpPr>
        <p:spPr>
          <a:xfrm>
            <a:off x="4540250" y="4267200"/>
            <a:ext cx="3079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G</a:t>
            </a:r>
            <a:endParaRPr lang="en-US" altLang="zh-CN" sz="24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4834" name="文本框 12"/>
          <p:cNvSpPr/>
          <p:nvPr/>
        </p:nvSpPr>
        <p:spPr>
          <a:xfrm>
            <a:off x="4506913" y="2828925"/>
            <a:ext cx="62706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</a:rPr>
              <a:t>支</a:t>
            </a:r>
            <a:endParaRPr lang="zh-CN" altLang="en-US" sz="2400" b="1" baseline="-25000">
              <a:solidFill>
                <a:srgbClr val="FF0000"/>
              </a:solidFill>
              <a:latin typeface="Times New Roman" pitchFamily="18" charset="0"/>
            </a:endParaRPr>
          </a:p>
        </p:txBody>
      </p:sp>
      <p:cxnSp>
        <p:nvCxnSpPr>
          <p:cNvPr id="34835" name="直接连接符 13"/>
          <p:cNvCxnSpPr/>
          <p:nvPr/>
        </p:nvCxnSpPr>
        <p:spPr>
          <a:xfrm flipH="1" flipV="1">
            <a:off x="4321175" y="2930525"/>
            <a:ext cx="203200" cy="785813"/>
          </a:xfrm>
          <a:prstGeom prst="line">
            <a:avLst/>
          </a:prstGeom>
          <a:noFill/>
          <a:ln w="3492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34836" name="直接连接符 14"/>
          <p:cNvCxnSpPr/>
          <p:nvPr/>
        </p:nvCxnSpPr>
        <p:spPr>
          <a:xfrm flipH="1">
            <a:off x="4524375" y="3716338"/>
            <a:ext cx="0" cy="1033462"/>
          </a:xfrm>
          <a:prstGeom prst="line">
            <a:avLst/>
          </a:prstGeom>
          <a:noFill/>
          <a:ln w="34925">
            <a:solidFill>
              <a:srgbClr val="FF0000"/>
            </a:solidFill>
            <a:miter lim="800000"/>
            <a:tailEnd type="triangle"/>
          </a:ln>
        </p:spPr>
      </p:cxnSp>
      <p:pic>
        <p:nvPicPr>
          <p:cNvPr id="34837" name="图片 3" descr="tim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050" y="1828800"/>
            <a:ext cx="2860675" cy="2287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38" name="文本框 6"/>
          <p:cNvSpPr/>
          <p:nvPr/>
        </p:nvSpPr>
        <p:spPr>
          <a:xfrm>
            <a:off x="6800850" y="3605213"/>
            <a:ext cx="4572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G</a:t>
            </a:r>
            <a:endParaRPr lang="en-US" altLang="zh-CN" sz="24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4839" name="文本框 22"/>
          <p:cNvSpPr/>
          <p:nvPr/>
        </p:nvSpPr>
        <p:spPr>
          <a:xfrm>
            <a:off x="7194550" y="2089150"/>
            <a:ext cx="6223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</a:rPr>
              <a:t>支</a:t>
            </a:r>
            <a:endParaRPr lang="zh-CN" altLang="en-US" sz="2400" b="1" baseline="-250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4840" name="文本框 26"/>
          <p:cNvSpPr/>
          <p:nvPr/>
        </p:nvSpPr>
        <p:spPr>
          <a:xfrm>
            <a:off x="6254750" y="2976563"/>
            <a:ext cx="5969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</a:rPr>
              <a:t>牵</a:t>
            </a:r>
            <a:endParaRPr lang="zh-CN" altLang="en-US" sz="2400" b="1" baseline="-250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4841" name="文本框 32"/>
          <p:cNvSpPr/>
          <p:nvPr/>
        </p:nvSpPr>
        <p:spPr>
          <a:xfrm rot="21480000">
            <a:off x="7716838" y="2811463"/>
            <a:ext cx="287337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endParaRPr lang="en-US" altLang="zh-CN" sz="2400" b="1" i="1" baseline="-250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4842" name="文本框 34"/>
          <p:cNvSpPr/>
          <p:nvPr/>
        </p:nvSpPr>
        <p:spPr>
          <a:xfrm>
            <a:off x="868363" y="4527550"/>
            <a:ext cx="1743075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latin typeface="黑体" pitchFamily="2" charset="-122"/>
                <a:ea typeface="黑体" pitchFamily="2" charset="-122"/>
              </a:rPr>
              <a:t>静止的小球</a:t>
            </a:r>
            <a:endParaRPr lang="zh-CN" altLang="en-US" sz="20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4843" name="文本框 35"/>
          <p:cNvSpPr/>
          <p:nvPr/>
        </p:nvSpPr>
        <p:spPr>
          <a:xfrm>
            <a:off x="3941763" y="4710113"/>
            <a:ext cx="1743075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latin typeface="黑体" pitchFamily="2" charset="-122"/>
                <a:ea typeface="黑体" pitchFamily="2" charset="-122"/>
              </a:rPr>
              <a:t>静止的小球</a:t>
            </a:r>
            <a:endParaRPr lang="zh-CN" altLang="en-US" sz="20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4844" name="文本框 36"/>
          <p:cNvSpPr/>
          <p:nvPr/>
        </p:nvSpPr>
        <p:spPr>
          <a:xfrm>
            <a:off x="6299200" y="4527550"/>
            <a:ext cx="2346325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latin typeface="黑体" pitchFamily="2" charset="-122"/>
                <a:ea typeface="黑体" pitchFamily="2" charset="-122"/>
              </a:rPr>
              <a:t>匀速行驶的汽车</a:t>
            </a:r>
            <a:endParaRPr lang="zh-CN" altLang="en-US" sz="20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4845" name="椭圆 31"/>
          <p:cNvSpPr/>
          <p:nvPr/>
        </p:nvSpPr>
        <p:spPr>
          <a:xfrm rot="5280000">
            <a:off x="7135813" y="3065463"/>
            <a:ext cx="57150" cy="57150"/>
          </a:xfrm>
          <a:prstGeom prst="ellipse">
            <a:avLst/>
          </a:prstGeom>
          <a:solidFill>
            <a:srgbClr val="00E4A8"/>
          </a:solidFill>
          <a:ln>
            <a:solidFill>
              <a:prstClr val="black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400" b="1" i="1">
              <a:latin typeface="Times New Roman" pitchFamily="18" charset="0"/>
            </a:endParaRPr>
          </a:p>
        </p:txBody>
      </p:sp>
      <p:cxnSp>
        <p:nvCxnSpPr>
          <p:cNvPr id="34846" name="直接连接符 2"/>
          <p:cNvCxnSpPr/>
          <p:nvPr/>
        </p:nvCxnSpPr>
        <p:spPr>
          <a:xfrm flipH="1">
            <a:off x="7164388" y="3073400"/>
            <a:ext cx="0" cy="914400"/>
          </a:xfrm>
          <a:prstGeom prst="line">
            <a:avLst/>
          </a:prstGeom>
          <a:noFill/>
          <a:ln w="3492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34847" name="直接连接符 10"/>
          <p:cNvCxnSpPr/>
          <p:nvPr/>
        </p:nvCxnSpPr>
        <p:spPr>
          <a:xfrm flipH="1" flipV="1">
            <a:off x="7164388" y="2227263"/>
            <a:ext cx="0" cy="849312"/>
          </a:xfrm>
          <a:prstGeom prst="line">
            <a:avLst/>
          </a:prstGeom>
          <a:noFill/>
          <a:ln w="3492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34848" name="直接连接符 30"/>
          <p:cNvCxnSpPr/>
          <p:nvPr/>
        </p:nvCxnSpPr>
        <p:spPr>
          <a:xfrm rot="5340000" flipV="1">
            <a:off x="7416801" y="2833687"/>
            <a:ext cx="6350" cy="511175"/>
          </a:xfrm>
          <a:prstGeom prst="line">
            <a:avLst/>
          </a:prstGeom>
          <a:noFill/>
          <a:ln w="3492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34849" name="直接连接符 25"/>
          <p:cNvCxnSpPr/>
          <p:nvPr/>
        </p:nvCxnSpPr>
        <p:spPr>
          <a:xfrm rot="5400000" flipH="1">
            <a:off x="6896101" y="2825750"/>
            <a:ext cx="0" cy="536575"/>
          </a:xfrm>
          <a:prstGeom prst="line">
            <a:avLst/>
          </a:prstGeom>
          <a:noFill/>
          <a:ln w="34925">
            <a:solidFill>
              <a:srgbClr val="FF0000"/>
            </a:solidFill>
            <a:miter lim="800000"/>
            <a:tailEnd type="triangle"/>
          </a:ln>
        </p:spPr>
      </p:cxnSp>
      <p:sp>
        <p:nvSpPr>
          <p:cNvPr id="34850" name="WordArt 4"/>
          <p:cNvSpPr>
            <a:spLocks noTextEdit="1"/>
          </p:cNvSpPr>
          <p:nvPr/>
        </p:nvSpPr>
        <p:spPr>
          <a:xfrm>
            <a:off x="403225" y="5319713"/>
            <a:ext cx="8034338" cy="4857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fromWordArt="1" anchor="t" anchorCtr="0"/>
          <a:lstStyle/>
          <a:p>
            <a:pPr lvl="0" algn="ctr"/>
            <a:r>
              <a:rPr sz="2800" b="1">
                <a:ln>
                  <a:noFill/>
                </a:ln>
                <a:noFill/>
                <a:latin typeface="宋体"/>
              </a:rPr>
              <a:t>   这些物体受力但运动状态保持不变。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 fill="hold"/>
                                        <p:tgtEl>
                                          <p:spTgt spid="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1" grpId="0"/>
      <p:bldP spid="34829" grpId="0"/>
      <p:bldP spid="34833" grpId="0"/>
      <p:bldP spid="34834" grpId="0"/>
      <p:bldP spid="34838" grpId="0"/>
      <p:bldP spid="34839" grpId="0"/>
      <p:bldP spid="34840" grpId="0"/>
      <p:bldP spid="34841" grpId="0"/>
      <p:bldP spid="34842" grpId="0"/>
      <p:bldP spid="34843" grpId="0"/>
      <p:bldP spid="34844" grpId="0"/>
      <p:bldP spid="3484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5841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8" y="1601788"/>
            <a:ext cx="1274762" cy="1763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2" name="Text Box 2"/>
          <p:cNvSpPr/>
          <p:nvPr/>
        </p:nvSpPr>
        <p:spPr>
          <a:xfrm>
            <a:off x="633413" y="1136650"/>
            <a:ext cx="82105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latin typeface="宋体" pitchFamily="2" charset="-122"/>
              </a:rPr>
              <a:t>物体受到几个力作用时，保持静止状态或匀速直线运动状态。</a:t>
            </a:r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35843" name="下箭头标注 3"/>
          <p:cNvSpPr/>
          <p:nvPr/>
        </p:nvSpPr>
        <p:spPr>
          <a:xfrm>
            <a:off x="1963738" y="1136650"/>
            <a:ext cx="939800" cy="866775"/>
          </a:xfrm>
          <a:prstGeom prst="downArrowCallout">
            <a:avLst>
              <a:gd name="adj1" fmla="val 25038"/>
              <a:gd name="adj2" fmla="val 25033"/>
              <a:gd name="adj3" fmla="val 25000"/>
              <a:gd name="adj4" fmla="val 64977"/>
            </a:avLst>
          </a:prstGeom>
          <a:noFill/>
          <a:ln w="28575">
            <a:solidFill>
              <a:srgbClr val="FF0000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2400">
              <a:solidFill>
                <a:srgbClr val="FF0000"/>
              </a:solidFill>
              <a:latin typeface="楷体" charset="-122"/>
              <a:ea typeface="楷体" charset="-122"/>
            </a:endParaRPr>
          </a:p>
        </p:txBody>
      </p:sp>
      <p:sp>
        <p:nvSpPr>
          <p:cNvPr id="35844" name="文本框 4"/>
          <p:cNvSpPr/>
          <p:nvPr/>
        </p:nvSpPr>
        <p:spPr>
          <a:xfrm>
            <a:off x="1841500" y="2003425"/>
            <a:ext cx="1289050" cy="460375"/>
          </a:xfrm>
          <a:prstGeom prst="rect">
            <a:avLst/>
          </a:prstGeom>
          <a:noFill/>
          <a:ln>
            <a:solidFill>
              <a:srgbClr val="0000FF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latin typeface="楷体" charset="-122"/>
                <a:ea typeface="楷体" charset="-122"/>
              </a:rPr>
              <a:t>平衡力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5845" name="下箭头标注 6"/>
          <p:cNvSpPr/>
          <p:nvPr/>
        </p:nvSpPr>
        <p:spPr>
          <a:xfrm>
            <a:off x="4706938" y="1095375"/>
            <a:ext cx="3986212" cy="866775"/>
          </a:xfrm>
          <a:prstGeom prst="downArrowCallout">
            <a:avLst>
              <a:gd name="adj1" fmla="val 24996"/>
              <a:gd name="adj2" fmla="val 24996"/>
              <a:gd name="adj3" fmla="val 25000"/>
              <a:gd name="adj4" fmla="val 64977"/>
            </a:avLst>
          </a:prstGeom>
          <a:noFill/>
          <a:ln w="28575">
            <a:solidFill>
              <a:srgbClr val="FF0000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2400">
              <a:solidFill>
                <a:srgbClr val="FF0000"/>
              </a:solidFill>
              <a:latin typeface="楷体" charset="-122"/>
              <a:ea typeface="楷体" charset="-122"/>
            </a:endParaRPr>
          </a:p>
        </p:txBody>
      </p:sp>
      <p:sp>
        <p:nvSpPr>
          <p:cNvPr id="35846" name="文本框 16"/>
          <p:cNvSpPr/>
          <p:nvPr/>
        </p:nvSpPr>
        <p:spPr>
          <a:xfrm>
            <a:off x="6002338" y="2003425"/>
            <a:ext cx="1508125" cy="460375"/>
          </a:xfrm>
          <a:prstGeom prst="rect">
            <a:avLst/>
          </a:prstGeom>
          <a:noFill/>
          <a:ln>
            <a:solidFill>
              <a:srgbClr val="0000FF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latin typeface="楷体" charset="-122"/>
                <a:ea typeface="楷体" charset="-122"/>
              </a:rPr>
              <a:t>平衡状态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5847" name="TextBox 4"/>
          <p:cNvSpPr txBox="1"/>
          <p:nvPr/>
        </p:nvSpPr>
        <p:spPr>
          <a:xfrm>
            <a:off x="2397488" y="3122130"/>
            <a:ext cx="2040943" cy="461665"/>
          </a:xfrm>
          <a:prstGeom prst="rect">
            <a:avLst/>
          </a:prstGeom>
          <a:noFill/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/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物体不受力时</a:t>
            </a:r>
            <a:endParaRPr lang="zh-CN" altLang="en-US" sz="24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35848" name="TextBox 6"/>
          <p:cNvSpPr txBox="1"/>
          <p:nvPr/>
        </p:nvSpPr>
        <p:spPr>
          <a:xfrm>
            <a:off x="5122599" y="2922640"/>
            <a:ext cx="2659703" cy="1754326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保持静止状态</a:t>
            </a:r>
            <a:endParaRPr lang="en-US" altLang="zh-CN" sz="2400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或</a:t>
            </a:r>
            <a:endParaRPr lang="en-US" altLang="zh-CN" sz="2400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匀速直线运动状态</a:t>
            </a:r>
            <a:endParaRPr lang="zh-CN" altLang="en-US" sz="2400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35849" name="组合 26"/>
          <p:cNvGrpSpPr/>
          <p:nvPr/>
        </p:nvGrpSpPr>
        <p:grpSpPr>
          <a:xfrm>
            <a:off x="2295525" y="3140075"/>
            <a:ext cx="2089150" cy="889000"/>
            <a:chOff x="428596" y="2285992"/>
            <a:chExt cx="2786082" cy="1184628"/>
          </a:xfrm>
        </p:grpSpPr>
        <p:sp>
          <p:nvSpPr>
            <p:cNvPr id="35850" name="椭圆 27"/>
            <p:cNvSpPr/>
            <p:nvPr/>
          </p:nvSpPr>
          <p:spPr>
            <a:xfrm>
              <a:off x="428596" y="2285992"/>
              <a:ext cx="2786082" cy="64294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defPPr>
                <a:defRPr lang="zh-CN"/>
              </a:defPPr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kern="1200" baseline="0">
                  <a:solidFill>
                    <a:schemeClr val="tx1"/>
                  </a:solidFill>
                  <a:latin typeface="Calibri" charset="0"/>
                  <a:ea typeface="宋体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kern="1200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kern="1200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kern="1200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kern="1200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</a:lstStyle>
            <a:p>
              <a:pPr lvl="0" algn="ctr"/>
              <a:endParaRPr lang="zh-CN" altLang="en-US" sz="2400">
                <a:solidFill>
                  <a:srgbClr val="FFFFFF"/>
                </a:solidFill>
                <a:latin typeface="楷体" charset="-122"/>
                <a:ea typeface="楷体" charset="-122"/>
              </a:endParaRPr>
            </a:p>
          </p:txBody>
        </p:sp>
        <p:sp>
          <p:nvSpPr>
            <p:cNvPr id="35851" name="TextBox 21"/>
            <p:cNvSpPr/>
            <p:nvPr/>
          </p:nvSpPr>
          <p:spPr>
            <a:xfrm>
              <a:off x="1162026" y="2857152"/>
              <a:ext cx="1468130" cy="6134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</a:rPr>
                <a:t>不存在</a:t>
              </a:r>
              <a:endPara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35852" name="TextBox 4"/>
          <p:cNvSpPr txBox="1"/>
          <p:nvPr/>
        </p:nvSpPr>
        <p:spPr>
          <a:xfrm>
            <a:off x="2165275" y="4046089"/>
            <a:ext cx="2350323" cy="461665"/>
          </a:xfrm>
          <a:prstGeom prst="rect">
            <a:avLst/>
          </a:prstGeom>
          <a:noFill/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/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物体受平衡力时</a:t>
            </a:r>
            <a:endParaRPr lang="zh-CN" altLang="en-US" sz="24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35853" name="右大括号 38"/>
          <p:cNvSpPr/>
          <p:nvPr/>
        </p:nvSpPr>
        <p:spPr>
          <a:xfrm>
            <a:off x="4564063" y="3209925"/>
            <a:ext cx="268287" cy="1181100"/>
          </a:xfrm>
          <a:prstGeom prst="rightBrace">
            <a:avLst>
              <a:gd name="adj1" fmla="val 61470"/>
              <a:gd name="adj2" fmla="val 50000"/>
            </a:avLst>
          </a:prstGeom>
          <a:noFill/>
          <a:ln w="12700">
            <a:solidFill>
              <a:schemeClr val="accent1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2400">
              <a:latin typeface="楷体" charset="-122"/>
              <a:ea typeface="楷体" charset="-122"/>
            </a:endParaRPr>
          </a:p>
        </p:txBody>
      </p:sp>
      <p:sp>
        <p:nvSpPr>
          <p:cNvPr id="35854" name="左右箭头 5"/>
          <p:cNvSpPr/>
          <p:nvPr/>
        </p:nvSpPr>
        <p:spPr>
          <a:xfrm>
            <a:off x="3217863" y="2108200"/>
            <a:ext cx="2695575" cy="261938"/>
          </a:xfrm>
          <a:prstGeom prst="leftRightArrow">
            <a:avLst>
              <a:gd name="adj1" fmla="val 50000"/>
              <a:gd name="adj2" fmla="val 50168"/>
            </a:avLst>
          </a:prstGeom>
          <a:noFill/>
          <a:ln w="12700">
            <a:solidFill>
              <a:srgbClr val="0000FF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 fill="hold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 fill="hold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3585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 fill="hold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 fill="hold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  <p:cond evt="onBegin" delay="0">
                          <p:tn val="47"/>
                        </p:cond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/>
      <p:bldP spid="35844" grpId="0"/>
      <p:bldP spid="35845" grpId="0"/>
      <p:bldP spid="35846" grpId="0"/>
      <p:bldP spid="35847" grpId="0"/>
      <p:bldP spid="35848" grpId="0"/>
      <p:bldP spid="35852" grpId="0"/>
      <p:bldP spid="35853" grpId="0"/>
      <p:bldP spid="3585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6865" name="组合 3"/>
          <p:cNvGrpSpPr/>
          <p:nvPr/>
        </p:nvGrpSpPr>
        <p:grpSpPr>
          <a:xfrm>
            <a:off x="3371850" y="392113"/>
            <a:ext cx="1879600" cy="474662"/>
            <a:chOff x="497257" y="753279"/>
            <a:chExt cx="1881032" cy="475146"/>
          </a:xfrm>
        </p:grpSpPr>
        <p:grpSp>
          <p:nvGrpSpPr>
            <p:cNvPr id="36866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36867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36868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36869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36870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36871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sp>
        <p:nvSpPr>
          <p:cNvPr id="36872" name="文本框 1"/>
          <p:cNvSpPr/>
          <p:nvPr/>
        </p:nvSpPr>
        <p:spPr>
          <a:xfrm>
            <a:off x="-41275" y="1114425"/>
            <a:ext cx="9031288" cy="40052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例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下列情景中，处于平衡状态的是（　　）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/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/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/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/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4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     A．绕地球匀速运行的卫星       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4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     B．加速追赶猎物的猎豹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4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     C．下落的皮球                  </a:t>
            </a: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4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     D．匀速下降的跳伞运动员 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36873" name="文本框 6"/>
          <p:cNvSpPr/>
          <p:nvPr/>
        </p:nvSpPr>
        <p:spPr>
          <a:xfrm>
            <a:off x="5213350" y="1114425"/>
            <a:ext cx="3333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D</a:t>
            </a:r>
            <a:endParaRPr lang="en-US" altLang="zh-CN" sz="2400" b="1">
              <a:solidFill>
                <a:srgbClr val="FF0000"/>
              </a:solidFill>
              <a:latin typeface="Times New Roman" pitchFamily="18" charset="0"/>
              <a:sym typeface="宋体" pitchFamily="2" charset="-122"/>
            </a:endParaRPr>
          </a:p>
        </p:txBody>
      </p:sp>
      <p:pic>
        <p:nvPicPr>
          <p:cNvPr id="36874" name="图片 2" descr="t0184ac999de73fd6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662113"/>
            <a:ext cx="1677988" cy="12588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75" name="图片 3" descr="u=2056847363,42747864&amp;fm=214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313" y="1662113"/>
            <a:ext cx="1749425" cy="12588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76" name="图片 4" descr="01534f59736908a8012193a3267ac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0" y="1662113"/>
            <a:ext cx="1724025" cy="1257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77" name="图片 5"/>
          <p:cNvPicPr>
            <a:picLocks noChangeAspect="1"/>
          </p:cNvPicPr>
          <p:nvPr/>
        </p:nvPicPr>
        <p:blipFill>
          <a:blip r:embed="rId5"/>
          <a:srcRect l="16475" b="5898"/>
          <a:stretch>
            <a:fillRect/>
          </a:stretch>
        </p:blipFill>
        <p:spPr>
          <a:xfrm>
            <a:off x="6997700" y="1662113"/>
            <a:ext cx="1747838" cy="12588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78" name="TextBox 4"/>
          <p:cNvSpPr/>
          <p:nvPr/>
        </p:nvSpPr>
        <p:spPr>
          <a:xfrm>
            <a:off x="4167188" y="3036888"/>
            <a:ext cx="2632075" cy="460375"/>
          </a:xfrm>
          <a:prstGeom prst="rect">
            <a:avLst/>
          </a:prstGeom>
          <a:gradFill rotWithShape="1">
            <a:gsLst>
              <a:gs pos="0">
                <a:srgbClr val="9F9FC3"/>
              </a:gs>
              <a:gs pos="50000">
                <a:srgbClr val="9393B8"/>
              </a:gs>
              <a:gs pos="100000">
                <a:srgbClr val="7E7EAF"/>
              </a:gs>
            </a:gsLst>
            <a:lin ang="5400000"/>
          </a:gradFill>
          <a:ln w="6350">
            <a:solidFill>
              <a:srgbClr val="2D2D89"/>
            </a:solidFill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000000"/>
                </a:solidFill>
                <a:latin typeface="楷体" charset="-122"/>
                <a:ea typeface="楷体" charset="-122"/>
              </a:rPr>
              <a:t>运动方向不断改变</a:t>
            </a:r>
            <a:endParaRPr lang="zh-CN" altLang="en-US" sz="24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6879" name="TextBox 4"/>
          <p:cNvSpPr/>
          <p:nvPr/>
        </p:nvSpPr>
        <p:spPr>
          <a:xfrm>
            <a:off x="3846513" y="3522663"/>
            <a:ext cx="2632075" cy="460375"/>
          </a:xfrm>
          <a:prstGeom prst="rect">
            <a:avLst/>
          </a:prstGeom>
          <a:gradFill rotWithShape="1">
            <a:gsLst>
              <a:gs pos="0">
                <a:srgbClr val="9F9FC3"/>
              </a:gs>
              <a:gs pos="50000">
                <a:srgbClr val="9393B8"/>
              </a:gs>
              <a:gs pos="100000">
                <a:srgbClr val="7E7EAF"/>
              </a:gs>
            </a:gsLst>
            <a:lin ang="5400000"/>
          </a:gradFill>
          <a:ln w="6350">
            <a:solidFill>
              <a:srgbClr val="2D2D89"/>
            </a:solidFill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000000"/>
                </a:solidFill>
                <a:latin typeface="楷体" charset="-122"/>
                <a:ea typeface="楷体" charset="-122"/>
              </a:rPr>
              <a:t>速度大小不断改变</a:t>
            </a:r>
            <a:endParaRPr lang="zh-CN" altLang="en-US" sz="24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6880" name="TextBox 4"/>
          <p:cNvSpPr/>
          <p:nvPr/>
        </p:nvSpPr>
        <p:spPr>
          <a:xfrm>
            <a:off x="2620963" y="4014788"/>
            <a:ext cx="2630487" cy="460375"/>
          </a:xfrm>
          <a:prstGeom prst="rect">
            <a:avLst/>
          </a:prstGeom>
          <a:gradFill rotWithShape="1">
            <a:gsLst>
              <a:gs pos="0">
                <a:srgbClr val="9F9FC3"/>
              </a:gs>
              <a:gs pos="50000">
                <a:srgbClr val="9393B8"/>
              </a:gs>
              <a:gs pos="100000">
                <a:srgbClr val="7E7EAF"/>
              </a:gs>
            </a:gsLst>
            <a:lin ang="5400000"/>
          </a:gradFill>
          <a:ln w="6350">
            <a:solidFill>
              <a:srgbClr val="2D2D89"/>
            </a:solidFill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000000"/>
                </a:solidFill>
                <a:latin typeface="楷体" charset="-122"/>
                <a:ea typeface="楷体" charset="-122"/>
              </a:rPr>
              <a:t>速度大小不断改变</a:t>
            </a:r>
            <a:endParaRPr lang="zh-CN" altLang="en-US" sz="24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6881" name="TextBox 4"/>
          <p:cNvSpPr/>
          <p:nvPr/>
        </p:nvSpPr>
        <p:spPr>
          <a:xfrm>
            <a:off x="4092575" y="4486275"/>
            <a:ext cx="3856038" cy="460375"/>
          </a:xfrm>
          <a:prstGeom prst="rect">
            <a:avLst/>
          </a:prstGeom>
          <a:gradFill rotWithShape="1">
            <a:gsLst>
              <a:gs pos="0">
                <a:srgbClr val="9F9FC3"/>
              </a:gs>
              <a:gs pos="50000">
                <a:srgbClr val="9393B8"/>
              </a:gs>
              <a:gs pos="100000">
                <a:srgbClr val="7E7EAF"/>
              </a:gs>
            </a:gsLst>
            <a:lin ang="5400000"/>
          </a:gradFill>
          <a:ln w="6350">
            <a:solidFill>
              <a:srgbClr val="2D2D89"/>
            </a:solidFill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000000"/>
                </a:solidFill>
                <a:latin typeface="楷体" charset="-122"/>
                <a:ea typeface="楷体" charset="-122"/>
              </a:rPr>
              <a:t>速度大小和运动方向都不变</a:t>
            </a:r>
            <a:endParaRPr lang="zh-CN" altLang="en-US" sz="24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 fill="hold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3" grpId="0"/>
      <p:bldP spid="36878" grpId="0"/>
      <p:bldP spid="36879" grpId="0"/>
      <p:bldP spid="36880" grpId="0"/>
      <p:bldP spid="3688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7889" name="组合 6"/>
          <p:cNvGrpSpPr/>
          <p:nvPr/>
        </p:nvGrpSpPr>
        <p:grpSpPr>
          <a:xfrm>
            <a:off x="2438400" y="233363"/>
            <a:ext cx="4311650" cy="461962"/>
            <a:chOff x="6109" y="1053"/>
            <a:chExt cx="9054" cy="970"/>
          </a:xfrm>
        </p:grpSpPr>
        <p:grpSp>
          <p:nvGrpSpPr>
            <p:cNvPr id="37890" name="组合 18"/>
            <p:cNvGrpSpPr/>
            <p:nvPr/>
          </p:nvGrpSpPr>
          <p:grpSpPr>
            <a:xfrm>
              <a:off x="6109" y="1138"/>
              <a:ext cx="2932" cy="885"/>
              <a:chOff x="2212975" y="684067"/>
              <a:chExt cx="1862099" cy="562751"/>
            </a:xfrm>
          </p:grpSpPr>
          <p:sp>
            <p:nvSpPr>
              <p:cNvPr id="37891" name="圆角矩形 12"/>
              <p:cNvSpPr/>
              <p:nvPr/>
            </p:nvSpPr>
            <p:spPr>
              <a:xfrm>
                <a:off x="2212975" y="684067"/>
                <a:ext cx="1862099" cy="513291"/>
              </a:xfrm>
              <a:prstGeom prst="round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300">
                  <a:solidFill>
                    <a:srgbClr val="000000"/>
                  </a:solidFill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37892" name="矩形 1"/>
              <p:cNvSpPr/>
              <p:nvPr/>
            </p:nvSpPr>
            <p:spPr>
              <a:xfrm>
                <a:off x="2501701" y="731692"/>
                <a:ext cx="1361643" cy="51512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>
                  <a:lnSpc>
                    <a:spcPct val="80000"/>
                  </a:lnSpc>
                </a:pPr>
                <a:r>
                  <a:rPr lang="zh-CN" altLang="en-US" sz="2400">
                    <a:solidFill>
                      <a:schemeClr val="bg1"/>
                    </a:solidFill>
                    <a:latin typeface="Times New Roman" pitchFamily="18" charset="0"/>
                    <a:ea typeface="黑体" pitchFamily="2" charset="-122"/>
                  </a:rPr>
                  <a:t>考点 </a:t>
                </a:r>
                <a:r>
                  <a:rPr lang="en-US" altLang="zh-CN" sz="2400">
                    <a:solidFill>
                      <a:schemeClr val="bg1"/>
                    </a:solidFill>
                    <a:latin typeface="Times New Roman" pitchFamily="18" charset="0"/>
                    <a:ea typeface="黑体" pitchFamily="2" charset="-122"/>
                  </a:rPr>
                  <a:t>6</a:t>
                </a:r>
                <a:endPara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2" charset="-122"/>
                </a:endParaRPr>
              </a:p>
            </p:txBody>
          </p:sp>
        </p:grpSp>
        <p:sp>
          <p:nvSpPr>
            <p:cNvPr id="37893" name="文本框 15"/>
            <p:cNvSpPr/>
            <p:nvPr/>
          </p:nvSpPr>
          <p:spPr>
            <a:xfrm>
              <a:off x="9456" y="1053"/>
              <a:ext cx="5707" cy="9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latin typeface="黑体" pitchFamily="2" charset="-122"/>
                  <a:ea typeface="黑体" pitchFamily="2" charset="-122"/>
                </a:rPr>
                <a:t>二力平衡的条件</a:t>
              </a:r>
              <a:endParaRPr lang="zh-CN" altLang="en-US" sz="2400" b="1">
                <a:latin typeface="黑体" pitchFamily="2" charset="-122"/>
                <a:ea typeface="黑体" pitchFamily="2" charset="-122"/>
              </a:endParaRPr>
            </a:p>
          </p:txBody>
        </p:sp>
      </p:grpSp>
      <p:sp>
        <p:nvSpPr>
          <p:cNvPr id="37894" name="文本框 1"/>
          <p:cNvSpPr txBox="1"/>
          <p:nvPr/>
        </p:nvSpPr>
        <p:spPr>
          <a:xfrm>
            <a:off x="2437130" y="788670"/>
            <a:ext cx="4197350" cy="460375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2400" b="1" spc="1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实验：</a:t>
            </a:r>
            <a:r>
              <a:rPr lang="zh-CN" altLang="en-US" sz="2400" b="1" spc="1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探究二力平衡的条件</a:t>
            </a:r>
            <a:endParaRPr lang="zh-CN" altLang="en-US" sz="2400" b="1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7895" name="TextBox 2"/>
          <p:cNvSpPr/>
          <p:nvPr/>
        </p:nvSpPr>
        <p:spPr>
          <a:xfrm>
            <a:off x="80963" y="1431925"/>
            <a:ext cx="8732837" cy="34020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3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         把小车放在光滑的水平桌面上，向挂在小车两端的托盘里加砝码。观察小车在什么条件下会</a:t>
            </a:r>
            <a:endParaRPr lang="en-US" altLang="zh-CN" sz="2400" b="1"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保持运动状态不变。</a:t>
            </a:r>
            <a:endParaRPr lang="en-US" altLang="zh-CN" sz="2400" b="1"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400" b="1">
                <a:latin typeface="Times New Roman" pitchFamily="18" charset="0"/>
                <a:ea typeface="楷体" charset="-122"/>
              </a:rPr>
              <a:t>         1. 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使两托盘里的砝码质量不相等。</a:t>
            </a:r>
            <a:endParaRPr lang="en-US" altLang="zh-CN" sz="2400" b="1"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400" b="1">
                <a:latin typeface="Times New Roman" pitchFamily="18" charset="0"/>
                <a:ea typeface="楷体" charset="-122"/>
              </a:rPr>
              <a:t>         2. 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使两托盘里的砝码质量相等。</a:t>
            </a:r>
            <a:endParaRPr lang="en-US" altLang="zh-CN" sz="2400" b="1"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400" b="1">
                <a:latin typeface="Times New Roman" pitchFamily="18" charset="0"/>
                <a:ea typeface="楷体" charset="-122"/>
              </a:rPr>
              <a:t>         3. </a:t>
            </a:r>
            <a:r>
              <a:rPr lang="zh-CN" altLang="en-US" sz="2400" b="1">
                <a:latin typeface="Times New Roman" pitchFamily="18" charset="0"/>
                <a:ea typeface="楷体" charset="-122"/>
              </a:rPr>
              <a:t>使两托盘里的砝码质量相等，把小车在水平面上扭转一个角度后释放。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pic>
        <p:nvPicPr>
          <p:cNvPr id="37896" name="Picture 2" descr="G:\resource\8x82\jpg\02004002.jpg">
            <a:hlinkClick r:id="rId3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6875" y="4518025"/>
            <a:ext cx="3446463" cy="20177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8913" name="Picture 2" descr="甲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75" y="-57150"/>
            <a:ext cx="8070850" cy="422275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38914" name="Group 3"/>
          <p:cNvGrpSpPr/>
          <p:nvPr/>
        </p:nvGrpSpPr>
        <p:grpSpPr>
          <a:xfrm>
            <a:off x="2776538" y="361950"/>
            <a:ext cx="3276600" cy="661988"/>
            <a:chOff x="1746" y="754"/>
            <a:chExt cx="2064" cy="556"/>
          </a:xfrm>
        </p:grpSpPr>
        <p:cxnSp>
          <p:nvCxnSpPr>
            <p:cNvPr id="38915" name="Line 4"/>
            <p:cNvCxnSpPr/>
            <p:nvPr/>
          </p:nvCxnSpPr>
          <p:spPr>
            <a:xfrm rot="5400000" flipH="1">
              <a:off x="3447" y="504"/>
              <a:ext cx="0" cy="59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 type="stealth"/>
            </a:ln>
          </p:spPr>
        </p:cxnSp>
        <p:sp>
          <p:nvSpPr>
            <p:cNvPr id="38916" name="Text Box 5"/>
            <p:cNvSpPr/>
            <p:nvPr/>
          </p:nvSpPr>
          <p:spPr>
            <a:xfrm>
              <a:off x="3470" y="845"/>
              <a:ext cx="340" cy="4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000" b="1">
                  <a:solidFill>
                    <a:srgbClr val="FF0000"/>
                  </a:solidFill>
                  <a:latin typeface="Times New Roman" pitchFamily="18" charset="0"/>
                  <a:ea typeface="微软雅黑" charset="-122"/>
                </a:rPr>
                <a:t>F</a:t>
              </a:r>
              <a:r>
                <a:rPr lang="en-US" altLang="zh-CN" sz="3000" b="1" baseline="-1000">
                  <a:solidFill>
                    <a:srgbClr val="FF0000"/>
                  </a:solidFill>
                  <a:latin typeface="Times New Roman" pitchFamily="18" charset="0"/>
                  <a:ea typeface="微软雅黑" charset="-122"/>
                </a:rPr>
                <a:t>2</a:t>
              </a:r>
              <a:endParaRPr lang="en-US" altLang="zh-CN" sz="100">
                <a:latin typeface="Times New Roman" pitchFamily="18" charset="0"/>
                <a:ea typeface="微软雅黑" charset="-122"/>
              </a:endParaRPr>
            </a:p>
          </p:txBody>
        </p:sp>
        <p:cxnSp>
          <p:nvCxnSpPr>
            <p:cNvPr id="38917" name="Line 6"/>
            <p:cNvCxnSpPr/>
            <p:nvPr/>
          </p:nvCxnSpPr>
          <p:spPr>
            <a:xfrm rot="16200000" flipH="1">
              <a:off x="2047" y="498"/>
              <a:ext cx="0" cy="602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 type="stealth"/>
            </a:ln>
          </p:spPr>
        </p:cxnSp>
        <p:sp>
          <p:nvSpPr>
            <p:cNvPr id="38918" name="Text Box 7"/>
            <p:cNvSpPr/>
            <p:nvPr/>
          </p:nvSpPr>
          <p:spPr>
            <a:xfrm>
              <a:off x="1837" y="845"/>
              <a:ext cx="340" cy="4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000" b="1">
                  <a:solidFill>
                    <a:srgbClr val="FF0000"/>
                  </a:solidFill>
                  <a:latin typeface="Times New Roman" pitchFamily="18" charset="0"/>
                  <a:ea typeface="微软雅黑" charset="-122"/>
                </a:rPr>
                <a:t>F</a:t>
              </a:r>
              <a:r>
                <a:rPr lang="en-US" altLang="zh-CN" sz="3000" b="1" baseline="-10000">
                  <a:solidFill>
                    <a:srgbClr val="FF0000"/>
                  </a:solidFill>
                  <a:latin typeface="Times New Roman" pitchFamily="18" charset="0"/>
                  <a:ea typeface="微软雅黑" charset="-122"/>
                </a:rPr>
                <a:t>1</a:t>
              </a:r>
              <a:endParaRPr lang="en-US" altLang="zh-CN" sz="100">
                <a:latin typeface="Times New Roman" pitchFamily="18" charset="0"/>
                <a:ea typeface="微软雅黑" charset="-122"/>
              </a:endParaRPr>
            </a:p>
          </p:txBody>
        </p:sp>
        <p:sp>
          <p:nvSpPr>
            <p:cNvPr id="38919" name="Oval 8"/>
            <p:cNvSpPr/>
            <p:nvPr/>
          </p:nvSpPr>
          <p:spPr>
            <a:xfrm>
              <a:off x="2336" y="754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00">
                <a:latin typeface="Calibri" charset="0"/>
                <a:ea typeface="微软雅黑" charset="-122"/>
              </a:endParaRPr>
            </a:p>
          </p:txBody>
        </p:sp>
        <p:sp>
          <p:nvSpPr>
            <p:cNvPr id="38920" name="Oval 9"/>
            <p:cNvSpPr/>
            <p:nvPr/>
          </p:nvSpPr>
          <p:spPr>
            <a:xfrm>
              <a:off x="3107" y="754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00">
                <a:latin typeface="Calibri" charset="0"/>
                <a:ea typeface="微软雅黑" charset="-122"/>
              </a:endParaRPr>
            </a:p>
          </p:txBody>
        </p:sp>
      </p:grpSp>
      <p:graphicFrame>
        <p:nvGraphicFramePr>
          <p:cNvPr id="38921" name="Group 99"/>
          <p:cNvGraphicFramePr>
            <a:graphicFrameLocks noGrp="1"/>
          </p:cNvGraphicFramePr>
          <p:nvPr/>
        </p:nvGraphicFramePr>
        <p:xfrm>
          <a:off x="806450" y="2947988"/>
          <a:ext cx="7335838" cy="3187700"/>
        </p:xfrm>
        <a:graphic>
          <a:graphicData uri="http://schemas.openxmlformats.org/drawingml/2006/table">
            <a:tbl>
              <a:tblPr/>
              <a:tblGrid>
                <a:gridCol w="1260475"/>
                <a:gridCol w="1395412"/>
                <a:gridCol w="3060700"/>
                <a:gridCol w="1619250"/>
              </a:tblGrid>
              <a:tr h="538162">
                <a:tc gridSpan="3"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latin typeface="Calibri"/>
                        </a:rPr>
                        <a:t>物体在水平方向所受二力的情况</a:t>
                      </a:r>
                      <a:endParaRPr lang="zh-CN" altLang="en-US" sz="2400" b="1"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28575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28575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round/>
                    </a:lnR>
                    <a:lnT w="28575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</a:tcPr>
                </a:tc>
                <a:tc rowSpan="2"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latin typeface="Calibri"/>
                        </a:rPr>
                        <a:t>运动状态是否改变</a:t>
                      </a:r>
                      <a:endParaRPr lang="zh-CN" altLang="en-US" sz="2400" b="1"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28575">
                      <a:solidFill>
                        <a:prstClr val="black"/>
                      </a:solidFill>
                      <a:round/>
                    </a:lnR>
                    <a:lnT w="28575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630238"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latin typeface="Calibri"/>
                        </a:rPr>
                        <a:t>大小</a:t>
                      </a:r>
                      <a:endParaRPr lang="zh-CN" altLang="en-US" sz="2400" b="1"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latin typeface="Calibri"/>
                        </a:rPr>
                        <a:t>方向</a:t>
                      </a:r>
                      <a:endParaRPr lang="zh-CN" altLang="en-US" sz="2400" b="1"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latin typeface="Calibri"/>
                        </a:rPr>
                        <a:t>是否在一条直线上</a:t>
                      </a:r>
                      <a:endParaRPr lang="zh-CN" altLang="en-US" sz="2400" b="1"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round/>
                    </a:lnL>
                    <a:lnR w="28575">
                      <a:solidFill>
                        <a:prstClr val="black"/>
                      </a:solidFill>
                      <a:round/>
                    </a:lnR>
                    <a:lnB w="12700">
                      <a:round/>
                    </a:lnB>
                  </a:tcPr>
                </a:tc>
              </a:tr>
              <a:tr h="635000"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latin typeface="Calibri"/>
                        </a:rPr>
                        <a:t>不相等</a:t>
                      </a:r>
                      <a:endParaRPr lang="zh-CN" altLang="en-US" sz="2400" b="1"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28575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633412"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latin typeface="Calibri"/>
                        </a:rPr>
                        <a:t>相等</a:t>
                      </a:r>
                      <a:endParaRPr lang="zh-CN" altLang="en-US" sz="2400" b="1"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28575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750888"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latin typeface="Calibri"/>
                        </a:rPr>
                        <a:t>相等</a:t>
                      </a:r>
                      <a:endParaRPr lang="zh-CN" altLang="en-US" sz="2400" b="1"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90000" tIns="46800" rIns="90000" bIns="4680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0000" marR="90000" marT="46800" marB="46800" anchor="ctr">
                    <a:lnL w="12700">
                      <a:solidFill>
                        <a:prstClr val="black"/>
                      </a:solidFill>
                      <a:round/>
                    </a:lnL>
                    <a:lnR w="28575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8950" name="矩形 4"/>
          <p:cNvSpPr/>
          <p:nvPr/>
        </p:nvSpPr>
        <p:spPr>
          <a:xfrm>
            <a:off x="2392363" y="4230688"/>
            <a:ext cx="8048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Calibri" charset="0"/>
              </a:rPr>
              <a:t>相反</a:t>
            </a:r>
            <a:endParaRPr lang="zh-CN" altLang="en-US" sz="2400" b="1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8951" name="矩形 5"/>
          <p:cNvSpPr/>
          <p:nvPr/>
        </p:nvSpPr>
        <p:spPr>
          <a:xfrm>
            <a:off x="2392363" y="4818063"/>
            <a:ext cx="8048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Calibri" charset="0"/>
              </a:rPr>
              <a:t>相反</a:t>
            </a:r>
            <a:endParaRPr lang="zh-CN" altLang="en-US" sz="2400" b="1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8952" name="矩形 6"/>
          <p:cNvSpPr/>
          <p:nvPr/>
        </p:nvSpPr>
        <p:spPr>
          <a:xfrm>
            <a:off x="2239963" y="5313363"/>
            <a:ext cx="1109662" cy="831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Calibri" charset="0"/>
              </a:rPr>
              <a:t>成一定角度</a:t>
            </a:r>
            <a:endParaRPr lang="zh-CN" altLang="en-US" sz="2400" b="1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8953" name="矩形 7"/>
          <p:cNvSpPr/>
          <p:nvPr/>
        </p:nvSpPr>
        <p:spPr>
          <a:xfrm>
            <a:off x="3792538" y="4222750"/>
            <a:ext cx="23495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Calibri" charset="0"/>
              </a:rPr>
              <a:t>在同一条直线上</a:t>
            </a:r>
            <a:endParaRPr lang="zh-CN" altLang="en-US" sz="2400" b="1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8954" name="矩形 8"/>
          <p:cNvSpPr/>
          <p:nvPr/>
        </p:nvSpPr>
        <p:spPr>
          <a:xfrm>
            <a:off x="3808413" y="4878388"/>
            <a:ext cx="23495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Calibri" charset="0"/>
              </a:rPr>
              <a:t>在同一条直线上</a:t>
            </a:r>
            <a:endParaRPr lang="zh-CN" altLang="en-US" sz="2400" b="1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8955" name="矩形 9"/>
          <p:cNvSpPr/>
          <p:nvPr/>
        </p:nvSpPr>
        <p:spPr>
          <a:xfrm>
            <a:off x="3683000" y="5514975"/>
            <a:ext cx="2659063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Calibri" charset="0"/>
              </a:rPr>
              <a:t>不在同一条直线上</a:t>
            </a:r>
            <a:endParaRPr lang="zh-CN" altLang="en-US" sz="2400" b="1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8956" name="矩形 10"/>
          <p:cNvSpPr/>
          <p:nvPr/>
        </p:nvSpPr>
        <p:spPr>
          <a:xfrm>
            <a:off x="6915150" y="422275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Calibri" charset="0"/>
              </a:rPr>
              <a:t>改变</a:t>
            </a:r>
            <a:endParaRPr lang="zh-CN" altLang="en-US" sz="2400" b="1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8957" name="矩形 11"/>
          <p:cNvSpPr/>
          <p:nvPr/>
        </p:nvSpPr>
        <p:spPr>
          <a:xfrm>
            <a:off x="6759575" y="4852988"/>
            <a:ext cx="11128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Calibri" charset="0"/>
              </a:rPr>
              <a:t>不改变</a:t>
            </a:r>
            <a:endParaRPr lang="zh-CN" altLang="en-US" sz="2400" b="1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8958" name="矩形 12"/>
          <p:cNvSpPr/>
          <p:nvPr/>
        </p:nvSpPr>
        <p:spPr>
          <a:xfrm>
            <a:off x="6948488" y="552450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Calibri" charset="0"/>
              </a:rPr>
              <a:t>改变</a:t>
            </a:r>
            <a:endParaRPr lang="zh-CN" altLang="en-US" sz="2400" b="1">
              <a:solidFill>
                <a:srgbClr val="FF0000"/>
              </a:solidFill>
              <a:latin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 fill="hold"/>
                                        <p:tgtEl>
                                          <p:spTgt spid="38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 fill="hold"/>
                                        <p:tgtEl>
                                          <p:spTgt spid="38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 fill="hold"/>
                                        <p:tgtEl>
                                          <p:spTgt spid="38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 fill="hold"/>
                                        <p:tgtEl>
                                          <p:spTgt spid="38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 fill="hold"/>
                                        <p:tgtEl>
                                          <p:spTgt spid="38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 fill="hold"/>
                                        <p:tgtEl>
                                          <p:spTgt spid="38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 fill="hold"/>
                                        <p:tgtEl>
                                          <p:spTgt spid="38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 fill="hold"/>
                                        <p:tgtEl>
                                          <p:spTgt spid="38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 fill="hold"/>
                                        <p:tgtEl>
                                          <p:spTgt spid="38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50" grpId="0"/>
      <p:bldP spid="38951" grpId="0"/>
      <p:bldP spid="38952" grpId="0"/>
      <p:bldP spid="38953" grpId="0"/>
      <p:bldP spid="38954" grpId="0"/>
      <p:bldP spid="38955" grpId="0"/>
      <p:bldP spid="38956" grpId="0"/>
      <p:bldP spid="38957" grpId="0"/>
      <p:bldP spid="3895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9937" name="Picture 7" descr="10-2-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75" y="282575"/>
            <a:ext cx="1676400" cy="25987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39938" name="Group 8"/>
          <p:cNvGrpSpPr/>
          <p:nvPr/>
        </p:nvGrpSpPr>
        <p:grpSpPr>
          <a:xfrm>
            <a:off x="1346200" y="1947863"/>
            <a:ext cx="609600" cy="1103312"/>
            <a:chOff x="798" y="1131"/>
            <a:chExt cx="384" cy="695"/>
          </a:xfrm>
        </p:grpSpPr>
        <p:cxnSp>
          <p:nvCxnSpPr>
            <p:cNvPr id="39939" name="Line 9"/>
            <p:cNvCxnSpPr/>
            <p:nvPr/>
          </p:nvCxnSpPr>
          <p:spPr>
            <a:xfrm flipH="1">
              <a:off x="798" y="1131"/>
              <a:ext cx="0" cy="624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miter lim="800000"/>
              <a:tailEnd type="triangle"/>
            </a:ln>
          </p:spPr>
        </p:cxnSp>
        <p:sp>
          <p:nvSpPr>
            <p:cNvPr id="39940" name="Text Box 10"/>
            <p:cNvSpPr/>
            <p:nvPr/>
          </p:nvSpPr>
          <p:spPr>
            <a:xfrm>
              <a:off x="846" y="1536"/>
              <a:ext cx="336" cy="29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3300"/>
                  </a:solidFill>
                  <a:latin typeface="Times New Roman" pitchFamily="18" charset="0"/>
                </a:rPr>
                <a:t>G</a:t>
              </a:r>
              <a:endParaRPr lang="en-US" altLang="zh-CN" sz="2400" b="1" i="1">
                <a:solidFill>
                  <a:srgbClr val="FF33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39941" name="Group 11"/>
          <p:cNvGrpSpPr/>
          <p:nvPr/>
        </p:nvGrpSpPr>
        <p:grpSpPr>
          <a:xfrm>
            <a:off x="1346200" y="958850"/>
            <a:ext cx="685800" cy="1066800"/>
            <a:chOff x="798" y="432"/>
            <a:chExt cx="432" cy="672"/>
          </a:xfrm>
        </p:grpSpPr>
        <p:cxnSp>
          <p:nvCxnSpPr>
            <p:cNvPr id="39942" name="Line 12"/>
            <p:cNvCxnSpPr/>
            <p:nvPr/>
          </p:nvCxnSpPr>
          <p:spPr>
            <a:xfrm flipH="1" flipV="1">
              <a:off x="798" y="480"/>
              <a:ext cx="0" cy="624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miter lim="800000"/>
              <a:tailEnd type="triangle"/>
            </a:ln>
          </p:spPr>
        </p:cxnSp>
        <p:sp>
          <p:nvSpPr>
            <p:cNvPr id="39943" name="Text Box 13"/>
            <p:cNvSpPr/>
            <p:nvPr/>
          </p:nvSpPr>
          <p:spPr>
            <a:xfrm>
              <a:off x="894" y="432"/>
              <a:ext cx="336" cy="29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3300"/>
                  </a:solidFill>
                  <a:latin typeface="Times New Roman" pitchFamily="18" charset="0"/>
                </a:rPr>
                <a:t>F</a:t>
              </a:r>
              <a:endParaRPr lang="en-US" altLang="zh-CN" sz="2400" b="1" i="1">
                <a:solidFill>
                  <a:srgbClr val="FF3300"/>
                </a:solidFill>
                <a:latin typeface="Times New Roman" pitchFamily="18" charset="0"/>
              </a:endParaRPr>
            </a:p>
          </p:txBody>
        </p:sp>
      </p:grpSp>
      <p:sp>
        <p:nvSpPr>
          <p:cNvPr id="39944" name="Oval 14"/>
          <p:cNvSpPr/>
          <p:nvPr/>
        </p:nvSpPr>
        <p:spPr>
          <a:xfrm>
            <a:off x="1287463" y="1881188"/>
            <a:ext cx="115887" cy="115887"/>
          </a:xfrm>
          <a:prstGeom prst="ellipse">
            <a:avLst/>
          </a:prstGeom>
          <a:solidFill>
            <a:srgbClr val="FFFF00"/>
          </a:solidFill>
          <a:ln>
            <a:solidFill>
              <a:prstClr val="black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charset="0"/>
            </a:endParaRPr>
          </a:p>
        </p:txBody>
      </p:sp>
      <p:pic>
        <p:nvPicPr>
          <p:cNvPr id="39945" name="Picture 5" descr="10-2-1"/>
          <p:cNvPicPr>
            <a:picLocks noChangeAspect="1"/>
          </p:cNvPicPr>
          <p:nvPr/>
        </p:nvPicPr>
        <p:blipFill>
          <a:blip r:embed="rId3"/>
          <a:srcRect l="11870" r="15952"/>
          <a:stretch>
            <a:fillRect/>
          </a:stretch>
        </p:blipFill>
        <p:spPr>
          <a:xfrm>
            <a:off x="5665788" y="481013"/>
            <a:ext cx="2963862" cy="1909762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39946" name="Group 15"/>
          <p:cNvGrpSpPr/>
          <p:nvPr/>
        </p:nvGrpSpPr>
        <p:grpSpPr>
          <a:xfrm>
            <a:off x="7331075" y="1741488"/>
            <a:ext cx="609600" cy="1103312"/>
            <a:chOff x="798" y="1131"/>
            <a:chExt cx="384" cy="695"/>
          </a:xfrm>
        </p:grpSpPr>
        <p:cxnSp>
          <p:nvCxnSpPr>
            <p:cNvPr id="39947" name="Line 16"/>
            <p:cNvCxnSpPr/>
            <p:nvPr/>
          </p:nvCxnSpPr>
          <p:spPr>
            <a:xfrm flipH="1">
              <a:off x="798" y="1131"/>
              <a:ext cx="0" cy="624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miter lim="800000"/>
              <a:tailEnd type="triangle"/>
            </a:ln>
          </p:spPr>
        </p:cxnSp>
        <p:sp>
          <p:nvSpPr>
            <p:cNvPr id="39948" name="Text Box 17"/>
            <p:cNvSpPr/>
            <p:nvPr/>
          </p:nvSpPr>
          <p:spPr>
            <a:xfrm>
              <a:off x="846" y="1536"/>
              <a:ext cx="336" cy="29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3300"/>
                  </a:solidFill>
                  <a:latin typeface="Times New Roman" pitchFamily="18" charset="0"/>
                </a:rPr>
                <a:t>G</a:t>
              </a:r>
              <a:endParaRPr lang="en-US" altLang="zh-CN" sz="2400" b="1" i="1">
                <a:solidFill>
                  <a:srgbClr val="FF33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39949" name="Group 18"/>
          <p:cNvGrpSpPr/>
          <p:nvPr/>
        </p:nvGrpSpPr>
        <p:grpSpPr>
          <a:xfrm>
            <a:off x="7331075" y="677863"/>
            <a:ext cx="901700" cy="1066800"/>
            <a:chOff x="798" y="432"/>
            <a:chExt cx="432" cy="672"/>
          </a:xfrm>
        </p:grpSpPr>
        <p:cxnSp>
          <p:nvCxnSpPr>
            <p:cNvPr id="39950" name="Line 19"/>
            <p:cNvCxnSpPr/>
            <p:nvPr/>
          </p:nvCxnSpPr>
          <p:spPr>
            <a:xfrm flipH="1" flipV="1">
              <a:off x="798" y="480"/>
              <a:ext cx="0" cy="624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miter lim="800000"/>
              <a:tailEnd type="triangle"/>
            </a:ln>
          </p:spPr>
        </p:cxnSp>
        <p:sp>
          <p:nvSpPr>
            <p:cNvPr id="39951" name="Text Box 20"/>
            <p:cNvSpPr/>
            <p:nvPr/>
          </p:nvSpPr>
          <p:spPr>
            <a:xfrm>
              <a:off x="894" y="432"/>
              <a:ext cx="336" cy="29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  <a:r>
                <a:rPr lang="zh-CN" altLang="en-US" sz="1600">
                  <a:solidFill>
                    <a:srgbClr val="FF0000"/>
                  </a:solidFill>
                  <a:latin typeface="Verdana" pitchFamily="34" charset="0"/>
                </a:rPr>
                <a:t>浮</a:t>
              </a:r>
              <a:endParaRPr lang="zh-CN" altLang="en-US" sz="1600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sp>
        <p:nvSpPr>
          <p:cNvPr id="39952" name="Oval 36"/>
          <p:cNvSpPr/>
          <p:nvPr/>
        </p:nvSpPr>
        <p:spPr>
          <a:xfrm>
            <a:off x="7280275" y="1704975"/>
            <a:ext cx="115888" cy="115888"/>
          </a:xfrm>
          <a:prstGeom prst="ellipse">
            <a:avLst/>
          </a:prstGeom>
          <a:solidFill>
            <a:srgbClr val="FFFF00"/>
          </a:solidFill>
          <a:ln>
            <a:solidFill>
              <a:prstClr val="black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solidFill>
                <a:srgbClr val="FF0000"/>
              </a:solidFill>
              <a:latin typeface="Calibri" charset="0"/>
            </a:endParaRPr>
          </a:p>
        </p:txBody>
      </p:sp>
      <p:sp>
        <p:nvSpPr>
          <p:cNvPr id="39953" name="矩形 21"/>
          <p:cNvSpPr/>
          <p:nvPr/>
        </p:nvSpPr>
        <p:spPr>
          <a:xfrm>
            <a:off x="490538" y="3090863"/>
            <a:ext cx="7920037" cy="2246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>
                <a:latin typeface="宋体" pitchFamily="2" charset="-122"/>
              </a:rPr>
              <a:t>二力平衡的条件</a:t>
            </a:r>
            <a:r>
              <a:rPr lang="zh-CN" altLang="en-US" sz="2800">
                <a:latin typeface="宋体" pitchFamily="2" charset="-122"/>
                <a:sym typeface="Wingdings"/>
              </a:rPr>
              <a:t>：</a:t>
            </a:r>
            <a:endParaRPr lang="zh-CN" altLang="en-US" sz="2800">
              <a:latin typeface="宋体" pitchFamily="2" charset="-122"/>
              <a:sym typeface="Wingdings"/>
            </a:endParaRPr>
          </a:p>
          <a:p>
            <a:pPr lvl="0"/>
            <a:r>
              <a:rPr lang="zh-CN" altLang="en-US" sz="2800">
                <a:latin typeface="宋体" pitchFamily="2" charset="-122"/>
                <a:sym typeface="Wingdings"/>
              </a:rPr>
              <a:t>（</a:t>
            </a:r>
            <a:r>
              <a:rPr lang="en-US" altLang="zh-CN" sz="2800">
                <a:latin typeface="宋体" pitchFamily="2" charset="-122"/>
                <a:sym typeface="Wingdings"/>
              </a:rPr>
              <a:t>1</a:t>
            </a:r>
            <a:r>
              <a:rPr lang="zh-CN" altLang="en-US" sz="2800">
                <a:latin typeface="宋体" pitchFamily="2" charset="-122"/>
                <a:sym typeface="Wingdings"/>
              </a:rPr>
              <a:t>）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  <a:sym typeface="Wingdings"/>
              </a:rPr>
              <a:t>大小相等</a:t>
            </a:r>
            <a:r>
              <a:rPr lang="zh-CN" altLang="en-US" sz="2800">
                <a:latin typeface="宋体" pitchFamily="2" charset="-122"/>
                <a:sym typeface="Wingdings"/>
              </a:rPr>
              <a:t>；</a:t>
            </a:r>
            <a:endParaRPr lang="zh-CN" altLang="en-US" sz="2800">
              <a:latin typeface="宋体" pitchFamily="2" charset="-122"/>
              <a:sym typeface="Wingdings"/>
            </a:endParaRPr>
          </a:p>
          <a:p>
            <a:pPr lvl="0"/>
            <a:r>
              <a:rPr lang="zh-CN" altLang="en-US" sz="2800">
                <a:latin typeface="宋体" pitchFamily="2" charset="-122"/>
                <a:sym typeface="Wingdings"/>
              </a:rPr>
              <a:t>（</a:t>
            </a:r>
            <a:r>
              <a:rPr lang="en-US" altLang="zh-CN" sz="2800">
                <a:latin typeface="宋体" pitchFamily="2" charset="-122"/>
                <a:sym typeface="Wingdings"/>
              </a:rPr>
              <a:t>2</a:t>
            </a:r>
            <a:r>
              <a:rPr lang="zh-CN" altLang="en-US" sz="2800">
                <a:latin typeface="宋体" pitchFamily="2" charset="-122"/>
                <a:sym typeface="Wingdings"/>
              </a:rPr>
              <a:t>）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  <a:sym typeface="Wingdings"/>
              </a:rPr>
              <a:t>方向相反</a:t>
            </a:r>
            <a:r>
              <a:rPr lang="zh-CN" altLang="en-US" sz="2800">
                <a:latin typeface="宋体" pitchFamily="2" charset="-122"/>
                <a:sym typeface="Wingdings"/>
              </a:rPr>
              <a:t>；</a:t>
            </a:r>
            <a:endParaRPr lang="zh-CN" altLang="en-US" sz="2800">
              <a:latin typeface="宋体" pitchFamily="2" charset="-122"/>
              <a:sym typeface="Wingdings"/>
            </a:endParaRPr>
          </a:p>
          <a:p>
            <a:pPr lvl="0"/>
            <a:r>
              <a:rPr lang="zh-CN" altLang="en-US" sz="2800">
                <a:latin typeface="宋体" pitchFamily="2" charset="-122"/>
                <a:sym typeface="Wingdings"/>
              </a:rPr>
              <a:t>（</a:t>
            </a:r>
            <a:r>
              <a:rPr lang="en-US" altLang="zh-CN" sz="2800">
                <a:latin typeface="宋体" pitchFamily="2" charset="-122"/>
                <a:sym typeface="Wingdings"/>
              </a:rPr>
              <a:t>3</a:t>
            </a:r>
            <a:r>
              <a:rPr lang="zh-CN" altLang="en-US" sz="2800">
                <a:latin typeface="宋体" pitchFamily="2" charset="-122"/>
                <a:sym typeface="Wingdings"/>
              </a:rPr>
              <a:t>）</a:t>
            </a:r>
            <a:r>
              <a:rPr lang="zh-CN" altLang="en-US" sz="2800">
                <a:solidFill>
                  <a:srgbClr val="000000"/>
                </a:solidFill>
                <a:latin typeface="宋体" pitchFamily="2" charset="-122"/>
                <a:sym typeface="Wingdings"/>
              </a:rPr>
              <a:t>作用在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  <a:sym typeface="Wingdings"/>
              </a:rPr>
              <a:t>同一直线上</a:t>
            </a:r>
            <a:r>
              <a:rPr lang="zh-CN" altLang="en-US" sz="2800">
                <a:latin typeface="宋体" pitchFamily="2" charset="-122"/>
                <a:sym typeface="Wingdings"/>
              </a:rPr>
              <a:t>；</a:t>
            </a:r>
            <a:endParaRPr lang="zh-CN" altLang="en-US" sz="2800">
              <a:latin typeface="宋体" pitchFamily="2" charset="-122"/>
              <a:sym typeface="Wingdings"/>
            </a:endParaRPr>
          </a:p>
          <a:p>
            <a:pPr lvl="0"/>
            <a:r>
              <a:rPr lang="zh-CN" altLang="en-US" sz="2800">
                <a:latin typeface="宋体" pitchFamily="2" charset="-122"/>
                <a:sym typeface="Wingdings"/>
              </a:rPr>
              <a:t>（</a:t>
            </a:r>
            <a:r>
              <a:rPr lang="en-US" altLang="zh-CN" sz="2800">
                <a:latin typeface="宋体" pitchFamily="2" charset="-122"/>
                <a:sym typeface="Wingdings"/>
              </a:rPr>
              <a:t>4</a:t>
            </a:r>
            <a:r>
              <a:rPr lang="zh-CN" altLang="en-US" sz="2800">
                <a:latin typeface="宋体" pitchFamily="2" charset="-122"/>
                <a:sym typeface="Wingdings"/>
              </a:rPr>
              <a:t>）作用在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  <a:sym typeface="Wingdings"/>
              </a:rPr>
              <a:t>同一个物体上</a:t>
            </a:r>
            <a:r>
              <a:rPr lang="zh-CN" altLang="en-US" sz="2800">
                <a:latin typeface="宋体" pitchFamily="2" charset="-122"/>
                <a:sym typeface="Wingdings"/>
              </a:rPr>
              <a:t>。</a:t>
            </a:r>
            <a:endParaRPr lang="zh-CN" altLang="en-US" sz="2800">
              <a:latin typeface="宋体" pitchFamily="2" charset="-122"/>
            </a:endParaRPr>
          </a:p>
        </p:txBody>
      </p:sp>
      <p:pic>
        <p:nvPicPr>
          <p:cNvPr id="3995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0513" y="976313"/>
            <a:ext cx="2571750" cy="1314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55" name="Oval 9"/>
          <p:cNvSpPr/>
          <p:nvPr/>
        </p:nvSpPr>
        <p:spPr>
          <a:xfrm>
            <a:off x="3973513" y="1497013"/>
            <a:ext cx="152400" cy="152400"/>
          </a:xfrm>
          <a:prstGeom prst="ellipse">
            <a:avLst/>
          </a:prstGeom>
          <a:solidFill>
            <a:srgbClr val="CC0000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charset="0"/>
            </a:endParaRPr>
          </a:p>
        </p:txBody>
      </p:sp>
      <p:grpSp>
        <p:nvGrpSpPr>
          <p:cNvPr id="39956" name="Group 10"/>
          <p:cNvGrpSpPr/>
          <p:nvPr/>
        </p:nvGrpSpPr>
        <p:grpSpPr>
          <a:xfrm>
            <a:off x="4046538" y="1560513"/>
            <a:ext cx="533400" cy="1131887"/>
            <a:chOff x="4128" y="2544"/>
            <a:chExt cx="336" cy="713"/>
          </a:xfrm>
        </p:grpSpPr>
        <p:cxnSp>
          <p:nvCxnSpPr>
            <p:cNvPr id="39957" name="Line 11"/>
            <p:cNvCxnSpPr/>
            <p:nvPr/>
          </p:nvCxnSpPr>
          <p:spPr>
            <a:xfrm flipH="1">
              <a:off x="4128" y="2544"/>
              <a:ext cx="0" cy="528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w="lg" len="lg"/>
            </a:ln>
          </p:spPr>
        </p:cxnSp>
        <p:sp>
          <p:nvSpPr>
            <p:cNvPr id="39958" name="Text Box 12"/>
            <p:cNvSpPr/>
            <p:nvPr/>
          </p:nvSpPr>
          <p:spPr>
            <a:xfrm>
              <a:off x="4176" y="2928"/>
              <a:ext cx="28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003366"/>
                  </a:solidFill>
                  <a:latin typeface="Times New Roman" pitchFamily="18" charset="0"/>
                </a:rPr>
                <a:t>G</a:t>
              </a:r>
              <a:endParaRPr lang="en-US" altLang="zh-CN" sz="2800" b="1" i="1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39959" name="Group 13"/>
          <p:cNvGrpSpPr/>
          <p:nvPr/>
        </p:nvGrpSpPr>
        <p:grpSpPr>
          <a:xfrm>
            <a:off x="4046538" y="436563"/>
            <a:ext cx="685800" cy="1066800"/>
            <a:chOff x="4128" y="1872"/>
            <a:chExt cx="432" cy="672"/>
          </a:xfrm>
        </p:grpSpPr>
        <p:cxnSp>
          <p:nvCxnSpPr>
            <p:cNvPr id="39960" name="Line 14"/>
            <p:cNvCxnSpPr/>
            <p:nvPr/>
          </p:nvCxnSpPr>
          <p:spPr>
            <a:xfrm flipH="1" flipV="1">
              <a:off x="4128" y="2016"/>
              <a:ext cx="0" cy="528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w="lg" len="lg"/>
            </a:ln>
          </p:spPr>
        </p:cxnSp>
        <p:sp>
          <p:nvSpPr>
            <p:cNvPr id="39961" name="Text Box 15"/>
            <p:cNvSpPr/>
            <p:nvPr/>
          </p:nvSpPr>
          <p:spPr>
            <a:xfrm>
              <a:off x="4176" y="1872"/>
              <a:ext cx="384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 i="1">
                  <a:latin typeface="Times New Roman" pitchFamily="18" charset="0"/>
                </a:rPr>
                <a:t>N</a:t>
              </a:r>
              <a:endParaRPr lang="en-US" altLang="zh-CN" sz="2800" b="1" i="1">
                <a:latin typeface="Times New Roman" pitchFamily="18" charset="0"/>
              </a:endParaRPr>
            </a:p>
          </p:txBody>
        </p:sp>
      </p:grpSp>
      <p:sp>
        <p:nvSpPr>
          <p:cNvPr id="39962" name="Text Box 11"/>
          <p:cNvSpPr/>
          <p:nvPr/>
        </p:nvSpPr>
        <p:spPr>
          <a:xfrm>
            <a:off x="5222875" y="3489325"/>
            <a:ext cx="2308225" cy="954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  <a:ea typeface="黑体" pitchFamily="2" charset="-122"/>
              </a:rPr>
              <a:t>四个条件缺一不可</a:t>
            </a:r>
            <a:endParaRPr lang="zh-CN" altLang="en-US" sz="2800" b="1">
              <a:solidFill>
                <a:srgbClr val="0000FF"/>
              </a:solidFill>
              <a:latin typeface="宋体" pitchFamily="2" charset="-122"/>
              <a:ea typeface="黑体" pitchFamily="2" charset="-122"/>
            </a:endParaRPr>
          </a:p>
        </p:txBody>
      </p:sp>
      <p:sp>
        <p:nvSpPr>
          <p:cNvPr id="39963" name="AutoShape 10"/>
          <p:cNvSpPr/>
          <p:nvPr/>
        </p:nvSpPr>
        <p:spPr>
          <a:xfrm>
            <a:off x="4706938" y="2844800"/>
            <a:ext cx="515937" cy="2327275"/>
          </a:xfrm>
          <a:prstGeom prst="rightBrace">
            <a:avLst>
              <a:gd name="adj1" fmla="val 46549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endParaRPr lang="zh-CN" altLang="en-US" sz="2100">
              <a:solidFill>
                <a:srgbClr val="8E163E"/>
              </a:solidFill>
              <a:ea typeface="黑体" pitchFamily="2" charset="-122"/>
            </a:endParaRPr>
          </a:p>
        </p:txBody>
      </p:sp>
      <p:sp>
        <p:nvSpPr>
          <p:cNvPr id="39964" name="Text Box 4"/>
          <p:cNvSpPr/>
          <p:nvPr/>
        </p:nvSpPr>
        <p:spPr>
          <a:xfrm>
            <a:off x="633413" y="5337175"/>
            <a:ext cx="7777162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同物、等大、反向、共线。</a:t>
            </a:r>
            <a:endParaRPr lang="zh-CN" altLang="en-US" sz="3600" b="1">
              <a:solidFill>
                <a:srgbClr val="FF33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9965" name="Rectangle 9"/>
          <p:cNvSpPr/>
          <p:nvPr/>
        </p:nvSpPr>
        <p:spPr>
          <a:xfrm>
            <a:off x="771525" y="6096000"/>
            <a:ext cx="5784850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0000FF"/>
                </a:solidFill>
                <a:latin typeface="Garamond" pitchFamily="18" charset="0"/>
                <a:ea typeface="黑体" pitchFamily="2" charset="-122"/>
              </a:rPr>
              <a:t>彼此平衡的两个力的</a:t>
            </a:r>
            <a:r>
              <a:rPr lang="zh-CN" altLang="en-US" sz="2800" b="1">
                <a:solidFill>
                  <a:srgbClr val="FF0000"/>
                </a:solidFill>
                <a:latin typeface="Garamond" pitchFamily="18" charset="0"/>
                <a:ea typeface="黑体" pitchFamily="2" charset="-122"/>
              </a:rPr>
              <a:t>合力一定为零</a:t>
            </a:r>
            <a:endParaRPr lang="zh-CN" altLang="en-US" sz="2800" b="1">
              <a:solidFill>
                <a:srgbClr val="FF0000"/>
              </a:solidFill>
              <a:latin typeface="Garamond" pitchFamily="18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 fill="hold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 fill="hold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 fill="hold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 fill="hold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 fill="hold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3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39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 fill="hold"/>
                                        <p:tgtEl>
                                          <p:spTgt spid="3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9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/>
      <p:bldP spid="39952" grpId="0"/>
      <p:bldP spid="39953" grpId="0"/>
      <p:bldP spid="39955" grpId="0"/>
      <p:bldP spid="39963" grpId="0"/>
      <p:bldP spid="39962" grpId="0"/>
      <p:bldP spid="39964" grpId="0"/>
      <p:bldP spid="3996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文本框 102"/>
          <p:cNvSpPr/>
          <p:nvPr/>
        </p:nvSpPr>
        <p:spPr>
          <a:xfrm>
            <a:off x="168275" y="1001713"/>
            <a:ext cx="8621713" cy="7381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在探究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“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二力平衡的条件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”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的实验中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,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小刚同学采用的实验装置如图甲所示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,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小华同学采用的实验装置如图乙所示。</a:t>
            </a:r>
            <a:endParaRPr lang="zh-CN" altLang="en-US" sz="2100" b="1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40962" name="图8-2-20.EPS" descr="id:2147510791;FounderCE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1513" y="1739900"/>
            <a:ext cx="5075237" cy="1462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3" name="文本框 103"/>
          <p:cNvSpPr txBox="1"/>
          <p:nvPr/>
        </p:nvSpPr>
        <p:spPr>
          <a:xfrm>
            <a:off x="40005" y="3256571"/>
            <a:ext cx="9052560" cy="1706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indent="0"/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(1)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当物体处于静止状态或</a:t>
            </a:r>
            <a:r>
              <a:rPr lang="en-US" altLang="zh-CN" sz="2100" b="1" u="sng">
                <a:solidFill>
                  <a:srgbClr val="000000"/>
                </a:solidFill>
                <a:latin typeface="楷体" charset="-122"/>
                <a:ea typeface="楷体" charset="-122"/>
              </a:rPr>
              <a:t>____________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状态时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,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它受到的力是相互平衡的。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 </a:t>
            </a:r>
            <a:endParaRPr lang="en-US" altLang="zh-CN" sz="2100" b="1">
              <a:solidFill>
                <a:srgbClr val="000000"/>
              </a:solidFill>
              <a:latin typeface="楷体" charset="-122"/>
              <a:ea typeface="楷体" charset="-122"/>
            </a:endParaRPr>
          </a:p>
          <a:p>
            <a:pPr lvl="0" indent="0"/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(2)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这两个实验装置中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,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你认为装置</a:t>
            </a:r>
            <a:r>
              <a:rPr lang="en-US" altLang="zh-CN" sz="2100" b="1" u="sng">
                <a:solidFill>
                  <a:srgbClr val="000000"/>
                </a:solidFill>
                <a:latin typeface="楷体" charset="-122"/>
                <a:ea typeface="楷体" charset="-122"/>
              </a:rPr>
              <a:t>_______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(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选填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“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甲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”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或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“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乙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”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)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更科学。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 </a:t>
            </a:r>
            <a:endParaRPr lang="en-US" altLang="zh-CN" sz="2100" b="1">
              <a:solidFill>
                <a:srgbClr val="000000"/>
              </a:solidFill>
              <a:latin typeface="楷体" charset="-122"/>
              <a:ea typeface="楷体" charset="-122"/>
            </a:endParaRPr>
          </a:p>
          <a:p>
            <a:pPr lvl="0" indent="0"/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(3)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在装置乙中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,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将小车旋转一定角度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,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松手后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,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发现小车旋转后又恢复原状。这说明两个力必须作用在同一</a:t>
            </a:r>
            <a:r>
              <a:rPr lang="en-US" altLang="zh-CN" sz="2100" b="1" u="sng">
                <a:solidFill>
                  <a:srgbClr val="000000"/>
                </a:solidFill>
                <a:latin typeface="楷体" charset="-122"/>
                <a:ea typeface="楷体" charset="-122"/>
              </a:rPr>
              <a:t>__________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(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选填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“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物体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”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或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“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直线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”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)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上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,</a:t>
            </a:r>
            <a:r>
              <a:rPr lang="zh-CN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物体才能平衡。</a:t>
            </a:r>
            <a:r>
              <a:rPr lang="en-US" altLang="zh-CN" sz="2100" b="1">
                <a:solidFill>
                  <a:srgbClr val="000000"/>
                </a:solidFill>
                <a:latin typeface="楷体" charset="-122"/>
                <a:ea typeface="楷体" charset="-122"/>
              </a:rPr>
              <a:t> </a:t>
            </a:r>
            <a:endParaRPr lang="zh-CN" altLang="en-US" sz="21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0964" name="文本框 1"/>
          <p:cNvSpPr/>
          <p:nvPr/>
        </p:nvSpPr>
        <p:spPr>
          <a:xfrm>
            <a:off x="3127375" y="3233738"/>
            <a:ext cx="1790700" cy="414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100" b="1">
                <a:solidFill>
                  <a:srgbClr val="FF0000"/>
                </a:solidFill>
                <a:latin typeface="楷体" charset="-122"/>
                <a:ea typeface="楷体" charset="-122"/>
                <a:sym typeface="宋体" pitchFamily="2" charset="-122"/>
              </a:rPr>
              <a:t>匀速直线运动</a:t>
            </a:r>
            <a:endParaRPr lang="zh-CN" altLang="en-US" sz="21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宋体" pitchFamily="2" charset="-122"/>
            </a:endParaRPr>
          </a:p>
        </p:txBody>
      </p:sp>
      <p:sp>
        <p:nvSpPr>
          <p:cNvPr id="40965" name="文本框 2"/>
          <p:cNvSpPr/>
          <p:nvPr/>
        </p:nvSpPr>
        <p:spPr>
          <a:xfrm>
            <a:off x="4370388" y="3560763"/>
            <a:ext cx="450850" cy="414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100" b="1">
                <a:solidFill>
                  <a:srgbClr val="FF0000"/>
                </a:solidFill>
                <a:latin typeface="楷体" charset="-122"/>
                <a:ea typeface="楷体" charset="-122"/>
                <a:sym typeface="宋体" pitchFamily="2" charset="-122"/>
              </a:rPr>
              <a:t>乙</a:t>
            </a:r>
            <a:endParaRPr lang="zh-CN" altLang="en-US" sz="21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宋体" pitchFamily="2" charset="-122"/>
            </a:endParaRPr>
          </a:p>
        </p:txBody>
      </p:sp>
      <p:sp>
        <p:nvSpPr>
          <p:cNvPr id="40966" name="文本框 3"/>
          <p:cNvSpPr/>
          <p:nvPr/>
        </p:nvSpPr>
        <p:spPr>
          <a:xfrm>
            <a:off x="3719513" y="4194175"/>
            <a:ext cx="719137" cy="412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100" b="1">
                <a:solidFill>
                  <a:srgbClr val="FF0000"/>
                </a:solidFill>
                <a:latin typeface="楷体" charset="-122"/>
                <a:ea typeface="楷体" charset="-122"/>
                <a:sym typeface="宋体" pitchFamily="2" charset="-122"/>
              </a:rPr>
              <a:t>直线</a:t>
            </a:r>
            <a:endParaRPr lang="zh-CN" altLang="en-US" sz="21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宋体" pitchFamily="2" charset="-122"/>
            </a:endParaRPr>
          </a:p>
        </p:txBody>
      </p:sp>
      <p:grpSp>
        <p:nvGrpSpPr>
          <p:cNvPr id="40967" name="组合 3"/>
          <p:cNvGrpSpPr/>
          <p:nvPr/>
        </p:nvGrpSpPr>
        <p:grpSpPr>
          <a:xfrm>
            <a:off x="3438525" y="371475"/>
            <a:ext cx="1890713" cy="474663"/>
            <a:chOff x="487727" y="753279"/>
            <a:chExt cx="1890800" cy="475146"/>
          </a:xfrm>
        </p:grpSpPr>
        <p:grpSp>
          <p:nvGrpSpPr>
            <p:cNvPr id="40968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40969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40970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40971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40972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40973" name="矩形 1"/>
            <p:cNvSpPr/>
            <p:nvPr/>
          </p:nvSpPr>
          <p:spPr>
            <a:xfrm>
              <a:off x="487727" y="753279"/>
              <a:ext cx="1890800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/>
      <p:bldP spid="4096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文本框 4"/>
          <p:cNvSpPr/>
          <p:nvPr/>
        </p:nvSpPr>
        <p:spPr>
          <a:xfrm>
            <a:off x="2987675" y="457200"/>
            <a:ext cx="31686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latin typeface="Times New Roman" pitchFamily="18" charset="0"/>
                <a:ea typeface="黑体" pitchFamily="2" charset="-122"/>
              </a:rPr>
              <a:t>二力平衡条件的应用</a:t>
            </a:r>
            <a:endParaRPr lang="en-US" altLang="zh-CN" sz="2400" b="1">
              <a:latin typeface="Times New Roman" pitchFamily="18" charset="0"/>
              <a:ea typeface="黑体" pitchFamily="2" charset="-122"/>
            </a:endParaRPr>
          </a:p>
        </p:txBody>
      </p:sp>
      <p:pic>
        <p:nvPicPr>
          <p:cNvPr id="41986" name="Picture 12" descr="5"/>
          <p:cNvPicPr>
            <a:picLocks noChangeAspect="1"/>
          </p:cNvPicPr>
          <p:nvPr/>
        </p:nvPicPr>
        <p:blipFill>
          <a:blip r:embed="rId2"/>
          <a:srcRect b="26563"/>
          <a:stretch>
            <a:fillRect/>
          </a:stretch>
        </p:blipFill>
        <p:spPr>
          <a:xfrm>
            <a:off x="1095375" y="1776413"/>
            <a:ext cx="682625" cy="251777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41987" name="Group 23"/>
          <p:cNvGrpSpPr/>
          <p:nvPr/>
        </p:nvGrpSpPr>
        <p:grpSpPr>
          <a:xfrm>
            <a:off x="1433513" y="3008313"/>
            <a:ext cx="400050" cy="1200150"/>
            <a:chOff x="3696" y="1824"/>
            <a:chExt cx="336" cy="1008"/>
          </a:xfrm>
        </p:grpSpPr>
        <p:cxnSp>
          <p:nvCxnSpPr>
            <p:cNvPr id="41988" name="Line 24"/>
            <p:cNvCxnSpPr/>
            <p:nvPr/>
          </p:nvCxnSpPr>
          <p:spPr>
            <a:xfrm flipH="1" flipV="1">
              <a:off x="3696" y="1920"/>
              <a:ext cx="0" cy="91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tailEnd type="stealth" w="lg" len="lg"/>
            </a:ln>
          </p:spPr>
        </p:cxnSp>
        <p:sp>
          <p:nvSpPr>
            <p:cNvPr id="41989" name="Text Box 25"/>
            <p:cNvSpPr/>
            <p:nvPr/>
          </p:nvSpPr>
          <p:spPr>
            <a:xfrm>
              <a:off x="3744" y="1824"/>
              <a:ext cx="288" cy="38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CC0000"/>
                  </a:solidFill>
                  <a:latin typeface="Times New Roman" pitchFamily="18" charset="0"/>
                  <a:ea typeface="楷体" charset="-122"/>
                </a:rPr>
                <a:t>F</a:t>
              </a:r>
              <a:endParaRPr lang="en-US" altLang="zh-CN" sz="2400" b="1" i="1">
                <a:solidFill>
                  <a:srgbClr val="CC0000"/>
                </a:solidFill>
                <a:latin typeface="Times New Roman" pitchFamily="18" charset="0"/>
                <a:ea typeface="楷体" panose="02010609060101010101" charset="-122"/>
              </a:endParaRPr>
            </a:p>
          </p:txBody>
        </p:sp>
      </p:grpSp>
      <p:sp>
        <p:nvSpPr>
          <p:cNvPr id="41990" name="矩形 36"/>
          <p:cNvSpPr/>
          <p:nvPr/>
        </p:nvSpPr>
        <p:spPr>
          <a:xfrm>
            <a:off x="2468721" y="2838947"/>
            <a:ext cx="2163604" cy="375285"/>
          </a:xfrm>
          <a:prstGeom prst="rect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 anchorCtr="0"/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已知物体受力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991" name="TextBox 38"/>
          <p:cNvSpPr txBox="1"/>
          <p:nvPr/>
        </p:nvSpPr>
        <p:spPr>
          <a:xfrm>
            <a:off x="2472531" y="1944390"/>
            <a:ext cx="2163604" cy="460375"/>
          </a:xfrm>
          <a:prstGeom prst="rect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已知物体状态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992" name="TextBox 39"/>
          <p:cNvSpPr/>
          <p:nvPr/>
        </p:nvSpPr>
        <p:spPr>
          <a:xfrm>
            <a:off x="2457450" y="3913188"/>
            <a:ext cx="4364038" cy="1198562"/>
          </a:xfrm>
          <a:prstGeom prst="rect">
            <a:avLst/>
          </a:prstGeom>
          <a:noFill/>
          <a:ln w="25400">
            <a:solidFill>
              <a:srgbClr val="4BACC6"/>
            </a:solidFill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测力计对砝码的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拉力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F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和砝码对弹簧的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拉力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F</a:t>
            </a:r>
            <a:r>
              <a:rPr lang="zh-CN" altLang="en-US" sz="2400" b="1" i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＇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是一对相互作用力，二者相等，即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F=F</a:t>
            </a:r>
            <a:r>
              <a:rPr lang="zh-CN" altLang="en-US" sz="2400" b="1" i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＇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993" name="TextBox 41"/>
          <p:cNvSpPr/>
          <p:nvPr/>
        </p:nvSpPr>
        <p:spPr>
          <a:xfrm>
            <a:off x="7678738" y="4265613"/>
            <a:ext cx="1087437" cy="460375"/>
          </a:xfrm>
          <a:prstGeom prst="rect">
            <a:avLst/>
          </a:prstGeom>
          <a:noFill/>
          <a:ln w="38100">
            <a:solidFill>
              <a:srgbClr val="F69240"/>
            </a:solidFill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  <a:ea typeface="楷体" charset="-122"/>
                <a:sym typeface="宋体" pitchFamily="2" charset="-122"/>
              </a:rPr>
              <a:t>G=F</a:t>
            </a:r>
            <a:r>
              <a:rPr lang="zh-CN" altLang="en-US" sz="2400" b="1" i="1">
                <a:solidFill>
                  <a:srgbClr val="FF0000"/>
                </a:solidFill>
                <a:latin typeface="Times New Roman" pitchFamily="18" charset="0"/>
                <a:ea typeface="楷体" charset="-122"/>
                <a:sym typeface="宋体" pitchFamily="2" charset="-122"/>
              </a:rPr>
              <a:t>＇</a:t>
            </a:r>
            <a:endParaRPr lang="zh-CN" altLang="en-US" sz="2400" b="1">
              <a:solidFill>
                <a:srgbClr val="FFFFFF"/>
              </a:solidFill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41994" name="TextBox 43"/>
          <p:cNvSpPr/>
          <p:nvPr/>
        </p:nvSpPr>
        <p:spPr>
          <a:xfrm>
            <a:off x="550863" y="2468563"/>
            <a:ext cx="554037" cy="2212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eaVert"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latin typeface="Times New Roman" pitchFamily="18" charset="0"/>
                <a:ea typeface="楷体" charset="-122"/>
              </a:rPr>
              <a:t>测量物体的重力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cxnSp>
        <p:nvCxnSpPr>
          <p:cNvPr id="41995" name="Line 21"/>
          <p:cNvCxnSpPr/>
          <p:nvPr/>
        </p:nvCxnSpPr>
        <p:spPr>
          <a:xfrm flipH="1">
            <a:off x="1436688" y="4138613"/>
            <a:ext cx="0" cy="1085850"/>
          </a:xfrm>
          <a:prstGeom prst="line">
            <a:avLst/>
          </a:prstGeom>
          <a:noFill/>
          <a:ln w="38100">
            <a:solidFill>
              <a:srgbClr val="0FB62A"/>
            </a:solidFill>
            <a:round/>
            <a:tailEnd type="stealth" w="lg" len="lg"/>
          </a:ln>
        </p:spPr>
      </p:cxnSp>
      <p:sp>
        <p:nvSpPr>
          <p:cNvPr id="41996" name="Text Box 22"/>
          <p:cNvSpPr/>
          <p:nvPr/>
        </p:nvSpPr>
        <p:spPr>
          <a:xfrm>
            <a:off x="1574800" y="4457700"/>
            <a:ext cx="735013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solidFill>
                  <a:srgbClr val="CC0000"/>
                </a:solidFill>
                <a:latin typeface="Times New Roman" pitchFamily="18" charset="0"/>
                <a:ea typeface="楷体" charset="-122"/>
              </a:rPr>
              <a:t>F</a:t>
            </a:r>
            <a:r>
              <a:rPr lang="zh-CN" altLang="en-US" sz="2400" b="1" i="1">
                <a:solidFill>
                  <a:srgbClr val="CC0000"/>
                </a:solidFill>
                <a:latin typeface="Times New Roman" pitchFamily="18" charset="0"/>
                <a:ea typeface="楷体" charset="-122"/>
              </a:rPr>
              <a:t>＇</a:t>
            </a:r>
            <a:endParaRPr lang="zh-CN" altLang="en-US" sz="2400" b="1" i="1">
              <a:solidFill>
                <a:srgbClr val="CC0000"/>
              </a:solidFill>
              <a:latin typeface="Times New Roman" pitchFamily="18" charset="0"/>
              <a:ea typeface="楷体" panose="02010609060101010101" charset="-122"/>
            </a:endParaRPr>
          </a:p>
        </p:txBody>
      </p:sp>
      <p:sp>
        <p:nvSpPr>
          <p:cNvPr id="41997" name="左右箭头 19"/>
          <p:cNvSpPr/>
          <p:nvPr/>
        </p:nvSpPr>
        <p:spPr>
          <a:xfrm>
            <a:off x="4635500" y="1944688"/>
            <a:ext cx="2973388" cy="495300"/>
          </a:xfrm>
          <a:prstGeom prst="leftRightArrow">
            <a:avLst>
              <a:gd name="adj1" fmla="val 50000"/>
              <a:gd name="adj2" fmla="val 50082"/>
            </a:avLst>
          </a:prstGeom>
          <a:solidFill>
            <a:schemeClr val="accent1"/>
          </a:solidFill>
          <a:ln w="12700">
            <a:solidFill>
              <a:srgbClr val="89A4A7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砝码静止</a:t>
            </a:r>
            <a:endParaRPr lang="zh-CN" altLang="en-US" sz="2400">
              <a:solidFill>
                <a:srgbClr val="FF0000"/>
              </a:solidFill>
              <a:latin typeface="Times New Roman" pitchFamily="18" charset="0"/>
              <a:sym typeface="宋体" pitchFamily="2" charset="-122"/>
            </a:endParaRPr>
          </a:p>
        </p:txBody>
      </p:sp>
      <p:sp>
        <p:nvSpPr>
          <p:cNvPr id="41998" name="左右箭头 22"/>
          <p:cNvSpPr/>
          <p:nvPr/>
        </p:nvSpPr>
        <p:spPr>
          <a:xfrm>
            <a:off x="4632325" y="2768600"/>
            <a:ext cx="2906713" cy="517525"/>
          </a:xfrm>
          <a:prstGeom prst="leftRightArrow">
            <a:avLst>
              <a:gd name="adj1" fmla="val 50000"/>
              <a:gd name="adj2" fmla="val 50003"/>
            </a:avLst>
          </a:prstGeom>
          <a:solidFill>
            <a:schemeClr val="accent1"/>
          </a:solidFill>
          <a:ln w="12700">
            <a:solidFill>
              <a:srgbClr val="89A4A7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受重力</a:t>
            </a:r>
            <a:r>
              <a:rPr lang="en-US" altLang="zh-CN" sz="2400" i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G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和拉力</a:t>
            </a:r>
            <a:r>
              <a:rPr lang="en-US" altLang="zh-CN" sz="2400" i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F</a:t>
            </a:r>
            <a:endParaRPr lang="en-US" altLang="zh-CN" sz="2400" i="1">
              <a:solidFill>
                <a:srgbClr val="FF0000"/>
              </a:solidFill>
              <a:latin typeface="Times New Roman" pitchFamily="18" charset="0"/>
              <a:sym typeface="宋体" pitchFamily="2" charset="-122"/>
            </a:endParaRPr>
          </a:p>
        </p:txBody>
      </p:sp>
      <p:sp>
        <p:nvSpPr>
          <p:cNvPr id="41999" name="右箭头 23"/>
          <p:cNvSpPr/>
          <p:nvPr/>
        </p:nvSpPr>
        <p:spPr>
          <a:xfrm>
            <a:off x="6818313" y="4319588"/>
            <a:ext cx="862012" cy="373062"/>
          </a:xfrm>
          <a:prstGeom prst="rightArrow">
            <a:avLst>
              <a:gd name="adj1" fmla="val 50000"/>
              <a:gd name="adj2" fmla="val 49871"/>
            </a:avLst>
          </a:prstGeom>
          <a:solidFill>
            <a:schemeClr val="accent1"/>
          </a:solidFill>
          <a:ln w="12700">
            <a:solidFill>
              <a:srgbClr val="89A4A7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300">
              <a:solidFill>
                <a:srgbClr val="FFFFFF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2000" name="下箭头 24"/>
          <p:cNvSpPr/>
          <p:nvPr/>
        </p:nvSpPr>
        <p:spPr>
          <a:xfrm>
            <a:off x="8213963" y="3123360"/>
            <a:ext cx="370523" cy="9572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300">
              <a:solidFill>
                <a:srgbClr val="FFFFFF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 fill="hold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 fill="hold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 fill="hold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 fill="hold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 fill="hold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 fill="hold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  <p:bldP spid="41991" grpId="0"/>
      <p:bldP spid="41992" grpId="0"/>
      <p:bldP spid="41993" grpId="1"/>
      <p:bldP spid="41994" grpId="0"/>
      <p:bldP spid="41996" grpId="0"/>
      <p:bldP spid="41997" grpId="0"/>
      <p:bldP spid="41998" grpId="0"/>
      <p:bldP spid="41999" grpId="0"/>
      <p:bldP spid="4200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43009" name="组合 3"/>
          <p:cNvGrpSpPr/>
          <p:nvPr/>
        </p:nvGrpSpPr>
        <p:grpSpPr>
          <a:xfrm>
            <a:off x="3371850" y="207963"/>
            <a:ext cx="1879600" cy="473075"/>
            <a:chOff x="497257" y="753279"/>
            <a:chExt cx="1881032" cy="475146"/>
          </a:xfrm>
        </p:grpSpPr>
        <p:grpSp>
          <p:nvGrpSpPr>
            <p:cNvPr id="43010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43011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43012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43013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43014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43015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pic>
        <p:nvPicPr>
          <p:cNvPr id="43016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600" y="3011488"/>
            <a:ext cx="1928813" cy="9858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7" name="文本框 7"/>
          <p:cNvSpPr/>
          <p:nvPr/>
        </p:nvSpPr>
        <p:spPr>
          <a:xfrm>
            <a:off x="80963" y="938213"/>
            <a:ext cx="9117012" cy="3968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例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骑自行车出行郊游，是一种时尚、环保的生活方式。当我们在平直路面上匀速向前骑行时，以下说法正确的是  （   ）                                          </a:t>
            </a:r>
            <a:endParaRPr lang="zh-CN" altLang="en-US" sz="2400" b="1">
              <a:latin typeface="楷体" charset="-122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endParaRPr lang="zh-CN" altLang="en-US" sz="2400" b="1">
              <a:latin typeface="Times New Roman" pitchFamily="18" charset="0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A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．若自行车停下，惯性就消失了 </a:t>
            </a:r>
            <a:endParaRPr lang="zh-CN" altLang="en-US" sz="2400" b="1">
              <a:latin typeface="楷体" charset="-122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B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．自行车受到的动力大于自行车受到的阻力 </a:t>
            </a:r>
            <a:endParaRPr lang="zh-CN" altLang="en-US" sz="2400" b="1">
              <a:latin typeface="楷体" charset="-122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C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．路面受到的压力与人受到的支持力是一对平衡力 </a:t>
            </a:r>
            <a:endParaRPr lang="zh-CN" altLang="en-US" sz="2400" b="1">
              <a:latin typeface="楷体" charset="-122"/>
              <a:ea typeface="楷体" charset="-122"/>
            </a:endParaRPr>
          </a:p>
          <a:p>
            <a:pPr lvl="0" fontAlgn="base">
              <a:lnSpc>
                <a:spcPct val="150000"/>
              </a:lnSpc>
            </a:pPr>
            <a:r>
              <a:rPr lang="zh-CN" altLang="en-US" sz="2400" b="1">
                <a:latin typeface="Times New Roman" pitchFamily="18" charset="0"/>
                <a:ea typeface="楷体" charset="-122"/>
              </a:rPr>
              <a:t>D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．人和车受到的重力与地面对人和车的支持力是一对平衡力 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3018" name="文本框 10"/>
          <p:cNvSpPr/>
          <p:nvPr/>
        </p:nvSpPr>
        <p:spPr>
          <a:xfrm>
            <a:off x="7031038" y="1628775"/>
            <a:ext cx="3333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D</a:t>
            </a:r>
            <a:endParaRPr lang="en-US" altLang="zh-CN" sz="2400" b="1">
              <a:solidFill>
                <a:srgbClr val="FF0000"/>
              </a:solidFill>
              <a:latin typeface="Times New Roman" pitchFamily="18" charset="0"/>
              <a:sym typeface="宋体" pitchFamily="2" charset="-122"/>
            </a:endParaRPr>
          </a:p>
        </p:txBody>
      </p:sp>
      <p:sp>
        <p:nvSpPr>
          <p:cNvPr id="43019" name="文本框 11"/>
          <p:cNvSpPr/>
          <p:nvPr/>
        </p:nvSpPr>
        <p:spPr>
          <a:xfrm>
            <a:off x="2720975" y="2705100"/>
            <a:ext cx="1914525" cy="506413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700" b="1"/>
          </a:p>
        </p:txBody>
      </p:sp>
      <p:sp>
        <p:nvSpPr>
          <p:cNvPr id="43020" name="文本框 12"/>
          <p:cNvSpPr/>
          <p:nvPr/>
        </p:nvSpPr>
        <p:spPr>
          <a:xfrm>
            <a:off x="3856038" y="1582738"/>
            <a:ext cx="1854200" cy="506412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700" b="1"/>
          </a:p>
        </p:txBody>
      </p:sp>
      <p:cxnSp>
        <p:nvCxnSpPr>
          <p:cNvPr id="43021" name="Line 5"/>
          <p:cNvCxnSpPr/>
          <p:nvPr/>
        </p:nvCxnSpPr>
        <p:spPr>
          <a:xfrm flipH="1">
            <a:off x="7188200" y="3068638"/>
            <a:ext cx="3429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tailEnd type="triangle" w="lg" len="lg"/>
          </a:ln>
        </p:spPr>
      </p:cxnSp>
      <p:sp>
        <p:nvSpPr>
          <p:cNvPr id="43022" name="Text Box 6"/>
          <p:cNvSpPr/>
          <p:nvPr/>
        </p:nvSpPr>
        <p:spPr>
          <a:xfrm>
            <a:off x="7283450" y="2714625"/>
            <a:ext cx="40005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v</a:t>
            </a:r>
            <a:endParaRPr lang="en-US" altLang="zh-CN" b="1" i="1">
              <a:latin typeface="Times New Roman" pitchFamily="18" charset="0"/>
            </a:endParaRPr>
          </a:p>
        </p:txBody>
      </p:sp>
      <p:sp>
        <p:nvSpPr>
          <p:cNvPr id="43023" name="Oval 9"/>
          <p:cNvSpPr/>
          <p:nvPr/>
        </p:nvSpPr>
        <p:spPr>
          <a:xfrm>
            <a:off x="7816691" y="3402221"/>
            <a:ext cx="114300" cy="114300"/>
          </a:xfrm>
          <a:prstGeom prst="ellipse">
            <a:avLst/>
          </a:prstGeom>
          <a:solidFill>
            <a:srgbClr val="CC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300">
              <a:latin typeface="Calibri" charset="0"/>
            </a:endParaRPr>
          </a:p>
        </p:txBody>
      </p:sp>
      <p:grpSp>
        <p:nvGrpSpPr>
          <p:cNvPr id="43024" name="Group 10"/>
          <p:cNvGrpSpPr/>
          <p:nvPr/>
        </p:nvGrpSpPr>
        <p:grpSpPr>
          <a:xfrm>
            <a:off x="7874000" y="3459163"/>
            <a:ext cx="400050" cy="908050"/>
            <a:chOff x="4128" y="2544"/>
            <a:chExt cx="336" cy="762"/>
          </a:xfrm>
        </p:grpSpPr>
        <p:cxnSp>
          <p:nvCxnSpPr>
            <p:cNvPr id="43025" name="Line 11"/>
            <p:cNvCxnSpPr/>
            <p:nvPr/>
          </p:nvCxnSpPr>
          <p:spPr>
            <a:xfrm flipH="1">
              <a:off x="4128" y="2544"/>
              <a:ext cx="0" cy="762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w="lg" len="lg"/>
            </a:ln>
          </p:spPr>
        </p:cxnSp>
        <p:sp>
          <p:nvSpPr>
            <p:cNvPr id="43026" name="Text Box 12"/>
            <p:cNvSpPr/>
            <p:nvPr/>
          </p:nvSpPr>
          <p:spPr>
            <a:xfrm>
              <a:off x="4176" y="2928"/>
              <a:ext cx="288" cy="34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100" b="1" i="1">
                  <a:solidFill>
                    <a:srgbClr val="003366"/>
                  </a:solidFill>
                  <a:latin typeface="Times New Roman" pitchFamily="18" charset="0"/>
                </a:rPr>
                <a:t>G</a:t>
              </a:r>
              <a:endParaRPr lang="en-US" altLang="zh-CN" sz="2100" b="1" i="1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43027" name="Group 13"/>
          <p:cNvGrpSpPr/>
          <p:nvPr/>
        </p:nvGrpSpPr>
        <p:grpSpPr>
          <a:xfrm>
            <a:off x="7874000" y="2513013"/>
            <a:ext cx="514350" cy="946150"/>
            <a:chOff x="4128" y="1749"/>
            <a:chExt cx="432" cy="795"/>
          </a:xfrm>
        </p:grpSpPr>
        <p:cxnSp>
          <p:nvCxnSpPr>
            <p:cNvPr id="43028" name="Line 14"/>
            <p:cNvCxnSpPr/>
            <p:nvPr/>
          </p:nvCxnSpPr>
          <p:spPr>
            <a:xfrm flipH="1" flipV="1">
              <a:off x="4128" y="1749"/>
              <a:ext cx="0" cy="795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w="lg" len="lg"/>
            </a:ln>
          </p:spPr>
        </p:cxnSp>
        <p:sp>
          <p:nvSpPr>
            <p:cNvPr id="43029" name="Text Box 15"/>
            <p:cNvSpPr/>
            <p:nvPr/>
          </p:nvSpPr>
          <p:spPr>
            <a:xfrm>
              <a:off x="4176" y="1872"/>
              <a:ext cx="384" cy="34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100" b="1" i="1">
                  <a:latin typeface="Times New Roman" pitchFamily="18" charset="0"/>
                </a:rPr>
                <a:t>N</a:t>
              </a:r>
              <a:endParaRPr lang="en-US" altLang="zh-CN" sz="2100" b="1" i="1">
                <a:latin typeface="Times New Roman" pitchFamily="18" charset="0"/>
              </a:endParaRPr>
            </a:p>
          </p:txBody>
        </p:sp>
      </p:grpSp>
      <p:cxnSp>
        <p:nvCxnSpPr>
          <p:cNvPr id="43030" name="Line 17"/>
          <p:cNvCxnSpPr/>
          <p:nvPr/>
        </p:nvCxnSpPr>
        <p:spPr>
          <a:xfrm flipH="1">
            <a:off x="7448550" y="3459163"/>
            <a:ext cx="425450" cy="0"/>
          </a:xfrm>
          <a:prstGeom prst="line">
            <a:avLst/>
          </a:prstGeom>
          <a:noFill/>
          <a:ln w="25400">
            <a:solidFill>
              <a:srgbClr val="003366"/>
            </a:solidFill>
            <a:round/>
            <a:tailEnd type="triangle" w="lg" len="lg"/>
          </a:ln>
        </p:spPr>
      </p:cxnSp>
      <p:cxnSp>
        <p:nvCxnSpPr>
          <p:cNvPr id="43031" name="Line 20"/>
          <p:cNvCxnSpPr/>
          <p:nvPr/>
        </p:nvCxnSpPr>
        <p:spPr>
          <a:xfrm>
            <a:off x="7874000" y="3459163"/>
            <a:ext cx="400050" cy="0"/>
          </a:xfrm>
          <a:prstGeom prst="line">
            <a:avLst/>
          </a:prstGeom>
          <a:noFill/>
          <a:ln w="25400">
            <a:solidFill>
              <a:srgbClr val="003366"/>
            </a:solidFill>
            <a:round/>
            <a:tailEnd type="triangle" w="lg" len="lg"/>
          </a:ln>
        </p:spPr>
      </p:cxnSp>
      <p:sp>
        <p:nvSpPr>
          <p:cNvPr id="43032" name="Text Box 18"/>
          <p:cNvSpPr txBox="1"/>
          <p:nvPr/>
        </p:nvSpPr>
        <p:spPr>
          <a:xfrm>
            <a:off x="7030403" y="3275062"/>
            <a:ext cx="302419" cy="391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1950" b="1" i="1">
                <a:latin typeface="Times New Roman" pitchFamily="18" charset="0"/>
              </a:rPr>
              <a:t>F</a:t>
            </a:r>
            <a:endParaRPr lang="en-US" altLang="zh-CN" sz="1900" b="1">
              <a:latin typeface="Times New Roman" pitchFamily="18" charset="0"/>
            </a:endParaRPr>
          </a:p>
        </p:txBody>
      </p:sp>
      <p:sp>
        <p:nvSpPr>
          <p:cNvPr id="43033" name="Text Box 18"/>
          <p:cNvSpPr txBox="1"/>
          <p:nvPr/>
        </p:nvSpPr>
        <p:spPr>
          <a:xfrm>
            <a:off x="8273891" y="3231247"/>
            <a:ext cx="302419" cy="391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1950" b="1" i="1">
                <a:latin typeface="Times New Roman" pitchFamily="18" charset="0"/>
              </a:rPr>
              <a:t>f</a:t>
            </a:r>
            <a:endParaRPr lang="en-US" altLang="zh-CN" sz="1900" b="1">
              <a:latin typeface="Times New Roman" pitchFamily="18" charset="0"/>
            </a:endParaRPr>
          </a:p>
        </p:txBody>
      </p:sp>
      <p:sp>
        <p:nvSpPr>
          <p:cNvPr id="43034" name="文本框 28"/>
          <p:cNvSpPr/>
          <p:nvPr/>
        </p:nvSpPr>
        <p:spPr>
          <a:xfrm>
            <a:off x="719138" y="3779838"/>
            <a:ext cx="2146300" cy="506412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700" b="1"/>
          </a:p>
        </p:txBody>
      </p:sp>
      <p:sp>
        <p:nvSpPr>
          <p:cNvPr id="43035" name="文本框 30"/>
          <p:cNvSpPr/>
          <p:nvPr/>
        </p:nvSpPr>
        <p:spPr>
          <a:xfrm>
            <a:off x="3152775" y="3779838"/>
            <a:ext cx="2155825" cy="506412"/>
          </a:xfrm>
          <a:prstGeom prst="rect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700" b="1"/>
          </a:p>
        </p:txBody>
      </p:sp>
      <p:sp>
        <p:nvSpPr>
          <p:cNvPr id="43036" name="文本框 31"/>
          <p:cNvSpPr/>
          <p:nvPr/>
        </p:nvSpPr>
        <p:spPr>
          <a:xfrm>
            <a:off x="711200" y="3760788"/>
            <a:ext cx="6462713" cy="506412"/>
          </a:xfrm>
          <a:prstGeom prst="rect">
            <a:avLst/>
          </a:prstGeom>
          <a:solidFill>
            <a:srgbClr val="FFFFFF"/>
          </a:solidFill>
          <a:ln>
            <a:solidFill>
              <a:srgbClr val="0000FF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700" b="1">
                <a:solidFill>
                  <a:srgbClr val="FF0000"/>
                </a:solidFill>
                <a:latin typeface="楷体" charset="-122"/>
                <a:ea typeface="楷体" charset="-122"/>
                <a:sym typeface="宋体" pitchFamily="2" charset="-122"/>
              </a:rPr>
              <a:t>不作用在同一物体，且大小也不相同</a:t>
            </a:r>
            <a:endParaRPr lang="zh-CN" altLang="en-US" sz="27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宋体" pitchFamily="2" charset="-122"/>
            </a:endParaRPr>
          </a:p>
        </p:txBody>
      </p:sp>
      <p:sp>
        <p:nvSpPr>
          <p:cNvPr id="43037" name="文本框 32"/>
          <p:cNvSpPr/>
          <p:nvPr/>
        </p:nvSpPr>
        <p:spPr>
          <a:xfrm>
            <a:off x="222250" y="3132138"/>
            <a:ext cx="596900" cy="768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>
                <a:solidFill>
                  <a:srgbClr val="FF0000"/>
                </a:solidFill>
                <a:sym typeface="宋体" pitchFamily="2" charset="-122"/>
              </a:rPr>
              <a:t>×</a:t>
            </a:r>
            <a:endParaRPr lang="zh-CN" altLang="en-US" sz="4400">
              <a:solidFill>
                <a:srgbClr val="FF0000"/>
              </a:solidFill>
              <a:sym typeface="宋体" pitchFamily="2" charset="-122"/>
            </a:endParaRPr>
          </a:p>
        </p:txBody>
      </p:sp>
      <p:sp>
        <p:nvSpPr>
          <p:cNvPr id="43038" name="线形标注 2 34"/>
          <p:cNvSpPr/>
          <p:nvPr/>
        </p:nvSpPr>
        <p:spPr>
          <a:xfrm>
            <a:off x="4278313" y="2155825"/>
            <a:ext cx="3382962" cy="50323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00852"/>
              <a:gd name="adj6" fmla="val -38370"/>
            </a:avLst>
          </a:prstGeom>
          <a:solidFill>
            <a:srgbClr val="FFFFFF"/>
          </a:solidFill>
          <a:ln w="12700">
            <a:solidFill>
              <a:srgbClr val="0000FF"/>
            </a:solidFill>
            <a:miter lim="800000"/>
          </a:ln>
          <a:effectLst>
            <a:outerShdw blurRad="444500" dist="254000" dir="8100000" algn="tr">
              <a:srgbClr val="000000">
                <a:alpha val="50000"/>
              </a:srgbClr>
            </a:outerShdw>
          </a:effectLst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latin typeface="黑体" pitchFamily="2" charset="-122"/>
                <a:ea typeface="黑体" pitchFamily="2" charset="-122"/>
              </a:rPr>
              <a:t>惯性是物体本身的性质</a:t>
            </a:r>
            <a:endParaRPr lang="zh-CN" altLang="en-US" sz="24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3039" name="文本框 35"/>
          <p:cNvSpPr/>
          <p:nvPr/>
        </p:nvSpPr>
        <p:spPr>
          <a:xfrm>
            <a:off x="80963" y="4906963"/>
            <a:ext cx="2327275" cy="565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1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【失分警示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】</a:t>
            </a:r>
            <a:endParaRPr lang="zh-CN" altLang="en-US" sz="2800" b="1"/>
          </a:p>
        </p:txBody>
      </p:sp>
      <p:sp>
        <p:nvSpPr>
          <p:cNvPr id="43040" name="文本框 36"/>
          <p:cNvSpPr/>
          <p:nvPr/>
        </p:nvSpPr>
        <p:spPr>
          <a:xfrm>
            <a:off x="84138" y="5551488"/>
            <a:ext cx="8975725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7030A0"/>
                </a:solidFill>
                <a:latin typeface="宋体" pitchFamily="2" charset="-122"/>
              </a:rPr>
              <a:t>(1)</a:t>
            </a:r>
            <a:r>
              <a:rPr lang="zh-CN" altLang="en-US" sz="2000" b="1">
                <a:solidFill>
                  <a:srgbClr val="7030A0"/>
                </a:solidFill>
                <a:latin typeface="宋体" pitchFamily="2" charset="-122"/>
              </a:rPr>
              <a:t>两个力必须</a:t>
            </a:r>
            <a:r>
              <a:rPr lang="zh-CN" altLang="en-US" sz="2000" b="1">
                <a:solidFill>
                  <a:srgbClr val="7030A0"/>
                </a:solidFill>
                <a:latin typeface="宋体" pitchFamily="2" charset="-122"/>
              </a:rPr>
              <a:t>“</a:t>
            </a:r>
            <a:r>
              <a:rPr lang="zh-CN" altLang="en-US" sz="2000" b="1">
                <a:solidFill>
                  <a:srgbClr val="7030A0"/>
                </a:solidFill>
                <a:latin typeface="宋体" pitchFamily="2" charset="-122"/>
              </a:rPr>
              <a:t>四个条件</a:t>
            </a:r>
            <a:r>
              <a:rPr lang="zh-CN" altLang="en-US" sz="2000" b="1">
                <a:solidFill>
                  <a:srgbClr val="7030A0"/>
                </a:solidFill>
                <a:latin typeface="宋体" pitchFamily="2" charset="-122"/>
              </a:rPr>
              <a:t>”</a:t>
            </a:r>
            <a:r>
              <a:rPr lang="zh-CN" altLang="en-US" sz="2000" b="1">
                <a:solidFill>
                  <a:srgbClr val="7030A0"/>
                </a:solidFill>
                <a:latin typeface="宋体" pitchFamily="2" charset="-122"/>
              </a:rPr>
              <a:t>同时满足</a:t>
            </a:r>
            <a:r>
              <a:rPr lang="en-US" altLang="zh-CN" sz="2000" b="1">
                <a:solidFill>
                  <a:srgbClr val="7030A0"/>
                </a:solidFill>
                <a:latin typeface="宋体" pitchFamily="2" charset="-122"/>
              </a:rPr>
              <a:t>,</a:t>
            </a:r>
            <a:r>
              <a:rPr lang="zh-CN" altLang="en-US" sz="2000" b="1">
                <a:solidFill>
                  <a:srgbClr val="7030A0"/>
                </a:solidFill>
                <a:latin typeface="宋体" pitchFamily="2" charset="-122"/>
              </a:rPr>
              <a:t>才是二力平衡</a:t>
            </a:r>
            <a:r>
              <a:rPr lang="en-US" altLang="zh-CN" sz="2000" b="1">
                <a:solidFill>
                  <a:srgbClr val="7030A0"/>
                </a:solidFill>
                <a:latin typeface="宋体" pitchFamily="2" charset="-122"/>
              </a:rPr>
              <a:t>;</a:t>
            </a:r>
            <a:r>
              <a:rPr lang="zh-CN" altLang="en-US" sz="2000" b="1">
                <a:solidFill>
                  <a:srgbClr val="7030A0"/>
                </a:solidFill>
                <a:latin typeface="宋体" pitchFamily="2" charset="-122"/>
              </a:rPr>
              <a:t>四个条件缺一不可。</a:t>
            </a:r>
            <a:endParaRPr lang="zh-CN" altLang="en-US" sz="2000" b="1">
              <a:solidFill>
                <a:srgbClr val="7030A0"/>
              </a:solidFill>
              <a:latin typeface="宋体" pitchFamily="2" charset="-122"/>
            </a:endParaRPr>
          </a:p>
        </p:txBody>
      </p:sp>
      <p:sp>
        <p:nvSpPr>
          <p:cNvPr id="43041" name="文本框 37"/>
          <p:cNvSpPr/>
          <p:nvPr/>
        </p:nvSpPr>
        <p:spPr>
          <a:xfrm>
            <a:off x="84138" y="6097588"/>
            <a:ext cx="5800725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000" b="1">
                <a:solidFill>
                  <a:srgbClr val="002060"/>
                </a:solidFill>
                <a:latin typeface="宋体" pitchFamily="2" charset="-122"/>
              </a:rPr>
              <a:t>(2)</a:t>
            </a:r>
            <a:r>
              <a:rPr lang="zh-CN" altLang="en-US" sz="2000" b="1">
                <a:solidFill>
                  <a:srgbClr val="002060"/>
                </a:solidFill>
                <a:latin typeface="宋体" pitchFamily="2" charset="-122"/>
              </a:rPr>
              <a:t>物体</a:t>
            </a:r>
            <a:r>
              <a:rPr lang="zh-CN" altLang="en-US" sz="2000" b="1">
                <a:solidFill>
                  <a:srgbClr val="002060"/>
                </a:solidFill>
                <a:latin typeface="宋体" pitchFamily="2" charset="-122"/>
              </a:rPr>
              <a:t>“</a:t>
            </a:r>
            <a:r>
              <a:rPr lang="zh-CN" altLang="en-US" sz="2000" b="1">
                <a:solidFill>
                  <a:srgbClr val="002060"/>
                </a:solidFill>
                <a:latin typeface="宋体" pitchFamily="2" charset="-122"/>
              </a:rPr>
              <a:t>未被推动</a:t>
            </a:r>
            <a:r>
              <a:rPr lang="zh-CN" altLang="en-US" sz="2000" b="1">
                <a:solidFill>
                  <a:srgbClr val="002060"/>
                </a:solidFill>
                <a:latin typeface="宋体" pitchFamily="2" charset="-122"/>
              </a:rPr>
              <a:t>”</a:t>
            </a:r>
            <a:r>
              <a:rPr lang="zh-CN" altLang="en-US" sz="2000" b="1">
                <a:solidFill>
                  <a:srgbClr val="002060"/>
                </a:solidFill>
                <a:latin typeface="宋体" pitchFamily="2" charset="-122"/>
              </a:rPr>
              <a:t>时</a:t>
            </a:r>
            <a:r>
              <a:rPr lang="en-US" altLang="zh-CN" sz="2000" b="1">
                <a:solidFill>
                  <a:srgbClr val="002060"/>
                </a:solidFill>
                <a:latin typeface="宋体" pitchFamily="2" charset="-122"/>
              </a:rPr>
              <a:t>,</a:t>
            </a:r>
            <a:r>
              <a:rPr lang="zh-CN" altLang="en-US" sz="2000" b="1">
                <a:solidFill>
                  <a:srgbClr val="002060"/>
                </a:solidFill>
                <a:latin typeface="宋体" pitchFamily="2" charset="-122"/>
              </a:rPr>
              <a:t>受到的力一定是平衡力。</a:t>
            </a:r>
            <a:endParaRPr lang="zh-CN" altLang="en-US" sz="2000" b="1">
              <a:solidFill>
                <a:srgbClr val="00206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 fill="hold"/>
                                        <p:tgtEl>
                                          <p:spTgt spid="4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 fill="hold"/>
                                        <p:tgtEl>
                                          <p:spTgt spid="43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0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040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3040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0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30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/>
      <p:bldP spid="43019" grpId="0"/>
      <p:bldP spid="43020" grpId="0"/>
      <p:bldP spid="43022" grpId="0"/>
      <p:bldP spid="43023" grpId="0"/>
      <p:bldP spid="43032" grpId="0"/>
      <p:bldP spid="43033" grpId="0"/>
      <p:bldP spid="43034" grpId="0"/>
      <p:bldP spid="43035" grpId="0"/>
      <p:bldP spid="43036" grpId="0"/>
      <p:bldP spid="43037" grpId="0"/>
      <p:bldP spid="43038" grpId="0"/>
      <p:bldP spid="4303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文本框 101"/>
          <p:cNvSpPr/>
          <p:nvPr/>
        </p:nvSpPr>
        <p:spPr>
          <a:xfrm>
            <a:off x="179388" y="541338"/>
            <a:ext cx="8783637" cy="1198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如图所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示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，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用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细线拉着木块在水平面上做匀速直线运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动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，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下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列说法正确的是</a:t>
            </a:r>
            <a:r>
              <a:rPr lang="zh-CN" altLang="zh-CN" sz="2400" b="1">
                <a:solidFill>
                  <a:srgbClr val="000000"/>
                </a:solidFill>
                <a:latin typeface="楷体" charset="-122"/>
                <a:ea typeface="楷体" charset="-122"/>
              </a:rPr>
              <a:t> </a:t>
            </a:r>
            <a:r>
              <a:rPr lang="en-US" altLang="zh-CN" sz="2400" b="1">
                <a:solidFill>
                  <a:srgbClr val="000000"/>
                </a:solidFill>
                <a:latin typeface="楷体" charset="-122"/>
                <a:ea typeface="楷体" charset="-122"/>
              </a:rPr>
              <a:t>(</a:t>
            </a:r>
            <a:r>
              <a:rPr lang="zh-CN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　　</a:t>
            </a:r>
            <a:r>
              <a:rPr lang="en-US" altLang="zh-CN" sz="2400" b="1">
                <a:solidFill>
                  <a:srgbClr val="000000"/>
                </a:solidFill>
                <a:latin typeface="楷体" charset="-122"/>
                <a:ea typeface="楷体" charset="-122"/>
              </a:rPr>
              <a:t>)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4034" name="文本框 102"/>
          <p:cNvSpPr/>
          <p:nvPr/>
        </p:nvSpPr>
        <p:spPr>
          <a:xfrm>
            <a:off x="180975" y="1741488"/>
            <a:ext cx="9045575" cy="2862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A. 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木块受到的摩擦力和细线对木块的拉力是一对平衡力</a:t>
            </a:r>
            <a:endParaRPr lang="en-US" altLang="zh-CN" sz="2400" b="1">
              <a:solidFill>
                <a:srgbClr val="000000"/>
              </a:solidFill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B. 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木块对细线的拉力和细线对木块的拉力是一对平衡力</a:t>
            </a:r>
            <a:endParaRPr lang="en-US" altLang="zh-CN" sz="2400" b="1">
              <a:solidFill>
                <a:srgbClr val="000000"/>
              </a:solidFill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C. 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木块对水平面的压力和水平面对木块的支持力是一对</a:t>
            </a:r>
            <a:endParaRPr lang="zh-CN" altLang="zh-CN" sz="2400" b="1">
              <a:solidFill>
                <a:srgbClr val="000000"/>
              </a:solidFill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相互作用力</a:t>
            </a:r>
            <a:endParaRPr lang="en-US" altLang="zh-CN" sz="2400" b="1">
              <a:solidFill>
                <a:srgbClr val="000000"/>
              </a:solidFill>
              <a:latin typeface="Times New Roman" pitchFamily="18" charset="0"/>
              <a:ea typeface="楷体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D. 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楷体" charset="-122"/>
              </a:rPr>
              <a:t>木块对细线的拉力和手对细线的拉力是一对相互作用力</a:t>
            </a:r>
            <a:endParaRPr lang="zh-CN" altLang="en-US" sz="2400" b="1">
              <a:latin typeface="Times New Roman" pitchFamily="18" charset="0"/>
              <a:ea typeface="楷体" panose="02010609060101010101" charset="-122"/>
            </a:endParaRPr>
          </a:p>
        </p:txBody>
      </p:sp>
      <p:pic>
        <p:nvPicPr>
          <p:cNvPr id="44035" name="人补八05.EPS" descr="id:2147510513;FounderCE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900" y="1100138"/>
            <a:ext cx="2843213" cy="774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6" name="文本框 2"/>
          <p:cNvSpPr/>
          <p:nvPr/>
        </p:nvSpPr>
        <p:spPr>
          <a:xfrm>
            <a:off x="66675" y="4602163"/>
            <a:ext cx="2633663" cy="9540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</a:rPr>
              <a:t>【明</a:t>
            </a:r>
            <a:r>
              <a:rPr lang="en-US" altLang="zh-CN" sz="3200" b="1">
                <a:solidFill>
                  <a:srgbClr val="FF0000"/>
                </a:solidFill>
                <a:latin typeface="宋体" pitchFamily="2" charset="-122"/>
                <a:ea typeface="Times New Roman" pitchFamily="18" charset="0"/>
              </a:rPr>
              <a:t>·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</a:rPr>
              <a:t>技法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</a:rPr>
              <a:t>】</a:t>
            </a:r>
            <a:endParaRPr lang="zh-CN" altLang="en-US" sz="3200" b="1">
              <a:solidFill>
                <a:srgbClr val="FF0000"/>
              </a:solidFill>
              <a:latin typeface="宋体" pitchFamily="2" charset="-122"/>
            </a:endParaRPr>
          </a:p>
          <a:p>
            <a:pPr lvl="0"/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力与运动的关系</a:t>
            </a:r>
            <a:endParaRPr lang="zh-CN" altLang="en-US" sz="2400" b="1"/>
          </a:p>
        </p:txBody>
      </p:sp>
      <p:pic>
        <p:nvPicPr>
          <p:cNvPr id="44037" name="20fwlh490.jpg" descr="说明: id:2147514880;FounderCE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9238" y="4603750"/>
            <a:ext cx="5092700" cy="2124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8" name="文本框 3"/>
          <p:cNvSpPr/>
          <p:nvPr/>
        </p:nvSpPr>
        <p:spPr>
          <a:xfrm>
            <a:off x="2292350" y="1174750"/>
            <a:ext cx="407988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>
              <a:lnSpc>
                <a:spcPts val="4838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楷体" charset="-122"/>
                <a:sym typeface="宋体" pitchFamily="2" charset="-122"/>
              </a:rPr>
              <a:t>C</a:t>
            </a:r>
            <a:endParaRPr lang="en-US" altLang="zh-CN" sz="2400" b="1">
              <a:solidFill>
                <a:srgbClr val="FF0000"/>
              </a:solidFill>
              <a:latin typeface="Times New Roman" pitchFamily="18" charset="0"/>
              <a:ea typeface="楷体" panose="02010609060101010101" charset="-122"/>
              <a:sym typeface="宋体" pitchFamily="2" charset="-122"/>
            </a:endParaRPr>
          </a:p>
        </p:txBody>
      </p:sp>
      <p:grpSp>
        <p:nvGrpSpPr>
          <p:cNvPr id="44039" name="组合 3"/>
          <p:cNvGrpSpPr/>
          <p:nvPr/>
        </p:nvGrpSpPr>
        <p:grpSpPr>
          <a:xfrm>
            <a:off x="3371850" y="207963"/>
            <a:ext cx="1879600" cy="473075"/>
            <a:chOff x="497257" y="753279"/>
            <a:chExt cx="1881032" cy="475146"/>
          </a:xfrm>
        </p:grpSpPr>
        <p:grpSp>
          <p:nvGrpSpPr>
            <p:cNvPr id="44040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44041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44042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44043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44044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 sz="1800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44045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 fill="hold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8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319</Paragraphs>
  <Slides>41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baseType="lpstr" size="56">
      <vt:lpstr>Arial</vt:lpstr>
      <vt:lpstr>宋体</vt:lpstr>
      <vt:lpstr>黑体</vt:lpstr>
      <vt:lpstr>Times New Roman</vt:lpstr>
      <vt:lpstr>方正小标宋简体</vt:lpstr>
      <vt:lpstr>Wingdings</vt:lpstr>
      <vt:lpstr>楷体</vt:lpstr>
      <vt:lpstr>Calibri</vt:lpstr>
      <vt:lpstr>Tahoma</vt:lpstr>
      <vt:lpstr>仿宋</vt:lpstr>
      <vt:lpstr>微软雅黑</vt:lpstr>
      <vt:lpstr>华文琥珀</vt:lpstr>
      <vt:lpstr>Verdana</vt:lpstr>
      <vt:lpstr>Garamond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2021-02-22T18:28:19.799</cp:lastPrinted>
  <dcterms:created xsi:type="dcterms:W3CDTF">2021-02-22T18:28:19Z</dcterms:created>
  <dcterms:modified xsi:type="dcterms:W3CDTF">2021-02-22T10:28:28Z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