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heme/theme3.xml" ContentType="application/vnd.openxmlformats-officedocument.them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2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3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2047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630" y="-84"/>
      </p:cViewPr>
      <p:guideLst>
        <p:guide orient="horz" pos="2160"/>
        <p:guide pos="3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060E5A-DD72-4C5D-BD85-81FBDBE7B6E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0105F-09D8-4072-9A55-51451BBA9B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616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24D8548D-5158-45FD-B183-8576C2FBFD0D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24D8548D-5158-45FD-B183-8576C2FBFD0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24D8548D-5158-45FD-B183-8576C2FBFD0D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29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353" y="2130426"/>
            <a:ext cx="1037399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0705" y="3886200"/>
            <a:ext cx="854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8407" y="274639"/>
            <a:ext cx="274605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0235" y="274639"/>
            <a:ext cx="8034761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84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419" y="1193813"/>
            <a:ext cx="11775782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784522" y="623038"/>
            <a:ext cx="3844481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white"/>
                </a:solidFill>
                <a:latin typeface="微软雅黑" panose="020B0503020204020204" charset="-122"/>
                <a:cs typeface="+mn-ea"/>
                <a:sym typeface="+mn-lt"/>
              </a:rPr>
              <a:t>三年级孩子特点及应对策略</a:t>
            </a:r>
            <a:endParaRPr lang="zh-CN" altLang="en-US" sz="2400">
              <a:solidFill>
                <a:prstClr val="white"/>
              </a:solidFill>
              <a:latin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85" y="381004"/>
            <a:ext cx="730807" cy="73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88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419" y="1193813"/>
            <a:ext cx="11775782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858859" y="599765"/>
            <a:ext cx="292912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white"/>
                </a:solidFill>
                <a:latin typeface="微软雅黑" panose="020B0503020204020204" charset="-122"/>
                <a:cs typeface="+mn-ea"/>
                <a:sym typeface="+mn-lt"/>
              </a:rPr>
              <a:t>三年级语文学习特点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85" y="381004"/>
            <a:ext cx="730807" cy="73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1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419" y="1193813"/>
            <a:ext cx="11775782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788972" y="630810"/>
            <a:ext cx="292912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white"/>
                </a:solidFill>
                <a:latin typeface="微软雅黑" panose="020B0503020204020204" charset="-122"/>
                <a:cs typeface="+mn-ea"/>
                <a:sym typeface="+mn-lt"/>
              </a:rPr>
              <a:t>存在问题及应对策略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85" y="381004"/>
            <a:ext cx="730807" cy="73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91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419" y="1193813"/>
            <a:ext cx="11775782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757149" y="623038"/>
            <a:ext cx="292912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prstClr val="white"/>
                </a:solidFill>
                <a:latin typeface="微软雅黑" panose="020B0503020204020204" charset="-122"/>
                <a:cs typeface="+mn-ea"/>
                <a:sym typeface="+mn-lt"/>
              </a:rPr>
              <a:t>需要家长配合的事情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85" y="381004"/>
            <a:ext cx="730807" cy="73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78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203419" y="1193813"/>
            <a:ext cx="11775782" cy="5486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35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333646"/>
      </p:ext>
    </p:extLst>
  </p:cSld>
  <p:clrMapOvr>
    <a:masterClrMapping/>
  </p:clrMapOvr>
  <p:transition spd="slow" advClick="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7479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39402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9C3CA8E-AE7A-45E5-AAD3-DB1634119A3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2FD9BF62-8272-4D81-8597-57BA9A9AD2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44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069845"/>
      </p:ext>
    </p:extLst>
  </p:cSld>
  <p:clrMapOvr>
    <a:masterClrMapping/>
  </p:clrMapOvr>
  <p:transition spd="slow" advClick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学习目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>
            <p:custDataLst>
              <p:tags r:id="rId1"/>
            </p:custDataLst>
          </p:nvPr>
        </p:nvSpPr>
        <p:spPr>
          <a:xfrm>
            <a:off x="0" y="6685005"/>
            <a:ext cx="12204700" cy="172995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>
            <p:custDataLst>
              <p:tags r:id="rId2"/>
            </p:custDataLst>
          </p:nvPr>
        </p:nvSpPr>
        <p:spPr>
          <a:xfrm>
            <a:off x="123590" y="346497"/>
            <a:ext cx="11965529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13984" y="6426201"/>
            <a:ext cx="1587882" cy="414655"/>
          </a:xfrm>
          <a:prstGeom prst="rect">
            <a:avLst/>
          </a:prstGeom>
        </p:spPr>
      </p:pic>
      <p:cxnSp>
        <p:nvCxnSpPr>
          <p:cNvPr id="13" name="直接连接符 12"/>
          <p:cNvCxnSpPr/>
          <p:nvPr userDrawn="1">
            <p:custDataLst>
              <p:tags r:id="rId4"/>
            </p:custDataLst>
          </p:nvPr>
        </p:nvCxnSpPr>
        <p:spPr>
          <a:xfrm flipH="1">
            <a:off x="11256749" y="63727"/>
            <a:ext cx="0" cy="29752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>
            <p:custDataLst>
              <p:tags r:id="rId5"/>
            </p:custDataLst>
          </p:nvPr>
        </p:nvGrpSpPr>
        <p:grpSpPr>
          <a:xfrm>
            <a:off x="10171726" y="37639"/>
            <a:ext cx="179802" cy="323616"/>
            <a:chOff x="1720211" y="2436790"/>
            <a:chExt cx="1260281" cy="2463994"/>
          </a:xfrm>
        </p:grpSpPr>
        <p:sp>
          <p:nvSpPr>
            <p:cNvPr id="15" name="任意多边形 14"/>
            <p:cNvSpPr/>
            <p:nvPr>
              <p:custDataLst>
                <p:tags r:id="rId6"/>
              </p:custDataLst>
            </p:nvPr>
          </p:nvSpPr>
          <p:spPr>
            <a:xfrm flipH="1">
              <a:off x="1720211" y="3135506"/>
              <a:ext cx="1260281" cy="1765278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>
              <p:custDataLst>
                <p:tags r:id="rId7"/>
              </p:custDataLst>
            </p:nvPr>
          </p:nvSpPr>
          <p:spPr>
            <a:xfrm>
              <a:off x="1998488" y="2436790"/>
              <a:ext cx="770125" cy="1303553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889767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4087" y="4406901"/>
            <a:ext cx="1037399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4087" y="2906713"/>
            <a:ext cx="1037399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0235" y="1600201"/>
            <a:ext cx="539040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056" y="1600201"/>
            <a:ext cx="539040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0235" y="1535113"/>
            <a:ext cx="539252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0235" y="2174875"/>
            <a:ext cx="539252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9819" y="1535113"/>
            <a:ext cx="539464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9819" y="2174875"/>
            <a:ext cx="539464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0236" y="273050"/>
            <a:ext cx="40152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1699" y="273051"/>
            <a:ext cx="68227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0236" y="1435101"/>
            <a:ext cx="40152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2207" y="4800600"/>
            <a:ext cx="73228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2207" y="612775"/>
            <a:ext cx="73228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2207" y="5367338"/>
            <a:ext cx="73228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10235" y="274638"/>
            <a:ext cx="1098423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0235" y="1600201"/>
            <a:ext cx="1098423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10235" y="6356351"/>
            <a:ext cx="2847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9939" y="6356351"/>
            <a:ext cx="38648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6702" y="6356351"/>
            <a:ext cx="2847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9109" y="366189"/>
            <a:ext cx="10527006" cy="1325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9109" y="1826704"/>
            <a:ext cx="10527006" cy="4349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9109" y="6356420"/>
            <a:ext cx="2746176" cy="366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42982" y="6356420"/>
            <a:ext cx="4119263" cy="366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9940" y="6356420"/>
            <a:ext cx="2746176" cy="3661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10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ts val="1335"/>
        </a:spcBef>
        <a:buFont typeface="Arial" panose="020B0604020202020204" pitchFamily="34" charset="0"/>
        <a:buChar char="•"/>
        <a:defRPr sz="373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7.png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image" Target="../media/image6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../media/image5.png"/><Relationship Id="rId5" Type="http://schemas.openxmlformats.org/officeDocument/2006/relationships/tags" Target="../tags/tag46.xml"/><Relationship Id="rId10" Type="http://schemas.openxmlformats.org/officeDocument/2006/relationships/image" Target="../media/image4.png"/><Relationship Id="rId4" Type="http://schemas.openxmlformats.org/officeDocument/2006/relationships/tags" Target="../tags/tag4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150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10" Type="http://schemas.openxmlformats.org/officeDocument/2006/relationships/image" Target="../media/image17.tiff"/><Relationship Id="rId4" Type="http://schemas.openxmlformats.org/officeDocument/2006/relationships/tags" Target="../tags/tag151.xml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22.xml"/><Relationship Id="rId4" Type="http://schemas.openxmlformats.org/officeDocument/2006/relationships/tags" Target="../tags/tag15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3" Type="http://schemas.openxmlformats.org/officeDocument/2006/relationships/tags" Target="../tags/tag160.xml"/><Relationship Id="rId7" Type="http://schemas.openxmlformats.org/officeDocument/2006/relationships/tags" Target="../tags/tag164.xml"/><Relationship Id="rId12" Type="http://schemas.openxmlformats.org/officeDocument/2006/relationships/image" Target="../media/image24.jpeg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image" Target="../media/image23.jpeg"/><Relationship Id="rId5" Type="http://schemas.openxmlformats.org/officeDocument/2006/relationships/tags" Target="../tags/tag162.xml"/><Relationship Id="rId10" Type="http://schemas.openxmlformats.org/officeDocument/2006/relationships/slideLayout" Target="../slideLayouts/slideLayout22.xml"/><Relationship Id="rId4" Type="http://schemas.openxmlformats.org/officeDocument/2006/relationships/tags" Target="../tags/tag161.xml"/><Relationship Id="rId9" Type="http://schemas.openxmlformats.org/officeDocument/2006/relationships/tags" Target="../tags/tag16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69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9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75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79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22.xml"/><Relationship Id="rId4" Type="http://schemas.openxmlformats.org/officeDocument/2006/relationships/tags" Target="../tags/tag18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88.xml"/><Relationship Id="rId3" Type="http://schemas.openxmlformats.org/officeDocument/2006/relationships/tags" Target="../tags/tag183.xml"/><Relationship Id="rId7" Type="http://schemas.openxmlformats.org/officeDocument/2006/relationships/tags" Target="../tags/tag187.xml"/><Relationship Id="rId12" Type="http://schemas.openxmlformats.org/officeDocument/2006/relationships/image" Target="../media/image29.jpeg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slideLayout" Target="../slideLayouts/slideLayout22.xml"/><Relationship Id="rId5" Type="http://schemas.openxmlformats.org/officeDocument/2006/relationships/tags" Target="../tags/tag185.xml"/><Relationship Id="rId10" Type="http://schemas.openxmlformats.org/officeDocument/2006/relationships/tags" Target="../tags/tag190.xml"/><Relationship Id="rId4" Type="http://schemas.openxmlformats.org/officeDocument/2006/relationships/tags" Target="../tags/tag184.xml"/><Relationship Id="rId9" Type="http://schemas.openxmlformats.org/officeDocument/2006/relationships/tags" Target="../tags/tag18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13" Type="http://schemas.openxmlformats.org/officeDocument/2006/relationships/tags" Target="../tags/tag203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12" Type="http://schemas.openxmlformats.org/officeDocument/2006/relationships/tags" Target="../tags/tag202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tags" Target="../tags/tag201.xml"/><Relationship Id="rId5" Type="http://schemas.openxmlformats.org/officeDocument/2006/relationships/tags" Target="../tags/tag195.xml"/><Relationship Id="rId15" Type="http://schemas.openxmlformats.org/officeDocument/2006/relationships/slideLayout" Target="../slideLayouts/slideLayout22.xml"/><Relationship Id="rId10" Type="http://schemas.openxmlformats.org/officeDocument/2006/relationships/tags" Target="../tags/tag200.xml"/><Relationship Id="rId4" Type="http://schemas.openxmlformats.org/officeDocument/2006/relationships/tags" Target="../tags/tag194.xml"/><Relationship Id="rId9" Type="http://schemas.openxmlformats.org/officeDocument/2006/relationships/tags" Target="../tags/tag199.xml"/><Relationship Id="rId14" Type="http://schemas.openxmlformats.org/officeDocument/2006/relationships/tags" Target="../tags/tag20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slideLayout" Target="../slideLayouts/slideLayout22.xml"/><Relationship Id="rId5" Type="http://schemas.openxmlformats.org/officeDocument/2006/relationships/tags" Target="../tags/tag209.xml"/><Relationship Id="rId10" Type="http://schemas.openxmlformats.org/officeDocument/2006/relationships/tags" Target="../tags/tag214.xml"/><Relationship Id="rId4" Type="http://schemas.openxmlformats.org/officeDocument/2006/relationships/tags" Target="../tags/tag208.xml"/><Relationship Id="rId9" Type="http://schemas.openxmlformats.org/officeDocument/2006/relationships/tags" Target="../tags/tag2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slideLayout" Target="../slideLayouts/slideLayout22.xml"/><Relationship Id="rId4" Type="http://schemas.openxmlformats.org/officeDocument/2006/relationships/tags" Target="../tags/tag2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Layout" Target="../slideLayouts/slideLayout21.xml"/><Relationship Id="rId4" Type="http://schemas.openxmlformats.org/officeDocument/2006/relationships/tags" Target="../tags/tag5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13" Type="http://schemas.openxmlformats.org/officeDocument/2006/relationships/tags" Target="../tags/tag231.xml"/><Relationship Id="rId3" Type="http://schemas.openxmlformats.org/officeDocument/2006/relationships/tags" Target="../tags/tag221.xml"/><Relationship Id="rId7" Type="http://schemas.openxmlformats.org/officeDocument/2006/relationships/tags" Target="../tags/tag225.xml"/><Relationship Id="rId12" Type="http://schemas.openxmlformats.org/officeDocument/2006/relationships/tags" Target="../tags/tag230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tags" Target="../tags/tag229.xml"/><Relationship Id="rId5" Type="http://schemas.openxmlformats.org/officeDocument/2006/relationships/tags" Target="../tags/tag223.xml"/><Relationship Id="rId10" Type="http://schemas.openxmlformats.org/officeDocument/2006/relationships/tags" Target="../tags/tag228.xml"/><Relationship Id="rId4" Type="http://schemas.openxmlformats.org/officeDocument/2006/relationships/tags" Target="../tags/tag222.xml"/><Relationship Id="rId9" Type="http://schemas.openxmlformats.org/officeDocument/2006/relationships/tags" Target="../tags/tag227.xml"/><Relationship Id="rId14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234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13" Type="http://schemas.openxmlformats.org/officeDocument/2006/relationships/image" Target="../media/image31.png"/><Relationship Id="rId18" Type="http://schemas.openxmlformats.org/officeDocument/2006/relationships/image" Target="../media/image32.png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12" Type="http://schemas.openxmlformats.org/officeDocument/2006/relationships/image" Target="../media/image8.png"/><Relationship Id="rId17" Type="http://schemas.openxmlformats.org/officeDocument/2006/relationships/image" Target="../media/image6.png"/><Relationship Id="rId2" Type="http://schemas.openxmlformats.org/officeDocument/2006/relationships/tags" Target="../tags/tag239.xml"/><Relationship Id="rId16" Type="http://schemas.openxmlformats.org/officeDocument/2006/relationships/image" Target="../media/image5.png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242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241.xml"/><Relationship Id="rId9" Type="http://schemas.openxmlformats.org/officeDocument/2006/relationships/tags" Target="../tags/tag246.xml"/><Relationship Id="rId1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slideLayout" Target="../slideLayouts/slideLayout12.xml"/><Relationship Id="rId18" Type="http://schemas.openxmlformats.org/officeDocument/2006/relationships/image" Target="../media/image11.png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image" Target="../media/image10.png"/><Relationship Id="rId2" Type="http://schemas.openxmlformats.org/officeDocument/2006/relationships/tags" Target="../tags/tag57.xml"/><Relationship Id="rId16" Type="http://schemas.openxmlformats.org/officeDocument/2006/relationships/image" Target="../media/image9.png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image" Target="../media/image8.png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4.xml"/><Relationship Id="rId5" Type="http://schemas.openxmlformats.org/officeDocument/2006/relationships/video" Target="../media/media1.mp4"/><Relationship Id="rId4" Type="http://schemas.microsoft.com/office/2007/relationships/media" Target="../media/media1.mp4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10" Type="http://schemas.openxmlformats.org/officeDocument/2006/relationships/image" Target="../media/image14.png"/><Relationship Id="rId4" Type="http://schemas.openxmlformats.org/officeDocument/2006/relationships/tags" Target="../tags/tag78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image" Target="../media/image17.tiff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image" Target="../media/image16.jpeg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image" Target="../media/image15.png"/><Relationship Id="rId5" Type="http://schemas.openxmlformats.org/officeDocument/2006/relationships/tags" Target="../tags/tag86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85.xml"/><Relationship Id="rId9" Type="http://schemas.openxmlformats.org/officeDocument/2006/relationships/tags" Target="../tags/tag9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tags" Target="../tags/tag108.xml"/><Relationship Id="rId26" Type="http://schemas.openxmlformats.org/officeDocument/2006/relationships/tags" Target="../tags/tag116.xml"/><Relationship Id="rId39" Type="http://schemas.openxmlformats.org/officeDocument/2006/relationships/slideLayout" Target="../slideLayouts/slideLayout22.xml"/><Relationship Id="rId3" Type="http://schemas.openxmlformats.org/officeDocument/2006/relationships/tags" Target="../tags/tag93.xml"/><Relationship Id="rId21" Type="http://schemas.openxmlformats.org/officeDocument/2006/relationships/tags" Target="../tags/tag111.xml"/><Relationship Id="rId34" Type="http://schemas.openxmlformats.org/officeDocument/2006/relationships/tags" Target="../tags/tag124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5" Type="http://schemas.openxmlformats.org/officeDocument/2006/relationships/tags" Target="../tags/tag115.xml"/><Relationship Id="rId33" Type="http://schemas.openxmlformats.org/officeDocument/2006/relationships/tags" Target="../tags/tag123.xml"/><Relationship Id="rId38" Type="http://schemas.openxmlformats.org/officeDocument/2006/relationships/tags" Target="../tags/tag128.xml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20" Type="http://schemas.openxmlformats.org/officeDocument/2006/relationships/tags" Target="../tags/tag110.xml"/><Relationship Id="rId29" Type="http://schemas.openxmlformats.org/officeDocument/2006/relationships/tags" Target="../tags/tag119.xml"/><Relationship Id="rId41" Type="http://schemas.openxmlformats.org/officeDocument/2006/relationships/image" Target="../media/image16.jpeg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24" Type="http://schemas.openxmlformats.org/officeDocument/2006/relationships/tags" Target="../tags/tag114.xml"/><Relationship Id="rId32" Type="http://schemas.openxmlformats.org/officeDocument/2006/relationships/tags" Target="../tags/tag122.xml"/><Relationship Id="rId37" Type="http://schemas.openxmlformats.org/officeDocument/2006/relationships/tags" Target="../tags/tag127.xml"/><Relationship Id="rId40" Type="http://schemas.openxmlformats.org/officeDocument/2006/relationships/image" Target="../media/image17.tiff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23" Type="http://schemas.openxmlformats.org/officeDocument/2006/relationships/tags" Target="../tags/tag113.xml"/><Relationship Id="rId28" Type="http://schemas.openxmlformats.org/officeDocument/2006/relationships/tags" Target="../tags/tag118.xml"/><Relationship Id="rId36" Type="http://schemas.openxmlformats.org/officeDocument/2006/relationships/tags" Target="../tags/tag126.xml"/><Relationship Id="rId10" Type="http://schemas.openxmlformats.org/officeDocument/2006/relationships/tags" Target="../tags/tag100.xml"/><Relationship Id="rId19" Type="http://schemas.openxmlformats.org/officeDocument/2006/relationships/tags" Target="../tags/tag109.xml"/><Relationship Id="rId31" Type="http://schemas.openxmlformats.org/officeDocument/2006/relationships/tags" Target="../tags/tag121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Relationship Id="rId22" Type="http://schemas.openxmlformats.org/officeDocument/2006/relationships/tags" Target="../tags/tag112.xml"/><Relationship Id="rId27" Type="http://schemas.openxmlformats.org/officeDocument/2006/relationships/tags" Target="../tags/tag117.xml"/><Relationship Id="rId30" Type="http://schemas.openxmlformats.org/officeDocument/2006/relationships/tags" Target="../tags/tag120.xml"/><Relationship Id="rId35" Type="http://schemas.openxmlformats.org/officeDocument/2006/relationships/tags" Target="../tags/tag1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tags" Target="../tags/tag139.xml"/><Relationship Id="rId18" Type="http://schemas.openxmlformats.org/officeDocument/2006/relationships/tags" Target="../tags/tag144.xml"/><Relationship Id="rId3" Type="http://schemas.openxmlformats.org/officeDocument/2006/relationships/video" Target="../media/media2.mp4"/><Relationship Id="rId21" Type="http://schemas.openxmlformats.org/officeDocument/2006/relationships/image" Target="../media/image19.jpeg"/><Relationship Id="rId7" Type="http://schemas.openxmlformats.org/officeDocument/2006/relationships/tags" Target="../tags/tag133.xml"/><Relationship Id="rId12" Type="http://schemas.openxmlformats.org/officeDocument/2006/relationships/tags" Target="../tags/tag138.xml"/><Relationship Id="rId17" Type="http://schemas.openxmlformats.org/officeDocument/2006/relationships/tags" Target="../tags/tag143.xml"/><Relationship Id="rId2" Type="http://schemas.microsoft.com/office/2007/relationships/media" Target="../media/media2.mp4"/><Relationship Id="rId16" Type="http://schemas.openxmlformats.org/officeDocument/2006/relationships/tags" Target="../tags/tag142.xml"/><Relationship Id="rId20" Type="http://schemas.openxmlformats.org/officeDocument/2006/relationships/image" Target="../media/image18.png"/><Relationship Id="rId1" Type="http://schemas.openxmlformats.org/officeDocument/2006/relationships/tags" Target="../tags/tag129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5" Type="http://schemas.openxmlformats.org/officeDocument/2006/relationships/tags" Target="../tags/tag141.xml"/><Relationship Id="rId10" Type="http://schemas.openxmlformats.org/officeDocument/2006/relationships/tags" Target="../tags/tag136.xml"/><Relationship Id="rId19" Type="http://schemas.openxmlformats.org/officeDocument/2006/relationships/slideLayout" Target="../slideLayouts/slideLayout22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tags" Target="../tags/tag1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20.png"/><Relationship Id="rId2" Type="http://schemas.microsoft.com/office/2007/relationships/media" Target="../media/media3.mp4"/><Relationship Id="rId1" Type="http://schemas.openxmlformats.org/officeDocument/2006/relationships/tags" Target="../tags/tag145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147.xml"/><Relationship Id="rId4" Type="http://schemas.openxmlformats.org/officeDocument/2006/relationships/tags" Target="../tags/tag1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2983502" y="3327433"/>
            <a:ext cx="59669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10114" y="1929110"/>
            <a:ext cx="1627505" cy="224361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2"/>
          <a:stretch>
            <a:fillRect/>
          </a:stretch>
        </p:blipFill>
        <p:spPr>
          <a:xfrm>
            <a:off x="11188122" y="2210463"/>
            <a:ext cx="1017102" cy="1005002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4"/>
          <a:stretch>
            <a:fillRect/>
          </a:stretch>
        </p:blipFill>
        <p:spPr>
          <a:xfrm>
            <a:off x="-1" y="685723"/>
            <a:ext cx="731423" cy="790327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593499" y="2362203"/>
            <a:ext cx="77843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FFC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第</a:t>
            </a:r>
            <a:r>
              <a:rPr lang="en-US" sz="4400" dirty="0">
                <a:solidFill>
                  <a:srgbClr val="FFC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4</a:t>
            </a:r>
            <a:r>
              <a:rPr lang="en-US" altLang="zh-CN" sz="4400" dirty="0">
                <a:solidFill>
                  <a:srgbClr val="FFC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4400" dirty="0">
                <a:solidFill>
                  <a:srgbClr val="FFC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节 </a:t>
            </a:r>
            <a:r>
              <a:rPr sz="4400" dirty="0" err="1">
                <a:solidFill>
                  <a:srgbClr val="FFC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流体压强与流速的关系</a:t>
            </a:r>
            <a:endParaRPr sz="4400" dirty="0">
              <a:solidFill>
                <a:srgbClr val="FFC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133811" y="914400"/>
            <a:ext cx="593707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28B2C2"/>
                </a:solidFill>
                <a:latin typeface="微软雅黑" panose="020B0503020204020204" charset="-122"/>
                <a:cs typeface="微软雅黑" panose="020B0503020204020204" charset="-122"/>
              </a:rPr>
              <a:t>第九章 </a:t>
            </a:r>
            <a:r>
              <a:rPr lang="en-US" altLang="zh-CN" sz="6000">
                <a:solidFill>
                  <a:srgbClr val="28B2C2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6000">
                <a:solidFill>
                  <a:srgbClr val="28B2C2"/>
                </a:solidFill>
                <a:latin typeface="微软雅黑" panose="020B0503020204020204" charset="-122"/>
                <a:cs typeface="微软雅黑" panose="020B0503020204020204" charset="-122"/>
              </a:rPr>
              <a:t>压强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432573" y="3810003"/>
            <a:ext cx="4921927" cy="271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58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894" y="288293"/>
            <a:ext cx="4726143" cy="498475"/>
          </a:xfrm>
          <a:prstGeom prst="rect">
            <a:avLst/>
          </a:prstGeom>
          <a:solidFill>
            <a:srgbClr val="00B050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</a:rPr>
              <a:t>一、</a:t>
            </a:r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  <a:sym typeface="+mn-ea"/>
              </a:rPr>
              <a:t>流体压强与流速的关系</a:t>
            </a:r>
          </a:p>
        </p:txBody>
      </p:sp>
      <p:sp>
        <p:nvSpPr>
          <p:cNvPr id="36" name="文本框 35"/>
          <p:cNvSpPr txBox="1"/>
          <p:nvPr>
            <p:custDataLst>
              <p:tags r:id="rId2"/>
            </p:custDataLst>
          </p:nvPr>
        </p:nvSpPr>
        <p:spPr>
          <a:xfrm>
            <a:off x="1830706" y="914400"/>
            <a:ext cx="392330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流体压强与流速的关系</a:t>
            </a:r>
          </a:p>
        </p:txBody>
      </p:sp>
      <p:sp>
        <p:nvSpPr>
          <p:cNvPr id="3" name="六边形 2"/>
          <p:cNvSpPr/>
          <p:nvPr>
            <p:custDataLst>
              <p:tags r:id="rId3"/>
            </p:custDataLst>
          </p:nvPr>
        </p:nvSpPr>
        <p:spPr>
          <a:xfrm>
            <a:off x="900938" y="938530"/>
            <a:ext cx="852422" cy="661670"/>
          </a:xfrm>
          <a:prstGeom prst="hexag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02</a:t>
            </a:r>
          </a:p>
        </p:txBody>
      </p: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296749" y="1752603"/>
            <a:ext cx="4333940" cy="17697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288000" rIns="252000" bIns="432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流速越大，压强越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小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流速越小，压强越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大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132" y="4343400"/>
            <a:ext cx="4778267" cy="2025650"/>
          </a:xfrm>
          <a:prstGeom prst="rect">
            <a:avLst/>
          </a:prstGeom>
        </p:spPr>
      </p:pic>
      <p:pic>
        <p:nvPicPr>
          <p:cNvPr id="11265" name="图片 1" descr="wlja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rcRect l="45052"/>
          <a:stretch>
            <a:fillRect/>
          </a:stretch>
        </p:blipFill>
        <p:spPr>
          <a:xfrm>
            <a:off x="6941425" y="1295400"/>
            <a:ext cx="3135718" cy="2635250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5667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 fill="hold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894" y="288293"/>
            <a:ext cx="4726143" cy="498475"/>
          </a:xfrm>
          <a:prstGeom prst="rect">
            <a:avLst/>
          </a:prstGeom>
          <a:solidFill>
            <a:srgbClr val="00B050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</a:rPr>
              <a:t>一、</a:t>
            </a:r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  <a:sym typeface="+mn-ea"/>
              </a:rPr>
              <a:t>流体压强与流速的关系</a:t>
            </a:r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1144352" y="914199"/>
            <a:ext cx="1849260" cy="52197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学以致用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83264" y="1676400"/>
            <a:ext cx="7777954" cy="37045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270689" y="5883910"/>
            <a:ext cx="69255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现在，你能解释车子为什么会失控了么？</a:t>
            </a:r>
          </a:p>
        </p:txBody>
      </p:sp>
    </p:spTree>
    <p:extLst>
      <p:ext uri="{BB962C8B-B14F-4D97-AF65-F5344CB8AC3E}">
        <p14:creationId xmlns:p14="http://schemas.microsoft.com/office/powerpoint/2010/main" val="42178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894" y="288293"/>
            <a:ext cx="4726143" cy="498475"/>
          </a:xfrm>
          <a:prstGeom prst="rect">
            <a:avLst/>
          </a:prstGeom>
          <a:solidFill>
            <a:srgbClr val="00B050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</a:rPr>
              <a:t>一、</a:t>
            </a:r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  <a:sym typeface="+mn-ea"/>
              </a:rPr>
              <a:t>流体压强与流速的关系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44190" y="1066800"/>
            <a:ext cx="8014420" cy="6299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sym typeface="+mn-ea"/>
              </a:rPr>
              <a:t>为什么火车站和地铁站的站台上要画一条安全线？</a:t>
            </a:r>
          </a:p>
        </p:txBody>
      </p:sp>
      <p:grpSp>
        <p:nvGrpSpPr>
          <p:cNvPr id="20" name="组合 19"/>
          <p:cNvGrpSpPr/>
          <p:nvPr>
            <p:custDataLst>
              <p:tags r:id="rId3"/>
            </p:custDataLst>
          </p:nvPr>
        </p:nvGrpSpPr>
        <p:grpSpPr>
          <a:xfrm>
            <a:off x="1601683" y="1829074"/>
            <a:ext cx="3385330" cy="1912120"/>
            <a:chOff x="2155968" y="2679351"/>
            <a:chExt cx="3381807" cy="2334621"/>
          </a:xfrm>
        </p:grpSpPr>
        <p:pic>
          <p:nvPicPr>
            <p:cNvPr id="16" name="图片 15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5968" y="2679351"/>
              <a:ext cx="3381807" cy="1846103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>
              <p:custDataLst>
                <p:tags r:id="rId9"/>
              </p:custDataLst>
            </p:nvPr>
          </p:nvSpPr>
          <p:spPr>
            <a:xfrm>
              <a:off x="3275237" y="4525454"/>
              <a:ext cx="1143267" cy="488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prstClr val="black"/>
                  </a:solidFill>
                  <a:latin typeface="微软雅黑" panose="020B0503020204020204" charset="-122"/>
                </a:rPr>
                <a:t>火车站</a:t>
              </a:r>
            </a:p>
          </p:txBody>
        </p:sp>
      </p:grpSp>
      <p:grpSp>
        <p:nvGrpSpPr>
          <p:cNvPr id="21" name="组合 20"/>
          <p:cNvGrpSpPr/>
          <p:nvPr>
            <p:custDataLst>
              <p:tags r:id="rId4"/>
            </p:custDataLst>
          </p:nvPr>
        </p:nvGrpSpPr>
        <p:grpSpPr>
          <a:xfrm>
            <a:off x="6261511" y="1829074"/>
            <a:ext cx="3385330" cy="1912120"/>
            <a:chOff x="6755542" y="2653692"/>
            <a:chExt cx="3381807" cy="2334621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5542" y="2653692"/>
              <a:ext cx="3381807" cy="184610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7"/>
              </p:custDataLst>
            </p:nvPr>
          </p:nvSpPr>
          <p:spPr>
            <a:xfrm>
              <a:off x="8020690" y="4499795"/>
              <a:ext cx="1143267" cy="488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prstClr val="black"/>
                  </a:solidFill>
                  <a:latin typeface="微软雅黑" panose="020B0503020204020204" charset="-122"/>
                </a:rPr>
                <a:t>地铁站</a:t>
              </a:r>
            </a:p>
          </p:txBody>
        </p:sp>
      </p:grpSp>
      <p:sp>
        <p:nvSpPr>
          <p:cNvPr id="25" name="文本框 24"/>
          <p:cNvSpPr txBox="1"/>
          <p:nvPr>
            <p:custDataLst>
              <p:tags r:id="rId5"/>
            </p:custDataLst>
          </p:nvPr>
        </p:nvSpPr>
        <p:spPr>
          <a:xfrm>
            <a:off x="1142284" y="3808730"/>
            <a:ext cx="10274832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当火车或地铁进站时，会带动人和车之间的空气的流速加快，根据流体压强与流速的关系可知，人外侧空气流速慢压强大，而内侧流速快压强小，会产生一个向内侧的压强差，将人推向火车，易出现危险。</a:t>
            </a:r>
          </a:p>
        </p:txBody>
      </p:sp>
    </p:spTree>
    <p:extLst>
      <p:ext uri="{BB962C8B-B14F-4D97-AF65-F5344CB8AC3E}">
        <p14:creationId xmlns:p14="http://schemas.microsoft.com/office/powerpoint/2010/main" val="277986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894" y="288293"/>
            <a:ext cx="4726143" cy="498475"/>
          </a:xfrm>
          <a:prstGeom prst="rect">
            <a:avLst/>
          </a:prstGeom>
          <a:solidFill>
            <a:srgbClr val="00B050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</a:rPr>
              <a:t>一、</a:t>
            </a:r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  <a:sym typeface="+mn-ea"/>
              </a:rPr>
              <a:t>流体压强与流速的关系</a:t>
            </a: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1296751" y="990600"/>
            <a:ext cx="545334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分析喷雾器的工作原理是什么？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296527" y="1752566"/>
            <a:ext cx="4854678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小孔处空气流速快，压强小，容器里液面上方的空气压强大，液体就沿着细管上升，从管口流出后，受气流的冲击，被喷成雾状。</a:t>
            </a: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6865165" y="1752875"/>
            <a:ext cx="4262110" cy="3219450"/>
            <a:chOff x="6927871" y="2467250"/>
            <a:chExt cx="4257675" cy="3219450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7871" y="2467250"/>
              <a:ext cx="4257675" cy="321945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7043625" y="4503804"/>
              <a:ext cx="54214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latin typeface="微软雅黑" panose="020B0503020204020204" charset="-122"/>
                </a:rPr>
                <a:t>喷雾器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070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52559" y="304803"/>
            <a:ext cx="2936756" cy="498475"/>
          </a:xfrm>
          <a:prstGeom prst="rect">
            <a:avLst/>
          </a:prstGeom>
          <a:solidFill>
            <a:srgbClr val="C54545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black"/>
                </a:solidFill>
                <a:latin typeface="微软雅黑" panose="020B0503020204020204" charset="-122"/>
                <a:sym typeface="+mn-ea"/>
              </a:rPr>
              <a:t>二、飞机的升力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44192" y="1143000"/>
            <a:ext cx="5878597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几十吨的飞机为什么能在空中飞行？</a:t>
            </a:r>
          </a:p>
        </p:txBody>
      </p:sp>
      <p:pic>
        <p:nvPicPr>
          <p:cNvPr id="17412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372711" y="1828800"/>
            <a:ext cx="4411491" cy="29400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4" name="文本框 2"/>
          <p:cNvSpPr/>
          <p:nvPr>
            <p:custDataLst>
              <p:tags r:id="rId4"/>
            </p:custDataLst>
          </p:nvPr>
        </p:nvSpPr>
        <p:spPr>
          <a:xfrm>
            <a:off x="7475379" y="5029200"/>
            <a:ext cx="2790554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28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秘密就在于机翼</a:t>
            </a:r>
          </a:p>
        </p:txBody>
      </p:sp>
      <p:pic>
        <p:nvPicPr>
          <p:cNvPr id="17415" name="图片 6" descr="5252423_160028434000_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246541" y="2197100"/>
            <a:ext cx="3672216" cy="2464435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17416" name="直接箭头连接符 7"/>
          <p:cNvCxnSpPr/>
          <p:nvPr>
            <p:custDataLst>
              <p:tags r:id="rId6"/>
            </p:custDataLst>
          </p:nvPr>
        </p:nvCxnSpPr>
        <p:spPr>
          <a:xfrm>
            <a:off x="5541063" y="4343400"/>
            <a:ext cx="1858038" cy="7620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64602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 fill="hold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52559" y="304803"/>
            <a:ext cx="2936756" cy="498475"/>
          </a:xfrm>
          <a:prstGeom prst="rect">
            <a:avLst/>
          </a:prstGeom>
          <a:solidFill>
            <a:srgbClr val="C54545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black"/>
                </a:solidFill>
                <a:latin typeface="微软雅黑" panose="020B0503020204020204" charset="-122"/>
                <a:sym typeface="+mn-ea"/>
              </a:rPr>
              <a:t>二、飞机的升力</a:t>
            </a:r>
          </a:p>
        </p:txBody>
      </p:sp>
      <p:pic>
        <p:nvPicPr>
          <p:cNvPr id="3" name="机翼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2794" y="990603"/>
            <a:ext cx="10600290" cy="505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5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52559" y="304803"/>
            <a:ext cx="2936756" cy="498475"/>
          </a:xfrm>
          <a:prstGeom prst="rect">
            <a:avLst/>
          </a:prstGeom>
          <a:solidFill>
            <a:srgbClr val="C54545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black"/>
                </a:solidFill>
                <a:latin typeface="微软雅黑" panose="020B0503020204020204" charset="-122"/>
                <a:sym typeface="+mn-ea"/>
              </a:rPr>
              <a:t>二、飞机的升力</a:t>
            </a:r>
          </a:p>
        </p:txBody>
      </p:sp>
      <p:sp>
        <p:nvSpPr>
          <p:cNvPr id="34" name="文本框 33"/>
          <p:cNvSpPr txBox="1"/>
          <p:nvPr>
            <p:custDataLst>
              <p:tags r:id="rId2"/>
            </p:custDataLst>
          </p:nvPr>
        </p:nvSpPr>
        <p:spPr>
          <a:xfrm>
            <a:off x="857507" y="2468245"/>
            <a:ext cx="4525910" cy="6299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、飞机能飞上天的原因</a:t>
            </a:r>
          </a:p>
        </p:txBody>
      </p:sp>
      <p:sp>
        <p:nvSpPr>
          <p:cNvPr id="29" name="文本框 28"/>
          <p:cNvSpPr txBox="1"/>
          <p:nvPr>
            <p:custDataLst>
              <p:tags r:id="rId3"/>
            </p:custDataLst>
          </p:nvPr>
        </p:nvSpPr>
        <p:spPr>
          <a:xfrm>
            <a:off x="839074" y="1066800"/>
            <a:ext cx="3457363" cy="6299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、飞机机翼的形状</a:t>
            </a:r>
          </a:p>
        </p:txBody>
      </p:sp>
      <p:sp>
        <p:nvSpPr>
          <p:cNvPr id="33" name="文本框 32"/>
          <p:cNvSpPr txBox="1"/>
          <p:nvPr>
            <p:custDataLst>
              <p:tags r:id="rId4"/>
            </p:custDataLst>
          </p:nvPr>
        </p:nvSpPr>
        <p:spPr>
          <a:xfrm>
            <a:off x="839073" y="1751330"/>
            <a:ext cx="1932411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上凸下平</a:t>
            </a:r>
          </a:p>
        </p:txBody>
      </p:sp>
      <p:sp>
        <p:nvSpPr>
          <p:cNvPr id="35" name="文本框 34"/>
          <p:cNvSpPr txBox="1"/>
          <p:nvPr>
            <p:custDataLst>
              <p:tags r:id="rId5"/>
            </p:custDataLst>
          </p:nvPr>
        </p:nvSpPr>
        <p:spPr>
          <a:xfrm>
            <a:off x="857509" y="3789045"/>
            <a:ext cx="3702728" cy="6299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、升力产生的原因</a:t>
            </a:r>
          </a:p>
        </p:txBody>
      </p:sp>
      <p:grpSp>
        <p:nvGrpSpPr>
          <p:cNvPr id="28" name="组合 27"/>
          <p:cNvGrpSpPr/>
          <p:nvPr>
            <p:custDataLst>
              <p:tags r:id="rId6"/>
            </p:custDataLst>
          </p:nvPr>
        </p:nvGrpSpPr>
        <p:grpSpPr>
          <a:xfrm>
            <a:off x="6560223" y="583266"/>
            <a:ext cx="4510018" cy="3519805"/>
            <a:chOff x="7135919" y="2034551"/>
            <a:chExt cx="4505325" cy="3519805"/>
          </a:xfrm>
        </p:grpSpPr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5919" y="2034551"/>
              <a:ext cx="4505325" cy="2857500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>
              <p:custDataLst>
                <p:tags r:id="rId10"/>
              </p:custDataLst>
            </p:nvPr>
          </p:nvSpPr>
          <p:spPr>
            <a:xfrm>
              <a:off x="7440719" y="5032386"/>
              <a:ext cx="358584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prstClr val="black"/>
                  </a:solidFill>
                  <a:latin typeface="微软雅黑" panose="020B0503020204020204" charset="-122"/>
                </a:rPr>
                <a:t>飞机升力产生示意图</a:t>
              </a:r>
            </a:p>
          </p:txBody>
        </p:sp>
      </p:grpSp>
      <p:sp>
        <p:nvSpPr>
          <p:cNvPr id="38" name="文本框 37"/>
          <p:cNvSpPr txBox="1"/>
          <p:nvPr>
            <p:custDataLst>
              <p:tags r:id="rId7"/>
            </p:custDataLst>
          </p:nvPr>
        </p:nvSpPr>
        <p:spPr>
          <a:xfrm>
            <a:off x="839075" y="4460240"/>
            <a:ext cx="10621267" cy="1706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机翼上方气体的流速较大，对机翼上表面的压强较小；下方气流的速度较小，对机翼下表面的压强较大。机翼上、下表面存在压强差，从而产生升力。</a:t>
            </a:r>
          </a:p>
        </p:txBody>
      </p:sp>
      <p:sp>
        <p:nvSpPr>
          <p:cNvPr id="39" name="文本框 38"/>
          <p:cNvSpPr txBox="1"/>
          <p:nvPr>
            <p:custDataLst>
              <p:tags r:id="rId8"/>
            </p:custDataLst>
          </p:nvPr>
        </p:nvSpPr>
        <p:spPr>
          <a:xfrm>
            <a:off x="857211" y="3134932"/>
            <a:ext cx="5560732" cy="6299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机翼产生升力的结果</a:t>
            </a:r>
          </a:p>
        </p:txBody>
      </p:sp>
    </p:spTree>
    <p:extLst>
      <p:ext uri="{BB962C8B-B14F-4D97-AF65-F5344CB8AC3E}">
        <p14:creationId xmlns:p14="http://schemas.microsoft.com/office/powerpoint/2010/main" val="401648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9" grpId="0" animBg="1"/>
      <p:bldP spid="33" grpId="0" animBg="1"/>
      <p:bldP spid="35" grpId="0" animBg="1"/>
      <p:bldP spid="38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20" y="228864"/>
            <a:ext cx="11699216" cy="661670"/>
            <a:chOff x="392358" y="630578"/>
            <a:chExt cx="10972342" cy="496181"/>
          </a:xfrm>
        </p:grpSpPr>
        <p:grpSp>
          <p:nvGrpSpPr>
            <p:cNvPr id="4" name="组合 3"/>
            <p:cNvGrpSpPr/>
            <p:nvPr>
              <p:custDataLst>
                <p:tags r:id="rId9"/>
              </p:custDataLst>
            </p:nvPr>
          </p:nvGrpSpPr>
          <p:grpSpPr>
            <a:xfrm>
              <a:off x="526964" y="630578"/>
              <a:ext cx="3205542" cy="437611"/>
              <a:chOff x="526964" y="630578"/>
              <a:chExt cx="3205542" cy="437611"/>
            </a:xfrm>
          </p:grpSpPr>
          <p:sp>
            <p:nvSpPr>
              <p:cNvPr id="5" name="文本框 4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526964" y="630578"/>
                <a:ext cx="2183161" cy="437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3200" b="1">
                    <a:solidFill>
                      <a:srgbClr val="0199B7"/>
                    </a:solidFill>
                    <a:latin typeface="微软雅黑" panose="020B0503020204020204" charset="-122"/>
                    <a:cs typeface="+mn-ea"/>
                    <a:sym typeface="+mn-ea"/>
                  </a:rPr>
                  <a:t>本节小结</a:t>
                </a:r>
              </a:p>
            </p:txBody>
          </p:sp>
          <p:sp>
            <p:nvSpPr>
              <p:cNvPr id="6" name="箭头: V 形 19"/>
              <p:cNvSpPr/>
              <p:nvPr>
                <p:custDataLst>
                  <p:tags r:id="rId12"/>
                </p:custDataLst>
              </p:nvPr>
            </p:nvSpPr>
            <p:spPr>
              <a:xfrm>
                <a:off x="2710134" y="663328"/>
                <a:ext cx="373626" cy="373626"/>
              </a:xfrm>
              <a:prstGeom prst="chevr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" name="箭头: V 形 20"/>
              <p:cNvSpPr/>
              <p:nvPr>
                <p:custDataLst>
                  <p:tags r:id="rId13"/>
                </p:custDataLst>
              </p:nvPr>
            </p:nvSpPr>
            <p:spPr>
              <a:xfrm>
                <a:off x="2985439" y="668244"/>
                <a:ext cx="373626" cy="373626"/>
              </a:xfrm>
              <a:prstGeom prst="chevr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" name="箭头: V 形 21"/>
              <p:cNvSpPr/>
              <p:nvPr>
                <p:custDataLst>
                  <p:tags r:id="rId14"/>
                </p:custDataLst>
              </p:nvPr>
            </p:nvSpPr>
            <p:spPr>
              <a:xfrm>
                <a:off x="3358880" y="693981"/>
                <a:ext cx="373626" cy="373626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/>
            <p:cNvCxnSpPr/>
            <p:nvPr>
              <p:custDataLst>
                <p:tags r:id="rId10"/>
              </p:custDataLst>
            </p:nvPr>
          </p:nvCxnSpPr>
          <p:spPr>
            <a:xfrm>
              <a:off x="392358" y="1126759"/>
              <a:ext cx="10972342" cy="0"/>
            </a:xfrm>
            <a:prstGeom prst="line">
              <a:avLst/>
            </a:prstGeom>
            <a:ln>
              <a:solidFill>
                <a:srgbClr val="90C4F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20"/>
          <p:cNvSpPr txBox="1"/>
          <p:nvPr>
            <p:custDataLst>
              <p:tags r:id="rId2"/>
            </p:custDataLst>
          </p:nvPr>
        </p:nvSpPr>
        <p:spPr>
          <a:xfrm>
            <a:off x="991632" y="2435225"/>
            <a:ext cx="895011" cy="52197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</a:rPr>
              <a:t>流体</a:t>
            </a:r>
          </a:p>
        </p:txBody>
      </p:sp>
      <p:sp>
        <p:nvSpPr>
          <p:cNvPr id="11" name="左大括号 10"/>
          <p:cNvSpPr/>
          <p:nvPr>
            <p:custDataLst>
              <p:tags r:id="rId3"/>
            </p:custDataLst>
          </p:nvPr>
        </p:nvSpPr>
        <p:spPr>
          <a:xfrm>
            <a:off x="2059543" y="1831975"/>
            <a:ext cx="76279" cy="175260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800" noProof="1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12" name="TextBox 20"/>
          <p:cNvSpPr txBox="1"/>
          <p:nvPr>
            <p:custDataLst>
              <p:tags r:id="rId4"/>
            </p:custDataLst>
          </p:nvPr>
        </p:nvSpPr>
        <p:spPr>
          <a:xfrm>
            <a:off x="2135824" y="1855788"/>
            <a:ext cx="895011" cy="52197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</a:rPr>
              <a:t>气体</a:t>
            </a:r>
          </a:p>
        </p:txBody>
      </p:sp>
      <p:sp>
        <p:nvSpPr>
          <p:cNvPr id="13" name="TextBox 20"/>
          <p:cNvSpPr txBox="1"/>
          <p:nvPr>
            <p:custDataLst>
              <p:tags r:id="rId5"/>
            </p:custDataLst>
          </p:nvPr>
        </p:nvSpPr>
        <p:spPr>
          <a:xfrm>
            <a:off x="2135824" y="3005138"/>
            <a:ext cx="895011" cy="52197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</a:rPr>
              <a:t>液体</a:t>
            </a:r>
          </a:p>
        </p:txBody>
      </p:sp>
      <p:sp>
        <p:nvSpPr>
          <p:cNvPr id="14" name="左大括号 13"/>
          <p:cNvSpPr/>
          <p:nvPr>
            <p:custDataLst>
              <p:tags r:id="rId6"/>
            </p:custDataLst>
          </p:nvPr>
        </p:nvSpPr>
        <p:spPr>
          <a:xfrm rot="10800000">
            <a:off x="3136989" y="1855788"/>
            <a:ext cx="76279" cy="175260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800" noProof="1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32778" name="文本框 99"/>
          <p:cNvSpPr txBox="1"/>
          <p:nvPr>
            <p:custDataLst>
              <p:tags r:id="rId7"/>
            </p:custDataLst>
          </p:nvPr>
        </p:nvSpPr>
        <p:spPr>
          <a:xfrm>
            <a:off x="3292726" y="2282828"/>
            <a:ext cx="2409157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流速越大的位置压强越小</a:t>
            </a:r>
            <a:r>
              <a:rPr lang="en-US" altLang="zh-CN" sz="2800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32779" name="文本框 6"/>
          <p:cNvSpPr txBox="1"/>
          <p:nvPr>
            <p:custDataLst>
              <p:tags r:id="rId8"/>
            </p:custDataLst>
          </p:nvPr>
        </p:nvSpPr>
        <p:spPr>
          <a:xfrm>
            <a:off x="6254909" y="1712595"/>
            <a:ext cx="5085292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学以致用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:</a:t>
            </a:r>
          </a:p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机翼的升力</a:t>
            </a:r>
          </a:p>
          <a:p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           列车安全线</a:t>
            </a:r>
          </a:p>
          <a:p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cs typeface="微软雅黑" panose="020B0503020204020204" charset="-122"/>
              </a:rPr>
              <a:t>           犬鼠的洞穴</a:t>
            </a:r>
          </a:p>
        </p:txBody>
      </p:sp>
    </p:spTree>
    <p:extLst>
      <p:ext uri="{BB962C8B-B14F-4D97-AF65-F5344CB8AC3E}">
        <p14:creationId xmlns:p14="http://schemas.microsoft.com/office/powerpoint/2010/main" val="63552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067755" y="306972"/>
            <a:ext cx="2327786" cy="583565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b="1">
                <a:solidFill>
                  <a:srgbClr val="0199B7"/>
                </a:solidFill>
                <a:latin typeface="微软雅黑" panose="020B0503020204020204" charset="-122"/>
                <a:cs typeface="+mn-ea"/>
                <a:sym typeface="+mn-ea"/>
              </a:rPr>
              <a:t>课堂检测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991633" y="990600"/>
            <a:ext cx="10145157" cy="0"/>
          </a:xfrm>
          <a:prstGeom prst="line">
            <a:avLst/>
          </a:prstGeom>
          <a:ln w="38100">
            <a:solidFill>
              <a:srgbClr val="FF7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5" name="文本框 2"/>
          <p:cNvSpPr txBox="1"/>
          <p:nvPr>
            <p:custDataLst>
              <p:tags r:id="rId3"/>
            </p:custDataLst>
          </p:nvPr>
        </p:nvSpPr>
        <p:spPr>
          <a:xfrm>
            <a:off x="839075" y="1143003"/>
            <a:ext cx="10471251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飞机在飞行时，迎面吹来的风被机翼分为上、下两部分，由于机翼横截面的形状上下不对称，在相同的时间内，机翼上方气流通过的</a:t>
            </a:r>
            <a:r>
              <a:rPr lang="zh-CN" altLang="en-US" sz="2800" u="sng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                  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较长，因而</a:t>
            </a:r>
            <a:r>
              <a:rPr lang="zh-CN" altLang="en-US" sz="2800" u="sng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较大，对机翼的</a:t>
            </a:r>
            <a:r>
              <a:rPr lang="zh-CN" altLang="en-US" sz="2800" u="sng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u="sng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2800" u="sng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较小；下方气流通过的</a:t>
            </a:r>
            <a:r>
              <a:rPr lang="zh-CN" altLang="en-US" sz="2800" u="sng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较短，因而速度</a:t>
            </a:r>
            <a:r>
              <a:rPr lang="zh-CN" altLang="en-US" sz="2800" u="sng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，对机翼的压强</a:t>
            </a:r>
            <a:r>
              <a:rPr lang="zh-CN" altLang="en-US" sz="2800" u="sng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。因此，在机翼的上、下表面产生</a:t>
            </a:r>
            <a:r>
              <a:rPr lang="zh-CN" altLang="en-US" sz="2800" u="sng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cs typeface="微软雅黑" panose="020B0503020204020204" charset="-122"/>
              </a:rPr>
              <a:t>，这就是向上的升力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830705" y="2438400"/>
            <a:ext cx="1202671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路程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415836" y="2481580"/>
            <a:ext cx="101769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速度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229806" y="2438400"/>
            <a:ext cx="895011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压强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170263" y="3048000"/>
            <a:ext cx="110287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路程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585131" y="3124202"/>
            <a:ext cx="847972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较小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525588" y="3810000"/>
            <a:ext cx="908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较大</a:t>
            </a: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7933055" y="3810000"/>
            <a:ext cx="1374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压力差</a:t>
            </a:r>
          </a:p>
        </p:txBody>
      </p:sp>
    </p:spTree>
    <p:extLst>
      <p:ext uri="{BB962C8B-B14F-4D97-AF65-F5344CB8AC3E}">
        <p14:creationId xmlns:p14="http://schemas.microsoft.com/office/powerpoint/2010/main" val="166891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/>
      <p:bldP spid="8" grpId="0"/>
      <p:bldP spid="9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067755" y="306972"/>
            <a:ext cx="2327786" cy="583565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b="1">
                <a:solidFill>
                  <a:srgbClr val="0199B7"/>
                </a:solidFill>
                <a:latin typeface="微软雅黑" panose="020B0503020204020204" charset="-122"/>
                <a:cs typeface="+mn-ea"/>
                <a:sym typeface="+mn-ea"/>
              </a:rPr>
              <a:t>课堂检测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991633" y="990600"/>
            <a:ext cx="10145157" cy="0"/>
          </a:xfrm>
          <a:prstGeom prst="line">
            <a:avLst/>
          </a:prstGeom>
          <a:ln w="38100">
            <a:solidFill>
              <a:srgbClr val="FF7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49" name="文本框 1"/>
          <p:cNvSpPr/>
          <p:nvPr>
            <p:custDataLst>
              <p:tags r:id="rId3"/>
            </p:custDataLst>
          </p:nvPr>
        </p:nvSpPr>
        <p:spPr>
          <a:xfrm>
            <a:off x="762794" y="1219203"/>
            <a:ext cx="10669578" cy="39693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2. </a:t>
            </a:r>
            <a:r>
              <a:rPr sz="2800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如图所示，在水平的两根筷子中间放上两只乒乓球，通过空心塑料管向两球间用力吹气，会发现两只乒乓球（       ）</a:t>
            </a:r>
          </a:p>
          <a:p>
            <a:pPr>
              <a:lnSpc>
                <a:spcPct val="150000"/>
              </a:lnSpc>
            </a:pPr>
            <a:r>
              <a:rPr sz="2800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A.相互靠近</a:t>
            </a:r>
          </a:p>
          <a:p>
            <a:pPr>
              <a:lnSpc>
                <a:spcPct val="150000"/>
              </a:lnSpc>
            </a:pPr>
            <a:r>
              <a:rPr sz="2800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B.相互远离</a:t>
            </a:r>
          </a:p>
          <a:p>
            <a:pPr>
              <a:lnSpc>
                <a:spcPct val="150000"/>
              </a:lnSpc>
            </a:pPr>
            <a:r>
              <a:rPr sz="2800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C.静止不动</a:t>
            </a:r>
          </a:p>
          <a:p>
            <a:pPr>
              <a:lnSpc>
                <a:spcPct val="150000"/>
              </a:lnSpc>
            </a:pPr>
            <a:r>
              <a:rPr sz="2800" b="1">
                <a:solidFill>
                  <a:prstClr val="black"/>
                </a:solidFill>
                <a:latin typeface="Times New Roman" panose="02020603050405020304" charset="0"/>
                <a:ea typeface="黑体" panose="02010609060101010101" charset="-122"/>
              </a:rPr>
              <a:t>D.向同一方向运动</a:t>
            </a:r>
          </a:p>
        </p:txBody>
      </p:sp>
      <p:sp>
        <p:nvSpPr>
          <p:cNvPr id="27654" name="文本框 1"/>
          <p:cNvSpPr/>
          <p:nvPr>
            <p:custDataLst>
              <p:tags r:id="rId4"/>
            </p:custDataLst>
          </p:nvPr>
        </p:nvSpPr>
        <p:spPr>
          <a:xfrm>
            <a:off x="8009336" y="2057400"/>
            <a:ext cx="678569" cy="10147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sz="6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1782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0938" y="1371648"/>
            <a:ext cx="10214580" cy="241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500"/>
              </a:spcAft>
            </a:pPr>
            <a:r>
              <a:rPr sz="2800">
                <a:solidFill>
                  <a:prstClr val="black"/>
                </a:solidFill>
                <a:latin typeface="Times New Roman" panose="02020603050405020304" charset="0"/>
                <a:cs typeface="Times New Roman" panose="02020603050405020304" charset="0"/>
              </a:rPr>
              <a:t>1、知道液体压强与流速的关系。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500"/>
              </a:spcAft>
            </a:pPr>
            <a:r>
              <a:rPr sz="2800">
                <a:solidFill>
                  <a:prstClr val="black"/>
                </a:solidFill>
                <a:latin typeface="Times New Roman" panose="02020603050405020304" charset="0"/>
                <a:cs typeface="Times New Roman" panose="02020603050405020304" charset="0"/>
              </a:rPr>
              <a:t>2、知道飞机升力是怎样产生的。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500"/>
              </a:spcAft>
            </a:pPr>
            <a:r>
              <a:rPr lang="en-US" sz="2800">
                <a:solidFill>
                  <a:prstClr val="black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r>
              <a:rPr lang="zh-CN" altLang="en-US" sz="2800">
                <a:solidFill>
                  <a:prstClr val="black"/>
                </a:solidFill>
                <a:latin typeface="Times New Roman" panose="02020603050405020304" charset="0"/>
                <a:cs typeface="Times New Roman" panose="02020603050405020304" charset="0"/>
              </a:rPr>
              <a:t>、</a:t>
            </a:r>
            <a:r>
              <a:rPr sz="2800">
                <a:solidFill>
                  <a:prstClr val="black"/>
                </a:solidFill>
                <a:latin typeface="Times New Roman" panose="02020603050405020304" charset="0"/>
                <a:cs typeface="Times New Roman" panose="02020603050405020304" charset="0"/>
              </a:rPr>
              <a:t>了解日常生活中有关流体压强与流速关系的应用。</a:t>
            </a:r>
          </a:p>
        </p:txBody>
      </p:sp>
      <p:cxnSp>
        <p:nvCxnSpPr>
          <p:cNvPr id="9" name="直接连接符 8"/>
          <p:cNvCxnSpPr/>
          <p:nvPr>
            <p:custDataLst>
              <p:tags r:id="rId2"/>
            </p:custDataLst>
          </p:nvPr>
        </p:nvCxnSpPr>
        <p:spPr>
          <a:xfrm>
            <a:off x="228840" y="1118870"/>
            <a:ext cx="116993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067755" y="306972"/>
            <a:ext cx="2327786" cy="583565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b="1">
                <a:solidFill>
                  <a:srgbClr val="0199B7"/>
                </a:solidFill>
                <a:latin typeface="微软雅黑" panose="020B0503020204020204" charset="-122"/>
                <a:cs typeface="+mn-ea"/>
                <a:sym typeface="+mn-ea"/>
              </a:rPr>
              <a:t>学习目标</a:t>
            </a: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991633" y="990600"/>
            <a:ext cx="10145157" cy="0"/>
          </a:xfrm>
          <a:prstGeom prst="line">
            <a:avLst/>
          </a:prstGeom>
          <a:ln w="38100">
            <a:solidFill>
              <a:srgbClr val="FF7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5098602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067755" y="306972"/>
            <a:ext cx="2327786" cy="583565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b="1">
                <a:solidFill>
                  <a:srgbClr val="0199B7"/>
                </a:solidFill>
                <a:latin typeface="微软雅黑" panose="020B0503020204020204" charset="-122"/>
                <a:cs typeface="+mn-ea"/>
                <a:sym typeface="+mn-ea"/>
              </a:rPr>
              <a:t>课堂检测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991633" y="990600"/>
            <a:ext cx="10145157" cy="0"/>
          </a:xfrm>
          <a:prstGeom prst="line">
            <a:avLst/>
          </a:prstGeom>
          <a:ln w="38100">
            <a:solidFill>
              <a:srgbClr val="FF7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22980" y="1143003"/>
            <a:ext cx="102824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诗人杜甫在</a:t>
            </a:r>
            <a:r>
              <a:rPr lang="en-US" altLang="zh-CN" sz="2800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茅屋为秋风所破歌</a:t>
            </a:r>
            <a:r>
              <a:rPr lang="en-US" altLang="zh-CN" sz="2800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中写到：“八月秋风尚怒号，卷我屋上三重茅”，请你分析诗中包含的物理道理。</a:t>
            </a:r>
            <a:endParaRPr lang="zh-CN" altLang="en-US" sz="2800">
              <a:solidFill>
                <a:prstClr val="black"/>
              </a:solidFill>
            </a:endParaRPr>
          </a:p>
        </p:txBody>
      </p:sp>
      <p:grpSp>
        <p:nvGrpSpPr>
          <p:cNvPr id="30722" name="组合 32771"/>
          <p:cNvGrpSpPr/>
          <p:nvPr>
            <p:custDataLst>
              <p:tags r:id="rId4"/>
            </p:custDataLst>
          </p:nvPr>
        </p:nvGrpSpPr>
        <p:grpSpPr>
          <a:xfrm>
            <a:off x="3356293" y="2286000"/>
            <a:ext cx="4581530" cy="1828800"/>
            <a:chOff x="0" y="0"/>
            <a:chExt cx="2883" cy="1152"/>
          </a:xfrm>
        </p:grpSpPr>
        <p:sp>
          <p:nvSpPr>
            <p:cNvPr id="30723" name="等腰三角形 32772"/>
            <p:cNvSpPr/>
            <p:nvPr>
              <p:custDataLst>
                <p:tags r:id="rId6"/>
              </p:custDataLst>
            </p:nvPr>
          </p:nvSpPr>
          <p:spPr>
            <a:xfrm>
              <a:off x="768" y="336"/>
              <a:ext cx="864" cy="288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993300"/>
                </a:gs>
                <a:gs pos="100000">
                  <a:srgbClr val="471800"/>
                </a:gs>
              </a:gsLst>
              <a:lin ang="5400000" scaled="1"/>
            </a:gradFill>
            <a:ln w="28575">
              <a:solidFill>
                <a:schemeClr val="tx1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solidFill>
                  <a:prstClr val="black"/>
                </a:solidFill>
                <a:latin typeface="Times New Roman" panose="02020603050405020304" charset="0"/>
                <a:ea typeface="华文行楷" panose="02010800040101010101" pitchFamily="2" charset="-122"/>
              </a:endParaRPr>
            </a:p>
          </p:txBody>
        </p:sp>
        <p:sp>
          <p:nvSpPr>
            <p:cNvPr id="30724" name="矩形 32773"/>
            <p:cNvSpPr/>
            <p:nvPr>
              <p:custDataLst>
                <p:tags r:id="rId7"/>
              </p:custDataLst>
            </p:nvPr>
          </p:nvSpPr>
          <p:spPr>
            <a:xfrm>
              <a:off x="816" y="624"/>
              <a:ext cx="768" cy="528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solidFill>
                  <a:prstClr val="black"/>
                </a:solidFill>
                <a:latin typeface="Times New Roman" panose="02020603050405020304" charset="0"/>
                <a:ea typeface="华文行楷" panose="02010800040101010101" pitchFamily="2" charset="-122"/>
              </a:endParaRPr>
            </a:p>
          </p:txBody>
        </p:sp>
        <p:sp>
          <p:nvSpPr>
            <p:cNvPr id="30725" name="矩形 32774"/>
            <p:cNvSpPr/>
            <p:nvPr>
              <p:custDataLst>
                <p:tags r:id="rId8"/>
              </p:custDataLst>
            </p:nvPr>
          </p:nvSpPr>
          <p:spPr>
            <a:xfrm>
              <a:off x="1104" y="816"/>
              <a:ext cx="192" cy="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solidFill>
                  <a:prstClr val="black"/>
                </a:solidFill>
                <a:latin typeface="Times New Roman" panose="02020603050405020304" charset="0"/>
                <a:ea typeface="华文行楷" panose="02010800040101010101" pitchFamily="2" charset="-122"/>
              </a:endParaRPr>
            </a:p>
          </p:txBody>
        </p:sp>
        <p:sp>
          <p:nvSpPr>
            <p:cNvPr id="30726" name="未知"/>
            <p:cNvSpPr/>
            <p:nvPr>
              <p:custDataLst>
                <p:tags r:id="rId9"/>
              </p:custDataLst>
            </p:nvPr>
          </p:nvSpPr>
          <p:spPr>
            <a:xfrm>
              <a:off x="0" y="285"/>
              <a:ext cx="2853" cy="457"/>
            </a:xfrm>
            <a:custGeom>
              <a:avLst/>
              <a:gdLst/>
              <a:ahLst/>
              <a:cxnLst/>
              <a:rect l="l" t="t" r="r" b="b"/>
              <a:pathLst>
                <a:path w="2853" h="457">
                  <a:moveTo>
                    <a:pt x="0" y="457"/>
                  </a:moveTo>
                  <a:cubicBezTo>
                    <a:pt x="59" y="451"/>
                    <a:pt x="249" y="433"/>
                    <a:pt x="351" y="412"/>
                  </a:cubicBezTo>
                  <a:cubicBezTo>
                    <a:pt x="453" y="391"/>
                    <a:pt x="525" y="374"/>
                    <a:pt x="612" y="331"/>
                  </a:cubicBezTo>
                  <a:cubicBezTo>
                    <a:pt x="699" y="288"/>
                    <a:pt x="798" y="202"/>
                    <a:pt x="876" y="153"/>
                  </a:cubicBezTo>
                  <a:cubicBezTo>
                    <a:pt x="954" y="104"/>
                    <a:pt x="1018" y="64"/>
                    <a:pt x="1077" y="39"/>
                  </a:cubicBezTo>
                  <a:cubicBezTo>
                    <a:pt x="1136" y="14"/>
                    <a:pt x="1185" y="0"/>
                    <a:pt x="1230" y="3"/>
                  </a:cubicBezTo>
                  <a:cubicBezTo>
                    <a:pt x="1275" y="6"/>
                    <a:pt x="1260" y="18"/>
                    <a:pt x="1347" y="57"/>
                  </a:cubicBezTo>
                  <a:cubicBezTo>
                    <a:pt x="1434" y="96"/>
                    <a:pt x="1631" y="182"/>
                    <a:pt x="1752" y="237"/>
                  </a:cubicBezTo>
                  <a:cubicBezTo>
                    <a:pt x="1873" y="292"/>
                    <a:pt x="1965" y="359"/>
                    <a:pt x="2073" y="387"/>
                  </a:cubicBezTo>
                  <a:cubicBezTo>
                    <a:pt x="2181" y="415"/>
                    <a:pt x="2273" y="394"/>
                    <a:pt x="2403" y="403"/>
                  </a:cubicBezTo>
                  <a:cubicBezTo>
                    <a:pt x="2533" y="412"/>
                    <a:pt x="2759" y="431"/>
                    <a:pt x="2853" y="43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tailEnd type="triangle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727" name="未知"/>
            <p:cNvSpPr/>
            <p:nvPr>
              <p:custDataLst>
                <p:tags r:id="rId10"/>
              </p:custDataLst>
            </p:nvPr>
          </p:nvSpPr>
          <p:spPr>
            <a:xfrm>
              <a:off x="48" y="202"/>
              <a:ext cx="2826" cy="362"/>
            </a:xfrm>
            <a:custGeom>
              <a:avLst/>
              <a:gdLst/>
              <a:ahLst/>
              <a:cxnLst/>
              <a:rect l="l" t="t" r="r" b="b"/>
              <a:pathLst>
                <a:path w="2826" h="362">
                  <a:moveTo>
                    <a:pt x="0" y="353"/>
                  </a:moveTo>
                  <a:cubicBezTo>
                    <a:pt x="75" y="342"/>
                    <a:pt x="327" y="328"/>
                    <a:pt x="450" y="290"/>
                  </a:cubicBezTo>
                  <a:cubicBezTo>
                    <a:pt x="573" y="252"/>
                    <a:pt x="646" y="172"/>
                    <a:pt x="738" y="128"/>
                  </a:cubicBezTo>
                  <a:cubicBezTo>
                    <a:pt x="830" y="84"/>
                    <a:pt x="899" y="45"/>
                    <a:pt x="999" y="29"/>
                  </a:cubicBezTo>
                  <a:cubicBezTo>
                    <a:pt x="1099" y="13"/>
                    <a:pt x="1210" y="0"/>
                    <a:pt x="1341" y="29"/>
                  </a:cubicBezTo>
                  <a:cubicBezTo>
                    <a:pt x="1472" y="58"/>
                    <a:pt x="1662" y="158"/>
                    <a:pt x="1785" y="203"/>
                  </a:cubicBezTo>
                  <a:cubicBezTo>
                    <a:pt x="1908" y="248"/>
                    <a:pt x="1984" y="274"/>
                    <a:pt x="2079" y="299"/>
                  </a:cubicBezTo>
                  <a:cubicBezTo>
                    <a:pt x="2174" y="324"/>
                    <a:pt x="2279" y="347"/>
                    <a:pt x="2358" y="353"/>
                  </a:cubicBezTo>
                  <a:cubicBezTo>
                    <a:pt x="2437" y="359"/>
                    <a:pt x="2478" y="334"/>
                    <a:pt x="2556" y="335"/>
                  </a:cubicBezTo>
                  <a:cubicBezTo>
                    <a:pt x="2634" y="336"/>
                    <a:pt x="2770" y="357"/>
                    <a:pt x="2826" y="36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tailEnd type="triangle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728" name="未知"/>
            <p:cNvSpPr/>
            <p:nvPr>
              <p:custDataLst>
                <p:tags r:id="rId11"/>
              </p:custDataLst>
            </p:nvPr>
          </p:nvSpPr>
          <p:spPr>
            <a:xfrm>
              <a:off x="48" y="126"/>
              <a:ext cx="2817" cy="272"/>
            </a:xfrm>
            <a:custGeom>
              <a:avLst/>
              <a:gdLst/>
              <a:ahLst/>
              <a:cxnLst/>
              <a:rect l="l" t="t" r="r" b="b"/>
              <a:pathLst>
                <a:path w="2817" h="272">
                  <a:moveTo>
                    <a:pt x="0" y="261"/>
                  </a:moveTo>
                  <a:cubicBezTo>
                    <a:pt x="54" y="258"/>
                    <a:pt x="228" y="255"/>
                    <a:pt x="324" y="243"/>
                  </a:cubicBezTo>
                  <a:cubicBezTo>
                    <a:pt x="420" y="231"/>
                    <a:pt x="483" y="221"/>
                    <a:pt x="576" y="186"/>
                  </a:cubicBezTo>
                  <a:cubicBezTo>
                    <a:pt x="669" y="151"/>
                    <a:pt x="779" y="62"/>
                    <a:pt x="882" y="33"/>
                  </a:cubicBezTo>
                  <a:cubicBezTo>
                    <a:pt x="985" y="4"/>
                    <a:pt x="1064" y="0"/>
                    <a:pt x="1197" y="9"/>
                  </a:cubicBezTo>
                  <a:cubicBezTo>
                    <a:pt x="1330" y="18"/>
                    <a:pt x="1542" y="58"/>
                    <a:pt x="1683" y="87"/>
                  </a:cubicBezTo>
                  <a:cubicBezTo>
                    <a:pt x="1824" y="116"/>
                    <a:pt x="1916" y="157"/>
                    <a:pt x="2043" y="186"/>
                  </a:cubicBezTo>
                  <a:cubicBezTo>
                    <a:pt x="2170" y="215"/>
                    <a:pt x="2319" y="250"/>
                    <a:pt x="2448" y="261"/>
                  </a:cubicBezTo>
                  <a:cubicBezTo>
                    <a:pt x="2577" y="272"/>
                    <a:pt x="2740" y="254"/>
                    <a:pt x="2817" y="25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tailEnd type="triangle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729" name="未知"/>
            <p:cNvSpPr/>
            <p:nvPr>
              <p:custDataLst>
                <p:tags r:id="rId12"/>
              </p:custDataLst>
            </p:nvPr>
          </p:nvSpPr>
          <p:spPr>
            <a:xfrm>
              <a:off x="96" y="59"/>
              <a:ext cx="2736" cy="224"/>
            </a:xfrm>
            <a:custGeom>
              <a:avLst/>
              <a:gdLst/>
              <a:ahLst/>
              <a:cxnLst/>
              <a:rect l="l" t="t" r="r" b="b"/>
              <a:pathLst>
                <a:path w="2736" h="224">
                  <a:moveTo>
                    <a:pt x="0" y="145"/>
                  </a:moveTo>
                  <a:cubicBezTo>
                    <a:pt x="65" y="145"/>
                    <a:pt x="270" y="161"/>
                    <a:pt x="393" y="145"/>
                  </a:cubicBezTo>
                  <a:cubicBezTo>
                    <a:pt x="516" y="129"/>
                    <a:pt x="611" y="69"/>
                    <a:pt x="738" y="46"/>
                  </a:cubicBezTo>
                  <a:cubicBezTo>
                    <a:pt x="865" y="23"/>
                    <a:pt x="1015" y="0"/>
                    <a:pt x="1158" y="4"/>
                  </a:cubicBezTo>
                  <a:cubicBezTo>
                    <a:pt x="1301" y="8"/>
                    <a:pt x="1446" y="48"/>
                    <a:pt x="1599" y="73"/>
                  </a:cubicBezTo>
                  <a:cubicBezTo>
                    <a:pt x="1752" y="98"/>
                    <a:pt x="1932" y="130"/>
                    <a:pt x="2076" y="154"/>
                  </a:cubicBezTo>
                  <a:cubicBezTo>
                    <a:pt x="2220" y="178"/>
                    <a:pt x="2356" y="210"/>
                    <a:pt x="2466" y="217"/>
                  </a:cubicBezTo>
                  <a:cubicBezTo>
                    <a:pt x="2576" y="224"/>
                    <a:pt x="2680" y="203"/>
                    <a:pt x="2736" y="19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tailEnd type="triangle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730" name="未知"/>
            <p:cNvSpPr/>
            <p:nvPr>
              <p:custDataLst>
                <p:tags r:id="rId13"/>
              </p:custDataLst>
            </p:nvPr>
          </p:nvSpPr>
          <p:spPr>
            <a:xfrm>
              <a:off x="75" y="0"/>
              <a:ext cx="2808" cy="130"/>
            </a:xfrm>
            <a:custGeom>
              <a:avLst/>
              <a:gdLst/>
              <a:ahLst/>
              <a:cxnLst/>
              <a:rect l="l" t="t" r="r" b="b"/>
              <a:pathLst>
                <a:path w="2808" h="130">
                  <a:moveTo>
                    <a:pt x="0" y="63"/>
                  </a:moveTo>
                  <a:cubicBezTo>
                    <a:pt x="67" y="64"/>
                    <a:pt x="296" y="84"/>
                    <a:pt x="405" y="81"/>
                  </a:cubicBezTo>
                  <a:cubicBezTo>
                    <a:pt x="514" y="78"/>
                    <a:pt x="575" y="55"/>
                    <a:pt x="657" y="45"/>
                  </a:cubicBezTo>
                  <a:cubicBezTo>
                    <a:pt x="739" y="35"/>
                    <a:pt x="807" y="26"/>
                    <a:pt x="900" y="18"/>
                  </a:cubicBezTo>
                  <a:cubicBezTo>
                    <a:pt x="993" y="10"/>
                    <a:pt x="1103" y="0"/>
                    <a:pt x="1215" y="0"/>
                  </a:cubicBezTo>
                  <a:cubicBezTo>
                    <a:pt x="1327" y="0"/>
                    <a:pt x="1434" y="3"/>
                    <a:pt x="1575" y="18"/>
                  </a:cubicBezTo>
                  <a:cubicBezTo>
                    <a:pt x="1716" y="33"/>
                    <a:pt x="1922" y="72"/>
                    <a:pt x="2061" y="90"/>
                  </a:cubicBezTo>
                  <a:cubicBezTo>
                    <a:pt x="2200" y="108"/>
                    <a:pt x="2297" y="122"/>
                    <a:pt x="2412" y="126"/>
                  </a:cubicBezTo>
                  <a:cubicBezTo>
                    <a:pt x="2527" y="130"/>
                    <a:pt x="2700" y="119"/>
                    <a:pt x="2754" y="117"/>
                  </a:cubicBezTo>
                  <a:cubicBezTo>
                    <a:pt x="2808" y="115"/>
                    <a:pt x="2740" y="117"/>
                    <a:pt x="2736" y="117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tailEnd type="triangle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30731" name="文本框 1"/>
          <p:cNvSpPr/>
          <p:nvPr>
            <p:custDataLst>
              <p:tags r:id="rId5"/>
            </p:custDataLst>
          </p:nvPr>
        </p:nvSpPr>
        <p:spPr>
          <a:xfrm>
            <a:off x="922982" y="4267203"/>
            <a:ext cx="10576135" cy="1630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解析：大风吹过时，屋顶的茅草由静止变为运动，“卷”说明力可以改变物体的运动状态；</a:t>
            </a:r>
            <a:endParaRPr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风刮过屋顶，屋顶上方的空气流动速度大，压强小；屋内空气流动速度小，压强大，屋顶受到向上的压强大于向下的压强，受到的向上的压力大于向下的压力，产生一个向上的压力差，将茅草吸上去。</a:t>
            </a:r>
          </a:p>
          <a:p>
            <a:r>
              <a:rPr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故答案为：力可以改变物体的运动状态；空气振动发声、气体流速越大压强越小。</a:t>
            </a:r>
          </a:p>
        </p:txBody>
      </p:sp>
    </p:spTree>
    <p:extLst>
      <p:ext uri="{BB962C8B-B14F-4D97-AF65-F5344CB8AC3E}">
        <p14:creationId xmlns:p14="http://schemas.microsoft.com/office/powerpoint/2010/main" val="216908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067755" y="306972"/>
            <a:ext cx="2327786" cy="583565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b="1">
                <a:solidFill>
                  <a:srgbClr val="0199B7"/>
                </a:solidFill>
                <a:latin typeface="微软雅黑" panose="020B0503020204020204" charset="-122"/>
                <a:cs typeface="+mn-ea"/>
                <a:sym typeface="+mn-ea"/>
              </a:rPr>
              <a:t>课堂检测</a:t>
            </a:r>
          </a:p>
        </p:txBody>
      </p: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991633" y="990600"/>
            <a:ext cx="10145157" cy="0"/>
          </a:xfrm>
          <a:prstGeom prst="line">
            <a:avLst/>
          </a:prstGeom>
          <a:ln w="38100">
            <a:solidFill>
              <a:srgbClr val="FF7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45" name="文本框 1"/>
          <p:cNvSpPr/>
          <p:nvPr>
            <p:custDataLst>
              <p:tags r:id="rId3"/>
            </p:custDataLst>
          </p:nvPr>
        </p:nvSpPr>
        <p:spPr>
          <a:xfrm>
            <a:off x="991633" y="1219203"/>
            <a:ext cx="10115281" cy="52622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50000"/>
              </a:lnSpc>
            </a:pPr>
            <a:r>
              <a:rPr lang="en-US" altLang="zh-CN"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4. </a:t>
            </a:r>
            <a:r>
              <a:rPr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如图所示，在一段输液管粗细不同的部位，分别插入两根相同的口服吸管（图中a、b处），用注满水的大注射器通过输液管向外注水（演示时整个装置内注满水）．图中a、b处喷出水的高度不同，该现象说明（       ）</a:t>
            </a:r>
            <a:endParaRPr sz="2800">
              <a:solidFill>
                <a:prstClr val="black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A</a:t>
            </a:r>
            <a:r>
              <a:rPr lang="en-US" altLang="zh-CN"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. </a:t>
            </a:r>
            <a:r>
              <a:rPr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a处水的流速大、压强小</a:t>
            </a:r>
          </a:p>
          <a:p>
            <a:pPr>
              <a:lnSpc>
                <a:spcPct val="150000"/>
              </a:lnSpc>
            </a:pPr>
            <a:r>
              <a:rPr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B</a:t>
            </a:r>
            <a:r>
              <a:rPr lang="en-US" altLang="zh-CN"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. </a:t>
            </a:r>
            <a:r>
              <a:rPr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a处水的流速小、压强大</a:t>
            </a:r>
          </a:p>
          <a:p>
            <a:pPr>
              <a:lnSpc>
                <a:spcPct val="150000"/>
              </a:lnSpc>
            </a:pPr>
            <a:r>
              <a:rPr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C</a:t>
            </a:r>
            <a:r>
              <a:rPr lang="en-US" altLang="zh-CN"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. </a:t>
            </a:r>
            <a:r>
              <a:rPr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b处水的流速大、压强大</a:t>
            </a:r>
          </a:p>
          <a:p>
            <a:pPr>
              <a:lnSpc>
                <a:spcPct val="150000"/>
              </a:lnSpc>
            </a:pPr>
            <a:r>
              <a:rPr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D</a:t>
            </a:r>
            <a:r>
              <a:rPr lang="en-US" altLang="zh-CN"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. </a:t>
            </a:r>
            <a:r>
              <a:rPr sz="2800">
                <a:solidFill>
                  <a:prstClr val="black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b处水的流速小、压强小</a:t>
            </a:r>
          </a:p>
        </p:txBody>
      </p:sp>
      <p:pic>
        <p:nvPicPr>
          <p:cNvPr id="31746" name="图片 3" descr="加加12-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085614" y="4231961"/>
            <a:ext cx="3187842" cy="9286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1748" name="文本框 5"/>
          <p:cNvSpPr/>
          <p:nvPr>
            <p:custDataLst>
              <p:tags r:id="rId5"/>
            </p:custDataLst>
          </p:nvPr>
        </p:nvSpPr>
        <p:spPr>
          <a:xfrm>
            <a:off x="8085614" y="5333683"/>
            <a:ext cx="3187842" cy="110799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10000"/>
              </a:lnSpc>
            </a:pPr>
            <a:r>
              <a:rPr sz="2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分析：</a:t>
            </a:r>
            <a:r>
              <a:rPr sz="2000" b="1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底部横截面积越大，水流速越慢，产生的压强越大，水的高度越大</a:t>
            </a:r>
            <a:r>
              <a:rPr lang="en-US" altLang="zh-CN" sz="2000" b="1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</a:p>
        </p:txBody>
      </p:sp>
      <p:sp>
        <p:nvSpPr>
          <p:cNvPr id="31747" name="文本框 4"/>
          <p:cNvSpPr/>
          <p:nvPr>
            <p:custDataLst>
              <p:tags r:id="rId6"/>
            </p:custDataLst>
          </p:nvPr>
        </p:nvSpPr>
        <p:spPr>
          <a:xfrm>
            <a:off x="5491798" y="3428683"/>
            <a:ext cx="691600" cy="10147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6000" b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53841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1"/>
            </p:custDataLst>
          </p:nvPr>
        </p:nvSpPr>
        <p:spPr>
          <a:xfrm>
            <a:off x="2847763" y="2664884"/>
            <a:ext cx="6610879" cy="459316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spc="600">
                <a:solidFill>
                  <a:schemeClr val="bg1"/>
                </a:solidFill>
                <a:cs typeface="+mn-ea"/>
                <a:sym typeface="+mn-lt"/>
              </a:rPr>
              <a:t>共筑孩子成才</a:t>
            </a:r>
            <a:r>
              <a:rPr lang="zh-CN" altLang="en-US" sz="3200" spc="600" smtClean="0">
                <a:solidFill>
                  <a:schemeClr val="bg1"/>
                </a:solidFill>
                <a:cs typeface="+mn-ea"/>
                <a:sym typeface="+mn-lt"/>
              </a:rPr>
              <a:t>路主题家长会</a:t>
            </a:r>
            <a:endParaRPr lang="zh-CN" altLang="en-US" sz="3200" spc="6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796" y="3814676"/>
            <a:ext cx="12204700" cy="3045419"/>
          </a:xfrm>
          <a:prstGeom prst="rect">
            <a:avLst/>
          </a:prstGeom>
        </p:spPr>
      </p:pic>
      <p:sp>
        <p:nvSpPr>
          <p:cNvPr id="33" name="副标题 2"/>
          <p:cNvSpPr txBox="1"/>
          <p:nvPr>
            <p:custDataLst>
              <p:tags r:id="rId3"/>
            </p:custDataLst>
          </p:nvPr>
        </p:nvSpPr>
        <p:spPr>
          <a:xfrm>
            <a:off x="2526756" y="2244090"/>
            <a:ext cx="7253533" cy="1301750"/>
          </a:xfrm>
          <a:prstGeom prst="rect">
            <a:avLst/>
          </a:prstGeom>
          <a:noFill/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800" b="1" smtClean="0">
                <a:ln w="10160">
                  <a:solidFill>
                    <a:srgbClr val="0199B7"/>
                  </a:solidFill>
                  <a:prstDash val="solid"/>
                </a:ln>
                <a:solidFill>
                  <a:srgbClr val="0199B7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cs typeface="+mn-ea"/>
                <a:sym typeface="+mn-lt"/>
              </a:rPr>
              <a:t>播放结束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878" y="3473184"/>
            <a:ext cx="3623587" cy="3619816"/>
          </a:xfrm>
          <a:prstGeom prst="rect">
            <a:avLst/>
          </a:prstGeom>
        </p:spPr>
      </p:pic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3830919" y="4113203"/>
            <a:ext cx="4271645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spc="600" smtClean="0">
                <a:solidFill>
                  <a:prstClr val="white"/>
                </a:solidFill>
                <a:latin typeface="微软雅黑"/>
              </a:rPr>
              <a:t>演示完毕感谢您的观看</a:t>
            </a:r>
            <a:endParaRPr lang="zh-CN" altLang="en-US" sz="2135" spc="600">
              <a:solidFill>
                <a:prstClr val="white"/>
              </a:solidFill>
              <a:latin typeface="微软雅黑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7643" y="2006603"/>
            <a:ext cx="1627434" cy="224352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2"/>
          <a:stretch>
            <a:fillRect/>
          </a:stretch>
        </p:blipFill>
        <p:spPr>
          <a:xfrm>
            <a:off x="11187642" y="2210480"/>
            <a:ext cx="1017058" cy="100495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4"/>
          <a:stretch>
            <a:fillRect/>
          </a:stretch>
        </p:blipFill>
        <p:spPr>
          <a:xfrm>
            <a:off x="1" y="685803"/>
            <a:ext cx="731392" cy="790293"/>
          </a:xfrm>
          <a:prstGeom prst="rect">
            <a:avLst/>
          </a:prstGeom>
        </p:spPr>
      </p:pic>
      <p:pic>
        <p:nvPicPr>
          <p:cNvPr id="43" name="New picture" hidden="1"/>
          <p:cNvPicPr/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365627" y="11696700"/>
            <a:ext cx="330544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0292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3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10051" y="792412"/>
            <a:ext cx="10984701" cy="5385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797" y="3814728"/>
            <a:ext cx="12221021" cy="30455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2"/>
          <a:stretch>
            <a:fillRect/>
          </a:stretch>
        </p:blipFill>
        <p:spPr>
          <a:xfrm>
            <a:off x="11701575" y="3236197"/>
            <a:ext cx="503650" cy="497657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4"/>
          <a:stretch>
            <a:fillRect/>
          </a:stretch>
        </p:blipFill>
        <p:spPr>
          <a:xfrm>
            <a:off x="1" y="685721"/>
            <a:ext cx="503651" cy="544211"/>
          </a:xfrm>
          <a:prstGeom prst="rect">
            <a:avLst/>
          </a:prstGeom>
        </p:spPr>
      </p:pic>
      <p:sp>
        <p:nvSpPr>
          <p:cNvPr id="14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84468" y="1498555"/>
            <a:ext cx="1044916" cy="20612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400" b="1" smtClean="0">
                <a:solidFill>
                  <a:srgbClr val="FF0000"/>
                </a:solidFill>
                <a:latin typeface="微软雅黑" panose="020B0503020204020204" charset="-122"/>
                <a:cs typeface="+mn-ea"/>
                <a:sym typeface="+mn-lt"/>
              </a:rPr>
              <a:t>目录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356" y="3332892"/>
            <a:ext cx="993371" cy="882794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7"/>
            </p:custDataLst>
          </p:nvPr>
        </p:nvGrpSpPr>
        <p:grpSpPr>
          <a:xfrm>
            <a:off x="4508748" y="1716405"/>
            <a:ext cx="5098005" cy="521970"/>
            <a:chOff x="2906898" y="1827541"/>
            <a:chExt cx="4408302" cy="391461"/>
          </a:xfrm>
        </p:grpSpPr>
        <p:sp>
          <p:nvSpPr>
            <p:cNvPr id="11" name="文本框 10"/>
            <p:cNvSpPr txBox="1"/>
            <p:nvPr>
              <p:custDataLst>
                <p:tags r:id="rId11"/>
              </p:custDataLst>
            </p:nvPr>
          </p:nvSpPr>
          <p:spPr>
            <a:xfrm>
              <a:off x="3755684" y="1827541"/>
              <a:ext cx="3559516" cy="39146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prstClr val="black"/>
                  </a:solidFill>
                  <a:latin typeface="Times New Roman" panose="02020603050405020304" charset="0"/>
                  <a:sym typeface="+mn-ea"/>
                </a:rPr>
                <a:t>流体压强与流速的关系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12"/>
              </p:custDataLst>
            </p:nvPr>
          </p:nvSpPr>
          <p:spPr>
            <a:xfrm>
              <a:off x="2906898" y="1827541"/>
              <a:ext cx="848833" cy="39146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prstClr val="white"/>
                  </a:solidFill>
                  <a:latin typeface="Times New Roman" panose="02020603050405020304" charset="0"/>
                  <a:cs typeface="Times New Roman" panose="02020603050405020304" charset="0"/>
                  <a:sym typeface="+mn-lt"/>
                </a:rPr>
                <a:t>01</a:t>
              </a:r>
            </a:p>
          </p:txBody>
        </p:sp>
      </p:grpSp>
      <p:grpSp>
        <p:nvGrpSpPr>
          <p:cNvPr id="21" name="组合 20"/>
          <p:cNvGrpSpPr/>
          <p:nvPr>
            <p:custDataLst>
              <p:tags r:id="rId8"/>
            </p:custDataLst>
          </p:nvPr>
        </p:nvGrpSpPr>
        <p:grpSpPr>
          <a:xfrm>
            <a:off x="4496670" y="2783205"/>
            <a:ext cx="5098641" cy="521970"/>
            <a:chOff x="2905858" y="1873259"/>
            <a:chExt cx="4409342" cy="391463"/>
          </a:xfrm>
        </p:grpSpPr>
        <p:sp>
          <p:nvSpPr>
            <p:cNvPr id="22" name="文本框 21"/>
            <p:cNvSpPr txBox="1"/>
            <p:nvPr>
              <p:custDataLst>
                <p:tags r:id="rId9"/>
              </p:custDataLst>
            </p:nvPr>
          </p:nvSpPr>
          <p:spPr>
            <a:xfrm>
              <a:off x="3765287" y="1873259"/>
              <a:ext cx="3549913" cy="3914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prstClr val="black"/>
                  </a:solidFill>
                  <a:latin typeface="Times New Roman" panose="02020603050405020304" charset="0"/>
                  <a:sym typeface="+mn-ea"/>
                </a:rPr>
                <a:t>飞机的升力</a:t>
              </a:r>
            </a:p>
          </p:txBody>
        </p:sp>
        <p:sp>
          <p:nvSpPr>
            <p:cNvPr id="23" name="文本框 22"/>
            <p:cNvSpPr txBox="1"/>
            <p:nvPr>
              <p:custDataLst>
                <p:tags r:id="rId10"/>
              </p:custDataLst>
            </p:nvPr>
          </p:nvSpPr>
          <p:spPr>
            <a:xfrm>
              <a:off x="2905858" y="1873259"/>
              <a:ext cx="853228" cy="391463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prstClr val="white"/>
                  </a:solidFill>
                  <a:latin typeface="Times New Roman" panose="02020603050405020304" charset="0"/>
                  <a:cs typeface="Times New Roman" panose="02020603050405020304" charset="0"/>
                  <a:sym typeface="+mn-lt"/>
                </a:rPr>
                <a:t>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391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67755" y="306972"/>
            <a:ext cx="2327786" cy="583565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b="1">
                <a:solidFill>
                  <a:srgbClr val="0199B7"/>
                </a:solidFill>
                <a:latin typeface="微软雅黑" panose="020B0503020204020204" charset="-122"/>
                <a:cs typeface="+mn-ea"/>
                <a:sym typeface="+mn-ea"/>
              </a:rPr>
              <a:t>新课引入</a:t>
            </a:r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991633" y="990600"/>
            <a:ext cx="10145157" cy="0"/>
          </a:xfrm>
          <a:prstGeom prst="line">
            <a:avLst/>
          </a:prstGeom>
          <a:ln w="38100">
            <a:solidFill>
              <a:srgbClr val="FF7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900732" y="1143000"/>
            <a:ext cx="104324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</a:rPr>
              <a:t>观看视频，你知道红色跑车为什么会突然失控吗？</a:t>
            </a:r>
          </a:p>
        </p:txBody>
      </p:sp>
      <p:pic>
        <p:nvPicPr>
          <p:cNvPr id="7" name="流体流">
            <a:hlinkClick r:id="" action="ppaction://media"/>
          </p:cNvPr>
          <p:cNvPicPr/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67913" y="1828800"/>
            <a:ext cx="8208296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6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>
            <p:custDataLst>
              <p:tags r:id="rId1"/>
            </p:custDataLst>
          </p:nvPr>
        </p:nvSpPr>
        <p:spPr>
          <a:xfrm>
            <a:off x="179894" y="288293"/>
            <a:ext cx="4726143" cy="498475"/>
          </a:xfrm>
          <a:prstGeom prst="rect">
            <a:avLst/>
          </a:prstGeom>
          <a:solidFill>
            <a:srgbClr val="00B050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</a:rPr>
              <a:t>一、</a:t>
            </a:r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  <a:sym typeface="+mn-ea"/>
              </a:rPr>
              <a:t>流体压强与流速的关系</a:t>
            </a:r>
          </a:p>
        </p:txBody>
      </p:sp>
      <p:sp>
        <p:nvSpPr>
          <p:cNvPr id="37" name="文本框 36"/>
          <p:cNvSpPr txBox="1"/>
          <p:nvPr>
            <p:custDataLst>
              <p:tags r:id="rId2"/>
            </p:custDataLst>
          </p:nvPr>
        </p:nvSpPr>
        <p:spPr>
          <a:xfrm>
            <a:off x="900938" y="1752760"/>
            <a:ext cx="9487398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物理学中把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</a:rPr>
              <a:t>具有流动性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的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</a:rPr>
              <a:t>液体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和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</a:rPr>
              <a:t>气体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统称为</a:t>
            </a:r>
            <a:r>
              <a:rPr lang="zh-CN" altLang="en-US" sz="2800">
                <a:solidFill>
                  <a:srgbClr val="FFC000"/>
                </a:solidFill>
                <a:latin typeface="微软雅黑" panose="020B0503020204020204" charset="-122"/>
              </a:rPr>
              <a:t>流体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。</a:t>
            </a:r>
          </a:p>
        </p:txBody>
      </p:sp>
      <p:sp>
        <p:nvSpPr>
          <p:cNvPr id="2" name="六边形 1"/>
          <p:cNvSpPr/>
          <p:nvPr>
            <p:custDataLst>
              <p:tags r:id="rId3"/>
            </p:custDataLst>
          </p:nvPr>
        </p:nvSpPr>
        <p:spPr>
          <a:xfrm>
            <a:off x="900938" y="938530"/>
            <a:ext cx="852422" cy="661670"/>
          </a:xfrm>
          <a:prstGeom prst="hexag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01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983265" y="1008380"/>
            <a:ext cx="20525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流体的定义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15558" y="2362203"/>
            <a:ext cx="4330126" cy="28809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331188" y="2416813"/>
            <a:ext cx="4261474" cy="2826385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7"/>
            </p:custDataLst>
          </p:nvPr>
        </p:nvSpPr>
        <p:spPr>
          <a:xfrm>
            <a:off x="900734" y="5257800"/>
            <a:ext cx="10163591" cy="1168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前面我们已经学过的液体压强和气体压强，它们都是静止时的压强，它们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流动时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其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压强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又会怎样呢？</a:t>
            </a:r>
          </a:p>
        </p:txBody>
      </p:sp>
    </p:spTree>
    <p:extLst>
      <p:ext uri="{BB962C8B-B14F-4D97-AF65-F5344CB8AC3E}">
        <p14:creationId xmlns:p14="http://schemas.microsoft.com/office/powerpoint/2010/main" val="348300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00939" y="1905000"/>
            <a:ext cx="1961016" cy="242316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00938" y="4419603"/>
            <a:ext cx="2102132" cy="138366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</a:rPr>
              <a:t>用力吹乒乓球，球会掉下来吗？</a:t>
            </a: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066962" y="4328163"/>
            <a:ext cx="2354490" cy="138366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solidFill>
                  <a:prstClr val="black"/>
                </a:solidFill>
              </a:rPr>
              <a:t>往两张纸中间吹起，两张纸会分开吗？</a:t>
            </a: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257" y="1686563"/>
            <a:ext cx="3139532" cy="203898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8314452" y="4079240"/>
            <a:ext cx="2710460" cy="181483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>
                <a:solidFill>
                  <a:prstClr val="black"/>
                </a:solidFill>
              </a:rPr>
              <a:t>在桌面放一枚硬币，在桌面上沿水平方向吹气，看硬币会如何？</a:t>
            </a: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1078082" y="6098540"/>
            <a:ext cx="513423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你能解释以上的实验现象吗？</a:t>
            </a:r>
          </a:p>
        </p:txBody>
      </p:sp>
      <p:pic>
        <p:nvPicPr>
          <p:cNvPr id="11265" name="图片 1" descr="wlja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rcRect r="49773"/>
          <a:stretch>
            <a:fillRect/>
          </a:stretch>
        </p:blipFill>
        <p:spPr>
          <a:xfrm>
            <a:off x="4066964" y="1371600"/>
            <a:ext cx="2908151" cy="26352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2" name="矩形 31"/>
          <p:cNvSpPr/>
          <p:nvPr>
            <p:custDataLst>
              <p:tags r:id="rId8"/>
            </p:custDataLst>
          </p:nvPr>
        </p:nvSpPr>
        <p:spPr>
          <a:xfrm>
            <a:off x="179894" y="288293"/>
            <a:ext cx="4726143" cy="498475"/>
          </a:xfrm>
          <a:prstGeom prst="rect">
            <a:avLst/>
          </a:prstGeom>
          <a:solidFill>
            <a:srgbClr val="00B050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</a:rPr>
              <a:t>一、</a:t>
            </a:r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  <a:sym typeface="+mn-ea"/>
              </a:rPr>
              <a:t>流体压强与流速的关系</a:t>
            </a: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900938" y="1084580"/>
            <a:ext cx="5058250" cy="523220"/>
          </a:xfrm>
          <a:prstGeom prst="rect">
            <a:avLst/>
          </a:prstGeom>
          <a:noFill/>
          <a:ln w="41275">
            <a:solidFill>
              <a:schemeClr val="accent6">
                <a:lumMod val="75000"/>
              </a:schemeClr>
            </a:solidFill>
            <a:prstDash val="dashDot"/>
          </a:ln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</a:rPr>
              <a:t>探究</a:t>
            </a:r>
            <a:r>
              <a:rPr lang="en-US" altLang="zh-CN" sz="2800">
                <a:solidFill>
                  <a:prstClr val="black"/>
                </a:solidFill>
              </a:rPr>
              <a:t>1</a:t>
            </a:r>
            <a:r>
              <a:rPr lang="zh-CN" altLang="en-US" sz="2800">
                <a:solidFill>
                  <a:prstClr val="black"/>
                </a:solidFill>
              </a:rPr>
              <a:t>：气体压强与流速的关系</a:t>
            </a:r>
          </a:p>
        </p:txBody>
      </p:sp>
    </p:spTree>
    <p:extLst>
      <p:ext uri="{BB962C8B-B14F-4D97-AF65-F5344CB8AC3E}">
        <p14:creationId xmlns:p14="http://schemas.microsoft.com/office/powerpoint/2010/main" val="401521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894" y="288293"/>
            <a:ext cx="4726143" cy="498475"/>
          </a:xfrm>
          <a:prstGeom prst="rect">
            <a:avLst/>
          </a:prstGeom>
          <a:solidFill>
            <a:srgbClr val="00B050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</a:rPr>
              <a:t>一、</a:t>
            </a:r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  <a:sym typeface="+mn-ea"/>
              </a:rPr>
              <a:t>流体压强与流速的关系</a:t>
            </a:r>
          </a:p>
        </p:txBody>
      </p:sp>
      <p:grpSp>
        <p:nvGrpSpPr>
          <p:cNvPr id="12295" name="组合 4"/>
          <p:cNvGrpSpPr/>
          <p:nvPr>
            <p:custDataLst>
              <p:tags r:id="rId2"/>
            </p:custDataLst>
          </p:nvPr>
        </p:nvGrpSpPr>
        <p:grpSpPr>
          <a:xfrm>
            <a:off x="900939" y="1815465"/>
            <a:ext cx="2333513" cy="2509520"/>
            <a:chOff x="6630" y="463"/>
            <a:chExt cx="4323" cy="6277"/>
          </a:xfrm>
        </p:grpSpPr>
        <p:grpSp>
          <p:nvGrpSpPr>
            <p:cNvPr id="12297" name="组合 23553"/>
            <p:cNvGrpSpPr/>
            <p:nvPr>
              <p:custDataLst>
                <p:tags r:id="rId21"/>
              </p:custDataLst>
            </p:nvPr>
          </p:nvGrpSpPr>
          <p:grpSpPr>
            <a:xfrm>
              <a:off x="6630" y="1063"/>
              <a:ext cx="4323" cy="4851"/>
              <a:chOff x="0" y="0"/>
              <a:chExt cx="646" cy="1440"/>
            </a:xfrm>
          </p:grpSpPr>
          <p:cxnSp>
            <p:nvCxnSpPr>
              <p:cNvPr id="12298" name="直接连接符 23554"/>
              <p:cNvCxnSpPr/>
              <p:nvPr>
                <p:custDataLst>
                  <p:tags r:id="rId35"/>
                </p:custDataLst>
              </p:nvPr>
            </p:nvCxnSpPr>
            <p:spPr>
              <a:xfrm flipH="1">
                <a:off x="262" y="0"/>
                <a:ext cx="0" cy="96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</p:cxnSp>
          <p:cxnSp>
            <p:nvCxnSpPr>
              <p:cNvPr id="12299" name="直接连接符 23555"/>
              <p:cNvCxnSpPr/>
              <p:nvPr>
                <p:custDataLst>
                  <p:tags r:id="rId36"/>
                </p:custDataLst>
              </p:nvPr>
            </p:nvCxnSpPr>
            <p:spPr>
              <a:xfrm flipH="1">
                <a:off x="358" y="0"/>
                <a:ext cx="0" cy="96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</p:cxnSp>
          <p:cxnSp>
            <p:nvCxnSpPr>
              <p:cNvPr id="12300" name="直接连接符 23556"/>
              <p:cNvCxnSpPr/>
              <p:nvPr>
                <p:custDataLst>
                  <p:tags r:id="rId37"/>
                </p:custDataLst>
              </p:nvPr>
            </p:nvCxnSpPr>
            <p:spPr>
              <a:xfrm flipH="1">
                <a:off x="0" y="960"/>
                <a:ext cx="262" cy="48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</p:cxnSp>
          <p:cxnSp>
            <p:nvCxnSpPr>
              <p:cNvPr id="12301" name="直接连接符 23557"/>
              <p:cNvCxnSpPr/>
              <p:nvPr>
                <p:custDataLst>
                  <p:tags r:id="rId38"/>
                </p:custDataLst>
              </p:nvPr>
            </p:nvCxnSpPr>
            <p:spPr>
              <a:xfrm>
                <a:off x="358" y="960"/>
                <a:ext cx="288" cy="48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</p:cxnSp>
        </p:grpSp>
        <p:sp>
          <p:nvSpPr>
            <p:cNvPr id="12302" name="椭圆 23558"/>
            <p:cNvSpPr/>
            <p:nvPr>
              <p:custDataLst>
                <p:tags r:id="rId22"/>
              </p:custDataLst>
            </p:nvPr>
          </p:nvSpPr>
          <p:spPr>
            <a:xfrm>
              <a:off x="8190" y="5263"/>
              <a:ext cx="1477" cy="1477"/>
            </a:xfrm>
            <a:prstGeom prst="ellipse">
              <a:avLst/>
            </a:prstGeom>
            <a:solidFill>
              <a:srgbClr val="FFCC66"/>
            </a:solidFill>
            <a:ln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 sz="2000">
                <a:solidFill>
                  <a:prstClr val="black"/>
                </a:solidFill>
                <a:latin typeface="Times New Roman" panose="02020603050405020304" charset="0"/>
                <a:ea typeface="华文行楷" panose="02010800040101010101" pitchFamily="2" charset="-122"/>
              </a:endParaRPr>
            </a:p>
          </p:txBody>
        </p:sp>
        <p:grpSp>
          <p:nvGrpSpPr>
            <p:cNvPr id="12303" name="组合 23559"/>
            <p:cNvGrpSpPr/>
            <p:nvPr>
              <p:custDataLst>
                <p:tags r:id="rId23"/>
              </p:custDataLst>
            </p:nvPr>
          </p:nvGrpSpPr>
          <p:grpSpPr>
            <a:xfrm>
              <a:off x="7230" y="463"/>
              <a:ext cx="3164" cy="4746"/>
              <a:chOff x="0" y="0"/>
              <a:chExt cx="1440" cy="2160"/>
            </a:xfrm>
          </p:grpSpPr>
          <p:sp>
            <p:nvSpPr>
              <p:cNvPr id="12304" name="下箭头 23560"/>
              <p:cNvSpPr/>
              <p:nvPr>
                <p:custDataLst>
                  <p:tags r:id="rId24"/>
                </p:custDataLst>
              </p:nvPr>
            </p:nvSpPr>
            <p:spPr>
              <a:xfrm>
                <a:off x="672" y="288"/>
                <a:ext cx="96" cy="480"/>
              </a:xfrm>
              <a:prstGeom prst="downArrow">
                <a:avLst>
                  <a:gd name="adj1" fmla="val 50000"/>
                  <a:gd name="adj2" fmla="val 125000"/>
                </a:avLst>
              </a:prstGeom>
              <a:solidFill>
                <a:srgbClr val="FF5050"/>
              </a:solidFill>
              <a:ln>
                <a:solidFill>
                  <a:schemeClr val="tx1"/>
                </a:solidFill>
                <a:miter lim="800000"/>
              </a:ln>
            </p:spPr>
            <p:txBody>
              <a:bodyPr anchor="t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endParaRPr sz="2000">
                  <a:solidFill>
                    <a:prstClr val="black"/>
                  </a:solidFill>
                  <a:latin typeface="Times New Roman" panose="02020603050405020304" charset="0"/>
                  <a:ea typeface="华文行楷" panose="02010800040101010101" pitchFamily="2" charset="-122"/>
                </a:endParaRPr>
              </a:p>
            </p:txBody>
          </p:sp>
          <p:sp>
            <p:nvSpPr>
              <p:cNvPr id="12305" name="文本框 23561"/>
              <p:cNvSpPr/>
              <p:nvPr>
                <p:custDataLst>
                  <p:tags r:id="rId25"/>
                </p:custDataLst>
              </p:nvPr>
            </p:nvSpPr>
            <p:spPr>
              <a:xfrm>
                <a:off x="0" y="0"/>
                <a:ext cx="1440" cy="454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algn="ctr">
                  <a:spcBef>
                    <a:spcPct val="50000"/>
                  </a:spcBef>
                </a:pPr>
                <a:r>
                  <a:rPr sz="2000">
                    <a:solidFill>
                      <a:prstClr val="black"/>
                    </a:solidFill>
                    <a:latin typeface="Times New Roman" panose="02020603050405020304" charset="0"/>
                    <a:ea typeface="隶书" panose="02010509060101010101" pitchFamily="49" charset="-122"/>
                  </a:rPr>
                  <a:t>吹      气</a:t>
                </a:r>
              </a:p>
            </p:txBody>
          </p:sp>
          <p:grpSp>
            <p:nvGrpSpPr>
              <p:cNvPr id="12306" name="组合 23562"/>
              <p:cNvGrpSpPr/>
              <p:nvPr>
                <p:custDataLst>
                  <p:tags r:id="rId26"/>
                </p:custDataLst>
              </p:nvPr>
            </p:nvGrpSpPr>
            <p:grpSpPr>
              <a:xfrm>
                <a:off x="288" y="1008"/>
                <a:ext cx="816" cy="1152"/>
                <a:chOff x="0" y="0"/>
                <a:chExt cx="816" cy="1152"/>
              </a:xfrm>
            </p:grpSpPr>
            <p:cxnSp>
              <p:nvCxnSpPr>
                <p:cNvPr id="12307" name="直接连接符 23563"/>
                <p:cNvCxnSpPr/>
                <p:nvPr>
                  <p:custDataLst>
                    <p:tags r:id="rId27"/>
                  </p:custDataLst>
                </p:nvPr>
              </p:nvCxnSpPr>
              <p:spPr>
                <a:xfrm flipH="1">
                  <a:off x="336" y="0"/>
                  <a:ext cx="0" cy="624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prstDash val="lgDashDot"/>
                  <a:round/>
                </a:ln>
              </p:spPr>
            </p:cxnSp>
            <p:cxnSp>
              <p:nvCxnSpPr>
                <p:cNvPr id="12308" name="直接连接符 23564"/>
                <p:cNvCxnSpPr/>
                <p:nvPr>
                  <p:custDataLst>
                    <p:tags r:id="rId28"/>
                  </p:custDataLst>
                </p:nvPr>
              </p:nvCxnSpPr>
              <p:spPr>
                <a:xfrm flipH="1">
                  <a:off x="432" y="0"/>
                  <a:ext cx="0" cy="624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prstDash val="lgDashDot"/>
                  <a:round/>
                </a:ln>
              </p:spPr>
            </p:cxnSp>
            <p:cxnSp>
              <p:nvCxnSpPr>
                <p:cNvPr id="12309" name="直接连接符 23565"/>
                <p:cNvCxnSpPr/>
                <p:nvPr>
                  <p:custDataLst>
                    <p:tags r:id="rId29"/>
                  </p:custDataLst>
                </p:nvPr>
              </p:nvCxnSpPr>
              <p:spPr>
                <a:xfrm>
                  <a:off x="480" y="672"/>
                  <a:ext cx="336" cy="384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prstDash val="lgDashDot"/>
                  <a:round/>
                </a:ln>
              </p:spPr>
            </p:cxnSp>
            <p:cxnSp>
              <p:nvCxnSpPr>
                <p:cNvPr id="12310" name="直接连接符 23566"/>
                <p:cNvCxnSpPr/>
                <p:nvPr>
                  <p:custDataLst>
                    <p:tags r:id="rId30"/>
                  </p:custDataLst>
                </p:nvPr>
              </p:nvCxnSpPr>
              <p:spPr>
                <a:xfrm flipH="1">
                  <a:off x="48" y="672"/>
                  <a:ext cx="336" cy="480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prstDash val="lgDashDot"/>
                  <a:round/>
                </a:ln>
              </p:spPr>
            </p:cxnSp>
            <p:cxnSp>
              <p:nvCxnSpPr>
                <p:cNvPr id="12311" name="直接连接符 23567"/>
                <p:cNvCxnSpPr/>
                <p:nvPr>
                  <p:custDataLst>
                    <p:tags r:id="rId31"/>
                  </p:custDataLst>
                </p:nvPr>
              </p:nvCxnSpPr>
              <p:spPr>
                <a:xfrm flipH="1">
                  <a:off x="0" y="672"/>
                  <a:ext cx="336" cy="432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prstDash val="lgDashDot"/>
                  <a:round/>
                </a:ln>
              </p:spPr>
            </p:cxnSp>
            <p:cxnSp>
              <p:nvCxnSpPr>
                <p:cNvPr id="12312" name="直接连接符 23568"/>
                <p:cNvCxnSpPr/>
                <p:nvPr>
                  <p:custDataLst>
                    <p:tags r:id="rId32"/>
                  </p:custDataLst>
                </p:nvPr>
              </p:nvCxnSpPr>
              <p:spPr>
                <a:xfrm flipH="1">
                  <a:off x="480" y="0"/>
                  <a:ext cx="0" cy="624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prstDash val="lgDashDot"/>
                  <a:round/>
                </a:ln>
              </p:spPr>
            </p:cxnSp>
            <p:cxnSp>
              <p:nvCxnSpPr>
                <p:cNvPr id="12313" name="直接连接符 23569"/>
                <p:cNvCxnSpPr/>
                <p:nvPr>
                  <p:custDataLst>
                    <p:tags r:id="rId33"/>
                  </p:custDataLst>
                </p:nvPr>
              </p:nvCxnSpPr>
              <p:spPr>
                <a:xfrm>
                  <a:off x="432" y="672"/>
                  <a:ext cx="384" cy="480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prstDash val="lgDashDot"/>
                  <a:round/>
                </a:ln>
              </p:spPr>
            </p:cxnSp>
            <p:cxnSp>
              <p:nvCxnSpPr>
                <p:cNvPr id="12314" name="直接连接符 23570"/>
                <p:cNvCxnSpPr/>
                <p:nvPr>
                  <p:custDataLst>
                    <p:tags r:id="rId34"/>
                  </p:custDataLst>
                </p:nvPr>
              </p:nvCxnSpPr>
              <p:spPr>
                <a:xfrm flipH="1">
                  <a:off x="384" y="0"/>
                  <a:ext cx="0" cy="624"/>
                </a:xfrm>
                <a:prstGeom prst="line">
                  <a:avLst/>
                </a:prstGeom>
                <a:noFill/>
                <a:ln w="19050">
                  <a:solidFill>
                    <a:srgbClr val="CC0000"/>
                  </a:solidFill>
                  <a:prstDash val="lgDashDot"/>
                  <a:round/>
                </a:ln>
              </p:spPr>
            </p:cxnSp>
          </p:grpSp>
        </p:grpSp>
      </p:grpSp>
      <p:grpSp>
        <p:nvGrpSpPr>
          <p:cNvPr id="12315" name="组合 23571"/>
          <p:cNvGrpSpPr/>
          <p:nvPr>
            <p:custDataLst>
              <p:tags r:id="rId3"/>
            </p:custDataLst>
          </p:nvPr>
        </p:nvGrpSpPr>
        <p:grpSpPr>
          <a:xfrm>
            <a:off x="2211734" y="1905000"/>
            <a:ext cx="2008366" cy="1523390"/>
            <a:chOff x="184" y="456"/>
            <a:chExt cx="1911" cy="1168"/>
          </a:xfrm>
        </p:grpSpPr>
        <p:cxnSp>
          <p:nvCxnSpPr>
            <p:cNvPr id="12316" name="直接连接符 23572"/>
            <p:cNvCxnSpPr/>
            <p:nvPr>
              <p:custDataLst>
                <p:tags r:id="rId19"/>
              </p:custDataLst>
            </p:nvPr>
          </p:nvCxnSpPr>
          <p:spPr>
            <a:xfrm flipH="1">
              <a:off x="184" y="1246"/>
              <a:ext cx="581" cy="3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/>
            </a:ln>
          </p:spPr>
        </p:cxnSp>
        <p:sp>
          <p:nvSpPr>
            <p:cNvPr id="12317" name="文本框 23573"/>
            <p:cNvSpPr/>
            <p:nvPr>
              <p:custDataLst>
                <p:tags r:id="rId20"/>
              </p:custDataLst>
            </p:nvPr>
          </p:nvSpPr>
          <p:spPr>
            <a:xfrm>
              <a:off x="765" y="456"/>
              <a:ext cx="1330" cy="778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algn="ctr">
                <a:spcBef>
                  <a:spcPct val="50000"/>
                </a:spcBef>
              </a:pPr>
              <a:r>
                <a:rPr sz="2000">
                  <a:solidFill>
                    <a:prstClr val="black"/>
                  </a:solidFill>
                  <a:latin typeface="微软雅黑" panose="020B0503020204020204" charset="-122"/>
                  <a:ea typeface="微软雅黑"/>
                </a:rPr>
                <a:t>球上方气体流速快，气压小。</a:t>
              </a:r>
              <a:endParaRPr sz="20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320" name="文本框 23576"/>
          <p:cNvSpPr/>
          <p:nvPr>
            <p:custDataLst>
              <p:tags r:id="rId4"/>
            </p:custDataLst>
          </p:nvPr>
        </p:nvSpPr>
        <p:spPr>
          <a:xfrm>
            <a:off x="2050010" y="4876803"/>
            <a:ext cx="1854224" cy="70675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spcBef>
                <a:spcPct val="50000"/>
              </a:spcBef>
            </a:pPr>
            <a:r>
              <a:rPr sz="2000">
                <a:solidFill>
                  <a:prstClr val="black"/>
                </a:solidFill>
                <a:latin typeface="微软雅黑"/>
                <a:ea typeface="微软雅黑"/>
              </a:rPr>
              <a:t>球下方气休流速慢，气压大。</a:t>
            </a:r>
          </a:p>
        </p:txBody>
      </p:sp>
      <p:cxnSp>
        <p:nvCxnSpPr>
          <p:cNvPr id="12319" name="直接连接符 23575"/>
          <p:cNvCxnSpPr/>
          <p:nvPr>
            <p:custDataLst>
              <p:tags r:id="rId5"/>
            </p:custDataLst>
          </p:nvPr>
        </p:nvCxnSpPr>
        <p:spPr>
          <a:xfrm flipH="1" flipV="1">
            <a:off x="2898618" y="4343539"/>
            <a:ext cx="469616" cy="60247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/>
          </a:ln>
        </p:spPr>
      </p:cxnSp>
      <p:pic>
        <p:nvPicPr>
          <p:cNvPr id="11265" name="图片 1" descr="wlja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0"/>
          <a:srcRect l="45052"/>
          <a:stretch>
            <a:fillRect/>
          </a:stretch>
        </p:blipFill>
        <p:spPr>
          <a:xfrm>
            <a:off x="5568396" y="1663065"/>
            <a:ext cx="2492429" cy="2635250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3" name="直接箭头连接符 2"/>
          <p:cNvCxnSpPr/>
          <p:nvPr>
            <p:custDataLst>
              <p:tags r:id="rId7"/>
            </p:custDataLst>
          </p:nvPr>
        </p:nvCxnSpPr>
        <p:spPr>
          <a:xfrm flipH="1">
            <a:off x="6865144" y="3200400"/>
            <a:ext cx="0" cy="1219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3573"/>
          <p:cNvSpPr/>
          <p:nvPr>
            <p:custDataLst>
              <p:tags r:id="rId8"/>
            </p:custDataLst>
          </p:nvPr>
        </p:nvSpPr>
        <p:spPr>
          <a:xfrm>
            <a:off x="6107437" y="4568825"/>
            <a:ext cx="1516171" cy="101473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spcBef>
                <a:spcPct val="50000"/>
              </a:spcBef>
            </a:pPr>
            <a:r>
              <a:rPr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中间气体流速快，气压小。</a:t>
            </a:r>
          </a:p>
        </p:txBody>
      </p:sp>
      <p:sp>
        <p:nvSpPr>
          <p:cNvPr id="5" name="文本框 23573"/>
          <p:cNvSpPr/>
          <p:nvPr>
            <p:custDataLst>
              <p:tags r:id="rId9"/>
            </p:custDataLst>
          </p:nvPr>
        </p:nvSpPr>
        <p:spPr>
          <a:xfrm>
            <a:off x="4591384" y="3048000"/>
            <a:ext cx="1516171" cy="101473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spcBef>
                <a:spcPct val="50000"/>
              </a:spcBef>
            </a:pPr>
            <a:r>
              <a:rPr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两边气体流速快，气压小大。</a:t>
            </a: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290" y="2286003"/>
            <a:ext cx="3139532" cy="203898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11"/>
            </p:custDataLst>
          </p:nvPr>
        </p:nvSpPr>
        <p:spPr>
          <a:xfrm>
            <a:off x="9458644" y="1143000"/>
            <a:ext cx="160631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流速快</a:t>
            </a:r>
          </a:p>
        </p:txBody>
      </p:sp>
      <p:cxnSp>
        <p:nvCxnSpPr>
          <p:cNvPr id="36" name="直接箭头连接符 35"/>
          <p:cNvCxnSpPr/>
          <p:nvPr>
            <p:custDataLst>
              <p:tags r:id="rId12"/>
            </p:custDataLst>
          </p:nvPr>
        </p:nvCxnSpPr>
        <p:spPr>
          <a:xfrm flipH="1" flipV="1">
            <a:off x="9992598" y="3535045"/>
            <a:ext cx="0" cy="10337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>
            <p:custDataLst>
              <p:tags r:id="rId13"/>
            </p:custDataLst>
          </p:nvPr>
        </p:nvSpPr>
        <p:spPr>
          <a:xfrm>
            <a:off x="9992599" y="3845560"/>
            <a:ext cx="160631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white"/>
                </a:solidFill>
                <a:latin typeface="微软雅黑" panose="020B0503020204020204" charset="-122"/>
              </a:rPr>
              <a:t>压强大</a:t>
            </a:r>
          </a:p>
        </p:txBody>
      </p:sp>
      <p:cxnSp>
        <p:nvCxnSpPr>
          <p:cNvPr id="40" name="直接箭头连接符 39"/>
          <p:cNvCxnSpPr/>
          <p:nvPr>
            <p:custDataLst>
              <p:tags r:id="rId14"/>
            </p:custDataLst>
          </p:nvPr>
        </p:nvCxnSpPr>
        <p:spPr>
          <a:xfrm flipH="1">
            <a:off x="9916319" y="2133600"/>
            <a:ext cx="0" cy="474980"/>
          </a:xfrm>
          <a:prstGeom prst="straightConnector1">
            <a:avLst/>
          </a:prstGeom>
          <a:ln w="38100">
            <a:solidFill>
              <a:srgbClr val="FF66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>
            <p:custDataLst>
              <p:tags r:id="rId15"/>
            </p:custDataLst>
          </p:nvPr>
        </p:nvSpPr>
        <p:spPr>
          <a:xfrm>
            <a:off x="8543291" y="1858010"/>
            <a:ext cx="160631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</a:rPr>
              <a:t>压强小</a:t>
            </a:r>
          </a:p>
        </p:txBody>
      </p: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1296750" y="1084580"/>
            <a:ext cx="5058250" cy="523220"/>
          </a:xfrm>
          <a:prstGeom prst="rect">
            <a:avLst/>
          </a:prstGeom>
          <a:noFill/>
          <a:ln w="41275">
            <a:solidFill>
              <a:schemeClr val="accent6">
                <a:lumMod val="75000"/>
              </a:schemeClr>
            </a:solidFill>
            <a:prstDash val="dashDot"/>
          </a:ln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</a:rPr>
              <a:t>探究</a:t>
            </a:r>
            <a:r>
              <a:rPr lang="en-US" altLang="zh-CN" sz="2800">
                <a:solidFill>
                  <a:prstClr val="black"/>
                </a:solidFill>
              </a:rPr>
              <a:t>1</a:t>
            </a:r>
            <a:r>
              <a:rPr lang="zh-CN" altLang="en-US" sz="2800">
                <a:solidFill>
                  <a:prstClr val="black"/>
                </a:solidFill>
              </a:rPr>
              <a:t>：气体压强与流速的关系</a:t>
            </a:r>
          </a:p>
        </p:txBody>
      </p:sp>
      <p:sp>
        <p:nvSpPr>
          <p:cNvPr id="7" name="文本框 7"/>
          <p:cNvSpPr/>
          <p:nvPr>
            <p:custDataLst>
              <p:tags r:id="rId17"/>
            </p:custDataLst>
          </p:nvPr>
        </p:nvSpPr>
        <p:spPr>
          <a:xfrm>
            <a:off x="900937" y="5943283"/>
            <a:ext cx="1074268" cy="521970"/>
          </a:xfrm>
          <a:prstGeom prst="rect">
            <a:avLst/>
          </a:prstGeom>
          <a:solidFill>
            <a:srgbClr val="00B05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/>
            <a:r>
              <a:rPr sz="2800">
                <a:solidFill>
                  <a:prstClr val="white"/>
                </a:solidFill>
                <a:latin typeface="微软雅黑" panose="020B0503020204020204" charset="-122"/>
                <a:ea typeface="微软雅黑"/>
                <a:sym typeface="黑体" panose="02010609060101010101" charset="-122"/>
              </a:rPr>
              <a:t>结论</a:t>
            </a:r>
            <a:endParaRPr sz="28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黑体" panose="02010609060101010101" charset="-122"/>
            </a:endParaRPr>
          </a:p>
        </p:txBody>
      </p:sp>
      <p:sp>
        <p:nvSpPr>
          <p:cNvPr id="8" name="文本框 8"/>
          <p:cNvSpPr/>
          <p:nvPr>
            <p:custDataLst>
              <p:tags r:id="rId18"/>
            </p:custDataLst>
          </p:nvPr>
        </p:nvSpPr>
        <p:spPr>
          <a:xfrm>
            <a:off x="2196211" y="5943600"/>
            <a:ext cx="7720108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28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在气体中，流体在流速越大的位置，压强越小</a:t>
            </a:r>
            <a:r>
              <a:rPr lang="en-US" altLang="zh-CN" sz="2800">
                <a:solidFill>
                  <a:prstClr val="black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.</a:t>
            </a:r>
            <a:endParaRPr lang="en-US" altLang="zh-CN" sz="2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037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0" grpId="0" animBg="1"/>
      <p:bldP spid="4" grpId="0" animBg="1"/>
      <p:bldP spid="5" grpId="0" animBg="1"/>
      <p:bldP spid="34" grpId="0"/>
      <p:bldP spid="38" grpId="0"/>
      <p:bldP spid="42" grpId="0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894" y="288293"/>
            <a:ext cx="4726143" cy="498475"/>
          </a:xfrm>
          <a:prstGeom prst="rect">
            <a:avLst/>
          </a:prstGeom>
          <a:solidFill>
            <a:srgbClr val="00B050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</a:rPr>
              <a:t>一、</a:t>
            </a:r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  <a:sym typeface="+mn-ea"/>
              </a:rPr>
              <a:t>流体压强与流速的关系</a:t>
            </a:r>
          </a:p>
        </p:txBody>
      </p:sp>
      <p:pic>
        <p:nvPicPr>
          <p:cNvPr id="37" name="WeChat_20210122220050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00939" y="1850400"/>
            <a:ext cx="4544669" cy="28476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915558" y="1066800"/>
            <a:ext cx="5058250" cy="523220"/>
          </a:xfrm>
          <a:prstGeom prst="rect">
            <a:avLst/>
          </a:prstGeom>
          <a:noFill/>
          <a:ln w="41275">
            <a:solidFill>
              <a:schemeClr val="accent6">
                <a:lumMod val="75000"/>
              </a:schemeClr>
            </a:solidFill>
            <a:prstDash val="dashDot"/>
          </a:ln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</a:rPr>
              <a:t>探究</a:t>
            </a:r>
            <a:r>
              <a:rPr lang="en-US" altLang="zh-CN" sz="2800">
                <a:solidFill>
                  <a:prstClr val="black"/>
                </a:solidFill>
              </a:rPr>
              <a:t>2</a:t>
            </a:r>
            <a:r>
              <a:rPr lang="zh-CN" altLang="en-US" sz="2800">
                <a:solidFill>
                  <a:prstClr val="black"/>
                </a:solidFill>
              </a:rPr>
              <a:t>：液体压强与流速的关系</a:t>
            </a: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6254909" y="1981200"/>
            <a:ext cx="484501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</a:rPr>
              <a:t>问题：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乒乓球为什么会靠拢？</a:t>
            </a:r>
          </a:p>
        </p:txBody>
      </p:sp>
      <p:grpSp>
        <p:nvGrpSpPr>
          <p:cNvPr id="81" name="组合 80"/>
          <p:cNvGrpSpPr/>
          <p:nvPr>
            <p:custDataLst>
              <p:tags r:id="rId7"/>
            </p:custDataLst>
          </p:nvPr>
        </p:nvGrpSpPr>
        <p:grpSpPr>
          <a:xfrm>
            <a:off x="7225520" y="2631603"/>
            <a:ext cx="3376311" cy="2324935"/>
            <a:chOff x="7178740" y="2424103"/>
            <a:chExt cx="3372798" cy="2324935"/>
          </a:xfrm>
        </p:grpSpPr>
        <p:pic>
          <p:nvPicPr>
            <p:cNvPr id="41" name="图片 40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8740" y="2424103"/>
              <a:ext cx="2983724" cy="1922400"/>
            </a:xfrm>
            <a:prstGeom prst="rect">
              <a:avLst/>
            </a:prstGeom>
            <a:solidFill>
              <a:srgbClr val="FF0000"/>
            </a:solidFill>
          </p:spPr>
        </p:pic>
        <p:cxnSp>
          <p:nvCxnSpPr>
            <p:cNvPr id="44" name="直接箭头连接符 43"/>
            <p:cNvCxnSpPr/>
            <p:nvPr>
              <p:custDataLst>
                <p:tags r:id="rId10"/>
              </p:custDataLst>
            </p:nvPr>
          </p:nvCxnSpPr>
          <p:spPr>
            <a:xfrm flipV="1">
              <a:off x="8520617" y="2866906"/>
              <a:ext cx="1301809" cy="681432"/>
            </a:xfrm>
            <a:prstGeom prst="straightConnector1">
              <a:avLst/>
            </a:prstGeom>
            <a:ln w="666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>
              <p:custDataLst>
                <p:tags r:id="rId11"/>
              </p:custDataLst>
            </p:nvPr>
          </p:nvCxnSpPr>
          <p:spPr>
            <a:xfrm>
              <a:off x="7569718" y="2469241"/>
              <a:ext cx="864000" cy="45551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9582708" y="3747319"/>
              <a:ext cx="968830" cy="59918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/>
            <p:cNvSpPr txBox="1"/>
            <p:nvPr>
              <p:custDataLst>
                <p:tags r:id="rId13"/>
              </p:custDataLst>
            </p:nvPr>
          </p:nvSpPr>
          <p:spPr>
            <a:xfrm rot="18242640">
              <a:off x="9087435" y="4073900"/>
              <a:ext cx="9809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00B0F0"/>
                  </a:solidFill>
                  <a:latin typeface="微软雅黑" panose="020B0503020204020204" charset="-122"/>
                </a:rPr>
                <a:t>压强大</a:t>
              </a:r>
            </a:p>
          </p:txBody>
        </p:sp>
        <p:sp>
          <p:nvSpPr>
            <p:cNvPr id="60" name="文本框 59"/>
            <p:cNvSpPr txBox="1"/>
            <p:nvPr>
              <p:custDataLst>
                <p:tags r:id="rId14"/>
              </p:custDataLst>
            </p:nvPr>
          </p:nvSpPr>
          <p:spPr>
            <a:xfrm rot="18350094">
              <a:off x="7281538" y="2869822"/>
              <a:ext cx="881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00B0F0"/>
                  </a:solidFill>
                  <a:latin typeface="微软雅黑" panose="020B0503020204020204" charset="-122"/>
                </a:rPr>
                <a:t>压强大</a:t>
              </a:r>
            </a:p>
          </p:txBody>
        </p:sp>
        <p:cxnSp>
          <p:nvCxnSpPr>
            <p:cNvPr id="66" name="直接箭头连接符 65"/>
            <p:cNvCxnSpPr/>
            <p:nvPr>
              <p:custDataLst>
                <p:tags r:id="rId15"/>
              </p:custDataLst>
            </p:nvPr>
          </p:nvCxnSpPr>
          <p:spPr>
            <a:xfrm flipH="1" flipV="1">
              <a:off x="8689934" y="3099091"/>
              <a:ext cx="261657" cy="163308"/>
            </a:xfrm>
            <a:prstGeom prst="straightConnector1">
              <a:avLst/>
            </a:prstGeom>
            <a:ln w="381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/>
            <p:nvPr>
              <p:custDataLst>
                <p:tags r:id="rId16"/>
              </p:custDataLst>
            </p:nvPr>
          </p:nvCxnSpPr>
          <p:spPr>
            <a:xfrm>
              <a:off x="9049229" y="3383991"/>
              <a:ext cx="270355" cy="141422"/>
            </a:xfrm>
            <a:prstGeom prst="straightConnector1">
              <a:avLst/>
            </a:prstGeom>
            <a:ln w="381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78"/>
            <p:cNvSpPr txBox="1"/>
            <p:nvPr>
              <p:custDataLst>
                <p:tags r:id="rId17"/>
              </p:custDataLst>
            </p:nvPr>
          </p:nvSpPr>
          <p:spPr>
            <a:xfrm rot="18704095">
              <a:off x="7903928" y="3654441"/>
              <a:ext cx="892355" cy="369332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/>
                  </a:solidFill>
                  <a:latin typeface="微软雅黑" panose="020B0503020204020204" charset="-122"/>
                </a:rPr>
                <a:t>压强小</a:t>
              </a:r>
            </a:p>
          </p:txBody>
        </p:sp>
        <p:sp>
          <p:nvSpPr>
            <p:cNvPr id="80" name="文本框 79"/>
            <p:cNvSpPr txBox="1"/>
            <p:nvPr>
              <p:custDataLst>
                <p:tags r:id="rId18"/>
              </p:custDataLst>
            </p:nvPr>
          </p:nvSpPr>
          <p:spPr>
            <a:xfrm rot="19886808">
              <a:off x="9094908" y="2486690"/>
              <a:ext cx="893165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/>
                  </a:solidFill>
                  <a:latin typeface="微软雅黑" panose="020B0503020204020204" charset="-122"/>
                </a:rPr>
                <a:t>流速快</a:t>
              </a:r>
            </a:p>
          </p:txBody>
        </p:sp>
      </p:grp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900734" y="4959985"/>
            <a:ext cx="10550073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</a:rPr>
              <a:t>结论：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在两个乒乓球中间，水的流速变大，压强变小，而球外边的水的流速小，压强大，形成压强差。因此乒乓球会靠拢。</a:t>
            </a:r>
          </a:p>
        </p:txBody>
      </p:sp>
    </p:spTree>
    <p:extLst>
      <p:ext uri="{BB962C8B-B14F-4D97-AF65-F5344CB8AC3E}">
        <p14:creationId xmlns:p14="http://schemas.microsoft.com/office/powerpoint/2010/main" val="21667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video>
          </p:childTnLst>
        </p:cTn>
      </p:par>
    </p:tnLst>
    <p:bldLst>
      <p:bldP spid="18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894" y="288293"/>
            <a:ext cx="4726143" cy="498475"/>
          </a:xfrm>
          <a:prstGeom prst="rect">
            <a:avLst/>
          </a:prstGeom>
          <a:solidFill>
            <a:srgbClr val="00B050"/>
          </a:solidFill>
          <a:ln>
            <a:solidFill>
              <a:srgbClr val="00B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</a:rPr>
              <a:t>一、</a:t>
            </a:r>
            <a:r>
              <a:rPr lang="zh-CN" altLang="en-US" sz="2800" b="1">
                <a:solidFill>
                  <a:prstClr val="white"/>
                </a:solidFill>
                <a:latin typeface="微软雅黑" panose="020B0503020204020204" charset="-122"/>
                <a:sym typeface="+mn-ea"/>
              </a:rPr>
              <a:t>流体压强与流速的关系</a:t>
            </a:r>
          </a:p>
        </p:txBody>
      </p:sp>
      <p:pic>
        <p:nvPicPr>
          <p:cNvPr id="5" name="1264382ef772fd8441d501a9137a58fa">
            <a:hlinkClick r:id="" action="ppaction://media"/>
          </p:cNvPr>
          <p:cNvPicPr>
            <a:picLocks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01984" y="990874"/>
            <a:ext cx="8963442" cy="475231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5"/>
            </p:custDataLst>
          </p:nvPr>
        </p:nvSpPr>
        <p:spPr>
          <a:xfrm>
            <a:off x="900939" y="5562600"/>
            <a:ext cx="10550073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</a:rPr>
              <a:t>结论：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在两船中间，水的流速变大，压强变小，而船外边的水的流速小，压强大，形成压强差。因此船会靠拢。</a:t>
            </a:r>
          </a:p>
        </p:txBody>
      </p:sp>
    </p:spTree>
    <p:extLst>
      <p:ext uri="{BB962C8B-B14F-4D97-AF65-F5344CB8AC3E}">
        <p14:creationId xmlns:p14="http://schemas.microsoft.com/office/powerpoint/2010/main" val="21403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  <p:tag name="KSO_WM_MEDIACOVER_FLAG" val="1"/>
  <p:tag name="KSO_WM_UNIT_MEDIACOVER_BTN_STATE" val="1"/>
  <p:tag name="KSO_WM_UNIT_MEDIACOVER_BTNRECT" val="0*0*0*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890*3123*1132*1132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自定义 10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199B7"/>
      </a:accent1>
      <a:accent2>
        <a:srgbClr val="FF9933"/>
      </a:accent2>
      <a:accent3>
        <a:srgbClr val="0199B7"/>
      </a:accent3>
      <a:accent4>
        <a:srgbClr val="FF9933"/>
      </a:accent4>
      <a:accent5>
        <a:srgbClr val="0199B7"/>
      </a:accent5>
      <a:accent6>
        <a:srgbClr val="FF9933"/>
      </a:accent6>
      <a:hlink>
        <a:srgbClr val="0199B7"/>
      </a:hlink>
      <a:folHlink>
        <a:srgbClr val="FF9933"/>
      </a:folHlink>
    </a:clrScheme>
    <a:fontScheme name="自定义 1">
      <a:majorFont>
        <a:latin typeface="Arial Black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1318</Words>
  <Application>Microsoft Office PowerPoint</Application>
  <PresentationFormat>自定义</PresentationFormat>
  <Paragraphs>119</Paragraphs>
  <Slides>22</Slides>
  <Notes>3</Notes>
  <HiddenSlides>0</HiddenSlides>
  <MMClips>4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</cp:revision>
  <dcterms:created xsi:type="dcterms:W3CDTF">2021-04-06T13:01:16Z</dcterms:created>
  <dcterms:modified xsi:type="dcterms:W3CDTF">2021-04-06T13:03:02Z</dcterms:modified>
</cp:coreProperties>
</file>