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42512717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895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116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20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006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658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56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09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019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34746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4422822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90846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48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747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90853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32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742573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5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29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16.png"/><Relationship Id="rId4" Type="http://schemas.openxmlformats.org/officeDocument/2006/relationships/tags" Target="../tags/tag151.xml"/><Relationship Id="rId9" Type="http://schemas.openxmlformats.org/officeDocument/2006/relationships/image" Target="../media/image1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slide" Target="slide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214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slide" Target="slide7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" Target="slide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" Target="slide5.xml"/><Relationship Id="rId5" Type="http://schemas.openxmlformats.org/officeDocument/2006/relationships/tags" Target="../tags/tag158.xml"/><Relationship Id="rId1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tags" Target="../tags/tag157.xml"/><Relationship Id="rId9" Type="http://schemas.openxmlformats.org/officeDocument/2006/relationships/slideLayout" Target="../slideLayouts/slideLayout19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slide" Target="slide2.xml"/><Relationship Id="rId4" Type="http://schemas.openxmlformats.org/officeDocument/2006/relationships/tags" Target="../tags/tag168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Layout" Target="../slideLayouts/slideLayout19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slide" Target="slide2.xml"/><Relationship Id="rId2" Type="http://schemas.openxmlformats.org/officeDocument/2006/relationships/tags" Target="../tags/tag178.xml"/><Relationship Id="rId16" Type="http://schemas.openxmlformats.org/officeDocument/2006/relationships/image" Target="../media/image24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image" Target="../media/image23.png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25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7.xml"/><Relationship Id="rId5" Type="http://schemas.openxmlformats.org/officeDocument/2006/relationships/video" Target="../media/media1.mp4"/><Relationship Id="rId4" Type="http://schemas.microsoft.com/office/2007/relationships/media" Target="../media/media1.mp4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slideLayout" Target="../slideLayouts/slideLayout19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slide" Target="slide2.xml"/><Relationship Id="rId2" Type="http://schemas.openxmlformats.org/officeDocument/2006/relationships/tags" Target="../tags/tag199.xml"/><Relationship Id="rId16" Type="http://schemas.openxmlformats.org/officeDocument/2006/relationships/image" Target="../media/image29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image" Target="../media/image28.png"/><Relationship Id="rId10" Type="http://schemas.openxmlformats.org/officeDocument/2006/relationships/tags" Target="../tags/tag207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628522" y="3321050"/>
          <a:ext cx="91273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8" imgW="914400" imgH="215900" progId="Equation.KSEE3">
                  <p:embed/>
                </p:oleObj>
              </mc:Choice>
              <mc:Fallback>
                <p:oleObj r:id="rId8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28522" y="3321050"/>
                        <a:ext cx="912733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096672" y="1340768"/>
            <a:ext cx="956063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§</a:t>
            </a:r>
            <a:r>
              <a:rPr lang="en-US" altLang="zh-CN" sz="60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9.4 </a:t>
            </a:r>
            <a:r>
              <a:rPr lang="zh-CN" altLang="en-US" sz="6000" b="1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流</a:t>
            </a:r>
            <a:r>
              <a:rPr lang="zh-CN" altLang="en-US" sz="60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体压强与流速的关系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 l="27653" t="42204" r="22013" b="8924"/>
          <a:stretch>
            <a:fillRect/>
          </a:stretch>
        </p:blipFill>
        <p:spPr>
          <a:xfrm>
            <a:off x="3485501" y="2768603"/>
            <a:ext cx="4782975" cy="3489325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1833119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884822" y="2469518"/>
            <a:ext cx="2167107" cy="95313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流体压强与流速的关系</a:t>
            </a: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706734" y="2402840"/>
            <a:ext cx="3098222" cy="952500"/>
            <a:chOff x="1115" y="3784"/>
            <a:chExt cx="4888" cy="1500"/>
          </a:xfrm>
        </p:grpSpPr>
        <p:sp>
          <p:nvSpPr>
            <p:cNvPr id="3" name="左箭头 2"/>
            <p:cNvSpPr/>
            <p:nvPr>
              <p:custDataLst>
                <p:tags r:id="rId9"/>
              </p:custDataLst>
            </p:nvPr>
          </p:nvSpPr>
          <p:spPr>
            <a:xfrm>
              <a:off x="4457" y="4595"/>
              <a:ext cx="1546" cy="12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1115" y="3784"/>
              <a:ext cx="3190" cy="1501"/>
            </a:xfrm>
            <a:prstGeom prst="rect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流速大的地方压强小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6244617" y="2263775"/>
            <a:ext cx="1364663" cy="654050"/>
            <a:chOff x="9852" y="3565"/>
            <a:chExt cx="2153" cy="1030"/>
          </a:xfrm>
        </p:grpSpPr>
        <p:sp>
          <p:nvSpPr>
            <p:cNvPr id="7" name="右箭头 6"/>
            <p:cNvSpPr/>
            <p:nvPr>
              <p:custDataLst>
                <p:tags r:id="rId7"/>
              </p:custDataLst>
            </p:nvPr>
          </p:nvSpPr>
          <p:spPr>
            <a:xfrm>
              <a:off x="9852" y="4475"/>
              <a:ext cx="1924" cy="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0055" y="3565"/>
              <a:ext cx="19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应用</a:t>
              </a:r>
            </a:p>
          </p:txBody>
        </p:sp>
      </p:grp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737315" y="2038985"/>
            <a:ext cx="2536004" cy="181483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飞机的升力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测速计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气流偏导器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小车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0483122" y="6060440"/>
            <a:ext cx="1027459" cy="52197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2" action="ppaction://hlinksldjump"/>
              </a:rPr>
              <a:t>返回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241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660000">
            <a:off x="450029" y="410848"/>
            <a:ext cx="1220781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练习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02457" y="1106170"/>
            <a:ext cx="67992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思考：为什么刮风时，窗帘总往屋外飞呢？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471353" y="2736853"/>
            <a:ext cx="5731203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刮风时窗外气体流动速度快，压强小；屋内气体流动速度慢，压强大，内外有压强差，产生了向内的压力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483122" y="6060440"/>
            <a:ext cx="1027459" cy="52197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8" action="ppaction://hlinksldjump"/>
              </a:rPr>
              <a:t>返回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9" name="New picture"/>
          <p:cNvPicPr/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523256" y="10680700"/>
            <a:ext cx="304244" cy="2159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243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32069" y="27241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目录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981164" y="639445"/>
            <a:ext cx="11726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0" action="ppaction://hlinksldjump"/>
              </a:rPr>
              <a:t>流体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981165" y="1395730"/>
            <a:ext cx="38208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1" action="ppaction://hlinksldjump"/>
              </a:rPr>
              <a:t>流体压强与流速的关系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981166" y="2135505"/>
            <a:ext cx="12683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2" action="ppaction://hlinksldjump"/>
              </a:rPr>
              <a:t>应用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981166" y="2987675"/>
            <a:ext cx="2231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3" action="ppaction://hlinksldjump"/>
              </a:rPr>
              <a:t>飞机的升力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972924" y="3840480"/>
            <a:ext cx="11079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4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972924" y="4676775"/>
            <a:ext cx="9634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5" action="ppaction://hlinksldjump"/>
              </a:rPr>
              <a:t>练习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2253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1161" t="6180" r="1161"/>
          <a:stretch>
            <a:fillRect/>
          </a:stretch>
        </p:blipFill>
        <p:spPr>
          <a:xfrm>
            <a:off x="396153" y="595630"/>
            <a:ext cx="7213761" cy="5207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l="54640" t="16907" b="7929"/>
          <a:stretch>
            <a:fillRect/>
          </a:stretch>
        </p:blipFill>
        <p:spPr>
          <a:xfrm>
            <a:off x="8174666" y="738505"/>
            <a:ext cx="3718754" cy="4630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508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10813" y="321948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流体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l="21526" t="10000" r="30632" b="4089"/>
          <a:stretch>
            <a:fillRect/>
          </a:stretch>
        </p:blipFill>
        <p:spPr>
          <a:xfrm>
            <a:off x="1123169" y="1499238"/>
            <a:ext cx="3105828" cy="3145155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94101" y="1762128"/>
            <a:ext cx="4705646" cy="26193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947166" y="5629910"/>
            <a:ext cx="87780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像液体、气体这种可以自由流动的物体叫流体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483122" y="6060440"/>
            <a:ext cx="1027459" cy="52197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0" action="ppaction://hlinksldjump"/>
              </a:rPr>
              <a:t>返回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831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900000">
            <a:off x="337140" y="274353"/>
            <a:ext cx="1005404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演示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t="16047"/>
          <a:stretch>
            <a:fillRect/>
          </a:stretch>
        </p:blipFill>
        <p:spPr>
          <a:xfrm>
            <a:off x="2124006" y="363858"/>
            <a:ext cx="7557304" cy="476694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470718" y="4837430"/>
            <a:ext cx="55454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发生什么现象，说明了什么？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470718" y="5598163"/>
            <a:ext cx="495918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流体流速大的位置压强小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483122" y="6060440"/>
            <a:ext cx="1027459" cy="52197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9" action="ppaction://hlinksldjump"/>
              </a:rPr>
              <a:t>返回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92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600000">
            <a:off x="388435" y="242580"/>
            <a:ext cx="9028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应用</a:t>
            </a: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3217384" y="4214495"/>
            <a:ext cx="4640994" cy="2439670"/>
            <a:chOff x="1150" y="1723"/>
            <a:chExt cx="7322" cy="3842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/>
            <a:srcRect r="2373" b="49724"/>
            <a:stretch>
              <a:fillRect/>
            </a:stretch>
          </p:blipFill>
          <p:spPr>
            <a:xfrm>
              <a:off x="1150" y="1723"/>
              <a:ext cx="7322" cy="282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2089" y="4743"/>
              <a:ext cx="53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飞过直尺的硬币</a:t>
              </a:r>
            </a:p>
          </p:txBody>
        </p:sp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7002057" y="195580"/>
            <a:ext cx="3597690" cy="3647440"/>
            <a:chOff x="11148" y="1321"/>
            <a:chExt cx="5676" cy="5744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/>
            <a:srcRect l="17960" t="32516" r="18707" b="4373"/>
            <a:stretch>
              <a:fillRect/>
            </a:stretch>
          </p:blipFill>
          <p:spPr>
            <a:xfrm>
              <a:off x="11148" y="1321"/>
              <a:ext cx="5677" cy="424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12297" y="5565"/>
              <a:ext cx="334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人站在安全线外等车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1950333" y="169545"/>
            <a:ext cx="3881651" cy="3674110"/>
            <a:chOff x="2943" y="5331"/>
            <a:chExt cx="6124" cy="5786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 r="20785" b="4486"/>
            <a:stretch>
              <a:fillRect/>
            </a:stretch>
          </p:blipFill>
          <p:spPr>
            <a:xfrm>
              <a:off x="2943" y="5331"/>
              <a:ext cx="6124" cy="492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2943" y="10295"/>
              <a:ext cx="51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轮船不能并列行驶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483122" y="6060440"/>
            <a:ext cx="1027459" cy="52197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7" action="ppaction://hlinksldjump"/>
              </a:rPr>
              <a:t>返回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56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l="47587" t="18916" r="16947" b="45227"/>
          <a:stretch>
            <a:fillRect/>
          </a:stretch>
        </p:blipFill>
        <p:spPr>
          <a:xfrm>
            <a:off x="6210388" y="2527303"/>
            <a:ext cx="3804322" cy="2889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l="9093" t="19360" r="56120" b="49280"/>
          <a:stretch>
            <a:fillRect/>
          </a:stretch>
        </p:blipFill>
        <p:spPr>
          <a:xfrm>
            <a:off x="1668275" y="2672080"/>
            <a:ext cx="3839184" cy="260096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10427" y="302898"/>
            <a:ext cx="223651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升力的产生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337182" y="886463"/>
            <a:ext cx="5185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为什么飞机能像小鸟一样在空中自由飞翔呢？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78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310427" y="302898"/>
            <a:ext cx="223651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升力的产生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018788" y="4469765"/>
            <a:ext cx="7609912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由于机翼横截面上下形状不对称，机翼上方气流速度较大，対机翼上表面压强较小；下方气流的速度较小，対机翼压强较大。这样机翼上下方就存在压强差，从而产生向上的升力</a:t>
            </a:r>
          </a:p>
        </p:txBody>
      </p:sp>
      <p:pic>
        <p:nvPicPr>
          <p:cNvPr id="3" name="46463b391bc448bdee25af3f776cab95">
            <a:hlinkClick r:id="" action="ppaction://media"/>
          </p:cNvPr>
          <p:cNvPicPr/>
          <p:nvPr>
            <a:vide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18788" y="886463"/>
            <a:ext cx="6831554" cy="30206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072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561584" y="596903"/>
            <a:ext cx="4317735" cy="3016885"/>
            <a:chOff x="886" y="940"/>
            <a:chExt cx="6812" cy="4751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/>
            <a:srcRect l="7954" t="15015" r="4680" b="1001"/>
            <a:stretch>
              <a:fillRect/>
            </a:stretch>
          </p:blipFill>
          <p:spPr>
            <a:xfrm>
              <a:off x="886" y="2559"/>
              <a:ext cx="6813" cy="313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>
              <p:custDataLst>
                <p:tags r:id="rId12"/>
              </p:custDataLst>
            </p:nvPr>
          </p:nvSpPr>
          <p:spPr>
            <a:xfrm>
              <a:off x="1999" y="940"/>
              <a:ext cx="37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小车的流线型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5667185" y="419736"/>
            <a:ext cx="3257950" cy="3298825"/>
            <a:chOff x="8941" y="661"/>
            <a:chExt cx="5140" cy="5195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rcRect l="15200" t="35591" r="16253" b="11236"/>
            <a:stretch>
              <a:fillRect/>
            </a:stretch>
          </p:blipFill>
          <p:spPr>
            <a:xfrm>
              <a:off x="8941" y="2866"/>
              <a:ext cx="5141" cy="299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9"/>
              </p:custDataLst>
            </p:nvPr>
          </p:nvSpPr>
          <p:spPr>
            <a:xfrm>
              <a:off x="8941" y="661"/>
              <a:ext cx="45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赛车气流偏导器</a:t>
              </a:r>
            </a:p>
          </p:txBody>
        </p:sp>
        <p:cxnSp>
          <p:nvCxnSpPr>
            <p:cNvPr id="7" name="直接箭头连接符 6"/>
            <p:cNvCxnSpPr>
              <a:endCxn id="6" idx="2"/>
            </p:cNvCxnSpPr>
            <p:nvPr>
              <p:custDataLst>
                <p:tags r:id="rId10"/>
              </p:custDataLst>
            </p:nvPr>
          </p:nvCxnSpPr>
          <p:spPr>
            <a:xfrm flipH="1" flipV="1">
              <a:off x="11220" y="1483"/>
              <a:ext cx="2229" cy="165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2761653" y="3910333"/>
            <a:ext cx="4686631" cy="2461895"/>
            <a:chOff x="4357" y="6158"/>
            <a:chExt cx="7394" cy="3877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rcRect t="18471" r="1400" b="27218"/>
            <a:stretch>
              <a:fillRect/>
            </a:stretch>
          </p:blipFill>
          <p:spPr>
            <a:xfrm>
              <a:off x="4357" y="6158"/>
              <a:ext cx="7395" cy="305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7699" y="9213"/>
              <a:ext cx="27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测速计</a:t>
              </a:r>
            </a:p>
          </p:txBody>
        </p:sp>
      </p:grp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0483122" y="6060440"/>
            <a:ext cx="1027459" cy="52197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17" action="ppaction://hlinksldjump"/>
              </a:rPr>
              <a:t>返回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9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  <p:tag name="KSO_WM_MEDIACOVER_FLAG" val="1"/>
  <p:tag name="KSO_WM_UNIT_MEDIACOVER_BTN_STATE" val="1"/>
  <p:tag name="KSO_WM_UNIT_MEDIACOVER_BTNRECT" val="0*0*0*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350</Words>
  <Application>Microsoft Office PowerPoint</Application>
  <PresentationFormat>自定义</PresentationFormat>
  <Paragraphs>40</Paragraphs>
  <Slides>11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Office 主题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2021-04-09T13:00:28Z</dcterms:modified>
</cp:coreProperties>
</file>