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60" r:id="rId1"/>
    <p:sldMasterId id="2147483673" r:id="rId2"/>
    <p:sldMasterId id="2147483683" r:id="rId3"/>
  </p:sldMasterIdLst>
  <p:notesMasterIdLst>
    <p:notesMasterId r:id="rId35"/>
  </p:notesMasterIdLst>
  <p:handoutMasterIdLst>
    <p:handoutMasterId r:id="rId36"/>
  </p:handoutMasterIdLst>
  <p:sldIdLst>
    <p:sldId id="539" r:id="rId4"/>
    <p:sldId id="258" r:id="rId5"/>
    <p:sldId id="373" r:id="rId6"/>
    <p:sldId id="342" r:id="rId7"/>
    <p:sldId id="612" r:id="rId8"/>
    <p:sldId id="290" r:id="rId9"/>
    <p:sldId id="613" r:id="rId10"/>
    <p:sldId id="510" r:id="rId11"/>
    <p:sldId id="266" r:id="rId12"/>
    <p:sldId id="406" r:id="rId13"/>
    <p:sldId id="441" r:id="rId14"/>
    <p:sldId id="444" r:id="rId15"/>
    <p:sldId id="617" r:id="rId16"/>
    <p:sldId id="442" r:id="rId17"/>
    <p:sldId id="445" r:id="rId18"/>
    <p:sldId id="310" r:id="rId19"/>
    <p:sldId id="505" r:id="rId20"/>
    <p:sldId id="619" r:id="rId21"/>
    <p:sldId id="618" r:id="rId22"/>
    <p:sldId id="624" r:id="rId23"/>
    <p:sldId id="621" r:id="rId24"/>
    <p:sldId id="585" r:id="rId25"/>
    <p:sldId id="611" r:id="rId26"/>
    <p:sldId id="509" r:id="rId27"/>
    <p:sldId id="269" r:id="rId28"/>
    <p:sldId id="320" r:id="rId29"/>
    <p:sldId id="507" r:id="rId30"/>
    <p:sldId id="508" r:id="rId31"/>
    <p:sldId id="625" r:id="rId32"/>
    <p:sldId id="270" r:id="rId33"/>
    <p:sldId id="339" r:id="rId34"/>
  </p:sldIdLst>
  <p:sldSz cx="9144000" cy="5143500" type="screen16x9"/>
  <p:notesSz cx="9947275" cy="6858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1BF6"/>
    <a:srgbClr val="0FB62A"/>
    <a:srgbClr val="5B5B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0" autoAdjust="0"/>
    <p:restoredTop sz="94660"/>
  </p:normalViewPr>
  <p:slideViewPr>
    <p:cSldViewPr snapToGrid="0">
      <p:cViewPr>
        <p:scale>
          <a:sx n="131" d="100"/>
          <a:sy n="131" d="100"/>
        </p:scale>
        <p:origin x="-384" y="3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ags" Target="tags/tag1.xml"/><Relationship Id="rId40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2021/3/9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837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2021/3/9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4728" y="3300412"/>
            <a:ext cx="795782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269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7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导入新知</a:t>
            </a:r>
          </a:p>
        </p:txBody>
      </p:sp>
    </p:spTree>
    <p:extLst>
      <p:ext uri="{BB962C8B-B14F-4D97-AF65-F5344CB8AC3E}">
        <p14:creationId xmlns:p14="http://schemas.microsoft.com/office/powerpoint/2010/main" val="2799513725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/>
                </a:solidFill>
              </a:rPr>
              <a:pPr/>
              <a:t>2021/3/9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097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/>
                </a:solidFill>
              </a:rPr>
              <a:pPr/>
              <a:t>2021/3/9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201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1_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9A0DB2DC-4C9A-4742-B13C-FB6460FD3503}" type="slidenum"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pPr/>
              <a:t>‹#›</a:t>
            </a:fld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26635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017903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2021/3/9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05737299"/>
      </p:ext>
    </p:extLst>
  </p:cSld>
  <p:clrMapOvr>
    <a:masterClrMapping/>
  </p:clrMapOvr>
  <p:transition spd="slow">
    <p:random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593244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2045050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8018484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9202488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7662328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2021/3/9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8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素养目标</a:t>
            </a:r>
          </a:p>
        </p:txBody>
      </p:sp>
    </p:spTree>
    <p:extLst>
      <p:ext uri="{BB962C8B-B14F-4D97-AF65-F5344CB8AC3E}">
        <p14:creationId xmlns:p14="http://schemas.microsoft.com/office/powerpoint/2010/main" val="2710273575"/>
      </p:ext>
    </p:extLst>
  </p:cSld>
  <p:clrMapOvr>
    <a:masterClrMapping/>
  </p:clrMapOvr>
  <p:transition spd="slow">
    <p:random/>
  </p:transition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59355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68460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81406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49220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探究新知</a:t>
            </a:r>
          </a:p>
        </p:txBody>
      </p:sp>
    </p:spTree>
    <p:extLst>
      <p:ext uri="{BB962C8B-B14F-4D97-AF65-F5344CB8AC3E}">
        <p14:creationId xmlns:p14="http://schemas.microsoft.com/office/powerpoint/2010/main" val="2056560786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巩固练习</a:t>
            </a:r>
          </a:p>
        </p:txBody>
      </p:sp>
    </p:spTree>
    <p:extLst>
      <p:ext uri="{BB962C8B-B14F-4D97-AF65-F5344CB8AC3E}">
        <p14:creationId xmlns:p14="http://schemas.microsoft.com/office/powerpoint/2010/main" val="3990808685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课堂检测</a:t>
            </a:r>
          </a:p>
        </p:txBody>
      </p:sp>
    </p:spTree>
    <p:extLst>
      <p:ext uri="{BB962C8B-B14F-4D97-AF65-F5344CB8AC3E}">
        <p14:creationId xmlns:p14="http://schemas.microsoft.com/office/powerpoint/2010/main" val="3274469549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课堂小结</a:t>
            </a:r>
          </a:p>
        </p:txBody>
      </p:sp>
    </p:spTree>
    <p:extLst>
      <p:ext uri="{BB962C8B-B14F-4D97-AF65-F5344CB8AC3E}">
        <p14:creationId xmlns:p14="http://schemas.microsoft.com/office/powerpoint/2010/main" val="1221357654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课后作业</a:t>
            </a:r>
          </a:p>
        </p:txBody>
      </p:sp>
    </p:spTree>
    <p:extLst>
      <p:ext uri="{BB962C8B-B14F-4D97-AF65-F5344CB8AC3E}">
        <p14:creationId xmlns:p14="http://schemas.microsoft.com/office/powerpoint/2010/main" val="2660645305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3304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2879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线连接符 10"/>
          <p:cNvCxnSpPr/>
          <p:nvPr/>
        </p:nvCxnSpPr>
        <p:spPr>
          <a:xfrm>
            <a:off x="1588" y="407062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reeform 74"/>
          <p:cNvSpPr>
            <a:spLocks noChangeAspect="1" noEditPoints="1"/>
          </p:cNvSpPr>
          <p:nvPr/>
        </p:nvSpPr>
        <p:spPr bwMode="auto">
          <a:xfrm>
            <a:off x="96041" y="55536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5785528" y="48779"/>
            <a:ext cx="238238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8.1 </a:t>
            </a:r>
            <a:r>
              <a:rPr lang="zh-CN" altLang="en-US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牛顿第一定律</a:t>
            </a:r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  <a:ea typeface="宋体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13" name="Picture 2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noFill/>
            <a:ln w="28575" cap="flat" cmpd="sng" algn="ctr">
              <a:solidFill>
                <a:srgbClr val="FFC000">
                  <a:lumMod val="60000"/>
                  <a:lumOff val="40000"/>
                </a:srgbClr>
              </a:solidFill>
              <a:prstDash val="solid"/>
              <a:miter lim="800000"/>
              <a:headEnd type="triangle" w="med" len="med"/>
              <a:tailEnd type="none" w="med" len="med"/>
            </a:ln>
            <a:effectLst/>
          </p:spPr>
        </p:cxnSp>
        <p:cxnSp>
          <p:nvCxnSpPr>
            <p:cNvPr id="15" name="直接连接符 14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noFill/>
            <a:ln w="19050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47677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7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9" name="Picture 2"/>
            <p:cNvPicPr>
              <a:picLocks noChangeAspect="1" noChangeArrowheads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直接连接符 9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ln w="28575">
              <a:solidFill>
                <a:schemeClr val="accent4">
                  <a:lumMod val="60000"/>
                  <a:lumOff val="40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"/>
          <p:cNvSpPr txBox="1">
            <a:spLocks noChangeArrowheads="1"/>
          </p:cNvSpPr>
          <p:nvPr userDrawn="1"/>
        </p:nvSpPr>
        <p:spPr bwMode="auto">
          <a:xfrm>
            <a:off x="5785528" y="48779"/>
            <a:ext cx="238238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8.1 </a:t>
            </a:r>
            <a:r>
              <a:rPr lang="zh-CN" altLang="en-US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牛顿第一定律</a:t>
            </a:r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  <a:ea typeface="宋体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064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2077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1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microsoft.com/office/2007/relationships/hdphoto" Target="../media/hdphoto1.wdp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&#24815;&#24615;&#22823;&#23567;&#19982;&#36136;&#37327;&#20851;&#31995;&#23454;&#39564;-_&#26631;&#28165;.mp4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gif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7" Type="http://schemas.openxmlformats.org/officeDocument/2006/relationships/image" Target="../media/image9.gif"/><Relationship Id="rId2" Type="http://schemas.openxmlformats.org/officeDocument/2006/relationships/hyperlink" Target="&#27773;&#36710;&#20013;&#30340;&#24815;&#24615;&#29616;&#35937;&#65288;&#19968;&#65289;.flv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hyperlink" Target="&#24815;&#24615;&#28436;&#31034;.flv" TargetMode="Externa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4.GIF"/><Relationship Id="rId7" Type="http://schemas.openxmlformats.org/officeDocument/2006/relationships/image" Target="../media/image28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GIF"/><Relationship Id="rId5" Type="http://schemas.openxmlformats.org/officeDocument/2006/relationships/image" Target="../media/image26.GIF"/><Relationship Id="rId4" Type="http://schemas.openxmlformats.org/officeDocument/2006/relationships/image" Target="../media/image25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5.tif"/><Relationship Id="rId5" Type="http://schemas.openxmlformats.org/officeDocument/2006/relationships/image" Target="../media/image34.tif"/><Relationship Id="rId4" Type="http://schemas.openxmlformats.org/officeDocument/2006/relationships/image" Target="../media/image33.ti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9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23567;&#36710;&#20174;&#21516;&#19968;&#39640;&#24230;&#28369;&#19979;.swf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gif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&#20285;&#21033;&#30053;&#29702;&#24819;&#23454;&#39564;.swf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85800" y="1080770"/>
            <a:ext cx="7772400" cy="2214880"/>
          </a:xfrm>
        </p:spPr>
        <p:txBody>
          <a:bodyPr>
            <a:noAutofit/>
          </a:bodyPr>
          <a:lstStyle/>
          <a:p>
            <a:pPr algn="ctr" fontAlgn="base">
              <a:lnSpc>
                <a:spcPct val="110000"/>
              </a:lnSpc>
              <a:buClrTx/>
              <a:buSzTx/>
              <a:buFontTx/>
            </a:pP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/>
            </a:r>
            <a:b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4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第八章  </a:t>
            </a:r>
            <a:r>
              <a:rPr lang="zh-CN" altLang="en-US" sz="4400" b="1" dirty="0" smtClean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运动和力</a:t>
            </a:r>
            <a:r>
              <a:rPr lang="zh-CN" altLang="en-US" sz="44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/>
            </a:r>
            <a:br>
              <a:rPr lang="zh-CN" altLang="en-US" sz="44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/>
            </a:r>
            <a:b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4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</a:t>
            </a:r>
            <a:r>
              <a:rPr lang="en-US" altLang="zh-CN" sz="44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lang="zh-CN" altLang="en-US" sz="44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节  牛顿第一定律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-1270" y="11731"/>
            <a:ext cx="9046845" cy="684530"/>
            <a:chOff x="93" y="29"/>
            <a:chExt cx="14247" cy="1078"/>
          </a:xfrm>
        </p:grpSpPr>
        <p:pic>
          <p:nvPicPr>
            <p:cNvPr id="8" name="图片 3"/>
            <p:cNvPicPr>
              <a:picLocks noChangeAspect="1"/>
            </p:cNvPicPr>
            <p:nvPr userDrawn="1"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1604" y="29"/>
              <a:ext cx="2736" cy="1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文本框 1"/>
            <p:cNvSpPr txBox="1"/>
            <p:nvPr/>
          </p:nvSpPr>
          <p:spPr>
            <a:xfrm>
              <a:off x="93" y="29"/>
              <a:ext cx="5258" cy="628"/>
            </a:xfrm>
            <a:prstGeom prst="rect">
              <a:avLst/>
            </a:prstGeom>
            <a:solidFill>
              <a:srgbClr val="0066CC"/>
            </a:solidFill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prstClr val="white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人教版 物理 八年级 下册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787717" y="2330265"/>
            <a:ext cx="7790021" cy="977265"/>
          </a:xfrm>
          <a:prstGeom prst="rect">
            <a:avLst/>
          </a:prstGeom>
          <a:noFill/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5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．牛顿第一定律是在</a:t>
            </a:r>
            <a:r>
              <a:rPr lang="zh-CN" altLang="en-US" sz="24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大量经验事实的基础上，用推理的方法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概括出来的。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不能用实验直接证明。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788194" y="601997"/>
            <a:ext cx="7789545" cy="1420495"/>
          </a:xfrm>
          <a:prstGeom prst="rect">
            <a:avLst/>
          </a:prstGeom>
          <a:noFill/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．“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或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”指物体不受力时，原来静止的总保持静止，原来运动的就总保持原来的速度和方向做匀速直线运动。两种状态必有其一，不同时存在。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1507" name="Text Box 4"/>
          <p:cNvSpPr txBox="1"/>
          <p:nvPr/>
        </p:nvSpPr>
        <p:spPr>
          <a:xfrm>
            <a:off x="788194" y="3639284"/>
            <a:ext cx="7790498" cy="977265"/>
          </a:xfrm>
          <a:prstGeom prst="rect">
            <a:avLst/>
          </a:prstGeom>
          <a:noFill/>
          <a:ln w="9525" cap="flat" cmpd="sng">
            <a:solidFill>
              <a:srgbClr val="357D9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rIns="4050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6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牛顿第一定律说明了力和运动的关系：</a:t>
            </a:r>
            <a:r>
              <a:rPr lang="zh-CN" altLang="en-US" sz="2400" b="1" dirty="0">
                <a:solidFill>
                  <a:srgbClr val="99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力不是维持物体运动的原因，而是改变物体运动状态的原因。</a:t>
            </a:r>
          </a:p>
        </p:txBody>
      </p:sp>
      <p:sp>
        <p:nvSpPr>
          <p:cNvPr id="9229" name="文本框 9228"/>
          <p:cNvSpPr txBox="1"/>
          <p:nvPr/>
        </p:nvSpPr>
        <p:spPr>
          <a:xfrm>
            <a:off x="5349245" y="1469072"/>
            <a:ext cx="33248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161BF6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静者恒静，动者恒动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bldLvl="0" animBg="1"/>
      <p:bldP spid="5" grpId="0" bldLvl="0" animBg="1"/>
      <p:bldP spid="21507" grpId="0" bldLvl="0" animBg="1"/>
      <p:bldP spid="92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3037047" y="477141"/>
            <a:ext cx="2566988" cy="499586"/>
            <a:chOff x="6110" y="979"/>
            <a:chExt cx="5390" cy="1049"/>
          </a:xfrm>
        </p:grpSpPr>
        <p:grpSp>
          <p:nvGrpSpPr>
            <p:cNvPr id="21" name="组合 18"/>
            <p:cNvGrpSpPr/>
            <p:nvPr/>
          </p:nvGrpSpPr>
          <p:grpSpPr bwMode="auto">
            <a:xfrm>
              <a:off x="6110" y="1093"/>
              <a:ext cx="2853" cy="935"/>
              <a:chOff x="2212975" y="655169"/>
              <a:chExt cx="1811584" cy="593800"/>
            </a:xfrm>
          </p:grpSpPr>
          <p:sp>
            <p:nvSpPr>
              <p:cNvPr id="22" name="圆角矩形 21"/>
              <p:cNvSpPr/>
              <p:nvPr/>
            </p:nvSpPr>
            <p:spPr>
              <a:xfrm>
                <a:off x="2212975" y="655169"/>
                <a:ext cx="1811584" cy="555060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350"/>
              </a:p>
            </p:txBody>
          </p:sp>
          <p:sp>
            <p:nvSpPr>
              <p:cNvPr id="23" name="矩形 1"/>
              <p:cNvSpPr>
                <a:spLocks noChangeArrowheads="1"/>
              </p:cNvSpPr>
              <p:nvPr/>
            </p:nvSpPr>
            <p:spPr bwMode="auto">
              <a:xfrm>
                <a:off x="2225794" y="731692"/>
                <a:ext cx="1682512" cy="51727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知识点</a:t>
                </a:r>
                <a:r>
                  <a:rPr lang="en-US" sz="2400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3</a:t>
                </a:r>
                <a:endParaRPr lang="en-US" sz="2400" b="1" dirty="0">
                  <a:solidFill>
                    <a:schemeClr val="bg1"/>
                  </a:solidFill>
                  <a:latin typeface="Times New Roman" panose="02020603050405020304" charset="0"/>
                  <a:ea typeface="黑体" panose="02010600030101010101" pitchFamily="49" charset="-122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9107" y="979"/>
              <a:ext cx="2393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r>
                <a:rPr lang="en-US" altLang="zh-CN" dirty="0"/>
                <a:t> </a:t>
              </a:r>
              <a:r>
                <a:rPr lang="zh-CN" altLang="en-US" dirty="0"/>
                <a:t>惯性</a:t>
              </a: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420053" y="1055304"/>
            <a:ext cx="8659654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一切物体都有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保持原来运动状态不变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的性质，我们把这种性质叫做</a:t>
            </a:r>
            <a:r>
              <a:rPr lang="zh-CN" altLang="en-US" sz="2400" b="1" dirty="0">
                <a:solidFill>
                  <a:srgbClr val="161BF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惯性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25" name="Rectangle 4"/>
          <p:cNvSpPr/>
          <p:nvPr/>
        </p:nvSpPr>
        <p:spPr>
          <a:xfrm>
            <a:off x="959945" y="2306867"/>
            <a:ext cx="1313472" cy="40005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rgbClr val="9900FF"/>
                </a:solidFill>
                <a:latin typeface="楷体" panose="02010609060101010101" charset="-122"/>
                <a:ea typeface="楷体" panose="02010609060101010101" charset="-122"/>
              </a:rPr>
              <a:t>一切物体</a:t>
            </a:r>
          </a:p>
        </p:txBody>
      </p:sp>
      <p:sp>
        <p:nvSpPr>
          <p:cNvPr id="26" name="Rectangle 9"/>
          <p:cNvSpPr/>
          <p:nvPr/>
        </p:nvSpPr>
        <p:spPr>
          <a:xfrm>
            <a:off x="2273417" y="2279993"/>
            <a:ext cx="3200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：固体、液体、气体。</a:t>
            </a:r>
          </a:p>
        </p:txBody>
      </p:sp>
      <p:sp>
        <p:nvSpPr>
          <p:cNvPr id="27" name="Rectangle 14"/>
          <p:cNvSpPr/>
          <p:nvPr/>
        </p:nvSpPr>
        <p:spPr>
          <a:xfrm>
            <a:off x="959945" y="2999494"/>
            <a:ext cx="1284446" cy="40005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rgbClr val="9900FF"/>
                </a:solidFill>
                <a:latin typeface="楷体" panose="02010609060101010101" charset="-122"/>
                <a:ea typeface="楷体" panose="02010609060101010101" charset="-122"/>
              </a:rPr>
              <a:t>任何情况</a:t>
            </a:r>
          </a:p>
        </p:txBody>
      </p:sp>
      <p:sp>
        <p:nvSpPr>
          <p:cNvPr id="28" name="Rectangle 15"/>
          <p:cNvSpPr/>
          <p:nvPr/>
        </p:nvSpPr>
        <p:spPr>
          <a:xfrm>
            <a:off x="2664144" y="1718308"/>
            <a:ext cx="3600450" cy="46037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惯性是物体固有的属性。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9" name="Text Box 2"/>
          <p:cNvSpPr txBox="1"/>
          <p:nvPr/>
        </p:nvSpPr>
        <p:spPr>
          <a:xfrm>
            <a:off x="2221982" y="2837722"/>
            <a:ext cx="650367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在任何时候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任何状态下都具有惯性。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0" name="Text Box 2"/>
          <p:cNvSpPr txBox="1"/>
          <p:nvPr/>
        </p:nvSpPr>
        <p:spPr>
          <a:xfrm>
            <a:off x="217647" y="3579316"/>
            <a:ext cx="8862060" cy="14219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2400" b="1" dirty="0">
                <a:solidFill>
                  <a:srgbClr val="161BF6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注意：</a:t>
            </a:r>
            <a:r>
              <a:rPr lang="zh-CN" altLang="en-US" sz="2400" b="1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惯性不是力。</a:t>
            </a:r>
            <a:r>
              <a:rPr lang="zh-CN" altLang="en-US" sz="24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在解答问题时</a:t>
            </a:r>
            <a:r>
              <a:rPr lang="en-US" altLang="zh-CN" sz="24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只能说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“由于惯性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”“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具有惯性”；</a:t>
            </a:r>
            <a:r>
              <a:rPr lang="zh-CN" altLang="en-US" sz="24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而不能说“受到惯性</a:t>
            </a:r>
            <a:r>
              <a:rPr lang="zh-CN" altLang="en-US" sz="2400" b="1" dirty="0" smtClean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”“</a:t>
            </a:r>
            <a:r>
              <a:rPr lang="zh-CN" altLang="en-US" sz="24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由于惯性的作用</a:t>
            </a:r>
            <a:r>
              <a:rPr lang="zh-CN" altLang="en-US" sz="2400" b="1" dirty="0" smtClean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”“</a:t>
            </a:r>
            <a:r>
              <a:rPr lang="zh-CN" altLang="en-US" sz="24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克服惯性”等</a:t>
            </a:r>
            <a:r>
              <a:rPr lang="en-US" altLang="zh-CN" sz="24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否则就将惯性和作用混为一谈。</a:t>
            </a:r>
            <a:endParaRPr lang="en-US" altLang="zh-CN" b="1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/>
      <p:bldP spid="25" grpId="0" bldLvl="0" animBg="1"/>
      <p:bldP spid="26" grpId="0"/>
      <p:bldP spid="27" grpId="0" bldLvl="0" animBg="1"/>
      <p:bldP spid="28" grpId="0" bldLvl="0" animBg="1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/>
          <p:nvPr/>
        </p:nvSpPr>
        <p:spPr>
          <a:xfrm>
            <a:off x="160856" y="1100270"/>
            <a:ext cx="8692991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惯性的大小与物体的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质量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有关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en-US" altLang="zh-CN" sz="2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且只与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质量有关；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质量大的物体惯性大；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惯性大小反映了物体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保持运动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状态不变的能力大小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一个物体的质量大，惯性就大，它的运动状态就难以改变。反之则容易。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2447355" y="604722"/>
            <a:ext cx="3958508" cy="495548"/>
            <a:chOff x="2506980" y="579256"/>
            <a:chExt cx="3958508" cy="495548"/>
          </a:xfrm>
        </p:grpSpPr>
        <p:pic>
          <p:nvPicPr>
            <p:cNvPr id="22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Times New Roman" panose="02020603050405020304" charset="0"/>
                </a:rPr>
                <a:t>影响惯性大小的因素</a:t>
              </a:r>
            </a:p>
          </p:txBody>
        </p:sp>
      </p:grpSp>
      <p:pic>
        <p:nvPicPr>
          <p:cNvPr id="5122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6734" y="1349875"/>
            <a:ext cx="3171213" cy="247378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4" name="Picture 2" descr="D:\图标图片\f3373a58f30e42a28f0f3dcc05381ad6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432871" y="3522482"/>
            <a:ext cx="275076" cy="301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/>
          <p:nvPr/>
        </p:nvSpPr>
        <p:spPr>
          <a:xfrm>
            <a:off x="484485" y="502164"/>
            <a:ext cx="8391049" cy="111376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卡车满载和空载时，哪个容易启动？哪个容易制动？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027879" y="1832937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空载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236966" y="1850991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空载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64272" y="592992"/>
            <a:ext cx="1351392" cy="464786"/>
            <a:chOff x="571387" y="745077"/>
            <a:chExt cx="1351392" cy="464785"/>
          </a:xfrm>
        </p:grpSpPr>
        <p:grpSp>
          <p:nvGrpSpPr>
            <p:cNvPr id="11" name="组合 10"/>
            <p:cNvGrpSpPr/>
            <p:nvPr/>
          </p:nvGrpSpPr>
          <p:grpSpPr>
            <a:xfrm>
              <a:off x="835070" y="764930"/>
              <a:ext cx="1087709" cy="438801"/>
              <a:chOff x="835070" y="764930"/>
              <a:chExt cx="1087709" cy="438801"/>
            </a:xfrm>
          </p:grpSpPr>
          <p:sp>
            <p:nvSpPr>
              <p:cNvPr id="13" name="流程图: 库存数据 12"/>
              <p:cNvSpPr/>
              <p:nvPr/>
            </p:nvSpPr>
            <p:spPr>
              <a:xfrm rot="10800000">
                <a:off x="835070" y="764930"/>
                <a:ext cx="1087709" cy="438801"/>
              </a:xfrm>
              <a:prstGeom prst="flowChartOnlineStorage">
                <a:avLst/>
              </a:prstGeom>
              <a:solidFill>
                <a:srgbClr val="02B3C5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en-US" kern="0" dirty="0">
                  <a:solidFill>
                    <a:prstClr val="white"/>
                  </a:solidFill>
                  <a:latin typeface="Times New Roman"/>
                  <a:ea typeface="微软雅黑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919402" y="770267"/>
                <a:ext cx="1003300" cy="4001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r>
                  <a:rPr lang="zh-CN" altLang="en-US" sz="2000" kern="0" dirty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讨论</a:t>
                </a:r>
              </a:p>
            </p:txBody>
          </p:sp>
        </p:grpSp>
        <p:pic>
          <p:nvPicPr>
            <p:cNvPr id="12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25" t="4593" r="3507" b="2832"/>
            <a:stretch/>
          </p:blipFill>
          <p:spPr bwMode="auto">
            <a:xfrm>
              <a:off x="571387" y="745077"/>
              <a:ext cx="456445" cy="46478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矩形 1"/>
          <p:cNvSpPr/>
          <p:nvPr/>
        </p:nvSpPr>
        <p:spPr>
          <a:xfrm>
            <a:off x="686353" y="2629985"/>
            <a:ext cx="79710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srgbClr val="161BF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拓展：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战斗机投入战斗前要抛掉副油箱是为了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减小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惯性，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提高灵活性。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396" y="3373867"/>
            <a:ext cx="2592767" cy="13961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251028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742633" y="3320389"/>
            <a:ext cx="3025616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纸板被弹出时，上面的物体由于惯性要保持原来的静止状态，所以不会随纸板飞出。</a:t>
            </a:r>
          </a:p>
        </p:txBody>
      </p:sp>
      <p:pic>
        <p:nvPicPr>
          <p:cNvPr id="17" name="图片 16" descr="fcc9b05902a50bc7e4cfefd42d4f20ab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988" y="1212221"/>
            <a:ext cx="3435278" cy="19323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4570036" y="3376904"/>
            <a:ext cx="4100195" cy="15119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>
              <a:lnSpc>
                <a:spcPct val="110000"/>
              </a:lnSpc>
            </a:pPr>
            <a:r>
              <a:rPr lang="zh-CN" altLang="en-US" sz="2100" b="1" dirty="0">
                <a:latin typeface="宋体" panose="02010600030101010101" pitchFamily="2" charset="-122"/>
              </a:rPr>
              <a:t>当汽车刹车时，人的下身由于摩擦而随之静止，人的上身由于惯性，会保持继续向前运动的状态，所以刹车或减速时，人会向前倾。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2426734" y="478887"/>
            <a:ext cx="3958508" cy="495548"/>
            <a:chOff x="2506980" y="579256"/>
            <a:chExt cx="3958508" cy="495548"/>
          </a:xfrm>
        </p:grpSpPr>
        <p:pic>
          <p:nvPicPr>
            <p:cNvPr id="39" name="Picture 3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矩形 39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Times New Roman" panose="02020603050405020304" charset="0"/>
                </a:rPr>
                <a:t>惯性现象分析</a:t>
              </a:r>
            </a:p>
          </p:txBody>
        </p:sp>
      </p:grpSp>
      <p:pic>
        <p:nvPicPr>
          <p:cNvPr id="7170" name="Picture 2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182" y="1155062"/>
            <a:ext cx="2954517" cy="20466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" descr="D:\图标图片\f3373a58f30e42a28f0f3dcc05381ad6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323975" y="2818441"/>
            <a:ext cx="275076" cy="301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/>
      <p:bldP spid="18" grpId="1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剪去同侧角的矩形 1"/>
          <p:cNvSpPr/>
          <p:nvPr/>
        </p:nvSpPr>
        <p:spPr>
          <a:xfrm>
            <a:off x="393999" y="885948"/>
            <a:ext cx="8255051" cy="3694441"/>
          </a:xfrm>
          <a:prstGeom prst="snip2SameRect">
            <a:avLst/>
          </a:prstGeom>
          <a:grpFill/>
          <a:ln>
            <a:solidFill>
              <a:srgbClr val="0FB62A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394000" y="1336807"/>
            <a:ext cx="809566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150000"/>
              </a:lnSpc>
              <a:buClr>
                <a:srgbClr val="161BF6"/>
              </a:buClr>
              <a:buFont typeface="Wingdings" panose="05000000000000000000" pitchFamily="2" charset="2"/>
              <a:buChar char="u"/>
            </a:pPr>
            <a:r>
              <a:rPr 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明确研究对象</a:t>
            </a:r>
            <a:r>
              <a:rPr 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开始处于怎样的运动状态</a:t>
            </a:r>
            <a:r>
              <a:rPr 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。</a:t>
            </a:r>
            <a:endParaRPr 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 marL="342900" indent="-342900" fontAlgn="auto">
              <a:lnSpc>
                <a:spcPct val="150000"/>
              </a:lnSpc>
              <a:buClr>
                <a:srgbClr val="161BF6"/>
              </a:buClr>
              <a:buFont typeface="Wingdings" panose="05000000000000000000" pitchFamily="2" charset="2"/>
              <a:buChar char="u"/>
            </a:pPr>
            <a:r>
              <a:rPr 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分析其中哪个物体</a:t>
            </a:r>
            <a:r>
              <a:rPr 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(</a:t>
            </a:r>
            <a:r>
              <a:rPr 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或物体的哪一部分</a:t>
            </a:r>
            <a:r>
              <a:rPr 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)</a:t>
            </a:r>
            <a:r>
              <a:rPr 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受何种力</a:t>
            </a:r>
            <a:r>
              <a:rPr 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运动状态发生何种变化</a:t>
            </a:r>
            <a:r>
              <a:rPr 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。</a:t>
            </a:r>
            <a:endParaRPr 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 marL="342900" indent="-342900" fontAlgn="auto">
              <a:lnSpc>
                <a:spcPct val="150000"/>
              </a:lnSpc>
              <a:buClr>
                <a:srgbClr val="161BF6"/>
              </a:buClr>
              <a:buFont typeface="Wingdings" panose="05000000000000000000" pitchFamily="2" charset="2"/>
              <a:buChar char="u"/>
            </a:pPr>
            <a:r>
              <a:rPr 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判断哪个物体</a:t>
            </a:r>
            <a:r>
              <a:rPr 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(</a:t>
            </a:r>
            <a:r>
              <a:rPr 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或物体的哪一部分</a:t>
            </a:r>
            <a:r>
              <a:rPr 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)</a:t>
            </a:r>
            <a:r>
              <a:rPr 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由于惯性要保持原来的运动状态</a:t>
            </a:r>
            <a:r>
              <a:rPr 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出现了怎样的现象。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466405" y="630907"/>
            <a:ext cx="3958508" cy="495548"/>
            <a:chOff x="2506980" y="579256"/>
            <a:chExt cx="3958508" cy="495548"/>
          </a:xfrm>
        </p:grpSpPr>
        <p:pic>
          <p:nvPicPr>
            <p:cNvPr id="39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矩形 39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Times New Roman" panose="02020603050405020304" charset="0"/>
                </a:rPr>
                <a:t>惯性现象分析的步骤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u=1461443585,2674316309&amp;fm=214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0720" y="3122295"/>
            <a:ext cx="2976245" cy="1467485"/>
          </a:xfrm>
          <a:prstGeom prst="rect">
            <a:avLst/>
          </a:prstGeom>
        </p:spPr>
      </p:pic>
      <p:pic>
        <p:nvPicPr>
          <p:cNvPr id="7" name="图片 6" descr="8429f602ae2f4fb0985a3a8264b185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0720" y="1392555"/>
            <a:ext cx="2976245" cy="1464945"/>
          </a:xfrm>
          <a:prstGeom prst="rect">
            <a:avLst/>
          </a:prstGeom>
        </p:spPr>
      </p:pic>
      <p:pic>
        <p:nvPicPr>
          <p:cNvPr id="15" name="图片 14" descr="001Db1PVzy6V4kGIvQN8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260" y="3122295"/>
            <a:ext cx="2767965" cy="1467485"/>
          </a:xfrm>
          <a:prstGeom prst="rect">
            <a:avLst/>
          </a:prstGeom>
        </p:spPr>
      </p:pic>
      <p:pic>
        <p:nvPicPr>
          <p:cNvPr id="16" name="图片 15" descr="u=920772705,1687052541&amp;fm=16&amp;gp=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7285" y="1379220"/>
            <a:ext cx="2719070" cy="1479550"/>
          </a:xfrm>
          <a:prstGeom prst="rect">
            <a:avLst/>
          </a:prstGeom>
        </p:spPr>
      </p:pic>
      <p:pic>
        <p:nvPicPr>
          <p:cNvPr id="17" name="图片 16" descr="6e30233c0ef64cc1b8648422c02a30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2260" y="1392555"/>
            <a:ext cx="2840990" cy="1465580"/>
          </a:xfrm>
          <a:prstGeom prst="rect">
            <a:avLst/>
          </a:prstGeom>
        </p:spPr>
      </p:pic>
      <p:pic>
        <p:nvPicPr>
          <p:cNvPr id="21" name="图片 20" descr="8ab9ba10e99440f887aa28cd8294c4b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17285" y="3091815"/>
            <a:ext cx="2719070" cy="1532890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2379513" y="702512"/>
            <a:ext cx="3958508" cy="495548"/>
            <a:chOff x="2506980" y="579256"/>
            <a:chExt cx="3958508" cy="495548"/>
          </a:xfrm>
        </p:grpSpPr>
        <p:pic>
          <p:nvPicPr>
            <p:cNvPr id="39" name="Picture 3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矩形 39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Times New Roman" panose="02020603050405020304" charset="0"/>
                </a:rPr>
                <a:t>惯性的利用和防止</a:t>
              </a:r>
            </a:p>
          </p:txBody>
        </p:sp>
      </p:grpSp>
      <p:sp>
        <p:nvSpPr>
          <p:cNvPr id="46092" name="矩形 46091"/>
          <p:cNvSpPr/>
          <p:nvPr/>
        </p:nvSpPr>
        <p:spPr>
          <a:xfrm>
            <a:off x="648176" y="2528385"/>
            <a:ext cx="7751921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27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琥珀" charset="0"/>
                <a:ea typeface="华文琥珀" charset="0"/>
              </a:rPr>
              <a:t>生活中，人们常常利用物体的惯性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4609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27184" y="3843311"/>
            <a:ext cx="8150543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交通法规中，对车辆限速、限载，要求车辆保持车距，驾驶员系安全带，公交车启动时提醒乘客“站稳扶好”等，都是要减少惯性可能给人带来的伤害。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2379513" y="702512"/>
            <a:ext cx="3958508" cy="495548"/>
            <a:chOff x="2506980" y="579256"/>
            <a:chExt cx="3958508" cy="495548"/>
          </a:xfrm>
        </p:grpSpPr>
        <p:pic>
          <p:nvPicPr>
            <p:cNvPr id="39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矩形 39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Times New Roman" panose="02020603050405020304" charset="0"/>
                </a:rPr>
                <a:t>惯性的利用和防止</a:t>
              </a:r>
            </a:p>
          </p:txBody>
        </p:sp>
      </p:grpSp>
      <p:pic>
        <p:nvPicPr>
          <p:cNvPr id="4" name="图片 3" descr="54a3ed654a314263b6d094f4650c60e2_th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735" y="1479550"/>
            <a:ext cx="3666490" cy="2185035"/>
          </a:xfrm>
          <a:prstGeom prst="rect">
            <a:avLst/>
          </a:prstGeom>
        </p:spPr>
      </p:pic>
      <p:pic>
        <p:nvPicPr>
          <p:cNvPr id="5" name="图片 4" descr="u=1424218080,3451905183&amp;fm=214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9760" y="1479550"/>
            <a:ext cx="3881120" cy="2185035"/>
          </a:xfrm>
          <a:prstGeom prst="rect">
            <a:avLst/>
          </a:prstGeom>
        </p:spPr>
      </p:pic>
      <p:sp>
        <p:nvSpPr>
          <p:cNvPr id="46092" name="矩形 46091"/>
          <p:cNvSpPr/>
          <p:nvPr/>
        </p:nvSpPr>
        <p:spPr>
          <a:xfrm>
            <a:off x="648176" y="2528385"/>
            <a:ext cx="7751921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27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琥珀" charset="0"/>
                <a:ea typeface="华文琥珀" charset="0"/>
              </a:rPr>
              <a:t>惯性有时也给人们带来危害，需要防范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609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609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7160" y="1122456"/>
            <a:ext cx="8922544" cy="39333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161BF6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161BF6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（2018•百色）如图所示是“探究阻力对物体运动的影响”的实验，下列有关叙述正确的是（　　）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A．实验时小车可以从斜面上的任何位置开始下滑 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B．实验中运动的小车会停下来，说明物体的运动需要力来维持 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C．实验表明，小车受到的阻力越小，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运动的距离越近 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D．根据以上实验现象进一步推理抽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象概括可以得出牛顿第一定律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569183" y="1677306"/>
            <a:ext cx="3333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</a:p>
        </p:txBody>
      </p:sp>
      <p:pic>
        <p:nvPicPr>
          <p:cNvPr id="3" name="图片 2" descr="30f441b2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4761" y="3280066"/>
            <a:ext cx="2504599" cy="146351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446165" y="2178811"/>
            <a:ext cx="1250207" cy="36830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b="1"/>
          </a:p>
        </p:txBody>
      </p:sp>
      <p:sp>
        <p:nvSpPr>
          <p:cNvPr id="9" name="文本框 8"/>
          <p:cNvSpPr txBox="1"/>
          <p:nvPr/>
        </p:nvSpPr>
        <p:spPr>
          <a:xfrm>
            <a:off x="6274966" y="2636437"/>
            <a:ext cx="2466362" cy="36830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b="1"/>
          </a:p>
        </p:txBody>
      </p:sp>
      <p:sp>
        <p:nvSpPr>
          <p:cNvPr id="25" name="文本框 24"/>
          <p:cNvSpPr txBox="1"/>
          <p:nvPr/>
        </p:nvSpPr>
        <p:spPr>
          <a:xfrm>
            <a:off x="1161596" y="3570346"/>
            <a:ext cx="1204100" cy="40011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1000" b="1"/>
          </a:p>
          <a:p>
            <a:endParaRPr lang="zh-CN" altLang="en-US" sz="1000" b="1"/>
          </a:p>
        </p:txBody>
      </p:sp>
      <p:grpSp>
        <p:nvGrpSpPr>
          <p:cNvPr id="29" name="组合 3"/>
          <p:cNvGrpSpPr/>
          <p:nvPr/>
        </p:nvGrpSpPr>
        <p:grpSpPr bwMode="auto">
          <a:xfrm>
            <a:off x="3371850" y="392166"/>
            <a:ext cx="1879997" cy="474345"/>
            <a:chOff x="497257" y="753279"/>
            <a:chExt cx="1881032" cy="475146"/>
          </a:xfrm>
        </p:grpSpPr>
        <p:grpSp>
          <p:nvGrpSpPr>
            <p:cNvPr id="30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32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3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4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5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1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sp>
        <p:nvSpPr>
          <p:cNvPr id="10" name="线形标注 2 9"/>
          <p:cNvSpPr/>
          <p:nvPr/>
        </p:nvSpPr>
        <p:spPr>
          <a:xfrm>
            <a:off x="6118284" y="1677306"/>
            <a:ext cx="1677551" cy="460375"/>
          </a:xfrm>
          <a:prstGeom prst="borderCallout2">
            <a:avLst/>
          </a:prstGeom>
          <a:grpFill/>
          <a:ln>
            <a:solidFill>
              <a:schemeClr val="accent1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161BF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同一位置</a:t>
            </a:r>
          </a:p>
        </p:txBody>
      </p:sp>
      <p:sp>
        <p:nvSpPr>
          <p:cNvPr id="12" name="线形标注 3 11"/>
          <p:cNvSpPr/>
          <p:nvPr/>
        </p:nvSpPr>
        <p:spPr>
          <a:xfrm>
            <a:off x="6075649" y="612561"/>
            <a:ext cx="2133711" cy="509896"/>
          </a:xfrm>
          <a:prstGeom prst="borderCallout3">
            <a:avLst>
              <a:gd name="adj1" fmla="val 20041"/>
              <a:gd name="adj2" fmla="val -3603"/>
              <a:gd name="adj3" fmla="val 18750"/>
              <a:gd name="adj4" fmla="val -16667"/>
              <a:gd name="adj5" fmla="val 100000"/>
              <a:gd name="adj6" fmla="val -16667"/>
              <a:gd name="adj7" fmla="val 400629"/>
              <a:gd name="adj8" fmla="val 6351"/>
            </a:avLst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161BF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受到了阻力</a:t>
            </a:r>
          </a:p>
        </p:txBody>
      </p:sp>
      <p:sp>
        <p:nvSpPr>
          <p:cNvPr id="43" name="线形标注 2 42"/>
          <p:cNvSpPr/>
          <p:nvPr/>
        </p:nvSpPr>
        <p:spPr>
          <a:xfrm>
            <a:off x="3133276" y="3483644"/>
            <a:ext cx="1677551" cy="366789"/>
          </a:xfrm>
          <a:prstGeom prst="borderCallout2">
            <a:avLst/>
          </a:prstGeom>
          <a:grpFill/>
          <a:ln>
            <a:solidFill>
              <a:schemeClr val="accent1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161BF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距离越远</a:t>
            </a:r>
          </a:p>
        </p:txBody>
      </p:sp>
    </p:spTree>
    <p:extLst>
      <p:ext uri="{BB962C8B-B14F-4D97-AF65-F5344CB8AC3E}">
        <p14:creationId xmlns:p14="http://schemas.microsoft.com/office/powerpoint/2010/main" val="190812946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 bldLvl="0" animBg="1"/>
      <p:bldP spid="9" grpId="0" bldLvl="0" animBg="1"/>
      <p:bldP spid="25" grpId="0" bldLvl="0" animBg="1"/>
      <p:bldP spid="10" grpId="0" animBg="1"/>
      <p:bldP spid="12" grpId="0" animBg="1"/>
      <p:bldP spid="4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1925" y="846190"/>
            <a:ext cx="898207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161BF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161BF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（2019•铜仁）关于牛顿第一定律的理解，下列说法正确的是（　   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A．牛顿第一定律是通过凭空想象出来的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B．物体只要运动，就一定受到力的作用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C．不受力的物体，只能保持静止状态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D．如果物体不受到力的作用，原来运动的物体将保持原有的速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度一直做匀速直线运动 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509645" y="2091384"/>
            <a:ext cx="2229724" cy="36830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b="1"/>
          </a:p>
        </p:txBody>
      </p:sp>
      <p:sp>
        <p:nvSpPr>
          <p:cNvPr id="3" name="圆角矩形标注 2"/>
          <p:cNvSpPr/>
          <p:nvPr/>
        </p:nvSpPr>
        <p:spPr>
          <a:xfrm>
            <a:off x="6614160" y="1395095"/>
            <a:ext cx="2028190" cy="467261"/>
          </a:xfrm>
          <a:prstGeom prst="wedgeRoundRectCallout">
            <a:avLst>
              <a:gd name="adj1" fmla="val -122612"/>
              <a:gd name="adj2" fmla="val 92440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实验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+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推理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889883" y="2631349"/>
            <a:ext cx="2762885" cy="415498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700" b="1"/>
          </a:p>
          <a:p>
            <a:endParaRPr lang="zh-CN" altLang="en-US" sz="700" b="1"/>
          </a:p>
          <a:p>
            <a:endParaRPr lang="zh-CN" altLang="en-US" sz="700" b="1"/>
          </a:p>
        </p:txBody>
      </p:sp>
      <p:sp>
        <p:nvSpPr>
          <p:cNvPr id="5" name="圆角矩形标注 4"/>
          <p:cNvSpPr/>
          <p:nvPr/>
        </p:nvSpPr>
        <p:spPr>
          <a:xfrm>
            <a:off x="5969635" y="2188845"/>
            <a:ext cx="2764790" cy="434755"/>
          </a:xfrm>
          <a:prstGeom prst="wedgeRoundRectCallout">
            <a:avLst>
              <a:gd name="adj1" fmla="val -63977"/>
              <a:gd name="adj2" fmla="val 54563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不受力，也会运动</a:t>
            </a:r>
          </a:p>
        </p:txBody>
      </p:sp>
      <p:sp>
        <p:nvSpPr>
          <p:cNvPr id="17420" name="文本框 17419"/>
          <p:cNvSpPr txBox="1"/>
          <p:nvPr/>
        </p:nvSpPr>
        <p:spPr>
          <a:xfrm>
            <a:off x="635652" y="1514948"/>
            <a:ext cx="5429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6" name="圆角矩形标注 5"/>
          <p:cNvSpPr/>
          <p:nvPr/>
        </p:nvSpPr>
        <p:spPr>
          <a:xfrm>
            <a:off x="6181177" y="2961314"/>
            <a:ext cx="2123924" cy="758474"/>
          </a:xfrm>
          <a:prstGeom prst="wedgeRoundRectCallout">
            <a:avLst>
              <a:gd name="adj1" fmla="val -88438"/>
              <a:gd name="adj2" fmla="val 20473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静者恒静，动者恒动</a:t>
            </a:r>
            <a:endParaRPr 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5" name="组合 3"/>
          <p:cNvGrpSpPr/>
          <p:nvPr/>
        </p:nvGrpSpPr>
        <p:grpSpPr bwMode="auto">
          <a:xfrm>
            <a:off x="3371850" y="392166"/>
            <a:ext cx="1879997" cy="474345"/>
            <a:chOff x="497257" y="753279"/>
            <a:chExt cx="1881032" cy="475146"/>
          </a:xfrm>
        </p:grpSpPr>
        <p:grpSp>
          <p:nvGrpSpPr>
            <p:cNvPr id="27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9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0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2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8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sp>
        <p:nvSpPr>
          <p:cNvPr id="33" name="文本框 3"/>
          <p:cNvSpPr txBox="1"/>
          <p:nvPr/>
        </p:nvSpPr>
        <p:spPr>
          <a:xfrm>
            <a:off x="2957401" y="3191498"/>
            <a:ext cx="2461888" cy="415498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700" b="1"/>
          </a:p>
          <a:p>
            <a:endParaRPr lang="zh-CN" altLang="en-US" sz="700" b="1"/>
          </a:p>
          <a:p>
            <a:endParaRPr lang="zh-CN" altLang="en-US" sz="700" b="1"/>
          </a:p>
        </p:txBody>
      </p:sp>
    </p:spTree>
    <p:extLst>
      <p:ext uri="{BB962C8B-B14F-4D97-AF65-F5344CB8AC3E}">
        <p14:creationId xmlns:p14="http://schemas.microsoft.com/office/powerpoint/2010/main" val="75235799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3" grpId="0" animBg="1"/>
      <p:bldP spid="4" grpId="0" bldLvl="0" animBg="1"/>
      <p:bldP spid="5" grpId="0" animBg="1"/>
      <p:bldP spid="17420" grpId="0" animBg="1"/>
      <p:bldP spid="6" grpId="0" animBg="1"/>
      <p:bldP spid="3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9" name="矩形 18448"/>
          <p:cNvSpPr/>
          <p:nvPr/>
        </p:nvSpPr>
        <p:spPr>
          <a:xfrm>
            <a:off x="547482" y="740014"/>
            <a:ext cx="4309744" cy="2862322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玩滑板车的人蹬地，车就会前进；人不蹬地，滑板车会滑动一段时间，最终会停下来。</a:t>
            </a:r>
            <a:endParaRPr lang="en-US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同学们讨论一下，滑板车为什么会停下来？</a:t>
            </a:r>
            <a:endParaRPr lang="zh-CN" altLang="en-US" sz="2400" b="1" dirty="0">
              <a:solidFill>
                <a:srgbClr val="0066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884" y="905137"/>
            <a:ext cx="3048000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850" y="1016000"/>
            <a:ext cx="8496935" cy="37856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2400" b="1" dirty="0">
                <a:solidFill>
                  <a:srgbClr val="161BF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161BF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（2019•广西）下列现象中，属于利用惯性的是（　　）</a:t>
            </a:r>
          </a:p>
          <a:p>
            <a:pPr fontAlgn="auto">
              <a:lnSpc>
                <a:spcPct val="2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A．坐汽车时要系好安全带 </a:t>
            </a:r>
          </a:p>
          <a:p>
            <a:pPr fontAlgn="auto">
              <a:lnSpc>
                <a:spcPct val="2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B．跳远运动员快速助跑 </a:t>
            </a:r>
          </a:p>
          <a:p>
            <a:pPr fontAlgn="auto">
              <a:lnSpc>
                <a:spcPct val="2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C．行车时要注意保持车距 </a:t>
            </a:r>
          </a:p>
          <a:p>
            <a:pPr fontAlgn="auto">
              <a:lnSpc>
                <a:spcPct val="2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D．学校路段减速慢行 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610661" y="1265608"/>
            <a:ext cx="3333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334942" y="1334951"/>
            <a:ext cx="1255395" cy="33718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1600" b="1"/>
          </a:p>
        </p:txBody>
      </p:sp>
      <p:sp>
        <p:nvSpPr>
          <p:cNvPr id="11" name="文本框 10"/>
          <p:cNvSpPr txBox="1"/>
          <p:nvPr/>
        </p:nvSpPr>
        <p:spPr>
          <a:xfrm>
            <a:off x="2423795" y="2773789"/>
            <a:ext cx="1255395" cy="369332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b="1"/>
          </a:p>
        </p:txBody>
      </p:sp>
      <p:sp>
        <p:nvSpPr>
          <p:cNvPr id="12" name="圆角矩形标注 11"/>
          <p:cNvSpPr/>
          <p:nvPr/>
        </p:nvSpPr>
        <p:spPr>
          <a:xfrm>
            <a:off x="4404360" y="2422525"/>
            <a:ext cx="3298190" cy="635000"/>
          </a:xfrm>
          <a:prstGeom prst="wedgeRoundRectCallout">
            <a:avLst>
              <a:gd name="adj1" fmla="val -71305"/>
              <a:gd name="adj2" fmla="val 36085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利用惯性提高成绩</a:t>
            </a:r>
          </a:p>
        </p:txBody>
      </p:sp>
      <p:grpSp>
        <p:nvGrpSpPr>
          <p:cNvPr id="15" name="组合 3"/>
          <p:cNvGrpSpPr/>
          <p:nvPr/>
        </p:nvGrpSpPr>
        <p:grpSpPr bwMode="auto">
          <a:xfrm>
            <a:off x="3371850" y="392166"/>
            <a:ext cx="1879997" cy="474345"/>
            <a:chOff x="497257" y="753279"/>
            <a:chExt cx="1881032" cy="475146"/>
          </a:xfrm>
        </p:grpSpPr>
        <p:grpSp>
          <p:nvGrpSpPr>
            <p:cNvPr id="16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5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8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2855266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197" y="1083476"/>
            <a:ext cx="907796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161BF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161BF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（2019•邵阳）同学们对运动场上出现的现象进行了讨论。下列说法正确的是（　　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A．运动员冲过终点时，由于受到惯性力的作用不会立即停下来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B．抛出去的篮球会在空中继续运动，是因为篮球具有惯性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C．踢出去的足球在地上越滚越慢，说明物体的运动需要力来维持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D．跳远运动员助跑起跳，是为了增大惯性 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641671" y="2316858"/>
            <a:ext cx="2501909" cy="41402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100" b="1"/>
          </a:p>
        </p:txBody>
      </p:sp>
      <p:sp>
        <p:nvSpPr>
          <p:cNvPr id="27" name="文本框 26"/>
          <p:cNvSpPr txBox="1"/>
          <p:nvPr/>
        </p:nvSpPr>
        <p:spPr>
          <a:xfrm>
            <a:off x="4673040" y="3968283"/>
            <a:ext cx="1443990" cy="414020"/>
          </a:xfrm>
          <a:prstGeom prst="rect">
            <a:avLst/>
          </a:prstGeom>
          <a:noFill/>
          <a:ln w="28575" cmpd="sng">
            <a:solidFill>
              <a:srgbClr val="161BF6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100" b="1"/>
          </a:p>
        </p:txBody>
      </p:sp>
      <p:sp>
        <p:nvSpPr>
          <p:cNvPr id="3" name="文本框 2"/>
          <p:cNvSpPr txBox="1"/>
          <p:nvPr/>
        </p:nvSpPr>
        <p:spPr>
          <a:xfrm>
            <a:off x="6484863" y="3425329"/>
            <a:ext cx="2415855" cy="414020"/>
          </a:xfrm>
          <a:prstGeom prst="rect">
            <a:avLst/>
          </a:prstGeom>
          <a:noFill/>
          <a:ln w="28575" cmpd="sng">
            <a:solidFill>
              <a:srgbClr val="161BF6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100" b="1"/>
          </a:p>
        </p:txBody>
      </p:sp>
      <p:sp>
        <p:nvSpPr>
          <p:cNvPr id="5" name="文本框 4"/>
          <p:cNvSpPr txBox="1"/>
          <p:nvPr/>
        </p:nvSpPr>
        <p:spPr>
          <a:xfrm>
            <a:off x="2678053" y="1601559"/>
            <a:ext cx="386080" cy="7118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</a:p>
        </p:txBody>
      </p:sp>
      <p:grpSp>
        <p:nvGrpSpPr>
          <p:cNvPr id="18" name="组合 3"/>
          <p:cNvGrpSpPr/>
          <p:nvPr/>
        </p:nvGrpSpPr>
        <p:grpSpPr bwMode="auto">
          <a:xfrm>
            <a:off x="3371850" y="392166"/>
            <a:ext cx="1879997" cy="474345"/>
            <a:chOff x="497257" y="753279"/>
            <a:chExt cx="1881032" cy="475146"/>
          </a:xfrm>
        </p:grpSpPr>
        <p:grpSp>
          <p:nvGrpSpPr>
            <p:cNvPr id="19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9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0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2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4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sp>
        <p:nvSpPr>
          <p:cNvPr id="7" name="线形标注 2 6"/>
          <p:cNvSpPr/>
          <p:nvPr/>
        </p:nvSpPr>
        <p:spPr>
          <a:xfrm>
            <a:off x="5150485" y="1622128"/>
            <a:ext cx="2255901" cy="487157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26075"/>
              <a:gd name="adj6" fmla="val -16981"/>
            </a:avLst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惯性不是</a:t>
            </a:r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力</a:t>
            </a:r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</a:p>
        </p:txBody>
      </p:sp>
      <p:sp>
        <p:nvSpPr>
          <p:cNvPr id="8" name="线形标注 2 7"/>
          <p:cNvSpPr/>
          <p:nvPr/>
        </p:nvSpPr>
        <p:spPr>
          <a:xfrm>
            <a:off x="6508403" y="4175293"/>
            <a:ext cx="2625754" cy="562062"/>
          </a:xfrm>
          <a:prstGeom prst="borderCallout2">
            <a:avLst>
              <a:gd name="adj1" fmla="val 17258"/>
              <a:gd name="adj2" fmla="val -665"/>
              <a:gd name="adj3" fmla="val 18750"/>
              <a:gd name="adj4" fmla="val -5804"/>
              <a:gd name="adj5" fmla="val -86007"/>
              <a:gd name="adj6" fmla="val -1299"/>
            </a:avLst>
          </a:prstGeom>
          <a:grpFill/>
          <a:ln>
            <a:solidFill>
              <a:srgbClr val="161BF6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足球受阻力作用</a:t>
            </a:r>
          </a:p>
        </p:txBody>
      </p:sp>
      <p:sp>
        <p:nvSpPr>
          <p:cNvPr id="9" name="圆角矩形标注 8"/>
          <p:cNvSpPr/>
          <p:nvPr/>
        </p:nvSpPr>
        <p:spPr>
          <a:xfrm>
            <a:off x="571179" y="4352941"/>
            <a:ext cx="4101861" cy="620785"/>
          </a:xfrm>
          <a:prstGeom prst="wedgeRoundRectCallout">
            <a:avLst>
              <a:gd name="adj1" fmla="val 51777"/>
              <a:gd name="adj2" fmla="val -61775"/>
              <a:gd name="adj3" fmla="val 16667"/>
            </a:avLst>
          </a:prstGeom>
          <a:grpFill/>
          <a:ln>
            <a:solidFill>
              <a:srgbClr val="161BF6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惯性大小只与质量有关</a:t>
            </a:r>
          </a:p>
        </p:txBody>
      </p:sp>
    </p:spTree>
    <p:extLst>
      <p:ext uri="{BB962C8B-B14F-4D97-AF65-F5344CB8AC3E}">
        <p14:creationId xmlns:p14="http://schemas.microsoft.com/office/powerpoint/2010/main" val="301263991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7" grpId="0" bldLvl="0" animBg="1"/>
      <p:bldP spid="3" grpId="0" bldLvl="0" animBg="1"/>
      <p:bldP spid="5" grpId="0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7409"/>
          <p:cNvSpPr txBox="1"/>
          <p:nvPr/>
        </p:nvSpPr>
        <p:spPr>
          <a:xfrm>
            <a:off x="493395" y="1146738"/>
            <a:ext cx="8650605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solidFill>
                  <a:srgbClr val="161BF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小冬用绳子拴着一石块，使石块绕手做圆周运动，如果石块受到的力突然全部消失，石块将（　　）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A．立即停止运动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B．做匀速直线运动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C．继续做圆周运动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D．速度越来越慢直到停止运动 </a:t>
            </a:r>
          </a:p>
        </p:txBody>
      </p:sp>
      <p:sp>
        <p:nvSpPr>
          <p:cNvPr id="17420" name="文本框 17419"/>
          <p:cNvSpPr txBox="1"/>
          <p:nvPr/>
        </p:nvSpPr>
        <p:spPr>
          <a:xfrm>
            <a:off x="7504778" y="1909243"/>
            <a:ext cx="542925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</a:t>
            </a:r>
          </a:p>
        </p:txBody>
      </p:sp>
      <p:grpSp>
        <p:nvGrpSpPr>
          <p:cNvPr id="16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17" name="缺角矩形 16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8" name="缺角矩形 17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9" name="缺角矩形 18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0" name="缺角矩形 19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1" name="缺角矩形 20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22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3035" y="929856"/>
            <a:ext cx="8990965" cy="40811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2400" b="1" dirty="0">
                <a:solidFill>
                  <a:srgbClr val="161BF6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在凉山州举行的中小学运动会中，来自各校的运动员们奋力拼搏，取得了优异的成绩。比赛中涉及到一些物理现象，下列说法正确的是（　　）</a:t>
            </a:r>
          </a:p>
          <a:p>
            <a:pPr fontAlgn="auto"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A．乒乓球比赛时，球在空中飞行，所有力全部消失，球一定落向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地面 </a:t>
            </a:r>
          </a:p>
          <a:p>
            <a:pPr fontAlgn="auto"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B．百米比赛时，运动员冲线后不能立即停下，是因为运动员受到   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惯性力的作用 </a:t>
            </a:r>
          </a:p>
          <a:p>
            <a:pPr fontAlgn="auto"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C．跳远比赛时，运动员需要助跑，是为了增大惯性，跳得更远 </a:t>
            </a:r>
          </a:p>
          <a:p>
            <a:pPr fontAlgn="auto"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D．足球比赛时，抱在守门员手中的足球也具有惯性 </a:t>
            </a:r>
          </a:p>
        </p:txBody>
      </p:sp>
      <p:sp>
        <p:nvSpPr>
          <p:cNvPr id="17420" name="文本框 17419"/>
          <p:cNvSpPr txBox="1"/>
          <p:nvPr/>
        </p:nvSpPr>
        <p:spPr>
          <a:xfrm>
            <a:off x="1844569" y="1836325"/>
            <a:ext cx="5429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</a:t>
            </a:r>
          </a:p>
        </p:txBody>
      </p:sp>
      <p:grpSp>
        <p:nvGrpSpPr>
          <p:cNvPr id="11" name="组合 1"/>
          <p:cNvGrpSpPr>
            <a:grpSpLocks noChangeAspect="1"/>
          </p:cNvGrpSpPr>
          <p:nvPr/>
        </p:nvGrpSpPr>
        <p:grpSpPr>
          <a:xfrm>
            <a:off x="3393483" y="514685"/>
            <a:ext cx="2411412" cy="450850"/>
            <a:chOff x="3564387" y="597378"/>
            <a:chExt cx="2247990" cy="419195"/>
          </a:xfrm>
        </p:grpSpPr>
        <p:sp>
          <p:nvSpPr>
            <p:cNvPr id="12" name="缺角矩形 11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3" name="缺角矩形 12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4" name="缺角矩形 13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5" name="缺角矩形 14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6" name="缺角矩形 15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7" name="TextBox 15"/>
          <p:cNvSpPr txBox="1"/>
          <p:nvPr/>
        </p:nvSpPr>
        <p:spPr>
          <a:xfrm>
            <a:off x="3358558" y="471822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6536" y="1187440"/>
            <a:ext cx="869061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161BF6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质量为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的滑块甲和质量为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的滑块乙（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＞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），先后从同一光滑斜面的相同高度处由静止滑下，然后沿同一光滑水平面继续运动。假设水平面足够长，那么两个滑块在光滑水平面上运动的过程中，它们之间的距离将（　　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A．逐渐变长                                          B．逐渐变短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C．保持不变                                          D．以上情况都有可能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70801" y="2971101"/>
            <a:ext cx="3441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C</a:t>
            </a:r>
          </a:p>
        </p:txBody>
      </p:sp>
      <p:grpSp>
        <p:nvGrpSpPr>
          <p:cNvPr id="11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12" name="缺角矩形 11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3" name="缺角矩形 12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4" name="缺角矩形 13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5" name="缺角矩形 14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6" name="缺角矩形 15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7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5265" y="1114538"/>
            <a:ext cx="8713946" cy="37559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24000"/>
              </a:lnSpc>
            </a:pPr>
            <a:r>
              <a:rPr lang="en-US" altLang="zh-CN" sz="2400" b="1" dirty="0">
                <a:solidFill>
                  <a:srgbClr val="161BF6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4.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关于惯性，以下说法正确的是（　　）</a:t>
            </a:r>
          </a:p>
          <a:p>
            <a:pPr fontAlgn="auto">
              <a:lnSpc>
                <a:spcPct val="124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A．百米赛跑运动员到达终点不能马上停下来，是由于运动员具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4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有惯性 </a:t>
            </a:r>
          </a:p>
          <a:p>
            <a:pPr fontAlgn="auto">
              <a:lnSpc>
                <a:spcPct val="124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B．汽车驾驶员和乘客需要系上安全带，是为了减小汽车行驶中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4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人的惯性 </a:t>
            </a:r>
          </a:p>
          <a:p>
            <a:pPr fontAlgn="auto">
              <a:lnSpc>
                <a:spcPct val="124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C．行驶中的公交车紧急刹车时，乘客会向前倾，是由于惯性力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4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的作用 </a:t>
            </a:r>
          </a:p>
          <a:p>
            <a:pPr fontAlgn="auto">
              <a:lnSpc>
                <a:spcPct val="124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D．高速公路严禁超速，是因为速度越大惯性越大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990680" y="1122927"/>
            <a:ext cx="4032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</a:p>
        </p:txBody>
      </p:sp>
      <p:grpSp>
        <p:nvGrpSpPr>
          <p:cNvPr id="16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17" name="缺角矩形 16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8" name="缺角矩形 17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9" name="缺角矩形 18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0" name="缺角矩形 19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1" name="缺角矩形 20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22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288" y="963904"/>
            <a:ext cx="9044940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161BF6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5.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一架飞机水平匀速飞行，从飞机上每隔2s释放一个铁球，先后共释放4个，如果不计空气阻力，则在某一时刻4个球在空中的排列情况大致为（　　）</a:t>
            </a:r>
          </a:p>
          <a:p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        A                       B         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                  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85434" y="1676167"/>
            <a:ext cx="5473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438" y="2291431"/>
            <a:ext cx="1271784" cy="23501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222" y="2244256"/>
            <a:ext cx="2304395" cy="223249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25" r="37706" b="4463"/>
          <a:stretch/>
        </p:blipFill>
        <p:spPr>
          <a:xfrm>
            <a:off x="4408076" y="2156433"/>
            <a:ext cx="729339" cy="227525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6704" y="2094923"/>
            <a:ext cx="2412026" cy="2336767"/>
          </a:xfrm>
          <a:prstGeom prst="rect">
            <a:avLst/>
          </a:prstGeom>
        </p:spPr>
      </p:pic>
      <p:grpSp>
        <p:nvGrpSpPr>
          <p:cNvPr id="15" name="组合 1"/>
          <p:cNvGrpSpPr>
            <a:grpSpLocks noChangeAspect="1"/>
          </p:cNvGrpSpPr>
          <p:nvPr/>
        </p:nvGrpSpPr>
        <p:grpSpPr>
          <a:xfrm>
            <a:off x="3393483" y="489518"/>
            <a:ext cx="2411412" cy="450850"/>
            <a:chOff x="3564387" y="597378"/>
            <a:chExt cx="2247990" cy="419195"/>
          </a:xfrm>
        </p:grpSpPr>
        <p:sp>
          <p:nvSpPr>
            <p:cNvPr id="16" name="缺角矩形 15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7" name="缺角矩形 16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8" name="缺角矩形 17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1" name="缺角矩形 20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2" name="缺角矩形 21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23" name="TextBox 15"/>
          <p:cNvSpPr txBox="1"/>
          <p:nvPr/>
        </p:nvSpPr>
        <p:spPr>
          <a:xfrm>
            <a:off x="3358558" y="446655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6681" y="983430"/>
            <a:ext cx="8975408" cy="3194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在探究阻力对物体运动的影响时:</a:t>
            </a:r>
          </a:p>
          <a:p>
            <a:pPr fontAlgn="auto">
              <a:lnSpc>
                <a:spcPts val="4840"/>
              </a:lnSpc>
            </a:pPr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ts val="4840"/>
              </a:lnSpc>
            </a:pPr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ts val="4840"/>
              </a:lnSpc>
            </a:pPr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ts val="48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308" name="人补八04.EPS" descr="id:2147509923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83517"/>
            <a:ext cx="8195786" cy="3290888"/>
          </a:xfrm>
          <a:prstGeom prst="rect">
            <a:avLst/>
          </a:prstGeom>
        </p:spPr>
      </p:pic>
      <p:grpSp>
        <p:nvGrpSpPr>
          <p:cNvPr id="19" name="组合 1"/>
          <p:cNvGrpSpPr>
            <a:grpSpLocks noChangeAspect="1"/>
          </p:cNvGrpSpPr>
          <p:nvPr/>
        </p:nvGrpSpPr>
        <p:grpSpPr bwMode="auto">
          <a:xfrm>
            <a:off x="3216593" y="493052"/>
            <a:ext cx="2411016" cy="450056"/>
            <a:chOff x="3564387" y="597378"/>
            <a:chExt cx="2247990" cy="419195"/>
          </a:xfrm>
        </p:grpSpPr>
        <p:sp>
          <p:nvSpPr>
            <p:cNvPr id="20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2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3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9" name="TextBox 15"/>
          <p:cNvSpPr txBox="1">
            <a:spLocks noChangeArrowheads="1"/>
          </p:cNvSpPr>
          <p:nvPr/>
        </p:nvSpPr>
        <p:spPr bwMode="auto">
          <a:xfrm>
            <a:off x="3182065" y="450189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7911" y="2203209"/>
            <a:ext cx="8707366" cy="2041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38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如图甲所示，让小车从同一个斜面的同一高度静止释放，目的是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_______________________________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。由图可知，小车受到的阻力越小，小车运动的路程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。如果小车在绝对光滑的水平面上运动，小车将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____________________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72121" y="2645517"/>
            <a:ext cx="4467860" cy="5784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3800"/>
              </a:lnSpc>
            </a:pPr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  <a:sym typeface="+mn-ea"/>
              </a:rPr>
              <a:t>使小车到达水平面时的速度相同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31594" y="3138158"/>
            <a:ext cx="795020" cy="5784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3800"/>
              </a:lnSpc>
            </a:pPr>
            <a:r>
              <a:rPr 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  <a:sym typeface="+mn-ea"/>
              </a:rPr>
              <a:t>越远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30211" y="3619815"/>
            <a:ext cx="2325370" cy="5784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3800"/>
              </a:lnSpc>
            </a:pPr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  <a:sym typeface="+mn-ea"/>
              </a:rPr>
              <a:t>做匀速直线运动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  <a:sym typeface="+mn-ea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989" y="634287"/>
            <a:ext cx="6932613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4721" y="2617365"/>
            <a:ext cx="8705964" cy="25288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38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　(2)在辨析图乙小明、小华的观点,研究力与运动的关系时,为什么设计探究阻力对物体运动的影响,而不设计探究推力对物体运动的影响,理由是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___________________________________</a:t>
            </a:r>
          </a:p>
          <a:p>
            <a:pPr fontAlgn="auto">
              <a:lnSpc>
                <a:spcPts val="3800"/>
              </a:lnSpc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_______________________________________________________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ts val="38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2442" y="3513017"/>
            <a:ext cx="8798243" cy="106695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38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</a:t>
            </a:r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同一接触面摩擦力一定</a:t>
            </a:r>
            <a:r>
              <a:rPr 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容易探究摩擦力对物体的影</a:t>
            </a:r>
            <a:r>
              <a:rPr lang="zh-CN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响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r>
              <a:rPr lang="zh-CN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而不</a:t>
            </a:r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易控</a:t>
            </a:r>
            <a:r>
              <a:rPr lang="zh-CN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制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推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力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</a:t>
            </a:r>
            <a:r>
              <a:rPr lang="zh-CN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</a:t>
            </a:r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小且不便于测量推力的大小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625"/>
          <a:stretch/>
        </p:blipFill>
        <p:spPr bwMode="auto">
          <a:xfrm>
            <a:off x="574075" y="448071"/>
            <a:ext cx="7827257" cy="2311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362403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4097"/>
          <p:cNvGrpSpPr/>
          <p:nvPr/>
        </p:nvGrpSpPr>
        <p:grpSpPr>
          <a:xfrm>
            <a:off x="708660" y="3692816"/>
            <a:ext cx="7704979" cy="1014656"/>
            <a:chOff x="-202" y="12"/>
            <a:chExt cx="6101" cy="852"/>
          </a:xfrm>
        </p:grpSpPr>
        <p:sp>
          <p:nvSpPr>
            <p:cNvPr id="4099" name="文本框 4098"/>
            <p:cNvSpPr txBox="1"/>
            <p:nvPr/>
          </p:nvSpPr>
          <p:spPr>
            <a:xfrm>
              <a:off x="-202" y="12"/>
              <a:ext cx="2304" cy="85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亚里士多德</a:t>
              </a:r>
            </a:p>
            <a:p>
              <a:pPr algn="ctr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运动要靠力来维持</a:t>
              </a:r>
            </a:p>
          </p:txBody>
        </p:sp>
        <p:sp>
          <p:nvSpPr>
            <p:cNvPr id="4100" name="文本框 4099"/>
            <p:cNvSpPr txBox="1"/>
            <p:nvPr/>
          </p:nvSpPr>
          <p:spPr>
            <a:xfrm>
              <a:off x="3118" y="12"/>
              <a:ext cx="2781" cy="8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伽利略</a:t>
              </a:r>
            </a:p>
            <a:p>
              <a:pPr algn="ctr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161BF6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运动不需要力来维持</a:t>
              </a:r>
            </a:p>
          </p:txBody>
        </p:sp>
      </p:grpSp>
      <p:grpSp>
        <p:nvGrpSpPr>
          <p:cNvPr id="4105" name="组合 4104"/>
          <p:cNvGrpSpPr/>
          <p:nvPr/>
        </p:nvGrpSpPr>
        <p:grpSpPr>
          <a:xfrm>
            <a:off x="1143000" y="943425"/>
            <a:ext cx="6572250" cy="436959"/>
            <a:chOff x="0" y="0"/>
            <a:chExt cx="5520" cy="367"/>
          </a:xfrm>
        </p:grpSpPr>
        <p:sp>
          <p:nvSpPr>
            <p:cNvPr id="4106" name="文本框 4105"/>
            <p:cNvSpPr txBox="1"/>
            <p:nvPr/>
          </p:nvSpPr>
          <p:spPr>
            <a:xfrm>
              <a:off x="3744" y="0"/>
              <a:ext cx="1776" cy="30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effectLst>
                    <a:outerShdw blurRad="38100" dist="38100" dir="2700000">
                      <a:srgbClr val="000000"/>
                    </a:outerShdw>
                  </a:effectLst>
                  <a:latin typeface="Arial" panose="020B0604020202020204" pitchFamily="34" charset="0"/>
                  <a:ea typeface="楷体_GB2312" panose="02010609030101010101" pitchFamily="49" charset="-122"/>
                </a:rPr>
                <a:t>    </a:t>
              </a:r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Arial" panose="020B0604020202020204" pitchFamily="34" charset="0"/>
                  <a:ea typeface="楷体_GB2312" panose="02010609030101010101" pitchFamily="49" charset="-122"/>
                </a:rPr>
                <a:t>伽利略</a:t>
              </a:r>
            </a:p>
          </p:txBody>
        </p:sp>
        <p:sp>
          <p:nvSpPr>
            <p:cNvPr id="4107" name="文本框 4106"/>
            <p:cNvSpPr txBox="1"/>
            <p:nvPr/>
          </p:nvSpPr>
          <p:spPr>
            <a:xfrm>
              <a:off x="0" y="58"/>
              <a:ext cx="2112" cy="30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effectLst>
                    <a:outerShdw blurRad="38100" dist="38100" dir="2700000">
                      <a:srgbClr val="000000"/>
                    </a:outerShdw>
                  </a:effectLst>
                  <a:latin typeface="Arial" panose="020B0604020202020204" pitchFamily="34" charset="0"/>
                  <a:ea typeface="楷体_GB2312" panose="02010609030101010101" pitchFamily="49" charset="-122"/>
                </a:rPr>
                <a:t>      </a:t>
              </a:r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Arial" panose="020B0604020202020204" pitchFamily="34" charset="0"/>
                  <a:ea typeface="楷体_GB2312" panose="02010609030101010101" pitchFamily="49" charset="-122"/>
                </a:rPr>
                <a:t>亚里士多德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660" y="1176312"/>
            <a:ext cx="2627948" cy="2419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0674" y="1176312"/>
            <a:ext cx="2748915" cy="24893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6092" name="矩形 46091"/>
          <p:cNvSpPr/>
          <p:nvPr/>
        </p:nvSpPr>
        <p:spPr>
          <a:xfrm>
            <a:off x="593036" y="547574"/>
            <a:ext cx="7751921" cy="685800"/>
          </a:xfrm>
          <a:prstGeom prst="rect">
            <a:avLst/>
          </a:prstGeom>
        </p:spPr>
        <p:txBody>
          <a:bodyPr wrap="none" fromWordArt="1">
            <a:normAutofit/>
          </a:bodyPr>
          <a:lstStyle/>
          <a:p>
            <a:pPr algn="ctr"/>
            <a:r>
              <a:rPr lang="zh-CN" altLang="en-US" sz="2700" b="1" dirty="0">
                <a:solidFill>
                  <a:srgbClr val="161BF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</a:t>
            </a:r>
            <a:r>
              <a:rPr lang="zh-CN" altLang="en-US" sz="2700" b="1" dirty="0" smtClean="0">
                <a:solidFill>
                  <a:srgbClr val="161BF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动与</a:t>
            </a:r>
            <a:r>
              <a:rPr lang="zh-CN" altLang="en-US" sz="2700" b="1" dirty="0">
                <a:solidFill>
                  <a:srgbClr val="161BF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力</a:t>
            </a:r>
            <a:r>
              <a:rPr lang="zh-CN" altLang="en-US" sz="2700" b="1" dirty="0" smtClean="0">
                <a:solidFill>
                  <a:srgbClr val="161BF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700" b="1" dirty="0">
                <a:solidFill>
                  <a:srgbClr val="161BF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间到底是什么关系呢？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6" name="8SL1.eps" descr="id:2147510207;FounderCES"/>
          <p:cNvPicPr>
            <a:picLocks noChangeAspect="1"/>
          </p:cNvPicPr>
          <p:nvPr/>
        </p:nvPicPr>
        <p:blipFill>
          <a:blip r:embed="rId2"/>
          <a:srcRect l="8731" r="8878"/>
          <a:stretch>
            <a:fillRect/>
          </a:stretch>
        </p:blipFill>
        <p:spPr>
          <a:xfrm>
            <a:off x="210979" y="1122495"/>
            <a:ext cx="8730615" cy="2898934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08490" y="1176860"/>
            <a:ext cx="8560008" cy="3283208"/>
            <a:chOff x="508490" y="1176860"/>
            <a:chExt cx="8560008" cy="3283208"/>
          </a:xfrm>
        </p:grpSpPr>
        <p:sp>
          <p:nvSpPr>
            <p:cNvPr id="7" name="等腰三角形 6"/>
            <p:cNvSpPr/>
            <p:nvPr>
              <p:custDataLst>
                <p:tags r:id="rId1"/>
              </p:custDataLst>
            </p:nvPr>
          </p:nvSpPr>
          <p:spPr bwMode="auto">
            <a:xfrm rot="16200000">
              <a:off x="925343" y="1289720"/>
              <a:ext cx="3283208" cy="3057488"/>
            </a:xfrm>
            <a:prstGeom prst="triangle">
              <a:avLst/>
            </a:prstGeom>
            <a:solidFill>
              <a:srgbClr val="4276AA">
                <a:lumMod val="20000"/>
                <a:lumOff val="80000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2"/>
              </p:custDataLst>
            </p:nvPr>
          </p:nvSpPr>
          <p:spPr bwMode="auto">
            <a:xfrm>
              <a:off x="508490" y="1946362"/>
              <a:ext cx="1744204" cy="1744205"/>
            </a:xfrm>
            <a:prstGeom prst="ellipse">
              <a:avLst/>
            </a:prstGeom>
            <a:solidFill>
              <a:srgbClr val="4276AA"/>
            </a:solidFill>
            <a:ln w="9525">
              <a:noFill/>
              <a:round/>
            </a:ln>
          </p:spPr>
          <p:txBody>
            <a:bodyPr vert="horz" wrap="square" lIns="67500" tIns="67500" rIns="67500" bIns="67500" anchor="ctr" anchorCtr="1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作业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</a:p>
          </p:txBody>
        </p:sp>
        <p:sp>
          <p:nvSpPr>
            <p:cNvPr id="9" name="圆角矩形 8"/>
            <p:cNvSpPr/>
            <p:nvPr>
              <p:custDataLst>
                <p:tags r:id="rId3"/>
              </p:custDataLst>
            </p:nvPr>
          </p:nvSpPr>
          <p:spPr>
            <a:xfrm>
              <a:off x="4215821" y="2093443"/>
              <a:ext cx="101088" cy="531880"/>
            </a:xfrm>
            <a:prstGeom prst="roundRect">
              <a:avLst/>
            </a:prstGeom>
            <a:solidFill>
              <a:srgbClr val="178AA1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圆角矩形 9"/>
            <p:cNvSpPr/>
            <p:nvPr>
              <p:custDataLst>
                <p:tags r:id="rId4"/>
              </p:custDataLst>
            </p:nvPr>
          </p:nvSpPr>
          <p:spPr>
            <a:xfrm>
              <a:off x="4215821" y="3027429"/>
              <a:ext cx="101088" cy="531880"/>
            </a:xfrm>
            <a:prstGeom prst="roundRect">
              <a:avLst/>
            </a:prstGeom>
            <a:solidFill>
              <a:srgbClr val="40A693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5"/>
              </p:custDataLst>
            </p:nvPr>
          </p:nvSpPr>
          <p:spPr bwMode="auto">
            <a:xfrm>
              <a:off x="4473893" y="1946407"/>
              <a:ext cx="1544955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178AA1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教材作业</a:t>
              </a:r>
            </a:p>
          </p:txBody>
        </p:sp>
        <p:sp>
          <p:nvSpPr>
            <p:cNvPr id="20" name="文本框 19"/>
            <p:cNvSpPr txBox="1"/>
            <p:nvPr>
              <p:custDataLst>
                <p:tags r:id="rId6"/>
              </p:custDataLst>
            </p:nvPr>
          </p:nvSpPr>
          <p:spPr bwMode="auto">
            <a:xfrm>
              <a:off x="4316729" y="2383605"/>
              <a:ext cx="4751769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 完成课后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“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动手动脑学物理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”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练习</a:t>
              </a:r>
            </a:p>
          </p:txBody>
        </p:sp>
        <p:sp>
          <p:nvSpPr>
            <p:cNvPr id="11" name="文本框 10"/>
            <p:cNvSpPr txBox="1"/>
            <p:nvPr>
              <p:custDataLst>
                <p:tags r:id="rId7"/>
              </p:custDataLst>
            </p:nvPr>
          </p:nvSpPr>
          <p:spPr bwMode="auto">
            <a:xfrm>
              <a:off x="4473893" y="2880334"/>
              <a:ext cx="1545431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40A693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自主安排</a:t>
              </a:r>
            </a:p>
          </p:txBody>
        </p:sp>
        <p:sp>
          <p:nvSpPr>
            <p:cNvPr id="18" name="文本框 17"/>
            <p:cNvSpPr txBox="1"/>
            <p:nvPr>
              <p:custDataLst>
                <p:tags r:id="rId8"/>
              </p:custDataLst>
            </p:nvPr>
          </p:nvSpPr>
          <p:spPr bwMode="auto">
            <a:xfrm>
              <a:off x="4473893" y="3182752"/>
              <a:ext cx="3659505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配套练习册练习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626744" y="2815564"/>
            <a:ext cx="7871303" cy="15768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1.</a:t>
            </a:r>
            <a:r>
              <a:rPr lang="en-US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知道</a:t>
            </a: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牛顿第一定律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的内容；理解力是改变物体运动状态的原因；理解</a:t>
            </a: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惯性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；能用惯性解释生活和自然中的有关现象。</a:t>
            </a:r>
            <a:endParaRPr kumimoji="0" lang="zh-CN" altLang="zh-CN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1303020" y="957395"/>
            <a:ext cx="7370445" cy="16478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2. 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体会亚里士多德与伽利略的思想冲突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，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认识伽利略的理想实验方法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，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了解物理上理想实验的实质。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78815" y="630370"/>
            <a:ext cx="8214995" cy="3888105"/>
            <a:chOff x="987" y="819"/>
            <a:chExt cx="12937" cy="6123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987" y="6916"/>
              <a:ext cx="12590" cy="26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3493" y="4055"/>
              <a:ext cx="0" cy="2874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13449" y="4057"/>
              <a:ext cx="456" cy="0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flipH="1" flipV="1">
              <a:off x="13924" y="819"/>
              <a:ext cx="0" cy="3291"/>
            </a:xfrm>
            <a:prstGeom prst="straightConnector1">
              <a:avLst/>
            </a:prstGeom>
            <a:ln w="57150">
              <a:solidFill>
                <a:srgbClr val="0B5FD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123599" y="561472"/>
            <a:ext cx="5003483" cy="482918"/>
            <a:chOff x="6049" y="1013"/>
            <a:chExt cx="10506" cy="1014"/>
          </a:xfrm>
        </p:grpSpPr>
        <p:grpSp>
          <p:nvGrpSpPr>
            <p:cNvPr id="21" name="组合 18"/>
            <p:cNvGrpSpPr/>
            <p:nvPr/>
          </p:nvGrpSpPr>
          <p:grpSpPr bwMode="auto">
            <a:xfrm>
              <a:off x="6049" y="1138"/>
              <a:ext cx="2811" cy="889"/>
              <a:chOff x="2174498" y="684066"/>
              <a:chExt cx="1785105" cy="564903"/>
            </a:xfrm>
          </p:grpSpPr>
          <p:sp>
            <p:nvSpPr>
              <p:cNvPr id="22" name="圆角矩形 21"/>
              <p:cNvSpPr/>
              <p:nvPr/>
            </p:nvSpPr>
            <p:spPr>
              <a:xfrm>
                <a:off x="2212975" y="684066"/>
                <a:ext cx="1685925" cy="534891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kumimoji="1"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矩形 1"/>
              <p:cNvSpPr>
                <a:spLocks noChangeArrowheads="1"/>
              </p:cNvSpPr>
              <p:nvPr/>
            </p:nvSpPr>
            <p:spPr bwMode="auto">
              <a:xfrm>
                <a:off x="2174498" y="731692"/>
                <a:ext cx="1785105" cy="51727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prstClr val="white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知识点 </a:t>
                </a:r>
                <a:r>
                  <a:rPr lang="en-US" sz="2400" b="1" dirty="0">
                    <a:solidFill>
                      <a:prstClr val="white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1</a:t>
                </a: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8996" y="1013"/>
              <a:ext cx="7559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阻力对物体运动的影响</a:t>
              </a:r>
            </a:p>
          </p:txBody>
        </p:sp>
      </p:grp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85" y="1157472"/>
            <a:ext cx="519307" cy="529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241571" y="1191434"/>
            <a:ext cx="11660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161BF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演 示</a:t>
            </a:r>
          </a:p>
        </p:txBody>
      </p:sp>
      <p:pic>
        <p:nvPicPr>
          <p:cNvPr id="2050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4756" y="1737810"/>
            <a:ext cx="3380765" cy="3066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2" descr="D:\图标图片\f3373a58f30e42a28f0f3dcc05381ad6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570445" y="4503123"/>
            <a:ext cx="275076" cy="301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8285" y="1774026"/>
            <a:ext cx="3059887" cy="318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7" name="直接连接符 6"/>
          <p:cNvCxnSpPr/>
          <p:nvPr/>
        </p:nvCxnSpPr>
        <p:spPr>
          <a:xfrm>
            <a:off x="1855467" y="1866785"/>
            <a:ext cx="0" cy="2697242"/>
          </a:xfrm>
          <a:prstGeom prst="line">
            <a:avLst/>
          </a:prstGeom>
          <a:ln w="38100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</p:cxnSp>
      <p:sp>
        <p:nvSpPr>
          <p:cNvPr id="15" name="圆角矩形标注 14"/>
          <p:cNvSpPr/>
          <p:nvPr/>
        </p:nvSpPr>
        <p:spPr>
          <a:xfrm>
            <a:off x="494950" y="1866784"/>
            <a:ext cx="1149292" cy="2311345"/>
          </a:xfrm>
          <a:prstGeom prst="wedgeRoundRectCallout">
            <a:avLst>
              <a:gd name="adj1" fmla="val 66028"/>
              <a:gd name="adj2" fmla="val 42538"/>
              <a:gd name="adj3" fmla="val 16667"/>
            </a:avLst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小车从同一高度静止滑下，在斜面底端获得相同的速度</a:t>
            </a:r>
          </a:p>
        </p:txBody>
      </p:sp>
      <p:sp>
        <p:nvSpPr>
          <p:cNvPr id="17" name="圆角矩形标注 16"/>
          <p:cNvSpPr/>
          <p:nvPr/>
        </p:nvSpPr>
        <p:spPr>
          <a:xfrm>
            <a:off x="8384796" y="1723692"/>
            <a:ext cx="478173" cy="2902591"/>
          </a:xfrm>
          <a:prstGeom prst="wedgeRoundRectCallout">
            <a:avLst>
              <a:gd name="adj1" fmla="val -99500"/>
              <a:gd name="adj2" fmla="val 40535"/>
              <a:gd name="adj3" fmla="val 16667"/>
            </a:avLst>
          </a:prstGeom>
          <a:noFill/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比较小车滑行的距离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文本框 8"/>
          <p:cNvSpPr txBox="1"/>
          <p:nvPr/>
        </p:nvSpPr>
        <p:spPr>
          <a:xfrm>
            <a:off x="292677" y="4503123"/>
            <a:ext cx="171323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控制变量法</a:t>
            </a:r>
          </a:p>
        </p:txBody>
      </p:sp>
      <p:sp>
        <p:nvSpPr>
          <p:cNvPr id="41" name="文本框 9"/>
          <p:cNvSpPr txBox="1"/>
          <p:nvPr/>
        </p:nvSpPr>
        <p:spPr>
          <a:xfrm>
            <a:off x="7245955" y="1313651"/>
            <a:ext cx="11010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转换法</a:t>
            </a:r>
          </a:p>
        </p:txBody>
      </p:sp>
    </p:spTree>
    <p:extLst>
      <p:ext uri="{BB962C8B-B14F-4D97-AF65-F5344CB8AC3E}">
        <p14:creationId xmlns:p14="http://schemas.microsoft.com/office/powerpoint/2010/main" val="245782565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40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68" name="Text Box 101"/>
          <p:cNvSpPr/>
          <p:nvPr/>
        </p:nvSpPr>
        <p:spPr>
          <a:xfrm>
            <a:off x="675323" y="770885"/>
            <a:ext cx="7912418" cy="1269980"/>
          </a:xfrm>
          <a:prstGeom prst="roundRect">
            <a:avLst>
              <a:gd name="adj" fmla="val 9491"/>
            </a:avLst>
          </a:prstGeom>
          <a:noFill/>
          <a:ln w="25400" cap="flat" cmpd="sng">
            <a:solidFill>
              <a:srgbClr val="F79646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161BF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结论：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平面越光滑，受到的阻力越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，小车运动的距离越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 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，速度减小得越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 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</p:txBody>
      </p:sp>
      <p:sp>
        <p:nvSpPr>
          <p:cNvPr id="18" name="Rectangle 103"/>
          <p:cNvSpPr/>
          <p:nvPr/>
        </p:nvSpPr>
        <p:spPr>
          <a:xfrm>
            <a:off x="5744098" y="869980"/>
            <a:ext cx="685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990000"/>
                </a:solidFill>
                <a:latin typeface="楷体" panose="02010609060101010101" charset="-122"/>
                <a:ea typeface="楷体" panose="02010609060101010101" charset="-122"/>
              </a:rPr>
              <a:t>小</a:t>
            </a:r>
          </a:p>
        </p:txBody>
      </p:sp>
      <p:sp>
        <p:nvSpPr>
          <p:cNvPr id="19" name="Rectangle 104"/>
          <p:cNvSpPr/>
          <p:nvPr/>
        </p:nvSpPr>
        <p:spPr>
          <a:xfrm>
            <a:off x="2333864" y="1414715"/>
            <a:ext cx="685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990000"/>
                </a:solidFill>
                <a:latin typeface="楷体" panose="02010609060101010101" charset="-122"/>
                <a:ea typeface="楷体" panose="02010609060101010101" charset="-122"/>
              </a:rPr>
              <a:t>长</a:t>
            </a:r>
          </a:p>
        </p:txBody>
      </p:sp>
      <p:sp>
        <p:nvSpPr>
          <p:cNvPr id="20" name="Rectangle 105"/>
          <p:cNvSpPr/>
          <p:nvPr/>
        </p:nvSpPr>
        <p:spPr>
          <a:xfrm>
            <a:off x="5912094" y="1428216"/>
            <a:ext cx="685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990000"/>
                </a:solidFill>
                <a:latin typeface="楷体" panose="02010609060101010101" charset="-122"/>
                <a:ea typeface="楷体" panose="02010609060101010101" charset="-122"/>
              </a:rPr>
              <a:t>慢</a:t>
            </a:r>
          </a:p>
        </p:txBody>
      </p:sp>
      <p:sp>
        <p:nvSpPr>
          <p:cNvPr id="22" name="TextBox 2"/>
          <p:cNvSpPr txBox="1"/>
          <p:nvPr/>
        </p:nvSpPr>
        <p:spPr>
          <a:xfrm>
            <a:off x="675323" y="2146830"/>
            <a:ext cx="8175062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srgbClr val="161BF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设想：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如果物体受到的阻力为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零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，它是不是就不会停下来？</a:t>
            </a:r>
          </a:p>
        </p:txBody>
      </p:sp>
      <p:pic>
        <p:nvPicPr>
          <p:cNvPr id="31" name="图片 30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3256" y="2793161"/>
            <a:ext cx="5764530" cy="2015490"/>
          </a:xfrm>
          <a:prstGeom prst="rect">
            <a:avLst/>
          </a:prstGeom>
        </p:spPr>
      </p:pic>
      <p:pic>
        <p:nvPicPr>
          <p:cNvPr id="30" name="Picture 2" descr="D:\图标图片\f3373a58f30e42a28f0f3dcc05381ad6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347201" y="4352534"/>
            <a:ext cx="275076" cy="301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68" grpId="0" bldLvl="0" animBg="1"/>
      <p:bldP spid="18" grpId="0"/>
      <p:bldP spid="19" grpId="0"/>
      <p:bldP spid="20" grpId="0"/>
      <p:bldP spid="22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84634" y="538978"/>
            <a:ext cx="5003483" cy="482918"/>
            <a:chOff x="6049" y="1013"/>
            <a:chExt cx="10506" cy="1014"/>
          </a:xfrm>
        </p:grpSpPr>
        <p:grpSp>
          <p:nvGrpSpPr>
            <p:cNvPr id="3" name="组合 18"/>
            <p:cNvGrpSpPr/>
            <p:nvPr/>
          </p:nvGrpSpPr>
          <p:grpSpPr bwMode="auto">
            <a:xfrm>
              <a:off x="6049" y="1138"/>
              <a:ext cx="2811" cy="889"/>
              <a:chOff x="2174498" y="684066"/>
              <a:chExt cx="1785105" cy="564903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2212975" y="684066"/>
                <a:ext cx="1685925" cy="534891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kumimoji="1"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6" name="矩形 1"/>
              <p:cNvSpPr>
                <a:spLocks noChangeArrowheads="1"/>
              </p:cNvSpPr>
              <p:nvPr/>
            </p:nvSpPr>
            <p:spPr bwMode="auto">
              <a:xfrm>
                <a:off x="2174498" y="731692"/>
                <a:ext cx="1785105" cy="51727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prstClr val="white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知识点 </a:t>
                </a:r>
                <a:r>
                  <a:rPr lang="en-US" sz="2400" b="1" dirty="0">
                    <a:solidFill>
                      <a:prstClr val="white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2</a:t>
                </a:r>
              </a:p>
            </p:txBody>
          </p:sp>
        </p:grpSp>
        <p:sp>
          <p:nvSpPr>
            <p:cNvPr id="4" name="文本框 23"/>
            <p:cNvSpPr txBox="1"/>
            <p:nvPr/>
          </p:nvSpPr>
          <p:spPr>
            <a:xfrm>
              <a:off x="8996" y="1013"/>
              <a:ext cx="7559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牛顿第一定律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22099" y="1191692"/>
            <a:ext cx="8461843" cy="1144731"/>
            <a:chOff x="422099" y="1317527"/>
            <a:chExt cx="8461843" cy="1144731"/>
          </a:xfrm>
        </p:grpSpPr>
        <p:sp>
          <p:nvSpPr>
            <p:cNvPr id="8" name="Text Box 11"/>
            <p:cNvSpPr txBox="1"/>
            <p:nvPr/>
          </p:nvSpPr>
          <p:spPr>
            <a:xfrm>
              <a:off x="1585519" y="1474393"/>
              <a:ext cx="7298423" cy="9787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300</a:t>
              </a: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年前，伽利略采用推理的方法得出结论：</a:t>
              </a:r>
              <a:r>
                <a:rPr lang="zh-CN" altLang="en-US" sz="2400" b="1" dirty="0">
                  <a:solidFill>
                    <a:srgbClr val="161BF6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如果物体在运动中不受到力的作用，它的速度将保持不变</a:t>
              </a: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。</a:t>
              </a: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2099" y="1317527"/>
              <a:ext cx="1264088" cy="1144731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12" name="Group 2"/>
          <p:cNvGrpSpPr/>
          <p:nvPr/>
        </p:nvGrpSpPr>
        <p:grpSpPr>
          <a:xfrm>
            <a:off x="459080" y="2400169"/>
            <a:ext cx="8424862" cy="1200150"/>
            <a:chOff x="-454" y="2522"/>
            <a:chExt cx="7076" cy="1008"/>
          </a:xfrm>
        </p:grpSpPr>
        <p:pic>
          <p:nvPicPr>
            <p:cNvPr id="13" name="Picture 3" descr="psn049_03_pic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91" y="2537"/>
              <a:ext cx="631" cy="883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4" name="Rectangle 4"/>
            <p:cNvSpPr>
              <a:spLocks noChangeArrowheads="1"/>
            </p:cNvSpPr>
            <p:nvPr/>
          </p:nvSpPr>
          <p:spPr bwMode="auto">
            <a:xfrm>
              <a:off x="-454" y="2522"/>
              <a:ext cx="6445" cy="100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笛卡儿补充了伽利略的认识，指出：如果运动物体不受到任何力的作用，它不会向左、右方向偏，</a:t>
              </a:r>
              <a:r>
                <a:rPr lang="zh-CN" altLang="en-US" sz="2400" b="1" dirty="0">
                  <a:solidFill>
                    <a:srgbClr val="161BF6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将永远沿原来的方向做匀速运动。</a:t>
              </a:r>
            </a:p>
          </p:txBody>
        </p:sp>
      </p:grpSp>
      <p:cxnSp>
        <p:nvCxnSpPr>
          <p:cNvPr id="16" name="直接连接符 15"/>
          <p:cNvCxnSpPr>
            <a:endCxn id="13" idx="0"/>
          </p:cNvCxnSpPr>
          <p:nvPr/>
        </p:nvCxnSpPr>
        <p:spPr>
          <a:xfrm>
            <a:off x="194569" y="2400169"/>
            <a:ext cx="8313731" cy="0"/>
          </a:xfrm>
          <a:prstGeom prst="line">
            <a:avLst/>
          </a:prstGeom>
          <a:ln>
            <a:solidFill>
              <a:srgbClr val="00B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91014" y="3600319"/>
            <a:ext cx="8313731" cy="0"/>
          </a:xfrm>
          <a:prstGeom prst="line">
            <a:avLst/>
          </a:prstGeom>
          <a:ln>
            <a:solidFill>
              <a:srgbClr val="00B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556323" y="3677113"/>
            <a:ext cx="8327619" cy="1268354"/>
            <a:chOff x="556323" y="3677113"/>
            <a:chExt cx="8327619" cy="1268354"/>
          </a:xfrm>
        </p:grpSpPr>
        <p:pic>
          <p:nvPicPr>
            <p:cNvPr id="18" name="Picture 6" descr="niudun"/>
            <p:cNvPicPr>
              <a:picLocks noChangeAspect="1"/>
            </p:cNvPicPr>
            <p:nvPr/>
          </p:nvPicPr>
          <p:blipFill>
            <a:blip r:embed="rId4"/>
            <a:srcRect b="10167"/>
            <a:stretch>
              <a:fillRect/>
            </a:stretch>
          </p:blipFill>
          <p:spPr>
            <a:xfrm>
              <a:off x="556323" y="3693283"/>
              <a:ext cx="894972" cy="1252184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9" name="Rectangle 7"/>
            <p:cNvSpPr>
              <a:spLocks noChangeArrowheads="1"/>
            </p:cNvSpPr>
            <p:nvPr/>
          </p:nvSpPr>
          <p:spPr bwMode="auto">
            <a:xfrm>
              <a:off x="1451296" y="3677113"/>
              <a:ext cx="7432646" cy="12003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牛顿总结了伽利略等人的研究成果，进一步得出：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一切物体在没有受到外力作用的时候，总保持匀速直线运动状态或静止状态。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852099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12978"/>
          <a:stretch>
            <a:fillRect/>
          </a:stretch>
        </p:blipFill>
        <p:spPr>
          <a:xfrm>
            <a:off x="5728996" y="1044663"/>
            <a:ext cx="2842566" cy="22909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076" name="文本框 3075"/>
          <p:cNvSpPr txBox="1"/>
          <p:nvPr/>
        </p:nvSpPr>
        <p:spPr>
          <a:xfrm>
            <a:off x="206935" y="784604"/>
            <a:ext cx="8484057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    牛顿是人类历史上出现过的最伟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大、最有影响的科学家，同时也是物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理学家、数学家和哲学家。万有引力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定律和三大运动定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律，这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四条定律构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成了一个统一的体系，被认为是“人类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智慧史上最伟大的一个成就”，由此奠定了之后三个世纪中物理界的科学观点，并成为现代工程学的基础。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397614" y="259991"/>
            <a:ext cx="1508578" cy="661350"/>
            <a:chOff x="931250" y="529255"/>
            <a:chExt cx="1508578" cy="661350"/>
          </a:xfrm>
        </p:grpSpPr>
        <p:sp>
          <p:nvSpPr>
            <p:cNvPr id="12" name="流程图: 延期 11"/>
            <p:cNvSpPr/>
            <p:nvPr/>
          </p:nvSpPr>
          <p:spPr>
            <a:xfrm>
              <a:off x="1247163" y="714091"/>
              <a:ext cx="1007131" cy="461665"/>
            </a:xfrm>
            <a:prstGeom prst="flowChartDelay">
              <a:avLst/>
            </a:prstGeom>
            <a:solidFill>
              <a:srgbClr val="BECE37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kern="0">
                <a:solidFill>
                  <a:prstClr val="white"/>
                </a:solidFill>
                <a:latin typeface="Times New Roman"/>
                <a:ea typeface="微软雅黑"/>
              </a:endParaRPr>
            </a:p>
          </p:txBody>
        </p:sp>
        <p:pic>
          <p:nvPicPr>
            <p:cNvPr id="13" name="Picture 2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9346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1250" y="529255"/>
              <a:ext cx="631825" cy="661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1382815" y="742246"/>
              <a:ext cx="10570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b="1" kern="0" dirty="0">
                  <a:solidFill>
                    <a:prstClr val="black"/>
                  </a:solidFill>
                  <a:latin typeface="Arial" panose="020B0604020202020204" pitchFamily="34" charset="0"/>
                  <a:ea typeface="宋体"/>
                </a:rPr>
                <a:t>小资料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9898"/>
            <a:ext cx="1273969" cy="1763078"/>
          </a:xfrm>
          <a:prstGeom prst="rect">
            <a:avLst/>
          </a:prstGeom>
        </p:spPr>
      </p:pic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345406" y="2083244"/>
            <a:ext cx="4436926" cy="460375"/>
          </a:xfrm>
          <a:prstGeom prst="rect">
            <a:avLst/>
          </a:prstGeom>
          <a:noFill/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．“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一切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”适用于所有物体。</a:t>
            </a: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1345406" y="3121792"/>
            <a:ext cx="6527483" cy="534035"/>
          </a:xfrm>
          <a:prstGeom prst="rect">
            <a:avLst/>
          </a:prstGeom>
          <a:noFill/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>
              <a:lnSpc>
                <a:spcPct val="12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．“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没有受到力的作用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”是定律成立的条件。</a:t>
            </a: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1345406" y="4129854"/>
            <a:ext cx="3559493" cy="534035"/>
          </a:xfrm>
          <a:prstGeom prst="rect">
            <a:avLst/>
          </a:prstGeom>
          <a:noFill/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．“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总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”一直、不变。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0487" name="矩形 20486"/>
          <p:cNvSpPr/>
          <p:nvPr/>
        </p:nvSpPr>
        <p:spPr>
          <a:xfrm>
            <a:off x="942842" y="549734"/>
            <a:ext cx="7924114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161BF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牛顿第一定律：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一切物体在没有受到力的作用时，总保持静止状态或匀速直线运动状态。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216745" y="692482"/>
            <a:ext cx="1221031" cy="41402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1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728730" y="681976"/>
            <a:ext cx="2423636" cy="41402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1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769545" y="666124"/>
            <a:ext cx="312221" cy="41402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1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7" grpId="0" bldLvl="0" animBg="1"/>
      <p:bldP spid="18" grpId="0" bldLvl="0" animBg="1"/>
      <p:bldP spid="20" grpId="0" bldLvl="0" animBg="1"/>
      <p:bldP spid="21" grpId="0" bldLvl="0" animBg="1"/>
      <p:bldP spid="2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d1e8b6e5-5b79-4415-9f16-ef44b67c23e4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1441</Words>
  <Application>Microsoft Office PowerPoint</Application>
  <PresentationFormat>全屏显示(16:9)</PresentationFormat>
  <Paragraphs>185</Paragraphs>
  <Slides>31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《七彩课堂》课件模板（新）</vt:lpstr>
      <vt:lpstr>1_《七彩课堂》课件模板（新）</vt:lpstr>
      <vt:lpstr>自定义设计方案</vt:lpstr>
      <vt:lpstr> 第八章  运动和力  第1节  牛顿第一定律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55</cp:revision>
  <dcterms:created xsi:type="dcterms:W3CDTF">2018-03-01T02:03:00Z</dcterms:created>
  <dcterms:modified xsi:type="dcterms:W3CDTF">2021-03-09T00:18:18Z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  <property fmtid="{D5CDD505-2E9C-101B-9397-08002B2CF9AE}" pid="3" name="KSORubyTemplateID">
    <vt:lpwstr>13</vt:lpwstr>
  </property>
</Properties>
</file>