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2"/>
    <p:sldMasterId id="2147483658" r:id="rId3"/>
  </p:sldMasterIdLst>
  <p:notesMasterIdLst>
    <p:notesMasterId r:id="rId4"/>
  </p:notesMasterIdLst>
  <p:handoutMasterIdLst>
    <p:handoutMasterId r:id="rId5"/>
  </p:handoutMasterIdLst>
  <p:sldIdLst>
    <p:sldId id="256" r:id="rId6"/>
    <p:sldId id="257" r:id="rId7"/>
    <p:sldId id="289" r:id="rId8"/>
    <p:sldId id="290" r:id="rId9"/>
    <p:sldId id="291" r:id="rId10"/>
    <p:sldId id="260" r:id="rId11"/>
    <p:sldId id="309" r:id="rId12"/>
    <p:sldId id="310" r:id="rId13"/>
    <p:sldId id="339" r:id="rId14"/>
    <p:sldId id="316" r:id="rId15"/>
    <p:sldId id="318" r:id="rId16"/>
    <p:sldId id="412" r:id="rId17"/>
    <p:sldId id="414" r:id="rId18"/>
    <p:sldId id="415" r:id="rId19"/>
    <p:sldId id="416" r:id="rId20"/>
    <p:sldId id="417" r:id="rId21"/>
    <p:sldId id="418" r:id="rId22"/>
    <p:sldId id="420" r:id="rId23"/>
    <p:sldId id="421" r:id="rId24"/>
    <p:sldId id="423" r:id="rId25"/>
    <p:sldId id="424" r:id="rId26"/>
    <p:sldId id="425" r:id="rId27"/>
    <p:sldId id="426" r:id="rId28"/>
    <p:sldId id="427" r:id="rId29"/>
    <p:sldId id="428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3" r:id="rId43"/>
  </p:sldIdLst>
  <p:sldSz cx="9144000" cy="5143500" type="screen16x9"/>
  <p:notesSz cx="9947275" cy="6858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9703" autoAdjust="0"/>
  </p:normalViewPr>
  <p:slideViewPr>
    <p:cSldViewPr snapToGrid="0">
      <p:cViewPr>
        <p:scale>
          <a:sx n="100" d="100"/>
          <a:sy n="100" d="100"/>
        </p:scale>
        <p:origin x="-780" y="-312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notesMaster" Target="notesMasters/notesMaster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tags" Target="tags/tag7.xml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slideLayout" Target="../slideLayouts/slideLayout11.xml" /><Relationship Id="rId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57530" indent="-21463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19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3.wmf" /><Relationship Id="rId4" Type="http://schemas.openxmlformats.org/officeDocument/2006/relationships/image" Target="../media/image21.png" /><Relationship Id="rId5" Type="http://schemas.openxmlformats.org/officeDocument/2006/relationships/image" Target="../media/image24.png" /><Relationship Id="rId6" Type="http://schemas.openxmlformats.org/officeDocument/2006/relationships/vmlDrawing" Target="../drawings/vmlDrawing1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Relationship Id="rId3" Type="http://schemas.openxmlformats.org/officeDocument/2006/relationships/image" Target="../media/image26.png" /><Relationship Id="rId4" Type="http://schemas.openxmlformats.org/officeDocument/2006/relationships/image" Target="../media/image27.png" /><Relationship Id="rId5" Type="http://schemas.openxmlformats.org/officeDocument/2006/relationships/image" Target="../media/image2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gif" /><Relationship Id="rId4" Type="http://schemas.openxmlformats.org/officeDocument/2006/relationships/image" Target="../media/image3.gif" /><Relationship Id="rId5" Type="http://schemas.openxmlformats.org/officeDocument/2006/relationships/image" Target="../media/image4.gif" /><Relationship Id="rId6" Type="http://schemas.openxmlformats.org/officeDocument/2006/relationships/image" Target="../media/image5.gif" /><Relationship Id="rId7" Type="http://schemas.openxmlformats.org/officeDocument/2006/relationships/image" Target="../media/image6.gif" /><Relationship Id="rId8" Type="http://schemas.openxmlformats.org/officeDocument/2006/relationships/tags" Target="../tags/tag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28.wmf" /><Relationship Id="rId4" Type="http://schemas.openxmlformats.org/officeDocument/2006/relationships/image" Target="../media/image29.png" /><Relationship Id="rId5" Type="http://schemas.openxmlformats.org/officeDocument/2006/relationships/hyperlink" Target="&#28783;&#27873;&#30340;&#23454;&#38469;&#21151;&#29575;.swf" TargetMode="External" /><Relationship Id="rId6" Type="http://schemas.openxmlformats.org/officeDocument/2006/relationships/image" Target="../media/image21.png" /><Relationship Id="rId7" Type="http://schemas.openxmlformats.org/officeDocument/2006/relationships/vmlDrawing" Target="../drawings/vmlDrawing2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png" /><Relationship Id="rId3" Type="http://schemas.openxmlformats.org/officeDocument/2006/relationships/image" Target="../media/image3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37.jpeg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hyperlink" Target="http://images.google.com/imgres?imgurl=http://www.verygoodtea.com/shop/teapictures/denki11.jpg&amp;imgrefurl=http://www.verygoodtea.com/shop/denki1.html&amp;h=225&amp;w=300&amp;sz=21&amp;tbnid=qkJ5-XgnLSoJ:&amp;tbnh=83&amp;tbnw=111&amp;start=8&amp;prev=/images?q%3D%E7%94%B5%E7%83%AD%E5%99%A8%26hl%3Dzh-CN%26lr%3D%26ie%3DUTF-8%26inlang%3Dzh-CN%26newwindow%3D1%26sa%3DG" TargetMode="External" /><Relationship Id="rId5" Type="http://schemas.openxmlformats.org/officeDocument/2006/relationships/image" Target="../media/image34.jpeg" /><Relationship Id="rId6" Type="http://schemas.openxmlformats.org/officeDocument/2006/relationships/hyperlink" Target="http://images.google.com/imgres?imgurl=http://www.sinsei-s.co.jp/photo/sk-65_s.jpg&amp;imgrefurl=http://www.sinsei-s.co.jp/html/tool/komono.htm&amp;h=144&amp;w=200&amp;sz=22&amp;tbnid=PHSBMk4pi1gJ:&amp;tbnh=71&amp;tbnw=99&amp;start=3&amp;prev=/images?q%3D%E7%94%B5%E7%83%AD%E5%99%A8%26hl%3Dzh-CN%26lr%3D%26ie%3DUTF-8%26inlang%3Dzh-CN%26newwindow%3D1%26sa%3DG" TargetMode="External" /><Relationship Id="rId7" Type="http://schemas.openxmlformats.org/officeDocument/2006/relationships/image" Target="../media/image35.jpeg" /><Relationship Id="rId8" Type="http://schemas.openxmlformats.org/officeDocument/2006/relationships/hyperlink" Target="http://images.google.com/imgres?imgurl=http://www.sanyohk.com/gif/sob-716r.jpg&amp;imgrefurl=http://www.sanyohk.com/chinese/kitchen.htm&amp;h=228&amp;w=300&amp;sz=18&amp;tbnid=a61exx-1kf4J:&amp;tbnh=84&amp;tbnw=111&amp;start=7&amp;prev=/images?q%3D%E7%94%B5%E7%83%A4%E7%82%89%26hl%3Dzh-CN%26lr%3D%26ie%3DUTF-8%26inlang%3Dzh-CN%26newwindow%3D1%26sa%3DG" TargetMode="External" /><Relationship Id="rId9" Type="http://schemas.openxmlformats.org/officeDocument/2006/relationships/image" Target="../media/image3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Relationship Id="rId3" Type="http://schemas.openxmlformats.org/officeDocument/2006/relationships/image" Target="../media/image8.png" /><Relationship Id="rId4" Type="http://schemas.openxmlformats.org/officeDocument/2006/relationships/image" Target="../media/image9.jpeg" /><Relationship Id="rId5" Type="http://schemas.openxmlformats.org/officeDocument/2006/relationships/image" Target="../media/image10.png" /><Relationship Id="rId6" Type="http://schemas.openxmlformats.org/officeDocument/2006/relationships/image" Target="../media/image11.jpeg" /><Relationship Id="rId7" Type="http://schemas.openxmlformats.org/officeDocument/2006/relationships/image" Target="../media/image12.png" /><Relationship Id="rId8" Type="http://schemas.openxmlformats.org/officeDocument/2006/relationships/image" Target="../media/image1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gif" /><Relationship Id="rId3" Type="http://schemas.openxmlformats.org/officeDocument/2006/relationships/image" Target="../media/image3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0.jpeg" /><Relationship Id="rId3" Type="http://schemas.openxmlformats.org/officeDocument/2006/relationships/image" Target="../media/image2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1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42.wmf" /><Relationship Id="rId4" Type="http://schemas.openxmlformats.org/officeDocument/2006/relationships/image" Target="../media/image43.jpeg" /><Relationship Id="rId5" Type="http://schemas.openxmlformats.org/officeDocument/2006/relationships/vmlDrawing" Target="../drawings/vmlDrawing3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49.jpeg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hyperlink" Target="http://image.baidu.com/i?ct=503316480&amp;z=0&amp;tn=baiduimagedetail&amp;word=%C8%C8%B5%C3%BF%EC&amp;in=28859&amp;cl=2&amp;lm=-1&amp;pn=1&amp;rn=1&amp;di=2322328590&amp;ln=2000&amp;fr=&amp;fmq=&amp;ic=0&amp;s=0&amp;se=1&amp;sme=0&amp;tab=&amp;width=&amp;height=&amp;face=0" TargetMode="External" /><Relationship Id="rId6" Type="http://schemas.openxmlformats.org/officeDocument/2006/relationships/image" Target="../media/image47.jpeg" /><Relationship Id="rId7" Type="http://schemas.openxmlformats.org/officeDocument/2006/relationships/hyperlink" Target="http://image.baidu.com/i?ct=503316480&amp;z=0&amp;tn=baiduimagedetail&amp;word=%B5%E7%C8%C8%CC%BA&amp;in=7964&amp;cl=2&amp;lm=-1&amp;pn=2&amp;rn=1&amp;di=652605738&amp;ln=2000&amp;fr=&amp;fmq=&amp;ic=0&amp;s=0&amp;se=1&amp;sme=0&amp;tab=&amp;width=&amp;height=&amp;face=0" TargetMode="External" /><Relationship Id="rId8" Type="http://schemas.openxmlformats.org/officeDocument/2006/relationships/image" Target="../media/image48.jpeg" /><Relationship Id="rId9" Type="http://schemas.openxmlformats.org/officeDocument/2006/relationships/hyperlink" Target="http://image.baidu.com/i?ct=503316480&amp;z=0&amp;tn=baiduimagedetail&amp;word=%B5%E7%EC%D9%B6%B7&amp;in=12843&amp;cl=2&amp;lm=-1&amp;pn=12&amp;rn=1&amp;di=5660735265&amp;ln=2000&amp;fr=&amp;fmq=&amp;ic=0&amp;s=0&amp;se=1&amp;sme=0&amp;tab=&amp;width=&amp;height=&amp;face=0" TargetMode="Externa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Relationship Id="rId4" Type="http://schemas.openxmlformats.org/officeDocument/2006/relationships/image" Target="../media/image5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gif" /><Relationship Id="rId3" Type="http://schemas.openxmlformats.org/officeDocument/2006/relationships/image" Target="../media/image15.gif" /><Relationship Id="rId4" Type="http://schemas.openxmlformats.org/officeDocument/2006/relationships/image" Target="../media/image16.gif" /><Relationship Id="rId5" Type="http://schemas.openxmlformats.org/officeDocument/2006/relationships/image" Target="../media/image17.gif" /><Relationship Id="rId6" Type="http://schemas.openxmlformats.org/officeDocument/2006/relationships/image" Target="../media/image18.gif" /><Relationship Id="rId7" Type="http://schemas.openxmlformats.org/officeDocument/2006/relationships/image" Target="../media/image19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6"/>
            <a:ext cx="9144000" cy="54891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  <p:custDataLst>
              <p:tags r:id="rId4"/>
            </p:custDataLst>
          </p:nvPr>
        </p:nvSpPr>
        <p:spPr>
          <a:xfrm>
            <a:off x="1143159" y="1992286"/>
            <a:ext cx="6858000" cy="202501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sz="4950" b="1" smtClean="0">
                <a:solidFill>
                  <a:srgbClr val="FFFF00"/>
                </a:solidFill>
                <a:latin typeface="宋体" panose="02010600030101010101" pitchFamily="2" charset="-122"/>
                <a:ea typeface="宋体" pitchFamily="2" charset="-122"/>
                <a:cs typeface="宋体" panose="02010600030101010101" pitchFamily="2" charset="-122"/>
              </a:rPr>
              <a:t>第</a:t>
            </a:r>
            <a:r>
              <a:rPr lang="zh-CN" altLang="en-US" sz="4950" b="1">
                <a:solidFill>
                  <a:srgbClr val="FFFF00"/>
                </a:solidFill>
                <a:latin typeface="宋体" panose="02010600030101010101" pitchFamily="2" charset="-122"/>
                <a:ea typeface="宋体" pitchFamily="2" charset="-122"/>
                <a:cs typeface="宋体" panose="02010600030101010101" pitchFamily="2" charset="-122"/>
              </a:rPr>
              <a:t>十八章   电功率</a:t>
            </a:r>
            <a:br>
              <a:rPr lang="zh-CN" altLang="en-US" sz="4950" b="1">
                <a:solidFill>
                  <a:srgbClr val="FFFF00"/>
                </a:solidFill>
                <a:latin typeface="宋体" panose="02010600030101010101" pitchFamily="2" charset="-122"/>
                <a:ea typeface="宋体" pitchFamily="2" charset="-122"/>
                <a:cs typeface="宋体" panose="02010600030101010101" pitchFamily="2" charset="-122"/>
              </a:rPr>
            </a:br>
            <a:br>
              <a:rPr lang="zh-CN" altLang="en-US" sz="4950" b="1">
                <a:solidFill>
                  <a:srgbClr val="FFFF00"/>
                </a:solidFill>
                <a:latin typeface="宋体" panose="02010600030101010101" pitchFamily="2" charset="-122"/>
                <a:ea typeface="宋体" pitchFamily="2" charset="-122"/>
                <a:cs typeface="宋体" panose="02010600030101010101" pitchFamily="2" charset="-122"/>
              </a:rPr>
            </a:br>
          </a:p>
        </p:txBody>
      </p:sp>
    </p:spTree>
    <p:custDataLst>
      <p:tags r:id="rId5"/>
    </p:custDataLst>
  </p:cSld>
  <p:clrMapOvr>
    <a:masterClrMapping/>
  </p:clrMapOvr>
  <p:transition spd="slow">
    <p:rand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63" name="TextBox 5"/>
          <p:cNvSpPr/>
          <p:nvPr/>
        </p:nvSpPr>
        <p:spPr>
          <a:xfrm>
            <a:off x="373380" y="1318260"/>
            <a:ext cx="8280400" cy="1246299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        电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流做功的多少跟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电流的大小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电压的高低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通电时间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的长短都有关系。</a:t>
            </a:r>
            <a:endParaRPr lang="zh-CN" altLang="en-US" sz="2800" b="1">
              <a:solidFill>
                <a:srgbClr val="CC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655" name="矩形 12"/>
          <p:cNvSpPr/>
          <p:nvPr/>
        </p:nvSpPr>
        <p:spPr>
          <a:xfrm>
            <a:off x="1026217" y="3449473"/>
            <a:ext cx="1648777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i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3200" b="1" i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UIt</a:t>
            </a:r>
            <a:endParaRPr lang="en-US" altLang="zh-CN" sz="3200" b="1" i="1">
              <a:solidFill>
                <a:srgbClr val="CC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656" name="Text Box 5"/>
          <p:cNvSpPr txBox="1"/>
          <p:nvPr/>
        </p:nvSpPr>
        <p:spPr>
          <a:xfrm>
            <a:off x="3280260" y="2804160"/>
            <a:ext cx="3982720" cy="385690"/>
          </a:xfrm>
          <a:prstGeom prst="rect">
            <a:avLst/>
          </a:prstGeom>
          <a:noFill/>
          <a:ln w="9525">
            <a:noFill/>
          </a:ln>
        </p:spPr>
        <p:txBody>
          <a:bodyPr wrap="square"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电功：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——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焦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J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7657" name="Text Box 6"/>
          <p:cNvSpPr txBox="1"/>
          <p:nvPr/>
        </p:nvSpPr>
        <p:spPr>
          <a:xfrm>
            <a:off x="3280260" y="4545965"/>
            <a:ext cx="3982720" cy="385690"/>
          </a:xfrm>
          <a:prstGeom prst="rect">
            <a:avLst/>
          </a:prstGeom>
          <a:noFill/>
          <a:ln w="9525">
            <a:noFill/>
          </a:ln>
        </p:spPr>
        <p:txBody>
          <a:bodyPr wrap="square"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时间：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秒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7658" name="Text Box 6"/>
          <p:cNvSpPr txBox="1"/>
          <p:nvPr/>
        </p:nvSpPr>
        <p:spPr>
          <a:xfrm>
            <a:off x="3280260" y="3971925"/>
            <a:ext cx="4241165" cy="385690"/>
          </a:xfrm>
          <a:prstGeom prst="rect">
            <a:avLst/>
          </a:prstGeom>
          <a:noFill/>
          <a:ln w="9525">
            <a:noFill/>
          </a:ln>
        </p:spPr>
        <p:txBody>
          <a:bodyPr wrap="square"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电流：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安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7659" name="Text Box 6"/>
          <p:cNvSpPr txBox="1"/>
          <p:nvPr/>
        </p:nvSpPr>
        <p:spPr>
          <a:xfrm>
            <a:off x="3280260" y="3434715"/>
            <a:ext cx="4180840" cy="385690"/>
          </a:xfrm>
          <a:prstGeom prst="rect">
            <a:avLst/>
          </a:prstGeom>
          <a:noFill/>
          <a:ln w="9525">
            <a:noFill/>
          </a:ln>
        </p:spPr>
        <p:txBody>
          <a:bodyPr wrap="square"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电压：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伏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7660" name="矩形 27659"/>
          <p:cNvSpPr/>
          <p:nvPr/>
        </p:nvSpPr>
        <p:spPr>
          <a:xfrm>
            <a:off x="767604" y="2716847"/>
            <a:ext cx="1262063" cy="609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公式：</a:t>
            </a:r>
          </a:p>
        </p:txBody>
      </p:sp>
      <p:sp>
        <p:nvSpPr>
          <p:cNvPr id="23568" name="左大括号 23567"/>
          <p:cNvSpPr/>
          <p:nvPr/>
        </p:nvSpPr>
        <p:spPr>
          <a:xfrm>
            <a:off x="2635100" y="3125152"/>
            <a:ext cx="387350" cy="1633855"/>
          </a:xfrm>
          <a:prstGeom prst="leftBrace">
            <a:avLst>
              <a:gd name="adj1" fmla="val 31959"/>
              <a:gd name="adj2" fmla="val 50000"/>
            </a:avLst>
          </a:prstGeom>
          <a:noFill/>
          <a:ln w="28575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sz="32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48300" y="3305290"/>
            <a:ext cx="2436907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mA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的关系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1A=1000mA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505074" y="552555"/>
            <a:ext cx="3752851" cy="495548"/>
            <a:chOff x="2506980" y="579256"/>
            <a:chExt cx="3958508" cy="495548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计算电流做的功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1"/>
      <p:bldP spid="27657" grpId="2"/>
      <p:bldP spid="27658" grpId="3"/>
      <p:bldP spid="27659" grpId="4"/>
      <p:bldP spid="23568" grpId="5"/>
      <p:bldP spid="2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Rectangle 10"/>
          <p:cNvSpPr/>
          <p:nvPr/>
        </p:nvSpPr>
        <p:spPr>
          <a:xfrm>
            <a:off x="629602" y="627988"/>
            <a:ext cx="374046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有关电功计算的导出公式</a:t>
            </a:r>
          </a:p>
        </p:txBody>
      </p:sp>
      <p:sp>
        <p:nvSpPr>
          <p:cNvPr id="24579" name="Rectangle 12"/>
          <p:cNvSpPr/>
          <p:nvPr/>
        </p:nvSpPr>
        <p:spPr>
          <a:xfrm>
            <a:off x="1787558" y="1345394"/>
            <a:ext cx="12039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itchFamily="18" charset="0"/>
                <a:ea typeface="黑体" panose="02010609060101010101" pitchFamily="49" charset="-122"/>
              </a:rPr>
              <a:t>W</a:t>
            </a:r>
            <a:r>
              <a:rPr lang="en-US" altLang="zh-CN" sz="2400" b="1">
                <a:latin typeface="Times New Roman" pitchFamily="18" charset="0"/>
                <a:ea typeface="黑体" panose="02010609060101010101" pitchFamily="49" charset="-122"/>
              </a:rPr>
              <a:t> = </a:t>
            </a:r>
            <a:r>
              <a:rPr lang="en-US" altLang="zh-CN" sz="2400" b="1" i="1">
                <a:latin typeface="Times New Roman" pitchFamily="18" charset="0"/>
                <a:ea typeface="黑体" panose="02010609060101010101" pitchFamily="49" charset="-122"/>
              </a:rPr>
              <a:t>UIt   </a:t>
            </a:r>
          </a:p>
        </p:txBody>
      </p:sp>
      <p:grpSp>
        <p:nvGrpSpPr>
          <p:cNvPr id="24580" name="组合 24579"/>
          <p:cNvGrpSpPr/>
          <p:nvPr/>
        </p:nvGrpSpPr>
        <p:grpSpPr>
          <a:xfrm>
            <a:off x="2022588" y="2105250"/>
            <a:ext cx="794792" cy="829866"/>
            <a:chOff x="0" y="-64"/>
            <a:chExt cx="668" cy="697"/>
          </a:xfrm>
        </p:grpSpPr>
        <p:sp>
          <p:nvSpPr>
            <p:cNvPr id="24581" name="Rectangle 13"/>
            <p:cNvSpPr/>
            <p:nvPr/>
          </p:nvSpPr>
          <p:spPr>
            <a:xfrm>
              <a:off x="0" y="91"/>
              <a:ext cx="51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I</a:t>
              </a:r>
              <a:r>
                <a:rPr lang="en-US" altLang="zh-CN" sz="2400" b="1">
                  <a:latin typeface="Times New Roman" pitchFamily="18" charset="0"/>
                  <a:ea typeface="黑体" panose="02010609060101010101" pitchFamily="49" charset="-122"/>
                </a:rPr>
                <a:t> =</a:t>
              </a:r>
              <a:endParaRPr lang="en-US" altLang="zh-CN" sz="2400" b="1" i="1">
                <a:latin typeface="Times New Roman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4582" name="组合 24581"/>
            <p:cNvGrpSpPr/>
            <p:nvPr/>
          </p:nvGrpSpPr>
          <p:grpSpPr>
            <a:xfrm>
              <a:off x="367" y="-64"/>
              <a:ext cx="301" cy="697"/>
              <a:chOff x="74" y="-64"/>
              <a:chExt cx="754" cy="697"/>
            </a:xfrm>
          </p:grpSpPr>
          <p:sp>
            <p:nvSpPr>
              <p:cNvPr id="24583" name="Rectangle 18"/>
              <p:cNvSpPr/>
              <p:nvPr/>
            </p:nvSpPr>
            <p:spPr>
              <a:xfrm>
                <a:off x="74" y="-64"/>
                <a:ext cx="754" cy="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itchFamily="18" charset="0"/>
                    <a:ea typeface="黑体" panose="02010609060101010101" pitchFamily="49" charset="-122"/>
                  </a:rPr>
                  <a:t>U</a:t>
                </a:r>
              </a:p>
              <a:p>
                <a:pPr algn="ctr"/>
                <a:r>
                  <a:rPr lang="en-US" altLang="zh-CN" sz="2400" b="1" i="1">
                    <a:latin typeface="Times New Roman" pitchFamily="18" charset="0"/>
                    <a:ea typeface="黑体" panose="02010609060101010101" pitchFamily="49" charset="-122"/>
                  </a:rPr>
                  <a:t>R</a:t>
                </a:r>
              </a:p>
            </p:txBody>
          </p:sp>
          <p:sp>
            <p:nvSpPr>
              <p:cNvPr id="24584" name="Line 19"/>
              <p:cNvSpPr/>
              <p:nvPr/>
            </p:nvSpPr>
            <p:spPr>
              <a:xfrm>
                <a:off x="170" y="279"/>
                <a:ext cx="605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24585" name="AutoShape 27"/>
          <p:cNvSpPr/>
          <p:nvPr/>
        </p:nvSpPr>
        <p:spPr>
          <a:xfrm>
            <a:off x="2976041" y="1536370"/>
            <a:ext cx="197644" cy="977503"/>
          </a:xfrm>
          <a:prstGeom prst="rightBrace">
            <a:avLst>
              <a:gd name="adj1" fmla="val 56029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Arial" pitchFamily="34" charset="0"/>
            </a:endParaRPr>
          </a:p>
        </p:txBody>
      </p:sp>
      <p:sp>
        <p:nvSpPr>
          <p:cNvPr id="24586" name="AutoShape 36"/>
          <p:cNvSpPr/>
          <p:nvPr/>
        </p:nvSpPr>
        <p:spPr>
          <a:xfrm>
            <a:off x="3328466" y="1903797"/>
            <a:ext cx="511969" cy="226219"/>
          </a:xfrm>
          <a:prstGeom prst="rightArrow">
            <a:avLst>
              <a:gd name="adj1" fmla="val 44444"/>
              <a:gd name="adj2" fmla="val 81578"/>
            </a:avLst>
          </a:pr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Arial" pitchFamily="34" charset="0"/>
            </a:endParaRPr>
          </a:p>
        </p:txBody>
      </p:sp>
      <p:grpSp>
        <p:nvGrpSpPr>
          <p:cNvPr id="24587" name="组合 24586"/>
          <p:cNvGrpSpPr/>
          <p:nvPr/>
        </p:nvGrpSpPr>
        <p:grpSpPr>
          <a:xfrm>
            <a:off x="3947590" y="1160862"/>
            <a:ext cx="2254779" cy="1538991"/>
            <a:chOff x="0" y="-119062"/>
            <a:chExt cx="3006372" cy="2052349"/>
          </a:xfrm>
        </p:grpSpPr>
        <p:sp>
          <p:nvSpPr>
            <p:cNvPr id="24588" name="AutoShape 28"/>
            <p:cNvSpPr/>
            <p:nvPr/>
          </p:nvSpPr>
          <p:spPr>
            <a:xfrm flipH="1">
              <a:off x="0" y="374650"/>
              <a:ext cx="263525" cy="1303337"/>
            </a:xfrm>
            <a:prstGeom prst="rightBrace">
              <a:avLst>
                <a:gd name="adj1" fmla="val 56029"/>
                <a:gd name="adj2" fmla="val 50000"/>
              </a:avLst>
            </a:prstGeom>
            <a:noFill/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>
                <a:latin typeface="Arial" pitchFamily="34" charset="0"/>
              </a:endParaRPr>
            </a:p>
          </p:txBody>
        </p:sp>
        <p:sp>
          <p:nvSpPr>
            <p:cNvPr id="24589" name="Rectangle 31"/>
            <p:cNvSpPr/>
            <p:nvPr/>
          </p:nvSpPr>
          <p:spPr>
            <a:xfrm>
              <a:off x="288925" y="1317625"/>
              <a:ext cx="2717447" cy="615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W</a:t>
              </a:r>
              <a:r>
                <a:rPr lang="en-US" altLang="zh-CN" sz="2400" b="1">
                  <a:latin typeface="Times New Roman" pitchFamily="18" charset="0"/>
                  <a:ea typeface="黑体" panose="02010609060101010101" pitchFamily="49" charset="-122"/>
                </a:rPr>
                <a:t> = </a:t>
              </a:r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I</a:t>
              </a:r>
              <a:r>
                <a:rPr lang="en-US" altLang="zh-CN" sz="2400" b="1" baseline="30000">
                  <a:latin typeface="Times New Roman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Rt</a:t>
              </a:r>
            </a:p>
          </p:txBody>
        </p:sp>
        <p:grpSp>
          <p:nvGrpSpPr>
            <p:cNvPr id="24590" name="组合 24589"/>
            <p:cNvGrpSpPr/>
            <p:nvPr/>
          </p:nvGrpSpPr>
          <p:grpSpPr>
            <a:xfrm>
              <a:off x="231789" y="-119062"/>
              <a:ext cx="1559264" cy="1106488"/>
              <a:chOff x="0" y="-75"/>
              <a:chExt cx="982" cy="697"/>
            </a:xfrm>
          </p:grpSpPr>
          <p:sp>
            <p:nvSpPr>
              <p:cNvPr id="24591" name="Rectangle 29"/>
              <p:cNvSpPr/>
              <p:nvPr/>
            </p:nvSpPr>
            <p:spPr>
              <a:xfrm>
                <a:off x="0" y="122"/>
                <a:ext cx="591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pitchFamily="18" charset="0"/>
                    <a:ea typeface="黑体" panose="02010609060101010101" pitchFamily="49" charset="-122"/>
                  </a:rPr>
                  <a:t>W</a:t>
                </a:r>
                <a:r>
                  <a:rPr lang="en-US" altLang="zh-CN" sz="2400" b="1">
                    <a:latin typeface="Times New Roman" pitchFamily="18" charset="0"/>
                    <a:ea typeface="黑体" panose="02010609060101010101" pitchFamily="49" charset="-122"/>
                  </a:rPr>
                  <a:t> = </a:t>
                </a:r>
                <a:endParaRPr lang="en-US" altLang="zh-CN" sz="2400" b="1" i="1">
                  <a:latin typeface="Times New Roman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24592" name="组合 24591"/>
              <p:cNvGrpSpPr/>
              <p:nvPr/>
            </p:nvGrpSpPr>
            <p:grpSpPr>
              <a:xfrm>
                <a:off x="335" y="-75"/>
                <a:ext cx="647" cy="697"/>
                <a:chOff x="-204" y="-75"/>
                <a:chExt cx="1373" cy="697"/>
              </a:xfrm>
            </p:grpSpPr>
            <p:sp>
              <p:nvSpPr>
                <p:cNvPr id="24593" name="Rectangle 33"/>
                <p:cNvSpPr/>
                <p:nvPr/>
              </p:nvSpPr>
              <p:spPr>
                <a:xfrm>
                  <a:off x="-204" y="-75"/>
                  <a:ext cx="1373" cy="6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黑体" panose="02010609060101010101" pitchFamily="49" charset="-122"/>
                    </a:rPr>
                    <a:t> U</a:t>
                  </a:r>
                  <a:r>
                    <a:rPr lang="en-US" altLang="zh-CN" sz="2400" b="1" baseline="30000">
                      <a:latin typeface="Times New Roman" pitchFamily="18" charset="0"/>
                      <a:ea typeface="黑体" panose="02010609060101010101" pitchFamily="49" charset="-122"/>
                    </a:rPr>
                    <a:t>2</a:t>
                  </a:r>
                </a:p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黑体" panose="02010609060101010101" pitchFamily="49" charset="-122"/>
                    </a:rPr>
                    <a:t>R</a:t>
                  </a:r>
                </a:p>
              </p:txBody>
            </p:sp>
            <p:sp>
              <p:nvSpPr>
                <p:cNvPr id="24594" name="Line 34"/>
                <p:cNvSpPr/>
                <p:nvPr/>
              </p:nvSpPr>
              <p:spPr>
                <a:xfrm>
                  <a:off x="252" y="288"/>
                  <a:ext cx="605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sp>
          <p:nvSpPr>
            <p:cNvPr id="24595" name="Rectangle 29"/>
            <p:cNvSpPr/>
            <p:nvPr/>
          </p:nvSpPr>
          <p:spPr>
            <a:xfrm>
              <a:off x="1648984" y="165747"/>
              <a:ext cx="356447" cy="6139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t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9906" y="2963754"/>
            <a:ext cx="8763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         对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于纯电阻电路而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言，要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计算电流通过导体做功的多少，如果知道导体两端的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电压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、通过导体的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电流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、导体的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电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阻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中任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何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两个量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及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通电时间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，就可以选择适当的公式进行计算。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2369" y="1386856"/>
            <a:ext cx="185404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适用条件：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纯电阻电路</a:t>
            </a:r>
          </a:p>
        </p:txBody>
      </p:sp>
      <p:sp>
        <p:nvSpPr>
          <p:cNvPr id="4" name="AutoShape 28"/>
          <p:cNvSpPr/>
          <p:nvPr/>
        </p:nvSpPr>
        <p:spPr>
          <a:xfrm rot="10800000" flipH="1">
            <a:off x="5731385" y="1528035"/>
            <a:ext cx="260509" cy="977265"/>
          </a:xfrm>
          <a:prstGeom prst="rightBrace">
            <a:avLst>
              <a:gd name="adj1" fmla="val 56029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Arial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9881" y="1715678"/>
            <a:ext cx="185404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（普适公式）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6" grpId="1"/>
      <p:bldP spid="2" grpId="2"/>
      <p:bldP spid="3" grpId="3"/>
      <p:bldP spid="4" grpId="4"/>
      <p:bldP spid="5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773" y="618914"/>
            <a:ext cx="7531252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/>
          <p:cNvSpPr/>
          <p:nvPr/>
        </p:nvSpPr>
        <p:spPr>
          <a:xfrm>
            <a:off x="2988952" y="1028347"/>
            <a:ext cx="391373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表示电流做功的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快慢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35844" name="Rectangle 8"/>
          <p:cNvSpPr/>
          <p:nvPr/>
        </p:nvSpPr>
        <p:spPr>
          <a:xfrm>
            <a:off x="926948" y="2851458"/>
            <a:ext cx="7655077" cy="1282392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/>
          <a:lstStyle/>
          <a:p>
            <a:pPr marL="342900" indent="-342900">
              <a:lnSpc>
                <a:spcPct val="120000"/>
              </a:lnSpc>
            </a:pP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常用单位：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kW = 10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W      </a:t>
            </a:r>
            <a:endParaRPr lang="en-US" altLang="zh-CN" sz="2800" b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1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 = 10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mW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4626" y="1141060"/>
            <a:ext cx="192341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用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P 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表示。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3047" y="1918617"/>
            <a:ext cx="5997428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单位：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瓦特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，简称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瓦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，符号是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3047" y="112554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电功率：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" grpId="1"/>
      <p:bldP spid="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70" name="组合 32769"/>
          <p:cNvGrpSpPr/>
          <p:nvPr/>
        </p:nvGrpSpPr>
        <p:grpSpPr>
          <a:xfrm>
            <a:off x="1846421" y="2212154"/>
            <a:ext cx="1456952" cy="1115931"/>
            <a:chExt cx="1174" cy="742"/>
          </a:xfrm>
        </p:grpSpPr>
        <p:sp>
          <p:nvSpPr>
            <p:cNvPr id="32771" name="Rectangle 11"/>
            <p:cNvSpPr/>
            <p:nvPr/>
          </p:nvSpPr>
          <p:spPr>
            <a:xfrm>
              <a:off x="0" y="0"/>
              <a:ext cx="1174" cy="624"/>
            </a:xfrm>
            <a:prstGeom prst="rect">
              <a:avLst/>
            </a:prstGeom>
            <a:solidFill>
              <a:srgbClr val="FFFF99"/>
            </a:solidFill>
            <a:ln w="19050" cap="flat" cmpd="sng">
              <a:solidFill>
                <a:srgbClr val="99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2772" name="组合 32771"/>
            <p:cNvGrpSpPr/>
            <p:nvPr/>
          </p:nvGrpSpPr>
          <p:grpSpPr>
            <a:xfrm>
              <a:off x="181" y="45"/>
              <a:ext cx="785" cy="697"/>
              <a:chExt cx="785" cy="697"/>
            </a:xfrm>
          </p:grpSpPr>
          <p:sp>
            <p:nvSpPr>
              <p:cNvPr id="32773" name="Rectangle 6"/>
              <p:cNvSpPr/>
              <p:nvPr/>
            </p:nvSpPr>
            <p:spPr>
              <a:xfrm>
                <a:off x="0" y="121"/>
                <a:ext cx="510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P </a:t>
                </a:r>
                <a:r>
                  <a:rPr lang="en-US" altLang="zh-CN" sz="2400" b="1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=   </a:t>
                </a:r>
              </a:p>
            </p:txBody>
          </p:sp>
          <p:grpSp>
            <p:nvGrpSpPr>
              <p:cNvPr id="32774" name="组合 32773"/>
              <p:cNvGrpSpPr/>
              <p:nvPr/>
            </p:nvGrpSpPr>
            <p:grpSpPr>
              <a:xfrm>
                <a:off x="387" y="0"/>
                <a:ext cx="398" cy="697"/>
                <a:chExt cx="398" cy="697"/>
              </a:xfrm>
            </p:grpSpPr>
            <p:sp>
              <p:nvSpPr>
                <p:cNvPr id="32775" name="Rectangle 7"/>
                <p:cNvSpPr/>
                <p:nvPr/>
              </p:nvSpPr>
              <p:spPr>
                <a:xfrm>
                  <a:off x="0" y="0"/>
                  <a:ext cx="398" cy="6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W</a:t>
                  </a:r>
                </a:p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t</a:t>
                  </a:r>
                </a:p>
              </p:txBody>
            </p:sp>
            <p:sp>
              <p:nvSpPr>
                <p:cNvPr id="32776" name="Line 8"/>
                <p:cNvSpPr/>
                <p:nvPr/>
              </p:nvSpPr>
              <p:spPr>
                <a:xfrm>
                  <a:off x="63" y="279"/>
                  <a:ext cx="272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</p:grpSp>
      <p:grpSp>
        <p:nvGrpSpPr>
          <p:cNvPr id="32778" name="组合 32777"/>
          <p:cNvGrpSpPr/>
          <p:nvPr/>
        </p:nvGrpSpPr>
        <p:grpSpPr>
          <a:xfrm>
            <a:off x="3217307" y="3941419"/>
            <a:ext cx="1397794" cy="742950"/>
            <a:chExt cx="1174" cy="624"/>
          </a:xfrm>
        </p:grpSpPr>
        <p:sp>
          <p:nvSpPr>
            <p:cNvPr id="32779" name="Rectangle 11"/>
            <p:cNvSpPr/>
            <p:nvPr/>
          </p:nvSpPr>
          <p:spPr>
            <a:xfrm>
              <a:off x="0" y="0"/>
              <a:ext cx="1174" cy="624"/>
            </a:xfrm>
            <a:prstGeom prst="rect">
              <a:avLst/>
            </a:prstGeom>
            <a:solidFill>
              <a:srgbClr val="FFFF99"/>
            </a:solidFill>
            <a:ln w="19050" cap="flat" cmpd="sng">
              <a:solidFill>
                <a:srgbClr val="99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>
                <a:latin typeface="Arial" pitchFamily="34" charset="0"/>
              </a:endParaRPr>
            </a:p>
          </p:txBody>
        </p:sp>
        <p:sp>
          <p:nvSpPr>
            <p:cNvPr id="32780" name="Rectangle 6"/>
            <p:cNvSpPr/>
            <p:nvPr/>
          </p:nvSpPr>
          <p:spPr>
            <a:xfrm>
              <a:off x="169" y="130"/>
              <a:ext cx="953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P </a:t>
              </a:r>
              <a:r>
                <a:rPr lang="en-US" altLang="zh-CN" sz="2400" b="1">
                  <a:latin typeface="Times New Roman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UI </a:t>
              </a:r>
              <a:r>
                <a:rPr lang="en-US" altLang="zh-CN" sz="2400" b="1">
                  <a:latin typeface="Times New Roman" pitchFamily="18" charset="0"/>
                  <a:ea typeface="黑体" panose="02010609060101010101" pitchFamily="49" charset="-122"/>
                </a:rPr>
                <a:t>  </a:t>
              </a:r>
            </a:p>
          </p:txBody>
        </p:sp>
      </p:grpSp>
      <p:sp>
        <p:nvSpPr>
          <p:cNvPr id="32781" name="Rectangle 2"/>
          <p:cNvSpPr/>
          <p:nvPr/>
        </p:nvSpPr>
        <p:spPr>
          <a:xfrm>
            <a:off x="641220" y="3494108"/>
            <a:ext cx="2917031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168400" indent="-1168400">
              <a:lnSpc>
                <a:spcPct val="150000"/>
              </a:lnSpc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又因为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UIt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，则</a:t>
            </a:r>
          </a:p>
        </p:txBody>
      </p:sp>
      <p:sp>
        <p:nvSpPr>
          <p:cNvPr id="32782" name="Text Box 5"/>
          <p:cNvSpPr txBox="1"/>
          <p:nvPr/>
        </p:nvSpPr>
        <p:spPr>
          <a:xfrm>
            <a:off x="3811974" y="2450370"/>
            <a:ext cx="2591991" cy="384175"/>
          </a:xfrm>
          <a:prstGeom prst="rect">
            <a:avLst/>
          </a:prstGeom>
          <a:noFill/>
          <a:ln w="9525">
            <a:noFill/>
          </a:ln>
        </p:spPr>
        <p:txBody>
          <a:bodyPr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——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电功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783" name="Text Box 6"/>
          <p:cNvSpPr txBox="1"/>
          <p:nvPr/>
        </p:nvSpPr>
        <p:spPr>
          <a:xfrm>
            <a:off x="3902392" y="2943910"/>
            <a:ext cx="2051447" cy="384175"/>
          </a:xfrm>
          <a:prstGeom prst="rect">
            <a:avLst/>
          </a:prstGeom>
          <a:noFill/>
          <a:ln w="9525">
            <a:noFill/>
          </a:ln>
        </p:spPr>
        <p:txBody>
          <a:bodyPr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—— 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时间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2784" name="Text Box 7"/>
          <p:cNvSpPr txBox="1"/>
          <p:nvPr/>
        </p:nvSpPr>
        <p:spPr>
          <a:xfrm>
            <a:off x="3902393" y="1993795"/>
            <a:ext cx="2520554" cy="384175"/>
          </a:xfrm>
          <a:prstGeom prst="rect">
            <a:avLst/>
          </a:prstGeom>
          <a:noFill/>
          <a:ln w="9525">
            <a:noFill/>
          </a:ln>
        </p:spPr>
        <p:txBody>
          <a:bodyPr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——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电功率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1996" y="2379319"/>
            <a:ext cx="9953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公式：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3376523" y="2161168"/>
            <a:ext cx="363456" cy="106926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622459" y="1284075"/>
            <a:ext cx="811482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电功率</a:t>
            </a:r>
            <a:r>
              <a:rPr lang="zh-CN" altLang="en-US" sz="24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等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于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电功与时间之比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。即电流在单位时间内完成的电功。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5037217" y="4052300"/>
            <a:ext cx="2591991" cy="384175"/>
          </a:xfrm>
          <a:prstGeom prst="rect">
            <a:avLst/>
          </a:prstGeom>
          <a:noFill/>
          <a:ln w="9525">
            <a:noFill/>
          </a:ln>
        </p:spPr>
        <p:txBody>
          <a:bodyPr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——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电压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——V</a:t>
            </a:r>
          </a:p>
        </p:txBody>
      </p:sp>
      <p:sp>
        <p:nvSpPr>
          <p:cNvPr id="11" name="Text Box 6"/>
          <p:cNvSpPr txBox="1"/>
          <p:nvPr/>
        </p:nvSpPr>
        <p:spPr>
          <a:xfrm>
            <a:off x="5083940" y="4486657"/>
            <a:ext cx="2986088" cy="384175"/>
          </a:xfrm>
          <a:prstGeom prst="rect">
            <a:avLst/>
          </a:prstGeom>
          <a:noFill/>
          <a:ln w="9525">
            <a:noFill/>
          </a:ln>
        </p:spPr>
        <p:txBody>
          <a:bodyPr wrap="square"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—— 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电流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——A   </a:t>
            </a:r>
          </a:p>
        </p:txBody>
      </p:sp>
      <p:sp>
        <p:nvSpPr>
          <p:cNvPr id="12" name="Text Box 7"/>
          <p:cNvSpPr txBox="1"/>
          <p:nvPr/>
        </p:nvSpPr>
        <p:spPr>
          <a:xfrm>
            <a:off x="5081966" y="3592775"/>
            <a:ext cx="3255645" cy="384175"/>
          </a:xfrm>
          <a:prstGeom prst="rect">
            <a:avLst/>
          </a:prstGeom>
          <a:noFill/>
          <a:ln w="9525">
            <a:noFill/>
          </a:ln>
        </p:spPr>
        <p:txBody>
          <a:bodyPr wrap="square" lIns="13500" tIns="8100" rIns="0" bIns="81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——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电功率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——W   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4679871" y="3796774"/>
            <a:ext cx="318727" cy="93630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9" name="组合 28"/>
          <p:cNvGrpSpPr/>
          <p:nvPr/>
        </p:nvGrpSpPr>
        <p:grpSpPr>
          <a:xfrm>
            <a:off x="2071045" y="536312"/>
            <a:ext cx="4847340" cy="495548"/>
            <a:chOff x="2506980" y="579256"/>
            <a:chExt cx="3958508" cy="495548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电功率的定义式和计算式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3" grpId="1"/>
      <p:bldP spid="32784" grpId="2"/>
      <p:bldP spid="10" grpId="3"/>
      <p:bldP spid="11" grpId="4"/>
      <p:bldP spid="12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30721"/>
          <p:cNvSpPr/>
          <p:nvPr/>
        </p:nvSpPr>
        <p:spPr>
          <a:xfrm>
            <a:off x="4990148" y="450665"/>
            <a:ext cx="367760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chemeClr val="bg1"/>
              </a:buClr>
            </a:pPr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</a:t>
            </a:r>
          </a:p>
          <a:p>
            <a:pPr eaLnBrk="0" hangingPunct="0">
              <a:buClr>
                <a:schemeClr val="bg1"/>
              </a:buClr>
            </a:pPr>
            <a:endParaRPr lang="en-US" altLang="zh-CN" sz="32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4" name="矩形 30723"/>
          <p:cNvSpPr/>
          <p:nvPr/>
        </p:nvSpPr>
        <p:spPr>
          <a:xfrm>
            <a:off x="541170" y="2623291"/>
            <a:ext cx="792104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chemeClr val="bg1"/>
              </a:buClr>
            </a:pP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国际单位制中，式中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的单位分别是焦、瓦、秒。（</a:t>
            </a: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1J=1W·s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0727" name="矩形 30726"/>
          <p:cNvSpPr/>
          <p:nvPr/>
        </p:nvSpPr>
        <p:spPr>
          <a:xfrm>
            <a:off x="541170" y="3539289"/>
            <a:ext cx="8126581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如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果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的单位分别是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千瓦、小时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，那么它们相乘之后，就得到电功另一个单位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千瓦时（度）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1748" name="Rectangle 11"/>
          <p:cNvSpPr/>
          <p:nvPr/>
        </p:nvSpPr>
        <p:spPr>
          <a:xfrm>
            <a:off x="4757457" y="1640571"/>
            <a:ext cx="14420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 </a:t>
            </a:r>
            <a:r>
              <a:rPr lang="en-US" altLang="zh-CN" sz="32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32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Pt</a:t>
            </a:r>
          </a:p>
        </p:txBody>
      </p:sp>
      <p:sp>
        <p:nvSpPr>
          <p:cNvPr id="31749" name="AutoShape 13"/>
          <p:cNvSpPr/>
          <p:nvPr/>
        </p:nvSpPr>
        <p:spPr>
          <a:xfrm>
            <a:off x="3978972" y="1812100"/>
            <a:ext cx="511969" cy="226219"/>
          </a:xfrm>
          <a:prstGeom prst="rightArrow">
            <a:avLst>
              <a:gd name="adj1" fmla="val 44444"/>
              <a:gd name="adj2" fmla="val 81578"/>
            </a:avLst>
          </a:pr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1756" name="组合 31755"/>
          <p:cNvGrpSpPr/>
          <p:nvPr/>
        </p:nvGrpSpPr>
        <p:grpSpPr>
          <a:xfrm>
            <a:off x="2344997" y="1434673"/>
            <a:ext cx="1395413" cy="1076325"/>
            <a:chOff x="353" y="3808"/>
            <a:chExt cx="1172" cy="904"/>
          </a:xfrm>
        </p:grpSpPr>
        <p:sp>
          <p:nvSpPr>
            <p:cNvPr id="31757" name="矩形 31756"/>
            <p:cNvSpPr/>
            <p:nvPr/>
          </p:nvSpPr>
          <p:spPr>
            <a:xfrm>
              <a:off x="353" y="3975"/>
              <a:ext cx="680" cy="4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P </a:t>
              </a:r>
              <a:r>
                <a:rPr lang="en-US" altLang="zh-CN" sz="32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1758" name="矩形 31757"/>
            <p:cNvSpPr/>
            <p:nvPr/>
          </p:nvSpPr>
          <p:spPr>
            <a:xfrm>
              <a:off x="1002" y="3808"/>
              <a:ext cx="457" cy="9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32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W</a:t>
              </a:r>
            </a:p>
            <a:p>
              <a:pPr algn="ctr"/>
              <a:r>
                <a:rPr lang="en-US" altLang="zh-CN" sz="32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1759" name="直接连接符 31758"/>
            <p:cNvSpPr/>
            <p:nvPr/>
          </p:nvSpPr>
          <p:spPr>
            <a:xfrm>
              <a:off x="1002" y="4226"/>
              <a:ext cx="52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882366" y="574040"/>
            <a:ext cx="256667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</a:rPr>
              <a:t>千瓦时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</a:rPr>
              <a:t>的来历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30721"/>
          <p:cNvSpPr/>
          <p:nvPr/>
        </p:nvSpPr>
        <p:spPr>
          <a:xfrm>
            <a:off x="4990148" y="450665"/>
            <a:ext cx="367760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chemeClr val="bg1"/>
              </a:buClr>
            </a:pPr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</a:t>
            </a:r>
          </a:p>
          <a:p>
            <a:pPr eaLnBrk="0" hangingPunct="0">
              <a:buClr>
                <a:schemeClr val="bg1"/>
              </a:buClr>
            </a:pPr>
            <a:endParaRPr lang="en-US" altLang="zh-CN" sz="32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729" name="组合 30728"/>
          <p:cNvGrpSpPr/>
          <p:nvPr/>
        </p:nvGrpSpPr>
        <p:grpSpPr>
          <a:xfrm>
            <a:off x="2823409" y="2116088"/>
            <a:ext cx="4860131" cy="1403747"/>
            <a:chOff x="930" y="2886"/>
            <a:chExt cx="4082" cy="1179"/>
          </a:xfrm>
        </p:grpSpPr>
        <p:sp>
          <p:nvSpPr>
            <p:cNvPr id="30730" name="直接连接符 30729"/>
            <p:cNvSpPr/>
            <p:nvPr/>
          </p:nvSpPr>
          <p:spPr>
            <a:xfrm flipH="1">
              <a:off x="930" y="2896"/>
              <a:ext cx="0" cy="116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30731" name="组合 30730"/>
            <p:cNvGrpSpPr/>
            <p:nvPr/>
          </p:nvGrpSpPr>
          <p:grpSpPr>
            <a:xfrm>
              <a:off x="930" y="2886"/>
              <a:ext cx="4082" cy="1179"/>
              <a:chOff x="930" y="2886"/>
              <a:chExt cx="4082" cy="1179"/>
            </a:xfrm>
          </p:grpSpPr>
          <p:sp>
            <p:nvSpPr>
              <p:cNvPr id="30732" name="矩形 30731"/>
              <p:cNvSpPr/>
              <p:nvPr/>
            </p:nvSpPr>
            <p:spPr>
              <a:xfrm>
                <a:off x="1156" y="3657"/>
                <a:ext cx="675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400" b="1">
                    <a:latin typeface="Times New Roman" pitchFamily="18" charset="0"/>
                    <a:ea typeface="宋体" pitchFamily="2" charset="-122"/>
                  </a:rPr>
                  <a:t>电功</a:t>
                </a:r>
              </a:p>
            </p:txBody>
          </p:sp>
          <p:grpSp>
            <p:nvGrpSpPr>
              <p:cNvPr id="30733" name="组合 30732"/>
              <p:cNvGrpSpPr/>
              <p:nvPr/>
            </p:nvGrpSpPr>
            <p:grpSpPr>
              <a:xfrm>
                <a:off x="930" y="2886"/>
                <a:ext cx="4082" cy="1179"/>
                <a:chOff x="930" y="2886"/>
                <a:chExt cx="4082" cy="1179"/>
              </a:xfrm>
            </p:grpSpPr>
            <p:sp>
              <p:nvSpPr>
                <p:cNvPr id="30734" name="直接连接符 30733"/>
                <p:cNvSpPr/>
                <p:nvPr/>
              </p:nvSpPr>
              <p:spPr>
                <a:xfrm flipH="1">
                  <a:off x="930" y="2886"/>
                  <a:ext cx="4082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35" name="直接连接符 30734"/>
                <p:cNvSpPr/>
                <p:nvPr/>
              </p:nvSpPr>
              <p:spPr>
                <a:xfrm flipV="1">
                  <a:off x="938" y="3294"/>
                  <a:ext cx="407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36" name="直接连接符 30735"/>
                <p:cNvSpPr/>
                <p:nvPr/>
              </p:nvSpPr>
              <p:spPr>
                <a:xfrm>
                  <a:off x="930" y="3657"/>
                  <a:ext cx="408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37" name="直接连接符 30736"/>
                <p:cNvSpPr/>
                <p:nvPr/>
              </p:nvSpPr>
              <p:spPr>
                <a:xfrm flipV="1">
                  <a:off x="938" y="4065"/>
                  <a:ext cx="407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38" name="直接连接符 30737"/>
                <p:cNvSpPr/>
                <p:nvPr/>
              </p:nvSpPr>
              <p:spPr>
                <a:xfrm flipH="1">
                  <a:off x="2064" y="2886"/>
                  <a:ext cx="0" cy="1179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39" name="直接连接符 30738"/>
                <p:cNvSpPr/>
                <p:nvPr/>
              </p:nvSpPr>
              <p:spPr>
                <a:xfrm flipH="1">
                  <a:off x="3470" y="2886"/>
                  <a:ext cx="0" cy="1179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40" name="直接连接符 30739"/>
                <p:cNvSpPr/>
                <p:nvPr/>
              </p:nvSpPr>
              <p:spPr>
                <a:xfrm flipH="1">
                  <a:off x="5012" y="2886"/>
                  <a:ext cx="0" cy="1179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41" name="矩形 30740"/>
                <p:cNvSpPr/>
                <p:nvPr/>
              </p:nvSpPr>
              <p:spPr>
                <a:xfrm>
                  <a:off x="975" y="2886"/>
                  <a:ext cx="935" cy="3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zh-CN" altLang="en-US" sz="2400" b="1">
                      <a:latin typeface="Times New Roman" pitchFamily="18" charset="0"/>
                      <a:ea typeface="宋体" pitchFamily="2" charset="-122"/>
                    </a:rPr>
                    <a:t>电功率</a:t>
                  </a:r>
                </a:p>
              </p:txBody>
            </p:sp>
            <p:sp>
              <p:nvSpPr>
                <p:cNvPr id="30742" name="矩形 30741"/>
                <p:cNvSpPr/>
                <p:nvPr/>
              </p:nvSpPr>
              <p:spPr>
                <a:xfrm>
                  <a:off x="1111" y="3249"/>
                  <a:ext cx="675" cy="3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zh-CN" altLang="en-US" sz="2400" b="1">
                      <a:latin typeface="Times New Roman" pitchFamily="18" charset="0"/>
                      <a:ea typeface="宋体" pitchFamily="2" charset="-122"/>
                    </a:rPr>
                    <a:t>时间</a:t>
                  </a:r>
                </a:p>
              </p:txBody>
            </p:sp>
          </p:grpSp>
        </p:grpSp>
      </p:grpSp>
      <p:sp>
        <p:nvSpPr>
          <p:cNvPr id="30743" name="矩形 30742"/>
          <p:cNvSpPr/>
          <p:nvPr/>
        </p:nvSpPr>
        <p:spPr>
          <a:xfrm>
            <a:off x="4612300" y="2173209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0744" name="矩形 30743"/>
          <p:cNvSpPr/>
          <p:nvPr/>
        </p:nvSpPr>
        <p:spPr>
          <a:xfrm>
            <a:off x="4775912" y="2570631"/>
            <a:ext cx="3213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0745" name="矩形 30744"/>
          <p:cNvSpPr/>
          <p:nvPr/>
        </p:nvSpPr>
        <p:spPr>
          <a:xfrm>
            <a:off x="4717271" y="3084514"/>
            <a:ext cx="360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30746" name="矩形 30745"/>
          <p:cNvSpPr/>
          <p:nvPr/>
        </p:nvSpPr>
        <p:spPr>
          <a:xfrm>
            <a:off x="6422666" y="2156205"/>
            <a:ext cx="7441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kW</a:t>
            </a:r>
          </a:p>
        </p:txBody>
      </p:sp>
      <p:sp>
        <p:nvSpPr>
          <p:cNvPr id="30747" name="矩形 30746"/>
          <p:cNvSpPr/>
          <p:nvPr/>
        </p:nvSpPr>
        <p:spPr>
          <a:xfrm>
            <a:off x="6553032" y="2593976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0748" name="矩形 30747"/>
          <p:cNvSpPr/>
          <p:nvPr/>
        </p:nvSpPr>
        <p:spPr>
          <a:xfrm>
            <a:off x="6184177" y="3079513"/>
            <a:ext cx="11410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kW·h</a:t>
            </a:r>
          </a:p>
        </p:txBody>
      </p:sp>
      <p:sp>
        <p:nvSpPr>
          <p:cNvPr id="27" name="矩形 26"/>
          <p:cNvSpPr/>
          <p:nvPr/>
        </p:nvSpPr>
        <p:spPr>
          <a:xfrm>
            <a:off x="301625" y="727710"/>
            <a:ext cx="826008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1kW·h</a:t>
            </a:r>
            <a:r>
              <a:rPr lang="en-US" altLang="zh-CN" sz="28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功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率为</a:t>
            </a: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1kW 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的用电器工作</a:t>
            </a: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1h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所消耗的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电能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30745" grpId="1"/>
      <p:bldP spid="30746" grpId="2"/>
      <p:bldP spid="30748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右箭头 3"/>
          <p:cNvSpPr/>
          <p:nvPr/>
        </p:nvSpPr>
        <p:spPr>
          <a:xfrm>
            <a:off x="4683678" y="764737"/>
            <a:ext cx="522446" cy="15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5320030" y="648824"/>
            <a:ext cx="10606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原理：</a:t>
            </a:r>
          </a:p>
        </p:txBody>
      </p:sp>
      <p:grpSp>
        <p:nvGrpSpPr>
          <p:cNvPr id="32770" name="组合 32769"/>
          <p:cNvGrpSpPr/>
          <p:nvPr/>
        </p:nvGrpSpPr>
        <p:grpSpPr>
          <a:xfrm>
            <a:off x="6242303" y="476104"/>
            <a:ext cx="1397794" cy="883444"/>
            <a:chExt cx="1174" cy="742"/>
          </a:xfrm>
        </p:grpSpPr>
        <p:sp>
          <p:nvSpPr>
            <p:cNvPr id="32771" name="Rectangle 11"/>
            <p:cNvSpPr/>
            <p:nvPr/>
          </p:nvSpPr>
          <p:spPr>
            <a:xfrm>
              <a:off x="0" y="0"/>
              <a:ext cx="1174" cy="723"/>
            </a:xfrm>
            <a:prstGeom prst="rect">
              <a:avLst/>
            </a:prstGeom>
            <a:solidFill>
              <a:srgbClr val="FFFF99"/>
            </a:solidFill>
            <a:ln w="19050" cap="flat" cmpd="sng">
              <a:solidFill>
                <a:srgbClr val="99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2772" name="组合 32771"/>
            <p:cNvGrpSpPr/>
            <p:nvPr/>
          </p:nvGrpSpPr>
          <p:grpSpPr>
            <a:xfrm>
              <a:off x="181" y="45"/>
              <a:ext cx="785" cy="697"/>
              <a:chExt cx="785" cy="697"/>
            </a:xfrm>
          </p:grpSpPr>
          <p:sp>
            <p:nvSpPr>
              <p:cNvPr id="32773" name="Rectangle 6"/>
              <p:cNvSpPr/>
              <p:nvPr/>
            </p:nvSpPr>
            <p:spPr>
              <a:xfrm>
                <a:off x="0" y="121"/>
                <a:ext cx="510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P </a:t>
                </a:r>
                <a:r>
                  <a:rPr lang="en-US" altLang="zh-CN" sz="2400" b="1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=   </a:t>
                </a:r>
              </a:p>
            </p:txBody>
          </p:sp>
          <p:grpSp>
            <p:nvGrpSpPr>
              <p:cNvPr id="32774" name="组合 32773"/>
              <p:cNvGrpSpPr/>
              <p:nvPr/>
            </p:nvGrpSpPr>
            <p:grpSpPr>
              <a:xfrm>
                <a:off x="387" y="0"/>
                <a:ext cx="398" cy="697"/>
                <a:chExt cx="398" cy="697"/>
              </a:xfrm>
            </p:grpSpPr>
            <p:sp>
              <p:nvSpPr>
                <p:cNvPr id="32775" name="Rectangle 7"/>
                <p:cNvSpPr/>
                <p:nvPr/>
              </p:nvSpPr>
              <p:spPr>
                <a:xfrm>
                  <a:off x="0" y="0"/>
                  <a:ext cx="398" cy="6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W</a:t>
                  </a:r>
                </a:p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t</a:t>
                  </a:r>
                </a:p>
              </p:txBody>
            </p:sp>
            <p:sp>
              <p:nvSpPr>
                <p:cNvPr id="32776" name="Line 8"/>
                <p:cNvSpPr/>
                <p:nvPr/>
              </p:nvSpPr>
              <p:spPr>
                <a:xfrm>
                  <a:off x="88" y="318"/>
                  <a:ext cx="272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</p:grpSp>
      <p:sp>
        <p:nvSpPr>
          <p:cNvPr id="6" name="文本框 5"/>
          <p:cNvSpPr txBox="1"/>
          <p:nvPr/>
        </p:nvSpPr>
        <p:spPr>
          <a:xfrm>
            <a:off x="4329191" y="1571825"/>
            <a:ext cx="15211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测量工具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57645" y="1351244"/>
            <a:ext cx="12830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电能表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79143" y="1839068"/>
            <a:ext cx="12830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停表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5726981" y="1585416"/>
            <a:ext cx="294257" cy="534486"/>
          </a:xfrm>
          <a:prstGeom prst="leftBrace">
            <a:avLst>
              <a:gd name="adj1" fmla="val 152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9"/>
          <p:cNvSpPr txBox="1"/>
          <p:nvPr/>
        </p:nvSpPr>
        <p:spPr>
          <a:xfrm>
            <a:off x="3920581" y="2320187"/>
            <a:ext cx="507444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  <a:sym typeface="+mn-ea"/>
              </a:rPr>
              <a:t>测量方法</a:t>
            </a: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：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让被测用电器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单独工作，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记录工作一段时间</a:t>
            </a:r>
            <a:r>
              <a:rPr lang="zh-CN" altLang="en-US" sz="24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内铝盘转动的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圈数</a:t>
            </a:r>
            <a:r>
              <a:rPr lang="zh-CN" altLang="en-US" sz="24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80254" y="3773756"/>
            <a:ext cx="1521143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计算公式：</a:t>
            </a:r>
          </a:p>
        </p:txBody>
      </p:sp>
      <p:graphicFrame>
        <p:nvGraphicFramePr>
          <p:cNvPr id="13" name="对象 1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4739426" y="3397177"/>
          <a:ext cx="1718310" cy="93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" progId="Equation.DSMT4">
                  <p:embed/>
                </p:oleObj>
              </mc:Choice>
              <mc:Fallback>
                <p:oleObj name="Equation" r:id="rId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9426" y="3397177"/>
                        <a:ext cx="1718310" cy="938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258696" y="4415287"/>
            <a:ext cx="6574155" cy="4140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zh-CN" altLang="en-US" sz="21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（式中</a:t>
            </a:r>
            <a:r>
              <a:rPr lang="en-US" altLang="zh-CN" sz="21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1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为电路中消耗</a:t>
            </a:r>
            <a:r>
              <a:rPr lang="en-US" altLang="zh-CN" sz="21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1kW</a:t>
            </a:r>
            <a:r>
              <a:rPr lang="en-US" altLang="zh-CN" sz="21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1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21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电能电能表转动的次数）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55569" y="533905"/>
            <a:ext cx="4528109" cy="495548"/>
            <a:chOff x="2506980" y="579256"/>
            <a:chExt cx="3958508" cy="495548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用电能表测量用电器的电功</a:t>
              </a:r>
              <a:r>
                <a:rPr lang="zh-CN" altLang="en-US" sz="2400" b="1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率</a:t>
              </a:r>
              <a:endPara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20" y="1250950"/>
            <a:ext cx="2461260" cy="2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2"/>
      <p:bldP spid="10" grpId="3"/>
      <p:bldP spid="14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9" name="Rectangle 12"/>
          <p:cNvSpPr/>
          <p:nvPr/>
        </p:nvSpPr>
        <p:spPr>
          <a:xfrm>
            <a:off x="1462264" y="1455627"/>
            <a:ext cx="110940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 smtClean="0">
                <a:latin typeface="Times New Roman" pitchFamily="18" charset="0"/>
                <a:ea typeface="黑体" panose="02010609060101010101" pitchFamily="49" charset="-122"/>
              </a:rPr>
              <a:t>P </a:t>
            </a:r>
            <a:r>
              <a:rPr lang="en-US" altLang="zh-CN" sz="2400" b="1" smtClean="0">
                <a:latin typeface="Times New Roman" pitchFamily="18" charset="0"/>
                <a:ea typeface="黑体" panose="02010609060101010101" pitchFamily="49" charset="-122"/>
              </a:rPr>
              <a:t>= </a:t>
            </a:r>
            <a:r>
              <a:rPr lang="en-US" altLang="zh-CN" sz="2400" b="1" i="1">
                <a:latin typeface="Times New Roman" pitchFamily="18" charset="0"/>
                <a:ea typeface="黑体" panose="02010609060101010101" pitchFamily="49" charset="-122"/>
              </a:rPr>
              <a:t>UI </a:t>
            </a:r>
          </a:p>
        </p:txBody>
      </p:sp>
      <p:grpSp>
        <p:nvGrpSpPr>
          <p:cNvPr id="24580" name="组合 24579"/>
          <p:cNvGrpSpPr/>
          <p:nvPr/>
        </p:nvGrpSpPr>
        <p:grpSpPr>
          <a:xfrm>
            <a:off x="1478834" y="2229541"/>
            <a:ext cx="794793" cy="829866"/>
            <a:chOff x="0" y="-64"/>
            <a:chExt cx="668" cy="697"/>
          </a:xfrm>
        </p:grpSpPr>
        <p:sp>
          <p:nvSpPr>
            <p:cNvPr id="24581" name="Rectangle 13"/>
            <p:cNvSpPr/>
            <p:nvPr/>
          </p:nvSpPr>
          <p:spPr>
            <a:xfrm>
              <a:off x="0" y="91"/>
              <a:ext cx="51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I</a:t>
              </a:r>
              <a:r>
                <a:rPr lang="en-US" altLang="zh-CN" sz="2400" b="1">
                  <a:latin typeface="Times New Roman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2400" b="1" smtClean="0">
                  <a:latin typeface="Times New Roman" pitchFamily="18" charset="0"/>
                  <a:ea typeface="黑体" panose="02010609060101010101" pitchFamily="49" charset="-122"/>
                </a:rPr>
                <a:t>= </a:t>
              </a:r>
              <a:endParaRPr lang="en-US" altLang="zh-CN" sz="2400" b="1" i="1">
                <a:latin typeface="Times New Roman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4582" name="组合 24581"/>
            <p:cNvGrpSpPr/>
            <p:nvPr/>
          </p:nvGrpSpPr>
          <p:grpSpPr>
            <a:xfrm>
              <a:off x="367" y="-64"/>
              <a:ext cx="301" cy="697"/>
              <a:chOff x="74" y="-64"/>
              <a:chExt cx="754" cy="697"/>
            </a:xfrm>
          </p:grpSpPr>
          <p:sp>
            <p:nvSpPr>
              <p:cNvPr id="24583" name="Rectangle 18"/>
              <p:cNvSpPr/>
              <p:nvPr/>
            </p:nvSpPr>
            <p:spPr>
              <a:xfrm>
                <a:off x="74" y="-64"/>
                <a:ext cx="754" cy="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itchFamily="18" charset="0"/>
                    <a:ea typeface="黑体" panose="02010609060101010101" pitchFamily="49" charset="-122"/>
                  </a:rPr>
                  <a:t>U</a:t>
                </a:r>
              </a:p>
              <a:p>
                <a:pPr algn="ctr"/>
                <a:r>
                  <a:rPr lang="en-US" altLang="zh-CN" sz="2400" b="1" i="1">
                    <a:latin typeface="Times New Roman" pitchFamily="18" charset="0"/>
                    <a:ea typeface="黑体" panose="02010609060101010101" pitchFamily="49" charset="-122"/>
                  </a:rPr>
                  <a:t>R</a:t>
                </a:r>
              </a:p>
            </p:txBody>
          </p:sp>
          <p:sp>
            <p:nvSpPr>
              <p:cNvPr id="24584" name="Line 19"/>
              <p:cNvSpPr/>
              <p:nvPr/>
            </p:nvSpPr>
            <p:spPr>
              <a:xfrm>
                <a:off x="198" y="287"/>
                <a:ext cx="605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24585" name="AutoShape 27"/>
          <p:cNvSpPr/>
          <p:nvPr/>
        </p:nvSpPr>
        <p:spPr>
          <a:xfrm>
            <a:off x="2458165" y="1660661"/>
            <a:ext cx="197644" cy="977503"/>
          </a:xfrm>
          <a:prstGeom prst="rightBrace">
            <a:avLst>
              <a:gd name="adj1" fmla="val 56029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Arial" pitchFamily="34" charset="0"/>
            </a:endParaRPr>
          </a:p>
        </p:txBody>
      </p:sp>
      <p:sp>
        <p:nvSpPr>
          <p:cNvPr id="24586" name="AutoShape 36"/>
          <p:cNvSpPr/>
          <p:nvPr/>
        </p:nvSpPr>
        <p:spPr>
          <a:xfrm>
            <a:off x="2810590" y="2028087"/>
            <a:ext cx="511969" cy="226219"/>
          </a:xfrm>
          <a:prstGeom prst="rightArrow">
            <a:avLst>
              <a:gd name="adj1" fmla="val 44444"/>
              <a:gd name="adj2" fmla="val 81578"/>
            </a:avLst>
          </a:pr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Arial" pitchFamily="34" charset="0"/>
            </a:endParaRPr>
          </a:p>
        </p:txBody>
      </p:sp>
      <p:grpSp>
        <p:nvGrpSpPr>
          <p:cNvPr id="24587" name="组合 24586"/>
          <p:cNvGrpSpPr/>
          <p:nvPr/>
        </p:nvGrpSpPr>
        <p:grpSpPr>
          <a:xfrm>
            <a:off x="3429715" y="1285153"/>
            <a:ext cx="1458515" cy="1537701"/>
            <a:chOff x="0" y="-119062"/>
            <a:chExt cx="1944687" cy="2050628"/>
          </a:xfrm>
        </p:grpSpPr>
        <p:sp>
          <p:nvSpPr>
            <p:cNvPr id="24588" name="AutoShape 28"/>
            <p:cNvSpPr/>
            <p:nvPr/>
          </p:nvSpPr>
          <p:spPr>
            <a:xfrm flipH="1">
              <a:off x="0" y="374650"/>
              <a:ext cx="263525" cy="1303337"/>
            </a:xfrm>
            <a:prstGeom prst="rightBrace">
              <a:avLst>
                <a:gd name="adj1" fmla="val 56029"/>
                <a:gd name="adj2" fmla="val 50000"/>
              </a:avLst>
            </a:prstGeom>
            <a:noFill/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>
                <a:latin typeface="Arial" pitchFamily="34" charset="0"/>
              </a:endParaRPr>
            </a:p>
          </p:txBody>
        </p:sp>
        <p:sp>
          <p:nvSpPr>
            <p:cNvPr id="24589" name="Rectangle 31"/>
            <p:cNvSpPr/>
            <p:nvPr/>
          </p:nvSpPr>
          <p:spPr>
            <a:xfrm>
              <a:off x="288925" y="1317625"/>
              <a:ext cx="1655762" cy="6139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P</a:t>
              </a:r>
              <a:r>
                <a:rPr lang="en-US" altLang="zh-CN" sz="2400" b="1">
                  <a:latin typeface="Times New Roman" pitchFamily="18" charset="0"/>
                  <a:ea typeface="黑体" panose="02010609060101010101" pitchFamily="49" charset="-122"/>
                </a:rPr>
                <a:t> = </a:t>
              </a:r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I</a:t>
              </a:r>
              <a:r>
                <a:rPr lang="en-US" altLang="zh-CN" sz="2400" b="1" baseline="30000">
                  <a:latin typeface="Times New Roman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2400" b="1" i="1">
                  <a:latin typeface="Times New Roman" pitchFamily="18" charset="0"/>
                  <a:ea typeface="黑体" panose="02010609060101010101" pitchFamily="49" charset="-122"/>
                </a:rPr>
                <a:t>R</a:t>
              </a:r>
            </a:p>
          </p:txBody>
        </p:sp>
        <p:grpSp>
          <p:nvGrpSpPr>
            <p:cNvPr id="24590" name="组合 24589"/>
            <p:cNvGrpSpPr/>
            <p:nvPr/>
          </p:nvGrpSpPr>
          <p:grpSpPr>
            <a:xfrm>
              <a:off x="231789" y="-119062"/>
              <a:ext cx="1559264" cy="1106488"/>
              <a:chOff x="0" y="-75"/>
              <a:chExt cx="982" cy="697"/>
            </a:xfrm>
          </p:grpSpPr>
          <p:sp>
            <p:nvSpPr>
              <p:cNvPr id="24591" name="Rectangle 29"/>
              <p:cNvSpPr/>
              <p:nvPr/>
            </p:nvSpPr>
            <p:spPr>
              <a:xfrm>
                <a:off x="0" y="122"/>
                <a:ext cx="520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pitchFamily="18" charset="0"/>
                    <a:ea typeface="黑体" panose="02010609060101010101" pitchFamily="49" charset="-122"/>
                  </a:rPr>
                  <a:t>P</a:t>
                </a:r>
                <a:r>
                  <a:rPr lang="en-US" altLang="zh-CN" sz="2400" b="1">
                    <a:latin typeface="Times New Roman" pitchFamily="18" charset="0"/>
                    <a:ea typeface="黑体" panose="02010609060101010101" pitchFamily="49" charset="-122"/>
                  </a:rPr>
                  <a:t> = </a:t>
                </a:r>
                <a:endParaRPr lang="en-US" altLang="zh-CN" sz="2400" b="1" i="1">
                  <a:latin typeface="Times New Roman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24592" name="组合 24591"/>
              <p:cNvGrpSpPr/>
              <p:nvPr/>
            </p:nvGrpSpPr>
            <p:grpSpPr>
              <a:xfrm>
                <a:off x="335" y="-75"/>
                <a:ext cx="647" cy="697"/>
                <a:chOff x="-204" y="-75"/>
                <a:chExt cx="1373" cy="697"/>
              </a:xfrm>
            </p:grpSpPr>
            <p:sp>
              <p:nvSpPr>
                <p:cNvPr id="24593" name="Rectangle 33"/>
                <p:cNvSpPr/>
                <p:nvPr/>
              </p:nvSpPr>
              <p:spPr>
                <a:xfrm>
                  <a:off x="-204" y="-75"/>
                  <a:ext cx="1373" cy="6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黑体" panose="02010609060101010101" pitchFamily="49" charset="-122"/>
                    </a:rPr>
                    <a:t>U</a:t>
                  </a:r>
                  <a:r>
                    <a:rPr lang="en-US" altLang="zh-CN" sz="2400" b="1" baseline="30000">
                      <a:latin typeface="Times New Roman" pitchFamily="18" charset="0"/>
                      <a:ea typeface="黑体" panose="02010609060101010101" pitchFamily="49" charset="-122"/>
                    </a:rPr>
                    <a:t>2</a:t>
                  </a:r>
                </a:p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黑体" panose="02010609060101010101" pitchFamily="49" charset="-122"/>
                    </a:rPr>
                    <a:t>R</a:t>
                  </a:r>
                </a:p>
              </p:txBody>
            </p:sp>
            <p:sp>
              <p:nvSpPr>
                <p:cNvPr id="24594" name="Line 34"/>
                <p:cNvSpPr/>
                <p:nvPr/>
              </p:nvSpPr>
              <p:spPr>
                <a:xfrm>
                  <a:off x="180" y="288"/>
                  <a:ext cx="605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</p:grpSp>
      <p:sp>
        <p:nvSpPr>
          <p:cNvPr id="3" name="文本框 2"/>
          <p:cNvSpPr txBox="1"/>
          <p:nvPr/>
        </p:nvSpPr>
        <p:spPr>
          <a:xfrm>
            <a:off x="5514624" y="1543872"/>
            <a:ext cx="185404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适用条件：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纯电阻电路</a:t>
            </a:r>
          </a:p>
        </p:txBody>
      </p:sp>
      <p:sp>
        <p:nvSpPr>
          <p:cNvPr id="4" name="AutoShape 28"/>
          <p:cNvSpPr/>
          <p:nvPr/>
        </p:nvSpPr>
        <p:spPr>
          <a:xfrm rot="10800000" flipH="1">
            <a:off x="4888230" y="1667209"/>
            <a:ext cx="260509" cy="977265"/>
          </a:xfrm>
          <a:prstGeom prst="rightBrace">
            <a:avLst>
              <a:gd name="adj1" fmla="val 56029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Arial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2005" y="1839969"/>
            <a:ext cx="185404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（普适公式）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5280" y="3244368"/>
            <a:ext cx="8536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对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于一段导体而言，知道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四个物理量中的任意两个，就可以选择对应的公式，来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计算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其他两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个量。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209860" y="611542"/>
            <a:ext cx="4528109" cy="495548"/>
            <a:chOff x="2506980" y="579256"/>
            <a:chExt cx="3958508" cy="49554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矩形 35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电功率计算的导出公式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6" grpId="1"/>
      <p:bldP spid="3" grpId="2"/>
      <p:bldP spid="4" grpId="3"/>
      <p:bldP spid="5" grpId="4"/>
      <p:bldP spid="2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898363" y="1963678"/>
            <a:ext cx="8825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pitchFamily="49" charset="-122"/>
              </a:rPr>
              <a:t>额定功率</a:t>
            </a:r>
            <a:r>
              <a:rPr lang="en-US" sz="2800" b="1">
                <a:latin typeface="宋体" panose="02010600030101010101" pitchFamily="2" charset="-122"/>
                <a:ea typeface="宋体" pitchFamily="2" charset="-122"/>
                <a:cs typeface="楷体" panose="02010609060101010101" pitchFamily="49" charset="-122"/>
              </a:rPr>
              <a:t>——</a:t>
            </a:r>
            <a:r>
              <a:rPr lang="zh-CN" sz="2800" b="1">
                <a:latin typeface="宋体" panose="02010600030101010101" pitchFamily="2" charset="-122"/>
                <a:ea typeface="宋体" pitchFamily="2" charset="-122"/>
                <a:cs typeface="楷体" panose="02010609060101010101" pitchFamily="49" charset="-122"/>
              </a:rPr>
              <a:t>用电器在额定电压下工作时的功率</a:t>
            </a:r>
            <a:r>
              <a:rPr lang="zh-CN" altLang="en-US" sz="28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>
              <a:latin typeface="宋体" panose="02010600030101010101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8363" y="3148282"/>
            <a:ext cx="80514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如节能灯上标</a:t>
            </a:r>
            <a:r>
              <a:rPr lang="zh-CN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着</a:t>
            </a:r>
            <a:r>
              <a:rPr lang="zh-CN" altLang="en-US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220V  24W</a:t>
            </a:r>
            <a:r>
              <a:rPr lang="zh-CN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”，表</a:t>
            </a:r>
            <a:r>
              <a:rPr lang="zh-CN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示</a:t>
            </a:r>
            <a:r>
              <a:rPr 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额定电压是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220V</a:t>
            </a:r>
            <a:r>
              <a:rPr lang="zh-CN" altLang="en-US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额定功率是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24W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363" y="1365757"/>
            <a:ext cx="6617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额定电压</a:t>
            </a:r>
            <a:r>
              <a:rPr lang="en-US" sz="2800" b="1">
                <a:latin typeface="宋体" panose="02010600030101010101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sz="2800" b="1">
                <a:latin typeface="宋体" panose="02010600030101010101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用电器正常工作时的电压</a:t>
            </a:r>
            <a:r>
              <a:rPr lang="zh-CN" altLang="en-US" sz="28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>
              <a:latin typeface="宋体" panose="02010600030101010101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8363" y="2598217"/>
            <a:ext cx="69754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itchFamily="2" charset="-122"/>
                <a:cs typeface="楷体" panose="02010609060101010101" pitchFamily="49" charset="-122"/>
              </a:rPr>
              <a:t>用电器的铭牌上标有额定电压和额定功率</a:t>
            </a:r>
            <a:r>
              <a:rPr lang="zh-CN" altLang="en-US" sz="28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>
              <a:latin typeface="宋体" panose="02010600030101010101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sp>
        <p:nvSpPr>
          <p:cNvPr id="3" name="上箭头标注 2"/>
          <p:cNvSpPr/>
          <p:nvPr/>
        </p:nvSpPr>
        <p:spPr>
          <a:xfrm>
            <a:off x="5947999" y="3658671"/>
            <a:ext cx="2416817" cy="775970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正常工作的条件</a:t>
            </a:r>
          </a:p>
        </p:txBody>
      </p:sp>
      <p:sp>
        <p:nvSpPr>
          <p:cNvPr id="6" name="上箭头标注 5"/>
          <p:cNvSpPr/>
          <p:nvPr/>
        </p:nvSpPr>
        <p:spPr>
          <a:xfrm>
            <a:off x="1272998" y="3979279"/>
            <a:ext cx="2874010" cy="765175"/>
          </a:xfrm>
          <a:prstGeom prst="up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正常工作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性能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32223" y="592194"/>
            <a:ext cx="4528109" cy="495548"/>
            <a:chOff x="2506980" y="579256"/>
            <a:chExt cx="3958508" cy="49554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额定电压与额定功率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1"/>
      <p:bldP spid="4" grpId="2"/>
      <p:bldP spid="10" grpId="3"/>
      <p:bldP spid="3" grpId="4"/>
      <p:bldP spid="6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543977"/>
            <a:ext cx="4429125" cy="32322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6" y="1287277"/>
            <a:ext cx="4936331" cy="36609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471585"/>
            <a:ext cx="4607242" cy="3292318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3786664" y="541679"/>
            <a:ext cx="5305901" cy="1277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10000"/>
              </a:lnSpc>
            </a:pPr>
            <a:r>
              <a:rPr 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用滑动变阻器改变小灯泡（标有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“2V”</a:t>
            </a:r>
            <a:r>
              <a:rPr 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）两端的电压，观察小灯泡在不同电压下工作时的亮度情况。</a:t>
            </a:r>
            <a:endParaRPr lang="zh-CN" altLang="en-US" sz="24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907756" y="2030227"/>
          <a:ext cx="4219575" cy="417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3195"/>
                <a:gridCol w="1402715"/>
                <a:gridCol w="1383665"/>
              </a:tblGrid>
              <a:tr h="41783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实际电压</a:t>
                      </a: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实际功率</a:t>
                      </a: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亮暗程度</a:t>
                      </a:r>
                      <a:endParaRPr lang="en-US" altLang="en-US" sz="2400" b="1"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025866" y="4416187"/>
            <a:ext cx="385572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灯泡的亮度取决于实际功率</a:t>
            </a:r>
          </a:p>
        </p:txBody>
      </p:sp>
      <p:sp>
        <p:nvSpPr>
          <p:cNvPr id="10" name="下箭头 9"/>
          <p:cNvSpPr/>
          <p:nvPr/>
        </p:nvSpPr>
        <p:spPr>
          <a:xfrm>
            <a:off x="6771560" y="3747876"/>
            <a:ext cx="364331" cy="634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907756" y="2448057"/>
          <a:ext cx="4219575" cy="438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3195"/>
                <a:gridCol w="1402715"/>
                <a:gridCol w="1383665"/>
              </a:tblGrid>
              <a:tr h="438018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实</a:t>
                      </a: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＜</a:t>
                      </a: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额</a:t>
                      </a:r>
                      <a:endParaRPr lang="en-US" altLang="en-US" sz="2400" b="1" i="1"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P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实</a:t>
                      </a: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＜</a:t>
                      </a: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P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额</a:t>
                      </a:r>
                      <a:endParaRPr lang="en-US" altLang="en-US" sz="2400" b="1"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发光暗淡</a:t>
                      </a: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907756" y="2886074"/>
          <a:ext cx="4219575" cy="402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3195"/>
                <a:gridCol w="1402715"/>
                <a:gridCol w="1383665"/>
              </a:tblGrid>
              <a:tr h="402881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实 </a:t>
                      </a: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额</a:t>
                      </a:r>
                      <a:endParaRPr lang="en-US" altLang="en-US" sz="2400" b="1" i="1"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P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实 </a:t>
                      </a: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= </a:t>
                      </a: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P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额</a:t>
                      </a:r>
                      <a:endParaRPr lang="en-US" altLang="en-US" sz="2400" b="1"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正常发光</a:t>
                      </a: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907756" y="3288956"/>
          <a:ext cx="4219575" cy="417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3195"/>
                <a:gridCol w="1402715"/>
                <a:gridCol w="1383665"/>
              </a:tblGrid>
              <a:tr h="41783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实</a:t>
                      </a: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额</a:t>
                      </a:r>
                      <a:endParaRPr lang="en-US" altLang="en-US" sz="2400" b="1" i="1"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P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实</a:t>
                      </a:r>
                      <a:r>
                        <a:rPr 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＞</a:t>
                      </a:r>
                      <a:r>
                        <a:rPr lang="en-US" sz="2400" b="1" i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P</a:t>
                      </a:r>
                      <a:r>
                        <a:rPr lang="en-US" sz="2400" b="1" baseline="-25000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  <a:sym typeface="+mn-ea"/>
                        </a:rPr>
                        <a:t>额</a:t>
                      </a:r>
                      <a:endParaRPr lang="en-US" altLang="en-US" sz="2400" b="1"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发光强烈</a:t>
                      </a: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161925" y="642167"/>
            <a:ext cx="3224781" cy="495548"/>
            <a:chOff x="2506980" y="579256"/>
            <a:chExt cx="3958508" cy="495548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实际功率与额定功率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t01901b6eb0045f06c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860" y="1225365"/>
            <a:ext cx="2546985" cy="1470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1245738"/>
            <a:ext cx="2496026" cy="14027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526" y="3249866"/>
            <a:ext cx="2495550" cy="1298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图片 12" descr="148fc0bd53be4d570a5cf620d983a2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5" y="1175359"/>
            <a:ext cx="2193131" cy="1520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文本框 13"/>
          <p:cNvSpPr txBox="1"/>
          <p:nvPr/>
        </p:nvSpPr>
        <p:spPr>
          <a:xfrm>
            <a:off x="591979" y="2672689"/>
            <a:ext cx="157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火力发电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76345" y="2672689"/>
            <a:ext cx="16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水力发电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88478" y="2696210"/>
            <a:ext cx="193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风力发电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2459" y="4667909"/>
            <a:ext cx="158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光伏发电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66624" y="4667909"/>
            <a:ext cx="164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核电站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48793" y="3227563"/>
            <a:ext cx="2887117" cy="14138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    发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电设备将各种形式的能转化为电</a:t>
            </a:r>
            <a:r>
              <a:rPr lang="zh-CN" altLang="en-US" sz="24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能。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itchFamily="2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246091" y="496470"/>
            <a:ext cx="15595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</a:rPr>
              <a:t>电  能</a:t>
            </a: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anose="02010609060101010101" pitchFamily="49" charset="-122"/>
            </a:endParaRPr>
          </a:p>
        </p:txBody>
      </p:sp>
      <p:pic>
        <p:nvPicPr>
          <p:cNvPr id="8" name="图片 7" descr="tim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" y="3156585"/>
            <a:ext cx="2504440" cy="15100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6092" name="矩形 46091"/>
          <p:cNvSpPr/>
          <p:nvPr/>
        </p:nvSpPr>
        <p:spPr>
          <a:xfrm>
            <a:off x="175260" y="1680210"/>
            <a:ext cx="848296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我们用的电从哪儿来？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800" decel="100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/>
      <p:bldP spid="16" grpId="2"/>
      <p:bldP spid="17" grpId="3"/>
      <p:bldP spid="18" grpId="4"/>
      <p:bldP spid="19" grpId="5"/>
      <p:bldP spid="46092" grpId="6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6" name="AutoShape 36"/>
          <p:cNvSpPr/>
          <p:nvPr/>
        </p:nvSpPr>
        <p:spPr>
          <a:xfrm>
            <a:off x="3361195" y="1682273"/>
            <a:ext cx="911860" cy="226060"/>
          </a:xfrm>
          <a:prstGeom prst="rightArrow">
            <a:avLst>
              <a:gd name="adj1" fmla="val 44444"/>
              <a:gd name="adj2" fmla="val 81578"/>
            </a:avLst>
          </a:pr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587" name="组合 24586"/>
          <p:cNvGrpSpPr/>
          <p:nvPr/>
        </p:nvGrpSpPr>
        <p:grpSpPr>
          <a:xfrm>
            <a:off x="4328288" y="1166680"/>
            <a:ext cx="2088514" cy="1493584"/>
            <a:chOff x="-635000" y="115889"/>
            <a:chExt cx="2784686" cy="1991795"/>
          </a:xfrm>
        </p:grpSpPr>
        <p:sp>
          <p:nvSpPr>
            <p:cNvPr id="24588" name="AutoShape 28"/>
            <p:cNvSpPr/>
            <p:nvPr/>
          </p:nvSpPr>
          <p:spPr>
            <a:xfrm flipH="1">
              <a:off x="-635000" y="622301"/>
              <a:ext cx="214207" cy="1485383"/>
            </a:xfrm>
            <a:prstGeom prst="rightBrace">
              <a:avLst>
                <a:gd name="adj1" fmla="val 56029"/>
                <a:gd name="adj2" fmla="val 50000"/>
              </a:avLst>
            </a:prstGeom>
            <a:noFill/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589" name="Rectangle 31"/>
            <p:cNvSpPr/>
            <p:nvPr/>
          </p:nvSpPr>
          <p:spPr>
            <a:xfrm>
              <a:off x="-420793" y="1387478"/>
              <a:ext cx="2570479" cy="6977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latin typeface="Times New Roman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800" b="1">
                  <a:latin typeface="Times New Roman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= </a:t>
              </a:r>
              <a:r>
                <a:rPr lang="en-US" altLang="zh-CN" sz="2800" b="1" i="1">
                  <a:latin typeface="Times New Roman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800" b="1" baseline="30000">
                  <a:latin typeface="Times New Roman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 i="1">
                  <a:latin typeface="Times New Roman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</a:p>
          </p:txBody>
        </p:sp>
        <p:grpSp>
          <p:nvGrpSpPr>
            <p:cNvPr id="24590" name="组合 24589"/>
            <p:cNvGrpSpPr/>
            <p:nvPr/>
          </p:nvGrpSpPr>
          <p:grpSpPr>
            <a:xfrm>
              <a:off x="-295670" y="115889"/>
              <a:ext cx="2357767" cy="1271588"/>
              <a:chOff x="-332" y="73"/>
              <a:chExt cx="1484" cy="801"/>
            </a:xfrm>
          </p:grpSpPr>
          <p:sp>
            <p:nvSpPr>
              <p:cNvPr id="24591" name="Rectangle 29"/>
              <p:cNvSpPr/>
              <p:nvPr/>
            </p:nvSpPr>
            <p:spPr>
              <a:xfrm>
                <a:off x="-322" y="221"/>
                <a:ext cx="662" cy="4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="1">
                    <a:latin typeface="Times New Roman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= </a:t>
                </a:r>
                <a:endParaRPr lang="en-US" altLang="zh-CN" sz="2800" b="1" i="1">
                  <a:latin typeface="Times New Roman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592" name="组合 24591"/>
              <p:cNvGrpSpPr/>
              <p:nvPr/>
            </p:nvGrpSpPr>
            <p:grpSpPr>
              <a:xfrm>
                <a:off x="-332" y="73"/>
                <a:ext cx="1484" cy="801"/>
                <a:chOff x="-1626" y="73"/>
                <a:chExt cx="3149" cy="801"/>
              </a:xfrm>
            </p:grpSpPr>
            <p:sp>
              <p:nvSpPr>
                <p:cNvPr id="24593" name="Rectangle 33"/>
                <p:cNvSpPr/>
                <p:nvPr/>
              </p:nvSpPr>
              <p:spPr>
                <a:xfrm>
                  <a:off x="-1626" y="73"/>
                  <a:ext cx="3149" cy="8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800" b="1" i="1">
                      <a:latin typeface="Times New Roman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U</a:t>
                  </a:r>
                  <a:r>
                    <a:rPr lang="en-US" altLang="zh-CN" sz="2800" b="1" baseline="30000">
                      <a:latin typeface="Times New Roman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ctr"/>
                  <a:r>
                    <a:rPr lang="en-US" altLang="zh-CN" sz="2800" b="1" i="1">
                      <a:latin typeface="Times New Roman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R</a:t>
                  </a:r>
                </a:p>
              </p:txBody>
            </p:sp>
            <p:sp>
              <p:nvSpPr>
                <p:cNvPr id="24594" name="Line 34"/>
                <p:cNvSpPr/>
                <p:nvPr/>
              </p:nvSpPr>
              <p:spPr>
                <a:xfrm>
                  <a:off x="-497" y="461"/>
                  <a:ext cx="926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</p:grpSp>
      <p:sp>
        <p:nvSpPr>
          <p:cNvPr id="5" name="文本框 4"/>
          <p:cNvSpPr txBox="1"/>
          <p:nvPr/>
        </p:nvSpPr>
        <p:spPr>
          <a:xfrm>
            <a:off x="2078602" y="1509632"/>
            <a:ext cx="1135380" cy="5232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UI</a:t>
            </a:r>
          </a:p>
        </p:txBody>
      </p:sp>
      <p:sp>
        <p:nvSpPr>
          <p:cNvPr id="7" name="Rectangle 2"/>
          <p:cNvSpPr>
            <a:spLocks noGrp="1" noRot="1"/>
          </p:cNvSpPr>
          <p:nvPr/>
        </p:nvSpPr>
        <p:spPr>
          <a:xfrm>
            <a:off x="699897" y="3016777"/>
            <a:ext cx="7417435" cy="4794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ª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ª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w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zh-CN" altLang="en-US" sz="28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一只灯标有“</a:t>
            </a:r>
            <a:r>
              <a:rPr lang="en-US" altLang="zh-CN" sz="28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PZ220~100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，它表示</a:t>
            </a:r>
            <a:br>
              <a:rPr lang="zh-CN" altLang="en-US" sz="28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</a:b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646292" y="3468094"/>
            <a:ext cx="45465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①灯的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额定电压：</a:t>
            </a:r>
            <a:r>
              <a:rPr kumimoji="0" lang="en-US" altLang="zh-CN" sz="2800" b="1" kern="1200" cap="none" spc="0" normalizeH="0" baseline="0" noProof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220V</a:t>
            </a: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② </a:t>
            </a:r>
            <a:r>
              <a:rPr kumimoji="0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灯的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额定功率：</a:t>
            </a:r>
            <a:r>
              <a:rPr kumimoji="0" lang="en-US" altLang="zh-CN" sz="2800" b="1" kern="1200" cap="none" spc="0" normalizeH="0" baseline="0" noProof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100W</a:t>
            </a:r>
          </a:p>
        </p:txBody>
      </p:sp>
      <p:sp>
        <p:nvSpPr>
          <p:cNvPr id="9" name="AutoShape 28"/>
          <p:cNvSpPr/>
          <p:nvPr/>
        </p:nvSpPr>
        <p:spPr>
          <a:xfrm flipH="1">
            <a:off x="2365095" y="3758001"/>
            <a:ext cx="187960" cy="805180"/>
          </a:xfrm>
          <a:prstGeom prst="rightBrace">
            <a:avLst>
              <a:gd name="adj1" fmla="val 56029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334852" y="574401"/>
            <a:ext cx="4320495" cy="495548"/>
            <a:chOff x="2506980" y="579256"/>
            <a:chExt cx="3958508" cy="49554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电功率计算式的运用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195433" y="3099585"/>
            <a:ext cx="4091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④灯泡的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额定电流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：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8425" name="Rectangle 10"/>
          <p:cNvSpPr/>
          <p:nvPr/>
        </p:nvSpPr>
        <p:spPr>
          <a:xfrm>
            <a:off x="1753148" y="3903477"/>
            <a:ext cx="1325684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额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00" b="1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额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b="1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额</a:t>
            </a:r>
          </a:p>
        </p:txBody>
      </p:sp>
      <p:sp>
        <p:nvSpPr>
          <p:cNvPr id="58419" name="Rectangle 15"/>
          <p:cNvSpPr/>
          <p:nvPr/>
        </p:nvSpPr>
        <p:spPr>
          <a:xfrm>
            <a:off x="3728871" y="3867066"/>
            <a:ext cx="85852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b="1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额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1152462" y="1434121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③灯泡的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电阻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：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grpSp>
        <p:nvGrpSpPr>
          <p:cNvPr id="60433" name="Group 17"/>
          <p:cNvGrpSpPr/>
          <p:nvPr/>
        </p:nvGrpSpPr>
        <p:grpSpPr>
          <a:xfrm>
            <a:off x="1747933" y="2067057"/>
            <a:ext cx="1278731" cy="931069"/>
            <a:chOff x="0" y="23"/>
            <a:chExt cx="1074" cy="782"/>
          </a:xfrm>
        </p:grpSpPr>
        <p:sp>
          <p:nvSpPr>
            <p:cNvPr id="58408" name="Rectangle 18"/>
            <p:cNvSpPr/>
            <p:nvPr/>
          </p:nvSpPr>
          <p:spPr>
            <a:xfrm>
              <a:off x="672" y="495"/>
              <a:ext cx="40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58410" name="Rectangle 20"/>
            <p:cNvSpPr/>
            <p:nvPr/>
          </p:nvSpPr>
          <p:spPr>
            <a:xfrm>
              <a:off x="551" y="23"/>
              <a:ext cx="44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400" b="1" baseline="-2500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额</a:t>
              </a:r>
              <a:r>
                <a:rPr lang="en-US" altLang="zh-CN" sz="2400" b="1" baseline="3000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58411" name="Group 21"/>
            <p:cNvGrpSpPr/>
            <p:nvPr/>
          </p:nvGrpSpPr>
          <p:grpSpPr>
            <a:xfrm>
              <a:off x="0" y="230"/>
              <a:ext cx="941" cy="342"/>
              <a:chExt cx="941" cy="342"/>
            </a:xfrm>
          </p:grpSpPr>
          <p:sp>
            <p:nvSpPr>
              <p:cNvPr id="58412" name="Line 22"/>
              <p:cNvSpPr/>
              <p:nvPr/>
            </p:nvSpPr>
            <p:spPr>
              <a:xfrm>
                <a:off x="528" y="186"/>
                <a:ext cx="413" cy="1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58413" name="Rectangle 23"/>
              <p:cNvSpPr/>
              <p:nvPr/>
            </p:nvSpPr>
            <p:spPr>
              <a:xfrm>
                <a:off x="0" y="32"/>
                <a:ext cx="330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en-US" altLang="zh-CN" sz="2400" b="1" i="1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en-US" sz="2400" b="1" baseline="-2500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额</a:t>
                </a:r>
              </a:p>
            </p:txBody>
          </p:sp>
          <p:sp>
            <p:nvSpPr>
              <p:cNvPr id="58416" name="Rectangle 26"/>
              <p:cNvSpPr/>
              <p:nvPr/>
            </p:nvSpPr>
            <p:spPr>
              <a:xfrm>
                <a:off x="383" y="0"/>
                <a:ext cx="14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en-US" altLang="zh-CN" sz="2400" b="1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</p:grpSp>
      </p:grpSp>
      <p:grpSp>
        <p:nvGrpSpPr>
          <p:cNvPr id="58400" name="Group 29"/>
          <p:cNvGrpSpPr/>
          <p:nvPr/>
        </p:nvGrpSpPr>
        <p:grpSpPr>
          <a:xfrm>
            <a:off x="3684270" y="2086610"/>
            <a:ext cx="1231900" cy="909955"/>
            <a:chExt cx="901" cy="764"/>
          </a:xfrm>
        </p:grpSpPr>
        <p:sp>
          <p:nvSpPr>
            <p:cNvPr id="58402" name="Rectangle 30"/>
            <p:cNvSpPr/>
            <p:nvPr/>
          </p:nvSpPr>
          <p:spPr>
            <a:xfrm>
              <a:off x="247" y="217"/>
              <a:ext cx="145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58403" name="Rectangle 31"/>
            <p:cNvSpPr/>
            <p:nvPr/>
          </p:nvSpPr>
          <p:spPr>
            <a:xfrm>
              <a:off x="0" y="246"/>
              <a:ext cx="323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buFont typeface="Arial" pitchFamily="34" charset="0"/>
                <a:buNone/>
              </a:pPr>
              <a:r>
                <a:rPr lang="en-US" altLang="zh-CN" sz="24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R</a:t>
              </a:r>
              <a:endParaRPr lang="zh-CN" altLang="en-US" sz="2400" b="1" i="1" u="sng" baseline="-25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58404" name="Line 32"/>
            <p:cNvSpPr/>
            <p:nvPr/>
          </p:nvSpPr>
          <p:spPr>
            <a:xfrm>
              <a:off x="429" y="372"/>
              <a:ext cx="415" cy="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8406" name="Rectangle 34"/>
            <p:cNvSpPr/>
            <p:nvPr/>
          </p:nvSpPr>
          <p:spPr>
            <a:xfrm>
              <a:off x="518" y="454"/>
              <a:ext cx="330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400" b="1" baseline="-2500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额</a:t>
              </a:r>
            </a:p>
          </p:txBody>
        </p:sp>
        <p:sp>
          <p:nvSpPr>
            <p:cNvPr id="58407" name="Rectangle 35"/>
            <p:cNvSpPr/>
            <p:nvPr/>
          </p:nvSpPr>
          <p:spPr>
            <a:xfrm>
              <a:off x="455" y="0"/>
              <a:ext cx="44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400" b="1" baseline="-2500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额</a:t>
              </a:r>
              <a:r>
                <a:rPr lang="en-US" altLang="zh-CN" sz="2400" b="1" baseline="3000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0453" name="Group 37"/>
          <p:cNvGrpSpPr/>
          <p:nvPr/>
        </p:nvGrpSpPr>
        <p:grpSpPr>
          <a:xfrm>
            <a:off x="4253772" y="3527360"/>
            <a:ext cx="819832" cy="923279"/>
            <a:chOff x="33" y="29"/>
            <a:chExt cx="567" cy="658"/>
          </a:xfrm>
        </p:grpSpPr>
        <p:sp>
          <p:nvSpPr>
            <p:cNvPr id="58394" name="Line 38"/>
            <p:cNvSpPr/>
            <p:nvPr/>
          </p:nvSpPr>
          <p:spPr>
            <a:xfrm>
              <a:off x="33" y="425"/>
              <a:ext cx="433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8397" name="Rectangle 41"/>
            <p:cNvSpPr/>
            <p:nvPr/>
          </p:nvSpPr>
          <p:spPr>
            <a:xfrm>
              <a:off x="132" y="424"/>
              <a:ext cx="468" cy="2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400" b="1" baseline="-2500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额</a:t>
              </a:r>
            </a:p>
          </p:txBody>
        </p:sp>
        <p:sp>
          <p:nvSpPr>
            <p:cNvPr id="58398" name="Rectangle 42"/>
            <p:cNvSpPr/>
            <p:nvPr/>
          </p:nvSpPr>
          <p:spPr>
            <a:xfrm>
              <a:off x="132" y="29"/>
              <a:ext cx="430" cy="2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400" b="1" baseline="-2500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额</a:t>
              </a:r>
            </a:p>
          </p:txBody>
        </p:sp>
      </p:grpSp>
      <p:sp>
        <p:nvSpPr>
          <p:cNvPr id="60459" name="Text Box 43"/>
          <p:cNvSpPr txBox="1"/>
          <p:nvPr/>
        </p:nvSpPr>
        <p:spPr>
          <a:xfrm>
            <a:off x="522605" y="766445"/>
            <a:ext cx="77806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根据上述信息，可以求得哪些量？</a:t>
            </a:r>
          </a:p>
        </p:txBody>
      </p:sp>
      <p:grpSp>
        <p:nvGrpSpPr>
          <p:cNvPr id="60460" name="Group 44"/>
          <p:cNvGrpSpPr/>
          <p:nvPr/>
        </p:nvGrpSpPr>
        <p:grpSpPr>
          <a:xfrm>
            <a:off x="4915472" y="2086901"/>
            <a:ext cx="2495550" cy="1020365"/>
            <a:chExt cx="2096" cy="857"/>
          </a:xfrm>
        </p:grpSpPr>
        <p:sp>
          <p:nvSpPr>
            <p:cNvPr id="58390" name="Text Box 45"/>
            <p:cNvSpPr txBox="1"/>
            <p:nvPr/>
          </p:nvSpPr>
          <p:spPr>
            <a:xfrm>
              <a:off x="0" y="192"/>
              <a:ext cx="336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58391" name="Text Box 46"/>
            <p:cNvSpPr txBox="1"/>
            <p:nvPr/>
          </p:nvSpPr>
          <p:spPr>
            <a:xfrm>
              <a:off x="156" y="0"/>
              <a:ext cx="1940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4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220V</a:t>
              </a:r>
              <a:r>
                <a:rPr lang="zh-CN" altLang="en-US" sz="24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400" b="1" baseline="3000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8392" name="Line 47"/>
            <p:cNvSpPr/>
            <p:nvPr/>
          </p:nvSpPr>
          <p:spPr>
            <a:xfrm flipV="1">
              <a:off x="336" y="401"/>
              <a:ext cx="110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8393" name="Text Box 48"/>
            <p:cNvSpPr txBox="1"/>
            <p:nvPr/>
          </p:nvSpPr>
          <p:spPr>
            <a:xfrm>
              <a:off x="385" y="469"/>
              <a:ext cx="130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100W</a:t>
              </a:r>
            </a:p>
          </p:txBody>
        </p:sp>
      </p:grpSp>
      <p:sp>
        <p:nvSpPr>
          <p:cNvPr id="60465" name="Text Box 49"/>
          <p:cNvSpPr txBox="1"/>
          <p:nvPr/>
        </p:nvSpPr>
        <p:spPr>
          <a:xfrm>
            <a:off x="6625210" y="2291443"/>
            <a:ext cx="157114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=484</a:t>
            </a:r>
            <a:r>
              <a:rPr 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Ω</a:t>
            </a:r>
            <a:endParaRPr lang="zh-CN" altLang="en-US" sz="24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0466" name="Group 50"/>
          <p:cNvGrpSpPr/>
          <p:nvPr/>
        </p:nvGrpSpPr>
        <p:grpSpPr>
          <a:xfrm>
            <a:off x="5010389" y="3586305"/>
            <a:ext cx="1757165" cy="1095375"/>
            <a:chOff x="21" y="-126"/>
            <a:chExt cx="924" cy="920"/>
          </a:xfrm>
        </p:grpSpPr>
        <p:sp>
          <p:nvSpPr>
            <p:cNvPr id="58386" name="Text Box 51"/>
            <p:cNvSpPr txBox="1"/>
            <p:nvPr/>
          </p:nvSpPr>
          <p:spPr>
            <a:xfrm>
              <a:off x="21" y="111"/>
              <a:ext cx="288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58387" name="Text Box 52"/>
            <p:cNvSpPr txBox="1"/>
            <p:nvPr/>
          </p:nvSpPr>
          <p:spPr>
            <a:xfrm>
              <a:off x="186" y="-126"/>
              <a:ext cx="720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100W</a:t>
              </a:r>
            </a:p>
          </p:txBody>
        </p:sp>
        <p:sp>
          <p:nvSpPr>
            <p:cNvPr id="58388" name="Line 53"/>
            <p:cNvSpPr/>
            <p:nvPr/>
          </p:nvSpPr>
          <p:spPr>
            <a:xfrm>
              <a:off x="198" y="301"/>
              <a:ext cx="57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8389" name="Text Box 54"/>
            <p:cNvSpPr txBox="1"/>
            <p:nvPr/>
          </p:nvSpPr>
          <p:spPr>
            <a:xfrm>
              <a:off x="225" y="406"/>
              <a:ext cx="720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220V</a:t>
              </a:r>
            </a:p>
          </p:txBody>
        </p:sp>
      </p:grpSp>
      <p:sp>
        <p:nvSpPr>
          <p:cNvPr id="60471" name="Text Box 55"/>
          <p:cNvSpPr txBox="1"/>
          <p:nvPr/>
        </p:nvSpPr>
        <p:spPr>
          <a:xfrm>
            <a:off x="6468968" y="3869264"/>
            <a:ext cx="15703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=0.45A</a:t>
            </a:r>
          </a:p>
        </p:txBody>
      </p:sp>
      <p:sp>
        <p:nvSpPr>
          <p:cNvPr id="60473" name="AutoShape 57"/>
          <p:cNvSpPr/>
          <p:nvPr/>
        </p:nvSpPr>
        <p:spPr>
          <a:xfrm>
            <a:off x="3026127" y="2433055"/>
            <a:ext cx="485775" cy="161925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0474" name="AutoShape 58"/>
          <p:cNvSpPr/>
          <p:nvPr/>
        </p:nvSpPr>
        <p:spPr>
          <a:xfrm>
            <a:off x="3172000" y="4007180"/>
            <a:ext cx="485775" cy="161925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ntr" presetSubtype="16" fill="hold" grpId="2" nodeType="afterEffect">
                                  <p:childTnLst>
                                    <p:set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5" grpId="0"/>
      <p:bldP spid="58419" grpId="1"/>
      <p:bldP spid="60471" grpId="2"/>
      <p:bldP spid="60473" grpId="3"/>
      <p:bldP spid="60474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733996" y="1240616"/>
            <a:ext cx="2480310" cy="831247"/>
            <a:chOff x="915" y="1522"/>
            <a:chExt cx="4814" cy="1746"/>
          </a:xfrm>
        </p:grpSpPr>
        <p:sp>
          <p:nvSpPr>
            <p:cNvPr id="2" name="文本框 1"/>
            <p:cNvSpPr txBox="1"/>
            <p:nvPr/>
          </p:nvSpPr>
          <p:spPr>
            <a:xfrm>
              <a:off x="915" y="1807"/>
              <a:ext cx="4814" cy="9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Times New Roman" pitchFamily="18" charset="0"/>
                  <a:ea typeface="宋体" pitchFamily="2" charset="-122"/>
                </a:rPr>
                <a:t>由           </a:t>
              </a:r>
              <a:r>
                <a:rPr lang="zh-CN" altLang="en-US" sz="2400" b="1" smtClean="0">
                  <a:latin typeface="Times New Roman" pitchFamily="18" charset="0"/>
                  <a:ea typeface="宋体" pitchFamily="2" charset="-122"/>
                </a:rPr>
                <a:t>    可</a:t>
              </a:r>
              <a:r>
                <a:rPr lang="zh-CN" altLang="en-US" sz="2400" b="1">
                  <a:latin typeface="Times New Roman" pitchFamily="18" charset="0"/>
                  <a:ea typeface="宋体" pitchFamily="2" charset="-122"/>
                </a:rPr>
                <a:t>知，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725" y="1522"/>
              <a:ext cx="2349" cy="1746"/>
              <a:chOff x="-138" y="-27"/>
              <a:chExt cx="939" cy="698"/>
            </a:xfrm>
          </p:grpSpPr>
          <p:sp>
            <p:nvSpPr>
              <p:cNvPr id="6" name="Rectangle 29"/>
              <p:cNvSpPr/>
              <p:nvPr/>
            </p:nvSpPr>
            <p:spPr>
              <a:xfrm>
                <a:off x="-138" y="106"/>
                <a:ext cx="70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i="1">
                    <a:latin typeface="Times New Roman" pitchFamily="18" charset="0"/>
                    <a:ea typeface="黑体" panose="02010609060101010101" pitchFamily="49" charset="-122"/>
                  </a:rPr>
                  <a:t>P</a:t>
                </a:r>
                <a:r>
                  <a:rPr lang="en-US" altLang="zh-CN" sz="2400" b="1">
                    <a:latin typeface="Times New Roman" pitchFamily="18" charset="0"/>
                    <a:ea typeface="黑体" panose="02010609060101010101" pitchFamily="49" charset="-122"/>
                  </a:rPr>
                  <a:t> = </a:t>
                </a:r>
                <a:endParaRPr lang="en-US" altLang="zh-CN" sz="2400" b="1" i="1">
                  <a:latin typeface="Times New Roman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154" y="-27"/>
                <a:ext cx="647" cy="698"/>
                <a:chOff x="-588" y="-27"/>
                <a:chExt cx="1373" cy="698"/>
              </a:xfrm>
            </p:grpSpPr>
            <p:sp>
              <p:nvSpPr>
                <p:cNvPr id="12" name="Rectangle 33"/>
                <p:cNvSpPr/>
                <p:nvPr/>
              </p:nvSpPr>
              <p:spPr>
                <a:xfrm>
                  <a:off x="-588" y="-27"/>
                  <a:ext cx="1373" cy="6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黑体" panose="02010609060101010101" pitchFamily="49" charset="-122"/>
                    </a:rPr>
                    <a:t>U</a:t>
                  </a:r>
                  <a:r>
                    <a:rPr lang="en-US" altLang="zh-CN" sz="2400" b="1" baseline="30000">
                      <a:latin typeface="Times New Roman" pitchFamily="18" charset="0"/>
                      <a:ea typeface="黑体" panose="02010609060101010101" pitchFamily="49" charset="-122"/>
                    </a:rPr>
                    <a:t>2</a:t>
                  </a:r>
                </a:p>
                <a:p>
                  <a:pPr algn="ctr"/>
                  <a:r>
                    <a:rPr lang="en-US" altLang="zh-CN" sz="2400" b="1" i="1">
                      <a:latin typeface="Times New Roman" pitchFamily="18" charset="0"/>
                      <a:ea typeface="黑体" panose="02010609060101010101" pitchFamily="49" charset="-122"/>
                    </a:rPr>
                    <a:t>R</a:t>
                  </a:r>
                </a:p>
              </p:txBody>
            </p:sp>
            <p:sp>
              <p:nvSpPr>
                <p:cNvPr id="13" name="Line 34"/>
                <p:cNvSpPr/>
                <p:nvPr/>
              </p:nvSpPr>
              <p:spPr>
                <a:xfrm>
                  <a:off x="-155" y="325"/>
                  <a:ext cx="605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</p:grpSp>
      <p:sp>
        <p:nvSpPr>
          <p:cNvPr id="14" name="文本框 13"/>
          <p:cNvSpPr txBox="1"/>
          <p:nvPr/>
        </p:nvSpPr>
        <p:spPr>
          <a:xfrm>
            <a:off x="733997" y="2009833"/>
            <a:ext cx="84100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由此可知，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在并联电路中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，电阻越小的支路电功率越大。</a:t>
            </a:r>
            <a:endParaRPr lang="en-US" altLang="zh-CN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2965" y="3226376"/>
            <a:ext cx="23698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由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</a:rPr>
              <a:t>=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400" b="1" baseline="3000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</a:rPr>
              <a:t>R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可知，</a:t>
            </a:r>
            <a:endParaRPr lang="en-US" altLang="zh-CN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1694" y="3754936"/>
            <a:ext cx="83374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由此可知，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在串联电路中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，导体的电阻越大电功率越大。</a:t>
            </a:r>
            <a:endParaRPr lang="en-US" altLang="zh-CN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14809" y="1376483"/>
            <a:ext cx="60628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latin typeface="Times New Roman" pitchFamily="18" charset="0"/>
                <a:ea typeface="宋体" pitchFamily="2" charset="-122"/>
                <a:sym typeface="+mn-ea"/>
              </a:rPr>
              <a:t>电压一定时，导体的电功率与电阻成反比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b="1"/>
          </a:p>
        </p:txBody>
      </p:sp>
      <p:sp>
        <p:nvSpPr>
          <p:cNvPr id="23" name="文本框 22"/>
          <p:cNvSpPr txBox="1"/>
          <p:nvPr/>
        </p:nvSpPr>
        <p:spPr>
          <a:xfrm>
            <a:off x="2643722" y="3232401"/>
            <a:ext cx="60628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latin typeface="Times New Roman" pitchFamily="18" charset="0"/>
                <a:ea typeface="宋体" pitchFamily="2" charset="-122"/>
                <a:sym typeface="+mn-ea"/>
              </a:rPr>
              <a:t>电流一定时，导体的电功率与电阻成正比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b="1"/>
          </a:p>
        </p:txBody>
      </p:sp>
      <p:sp>
        <p:nvSpPr>
          <p:cNvPr id="24" name="文本框 23"/>
          <p:cNvSpPr txBox="1"/>
          <p:nvPr/>
        </p:nvSpPr>
        <p:spPr>
          <a:xfrm>
            <a:off x="712965" y="2585946"/>
            <a:ext cx="76097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并联电路中，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各支路的电功率之比等于电阻的倒数比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>
              <a:latin typeface="宋体" panose="02010600030101010101" pitchFamily="2" charset="-122"/>
              <a:ea typeface="宋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7462" y="4211945"/>
            <a:ext cx="6991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串联电路中，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各导体的电功率之比等于电阻之比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>
              <a:latin typeface="宋体" panose="02010600030101010101" pitchFamily="2" charset="-122"/>
              <a:ea typeface="宋体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334852" y="574401"/>
            <a:ext cx="4320495" cy="495548"/>
            <a:chOff x="2506980" y="579256"/>
            <a:chExt cx="3958508" cy="49554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串并联电路中的电功率分析</a:t>
              </a:r>
            </a:p>
          </p:txBody>
        </p:sp>
      </p:grpSp>
    </p:spTree>
  </p:cSld>
  <p:clrMapOvr>
    <a:masterClrMapping/>
  </p:clrMapOvr>
  <p:transition spd="slow">
    <p:random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3691890" y="1208405"/>
            <a:ext cx="54006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由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灯泡的铭牌可知，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25W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灯泡的电阻比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40W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的大。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92758" y="2121647"/>
            <a:ext cx="518301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         两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灯泡并联时，由               可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知，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</a:rPr>
              <a:t>40W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的灯泡的功率大，发光更亮。</a:t>
            </a:r>
          </a:p>
        </p:txBody>
      </p:sp>
      <p:graphicFrame>
        <p:nvGraphicFramePr>
          <p:cNvPr id="7" name="对象 6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6908471" y="2085360"/>
          <a:ext cx="928157" cy="76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2" progId="Equation.KSEE3">
                  <p:embed/>
                </p:oleObj>
              </mc:Choice>
              <mc:Fallback>
                <p:oleObj r:id="rId2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08471" y="2085360"/>
                        <a:ext cx="928157" cy="765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667933" y="3510659"/>
            <a:ext cx="50326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        两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灯泡串联时，由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sym typeface="+mn-ea"/>
              </a:rPr>
              <a:t>P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sym typeface="+mn-ea"/>
              </a:rPr>
              <a:t>=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sym typeface="+mn-ea"/>
              </a:rPr>
              <a:t>I</a:t>
            </a:r>
            <a:r>
              <a:rPr lang="en-US" altLang="zh-CN" sz="2400" b="1" baseline="30000">
                <a:latin typeface="Times New Roman" pitchFamily="18" charset="0"/>
                <a:ea typeface="宋体" pitchFamily="2" charset="-122"/>
                <a:sym typeface="+mn-ea"/>
              </a:rPr>
              <a:t>2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sym typeface="+mn-ea"/>
              </a:rPr>
              <a:t>R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  可知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，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</a:rPr>
              <a:t>25W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的灯泡的功率大，发光更亮。</a:t>
            </a:r>
          </a:p>
        </p:txBody>
      </p:sp>
      <p:pic>
        <p:nvPicPr>
          <p:cNvPr id="5" name="图片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" y="2121535"/>
            <a:ext cx="2391410" cy="167005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334852" y="574401"/>
            <a:ext cx="4320495" cy="495548"/>
            <a:chOff x="2506980" y="579256"/>
            <a:chExt cx="3958508" cy="495548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串并联电路中的电功率分析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10613" r="19910" b="3687"/>
          <a:stretch>
            <a:fillRect/>
          </a:stretch>
        </p:blipFill>
        <p:spPr bwMode="auto">
          <a:xfrm rot="16200000">
            <a:off x="1610190" y="1681263"/>
            <a:ext cx="993364" cy="183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3701652" y="2978060"/>
            <a:ext cx="3194209" cy="1753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lang="zh-CN" altLang="en-US" sz="2700" b="1" noProof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需知道</a:t>
            </a:r>
            <a:r>
              <a:rPr lang="en-US" sz="2700" b="1" noProof="0" smtClean="0">
                <a:solidFill>
                  <a:srgbClr val="4A0AFE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:</a:t>
            </a:r>
            <a:endParaRPr kumimoji="0" lang="en-US" sz="2700" b="1" kern="1200" cap="none" spc="0" normalizeH="0" baseline="0" noProof="0" smtClean="0">
              <a:solidFill>
                <a:srgbClr val="4A0AFE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R="0" algn="r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lang="zh-CN" altLang="en-US" sz="2700" b="1" noProof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小灯泡两端的电压</a:t>
            </a:r>
            <a:r>
              <a:rPr lang="en-US" sz="2700" b="1" i="1" noProof="0" smtClean="0">
                <a:solidFill>
                  <a:srgbClr val="4A0AFE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U</a:t>
            </a:r>
            <a:endParaRPr kumimoji="0" lang="en-US" sz="2700" b="1" kern="1200" cap="none" spc="0" normalizeH="0" baseline="0" noProof="0" smtClean="0">
              <a:solidFill>
                <a:srgbClr val="4A0AFE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R="0" algn="r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lang="zh-CN" altLang="en-US" sz="2700" b="1" noProof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和通过灯泡的电流</a:t>
            </a:r>
            <a:r>
              <a:rPr lang="en-US" sz="2700" b="1" i="1" noProof="0" smtClean="0">
                <a:solidFill>
                  <a:srgbClr val="4A0AFE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I</a:t>
            </a:r>
            <a:endParaRPr lang="zh-CN" altLang="en-US" sz="2700" b="1"/>
          </a:p>
        </p:txBody>
      </p:sp>
      <p:sp>
        <p:nvSpPr>
          <p:cNvPr id="8196" name="AutoShape 4" descr="蓝色面巾纸"/>
          <p:cNvSpPr/>
          <p:nvPr/>
        </p:nvSpPr>
        <p:spPr>
          <a:xfrm>
            <a:off x="6950869" y="2845567"/>
            <a:ext cx="2108359" cy="562928"/>
          </a:xfrm>
          <a:prstGeom prst="wedgeRoundRectCallout">
            <a:avLst>
              <a:gd name="adj1" fmla="val -58493"/>
              <a:gd name="adj2" fmla="val 122588"/>
              <a:gd name="adj3" fmla="val 16667"/>
            </a:avLst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用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电压表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测出</a:t>
            </a:r>
          </a:p>
        </p:txBody>
      </p:sp>
      <p:sp>
        <p:nvSpPr>
          <p:cNvPr id="8197" name="AutoShape 5" descr="蓝色面巾纸"/>
          <p:cNvSpPr/>
          <p:nvPr/>
        </p:nvSpPr>
        <p:spPr>
          <a:xfrm>
            <a:off x="7199773" y="3648624"/>
            <a:ext cx="1783806" cy="1045508"/>
          </a:xfrm>
          <a:prstGeom prst="wedgeEllipseCallout">
            <a:avLst>
              <a:gd name="adj1" fmla="val -72166"/>
              <a:gd name="adj2" fmla="val 31636"/>
            </a:avLst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用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电流表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测出</a:t>
            </a:r>
          </a:p>
          <a:p>
            <a:pPr algn="ctr"/>
            <a:endParaRPr lang="zh-CN" altLang="en-US" sz="135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606743" y="1274419"/>
            <a:ext cx="1447324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要测量电功率</a:t>
            </a:r>
            <a:r>
              <a:rPr lang="en-US" altLang="zh-CN" sz="2400" b="1" i="1" smtClean="0">
                <a:solidFill>
                  <a:srgbClr val="4A0AFE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 </a:t>
            </a:r>
            <a:r>
              <a:rPr lang="en-US" altLang="zh-CN" sz="2400" b="1" smtClean="0">
                <a:solidFill>
                  <a:srgbClr val="4A0AFE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=?</a:t>
            </a:r>
            <a:endParaRPr lang="en-US" altLang="zh-CN" sz="2400" b="1">
              <a:solidFill>
                <a:srgbClr val="4A0AFE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89282" y="1436661"/>
            <a:ext cx="499967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kern="1200" cap="none" spc="0" normalizeH="0" baseline="0" noProof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根据电功率公式</a:t>
            </a:r>
            <a:r>
              <a:rPr kumimoji="0" lang="en-US" sz="2400" b="1" kern="1200" cap="none" spc="0" normalizeH="0" baseline="0" noProof="0" smtClean="0">
                <a:solidFill>
                  <a:srgbClr val="FF0066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</a:t>
            </a:r>
            <a:endParaRPr kumimoji="0" lang="zh-CN" altLang="en-US" sz="2400" b="1" kern="1200" cap="none" spc="0" normalizeH="0" baseline="0" noProof="0" smtClean="0">
              <a:solidFill>
                <a:srgbClr val="FF0066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185811" y="1554136"/>
            <a:ext cx="1287780" cy="27051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66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5400000">
            <a:off x="6148776" y="2245899"/>
            <a:ext cx="976647" cy="323850"/>
          </a:xfrm>
          <a:prstGeom prst="rightArrow">
            <a:avLst>
              <a:gd name="adj1" fmla="val 50000"/>
              <a:gd name="adj2" fmla="val 41728"/>
            </a:avLst>
          </a:prstGeom>
          <a:gradFill rotWithShape="1">
            <a:gsLst>
              <a:gs pos="0">
                <a:schemeClr val="bg1"/>
              </a:gs>
              <a:gs pos="50000">
                <a:srgbClr val="3333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592455" y="3869743"/>
            <a:ext cx="1138238" cy="869156"/>
            <a:chExt cx="2389" cy="1825"/>
          </a:xfrm>
          <a:noFill/>
        </p:grpSpPr>
        <p:grpSp>
          <p:nvGrpSpPr>
            <p:cNvPr id="9223" name="Group 8"/>
            <p:cNvGrpSpPr/>
            <p:nvPr/>
          </p:nvGrpSpPr>
          <p:grpSpPr>
            <a:xfrm>
              <a:off x="0" y="0"/>
              <a:ext cx="2389" cy="1731"/>
              <a:chExt cx="2389" cy="1731"/>
            </a:xfrm>
            <a:grpFill/>
          </p:grpSpPr>
          <p:sp>
            <p:nvSpPr>
              <p:cNvPr id="9224" name="Oval 97"/>
              <p:cNvSpPr/>
              <p:nvPr/>
            </p:nvSpPr>
            <p:spPr>
              <a:xfrm>
                <a:off x="550" y="693"/>
                <a:ext cx="1002" cy="1038"/>
              </a:xfrm>
              <a:prstGeom prst="ellips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3300" b="1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5" name="Line 98"/>
              <p:cNvSpPr/>
              <p:nvPr/>
            </p:nvSpPr>
            <p:spPr>
              <a:xfrm>
                <a:off x="1552" y="1211"/>
                <a:ext cx="837" cy="2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6" name="Line 99"/>
              <p:cNvSpPr/>
              <p:nvPr/>
            </p:nvSpPr>
            <p:spPr>
              <a:xfrm>
                <a:off x="0" y="1212"/>
                <a:ext cx="550" cy="0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7" name="Line 100"/>
              <p:cNvSpPr/>
              <p:nvPr/>
            </p:nvSpPr>
            <p:spPr>
              <a:xfrm flipH="1" flipV="1">
                <a:off x="40" y="0"/>
                <a:ext cx="0" cy="1212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8" name="Line 101"/>
              <p:cNvSpPr/>
              <p:nvPr/>
            </p:nvSpPr>
            <p:spPr>
              <a:xfrm flipH="1" flipV="1">
                <a:off x="2343" y="0"/>
                <a:ext cx="0" cy="1212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9229" name="Text Box 102"/>
            <p:cNvSpPr txBox="1"/>
            <p:nvPr/>
          </p:nvSpPr>
          <p:spPr>
            <a:xfrm>
              <a:off x="664" y="640"/>
              <a:ext cx="876" cy="1185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lIns="57607" tIns="28803" rIns="57607" bIns="28803">
              <a:spAutoFit/>
            </a:bodyPr>
            <a:lstStyle/>
            <a:p>
              <a:pPr algn="just"/>
              <a:r>
                <a:rPr lang="en-US" altLang="zh-CN" sz="33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V</a:t>
              </a: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1730746" y="3538910"/>
            <a:ext cx="1264673" cy="548567"/>
            <a:chOff x="-572" y="-133"/>
            <a:chExt cx="2656" cy="1152"/>
          </a:xfrm>
          <a:noFill/>
        </p:grpSpPr>
        <p:sp>
          <p:nvSpPr>
            <p:cNvPr id="9237" name="Line 122"/>
            <p:cNvSpPr/>
            <p:nvPr/>
          </p:nvSpPr>
          <p:spPr>
            <a:xfrm flipV="1">
              <a:off x="-572" y="561"/>
              <a:ext cx="895" cy="1"/>
            </a:xfrm>
            <a:prstGeom prst="line">
              <a:avLst/>
            </a:prstGeom>
            <a:grpFill/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9238" name="Group 23"/>
            <p:cNvGrpSpPr/>
            <p:nvPr/>
          </p:nvGrpSpPr>
          <p:grpSpPr>
            <a:xfrm>
              <a:off x="361" y="-133"/>
              <a:ext cx="1016" cy="1152"/>
              <a:chOff x="18" y="-63"/>
              <a:chExt cx="483" cy="547"/>
            </a:xfrm>
            <a:grpFill/>
          </p:grpSpPr>
          <p:sp>
            <p:nvSpPr>
              <p:cNvPr id="9239" name="Oval 124"/>
              <p:cNvSpPr/>
              <p:nvPr/>
            </p:nvSpPr>
            <p:spPr>
              <a:xfrm>
                <a:off x="18" y="2"/>
                <a:ext cx="483" cy="482"/>
              </a:xfrm>
              <a:prstGeom prst="ellips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zh-CN" altLang="en-US" sz="3300" b="1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40" name="Text Box 125"/>
              <p:cNvSpPr txBox="1"/>
              <p:nvPr/>
            </p:nvSpPr>
            <p:spPr>
              <a:xfrm>
                <a:off x="18" y="-63"/>
                <a:ext cx="370" cy="480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lIns="57607" tIns="28803" rIns="57607" bIns="28803"/>
              <a:lstStyle/>
              <a:p>
                <a:pPr algn="just"/>
                <a:r>
                  <a:rPr lang="en-US" altLang="zh-CN" sz="3300" b="1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A</a:t>
                </a:r>
              </a:p>
            </p:txBody>
          </p:sp>
        </p:grpSp>
        <p:sp>
          <p:nvSpPr>
            <p:cNvPr id="9241" name="Line 126"/>
            <p:cNvSpPr/>
            <p:nvPr/>
          </p:nvSpPr>
          <p:spPr>
            <a:xfrm flipV="1">
              <a:off x="1377" y="561"/>
              <a:ext cx="707" cy="1"/>
            </a:xfrm>
            <a:prstGeom prst="line">
              <a:avLst/>
            </a:prstGeom>
            <a:grpFill/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3067050" y="3711390"/>
            <a:ext cx="634602" cy="323850"/>
          </a:xfrm>
          <a:prstGeom prst="rightArrow">
            <a:avLst>
              <a:gd name="adj1" fmla="val 50000"/>
              <a:gd name="adj2" fmla="val 41728"/>
            </a:avLst>
          </a:prstGeom>
          <a:gradFill rotWithShape="1">
            <a:gsLst>
              <a:gs pos="0">
                <a:schemeClr val="bg1"/>
              </a:gs>
              <a:gs pos="50000">
                <a:srgbClr val="3333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8117" y="2385192"/>
            <a:ext cx="1123474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伏安法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78363" y="1390096"/>
            <a:ext cx="22517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itchFamily="34" charset="0"/>
              <a:buNone/>
              <a:defRPr/>
            </a:pPr>
            <a:r>
              <a:rPr lang="zh-CN" altLang="en-US" sz="2700" b="1" noProof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（实验原理）</a:t>
            </a:r>
            <a:endParaRPr lang="zh-CN" altLang="en-US" sz="2700" b="1">
              <a:solidFill>
                <a:srgbClr val="0000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3358" y="3324199"/>
            <a:ext cx="1555665" cy="761524"/>
            <a:chOff x="3334" y="4919"/>
            <a:chExt cx="3266" cy="1599"/>
          </a:xfrm>
        </p:grpSpPr>
        <p:grpSp>
          <p:nvGrpSpPr>
            <p:cNvPr id="7" name="Group 16"/>
            <p:cNvGrpSpPr/>
            <p:nvPr/>
          </p:nvGrpSpPr>
          <p:grpSpPr>
            <a:xfrm>
              <a:off x="3334" y="4919"/>
              <a:ext cx="3266" cy="1153"/>
              <a:chOff x="-140" y="145"/>
              <a:chExt cx="3266" cy="1153"/>
            </a:xfrm>
            <a:noFill/>
          </p:grpSpPr>
          <p:sp>
            <p:nvSpPr>
              <p:cNvPr id="9232" name="Line 117"/>
              <p:cNvSpPr/>
              <p:nvPr/>
            </p:nvSpPr>
            <p:spPr>
              <a:xfrm>
                <a:off x="-140" y="1297"/>
                <a:ext cx="1295" cy="1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33" name="Line 118"/>
              <p:cNvSpPr/>
              <p:nvPr/>
            </p:nvSpPr>
            <p:spPr>
              <a:xfrm flipV="1">
                <a:off x="2186" y="1290"/>
                <a:ext cx="940" cy="7"/>
              </a:xfrm>
              <a:prstGeom prst="line">
                <a:avLst/>
              </a:prstGeom>
              <a:grpFill/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34" name="Text Box 119"/>
              <p:cNvSpPr txBox="1"/>
              <p:nvPr/>
            </p:nvSpPr>
            <p:spPr>
              <a:xfrm>
                <a:off x="570" y="145"/>
                <a:ext cx="1110" cy="895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lIns="57607" tIns="28803" rIns="57607" bIns="28803">
                <a:spAutoFit/>
              </a:bodyPr>
              <a:lstStyle/>
              <a:p>
                <a:pPr algn="just"/>
                <a:r>
                  <a:rPr lang="en-US" altLang="zh-CN" sz="2400" b="1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L</a:t>
                </a:r>
              </a:p>
            </p:txBody>
          </p:sp>
        </p:grpSp>
        <p:sp>
          <p:nvSpPr>
            <p:cNvPr id="29711" name="流程图: 汇总连接 29710"/>
            <p:cNvSpPr/>
            <p:nvPr/>
          </p:nvSpPr>
          <p:spPr>
            <a:xfrm>
              <a:off x="4629" y="5444"/>
              <a:ext cx="1032" cy="1074"/>
            </a:xfrm>
            <a:prstGeom prst="flowChartSummingJunction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3067049" y="428072"/>
            <a:ext cx="30359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</a:rPr>
              <a:t>测量小灯泡的电功率</a:t>
            </a: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6330" y="1436370"/>
            <a:ext cx="882015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b="1" i="1" noProof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400" b="1" noProof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i="1" noProof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UI</a:t>
            </a:r>
            <a:endParaRPr lang="zh-CN" altLang="en-US" sz="2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196" grpId="1"/>
      <p:bldP spid="8197" grpId="2"/>
      <p:bldP spid="8202" grpId="3"/>
      <p:bldP spid="10" grpId="4"/>
      <p:bldP spid="2" grpId="5"/>
      <p:bldP spid="2" grpId="6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Rectangle 2"/>
          <p:cNvSpPr/>
          <p:nvPr/>
        </p:nvSpPr>
        <p:spPr>
          <a:xfrm rot="-5400000">
            <a:off x="3175898" y="-1542802"/>
            <a:ext cx="54769" cy="523875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EFEFE"/>
              </a:gs>
            </a:gsLst>
            <a:lin ang="5400000" scaled="1"/>
          </a:gradFill>
          <a:ln w="9525">
            <a:noFill/>
          </a:ln>
        </p:spPr>
        <p:txBody>
          <a:bodyPr wrap="none" anchor="ctr"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3317" name="Rectangle 33"/>
          <p:cNvSpPr/>
          <p:nvPr/>
        </p:nvSpPr>
        <p:spPr>
          <a:xfrm>
            <a:off x="523637" y="1185649"/>
            <a:ext cx="2051447" cy="570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en-US" altLang="zh-CN" sz="2400" b="1">
                <a:solidFill>
                  <a:srgbClr val="006600"/>
                </a:solidFill>
                <a:latin typeface="华文中宋" pitchFamily="2" charset="-122"/>
                <a:ea typeface="楷体_GB2312" pitchFamily="49" charset="-122"/>
              </a:rPr>
              <a:t> </a:t>
            </a:r>
            <a:r>
              <a:rPr lang="zh-CN" altLang="en-US" sz="2400" b="1">
                <a:solidFill>
                  <a:srgbClr val="006600"/>
                </a:solidFill>
                <a:latin typeface="华文中宋" pitchFamily="2" charset="-122"/>
                <a:ea typeface="楷体_GB2312" pitchFamily="49" charset="-122"/>
              </a:rPr>
              <a:t>核心电路：</a:t>
            </a:r>
          </a:p>
        </p:txBody>
      </p:sp>
      <p:sp>
        <p:nvSpPr>
          <p:cNvPr id="13318" name="Rectangle 94"/>
          <p:cNvSpPr/>
          <p:nvPr/>
        </p:nvSpPr>
        <p:spPr>
          <a:xfrm>
            <a:off x="523637" y="1618986"/>
            <a:ext cx="2753915" cy="570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en-US" altLang="zh-CN" sz="2400" b="1">
                <a:solidFill>
                  <a:srgbClr val="006600"/>
                </a:solidFill>
                <a:latin typeface="华文中宋" pitchFamily="2" charset="-122"/>
                <a:ea typeface="楷体_GB2312" pitchFamily="49" charset="-122"/>
              </a:rPr>
              <a:t> </a:t>
            </a:r>
            <a:r>
              <a:rPr lang="zh-CN" altLang="en-US" sz="2400" b="1">
                <a:solidFill>
                  <a:srgbClr val="006600"/>
                </a:solidFill>
                <a:latin typeface="华文中宋" pitchFamily="2" charset="-122"/>
                <a:ea typeface="楷体_GB2312" pitchFamily="49" charset="-122"/>
              </a:rPr>
              <a:t>添加必要元件：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5393531" y="2234301"/>
            <a:ext cx="1138714" cy="840581"/>
            <a:chExt cx="2390" cy="1765"/>
          </a:xfrm>
        </p:grpSpPr>
        <p:grpSp>
          <p:nvGrpSpPr>
            <p:cNvPr id="9223" name="Group 8"/>
            <p:cNvGrpSpPr/>
            <p:nvPr/>
          </p:nvGrpSpPr>
          <p:grpSpPr>
            <a:xfrm>
              <a:off x="0" y="0"/>
              <a:ext cx="2390" cy="1656"/>
              <a:chExt cx="2390" cy="1656"/>
            </a:xfrm>
          </p:grpSpPr>
          <p:sp>
            <p:nvSpPr>
              <p:cNvPr id="9224" name="Oval 97"/>
              <p:cNvSpPr/>
              <p:nvPr/>
            </p:nvSpPr>
            <p:spPr>
              <a:xfrm>
                <a:off x="592" y="748"/>
                <a:ext cx="904" cy="908"/>
              </a:xfrm>
              <a:prstGeom prst="ellipse">
                <a:avLst/>
              </a:prstGeom>
              <a:solidFill>
                <a:srgbClr val="FFFFFF"/>
              </a:solidFill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5" name="Line 98"/>
              <p:cNvSpPr/>
              <p:nvPr/>
            </p:nvSpPr>
            <p:spPr>
              <a:xfrm>
                <a:off x="1530" y="1212"/>
                <a:ext cx="860" cy="1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6" name="Line 99"/>
              <p:cNvSpPr/>
              <p:nvPr/>
            </p:nvSpPr>
            <p:spPr>
              <a:xfrm>
                <a:off x="0" y="1212"/>
                <a:ext cx="550" cy="0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7" name="Line 100"/>
              <p:cNvSpPr/>
              <p:nvPr/>
            </p:nvSpPr>
            <p:spPr>
              <a:xfrm flipH="1" flipV="1">
                <a:off x="40" y="0"/>
                <a:ext cx="0" cy="1212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28" name="Line 101"/>
              <p:cNvSpPr/>
              <p:nvPr/>
            </p:nvSpPr>
            <p:spPr>
              <a:xfrm flipH="1" flipV="1">
                <a:off x="2343" y="0"/>
                <a:ext cx="0" cy="1212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9229" name="Text Box 102"/>
            <p:cNvSpPr txBox="1"/>
            <p:nvPr/>
          </p:nvSpPr>
          <p:spPr>
            <a:xfrm>
              <a:off x="656" y="748"/>
              <a:ext cx="776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57607" tIns="28803" rIns="57607" bIns="28803">
              <a:spAutoFit/>
            </a:bodyPr>
            <a:lstStyle/>
            <a:p>
              <a:pPr algn="just"/>
              <a:r>
                <a:rPr lang="en-US" altLang="zh-CN" sz="2775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V</a:t>
              </a:r>
              <a:endParaRPr lang="en-US" altLang="zh-CN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13327" name="Line 115"/>
          <p:cNvSpPr/>
          <p:nvPr/>
        </p:nvSpPr>
        <p:spPr>
          <a:xfrm rot="-5400000" flipH="1">
            <a:off x="8228410" y="1827107"/>
            <a:ext cx="0" cy="817959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6600349" y="1980221"/>
            <a:ext cx="1219676" cy="486251"/>
            <a:chOff x="21" y="80"/>
            <a:chExt cx="2527" cy="1021"/>
          </a:xfrm>
        </p:grpSpPr>
        <p:sp>
          <p:nvSpPr>
            <p:cNvPr id="9237" name="Line 122"/>
            <p:cNvSpPr/>
            <p:nvPr/>
          </p:nvSpPr>
          <p:spPr>
            <a:xfrm>
              <a:off x="21" y="602"/>
              <a:ext cx="817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grpSp>
          <p:nvGrpSpPr>
            <p:cNvPr id="9238" name="Group 23"/>
            <p:cNvGrpSpPr/>
            <p:nvPr/>
          </p:nvGrpSpPr>
          <p:grpSpPr>
            <a:xfrm>
              <a:off x="519" y="80"/>
              <a:ext cx="917" cy="1021"/>
              <a:chOff x="93" y="38"/>
              <a:chExt cx="436" cy="485"/>
            </a:xfrm>
          </p:grpSpPr>
          <p:sp>
            <p:nvSpPr>
              <p:cNvPr id="9239" name="Oval 124"/>
              <p:cNvSpPr/>
              <p:nvPr/>
            </p:nvSpPr>
            <p:spPr>
              <a:xfrm>
                <a:off x="93" y="38"/>
                <a:ext cx="436" cy="444"/>
              </a:xfrm>
              <a:prstGeom prst="ellipse">
                <a:avLst/>
              </a:prstGeom>
              <a:solidFill>
                <a:srgbClr val="FFFFFF"/>
              </a:solidFill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40" name="Text Box 125"/>
              <p:cNvSpPr txBox="1"/>
              <p:nvPr/>
            </p:nvSpPr>
            <p:spPr>
              <a:xfrm>
                <a:off x="131" y="43"/>
                <a:ext cx="37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57607" tIns="28803" rIns="57607" bIns="28803"/>
              <a:lstStyle/>
              <a:p>
                <a:pPr algn="just"/>
                <a:r>
                  <a:rPr lang="en-US" altLang="zh-CN" sz="2775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A</a:t>
                </a:r>
                <a:endParaRPr lang="en-US" altLang="zh-CN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9241" name="Line 126"/>
            <p:cNvSpPr/>
            <p:nvPr/>
          </p:nvSpPr>
          <p:spPr>
            <a:xfrm>
              <a:off x="1437" y="602"/>
              <a:ext cx="1111" cy="3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13339" name="Line 114"/>
          <p:cNvSpPr/>
          <p:nvPr/>
        </p:nvSpPr>
        <p:spPr>
          <a:xfrm>
            <a:off x="8637270" y="1831155"/>
            <a:ext cx="476" cy="404813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13340" name="Line 132"/>
          <p:cNvSpPr/>
          <p:nvPr/>
        </p:nvSpPr>
        <p:spPr>
          <a:xfrm flipH="1">
            <a:off x="5039201" y="1830679"/>
            <a:ext cx="2858" cy="403860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7788593" y="1852110"/>
            <a:ext cx="864870" cy="481712"/>
            <a:chOff x="64" y="0"/>
            <a:chExt cx="1816" cy="1012"/>
          </a:xfrm>
        </p:grpSpPr>
        <p:sp>
          <p:nvSpPr>
            <p:cNvPr id="9245" name="Rectangle 136"/>
            <p:cNvSpPr/>
            <p:nvPr/>
          </p:nvSpPr>
          <p:spPr>
            <a:xfrm>
              <a:off x="64" y="597"/>
              <a:ext cx="1274" cy="415"/>
            </a:xfrm>
            <a:prstGeom prst="rect">
              <a:avLst/>
            </a:prstGeom>
            <a:solidFill>
              <a:srgbClr val="FFFFFF"/>
            </a:solidFill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9246" name="Line 137"/>
            <p:cNvSpPr/>
            <p:nvPr/>
          </p:nvSpPr>
          <p:spPr>
            <a:xfrm>
              <a:off x="701" y="0"/>
              <a:ext cx="1" cy="557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  <p:sp>
          <p:nvSpPr>
            <p:cNvPr id="9247" name="Line 138"/>
            <p:cNvSpPr/>
            <p:nvPr/>
          </p:nvSpPr>
          <p:spPr>
            <a:xfrm flipV="1">
              <a:off x="654" y="0"/>
              <a:ext cx="1226" cy="17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6" name="Rectangle 139"/>
          <p:cNvSpPr/>
          <p:nvPr/>
        </p:nvSpPr>
        <p:spPr>
          <a:xfrm>
            <a:off x="523637" y="2086073"/>
            <a:ext cx="2051447" cy="570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en-US" altLang="zh-CN" sz="2400" b="1">
                <a:solidFill>
                  <a:srgbClr val="006600"/>
                </a:solidFill>
                <a:latin typeface="华文中宋" pitchFamily="2" charset="-122"/>
                <a:ea typeface="楷体_GB2312" pitchFamily="49" charset="-122"/>
              </a:rPr>
              <a:t> </a:t>
            </a:r>
            <a:r>
              <a:rPr lang="zh-CN" altLang="en-US" sz="2400" b="1">
                <a:solidFill>
                  <a:srgbClr val="006600"/>
                </a:solidFill>
                <a:latin typeface="华文中宋" pitchFamily="2" charset="-122"/>
                <a:ea typeface="楷体_GB2312" pitchFamily="49" charset="-122"/>
              </a:rPr>
              <a:t>完善电路：</a:t>
            </a:r>
          </a:p>
        </p:txBody>
      </p:sp>
      <p:grpSp>
        <p:nvGrpSpPr>
          <p:cNvPr id="8" name="Group 34"/>
          <p:cNvGrpSpPr/>
          <p:nvPr/>
        </p:nvGrpSpPr>
        <p:grpSpPr>
          <a:xfrm>
            <a:off x="5042535" y="522420"/>
            <a:ext cx="3614738" cy="1337786"/>
            <a:chExt cx="3055" cy="755"/>
          </a:xfrm>
        </p:grpSpPr>
        <p:grpSp>
          <p:nvGrpSpPr>
            <p:cNvPr id="9250" name="Group 35"/>
            <p:cNvGrpSpPr/>
            <p:nvPr/>
          </p:nvGrpSpPr>
          <p:grpSpPr>
            <a:xfrm>
              <a:off x="0" y="0"/>
              <a:ext cx="3055" cy="755"/>
              <a:chExt cx="3055" cy="755"/>
            </a:xfrm>
          </p:grpSpPr>
          <p:grpSp>
            <p:nvGrpSpPr>
              <p:cNvPr id="9251" name="Group 36"/>
              <p:cNvGrpSpPr/>
              <p:nvPr/>
            </p:nvGrpSpPr>
            <p:grpSpPr>
              <a:xfrm>
                <a:off x="0" y="0"/>
                <a:ext cx="1766" cy="405"/>
                <a:chExt cx="1728" cy="480"/>
              </a:xfrm>
            </p:grpSpPr>
            <p:sp>
              <p:nvSpPr>
                <p:cNvPr id="9252" name="Line 105"/>
                <p:cNvSpPr/>
                <p:nvPr/>
              </p:nvSpPr>
              <p:spPr>
                <a:xfrm flipH="1">
                  <a:off x="960" y="0"/>
                  <a:ext cx="0" cy="480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53" name="Line 106"/>
                <p:cNvSpPr/>
                <p:nvPr/>
              </p:nvSpPr>
              <p:spPr>
                <a:xfrm flipH="1">
                  <a:off x="1056" y="144"/>
                  <a:ext cx="0" cy="192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54" name="Line 107"/>
                <p:cNvSpPr/>
                <p:nvPr/>
              </p:nvSpPr>
              <p:spPr>
                <a:xfrm flipH="1">
                  <a:off x="1056" y="240"/>
                  <a:ext cx="0" cy="0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55" name="Line 108"/>
                <p:cNvSpPr/>
                <p:nvPr/>
              </p:nvSpPr>
              <p:spPr>
                <a:xfrm>
                  <a:off x="1056" y="240"/>
                  <a:ext cx="672" cy="0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56" name="Line 109"/>
                <p:cNvSpPr/>
                <p:nvPr/>
              </p:nvSpPr>
              <p:spPr>
                <a:xfrm>
                  <a:off x="0" y="240"/>
                  <a:ext cx="960" cy="0"/>
                </a:xfrm>
                <a:prstGeom prst="line">
                  <a:avLst/>
                </a:prstGeom>
                <a:ln w="571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>
                    <a:latin typeface="华文中宋" pitchFamily="2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9257" name="Line 111"/>
              <p:cNvSpPr/>
              <p:nvPr/>
            </p:nvSpPr>
            <p:spPr>
              <a:xfrm flipH="1">
                <a:off x="3038" y="191"/>
                <a:ext cx="0" cy="564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58" name="Line 112"/>
              <p:cNvSpPr/>
              <p:nvPr/>
            </p:nvSpPr>
            <p:spPr>
              <a:xfrm flipV="1">
                <a:off x="1774" y="38"/>
                <a:ext cx="342" cy="162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59" name="Line 113"/>
              <p:cNvSpPr/>
              <p:nvPr/>
            </p:nvSpPr>
            <p:spPr>
              <a:xfrm flipV="1">
                <a:off x="2142" y="191"/>
                <a:ext cx="913" cy="9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60" name="Line 131"/>
              <p:cNvSpPr/>
              <p:nvPr/>
            </p:nvSpPr>
            <p:spPr>
              <a:xfrm flipH="1">
                <a:off x="0" y="190"/>
                <a:ext cx="0" cy="561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</p:grpSp>
        <p:sp>
          <p:nvSpPr>
            <p:cNvPr id="9261" name="Oval 140"/>
            <p:cNvSpPr/>
            <p:nvPr/>
          </p:nvSpPr>
          <p:spPr>
            <a:xfrm>
              <a:off x="1747" y="179"/>
              <a:ext cx="72" cy="49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zh-CN" altLang="en-US" sz="1350">
                <a:latin typeface="华文中宋" pitchFamily="2" charset="-122"/>
                <a:ea typeface="楷体_GB2312" pitchFamily="49" charset="-122"/>
              </a:endParaRPr>
            </a:p>
          </p:txBody>
        </p:sp>
      </p:grpSp>
      <p:sp>
        <p:nvSpPr>
          <p:cNvPr id="3" name="下箭头 2"/>
          <p:cNvSpPr/>
          <p:nvPr/>
        </p:nvSpPr>
        <p:spPr>
          <a:xfrm>
            <a:off x="7946708" y="2431230"/>
            <a:ext cx="290513" cy="1020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245" name="Text Box 5"/>
          <p:cNvSpPr txBox="1"/>
          <p:nvPr/>
        </p:nvSpPr>
        <p:spPr>
          <a:xfrm>
            <a:off x="5134451" y="3600106"/>
            <a:ext cx="3883343" cy="1198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改变小灯泡两端的工作电压及通过的电流大小。从而求出不同工作电压下的电功率。</a:t>
            </a:r>
          </a:p>
        </p:txBody>
      </p:sp>
      <p:sp>
        <p:nvSpPr>
          <p:cNvPr id="10" name="左箭头 9"/>
          <p:cNvSpPr/>
          <p:nvPr/>
        </p:nvSpPr>
        <p:spPr>
          <a:xfrm>
            <a:off x="3632717" y="4007041"/>
            <a:ext cx="1438751" cy="2657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247" name="Text Box 7"/>
          <p:cNvSpPr txBox="1"/>
          <p:nvPr/>
        </p:nvSpPr>
        <p:spPr>
          <a:xfrm>
            <a:off x="760371" y="3724942"/>
            <a:ext cx="2768892" cy="8299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总结小灯泡亮度与实际功率的关系。</a:t>
            </a:r>
          </a:p>
        </p:txBody>
      </p:sp>
      <p:sp>
        <p:nvSpPr>
          <p:cNvPr id="35853" name="矩形 35852"/>
          <p:cNvSpPr/>
          <p:nvPr/>
        </p:nvSpPr>
        <p:spPr>
          <a:xfrm>
            <a:off x="154304" y="2669355"/>
            <a:ext cx="7189594" cy="9787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实验器材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：电源、电压表、电流表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、</a:t>
            </a:r>
            <a:endParaRPr lang="en-US" altLang="zh-CN" sz="2400" b="1" smtClean="0">
              <a:latin typeface="Times New Roman" pitchFamily="18" charset="0"/>
              <a:ea typeface="宋体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滑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动变阻器、开关、导线、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待测电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阻、</a:t>
            </a:r>
            <a:r>
              <a:rPr lang="zh-CN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小灯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泡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。</a:t>
            </a:r>
            <a:endParaRPr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19675" y="1651609"/>
            <a:ext cx="1596390" cy="803434"/>
            <a:chOff x="10540" y="3467"/>
            <a:chExt cx="3352" cy="1687"/>
          </a:xfrm>
        </p:grpSpPr>
        <p:grpSp>
          <p:nvGrpSpPr>
            <p:cNvPr id="4" name="Group 16"/>
            <p:cNvGrpSpPr/>
            <p:nvPr/>
          </p:nvGrpSpPr>
          <p:grpSpPr>
            <a:xfrm>
              <a:off x="10540" y="3467"/>
              <a:ext cx="3353" cy="1224"/>
              <a:chOff x="0" y="74"/>
              <a:chExt cx="3352" cy="1224"/>
            </a:xfrm>
          </p:grpSpPr>
          <p:sp>
            <p:nvSpPr>
              <p:cNvPr id="9232" name="Line 117"/>
              <p:cNvSpPr/>
              <p:nvPr/>
            </p:nvSpPr>
            <p:spPr>
              <a:xfrm>
                <a:off x="0" y="1286"/>
                <a:ext cx="1350" cy="12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33" name="Line 118"/>
              <p:cNvSpPr/>
              <p:nvPr/>
            </p:nvSpPr>
            <p:spPr>
              <a:xfrm flipV="1">
                <a:off x="2274" y="1286"/>
                <a:ext cx="1078" cy="12"/>
              </a:xfrm>
              <a:prstGeom prst="line">
                <a:avLst/>
              </a:prstGeom>
              <a:ln w="571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>
                  <a:latin typeface="华文中宋" pitchFamily="2" charset="-122"/>
                  <a:ea typeface="楷体_GB2312" pitchFamily="49" charset="-122"/>
                </a:endParaRPr>
              </a:p>
            </p:txBody>
          </p:sp>
          <p:sp>
            <p:nvSpPr>
              <p:cNvPr id="9234" name="Text Box 119"/>
              <p:cNvSpPr txBox="1"/>
              <p:nvPr/>
            </p:nvSpPr>
            <p:spPr>
              <a:xfrm>
                <a:off x="961" y="74"/>
                <a:ext cx="1110" cy="10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57607" tIns="28803" rIns="57607" bIns="28803">
                <a:spAutoFit/>
              </a:bodyPr>
              <a:lstStyle/>
              <a:p>
                <a:pPr algn="just"/>
                <a:r>
                  <a:rPr lang="en-US" altLang="zh-CN" sz="2775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</a:rPr>
                  <a:t>L</a:t>
                </a:r>
              </a:p>
            </p:txBody>
          </p:sp>
        </p:grpSp>
        <p:sp>
          <p:nvSpPr>
            <p:cNvPr id="29711" name="流程图: 汇总连接 29710"/>
            <p:cNvSpPr/>
            <p:nvPr/>
          </p:nvSpPr>
          <p:spPr>
            <a:xfrm>
              <a:off x="11890" y="4216"/>
              <a:ext cx="931" cy="939"/>
            </a:xfrm>
            <a:prstGeom prst="flowChartSummingJunction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1" name="矩形 10"/>
          <p:cNvSpPr/>
          <p:nvPr/>
        </p:nvSpPr>
        <p:spPr>
          <a:xfrm>
            <a:off x="490187" y="563089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实验电路设计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  <p:cond evt="onBegin" delay="0">
                          <p:tn val="73"/>
                        </p:cond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  <p:cond evt="onBegin" delay="0">
                          <p:tn val="78"/>
                        </p:cond>
                      </p:stCondLst>
                      <p:childTnLst>
                        <p:par>
                          <p:cTn id="8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1"/>
      <p:bldP spid="6" grpId="2"/>
      <p:bldP spid="3" grpId="3"/>
      <p:bldP spid="10245" grpId="4"/>
      <p:bldP spid="10" grpId="5"/>
      <p:bldP spid="10247" grpId="6"/>
      <p:bldP spid="35853" grpId="7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435" name="文本框 16434"/>
          <p:cNvSpPr txBox="1"/>
          <p:nvPr/>
        </p:nvSpPr>
        <p:spPr>
          <a:xfrm>
            <a:off x="5775008" y="933186"/>
            <a:ext cx="3338195" cy="437515"/>
          </a:xfrm>
          <a:prstGeom prst="rect">
            <a:avLst/>
          </a:prstGeom>
          <a:solidFill>
            <a:srgbClr val="CCFFCC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250" b="1">
                <a:latin typeface="Times New Roman" pitchFamily="18" charset="0"/>
                <a:ea typeface="宋体" pitchFamily="2" charset="-122"/>
              </a:rPr>
              <a:t>根据</a:t>
            </a:r>
            <a:r>
              <a:rPr lang="en-US" altLang="zh-CN" sz="2250" b="1" i="1">
                <a:latin typeface="Times New Roman" pitchFamily="18" charset="0"/>
                <a:ea typeface="宋体" pitchFamily="2" charset="-122"/>
              </a:rPr>
              <a:t>P </a:t>
            </a:r>
            <a:r>
              <a:rPr lang="en-US" altLang="zh-CN" sz="2250" b="1">
                <a:latin typeface="Times New Roman" pitchFamily="18" charset="0"/>
                <a:ea typeface="宋体" pitchFamily="2" charset="-122"/>
              </a:rPr>
              <a:t>= </a:t>
            </a:r>
            <a:r>
              <a:rPr lang="en-US" altLang="zh-CN" sz="2250" b="1" i="1">
                <a:latin typeface="Times New Roman" pitchFamily="18" charset="0"/>
                <a:ea typeface="宋体" pitchFamily="2" charset="-122"/>
              </a:rPr>
              <a:t>UI </a:t>
            </a:r>
            <a:r>
              <a:rPr lang="zh-CN" altLang="en-US" sz="2250" b="1">
                <a:latin typeface="Times New Roman" pitchFamily="18" charset="0"/>
                <a:ea typeface="宋体" pitchFamily="2" charset="-122"/>
              </a:rPr>
              <a:t>计算电功率。</a:t>
            </a:r>
          </a:p>
        </p:txBody>
      </p:sp>
      <p:sp>
        <p:nvSpPr>
          <p:cNvPr id="16399" name="矩形 16398"/>
          <p:cNvSpPr/>
          <p:nvPr/>
        </p:nvSpPr>
        <p:spPr>
          <a:xfrm>
            <a:off x="558089" y="1026769"/>
            <a:ext cx="47809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U</a:t>
            </a:r>
            <a:r>
              <a:rPr lang="zh-CN" altLang="en-US" sz="2400" b="1" i="1" baseline="-25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额</a:t>
            </a:r>
            <a:r>
              <a:rPr lang="zh-CN" altLang="en-US" sz="2400" b="1" baseline="-25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= _______V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， 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400" b="1" i="1" baseline="-25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额</a:t>
            </a:r>
            <a:r>
              <a:rPr lang="zh-CN" altLang="en-US" sz="2400" b="1" baseline="-25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= ________W</a:t>
            </a:r>
          </a:p>
        </p:txBody>
      </p:sp>
      <p:graphicFrame>
        <p:nvGraphicFramePr>
          <p:cNvPr id="16449" name="表格 16448"/>
          <p:cNvGraphicFramePr>
            <a:graphicFrameLocks noGrp="1"/>
          </p:cNvGraphicFramePr>
          <p:nvPr/>
        </p:nvGraphicFramePr>
        <p:xfrm>
          <a:off x="656381" y="1665609"/>
          <a:ext cx="8148420" cy="2130496"/>
        </p:xfrm>
        <a:graphic>
          <a:graphicData uri="http://schemas.openxmlformats.org/drawingml/2006/table">
            <a:tbl>
              <a:tblPr/>
              <a:tblGrid>
                <a:gridCol w="1420664"/>
                <a:gridCol w="1495657"/>
                <a:gridCol w="1568850"/>
                <a:gridCol w="1719435"/>
                <a:gridCol w="1943814"/>
              </a:tblGrid>
              <a:tr h="791772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itchFamily="18" charset="0"/>
                        </a:rPr>
                        <a:t>电压</a:t>
                      </a:r>
                      <a:r>
                        <a:rPr lang="en-US" altLang="zh-CN" sz="2400" b="1" i="1">
                          <a:latin typeface="Times New Roman" pitchFamily="18" charset="0"/>
                        </a:rPr>
                        <a:t>U</a:t>
                      </a:r>
                      <a:r>
                        <a:rPr lang="zh-CN" altLang="en-US" sz="2400" b="1" i="1" baseline="-25000">
                          <a:latin typeface="Times New Roman" pitchFamily="18" charset="0"/>
                        </a:rPr>
                        <a:t>实</a:t>
                      </a:r>
                      <a:r>
                        <a:rPr lang="zh-CN" altLang="en-US" sz="2400" b="1">
                          <a:latin typeface="Times New Roman" pitchFamily="18" charset="0"/>
                        </a:rPr>
                        <a:t>（</a:t>
                      </a:r>
                      <a:r>
                        <a:rPr lang="en-US" altLang="zh-CN" sz="2400" b="1">
                          <a:latin typeface="Times New Roman" pitchFamily="18" charset="0"/>
                        </a:rPr>
                        <a:t>V</a:t>
                      </a:r>
                      <a:r>
                        <a:rPr lang="zh-CN" altLang="en-US" sz="2400" b="1">
                          <a:latin typeface="Times New Roman" pitchFamily="18" charset="0"/>
                        </a:rPr>
                        <a:t>）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itchFamily="18" charset="0"/>
                        </a:rPr>
                        <a:t>电流</a:t>
                      </a:r>
                      <a:r>
                        <a:rPr lang="en-US" altLang="zh-CN" sz="2400" b="1" i="1">
                          <a:latin typeface="Times New Roman" pitchFamily="18" charset="0"/>
                        </a:rPr>
                        <a:t>I</a:t>
                      </a:r>
                      <a:r>
                        <a:rPr lang="zh-CN" altLang="en-US" sz="2400" b="1">
                          <a:latin typeface="Times New Roman" pitchFamily="18" charset="0"/>
                        </a:rPr>
                        <a:t>（</a:t>
                      </a:r>
                      <a:r>
                        <a:rPr lang="en-US" altLang="zh-CN" sz="2400" b="1">
                          <a:latin typeface="Times New Roman" pitchFamily="18" charset="0"/>
                        </a:rPr>
                        <a:t>A</a:t>
                      </a:r>
                      <a:r>
                        <a:rPr lang="zh-CN" altLang="en-US" sz="2400" b="1">
                          <a:latin typeface="Times New Roman" pitchFamily="18" charset="0"/>
                        </a:rPr>
                        <a:t>）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itchFamily="18" charset="0"/>
                        </a:rPr>
                        <a:t>电功率</a:t>
                      </a:r>
                      <a:r>
                        <a:rPr lang="en-US" altLang="zh-CN" sz="2400" b="1" i="1">
                          <a:latin typeface="Times New Roman" pitchFamily="18" charset="0"/>
                        </a:rPr>
                        <a:t>P</a:t>
                      </a:r>
                      <a:r>
                        <a:rPr lang="zh-CN" altLang="en-US" sz="2400" b="1" i="1" baseline="-25000">
                          <a:latin typeface="Times New Roman" pitchFamily="18" charset="0"/>
                        </a:rPr>
                        <a:t>实</a:t>
                      </a:r>
                      <a:r>
                        <a:rPr lang="zh-CN" altLang="en-US" sz="2400" b="1">
                          <a:latin typeface="Times New Roman" pitchFamily="18" charset="0"/>
                        </a:rPr>
                        <a:t>（</a:t>
                      </a:r>
                      <a:r>
                        <a:rPr lang="en-US" altLang="zh-CN" sz="2400" b="1">
                          <a:latin typeface="Times New Roman" pitchFamily="18" charset="0"/>
                        </a:rPr>
                        <a:t>W</a:t>
                      </a:r>
                      <a:r>
                        <a:rPr lang="zh-CN" altLang="en-US" sz="2400" b="1">
                          <a:latin typeface="Times New Roman" pitchFamily="18" charset="0"/>
                        </a:rPr>
                        <a:t>）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itchFamily="18" charset="0"/>
                        </a:rPr>
                        <a:t>小灯泡明亮程度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876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i="1">
                          <a:latin typeface="Times New Roman" pitchFamily="18" charset="0"/>
                        </a:rPr>
                        <a:t>U</a:t>
                      </a:r>
                      <a:r>
                        <a:rPr lang="zh-CN" altLang="en-US" sz="2400" b="1" i="1" baseline="-25000">
                          <a:latin typeface="Times New Roman" pitchFamily="18" charset="0"/>
                        </a:rPr>
                        <a:t>实</a:t>
                      </a:r>
                      <a:r>
                        <a:rPr lang="en-US" altLang="zh-CN" sz="2400" b="1" i="1">
                          <a:latin typeface="Times New Roman" pitchFamily="18" charset="0"/>
                        </a:rPr>
                        <a:t>=U</a:t>
                      </a:r>
                      <a:r>
                        <a:rPr lang="zh-CN" altLang="en-US" sz="2400" b="1" i="1" baseline="-25000">
                          <a:latin typeface="Times New Roman" pitchFamily="18" charset="0"/>
                        </a:rPr>
                        <a:t>额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9080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i="1">
                          <a:latin typeface="Times New Roman" pitchFamily="18" charset="0"/>
                        </a:rPr>
                        <a:t>U</a:t>
                      </a:r>
                      <a:r>
                        <a:rPr lang="zh-CN" altLang="en-US" sz="2400" b="1" i="1" baseline="-25000">
                          <a:latin typeface="Times New Roman" pitchFamily="18" charset="0"/>
                        </a:rPr>
                        <a:t>实</a:t>
                      </a:r>
                      <a:r>
                        <a:rPr lang="en-US" altLang="zh-CN" sz="2400" b="1" i="1">
                          <a:latin typeface="Times New Roman" pitchFamily="18" charset="0"/>
                        </a:rPr>
                        <a:t>&gt;U</a:t>
                      </a:r>
                      <a:r>
                        <a:rPr lang="zh-CN" altLang="en-US" sz="2400" b="1" i="1" baseline="-25000">
                          <a:latin typeface="Times New Roman" pitchFamily="18" charset="0"/>
                        </a:rPr>
                        <a:t>额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976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i="1">
                          <a:latin typeface="Times New Roman" pitchFamily="18" charset="0"/>
                        </a:rPr>
                        <a:t>U</a:t>
                      </a:r>
                      <a:r>
                        <a:rPr lang="zh-CN" altLang="en-US" sz="2400" b="1" i="1" baseline="-25000">
                          <a:latin typeface="Times New Roman" pitchFamily="18" charset="0"/>
                        </a:rPr>
                        <a:t>实</a:t>
                      </a:r>
                      <a:r>
                        <a:rPr lang="en-US" altLang="zh-CN" sz="2400" b="1" i="1">
                          <a:latin typeface="Times New Roman" pitchFamily="18" charset="0"/>
                        </a:rPr>
                        <a:t>&lt;U</a:t>
                      </a:r>
                      <a:r>
                        <a:rPr lang="zh-CN" altLang="en-US" sz="2400" b="1" i="1" baseline="-25000">
                          <a:latin typeface="Times New Roman" pitchFamily="18" charset="0"/>
                        </a:rPr>
                        <a:t>额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432" name="文本框 16431"/>
          <p:cNvSpPr txBox="1"/>
          <p:nvPr/>
        </p:nvSpPr>
        <p:spPr>
          <a:xfrm>
            <a:off x="1595282" y="1029785"/>
            <a:ext cx="983456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5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2.5</a:t>
            </a:r>
          </a:p>
        </p:txBody>
      </p:sp>
      <p:sp>
        <p:nvSpPr>
          <p:cNvPr id="16433" name="文本框 16432"/>
          <p:cNvSpPr txBox="1"/>
          <p:nvPr/>
        </p:nvSpPr>
        <p:spPr>
          <a:xfrm>
            <a:off x="2226469" y="2456133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2.5</a:t>
            </a:r>
          </a:p>
        </p:txBody>
      </p:sp>
      <p:sp>
        <p:nvSpPr>
          <p:cNvPr id="16434" name="椭圆形标注 16433"/>
          <p:cNvSpPr/>
          <p:nvPr/>
        </p:nvSpPr>
        <p:spPr>
          <a:xfrm>
            <a:off x="5426155" y="1637560"/>
            <a:ext cx="1314450" cy="810815"/>
          </a:xfrm>
          <a:prstGeom prst="wedgeEllipseCallout">
            <a:avLst>
              <a:gd name="adj1" fmla="val 45344"/>
              <a:gd name="adj2" fmla="val -88326"/>
            </a:avLst>
          </a:prstGeom>
          <a:noFill/>
          <a:ln w="5397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21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6436" name="文本框 16435"/>
          <p:cNvSpPr txBox="1"/>
          <p:nvPr/>
        </p:nvSpPr>
        <p:spPr>
          <a:xfrm>
            <a:off x="7267427" y="2449545"/>
            <a:ext cx="115490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itchFamily="18" charset="0"/>
                <a:ea typeface="华文中宋" panose="02010600040101010101" pitchFamily="2" charset="-122"/>
              </a:rPr>
              <a:t>正常</a:t>
            </a:r>
          </a:p>
        </p:txBody>
      </p:sp>
      <p:sp>
        <p:nvSpPr>
          <p:cNvPr id="16437" name="文本框 16436"/>
          <p:cNvSpPr txBox="1"/>
          <p:nvPr/>
        </p:nvSpPr>
        <p:spPr>
          <a:xfrm>
            <a:off x="7267427" y="2947623"/>
            <a:ext cx="115490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itchFamily="18" charset="0"/>
                <a:ea typeface="华文中宋" panose="02010600040101010101" pitchFamily="2" charset="-122"/>
              </a:rPr>
              <a:t>非常亮</a:t>
            </a:r>
          </a:p>
        </p:txBody>
      </p:sp>
      <p:sp>
        <p:nvSpPr>
          <p:cNvPr id="16438" name="文本框 16437"/>
          <p:cNvSpPr txBox="1"/>
          <p:nvPr/>
        </p:nvSpPr>
        <p:spPr>
          <a:xfrm>
            <a:off x="7271475" y="3385059"/>
            <a:ext cx="115490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itchFamily="18" charset="0"/>
                <a:ea typeface="华文中宋" panose="02010600040101010101" pitchFamily="2" charset="-122"/>
              </a:rPr>
              <a:t>非常暗</a:t>
            </a:r>
          </a:p>
        </p:txBody>
      </p:sp>
      <p:sp>
        <p:nvSpPr>
          <p:cNvPr id="16441" name="文本框 16440"/>
          <p:cNvSpPr txBox="1"/>
          <p:nvPr/>
        </p:nvSpPr>
        <p:spPr>
          <a:xfrm>
            <a:off x="3747135" y="2461848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0.3</a:t>
            </a:r>
          </a:p>
        </p:txBody>
      </p:sp>
      <p:sp>
        <p:nvSpPr>
          <p:cNvPr id="16442" name="文本框 16441"/>
          <p:cNvSpPr txBox="1"/>
          <p:nvPr/>
        </p:nvSpPr>
        <p:spPr>
          <a:xfrm>
            <a:off x="5537121" y="2461848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0.75</a:t>
            </a:r>
          </a:p>
        </p:txBody>
      </p:sp>
      <p:sp>
        <p:nvSpPr>
          <p:cNvPr id="16443" name="文本框 16442"/>
          <p:cNvSpPr txBox="1"/>
          <p:nvPr/>
        </p:nvSpPr>
        <p:spPr>
          <a:xfrm>
            <a:off x="2226469" y="2940530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3</a:t>
            </a:r>
          </a:p>
        </p:txBody>
      </p:sp>
      <p:sp>
        <p:nvSpPr>
          <p:cNvPr id="16444" name="文本框 16443"/>
          <p:cNvSpPr txBox="1"/>
          <p:nvPr/>
        </p:nvSpPr>
        <p:spPr>
          <a:xfrm>
            <a:off x="3800713" y="2947623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0.32</a:t>
            </a:r>
          </a:p>
        </p:txBody>
      </p:sp>
      <p:sp>
        <p:nvSpPr>
          <p:cNvPr id="16445" name="文本框 16444"/>
          <p:cNvSpPr txBox="1"/>
          <p:nvPr/>
        </p:nvSpPr>
        <p:spPr>
          <a:xfrm>
            <a:off x="5537121" y="2947623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0.96</a:t>
            </a:r>
          </a:p>
        </p:txBody>
      </p:sp>
      <p:sp>
        <p:nvSpPr>
          <p:cNvPr id="16446" name="文本框 16445"/>
          <p:cNvSpPr txBox="1"/>
          <p:nvPr/>
        </p:nvSpPr>
        <p:spPr>
          <a:xfrm>
            <a:off x="2226469" y="3396790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2</a:t>
            </a:r>
          </a:p>
        </p:txBody>
      </p:sp>
      <p:sp>
        <p:nvSpPr>
          <p:cNvPr id="16447" name="文本框 16446"/>
          <p:cNvSpPr txBox="1"/>
          <p:nvPr/>
        </p:nvSpPr>
        <p:spPr>
          <a:xfrm>
            <a:off x="3790123" y="3418547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0.28</a:t>
            </a:r>
          </a:p>
        </p:txBody>
      </p:sp>
      <p:sp>
        <p:nvSpPr>
          <p:cNvPr id="16448" name="文本框 16447"/>
          <p:cNvSpPr txBox="1"/>
          <p:nvPr/>
        </p:nvSpPr>
        <p:spPr>
          <a:xfrm>
            <a:off x="5527722" y="3394484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0.56</a:t>
            </a:r>
          </a:p>
        </p:txBody>
      </p:sp>
      <p:sp>
        <p:nvSpPr>
          <p:cNvPr id="17429" name="文本框 17428"/>
          <p:cNvSpPr txBox="1"/>
          <p:nvPr/>
        </p:nvSpPr>
        <p:spPr>
          <a:xfrm>
            <a:off x="705917" y="3854859"/>
            <a:ext cx="815734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结论：小灯泡的亮度取决于灯泡的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实际功率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，实际功率越大，灯泡越亮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7317" y="1049391"/>
            <a:ext cx="9834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0.75</a:t>
            </a:r>
          </a:p>
        </p:txBody>
      </p:sp>
      <p:sp>
        <p:nvSpPr>
          <p:cNvPr id="29" name="Rectangle 2"/>
          <p:cNvSpPr/>
          <p:nvPr/>
        </p:nvSpPr>
        <p:spPr>
          <a:xfrm rot="-5400000">
            <a:off x="3175898" y="-1682478"/>
            <a:ext cx="54769" cy="523875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EFEFE"/>
              </a:gs>
            </a:gsLst>
            <a:lin ang="5400000" scaled="1"/>
          </a:gradFill>
          <a:ln w="9525">
            <a:noFill/>
          </a:ln>
        </p:spPr>
        <p:txBody>
          <a:bodyPr wrap="none" anchor="ctr"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90187" y="46683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分析论证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5" grpId="0"/>
      <p:bldP spid="16432" grpId="1"/>
      <p:bldP spid="16433" grpId="2"/>
      <p:bldP spid="16434" grpId="3"/>
      <p:bldP spid="16436" grpId="4"/>
      <p:bldP spid="16437" grpId="5"/>
      <p:bldP spid="16438" grpId="6"/>
      <p:bldP spid="16441" grpId="7"/>
      <p:bldP spid="16442" grpId="8"/>
      <p:bldP spid="16443" grpId="9"/>
      <p:bldP spid="16444" grpId="10"/>
      <p:bldP spid="16445" grpId="11"/>
      <p:bldP spid="16446" grpId="12"/>
      <p:bldP spid="16447" grpId="13"/>
      <p:bldP spid="16448" grpId="14"/>
      <p:bldP spid="17429" grpId="15"/>
      <p:bldP spid="4" grpId="16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Text Box 2"/>
          <p:cNvSpPr txBox="1"/>
          <p:nvPr/>
        </p:nvSpPr>
        <p:spPr>
          <a:xfrm>
            <a:off x="490186" y="1022664"/>
            <a:ext cx="8268803" cy="37487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AutoNum type="arabicPeriod"/>
            </a:pPr>
            <a:r>
              <a:rPr lang="zh-CN" altLang="en-US" sz="2600" b="1" i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在原电路中，使灯泡处开路（断路），闭合开关，调节滑动变阻器，观察电压表、电流表示数、灯泡的亮度变化情况</a:t>
            </a:r>
            <a:r>
              <a:rPr lang="zh-CN" altLang="en-US" sz="2600" b="1" i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b="1" i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AutoNum type="arabicPeriod"/>
            </a:pPr>
            <a:endParaRPr lang="zh-CN" altLang="en-US" sz="2600" b="1" i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</a:pPr>
            <a:endParaRPr lang="zh-CN" altLang="en-US" sz="1600" b="1" i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AutoNum type="arabicPeriod" startAt="2"/>
            </a:pPr>
            <a:r>
              <a:rPr lang="zh-CN" altLang="en-US" sz="2600" b="1" i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在原电路中，使灯泡处短路，闭合开关，调节滑动变阻器，观察电压表、电流表示数、灯泡的亮度变化情况</a:t>
            </a:r>
            <a:r>
              <a:rPr lang="zh-CN" altLang="en-US" sz="2600" b="1" i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en-US" sz="2600" b="1" i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</a:pPr>
            <a:endParaRPr lang="zh-CN" altLang="en-US" sz="2600" b="1" i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4755" name="Text Box 3"/>
          <p:cNvSpPr txBox="1"/>
          <p:nvPr/>
        </p:nvSpPr>
        <p:spPr>
          <a:xfrm>
            <a:off x="567431" y="2503348"/>
            <a:ext cx="810688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i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       小</a:t>
            </a:r>
            <a:r>
              <a:rPr lang="zh-CN" altLang="en-US" sz="2400" b="1" i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灯泡不亮，电流表无示数，但电压表有示数，几乎等于电源电</a:t>
            </a:r>
            <a:r>
              <a:rPr lang="zh-CN" altLang="en-US" sz="2400" b="1" i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压。</a:t>
            </a:r>
            <a:endParaRPr lang="zh-CN" altLang="en-US" sz="2400" b="1" i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4756" name="Text Box 4"/>
          <p:cNvSpPr txBox="1"/>
          <p:nvPr/>
        </p:nvSpPr>
        <p:spPr>
          <a:xfrm>
            <a:off x="1105201" y="4264773"/>
            <a:ext cx="641127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i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小灯泡不亮，电压表无示数，但电流表有示数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b="1" i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Rectangle 2"/>
          <p:cNvSpPr/>
          <p:nvPr/>
        </p:nvSpPr>
        <p:spPr>
          <a:xfrm rot="-5400000">
            <a:off x="3175898" y="-1682478"/>
            <a:ext cx="54769" cy="523875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EFEFE"/>
              </a:gs>
            </a:gsLst>
            <a:lin ang="5400000" scaled="1"/>
          </a:gradFill>
          <a:ln w="9525">
            <a:noFill/>
          </a:ln>
        </p:spPr>
        <p:txBody>
          <a:bodyPr wrap="none" anchor="ctr"/>
          <a:lstStyle/>
          <a:p>
            <a:endParaRPr lang="zh-CN" altLang="en-US" sz="1350">
              <a:latin typeface="华文中宋" pitchFamily="2" charset="-122"/>
              <a:ea typeface="楷体_GB2312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0187" y="46683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实验补充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5" name="Text Box 4"/>
          <p:cNvSpPr txBox="1"/>
          <p:nvPr/>
        </p:nvSpPr>
        <p:spPr>
          <a:xfrm>
            <a:off x="486410" y="1053397"/>
            <a:ext cx="7839443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i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200" b="1" i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位同</a:t>
            </a:r>
            <a:r>
              <a:rPr lang="zh-CN" altLang="en-US" sz="2200" b="1" i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学连</a:t>
            </a:r>
            <a:r>
              <a:rPr lang="zh-CN" altLang="en-US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接好电路，在闭合开关时发现小灯泡</a:t>
            </a:r>
            <a:r>
              <a:rPr lang="en-US" altLang="zh-CN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不亮，电流表无示数，但电压表有示数，请分析电路中可能出现的故障</a:t>
            </a:r>
            <a:r>
              <a:rPr lang="en-US" altLang="zh-CN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:________________</a:t>
            </a:r>
            <a:r>
              <a:rPr lang="zh-CN" altLang="en-US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8676" name="Text Box 5"/>
          <p:cNvSpPr txBox="1"/>
          <p:nvPr/>
        </p:nvSpPr>
        <p:spPr>
          <a:xfrm>
            <a:off x="476813" y="2166747"/>
            <a:ext cx="8322281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i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200" b="1" i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另</a:t>
            </a:r>
            <a:r>
              <a:rPr lang="zh-CN" altLang="en-US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一位同学在连接好电路后，闭合开关，发现小灯泡特别亮，这说明他在闭合开关前</a:t>
            </a:r>
            <a:r>
              <a:rPr lang="en-US" altLang="zh-CN" sz="22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_________________________</a:t>
            </a:r>
            <a:r>
              <a:rPr lang="en-US" altLang="zh-CN" sz="22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en-US" altLang="zh-CN" sz="22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22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200" b="1" i="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3278733" y="2491151"/>
            <a:ext cx="59836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i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没有将滑动变阻器的滑片放在最大阻值处</a:t>
            </a:r>
          </a:p>
        </p:txBody>
      </p:sp>
      <p:sp>
        <p:nvSpPr>
          <p:cNvPr id="26631" name="Text Box 7"/>
          <p:cNvSpPr txBox="1"/>
          <p:nvPr/>
        </p:nvSpPr>
        <p:spPr>
          <a:xfrm>
            <a:off x="992814" y="1689743"/>
            <a:ext cx="2484835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i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灯泡</a:t>
            </a:r>
            <a:r>
              <a:rPr lang="en-US" altLang="zh-CN" sz="2200" b="1" i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200" b="1" i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处断路</a:t>
            </a:r>
          </a:p>
        </p:txBody>
      </p:sp>
      <p:sp>
        <p:nvSpPr>
          <p:cNvPr id="28679" name="Text Box 7"/>
          <p:cNvSpPr txBox="1"/>
          <p:nvPr/>
        </p:nvSpPr>
        <p:spPr>
          <a:xfrm>
            <a:off x="488196" y="2917163"/>
            <a:ext cx="8643461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i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3.  </a:t>
            </a:r>
            <a:r>
              <a:rPr lang="zh-CN" altLang="en-US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滑动变阻器的滑片无论怎样滑动，灯泡都很暗，且两电表的示数及灯泡亮度没有变化：</a:t>
            </a:r>
            <a:r>
              <a:rPr lang="en-US" altLang="zh-CN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</a:t>
            </a:r>
            <a:r>
              <a:rPr lang="en-US" altLang="zh-CN" sz="22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_______</a:t>
            </a:r>
            <a:r>
              <a:rPr lang="en-US" altLang="zh-CN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___________________________</a:t>
            </a:r>
            <a:r>
              <a:rPr lang="zh-CN" altLang="en-US" sz="22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200" b="1" i="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3405412" y="3240397"/>
            <a:ext cx="520017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i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滑动变阻器下面两个接线连入了电路</a:t>
            </a:r>
          </a:p>
        </p:txBody>
      </p:sp>
      <p:sp>
        <p:nvSpPr>
          <p:cNvPr id="28681" name="Text Box 9"/>
          <p:cNvSpPr txBox="1"/>
          <p:nvPr/>
        </p:nvSpPr>
        <p:spPr>
          <a:xfrm>
            <a:off x="490187" y="3667009"/>
            <a:ext cx="8519636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i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接好电路后，在闭合开关时发现小灯泡发光但很暗，且无论怎样调节变阻器的滑片灯泡亮度虽有所变化，但电压表示数总小于其额定电压</a:t>
            </a:r>
            <a:r>
              <a:rPr lang="en-US" altLang="zh-CN" sz="22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:______________________________</a:t>
            </a:r>
            <a:r>
              <a:rPr lang="zh-CN" altLang="en-US" sz="22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200" b="1" i="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6026" name="Text Box 10"/>
          <p:cNvSpPr txBox="1"/>
          <p:nvPr/>
        </p:nvSpPr>
        <p:spPr>
          <a:xfrm>
            <a:off x="1493506" y="4348537"/>
            <a:ext cx="451199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i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电源电压小于灯泡的额定电压</a:t>
            </a:r>
          </a:p>
        </p:txBody>
      </p:sp>
      <p:sp>
        <p:nvSpPr>
          <p:cNvPr id="21" name="Rectangle 2"/>
          <p:cNvSpPr/>
          <p:nvPr/>
        </p:nvSpPr>
        <p:spPr>
          <a:xfrm rot="-5400000">
            <a:off x="3175898" y="-1682478"/>
            <a:ext cx="54769" cy="523875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EFEFE"/>
              </a:gs>
            </a:gsLst>
            <a:lin ang="5400000" scaled="1"/>
          </a:gradFill>
          <a:ln w="9525">
            <a:noFill/>
          </a:ln>
        </p:spPr>
        <p:txBody>
          <a:bodyPr wrap="none" anchor="ctr"/>
          <a:lstStyle/>
          <a:p>
            <a:endParaRPr lang="zh-CN" altLang="en-US" sz="135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0187" y="46683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24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故障分析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1" grpId="1" build="p"/>
      <p:bldP spid="2" grpId="2" build="p"/>
      <p:bldP spid="86026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4"/>
          <p:cNvSpPr/>
          <p:nvPr/>
        </p:nvSpPr>
        <p:spPr>
          <a:xfrm>
            <a:off x="297815" y="911860"/>
            <a:ext cx="86918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电流通过导体时电能转化成内能，这个现象叫做电流的热效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应。</a:t>
            </a:r>
            <a:endParaRPr lang="zh-CN" altLang="en-US" sz="24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311435" y="1570904"/>
            <a:ext cx="7668950" cy="691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利用电流的热效应来加热的设备：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None/>
            </a:pPr>
            <a:endParaRPr lang="en-US" altLang="zh-CN" sz="15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4965668" y="1535627"/>
            <a:ext cx="111280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电热器</a:t>
            </a: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3" y="2139508"/>
            <a:ext cx="2051447" cy="9725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47" y="2031656"/>
            <a:ext cx="1269206" cy="12692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>
            <a:hlinkClick r:id="rId6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58" y="1927120"/>
            <a:ext cx="1292909" cy="12692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>
            <a:hlinkClick r:id="rId8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1" y="3641381"/>
            <a:ext cx="1431131" cy="10956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65" y="3572461"/>
            <a:ext cx="1350169" cy="13501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97" y="3584557"/>
            <a:ext cx="1152507" cy="11525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3" name="Text Box 13"/>
          <p:cNvSpPr txBox="1"/>
          <p:nvPr/>
        </p:nvSpPr>
        <p:spPr>
          <a:xfrm>
            <a:off x="1218179" y="3112087"/>
            <a:ext cx="1431131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000" b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电热水器</a:t>
            </a:r>
          </a:p>
        </p:txBody>
      </p:sp>
      <p:sp>
        <p:nvSpPr>
          <p:cNvPr id="5134" name="Text Box 14"/>
          <p:cNvSpPr txBox="1"/>
          <p:nvPr/>
        </p:nvSpPr>
        <p:spPr>
          <a:xfrm>
            <a:off x="4116038" y="3157489"/>
            <a:ext cx="1217000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电热水壶</a:t>
            </a:r>
          </a:p>
          <a:p>
            <a:pPr>
              <a:buFont typeface="Arial" pitchFamily="34" charset="0"/>
              <a:buNone/>
            </a:pPr>
            <a:endParaRPr lang="zh-CN" altLang="en-US" sz="2000" b="1"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35" name="Text Box 15"/>
          <p:cNvSpPr txBox="1"/>
          <p:nvPr/>
        </p:nvSpPr>
        <p:spPr>
          <a:xfrm>
            <a:off x="6948716" y="3212528"/>
            <a:ext cx="118157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>
                <a:solidFill>
                  <a:srgbClr val="1F257D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电炉</a:t>
            </a:r>
          </a:p>
        </p:txBody>
      </p:sp>
      <p:sp>
        <p:nvSpPr>
          <p:cNvPr id="5136" name="Text Box 16"/>
          <p:cNvSpPr txBox="1"/>
          <p:nvPr/>
        </p:nvSpPr>
        <p:spPr>
          <a:xfrm>
            <a:off x="2273022" y="3992554"/>
            <a:ext cx="95891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电烤箱</a:t>
            </a:r>
          </a:p>
        </p:txBody>
      </p:sp>
      <p:sp>
        <p:nvSpPr>
          <p:cNvPr id="5137" name="Text Box 17"/>
          <p:cNvSpPr txBox="1"/>
          <p:nvPr/>
        </p:nvSpPr>
        <p:spPr>
          <a:xfrm>
            <a:off x="5263753" y="3992553"/>
            <a:ext cx="95891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>
                <a:solidFill>
                  <a:srgbClr val="1F257D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电饭锅</a:t>
            </a:r>
          </a:p>
        </p:txBody>
      </p:sp>
      <p:sp>
        <p:nvSpPr>
          <p:cNvPr id="5138" name="Text Box 18"/>
          <p:cNvSpPr txBox="1"/>
          <p:nvPr/>
        </p:nvSpPr>
        <p:spPr>
          <a:xfrm>
            <a:off x="7417469" y="3930622"/>
            <a:ext cx="188952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000" b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电热取暖器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3959461" y="2519211"/>
            <a:ext cx="2834878" cy="1411102"/>
            <a:chOff x="632" y="2682"/>
            <a:chExt cx="2087" cy="1228"/>
          </a:xfrm>
        </p:grpSpPr>
        <p:sp>
          <p:nvSpPr>
            <p:cNvPr id="5140" name="AutoShape 20"/>
            <p:cNvSpPr/>
            <p:nvPr/>
          </p:nvSpPr>
          <p:spPr>
            <a:xfrm>
              <a:off x="632" y="2682"/>
              <a:ext cx="2087" cy="1228"/>
            </a:xfrm>
            <a:prstGeom prst="cloudCallout">
              <a:avLst>
                <a:gd name="adj1" fmla="val -18362"/>
                <a:gd name="adj2" fmla="val -113028"/>
              </a:avLst>
            </a:prstGeom>
            <a:solidFill>
              <a:srgbClr val="A5002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buFont typeface="Arial" pitchFamily="34" charset="0"/>
                <a:buNone/>
              </a:pPr>
              <a:endParaRPr sz="24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141" name="Text Box 21"/>
            <p:cNvSpPr txBox="1"/>
            <p:nvPr/>
          </p:nvSpPr>
          <p:spPr>
            <a:xfrm>
              <a:off x="973" y="2789"/>
              <a:ext cx="1497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>
                  <a:solidFill>
                    <a:srgbClr val="FF330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400">
                  <a:solidFill>
                    <a:schemeClr val="bg1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这些用电器工作时有什么共同特点？</a:t>
              </a: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349466" y="451342"/>
            <a:ext cx="25882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电流的热效应</a:t>
            </a: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3" grpId="1"/>
      <p:bldP spid="5134" grpId="2"/>
      <p:bldP spid="5135" grpId="3"/>
      <p:bldP spid="5136" grpId="4"/>
      <p:bldP spid="5137" grpId="5"/>
      <p:bldP spid="5138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085" name="图片 18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" y="1143807"/>
            <a:ext cx="1970723" cy="147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6" name="图片 20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43" y="1050105"/>
            <a:ext cx="1817881" cy="1507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图片 19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46" y="1222787"/>
            <a:ext cx="1656874" cy="1236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8" name="图片 22" descr="硅光电池.jpg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984" y="1120114"/>
            <a:ext cx="2019300" cy="1437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9" name="图片 21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0" y="3157035"/>
            <a:ext cx="1799590" cy="134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92" name="图片 23" descr="燃料电池.jpg"/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669" y="3157035"/>
            <a:ext cx="1656398" cy="13501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3" name="TextBox 15"/>
          <p:cNvSpPr/>
          <p:nvPr/>
        </p:nvSpPr>
        <p:spPr>
          <a:xfrm>
            <a:off x="632459" y="2577439"/>
            <a:ext cx="1439545" cy="41261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干电池</a:t>
            </a:r>
          </a:p>
        </p:txBody>
      </p:sp>
      <p:sp>
        <p:nvSpPr>
          <p:cNvPr id="46094" name="TextBox 15"/>
          <p:cNvSpPr/>
          <p:nvPr/>
        </p:nvSpPr>
        <p:spPr>
          <a:xfrm>
            <a:off x="2607945" y="2512060"/>
            <a:ext cx="1793240" cy="41261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氧化银电池</a:t>
            </a:r>
          </a:p>
        </p:txBody>
      </p:sp>
      <p:sp>
        <p:nvSpPr>
          <p:cNvPr id="46095" name="TextBox 15"/>
          <p:cNvSpPr/>
          <p:nvPr/>
        </p:nvSpPr>
        <p:spPr>
          <a:xfrm>
            <a:off x="5233188" y="2518628"/>
            <a:ext cx="1144905" cy="41261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蓄电池</a:t>
            </a:r>
          </a:p>
        </p:txBody>
      </p:sp>
      <p:sp>
        <p:nvSpPr>
          <p:cNvPr id="46096" name="TextBox 15"/>
          <p:cNvSpPr/>
          <p:nvPr/>
        </p:nvSpPr>
        <p:spPr>
          <a:xfrm>
            <a:off x="6847999" y="2542196"/>
            <a:ext cx="1651159" cy="41261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硅光电池</a:t>
            </a:r>
          </a:p>
        </p:txBody>
      </p:sp>
      <p:sp>
        <p:nvSpPr>
          <p:cNvPr id="46097" name="TextBox 15"/>
          <p:cNvSpPr/>
          <p:nvPr/>
        </p:nvSpPr>
        <p:spPr>
          <a:xfrm>
            <a:off x="501491" y="4506251"/>
            <a:ext cx="1158716" cy="41261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锂电池</a:t>
            </a:r>
          </a:p>
        </p:txBody>
      </p:sp>
      <p:sp>
        <p:nvSpPr>
          <p:cNvPr id="46099" name="TextBox 15"/>
          <p:cNvSpPr/>
          <p:nvPr/>
        </p:nvSpPr>
        <p:spPr>
          <a:xfrm>
            <a:off x="2830354" y="4507204"/>
            <a:ext cx="1509713" cy="41261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燃料电池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07892" y="3324049"/>
            <a:ext cx="2840184" cy="952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mtClean="0"/>
              <a:t>    电</a:t>
            </a:r>
            <a:r>
              <a:rPr lang="zh-CN" altLang="en-US"/>
              <a:t>池将各种形式的能转化为电</a:t>
            </a:r>
            <a:r>
              <a:rPr lang="zh-CN" altLang="en-US" smtClean="0"/>
              <a:t>能。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31169" y="549887"/>
            <a:ext cx="4753452" cy="457200"/>
          </a:xfrm>
          <a:prstGeom prst="rect">
            <a:avLst/>
          </a:prstGeom>
        </p:spPr>
        <p:txBody>
          <a:bodyPr wrap="none" fromWordArt="1">
            <a:no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我们用的电从哪儿来？</a:t>
            </a:r>
          </a:p>
        </p:txBody>
      </p:sp>
      <p:pic>
        <p:nvPicPr>
          <p:cNvPr id="4610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2090400" y="109855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60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60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60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60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60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/>
      <p:bldP spid="46094" grpId="1"/>
      <p:bldP spid="46095" grpId="2"/>
      <p:bldP spid="46096" grpId="3"/>
      <p:bldP spid="46097" grpId="4"/>
      <p:bldP spid="46099" grpId="5"/>
      <p:bldP spid="19" grpId="6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89" y="2298892"/>
            <a:ext cx="3266545" cy="1972992"/>
          </a:xfrm>
          <a:prstGeom prst="rect">
            <a:avLst/>
          </a:prstGeom>
        </p:spPr>
      </p:pic>
      <p:sp>
        <p:nvSpPr>
          <p:cNvPr id="71688" name="AutoShape 8"/>
          <p:cNvSpPr/>
          <p:nvPr/>
        </p:nvSpPr>
        <p:spPr>
          <a:xfrm>
            <a:off x="4435642" y="1090757"/>
            <a:ext cx="4580087" cy="1496695"/>
          </a:xfrm>
          <a:prstGeom prst="cloudCallout">
            <a:avLst>
              <a:gd name="adj1" fmla="val -105709"/>
              <a:gd name="adj2" fmla="val -16098"/>
            </a:avLst>
          </a:prstGeom>
          <a:noFill/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点亮的灯泡过一会儿会烫手，说明什么？</a:t>
            </a:r>
          </a:p>
        </p:txBody>
      </p:sp>
      <p:sp>
        <p:nvSpPr>
          <p:cNvPr id="71691" name="AutoShape 11"/>
          <p:cNvSpPr/>
          <p:nvPr/>
        </p:nvSpPr>
        <p:spPr>
          <a:xfrm>
            <a:off x="141604" y="2760590"/>
            <a:ext cx="5184775" cy="1343660"/>
          </a:xfrm>
          <a:prstGeom prst="cloudCallout">
            <a:avLst>
              <a:gd name="adj1" fmla="val 52909"/>
              <a:gd name="adj2" fmla="val 3968"/>
            </a:avLst>
          </a:prstGeom>
          <a:noFill/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导线和电熨斗串联，为什么电熨斗很热而导线并不很热？说明什么？</a:t>
            </a:r>
          </a:p>
        </p:txBody>
      </p:sp>
      <p:sp>
        <p:nvSpPr>
          <p:cNvPr id="71685" name="AutoShape 5"/>
          <p:cNvSpPr/>
          <p:nvPr/>
        </p:nvSpPr>
        <p:spPr>
          <a:xfrm rot="55517">
            <a:off x="155564" y="2633179"/>
            <a:ext cx="5677603" cy="1774786"/>
          </a:xfrm>
          <a:prstGeom prst="cloudCallout">
            <a:avLst>
              <a:gd name="adj1" fmla="val 33379"/>
              <a:gd name="adj2" fmla="val -38329"/>
            </a:avLst>
          </a:prstGeom>
          <a:solidFill>
            <a:srgbClr val="33CCFF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电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流的热效应与哪些因素有关？</a:t>
            </a:r>
          </a:p>
        </p:txBody>
      </p:sp>
      <p:sp>
        <p:nvSpPr>
          <p:cNvPr id="71849" name="Text Box 169"/>
          <p:cNvSpPr txBox="1"/>
          <p:nvPr/>
        </p:nvSpPr>
        <p:spPr>
          <a:xfrm>
            <a:off x="861298" y="4270322"/>
            <a:ext cx="128587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猜想：</a:t>
            </a:r>
          </a:p>
        </p:txBody>
      </p:sp>
      <p:sp>
        <p:nvSpPr>
          <p:cNvPr id="71850" name="Text Box 170"/>
          <p:cNvSpPr txBox="1"/>
          <p:nvPr/>
        </p:nvSpPr>
        <p:spPr>
          <a:xfrm>
            <a:off x="1682797" y="4271883"/>
            <a:ext cx="540067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700" b="1" smtClean="0">
                <a:latin typeface="宋体" panose="02010600030101010101" pitchFamily="2" charset="-122"/>
                <a:ea typeface="宋体" pitchFamily="2" charset="-122"/>
              </a:rPr>
              <a:t>与</a:t>
            </a:r>
            <a:r>
              <a:rPr lang="zh-CN" altLang="en-US" sz="27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电</a:t>
            </a:r>
            <a:r>
              <a:rPr lang="zh-CN" altLang="en-US" sz="27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流、</a:t>
            </a:r>
            <a:r>
              <a:rPr lang="zh-CN" altLang="en-US" sz="27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电阻、时</a:t>
            </a:r>
            <a:r>
              <a:rPr lang="zh-CN" altLang="en-US" sz="27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间</a:t>
            </a:r>
            <a:r>
              <a:rPr lang="zh-CN" altLang="en-US" sz="2700" b="1" smtClean="0">
                <a:latin typeface="宋体" panose="02010600030101010101" pitchFamily="2" charset="-122"/>
                <a:ea typeface="宋体" pitchFamily="2" charset="-122"/>
              </a:rPr>
              <a:t>有关。</a:t>
            </a:r>
            <a:endParaRPr lang="zh-CN" altLang="en-US" sz="2700" b="1">
              <a:latin typeface="宋体" panose="02010600030101010101" pitchFamily="2" charset="-122"/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248"/>
          <a:stretch>
            <a:fillRect/>
          </a:stretch>
        </p:blipFill>
        <p:spPr>
          <a:xfrm>
            <a:off x="476741" y="891640"/>
            <a:ext cx="2559050" cy="1519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85" grpId="1"/>
      <p:bldP spid="71849" grpId="2"/>
      <p:bldP spid="71850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1" name="Text Box 3"/>
          <p:cNvSpPr txBox="1"/>
          <p:nvPr/>
        </p:nvSpPr>
        <p:spPr>
          <a:xfrm>
            <a:off x="322421" y="1006766"/>
            <a:ext cx="8670608" cy="80581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讨论</a:t>
            </a: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：当一个物理量被猜测与多个因素有关，应该用什么方法去研究？</a:t>
            </a:r>
            <a:r>
              <a:rPr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</a:t>
            </a:r>
          </a:p>
        </p:txBody>
      </p:sp>
      <p:sp>
        <p:nvSpPr>
          <p:cNvPr id="7172" name="Text Box 4"/>
          <p:cNvSpPr txBox="1"/>
          <p:nvPr/>
        </p:nvSpPr>
        <p:spPr>
          <a:xfrm>
            <a:off x="1641058" y="1364728"/>
            <a:ext cx="2295525" cy="43624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</a:rPr>
              <a:t>（控制变量法）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322421" y="1846395"/>
            <a:ext cx="8885396" cy="43624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讨论</a:t>
            </a: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：实验中通过观察什么现象来比较电流产生的热量的多少？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5615364" y="4461368"/>
            <a:ext cx="1704975" cy="43624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</a:rPr>
              <a:t>（转换法）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13836" y="2465669"/>
            <a:ext cx="3093244" cy="2402681"/>
            <a:chExt cx="4017" cy="2270"/>
          </a:xfrm>
        </p:grpSpPr>
        <p:pic>
          <p:nvPicPr>
            <p:cNvPr id="8201" name="Picture 9" descr="099040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017" cy="2270"/>
            </a:xfrm>
            <a:prstGeom prst="rect">
              <a:avLst/>
            </a:prstGeom>
            <a:noFill/>
            <a:ln w="28575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8202" name="Rectangle 13"/>
            <p:cNvSpPr/>
            <p:nvPr/>
          </p:nvSpPr>
          <p:spPr>
            <a:xfrm>
              <a:off x="91" y="136"/>
              <a:ext cx="1237" cy="7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itchFamily="2" charset="-122"/>
                </a:rPr>
                <a:t>实验</a:t>
              </a:r>
            </a:p>
            <a:p>
              <a:pPr>
                <a:buFont typeface="Arial" pitchFamily="34" charset="0"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itchFamily="2" charset="-122"/>
                </a:rPr>
                <a:t>装置</a:t>
              </a:r>
            </a:p>
          </p:txBody>
        </p:sp>
      </p:grpSp>
      <p:sp>
        <p:nvSpPr>
          <p:cNvPr id="7179" name="Text Box 11"/>
          <p:cNvSpPr txBox="1"/>
          <p:nvPr/>
        </p:nvSpPr>
        <p:spPr>
          <a:xfrm>
            <a:off x="3432334" y="2369794"/>
            <a:ext cx="5775008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2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</a:rPr>
              <a:t>当电流通过电阻丝时，电流产生的热量就使瓶中的空气温度升高、体积膨胀，导管里面原来一样高的液柱就会逐渐上升</a:t>
            </a:r>
            <a:r>
              <a:rPr lang="zh-CN" altLang="en-US" sz="2200" b="1">
                <a:latin typeface="宋体" panose="02010600030101010101" pitchFamily="2" charset="-122"/>
                <a:ea typeface="宋体" pitchFamily="2" charset="-122"/>
              </a:rPr>
              <a:t>。电流产生的热量越多，液面就会上升得越高</a:t>
            </a:r>
            <a:r>
              <a:rPr lang="zh-CN" altLang="en-US" sz="2200" b="1">
                <a:latin typeface="宋体" panose="02010600030101010101" pitchFamily="2" charset="-122"/>
                <a:ea typeface="宋体" pitchFamily="2" charset="-122"/>
                <a:sym typeface="+mn-ea"/>
              </a:rPr>
              <a:t>。</a:t>
            </a:r>
            <a:endParaRPr lang="en-US" altLang="zh-CN" sz="2200" b="1">
              <a:latin typeface="宋体" panose="02010600030101010101" pitchFamily="2" charset="-122"/>
              <a:ea typeface="宋体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实验中，</a:t>
            </a:r>
            <a:r>
              <a:rPr lang="zh-CN" altLang="en-US" sz="22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</a:rPr>
              <a:t>通过观察</a:t>
            </a:r>
            <a:r>
              <a:rPr lang="en-US" altLang="zh-CN" sz="2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_________________</a:t>
            </a:r>
            <a:r>
              <a:rPr lang="zh-CN" altLang="en-US" sz="2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来</a:t>
            </a:r>
            <a:r>
              <a:rPr lang="zh-CN" altLang="en-US" sz="22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</a:rPr>
              <a:t>比较电流产生的热量的多少</a:t>
            </a:r>
            <a:r>
              <a:rPr lang="zh-CN" altLang="en-US" sz="2200" b="1">
                <a:latin typeface="宋体" panose="02010600030101010101" pitchFamily="2" charset="-122"/>
                <a:ea typeface="宋体" pitchFamily="2" charset="-122"/>
                <a:sym typeface="+mn-ea"/>
              </a:rPr>
              <a:t>。</a:t>
            </a:r>
            <a:r>
              <a:rPr lang="en-US" altLang="zh-CN" sz="2200" b="1">
                <a:latin typeface="宋体" panose="02010600030101010101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7180" name="Text Box 12"/>
          <p:cNvSpPr txBox="1"/>
          <p:nvPr/>
        </p:nvSpPr>
        <p:spPr>
          <a:xfrm>
            <a:off x="5751722" y="3683987"/>
            <a:ext cx="2738250" cy="430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管中液面上升的高度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82563" y="4445916"/>
            <a:ext cx="23503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宋体" pitchFamily="2" charset="-122"/>
                <a:sym typeface="+mn-ea"/>
              </a:rPr>
              <a:t>这种研究方法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叫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845565" y="477335"/>
            <a:ext cx="3102124" cy="495548"/>
            <a:chOff x="2506980" y="579256"/>
            <a:chExt cx="3958508" cy="49554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实验方法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"/>
          <p:cNvGrpSpPr/>
          <p:nvPr/>
        </p:nvGrpSpPr>
        <p:grpSpPr>
          <a:xfrm>
            <a:off x="5654516" y="1150673"/>
            <a:ext cx="3131344" cy="1890713"/>
            <a:chExt cx="2653" cy="1804"/>
          </a:xfrm>
        </p:grpSpPr>
        <p:sp>
          <p:nvSpPr>
            <p:cNvPr id="9220" name="Rectangle 44"/>
            <p:cNvSpPr/>
            <p:nvPr/>
          </p:nvSpPr>
          <p:spPr>
            <a:xfrm>
              <a:off x="0" y="0"/>
              <a:ext cx="2640" cy="1804"/>
            </a:xfrm>
            <a:prstGeom prst="rect">
              <a:avLst/>
            </a:prstGeom>
            <a:solidFill>
              <a:schemeClr val="bg1"/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solidFill>
                  <a:srgbClr val="000000"/>
                </a:solidFill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1" name="Line 36"/>
            <p:cNvSpPr/>
            <p:nvPr/>
          </p:nvSpPr>
          <p:spPr>
            <a:xfrm>
              <a:off x="218" y="499"/>
              <a:ext cx="222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2" name="Line 12"/>
            <p:cNvSpPr/>
            <p:nvPr/>
          </p:nvSpPr>
          <p:spPr>
            <a:xfrm flipV="1">
              <a:off x="767" y="1456"/>
              <a:ext cx="329" cy="138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3" name="Rectangle 17"/>
            <p:cNvSpPr/>
            <p:nvPr/>
          </p:nvSpPr>
          <p:spPr>
            <a:xfrm rot="10800000">
              <a:off x="1605" y="408"/>
              <a:ext cx="504" cy="203"/>
            </a:xfrm>
            <a:prstGeom prst="rect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>
                <a:buFont typeface="Arial" pitchFamily="34" charset="0"/>
                <a:buNone/>
              </a:pPr>
              <a:endParaRPr sz="240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4" name="Text Box 18"/>
            <p:cNvSpPr txBox="1"/>
            <p:nvPr/>
          </p:nvSpPr>
          <p:spPr>
            <a:xfrm>
              <a:off x="412" y="0"/>
              <a:ext cx="1315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0" rIns="0" bIns="0"/>
            <a:lstStyle/>
            <a:p>
              <a:pPr algn="just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 = 5 Ω</a:t>
              </a:r>
            </a:p>
          </p:txBody>
        </p:sp>
        <p:sp>
          <p:nvSpPr>
            <p:cNvPr id="9225" name="Rectangle 23"/>
            <p:cNvSpPr/>
            <p:nvPr/>
          </p:nvSpPr>
          <p:spPr>
            <a:xfrm rot="10800000">
              <a:off x="743" y="408"/>
              <a:ext cx="504" cy="203"/>
            </a:xfrm>
            <a:prstGeom prst="rect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>
                <a:buFont typeface="Arial" pitchFamily="34" charset="0"/>
                <a:buNone/>
              </a:pPr>
              <a:endParaRPr sz="240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6" name="Text Box 24"/>
            <p:cNvSpPr txBox="1"/>
            <p:nvPr/>
          </p:nvSpPr>
          <p:spPr>
            <a:xfrm>
              <a:off x="1550" y="0"/>
              <a:ext cx="1103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0" rIns="0" bIns="0"/>
            <a:lstStyle/>
            <a:p>
              <a:pPr algn="just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 = 10 Ω</a:t>
              </a:r>
            </a:p>
          </p:txBody>
        </p:sp>
        <p:grpSp>
          <p:nvGrpSpPr>
            <p:cNvPr id="9227" name="Group 11"/>
            <p:cNvGrpSpPr/>
            <p:nvPr/>
          </p:nvGrpSpPr>
          <p:grpSpPr>
            <a:xfrm flipH="1">
              <a:off x="1825" y="1500"/>
              <a:ext cx="67" cy="269"/>
              <a:chExt cx="75" cy="361"/>
            </a:xfrm>
          </p:grpSpPr>
          <p:sp>
            <p:nvSpPr>
              <p:cNvPr id="9228" name="Line 33"/>
              <p:cNvSpPr/>
              <p:nvPr/>
            </p:nvSpPr>
            <p:spPr>
              <a:xfrm flipH="1">
                <a:off x="0" y="86"/>
                <a:ext cx="0" cy="189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9229" name="Line 34"/>
              <p:cNvSpPr/>
              <p:nvPr/>
            </p:nvSpPr>
            <p:spPr>
              <a:xfrm flipH="1">
                <a:off x="75" y="0"/>
                <a:ext cx="0" cy="361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9230" name="Line 37"/>
            <p:cNvSpPr/>
            <p:nvPr/>
          </p:nvSpPr>
          <p:spPr>
            <a:xfrm>
              <a:off x="1889" y="1633"/>
              <a:ext cx="544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31" name="Line 38"/>
            <p:cNvSpPr/>
            <p:nvPr/>
          </p:nvSpPr>
          <p:spPr>
            <a:xfrm flipH="1">
              <a:off x="212" y="503"/>
              <a:ext cx="0" cy="1134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32" name="Line 39"/>
            <p:cNvSpPr/>
            <p:nvPr/>
          </p:nvSpPr>
          <p:spPr>
            <a:xfrm flipH="1">
              <a:off x="2436" y="499"/>
              <a:ext cx="0" cy="1134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33" name="Oval 40"/>
            <p:cNvSpPr/>
            <p:nvPr/>
          </p:nvSpPr>
          <p:spPr>
            <a:xfrm>
              <a:off x="712" y="1594"/>
              <a:ext cx="72" cy="7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34" name="Line 41"/>
            <p:cNvSpPr/>
            <p:nvPr/>
          </p:nvSpPr>
          <p:spPr>
            <a:xfrm flipV="1">
              <a:off x="212" y="1633"/>
              <a:ext cx="513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35" name="Line 42"/>
            <p:cNvSpPr/>
            <p:nvPr/>
          </p:nvSpPr>
          <p:spPr>
            <a:xfrm>
              <a:off x="993" y="1633"/>
              <a:ext cx="825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36" name="Oval 30"/>
            <p:cNvSpPr/>
            <p:nvPr/>
          </p:nvSpPr>
          <p:spPr>
            <a:xfrm>
              <a:off x="2267" y="998"/>
              <a:ext cx="316" cy="316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37" name="Rectangle 28"/>
            <p:cNvSpPr/>
            <p:nvPr/>
          </p:nvSpPr>
          <p:spPr>
            <a:xfrm>
              <a:off x="2277" y="947"/>
              <a:ext cx="363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>
                  <a:latin typeface="楷体" panose="02010609060101010101" pitchFamily="49" charset="-122"/>
                  <a:ea typeface="宋体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8214" name="TextBox 27"/>
          <p:cNvSpPr/>
          <p:nvPr/>
        </p:nvSpPr>
        <p:spPr>
          <a:xfrm>
            <a:off x="1576906" y="4004309"/>
            <a:ext cx="7126334" cy="1017725"/>
          </a:xfrm>
          <a:prstGeom prst="roundRect">
            <a:avLst>
              <a:gd name="adj" fmla="val 16667"/>
            </a:avLst>
          </a:prstGeom>
          <a:noFill/>
          <a:ln w="28575" cap="flat" cmpd="sng">
            <a:noFill/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在电流相同、通电时间相同的情况下，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电阻越大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，这个电阻产生的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热量越多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240" name="Picture 24" descr="09904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05" y="1246275"/>
            <a:ext cx="2624138" cy="169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7" name="Text Box 25"/>
          <p:cNvSpPr txBox="1"/>
          <p:nvPr/>
        </p:nvSpPr>
        <p:spPr>
          <a:xfrm>
            <a:off x="741394" y="3543671"/>
            <a:ext cx="575349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buFont typeface="Arial" pitchFamily="34" charset="0"/>
              <a:buNone/>
            </a:pPr>
            <a:r>
              <a:rPr lang="zh-CN" altLang="en-US" sz="2400" b="1">
                <a:solidFill>
                  <a:srgbClr val="1408B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</a:t>
            </a:r>
            <a:r>
              <a:rPr lang="zh-CN" altLang="en-US" sz="2400" b="1">
                <a:solidFill>
                  <a:srgbClr val="1408B8"/>
                </a:solidFill>
                <a:latin typeface="楷体" panose="02010609060101010101" pitchFamily="49" charset="-122"/>
                <a:ea typeface="宋体" pitchFamily="2" charset="-122"/>
              </a:rPr>
              <a:t>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</a:rPr>
              <a:t>电阻较大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宋体" pitchFamily="2" charset="-122"/>
              </a:rPr>
              <a:t>的这边的液柱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</a:rPr>
              <a:t>上升较高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宋体" pitchFamily="2" charset="-122"/>
            </a:endParaRPr>
          </a:p>
        </p:txBody>
      </p:sp>
      <p:sp>
        <p:nvSpPr>
          <p:cNvPr id="8218" name="Text Box 26"/>
          <p:cNvSpPr txBox="1"/>
          <p:nvPr/>
        </p:nvSpPr>
        <p:spPr>
          <a:xfrm>
            <a:off x="723265" y="4069410"/>
            <a:ext cx="111280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1408B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  <a:r>
              <a:rPr lang="zh-CN" altLang="en-US" sz="2400" b="1">
                <a:solidFill>
                  <a:srgbClr val="1408B8"/>
                </a:solidFill>
                <a:latin typeface="楷体" panose="02010609060101010101" pitchFamily="49" charset="-122"/>
                <a:ea typeface="宋体" pitchFamily="2" charset="-122"/>
              </a:rPr>
              <a:t>：</a:t>
            </a:r>
          </a:p>
        </p:txBody>
      </p:sp>
      <p:sp>
        <p:nvSpPr>
          <p:cNvPr id="8219" name="Text Box 27"/>
          <p:cNvSpPr txBox="1"/>
          <p:nvPr/>
        </p:nvSpPr>
        <p:spPr>
          <a:xfrm>
            <a:off x="685463" y="3041386"/>
            <a:ext cx="669927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控制不变的量是：</a:t>
            </a:r>
            <a:r>
              <a:rPr lang="en-US" altLang="zh-CN" sz="2400" b="1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400" b="1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smtClean="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en-US" sz="2400" b="1" smtClean="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latin typeface="楷体" panose="02010609060101010101" pitchFamily="49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220" name="Text Box 28"/>
          <p:cNvSpPr txBox="1"/>
          <p:nvPr/>
        </p:nvSpPr>
        <p:spPr>
          <a:xfrm>
            <a:off x="3653556" y="3004704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1F257D"/>
                </a:solidFill>
                <a:latin typeface="楷体" panose="02010609060101010101" pitchFamily="49" charset="-122"/>
                <a:ea typeface="宋体" pitchFamily="2" charset="-122"/>
              </a:rPr>
              <a:t>电流</a:t>
            </a:r>
          </a:p>
        </p:txBody>
      </p:sp>
      <p:sp>
        <p:nvSpPr>
          <p:cNvPr id="8221" name="Text Box 29"/>
          <p:cNvSpPr txBox="1"/>
          <p:nvPr/>
        </p:nvSpPr>
        <p:spPr>
          <a:xfrm>
            <a:off x="5271300" y="2999872"/>
            <a:ext cx="142218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1F257D"/>
                </a:solidFill>
                <a:latin typeface="楷体" panose="02010609060101010101" pitchFamily="49" charset="-122"/>
                <a:ea typeface="宋体" pitchFamily="2" charset="-122"/>
              </a:rPr>
              <a:t>通电时间</a:t>
            </a:r>
          </a:p>
        </p:txBody>
      </p:sp>
      <p:sp>
        <p:nvSpPr>
          <p:cNvPr id="32772" name="矩形 12290"/>
          <p:cNvSpPr>
            <a:spLocks noChangeArrowheads="1"/>
          </p:cNvSpPr>
          <p:nvPr/>
        </p:nvSpPr>
        <p:spPr bwMode="auto">
          <a:xfrm>
            <a:off x="1111" y="630926"/>
            <a:ext cx="9141619" cy="51911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algn="ctr" defTabSz="1219200">
              <a:buFont typeface="Arial" pitchFamily="34" charset="0"/>
              <a:buNone/>
            </a:pPr>
            <a:r>
              <a:rPr lang="zh-CN" altLang="en-US" sz="2800" b="1">
                <a:solidFill>
                  <a:srgbClr val="FFFF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实验</a:t>
            </a: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rgbClr val="FFFF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：研究电热与电阻关系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/>
      <p:bldP spid="8220" grpId="1"/>
      <p:bldP spid="8221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"/>
          <p:cNvGrpSpPr/>
          <p:nvPr/>
        </p:nvGrpSpPr>
        <p:grpSpPr>
          <a:xfrm>
            <a:off x="5298916" y="1068758"/>
            <a:ext cx="3806617" cy="2133336"/>
            <a:chOff x="0" y="-36"/>
            <a:chExt cx="4273" cy="2199"/>
          </a:xfrm>
        </p:grpSpPr>
        <p:sp>
          <p:nvSpPr>
            <p:cNvPr id="10244" name="Rectangle 71"/>
            <p:cNvSpPr/>
            <p:nvPr/>
          </p:nvSpPr>
          <p:spPr>
            <a:xfrm>
              <a:off x="0" y="0"/>
              <a:ext cx="3869" cy="2160"/>
            </a:xfrm>
            <a:prstGeom prst="rect">
              <a:avLst/>
            </a:prstGeom>
            <a:solidFill>
              <a:schemeClr val="bg1"/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solidFill>
                  <a:srgbClr val="000000"/>
                </a:solidFill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245" name="Object 5"/>
            <p:cNvGraphicFramePr>
              <a:graphicFrameLocks noChangeAspect="1"/>
            </p:cNvGraphicFramePr>
            <p:nvPr/>
          </p:nvGraphicFramePr>
          <p:xfrm>
            <a:off x="2056" y="182"/>
            <a:ext cx="78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r:id="rId2" progId="Equation.3">
                    <p:embed/>
                  </p:oleObj>
                </mc:Choice>
                <mc:Fallback>
                  <p:oleObj r:id="rId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56" y="182"/>
                          <a:ext cx="78" cy="1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Text Box 38"/>
            <p:cNvSpPr txBox="1"/>
            <p:nvPr/>
          </p:nvSpPr>
          <p:spPr>
            <a:xfrm>
              <a:off x="1761" y="925"/>
              <a:ext cx="420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0" rIns="0" bIns="0"/>
            <a:lstStyle/>
            <a:p>
              <a:pPr algn="just">
                <a:spcBef>
                  <a:spcPct val="50000"/>
                </a:spcBef>
                <a:buFont typeface="Arial" pitchFamily="34" charset="0"/>
                <a:buNone/>
              </a:pPr>
              <a:endParaRPr sz="2400" b="1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47" name="Text Box 39"/>
            <p:cNvSpPr txBox="1"/>
            <p:nvPr/>
          </p:nvSpPr>
          <p:spPr>
            <a:xfrm>
              <a:off x="1729" y="585"/>
              <a:ext cx="987" cy="3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3500" tIns="8100" rIns="0" bIns="8100">
              <a:spAutoFit/>
            </a:bodyPr>
            <a:lstStyle/>
            <a:p>
              <a:pPr algn="just">
                <a:spcBef>
                  <a:spcPct val="50000"/>
                </a:spcBef>
                <a:buFont typeface="Arial" pitchFamily="34" charset="0"/>
                <a:buNone/>
              </a:pPr>
              <a:endParaRPr sz="2400" b="1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48" name="Line 40"/>
            <p:cNvSpPr/>
            <p:nvPr/>
          </p:nvSpPr>
          <p:spPr>
            <a:xfrm>
              <a:off x="431" y="1005"/>
              <a:ext cx="590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49" name="Line 41"/>
            <p:cNvSpPr/>
            <p:nvPr/>
          </p:nvSpPr>
          <p:spPr>
            <a:xfrm>
              <a:off x="2056" y="1030"/>
              <a:ext cx="590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0" name="Rectangle 42"/>
            <p:cNvSpPr/>
            <p:nvPr/>
          </p:nvSpPr>
          <p:spPr>
            <a:xfrm>
              <a:off x="3033" y="1030"/>
              <a:ext cx="1240" cy="4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I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= 2</a:t>
              </a: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251" name="Line 43"/>
            <p:cNvSpPr/>
            <p:nvPr/>
          </p:nvSpPr>
          <p:spPr>
            <a:xfrm>
              <a:off x="113" y="786"/>
              <a:ext cx="1445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oval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2" name="Rectangle 44"/>
            <p:cNvSpPr/>
            <p:nvPr/>
          </p:nvSpPr>
          <p:spPr>
            <a:xfrm rot="10800000">
              <a:off x="439" y="681"/>
              <a:ext cx="504" cy="203"/>
            </a:xfrm>
            <a:prstGeom prst="rect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>
                <a:buFont typeface="Arial" pitchFamily="34" charset="0"/>
                <a:buNone/>
              </a:pPr>
              <a:endParaRPr sz="240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53" name="Line 45"/>
            <p:cNvSpPr/>
            <p:nvPr/>
          </p:nvSpPr>
          <p:spPr>
            <a:xfrm flipH="1">
              <a:off x="113" y="786"/>
              <a:ext cx="0" cy="1134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4" name="Line 46"/>
            <p:cNvSpPr/>
            <p:nvPr/>
          </p:nvSpPr>
          <p:spPr>
            <a:xfrm flipH="1">
              <a:off x="3334" y="786"/>
              <a:ext cx="0" cy="1134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5" name="Line 47"/>
            <p:cNvSpPr/>
            <p:nvPr/>
          </p:nvSpPr>
          <p:spPr>
            <a:xfrm flipV="1">
              <a:off x="1665" y="1739"/>
              <a:ext cx="329" cy="138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10256" name="Group 16"/>
            <p:cNvGrpSpPr/>
            <p:nvPr/>
          </p:nvGrpSpPr>
          <p:grpSpPr>
            <a:xfrm flipH="1">
              <a:off x="2723" y="1783"/>
              <a:ext cx="67" cy="269"/>
              <a:chExt cx="75" cy="361"/>
            </a:xfrm>
          </p:grpSpPr>
          <p:sp>
            <p:nvSpPr>
              <p:cNvPr id="10257" name="Line 52"/>
              <p:cNvSpPr/>
              <p:nvPr/>
            </p:nvSpPr>
            <p:spPr>
              <a:xfrm flipH="1">
                <a:off x="0" y="86"/>
                <a:ext cx="0" cy="189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0258" name="Line 53"/>
              <p:cNvSpPr/>
              <p:nvPr/>
            </p:nvSpPr>
            <p:spPr>
              <a:xfrm flipH="1">
                <a:off x="75" y="0"/>
                <a:ext cx="0" cy="361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sz="1500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0259" name="Line 54"/>
            <p:cNvSpPr/>
            <p:nvPr/>
          </p:nvSpPr>
          <p:spPr>
            <a:xfrm>
              <a:off x="2798" y="1916"/>
              <a:ext cx="529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60" name="Oval 55"/>
            <p:cNvSpPr/>
            <p:nvPr/>
          </p:nvSpPr>
          <p:spPr>
            <a:xfrm>
              <a:off x="1610" y="1877"/>
              <a:ext cx="72" cy="7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1" name="Line 56"/>
            <p:cNvSpPr/>
            <p:nvPr/>
          </p:nvSpPr>
          <p:spPr>
            <a:xfrm>
              <a:off x="102" y="1916"/>
              <a:ext cx="1506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62" name="Line 57"/>
            <p:cNvSpPr/>
            <p:nvPr/>
          </p:nvSpPr>
          <p:spPr>
            <a:xfrm>
              <a:off x="1891" y="1916"/>
              <a:ext cx="825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63" name="Rectangle 58"/>
            <p:cNvSpPr/>
            <p:nvPr/>
          </p:nvSpPr>
          <p:spPr>
            <a:xfrm>
              <a:off x="1565" y="415"/>
              <a:ext cx="1459" cy="801"/>
            </a:xfrm>
            <a:prstGeom prst="rect">
              <a:avLst/>
            </a:pr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itchFamily="34" charset="0"/>
                <a:buNone/>
              </a:pPr>
              <a:endParaRPr sz="240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4" name="Rectangle 59"/>
            <p:cNvSpPr/>
            <p:nvPr/>
          </p:nvSpPr>
          <p:spPr>
            <a:xfrm rot="10800000">
              <a:off x="2042" y="325"/>
              <a:ext cx="504" cy="203"/>
            </a:xfrm>
            <a:prstGeom prst="rect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>
                <a:buFont typeface="Arial" pitchFamily="34" charset="0"/>
                <a:buNone/>
              </a:pPr>
              <a:endParaRPr sz="240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5" name="Rectangle 60"/>
            <p:cNvSpPr/>
            <p:nvPr/>
          </p:nvSpPr>
          <p:spPr>
            <a:xfrm rot="10800000">
              <a:off x="2042" y="1104"/>
              <a:ext cx="504" cy="203"/>
            </a:xfrm>
            <a:prstGeom prst="rect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>
                <a:buFont typeface="Arial" pitchFamily="34" charset="0"/>
                <a:buNone/>
              </a:pPr>
              <a:endParaRPr sz="240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66" name="Rectangle 61"/>
            <p:cNvSpPr/>
            <p:nvPr/>
          </p:nvSpPr>
          <p:spPr>
            <a:xfrm>
              <a:off x="165" y="1005"/>
              <a:ext cx="266" cy="4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I</a:t>
              </a:r>
            </a:p>
          </p:txBody>
        </p:sp>
        <p:grpSp>
          <p:nvGrpSpPr>
            <p:cNvPr id="10267" name="Group 27"/>
            <p:cNvGrpSpPr/>
            <p:nvPr/>
          </p:nvGrpSpPr>
          <p:grpSpPr>
            <a:xfrm>
              <a:off x="471" y="1688"/>
              <a:ext cx="366" cy="475"/>
              <a:chOff x="-50" y="-31"/>
              <a:chExt cx="366" cy="475"/>
            </a:xfrm>
          </p:grpSpPr>
          <p:sp>
            <p:nvSpPr>
              <p:cNvPr id="10268" name="Oval 63"/>
              <p:cNvSpPr/>
              <p:nvPr/>
            </p:nvSpPr>
            <p:spPr>
              <a:xfrm>
                <a:off x="0" y="46"/>
                <a:ext cx="316" cy="316"/>
              </a:xfrm>
              <a:prstGeom prst="ellipse">
                <a:avLst/>
              </a:prstGeom>
              <a:solidFill>
                <a:schemeClr val="bg1"/>
              </a:solidFill>
              <a:ln w="222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itchFamily="34" charset="0"/>
                  <a:buNone/>
                </a:pPr>
                <a:endParaRPr sz="2400">
                  <a:latin typeface="楷体" panose="02010609060101010101" pitchFamily="49" charset="-122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9" name="Rectangle 64"/>
              <p:cNvSpPr/>
              <p:nvPr/>
            </p:nvSpPr>
            <p:spPr>
              <a:xfrm>
                <a:off x="-50" y="-31"/>
                <a:ext cx="363" cy="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en-US" altLang="zh-CN" sz="2400" b="1">
                    <a:latin typeface="楷体" panose="02010609060101010101" pitchFamily="49" charset="-122"/>
                    <a:ea typeface="宋体" pitchFamily="2" charset="-122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0270" name="Line 65"/>
            <p:cNvSpPr/>
            <p:nvPr/>
          </p:nvSpPr>
          <p:spPr>
            <a:xfrm>
              <a:off x="3024" y="786"/>
              <a:ext cx="310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71" name="Rectangle 66"/>
            <p:cNvSpPr/>
            <p:nvPr/>
          </p:nvSpPr>
          <p:spPr>
            <a:xfrm>
              <a:off x="113" y="306"/>
              <a:ext cx="1380" cy="4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R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= 5 Ω</a:t>
              </a:r>
            </a:p>
          </p:txBody>
        </p:sp>
        <p:sp>
          <p:nvSpPr>
            <p:cNvPr id="10272" name="Rectangle 67"/>
            <p:cNvSpPr/>
            <p:nvPr/>
          </p:nvSpPr>
          <p:spPr>
            <a:xfrm>
              <a:off x="1791" y="-36"/>
              <a:ext cx="1681" cy="4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R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= 5 Ω</a:t>
              </a:r>
            </a:p>
          </p:txBody>
        </p:sp>
        <p:sp>
          <p:nvSpPr>
            <p:cNvPr id="10273" name="Rectangle 68"/>
            <p:cNvSpPr/>
            <p:nvPr/>
          </p:nvSpPr>
          <p:spPr>
            <a:xfrm>
              <a:off x="1787" y="1332"/>
              <a:ext cx="1533" cy="4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R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= 5 Ω</a:t>
              </a:r>
            </a:p>
          </p:txBody>
        </p:sp>
        <p:sp>
          <p:nvSpPr>
            <p:cNvPr id="10274" name="Rectangle 69"/>
            <p:cNvSpPr/>
            <p:nvPr/>
          </p:nvSpPr>
          <p:spPr>
            <a:xfrm>
              <a:off x="1703" y="779"/>
              <a:ext cx="535" cy="4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9252" name="TextBox 42"/>
          <p:cNvSpPr/>
          <p:nvPr/>
        </p:nvSpPr>
        <p:spPr>
          <a:xfrm>
            <a:off x="1419225" y="4088561"/>
            <a:ext cx="7145020" cy="1017725"/>
          </a:xfrm>
          <a:prstGeom prst="roundRect">
            <a:avLst>
              <a:gd name="adj" fmla="val 16667"/>
            </a:avLst>
          </a:prstGeom>
          <a:noFill/>
          <a:ln w="28575" cap="flat" cmpd="sng">
            <a:noFill/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宋体" pitchFamily="2" charset="-122"/>
              </a:rPr>
              <a:t>在电阻相同、通电时间相同的情况下，通过一个电阻的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</a:rPr>
              <a:t>电流越大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宋体" pitchFamily="2" charset="-122"/>
              </a:rPr>
              <a:t>，这个电阻产生的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</a:rPr>
              <a:t>热量越多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宋体" pitchFamily="2" charset="-122"/>
            </a:endParaRPr>
          </a:p>
        </p:txBody>
      </p:sp>
      <p:pic>
        <p:nvPicPr>
          <p:cNvPr id="10278" name="Picture 38" descr="Z0XQN}J~F[C9A0~RD7`PWY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792" y="1280325"/>
            <a:ext cx="2459481" cy="1837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55" name="Text Box 39"/>
          <p:cNvSpPr txBox="1"/>
          <p:nvPr/>
        </p:nvSpPr>
        <p:spPr>
          <a:xfrm>
            <a:off x="623342" y="3720465"/>
            <a:ext cx="58964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1408B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</a:rPr>
              <a:t>电流较大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宋体" pitchFamily="2" charset="-122"/>
              </a:rPr>
              <a:t>的这边的液柱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宋体" pitchFamily="2" charset="-122"/>
              </a:rPr>
              <a:t>上升较高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宋体" pitchFamily="2" charset="-122"/>
            </a:endParaRPr>
          </a:p>
        </p:txBody>
      </p:sp>
      <p:sp>
        <p:nvSpPr>
          <p:cNvPr id="9256" name="Text Box 40"/>
          <p:cNvSpPr txBox="1"/>
          <p:nvPr/>
        </p:nvSpPr>
        <p:spPr>
          <a:xfrm>
            <a:off x="608940" y="4139027"/>
            <a:ext cx="8186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1408B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</a:t>
            </a:r>
            <a:r>
              <a:rPr lang="zh-CN" altLang="en-US" sz="2400" b="1" smtClean="0">
                <a:solidFill>
                  <a:srgbClr val="1408B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论：</a:t>
            </a:r>
            <a:endParaRPr lang="zh-CN" altLang="en-US" sz="2400" b="1">
              <a:solidFill>
                <a:srgbClr val="1408B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57" name="Text Box 41"/>
          <p:cNvSpPr txBox="1"/>
          <p:nvPr/>
        </p:nvSpPr>
        <p:spPr>
          <a:xfrm>
            <a:off x="536098" y="3177196"/>
            <a:ext cx="732438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控制不变的量是：</a:t>
            </a:r>
            <a:r>
              <a:rPr lang="en-US" altLang="zh-CN" sz="2400" b="1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en-US" sz="2400" b="1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smtClean="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______________</a:t>
            </a:r>
            <a:r>
              <a:rPr lang="zh-CN" altLang="en-US" sz="2400" b="1" smtClean="0">
                <a:latin typeface="楷体" panose="02010609060101010101" pitchFamily="49" charset="-122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>
              <a:latin typeface="楷体" panose="02010609060101010101" pitchFamily="49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258" name="Text Box 42"/>
          <p:cNvSpPr txBox="1"/>
          <p:nvPr/>
        </p:nvSpPr>
        <p:spPr>
          <a:xfrm>
            <a:off x="3490278" y="3135921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宋体" pitchFamily="2" charset="-122"/>
              </a:rPr>
              <a:t>电阻</a:t>
            </a:r>
          </a:p>
        </p:txBody>
      </p:sp>
      <p:sp>
        <p:nvSpPr>
          <p:cNvPr id="9259" name="Text Box 43"/>
          <p:cNvSpPr txBox="1"/>
          <p:nvPr/>
        </p:nvSpPr>
        <p:spPr>
          <a:xfrm>
            <a:off x="5526881" y="3127666"/>
            <a:ext cx="142218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宋体" pitchFamily="2" charset="-122"/>
              </a:rPr>
              <a:t>通电时间</a:t>
            </a:r>
          </a:p>
        </p:txBody>
      </p:sp>
      <p:sp>
        <p:nvSpPr>
          <p:cNvPr id="32772" name="矩形 12290"/>
          <p:cNvSpPr>
            <a:spLocks noChangeArrowheads="1"/>
          </p:cNvSpPr>
          <p:nvPr/>
        </p:nvSpPr>
        <p:spPr bwMode="auto">
          <a:xfrm>
            <a:off x="2381" y="630926"/>
            <a:ext cx="9141619" cy="51911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algn="ctr" defTabSz="1219200"/>
            <a:r>
              <a:rPr lang="zh-CN" altLang="en-US" sz="2800" b="1">
                <a:solidFill>
                  <a:srgbClr val="FFFF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实验</a:t>
            </a: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rgbClr val="FFFF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：研究电热与电流关系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7" name="Text Box 3"/>
          <p:cNvSpPr txBox="1"/>
          <p:nvPr/>
        </p:nvSpPr>
        <p:spPr>
          <a:xfrm>
            <a:off x="3346450" y="2432685"/>
            <a:ext cx="2435225" cy="46166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=   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²   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 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988" name="Text Box 4"/>
          <p:cNvSpPr txBox="1"/>
          <p:nvPr/>
        </p:nvSpPr>
        <p:spPr>
          <a:xfrm>
            <a:off x="3169285" y="3278505"/>
            <a:ext cx="3767455" cy="4603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热量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电流  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电阻 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时间</a:t>
            </a:r>
          </a:p>
        </p:txBody>
      </p:sp>
      <p:grpSp>
        <p:nvGrpSpPr>
          <p:cNvPr id="41989" name="Group 5"/>
          <p:cNvGrpSpPr/>
          <p:nvPr/>
        </p:nvGrpSpPr>
        <p:grpSpPr>
          <a:xfrm>
            <a:off x="3496945" y="2839720"/>
            <a:ext cx="2353945" cy="491490"/>
            <a:chOff x="1746" y="538"/>
            <a:chExt cx="1384" cy="454"/>
          </a:xfrm>
        </p:grpSpPr>
        <p:sp>
          <p:nvSpPr>
            <p:cNvPr id="10245" name="Line 6"/>
            <p:cNvSpPr/>
            <p:nvPr/>
          </p:nvSpPr>
          <p:spPr>
            <a:xfrm flipH="1">
              <a:off x="1746" y="572"/>
              <a:ext cx="0" cy="363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0246" name="Line 7"/>
            <p:cNvSpPr/>
            <p:nvPr/>
          </p:nvSpPr>
          <p:spPr>
            <a:xfrm flipH="1">
              <a:off x="2226" y="544"/>
              <a:ext cx="4" cy="391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0247" name="Line 8"/>
            <p:cNvSpPr/>
            <p:nvPr/>
          </p:nvSpPr>
          <p:spPr>
            <a:xfrm>
              <a:off x="2561" y="538"/>
              <a:ext cx="91" cy="363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0248" name="Line 9"/>
            <p:cNvSpPr/>
            <p:nvPr/>
          </p:nvSpPr>
          <p:spPr>
            <a:xfrm>
              <a:off x="2858" y="538"/>
              <a:ext cx="272" cy="454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41994" name="Text Box 10"/>
          <p:cNvSpPr txBox="1"/>
          <p:nvPr/>
        </p:nvSpPr>
        <p:spPr>
          <a:xfrm>
            <a:off x="3381375" y="4208948"/>
            <a:ext cx="26593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J       A        </a:t>
            </a:r>
            <a:r>
              <a:rPr lang="el-GR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Ω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S</a:t>
            </a:r>
            <a:endParaRPr lang="el-GR" altLang="zh-CN" sz="2400" b="1">
              <a:latin typeface="Times New Roman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995" name="Group 11"/>
          <p:cNvGrpSpPr/>
          <p:nvPr/>
        </p:nvGrpSpPr>
        <p:grpSpPr>
          <a:xfrm>
            <a:off x="3496945" y="3714750"/>
            <a:ext cx="2353945" cy="481330"/>
            <a:chOff x="1746" y="1341"/>
            <a:chExt cx="1608" cy="404"/>
          </a:xfrm>
        </p:grpSpPr>
        <p:sp>
          <p:nvSpPr>
            <p:cNvPr id="10251" name="Line 12"/>
            <p:cNvSpPr/>
            <p:nvPr/>
          </p:nvSpPr>
          <p:spPr>
            <a:xfrm flipH="1">
              <a:off x="1746" y="1389"/>
              <a:ext cx="0" cy="317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0252" name="Line 13"/>
            <p:cNvSpPr/>
            <p:nvPr/>
          </p:nvSpPr>
          <p:spPr>
            <a:xfrm flipH="1">
              <a:off x="2336" y="1389"/>
              <a:ext cx="0" cy="318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0253" name="Line 14"/>
            <p:cNvSpPr/>
            <p:nvPr/>
          </p:nvSpPr>
          <p:spPr>
            <a:xfrm flipH="1">
              <a:off x="2843" y="1358"/>
              <a:ext cx="0" cy="349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0254" name="Line 15"/>
            <p:cNvSpPr/>
            <p:nvPr/>
          </p:nvSpPr>
          <p:spPr>
            <a:xfrm>
              <a:off x="3350" y="1341"/>
              <a:ext cx="4" cy="404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42000" name="AutoShape 16"/>
          <p:cNvSpPr/>
          <p:nvPr/>
        </p:nvSpPr>
        <p:spPr>
          <a:xfrm>
            <a:off x="1689223" y="2593379"/>
            <a:ext cx="215503" cy="1782366"/>
          </a:xfrm>
          <a:prstGeom prst="leftBrace">
            <a:avLst>
              <a:gd name="adj1" fmla="val 6892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2001" name="Text Box 17"/>
          <p:cNvSpPr txBox="1"/>
          <p:nvPr/>
        </p:nvSpPr>
        <p:spPr>
          <a:xfrm>
            <a:off x="2358390" y="2433135"/>
            <a:ext cx="85010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公式：</a:t>
            </a:r>
          </a:p>
        </p:txBody>
      </p:sp>
      <p:sp>
        <p:nvSpPr>
          <p:cNvPr id="42002" name="Text Box 18"/>
          <p:cNvSpPr txBox="1"/>
          <p:nvPr/>
        </p:nvSpPr>
        <p:spPr>
          <a:xfrm>
            <a:off x="2011045" y="3254375"/>
            <a:ext cx="1250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物理量：</a:t>
            </a:r>
          </a:p>
        </p:txBody>
      </p:sp>
      <p:sp>
        <p:nvSpPr>
          <p:cNvPr id="42003" name="Text Box 19"/>
          <p:cNvSpPr txBox="1"/>
          <p:nvPr/>
        </p:nvSpPr>
        <p:spPr>
          <a:xfrm>
            <a:off x="2217462" y="4179243"/>
            <a:ext cx="91868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单位：</a:t>
            </a:r>
          </a:p>
        </p:txBody>
      </p:sp>
      <p:sp>
        <p:nvSpPr>
          <p:cNvPr id="42004" name="Text Box 20"/>
          <p:cNvSpPr txBox="1"/>
          <p:nvPr/>
        </p:nvSpPr>
        <p:spPr>
          <a:xfrm>
            <a:off x="233363" y="1072965"/>
            <a:ext cx="8514398" cy="1087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       电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流通过导体产生的热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量跟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电流的二次方成正比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，跟导体的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电阻成正比，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跟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通电时间成正比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。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3149566" y="529656"/>
            <a:ext cx="24218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焦耳定律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1"/>
      <p:bldP spid="41994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Rectangle 6"/>
          <p:cNvSpPr/>
          <p:nvPr/>
        </p:nvSpPr>
        <p:spPr>
          <a:xfrm>
            <a:off x="100489" y="1023435"/>
            <a:ext cx="8952071" cy="14219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 当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电流通过导体时，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如果电能全部转化为内能，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而没有同时转化成其他形式的能量，那么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电流产生的热量</a:t>
            </a:r>
            <a:r>
              <a:rPr lang="en-US" altLang="zh-CN" sz="2400" b="1" i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Q 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就等于消耗的电能</a:t>
            </a:r>
            <a:r>
              <a:rPr lang="en-US" altLang="zh-CN" sz="2400" b="1" i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即：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= 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UIt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Rt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如：电暖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器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饭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锅、电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炉子等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23" name="Text Box 11"/>
          <p:cNvSpPr txBox="1"/>
          <p:nvPr/>
        </p:nvSpPr>
        <p:spPr>
          <a:xfrm>
            <a:off x="265271" y="2655544"/>
            <a:ext cx="416909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此时：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Pt</a:t>
            </a: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UIt</a:t>
            </a:r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13324" name="Text Box 12"/>
          <p:cNvSpPr txBox="1"/>
          <p:nvPr/>
        </p:nvSpPr>
        <p:spPr>
          <a:xfrm>
            <a:off x="3321368" y="2482665"/>
            <a:ext cx="57578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baseline="30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26" name="Line 14"/>
          <p:cNvSpPr/>
          <p:nvPr/>
        </p:nvSpPr>
        <p:spPr>
          <a:xfrm flipV="1">
            <a:off x="3376136" y="2860331"/>
            <a:ext cx="383381" cy="953"/>
          </a:xfrm>
          <a:prstGeom prst="line">
            <a:avLst/>
          </a:prstGeom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sz="15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27" name="Text Box 15"/>
          <p:cNvSpPr txBox="1"/>
          <p:nvPr/>
        </p:nvSpPr>
        <p:spPr>
          <a:xfrm>
            <a:off x="3348514" y="2806515"/>
            <a:ext cx="36290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3328" name="Text Box 16"/>
          <p:cNvSpPr txBox="1"/>
          <p:nvPr/>
        </p:nvSpPr>
        <p:spPr>
          <a:xfrm>
            <a:off x="3753326" y="2589821"/>
            <a:ext cx="232886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t</a:t>
            </a:r>
            <a:endParaRPr lang="en-US" altLang="zh-CN" sz="2400" b="1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None/>
            </a:pPr>
            <a:endParaRPr lang="en-US" altLang="zh-CN" sz="2400" b="1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21091" y="2641732"/>
            <a:ext cx="4185761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适用于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纯电阻电路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（只发热）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97154" y="2641732"/>
            <a:ext cx="94929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400" b="1" baseline="30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 i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Rt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5738" y="3055594"/>
            <a:ext cx="8642033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【问题回顾】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电炉丝和导线通过的电流相同</a:t>
            </a: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  <a:sym typeface="+mn-ea"/>
              </a:rPr>
              <a:t>。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为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什么电炉丝热的发红，而导线却几乎不发热？</a:t>
            </a:r>
          </a:p>
        </p:txBody>
      </p:sp>
      <p:sp>
        <p:nvSpPr>
          <p:cNvPr id="117765" name="Text Box 5"/>
          <p:cNvSpPr txBox="1"/>
          <p:nvPr/>
        </p:nvSpPr>
        <p:spPr>
          <a:xfrm>
            <a:off x="255269" y="4157790"/>
            <a:ext cx="8642509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原因：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导线与电热丝串联，电流、时间都相同，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导线电阻远小于电炉丝电阻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 由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Rt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可知，导线产生的热量</a:t>
            </a:r>
            <a:r>
              <a:rPr lang="zh-CN" altLang="en-US" sz="2400" b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少。</a:t>
            </a:r>
            <a:endParaRPr lang="zh-CN" altLang="en-US" sz="2400" b="1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28535" y="486973"/>
            <a:ext cx="3998099" cy="495548"/>
            <a:chOff x="2506980" y="579256"/>
            <a:chExt cx="3958508" cy="49554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电能和电热关系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28" grpId="1"/>
      <p:bldP spid="3" grpId="2"/>
      <p:bldP spid="10" grpId="3"/>
      <p:bldP spid="117765" grpId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/>
          <p:cNvSpPr txBox="1"/>
          <p:nvPr/>
        </p:nvSpPr>
        <p:spPr>
          <a:xfrm>
            <a:off x="5402342" y="3934624"/>
            <a:ext cx="366751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（相当于纯电阻电路）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22"/>
          <p:cNvSpPr/>
          <p:nvPr/>
        </p:nvSpPr>
        <p:spPr>
          <a:xfrm>
            <a:off x="327660" y="1226794"/>
            <a:ext cx="8149590" cy="9787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 当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电动机工作时，消耗的电能主要转化为电机的机械能（有用功），同时，电动机线圈也会发热（额外功）：</a:t>
            </a:r>
            <a:endParaRPr lang="zh-CN" altLang="en-US" sz="2400" b="1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988230" y="2242873"/>
            <a:ext cx="6047079" cy="460772"/>
            <a:chOff x="-300" y="108"/>
            <a:chExt cx="3711" cy="387"/>
          </a:xfrm>
        </p:grpSpPr>
        <p:sp>
          <p:nvSpPr>
            <p:cNvPr id="14345" name="Rectangle 9"/>
            <p:cNvSpPr/>
            <p:nvPr/>
          </p:nvSpPr>
          <p:spPr>
            <a:xfrm>
              <a:off x="-300" y="108"/>
              <a:ext cx="371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4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电能（</a:t>
              </a:r>
              <a:r>
                <a:rPr lang="en-US" altLang="zh-CN" sz="2400" b="1" i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W</a:t>
              </a:r>
              <a:r>
                <a:rPr lang="zh-CN" altLang="en-US" sz="24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）         内能（</a:t>
              </a:r>
              <a:r>
                <a:rPr lang="en-US" altLang="zh-CN" sz="2400" b="1" i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24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+</a:t>
              </a:r>
              <a:r>
                <a:rPr lang="zh-CN" altLang="en-US" sz="24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机械能（</a:t>
              </a:r>
              <a:r>
                <a:rPr lang="en-US" altLang="zh-CN" sz="2400" b="1" i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E</a:t>
              </a:r>
              <a:r>
                <a:rPr lang="zh-CN" altLang="en-US" sz="24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）</a:t>
              </a:r>
              <a:endParaRPr lang="zh-CN" altLang="en-US" sz="2400" b="1">
                <a:solidFill>
                  <a:srgbClr val="CC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344" name="Line 8"/>
            <p:cNvSpPr/>
            <p:nvPr/>
          </p:nvSpPr>
          <p:spPr>
            <a:xfrm>
              <a:off x="647" y="292"/>
              <a:ext cx="431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sz="15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7266" y="2896526"/>
            <a:ext cx="1516762" cy="5078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7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lang="en-US" altLang="zh-CN" sz="27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 = </a:t>
            </a:r>
            <a:r>
              <a:rPr lang="en-US" altLang="zh-CN" sz="27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UIt</a:t>
            </a:r>
            <a:r>
              <a:rPr lang="en-US" altLang="zh-CN" sz="27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7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0" y="2896526"/>
            <a:ext cx="1382110" cy="5078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7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CN" sz="27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=</a:t>
            </a:r>
            <a:r>
              <a:rPr lang="en-US" altLang="zh-CN" sz="27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700" b="1" baseline="30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7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Rt </a:t>
            </a:r>
            <a:endParaRPr lang="zh-CN" altLang="en-US" sz="27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7753" y="2896526"/>
            <a:ext cx="1343638" cy="5078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700" b="1" i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27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700" b="1" i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W–Q</a:t>
            </a:r>
            <a:endParaRPr lang="zh-CN" altLang="en-US" sz="27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1564481" y="2703645"/>
            <a:ext cx="217170" cy="268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5497830" y="2703645"/>
            <a:ext cx="217170" cy="268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3651409" y="2703645"/>
            <a:ext cx="217170" cy="268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2"/>
          <p:cNvSpPr/>
          <p:nvPr/>
        </p:nvSpPr>
        <p:spPr>
          <a:xfrm>
            <a:off x="327660" y="3458025"/>
            <a:ext cx="8149590" cy="9787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 当电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动机通电但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转子被卡住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时，消耗的电能只会让电动机线圈发热，</a:t>
            </a:r>
            <a:endParaRPr lang="zh-CN" altLang="en-US" sz="2400" b="1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99005" y="3934624"/>
            <a:ext cx="322876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此时，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=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UIt=Q=I</a:t>
            </a:r>
            <a:r>
              <a:rPr lang="en-US" altLang="zh-CN" sz="2400" b="1" baseline="30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 i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Rt </a:t>
            </a:r>
            <a:endParaRPr lang="zh-CN" altLang="en-US" sz="24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28535" y="486973"/>
            <a:ext cx="3998099" cy="495548"/>
            <a:chOff x="2506980" y="579256"/>
            <a:chExt cx="3958508" cy="49554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有关电动机的电热讨论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1"/>
      <p:bldP spid="5" grpId="2"/>
      <p:bldP spid="6" grpId="3"/>
      <p:bldP spid="3" grpId="4"/>
      <p:bldP spid="10" grpId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4572476" y="1325377"/>
            <a:ext cx="1900531" cy="1593764"/>
            <a:chExt cx="1724" cy="2053"/>
          </a:xfrm>
        </p:grpSpPr>
        <p:pic>
          <p:nvPicPr>
            <p:cNvPr id="19459" name="Picture 3" descr="b1a0c23ebc63fe9ca2751a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24" cy="16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0" name="Text Box 4"/>
            <p:cNvSpPr txBox="1"/>
            <p:nvPr/>
          </p:nvSpPr>
          <p:spPr>
            <a:xfrm>
              <a:off x="386" y="1565"/>
              <a:ext cx="971" cy="4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500" tIns="35100" rIns="67500" bIns="35100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buFont typeface="Arial" pitchFamily="34" charset="0"/>
                <a:buNone/>
                <a:defRPr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/>
                <a:t>电饭锅</a:t>
              </a: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624330" y="3019612"/>
            <a:ext cx="1995227" cy="1885852"/>
            <a:chOff x="-57" y="-43"/>
            <a:chExt cx="2485" cy="3065"/>
          </a:xfrm>
        </p:grpSpPr>
        <p:pic>
          <p:nvPicPr>
            <p:cNvPr id="19462" name="Picture 6" descr="W0201003133341579626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7" y="-43"/>
              <a:ext cx="2485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3" name="Text Box 7"/>
            <p:cNvSpPr txBox="1"/>
            <p:nvPr/>
          </p:nvSpPr>
          <p:spPr>
            <a:xfrm>
              <a:off x="505" y="2407"/>
              <a:ext cx="1360" cy="6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500" tIns="35100" rIns="67500" bIns="35100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buFont typeface="Arial" pitchFamily="34" charset="0"/>
                <a:buNone/>
                <a:defRPr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/>
                <a:t>电烙铁</a:t>
              </a: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6788230" y="1295850"/>
            <a:ext cx="1749956" cy="1538616"/>
            <a:chExt cx="1633" cy="2166"/>
          </a:xfrm>
        </p:grpSpPr>
        <p:pic>
          <p:nvPicPr>
            <p:cNvPr id="19465" name="Picture 9" descr="u=3764851311,2742021005&amp;fm=0&amp;gp=0">
              <a:hlinkClick r:id="rId5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633" cy="16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 Box 10"/>
            <p:cNvSpPr txBox="1"/>
            <p:nvPr/>
          </p:nvSpPr>
          <p:spPr>
            <a:xfrm>
              <a:off x="314" y="1633"/>
              <a:ext cx="1004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500" tIns="35100" rIns="67500" bIns="35100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buFont typeface="Arial" pitchFamily="34" charset="0"/>
                <a:buNone/>
                <a:defRPr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/>
                <a:t>热得快</a:t>
              </a: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440067" y="1210125"/>
            <a:ext cx="2132409" cy="1703966"/>
            <a:chExt cx="1996" cy="2041"/>
          </a:xfrm>
        </p:grpSpPr>
        <p:pic>
          <p:nvPicPr>
            <p:cNvPr id="19468" name="Picture 12" descr="u=3669138869,4088710057&amp;fm=8&amp;gp=0">
              <a:hlinkClick r:id="rId7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724" cy="17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9" name="Text Box 13"/>
            <p:cNvSpPr txBox="1"/>
            <p:nvPr/>
          </p:nvSpPr>
          <p:spPr>
            <a:xfrm>
              <a:off x="452" y="1587"/>
              <a:ext cx="1544" cy="45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500" tIns="35100" rIns="67500" bIns="35100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buFont typeface="Arial" pitchFamily="34" charset="0"/>
                <a:buNone/>
                <a:defRPr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/>
                <a:t>电热毯</a:t>
              </a: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366713" y="1295551"/>
            <a:ext cx="2082403" cy="1617650"/>
            <a:chOff x="201" y="151"/>
            <a:chExt cx="1749" cy="1791"/>
          </a:xfrm>
        </p:grpSpPr>
        <p:pic>
          <p:nvPicPr>
            <p:cNvPr id="19471" name="Picture 15" descr="u=1999131388,20281945&amp;fm=0&amp;gp=0">
              <a:hlinkClick r:id="rId9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1" y="151"/>
              <a:ext cx="1587" cy="15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2" name="Text Box 16"/>
            <p:cNvSpPr txBox="1"/>
            <p:nvPr/>
          </p:nvSpPr>
          <p:spPr>
            <a:xfrm>
              <a:off x="544" y="1523"/>
              <a:ext cx="1406" cy="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500" tIns="35100" rIns="67500" bIns="35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电熨斗</a:t>
              </a:r>
            </a:p>
          </p:txBody>
        </p:sp>
      </p:grpSp>
      <p:sp>
        <p:nvSpPr>
          <p:cNvPr id="35858" name="Rectangle 5"/>
          <p:cNvSpPr/>
          <p:nvPr/>
        </p:nvSpPr>
        <p:spPr>
          <a:xfrm>
            <a:off x="284321" y="989145"/>
            <a:ext cx="233981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．电热的利用</a:t>
            </a:r>
          </a:p>
        </p:txBody>
      </p:sp>
      <p:sp>
        <p:nvSpPr>
          <p:cNvPr id="35859" name="Rectangle 4"/>
          <p:cNvSpPr/>
          <p:nvPr/>
        </p:nvSpPr>
        <p:spPr>
          <a:xfrm>
            <a:off x="4998001" y="3177962"/>
            <a:ext cx="3509963" cy="1568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　　电热器的优点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:  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清洁卫生，没有环境污染，热效率高，还可以方便地控制和调节温度</a:t>
            </a: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  <a:sym typeface="+mn-ea"/>
              </a:rPr>
              <a:t>。</a:t>
            </a:r>
            <a:endParaRPr lang="zh-CN" altLang="en-US" sz="24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284083" y="2973202"/>
            <a:ext cx="2201466" cy="1985963"/>
            <a:chExt cx="1849" cy="1668"/>
          </a:xfrm>
        </p:grpSpPr>
        <p:pic>
          <p:nvPicPr>
            <p:cNvPr id="19477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656" cy="13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8" name="Rectangle 14"/>
            <p:cNvSpPr/>
            <p:nvPr/>
          </p:nvSpPr>
          <p:spPr>
            <a:xfrm>
              <a:off x="204" y="1350"/>
              <a:ext cx="1645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500" tIns="35100" rIns="67500" bIns="3510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电热孵化器</a:t>
              </a:r>
            </a:p>
          </p:txBody>
        </p:sp>
      </p:grp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3150235" y="409575"/>
            <a:ext cx="28435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电热的利用和防止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4"/>
          <p:cNvSpPr/>
          <p:nvPr/>
        </p:nvSpPr>
        <p:spPr>
          <a:xfrm>
            <a:off x="-15875" y="1276378"/>
            <a:ext cx="9135745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很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多情况下我们并不希望用电器的温度过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高。如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电视机的后盖有很多孔，是为了通风散热；电脑运行时要用微型风扇及时散热等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3" name="矩形 3"/>
          <p:cNvSpPr/>
          <p:nvPr/>
        </p:nvSpPr>
        <p:spPr>
          <a:xfrm>
            <a:off x="623151" y="614432"/>
            <a:ext cx="281519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．防止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电热的危害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711" y="2590297"/>
            <a:ext cx="2423636" cy="2300288"/>
          </a:xfrm>
          <a:prstGeom prst="rect">
            <a:avLst/>
          </a:prstGeom>
          <a:noFill/>
          <a:ln w="1905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3" y="2590297"/>
            <a:ext cx="3219450" cy="2285048"/>
          </a:xfrm>
          <a:prstGeom prst="rect">
            <a:avLst/>
          </a:prstGeom>
          <a:noFill/>
          <a:ln w="1905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20487" name="WordArt 7"/>
          <p:cNvSpPr/>
          <p:nvPr/>
        </p:nvSpPr>
        <p:spPr>
          <a:xfrm>
            <a:off x="6130529" y="4997027"/>
            <a:ext cx="1028700" cy="26312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 fontScale="90000" lnSpcReduction="20000"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35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3919087" y="3125022"/>
            <a:ext cx="411004" cy="11772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散热窗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7541753" y="2967011"/>
            <a:ext cx="371951" cy="154686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散热风扇</a:t>
            </a:r>
          </a:p>
        </p:txBody>
      </p:sp>
      <p:sp>
        <p:nvSpPr>
          <p:cNvPr id="65543" name="Text Box 7"/>
          <p:cNvSpPr txBox="1"/>
          <p:nvPr/>
        </p:nvSpPr>
        <p:spPr>
          <a:xfrm>
            <a:off x="3782117" y="378927"/>
            <a:ext cx="289321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楷体_GB2312" pitchFamily="49" charset="-122"/>
                <a:cs typeface="Times New Roman" panose="02020603050405020304" pitchFamily="18" charset="0"/>
              </a:rPr>
              <a:t>将用电器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anose="02020603050405020304" pitchFamily="18" charset="0"/>
              </a:rPr>
              <a:t>烧坏</a:t>
            </a:r>
          </a:p>
        </p:txBody>
      </p:sp>
      <p:sp>
        <p:nvSpPr>
          <p:cNvPr id="65544" name="Text Box 8"/>
          <p:cNvSpPr txBox="1"/>
          <p:nvPr/>
        </p:nvSpPr>
        <p:spPr>
          <a:xfrm>
            <a:off x="3753542" y="865892"/>
            <a:ext cx="30789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楷体_GB2312" pitchFamily="49" charset="-122"/>
                <a:cs typeface="Times New Roman" panose="02020603050405020304" pitchFamily="18" charset="0"/>
              </a:rPr>
              <a:t>使绝缘材料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anose="02020603050405020304" pitchFamily="18" charset="0"/>
              </a:rPr>
              <a:t>老化</a:t>
            </a:r>
          </a:p>
        </p:txBody>
      </p:sp>
      <p:sp>
        <p:nvSpPr>
          <p:cNvPr id="65548" name="AutoShape 12"/>
          <p:cNvSpPr/>
          <p:nvPr/>
        </p:nvSpPr>
        <p:spPr>
          <a:xfrm>
            <a:off x="3511846" y="540852"/>
            <a:ext cx="107156" cy="648890"/>
          </a:xfrm>
          <a:prstGeom prst="leftBrace">
            <a:avLst>
              <a:gd name="adj1" fmla="val 5046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b="1"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5549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1811000" y="106680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65543" grpId="1"/>
      <p:bldP spid="6554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7" name="TextBox 15"/>
          <p:cNvSpPr/>
          <p:nvPr/>
        </p:nvSpPr>
        <p:spPr>
          <a:xfrm>
            <a:off x="808196" y="2600999"/>
            <a:ext cx="1276826" cy="46166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电视机</a:t>
            </a:r>
          </a:p>
        </p:txBody>
      </p:sp>
      <p:sp>
        <p:nvSpPr>
          <p:cNvPr id="44038" name="TextBox 15"/>
          <p:cNvSpPr/>
          <p:nvPr/>
        </p:nvSpPr>
        <p:spPr>
          <a:xfrm>
            <a:off x="3029582" y="2598618"/>
            <a:ext cx="1288256" cy="46166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电冰箱</a:t>
            </a:r>
          </a:p>
        </p:txBody>
      </p:sp>
      <p:sp>
        <p:nvSpPr>
          <p:cNvPr id="44039" name="TextBox 15"/>
          <p:cNvSpPr/>
          <p:nvPr/>
        </p:nvSpPr>
        <p:spPr>
          <a:xfrm>
            <a:off x="4869694" y="2589992"/>
            <a:ext cx="1280636" cy="46166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洗衣机</a:t>
            </a:r>
          </a:p>
        </p:txBody>
      </p:sp>
      <p:sp>
        <p:nvSpPr>
          <p:cNvPr id="44040" name="TextBox 15"/>
          <p:cNvSpPr/>
          <p:nvPr/>
        </p:nvSpPr>
        <p:spPr>
          <a:xfrm>
            <a:off x="7155180" y="2598618"/>
            <a:ext cx="1124903" cy="46166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电风扇</a:t>
            </a:r>
          </a:p>
        </p:txBody>
      </p:sp>
      <p:sp>
        <p:nvSpPr>
          <p:cNvPr id="44041" name="TextBox 15"/>
          <p:cNvSpPr/>
          <p:nvPr/>
        </p:nvSpPr>
        <p:spPr>
          <a:xfrm>
            <a:off x="943339" y="4641982"/>
            <a:ext cx="968693" cy="46166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台灯</a:t>
            </a:r>
          </a:p>
        </p:txBody>
      </p:sp>
      <p:sp>
        <p:nvSpPr>
          <p:cNvPr id="44042" name="TextBox 15"/>
          <p:cNvSpPr/>
          <p:nvPr/>
        </p:nvSpPr>
        <p:spPr>
          <a:xfrm>
            <a:off x="3167603" y="4616104"/>
            <a:ext cx="1378744" cy="46166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微波炉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12809" y="3319145"/>
            <a:ext cx="30861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mtClean="0">
                <a:sym typeface="+mn-ea"/>
              </a:rPr>
              <a:t>    用</a:t>
            </a:r>
            <a:r>
              <a:rPr lang="zh-CN" altLang="en-US">
                <a:sym typeface="+mn-ea"/>
              </a:rPr>
              <a:t>电器将电能转化为各种形式的能。</a:t>
            </a:r>
            <a:endParaRPr lang="zh-CN" altLang="en-US"/>
          </a:p>
        </p:txBody>
      </p:sp>
      <p:pic>
        <p:nvPicPr>
          <p:cNvPr id="4" name="图片 3" descr="timg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90" y="1037564"/>
            <a:ext cx="1602581" cy="1370648"/>
          </a:xfrm>
          <a:prstGeom prst="rect">
            <a:avLst/>
          </a:prstGeom>
        </p:spPr>
      </p:pic>
      <p:pic>
        <p:nvPicPr>
          <p:cNvPr id="5" name="图片 4" descr="timg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664" y="1037564"/>
            <a:ext cx="1968341" cy="1370648"/>
          </a:xfrm>
          <a:prstGeom prst="rect">
            <a:avLst/>
          </a:prstGeom>
        </p:spPr>
      </p:pic>
      <p:pic>
        <p:nvPicPr>
          <p:cNvPr id="6" name="图片 5" descr="timg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5" y="3319145"/>
            <a:ext cx="2311400" cy="1280160"/>
          </a:xfrm>
          <a:prstGeom prst="rect">
            <a:avLst/>
          </a:prstGeom>
        </p:spPr>
      </p:pic>
      <p:pic>
        <p:nvPicPr>
          <p:cNvPr id="7" name="图片 6" descr="timg (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346" y="3318960"/>
            <a:ext cx="2302193" cy="1264920"/>
          </a:xfrm>
          <a:prstGeom prst="rect">
            <a:avLst/>
          </a:prstGeom>
        </p:spPr>
      </p:pic>
      <p:pic>
        <p:nvPicPr>
          <p:cNvPr id="12" name="图片 11" descr="tim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4" y="1039945"/>
            <a:ext cx="2453640" cy="1566863"/>
          </a:xfrm>
          <a:prstGeom prst="rect">
            <a:avLst/>
          </a:prstGeom>
        </p:spPr>
      </p:pic>
      <p:pic>
        <p:nvPicPr>
          <p:cNvPr id="13" name="图片 12" descr="timg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599" y="1037564"/>
            <a:ext cx="2044541" cy="13706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951" y="438206"/>
            <a:ext cx="8482965" cy="620047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我们怎样利用电能？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1"/>
      <p:bldP spid="44039" grpId="2"/>
      <p:bldP spid="44040" grpId="3"/>
      <p:bldP spid="44041" grpId="4"/>
      <p:bldP spid="44042" grpId="5"/>
      <p:bldP spid="2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3" name="Rectangle 2"/>
          <p:cNvSpPr/>
          <p:nvPr/>
        </p:nvSpPr>
        <p:spPr>
          <a:xfrm>
            <a:off x="611981" y="2306557"/>
            <a:ext cx="7043420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电能的单位：</a:t>
            </a:r>
            <a:endParaRPr lang="en-US" altLang="zh-CN" sz="24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　　能量的国际单位：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焦耳（</a:t>
            </a:r>
            <a:r>
              <a:rPr lang="en-US" altLang="zh-CN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J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　　生活中的电能单位：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度、千瓦时（</a:t>
            </a:r>
            <a:r>
              <a:rPr lang="en-US" altLang="zh-CN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kW·h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5844" name="Rectangle 2"/>
          <p:cNvSpPr/>
          <p:nvPr/>
        </p:nvSpPr>
        <p:spPr>
          <a:xfrm>
            <a:off x="1017917" y="3737001"/>
            <a:ext cx="7982903" cy="5762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度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=1 kW·h = 1×10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 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W×3 600 s=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3.6×10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 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35845" name="矩形 35844"/>
          <p:cNvSpPr/>
          <p:nvPr/>
        </p:nvSpPr>
        <p:spPr>
          <a:xfrm>
            <a:off x="1265722" y="1389355"/>
            <a:ext cx="7195185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用电的实质：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用电器工作的过程就是消耗电能的过程，也就是使电能转化为其他形</a:t>
            </a: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式的能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量的过程。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65722" y="86244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电能的优点：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来源广泛，容易输送，使用方便。</a:t>
            </a:r>
            <a:endParaRPr lang="zh-CN" altLang="en-US" sz="2400" b="1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剪去同侧角的矩形 2"/>
          <p:cNvSpPr/>
          <p:nvPr/>
        </p:nvSpPr>
        <p:spPr>
          <a:xfrm>
            <a:off x="1017917" y="621102"/>
            <a:ext cx="7824158" cy="3950912"/>
          </a:xfrm>
          <a:prstGeom prst="snip2SameRect">
            <a:avLst/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3406615" y="3474217"/>
            <a:ext cx="2077879" cy="1198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转盘：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显示电路中是否在消耗电能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33794" name="Rectangle 2"/>
          <p:cNvSpPr/>
          <p:nvPr/>
        </p:nvSpPr>
        <p:spPr>
          <a:xfrm>
            <a:off x="377370" y="1379511"/>
            <a:ext cx="3112159" cy="18651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  <a:ea typeface="宋体" pitchFamily="2" charset="-122"/>
              </a:rPr>
              <a:t>电能表</a:t>
            </a: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（电度表）是测量用电器在一段时间内消耗多少电能的仪表。</a:t>
            </a:r>
            <a:endParaRPr lang="en-US" altLang="zh-CN" sz="2400" b="1">
              <a:latin typeface="宋体" panose="02010600030101010101" pitchFamily="2" charset="-122"/>
              <a:ea typeface="宋体" pitchFamily="2" charset="-122"/>
            </a:endParaRPr>
          </a:p>
        </p:txBody>
      </p:sp>
      <p:pic>
        <p:nvPicPr>
          <p:cNvPr id="32778" name="图片 32777" descr="dnb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95" y="687679"/>
            <a:ext cx="3120866" cy="43819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文本框 29699"/>
          <p:cNvSpPr txBox="1"/>
          <p:nvPr/>
        </p:nvSpPr>
        <p:spPr>
          <a:xfrm>
            <a:off x="533639" y="3414712"/>
            <a:ext cx="27000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</a:pP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计量单位：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kW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9701" name="矩形 29700"/>
          <p:cNvSpPr/>
          <p:nvPr/>
        </p:nvSpPr>
        <p:spPr>
          <a:xfrm>
            <a:off x="1475138" y="3868287"/>
            <a:ext cx="111280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ClrTx/>
            </a:pP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即：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度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6471285" y="2376461"/>
            <a:ext cx="1452563" cy="541020"/>
          </a:xfrm>
          <a:prstGeom prst="wedgeEllipseCallout">
            <a:avLst>
              <a:gd name="adj1" fmla="val -128327"/>
              <a:gd name="adj2" fmla="val -148063"/>
            </a:avLst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702" name="矩形 29701"/>
          <p:cNvSpPr/>
          <p:nvPr/>
        </p:nvSpPr>
        <p:spPr>
          <a:xfrm>
            <a:off x="3558540" y="1492541"/>
            <a:ext cx="2026444" cy="1568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Tx/>
            </a:pP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计数器：</a:t>
            </a:r>
          </a:p>
          <a:p>
            <a:pPr>
              <a:buClrTx/>
            </a:pPr>
            <a:r>
              <a:rPr lang="zh-CN" altLang="en-US" sz="2400" b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红框里的数字是小数点后面的数字</a:t>
            </a:r>
            <a:r>
              <a:rPr lang="zh-CN" altLang="en-US"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42371" y="2508859"/>
            <a:ext cx="188595" cy="299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350" b="1"/>
          </a:p>
        </p:txBody>
      </p:sp>
      <p:sp>
        <p:nvSpPr>
          <p:cNvPr id="11" name="椭圆形标注 10"/>
          <p:cNvSpPr/>
          <p:nvPr/>
        </p:nvSpPr>
        <p:spPr>
          <a:xfrm>
            <a:off x="6309836" y="2917481"/>
            <a:ext cx="1774984" cy="415290"/>
          </a:xfrm>
          <a:prstGeom prst="wedgeEllipseCallout">
            <a:avLst>
              <a:gd name="adj1" fmla="val -110933"/>
              <a:gd name="adj2" fmla="val 11467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171825" y="455352"/>
            <a:ext cx="190690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</a:rPr>
              <a:t>电能的计量</a:t>
            </a:r>
            <a:endParaRPr lang="en-US" altLang="zh-CN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700" grpId="1"/>
      <p:bldP spid="29701" grpId="2"/>
      <p:bldP spid="6" grpId="3"/>
      <p:bldP spid="29702" grpId="4"/>
      <p:bldP spid="10" grpId="5"/>
      <p:bldP spid="11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8" name="图片 32777" descr="dnb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23" y="976762"/>
            <a:ext cx="2709863" cy="38047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Rectangle 2"/>
          <p:cNvSpPr/>
          <p:nvPr/>
        </p:nvSpPr>
        <p:spPr>
          <a:xfrm>
            <a:off x="377851" y="1127488"/>
            <a:ext cx="261636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●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220 V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表示这个电能表应该在 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220 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伏的电路中使用。</a:t>
            </a:r>
          </a:p>
        </p:txBody>
      </p:sp>
      <p:sp>
        <p:nvSpPr>
          <p:cNvPr id="32775" name="Rectangle 2"/>
          <p:cNvSpPr/>
          <p:nvPr/>
        </p:nvSpPr>
        <p:spPr>
          <a:xfrm>
            <a:off x="6071235" y="925006"/>
            <a:ext cx="291749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●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”表示这个电能表的标定电流为 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A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，额定最大电流为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 A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。电能表工作时的电流不应超过额定最大电流。</a:t>
            </a:r>
          </a:p>
        </p:txBody>
      </p:sp>
      <p:sp>
        <p:nvSpPr>
          <p:cNvPr id="32776" name="Rectangle 2"/>
          <p:cNvSpPr/>
          <p:nvPr/>
        </p:nvSpPr>
        <p:spPr>
          <a:xfrm>
            <a:off x="6067079" y="3679830"/>
            <a:ext cx="3046730" cy="1164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●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 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～”表示这个电能表在频率为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 Hz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的交流电路中使用。</a:t>
            </a:r>
          </a:p>
        </p:txBody>
      </p:sp>
      <p:sp>
        <p:nvSpPr>
          <p:cNvPr id="32777" name="Rectangle 2"/>
          <p:cNvSpPr/>
          <p:nvPr/>
        </p:nvSpPr>
        <p:spPr>
          <a:xfrm>
            <a:off x="338431" y="2827727"/>
            <a:ext cx="280243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●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600revs/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kW·h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）”表示接在这个电能表上的用电器，每消耗 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kW·h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的电能，电能表上的转盘转过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转。</a:t>
            </a:r>
          </a:p>
        </p:txBody>
      </p:sp>
      <p:sp>
        <p:nvSpPr>
          <p:cNvPr id="32779" name="矩形 32778"/>
          <p:cNvSpPr/>
          <p:nvPr/>
        </p:nvSpPr>
        <p:spPr>
          <a:xfrm>
            <a:off x="3914775" y="3338010"/>
            <a:ext cx="305991" cy="100013"/>
          </a:xfrm>
          <a:prstGeom prst="rect">
            <a:avLst/>
          </a:prstGeom>
          <a:noFill/>
          <a:ln w="3810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2783" name="矩形 32782"/>
          <p:cNvSpPr/>
          <p:nvPr/>
        </p:nvSpPr>
        <p:spPr>
          <a:xfrm>
            <a:off x="4445556" y="3325390"/>
            <a:ext cx="351234" cy="108347"/>
          </a:xfrm>
          <a:prstGeom prst="rect">
            <a:avLst/>
          </a:prstGeom>
          <a:noFill/>
          <a:ln w="3810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2784" name="矩形 32783"/>
          <p:cNvSpPr/>
          <p:nvPr/>
        </p:nvSpPr>
        <p:spPr>
          <a:xfrm>
            <a:off x="5016104" y="3333486"/>
            <a:ext cx="305990" cy="100013"/>
          </a:xfrm>
          <a:prstGeom prst="rect">
            <a:avLst/>
          </a:prstGeom>
          <a:noFill/>
          <a:ln w="3810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2785" name="矩形 32784"/>
          <p:cNvSpPr/>
          <p:nvPr/>
        </p:nvSpPr>
        <p:spPr>
          <a:xfrm>
            <a:off x="3914537" y="3437785"/>
            <a:ext cx="621506" cy="100013"/>
          </a:xfrm>
          <a:prstGeom prst="rect">
            <a:avLst/>
          </a:prstGeom>
          <a:noFill/>
          <a:ln w="3810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2786" name="直接连接符 32785"/>
          <p:cNvSpPr/>
          <p:nvPr/>
        </p:nvSpPr>
        <p:spPr>
          <a:xfrm>
            <a:off x="1331119" y="2329312"/>
            <a:ext cx="180975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2787" name="直接连接符 32786"/>
          <p:cNvSpPr/>
          <p:nvPr/>
        </p:nvSpPr>
        <p:spPr>
          <a:xfrm>
            <a:off x="5975747" y="3183943"/>
            <a:ext cx="1809750" cy="0"/>
          </a:xfrm>
          <a:prstGeom prst="line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2788" name="直接连接符 32787"/>
          <p:cNvSpPr/>
          <p:nvPr/>
        </p:nvSpPr>
        <p:spPr>
          <a:xfrm>
            <a:off x="5975747" y="4948687"/>
            <a:ext cx="1809750" cy="0"/>
          </a:xfrm>
          <a:prstGeom prst="line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2789" name="直接连接符 32788"/>
          <p:cNvSpPr/>
          <p:nvPr/>
        </p:nvSpPr>
        <p:spPr>
          <a:xfrm>
            <a:off x="1331119" y="4867725"/>
            <a:ext cx="1809750" cy="0"/>
          </a:xfrm>
          <a:prstGeom prst="line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cxnSp>
        <p:nvCxnSpPr>
          <p:cNvPr id="32791" name="直接箭头连接符 32790"/>
          <p:cNvCxnSpPr>
            <a:stCxn id="32779" idx="1"/>
            <a:endCxn id="32786" idx="1"/>
          </p:cNvCxnSpPr>
          <p:nvPr/>
        </p:nvCxnSpPr>
        <p:spPr>
          <a:xfrm flipH="1" flipV="1">
            <a:off x="3140869" y="2329312"/>
            <a:ext cx="773906" cy="1058704"/>
          </a:xfrm>
          <a:prstGeom prst="straightConnector1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2792" name="直接箭头连接符 32791"/>
          <p:cNvCxnSpPr>
            <a:stCxn id="32783" idx="0"/>
          </p:cNvCxnSpPr>
          <p:nvPr/>
        </p:nvCxnSpPr>
        <p:spPr>
          <a:xfrm flipV="1">
            <a:off x="4621530" y="3179895"/>
            <a:ext cx="1354931" cy="145733"/>
          </a:xfrm>
          <a:prstGeom prst="straightConnector1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2793" name="直接箭头连接符 32792"/>
          <p:cNvCxnSpPr>
            <a:endCxn id="32788" idx="0"/>
          </p:cNvCxnSpPr>
          <p:nvPr/>
        </p:nvCxnSpPr>
        <p:spPr>
          <a:xfrm>
            <a:off x="5262563" y="3483742"/>
            <a:ext cx="713423" cy="1464945"/>
          </a:xfrm>
          <a:prstGeom prst="straightConnector1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2794" name="直接箭头连接符 32793"/>
          <p:cNvCxnSpPr>
            <a:stCxn id="32785" idx="1"/>
            <a:endCxn id="32789" idx="1"/>
          </p:cNvCxnSpPr>
          <p:nvPr/>
        </p:nvCxnSpPr>
        <p:spPr>
          <a:xfrm flipH="1">
            <a:off x="3140869" y="3488029"/>
            <a:ext cx="773906" cy="1379696"/>
          </a:xfrm>
          <a:prstGeom prst="straightConnector1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5" name="组合 24"/>
          <p:cNvGrpSpPr/>
          <p:nvPr/>
        </p:nvGrpSpPr>
        <p:grpSpPr>
          <a:xfrm>
            <a:off x="1983631" y="457305"/>
            <a:ext cx="4973191" cy="495548"/>
            <a:chOff x="2506980" y="579256"/>
            <a:chExt cx="3958508" cy="495548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电能表几个重要的参数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1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1001"/>
                            </p:stCondLst>
                            <p:childTnLst>
                              <p:par>
                                <p:cTn id="48" presetID="1" presetClass="entr" presetSubtype="0" fill="hold" grpId="2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1001"/>
                            </p:stCondLst>
                            <p:childTnLst>
                              <p:par>
                                <p:cTn id="64" presetID="1" presetClass="entr" presetSubtype="0" fill="hold" grpId="3" nodeType="after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5" grpId="1" build="p"/>
      <p:bldP spid="32776" grpId="2" build="p"/>
      <p:bldP spid="32777" grpId="3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9" name="文本框 29698"/>
          <p:cNvSpPr txBox="1"/>
          <p:nvPr/>
        </p:nvSpPr>
        <p:spPr>
          <a:xfrm>
            <a:off x="363696" y="1024229"/>
            <a:ext cx="8415814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</a:rPr>
              <a:t>        电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能表上显示的数字是表从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开始记数到读数为止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用去的电能。为了计量一段时间内消耗的电能，必须记录这段时间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前后两次示数之差</a:t>
            </a:r>
            <a:r>
              <a:rPr lang="zh-CN" altLang="en-US" sz="2400" b="1">
                <a:latin typeface="Times New Roman" pitchFamily="18" charset="0"/>
                <a:ea typeface="宋体" pitchFamily="2" charset="-122"/>
              </a:rPr>
              <a:t>，这个示数差就是这段时间内用电的度数。</a:t>
            </a:r>
          </a:p>
          <a:p>
            <a:pPr>
              <a:lnSpc>
                <a:spcPct val="150000"/>
              </a:lnSpc>
              <a:buClrTx/>
            </a:pPr>
            <a:endParaRPr lang="zh-CN" altLang="en-US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3339" y="2791535"/>
            <a:ext cx="847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如，家中电能表在月初的示数是</a:t>
            </a:r>
            <a:r>
              <a:rPr lang="en-US" altLang="zh-CN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3 246.8</a:t>
            </a:r>
            <a:r>
              <a:rPr lang="en-US" altLang="zh-CN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kW 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· h</a:t>
            </a:r>
            <a:r>
              <a:rPr lang="zh-CN" altLang="en-US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，月底的示数是</a:t>
            </a:r>
            <a:r>
              <a:rPr lang="en-US" altLang="zh-CN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3 265.4</a:t>
            </a:r>
            <a:r>
              <a:rPr lang="en-US" altLang="zh-CN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kW 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· h</a:t>
            </a:r>
            <a:r>
              <a:rPr lang="zh-CN" altLang="en-US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，这个月家里用电就是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kW · h</a:t>
            </a:r>
            <a:r>
              <a:rPr lang="zh-CN" altLang="en-US" sz="24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32459" y="3793465"/>
            <a:ext cx="11079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3 265.4</a:t>
            </a:r>
            <a:endParaRPr lang="en-US" altLang="zh-CN" sz="24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18159" y="4155255"/>
            <a:ext cx="12105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3 246.8</a:t>
            </a:r>
            <a:endParaRPr lang="en-US" altLang="zh-CN" sz="24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898583" y="4639125"/>
            <a:ext cx="20335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75359" y="463912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18.6</a:t>
            </a:r>
            <a:endParaRPr lang="en-US" altLang="zh-CN" sz="24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2162" y="3452081"/>
            <a:ext cx="716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18.6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695574" y="457305"/>
            <a:ext cx="3752851" cy="495548"/>
            <a:chOff x="2506980" y="579256"/>
            <a:chExt cx="3958508" cy="49554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电能表的读数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8" grpId="2"/>
      <p:bldP spid="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4" name="矩形 25603"/>
          <p:cNvSpPr/>
          <p:nvPr/>
        </p:nvSpPr>
        <p:spPr>
          <a:xfrm>
            <a:off x="464661" y="1152361"/>
            <a:ext cx="4239895" cy="4483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电功：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电流所做的功。 </a:t>
            </a:r>
          </a:p>
        </p:txBody>
      </p:sp>
      <p:sp>
        <p:nvSpPr>
          <p:cNvPr id="25605" name="文本框 25604"/>
          <p:cNvSpPr txBox="1"/>
          <p:nvPr/>
        </p:nvSpPr>
        <p:spPr>
          <a:xfrm>
            <a:off x="285265" y="1930778"/>
            <a:ext cx="891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pPr indent="0">
              <a:spcBef>
                <a:spcPct val="20000"/>
              </a:spcBef>
              <a:buClr>
                <a:srgbClr val="0000FF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电流做功的过程，就是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电能</a:t>
            </a:r>
            <a:r>
              <a:rPr lang="zh-CN" altLang="en-US" sz="2800" b="1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向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其他形式的能</a:t>
            </a:r>
            <a:r>
              <a:rPr lang="zh-CN" altLang="en-US" sz="2800" b="1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的转化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过</a:t>
            </a:r>
            <a:r>
              <a:rPr lang="zh-CN" altLang="en-US" sz="2800" b="1" smtClean="0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程。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606" name="文本框 25605"/>
          <p:cNvSpPr txBox="1"/>
          <p:nvPr/>
        </p:nvSpPr>
        <p:spPr>
          <a:xfrm>
            <a:off x="1354346" y="4100255"/>
            <a:ext cx="5840083" cy="461665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1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b="1">
                <a:latin typeface="Times New Roman" pitchFamily="18" charset="0"/>
                <a:ea typeface="楷体" panose="02010609060101010101" pitchFamily="49" charset="-122"/>
              </a:rPr>
              <a:t>用电器就消耗了多少电能</a:t>
            </a:r>
          </a:p>
        </p:txBody>
      </p:sp>
      <p:sp>
        <p:nvSpPr>
          <p:cNvPr id="25607" name="直接连接符 25606"/>
          <p:cNvSpPr/>
          <p:nvPr/>
        </p:nvSpPr>
        <p:spPr>
          <a:xfrm>
            <a:off x="2199736" y="3347041"/>
            <a:ext cx="708721" cy="753213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5608" name="直接连接符 25607"/>
          <p:cNvSpPr/>
          <p:nvPr/>
        </p:nvSpPr>
        <p:spPr>
          <a:xfrm flipH="1">
            <a:off x="3221915" y="3118939"/>
            <a:ext cx="647700" cy="0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5609" name="文本框 25608"/>
          <p:cNvSpPr txBox="1"/>
          <p:nvPr/>
        </p:nvSpPr>
        <p:spPr>
          <a:xfrm>
            <a:off x="464661" y="2817517"/>
            <a:ext cx="2571274" cy="461665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1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b="1">
                <a:latin typeface="Times New Roman" pitchFamily="18" charset="0"/>
                <a:ea typeface="楷体" panose="02010609060101010101" pitchFamily="49" charset="-122"/>
              </a:rPr>
              <a:t>电流做了多少功</a:t>
            </a:r>
          </a:p>
        </p:txBody>
      </p:sp>
      <p:sp>
        <p:nvSpPr>
          <p:cNvPr id="25610" name="文本框 25609"/>
          <p:cNvSpPr txBox="1"/>
          <p:nvPr/>
        </p:nvSpPr>
        <p:spPr>
          <a:xfrm>
            <a:off x="4029148" y="2767397"/>
            <a:ext cx="4785996" cy="461665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1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b="1">
                <a:latin typeface="Times New Roman" pitchFamily="18" charset="0"/>
                <a:ea typeface="楷体" panose="02010609060101010101" pitchFamily="49" charset="-122"/>
              </a:rPr>
              <a:t>就有多少电能转化成其他形式的能</a:t>
            </a:r>
          </a:p>
        </p:txBody>
      </p:sp>
      <p:sp>
        <p:nvSpPr>
          <p:cNvPr id="25611" name="直接连接符 25610"/>
          <p:cNvSpPr/>
          <p:nvPr/>
        </p:nvSpPr>
        <p:spPr>
          <a:xfrm flipV="1">
            <a:off x="5373433" y="3211810"/>
            <a:ext cx="690940" cy="871192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5612" name="直接连接符 25611"/>
          <p:cNvSpPr/>
          <p:nvPr/>
        </p:nvSpPr>
        <p:spPr>
          <a:xfrm flipH="1">
            <a:off x="5195019" y="3229062"/>
            <a:ext cx="707365" cy="871193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5613" name="直接连接符 25612"/>
          <p:cNvSpPr/>
          <p:nvPr/>
        </p:nvSpPr>
        <p:spPr>
          <a:xfrm>
            <a:off x="3303809" y="2998230"/>
            <a:ext cx="647700" cy="0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5614" name="直接连接符 25613"/>
          <p:cNvSpPr/>
          <p:nvPr/>
        </p:nvSpPr>
        <p:spPr>
          <a:xfrm flipH="1" flipV="1">
            <a:off x="2303252" y="3279181"/>
            <a:ext cx="732682" cy="757974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5615" name="矩形 25614"/>
          <p:cNvSpPr/>
          <p:nvPr/>
        </p:nvSpPr>
        <p:spPr>
          <a:xfrm>
            <a:off x="4113298" y="1183476"/>
            <a:ext cx="2163445" cy="3860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None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表</a:t>
            </a:r>
            <a:r>
              <a:rPr lang="zh-CN" altLang="en-US" sz="2800" b="1" smtClean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示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</a:t>
            </a:r>
            <a:endParaRPr lang="zh-CN" altLang="en-US" sz="2800" b="1">
              <a:solidFill>
                <a:schemeClr val="tx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737" name="矩形 1"/>
          <p:cNvSpPr>
            <a:spLocks noChangeArrowheads="1"/>
          </p:cNvSpPr>
          <p:nvPr/>
        </p:nvSpPr>
        <p:spPr bwMode="auto">
          <a:xfrm>
            <a:off x="3035300" y="580390"/>
            <a:ext cx="1487805" cy="386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ysClr val="window" lastClr="FFFEFF"/>
                </a:solidFill>
                <a:latin typeface="Times New Roman" pitchFamily="18" charset="0"/>
                <a:ea typeface="黑体" panose="02010609060101010101" pitchFamily="49" charset="-122"/>
              </a:rPr>
              <a:t>知识点 </a:t>
            </a:r>
            <a:r>
              <a:rPr lang="en-US" altLang="zh-CN" sz="2400" b="1" smtClean="0">
                <a:solidFill>
                  <a:sysClr val="window" lastClr="FFFEFF"/>
                </a:solidFill>
                <a:latin typeface="Times New Roman" pitchFamily="18" charset="0"/>
                <a:ea typeface="黑体" panose="02010609060101010101" pitchFamily="49" charset="-122"/>
              </a:rPr>
              <a:t>3</a:t>
            </a:r>
            <a:endParaRPr lang="zh-CN" altLang="en-US" sz="2400" b="1">
              <a:solidFill>
                <a:sysClr val="window" lastClr="FFFEFF"/>
              </a:solidFill>
              <a:latin typeface="Times New Roman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31380" y="506382"/>
            <a:ext cx="15595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anose="02010609060101010101" pitchFamily="49" charset="-122"/>
              </a:rPr>
              <a:t>电  功</a:t>
            </a:r>
            <a:endParaRPr lang="en-US" altLang="zh-CN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6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  <p:cond evt="onBegin" delay="0">
                          <p:tn val="76"/>
                        </p:cond>
                      </p:stCondLst>
                      <p:childTnLst>
                        <p:par>
                          <p:cTn id="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repeatCount="2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  <p:cond evt="onBegin" delay="0">
                          <p:tn val="84"/>
                        </p:cond>
                      </p:stCondLst>
                      <p:childTnLst>
                        <p:par>
                          <p:cTn id="8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repeatCount="2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  <p:cond evt="onBegin" delay="0">
                          <p:tn val="92"/>
                        </p:cond>
                      </p:stCondLst>
                      <p:childTnLst>
                        <p:par>
                          <p:cTn id="9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1"/>
      <p:bldP spid="25606" grpId="2"/>
      <p:bldP spid="25606" grpId="3"/>
      <p:bldP spid="25609" grpId="4"/>
      <p:bldP spid="25609" grpId="5"/>
      <p:bldP spid="25610" grpId="6"/>
      <p:bldP spid="25610" grpId="7"/>
      <p:bldP spid="25615" grpId="8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D" val="custom20184553_1*a*1"/>
  <p:tag name="KSO_WM_UNIT_INDEX" val="1"/>
  <p:tag name="KSO_WM_UNIT_ISCONTENTSTITLE" val="0"/>
  <p:tag name="KSO_WM_UNIT_LAYERLEVEL" val="1"/>
  <p:tag name="KSO_WM_UNIT_PRESET_TEXT" val="空白演示"/>
  <p:tag name="KSO_WM_UNIT_TYPE" val="a"/>
  <p:tag name="KSO_WM_UNIT_VALUE" val="10"/>
</p:tagLst>
</file>

<file path=ppt/tags/tag5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MODEL_TYPE" val="cover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.xml><?xml version="1.0" encoding="utf-8"?>
<p:tagLst xmlns:p="http://schemas.openxmlformats.org/presentationml/2006/main">
  <p:tag name="AS_NET" val="4.0.30319.42000"/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1">
  <a:themeElements>
    <a:clrScheme name="自定义 159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《七彩课堂》课件模板（新）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353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</vt:lpstr>
      <vt:lpstr>第十八章   电功率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2020-12-14T15:06:18Z</cp:lastPrinted>
  <dcterms:created xsi:type="dcterms:W3CDTF">2020-12-14T15:06:18Z</dcterms:created>
  <dcterms:modified xsi:type="dcterms:W3CDTF">2020-12-14T07:06:23Z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