
<file path=[Content_Types].xml><?xml version="1.0" encoding="utf-8"?>
<Types xmlns="http://schemas.openxmlformats.org/package/2006/content-types">
  <Default Extension="rels" ContentType="application/vnd.openxmlformats-package.relationships+xml"/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gif" ContentType="image/gif"/>
  <Default Extension="tiff" ContentType="image/tiff"/>
  <Default Extension="wav" ContentType="audio/x-wav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17.6-->
<p:presentation xmlns:r="http://schemas.openxmlformats.org/officeDocument/2006/relationships" xmlns:a="http://schemas.openxmlformats.org/drawingml/2006/main" xmlns:p="http://schemas.openxmlformats.org/presentationml/2006/main" removePersonalInfoOnSave="1">
  <p:sldMasterIdLst>
    <p:sldMasterId id="2147483648" r:id="rId2"/>
    <p:sldMasterId id="2147483662" r:id="rId3"/>
    <p:sldMasterId id="2147483672" r:id="rId4"/>
  </p:sldMasterIdLst>
  <p:notesMasterIdLst>
    <p:notesMasterId r:id="rId5"/>
  </p:notesMasterIdLst>
  <p:handoutMasterIdLst>
    <p:handoutMasterId r:id="rId6"/>
  </p:handoutMasterIdLst>
  <p:sldIdLst>
    <p:sldId id="477" r:id="rId7"/>
    <p:sldId id="289" r:id="rId8"/>
    <p:sldId id="261" r:id="rId9"/>
    <p:sldId id="290" r:id="rId10"/>
    <p:sldId id="308" r:id="rId11"/>
    <p:sldId id="312" r:id="rId12"/>
    <p:sldId id="399" r:id="rId13"/>
    <p:sldId id="400" r:id="rId14"/>
    <p:sldId id="457" r:id="rId15"/>
    <p:sldId id="310" r:id="rId16"/>
    <p:sldId id="426" r:id="rId17"/>
    <p:sldId id="427" r:id="rId18"/>
    <p:sldId id="428" r:id="rId19"/>
    <p:sldId id="514" r:id="rId20"/>
    <p:sldId id="527" r:id="rId21"/>
    <p:sldId id="530" r:id="rId22"/>
    <p:sldId id="531" r:id="rId23"/>
    <p:sldId id="532" r:id="rId24"/>
    <p:sldId id="533" r:id="rId25"/>
    <p:sldId id="534" r:id="rId26"/>
    <p:sldId id="535" r:id="rId27"/>
    <p:sldId id="536" r:id="rId28"/>
    <p:sldId id="537" r:id="rId29"/>
    <p:sldId id="538" r:id="rId30"/>
    <p:sldId id="539" r:id="rId31"/>
    <p:sldId id="540" r:id="rId32"/>
    <p:sldId id="541" r:id="rId33"/>
    <p:sldId id="542" r:id="rId34"/>
    <p:sldId id="543" r:id="rId35"/>
    <p:sldId id="544" r:id="rId36"/>
    <p:sldId id="545" r:id="rId37"/>
    <p:sldId id="546" r:id="rId38"/>
    <p:sldId id="547" r:id="rId39"/>
    <p:sldId id="548" r:id="rId40"/>
    <p:sldId id="549" r:id="rId41"/>
    <p:sldId id="550" r:id="rId42"/>
    <p:sldId id="551" r:id="rId43"/>
    <p:sldId id="552" r:id="rId44"/>
    <p:sldId id="553" r:id="rId45"/>
    <p:sldId id="554" r:id="rId46"/>
    <p:sldId id="555" r:id="rId47"/>
    <p:sldId id="556" r:id="rId48"/>
  </p:sldIdLst>
  <p:sldSz cx="9144000" cy="5143500" type="screen16x9"/>
  <p:notesSz cx="9947275" cy="6858000"/>
  <p:custDataLst>
    <p:tags r:id="rId4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FF"/>
    <a:srgbClr val="FF3399"/>
    <a:srgbClr val="0FB6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60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-324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4.xml" /><Relationship Id="rId11" Type="http://schemas.openxmlformats.org/officeDocument/2006/relationships/slide" Target="slides/slide5.xml" /><Relationship Id="rId12" Type="http://schemas.openxmlformats.org/officeDocument/2006/relationships/slide" Target="slides/slide6.xml" /><Relationship Id="rId13" Type="http://schemas.openxmlformats.org/officeDocument/2006/relationships/slide" Target="slides/slide7.xml" /><Relationship Id="rId14" Type="http://schemas.openxmlformats.org/officeDocument/2006/relationships/slide" Target="slides/slide8.xml" /><Relationship Id="rId15" Type="http://schemas.openxmlformats.org/officeDocument/2006/relationships/slide" Target="slides/slide9.xml" /><Relationship Id="rId16" Type="http://schemas.openxmlformats.org/officeDocument/2006/relationships/slide" Target="slides/slide10.xml" /><Relationship Id="rId17" Type="http://schemas.openxmlformats.org/officeDocument/2006/relationships/slide" Target="slides/slide11.xml" /><Relationship Id="rId18" Type="http://schemas.openxmlformats.org/officeDocument/2006/relationships/slide" Target="slides/slide12.xml" /><Relationship Id="rId19" Type="http://schemas.openxmlformats.org/officeDocument/2006/relationships/slide" Target="slides/slide13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4.xml" /><Relationship Id="rId21" Type="http://schemas.openxmlformats.org/officeDocument/2006/relationships/slide" Target="slides/slide15.xml" /><Relationship Id="rId22" Type="http://schemas.openxmlformats.org/officeDocument/2006/relationships/slide" Target="slides/slide16.xml" /><Relationship Id="rId23" Type="http://schemas.openxmlformats.org/officeDocument/2006/relationships/slide" Target="slides/slide17.xml" /><Relationship Id="rId24" Type="http://schemas.openxmlformats.org/officeDocument/2006/relationships/slide" Target="slides/slide18.xml" /><Relationship Id="rId25" Type="http://schemas.openxmlformats.org/officeDocument/2006/relationships/slide" Target="slides/slide19.xml" /><Relationship Id="rId26" Type="http://schemas.openxmlformats.org/officeDocument/2006/relationships/slide" Target="slides/slide20.xml" /><Relationship Id="rId27" Type="http://schemas.openxmlformats.org/officeDocument/2006/relationships/slide" Target="slides/slide21.xml" /><Relationship Id="rId28" Type="http://schemas.openxmlformats.org/officeDocument/2006/relationships/slide" Target="slides/slide22.xml" /><Relationship Id="rId29" Type="http://schemas.openxmlformats.org/officeDocument/2006/relationships/slide" Target="slides/slide23.xml" /><Relationship Id="rId3" Type="http://schemas.openxmlformats.org/officeDocument/2006/relationships/slideMaster" Target="slideMasters/slideMaster2.xml" /><Relationship Id="rId30" Type="http://schemas.openxmlformats.org/officeDocument/2006/relationships/slide" Target="slides/slide24.xml" /><Relationship Id="rId31" Type="http://schemas.openxmlformats.org/officeDocument/2006/relationships/slide" Target="slides/slide25.xml" /><Relationship Id="rId32" Type="http://schemas.openxmlformats.org/officeDocument/2006/relationships/slide" Target="slides/slide26.xml" /><Relationship Id="rId33" Type="http://schemas.openxmlformats.org/officeDocument/2006/relationships/slide" Target="slides/slide27.xml" /><Relationship Id="rId34" Type="http://schemas.openxmlformats.org/officeDocument/2006/relationships/slide" Target="slides/slide28.xml" /><Relationship Id="rId35" Type="http://schemas.openxmlformats.org/officeDocument/2006/relationships/slide" Target="slides/slide29.xml" /><Relationship Id="rId36" Type="http://schemas.openxmlformats.org/officeDocument/2006/relationships/slide" Target="slides/slide30.xml" /><Relationship Id="rId37" Type="http://schemas.openxmlformats.org/officeDocument/2006/relationships/slide" Target="slides/slide31.xml" /><Relationship Id="rId38" Type="http://schemas.openxmlformats.org/officeDocument/2006/relationships/slide" Target="slides/slide32.xml" /><Relationship Id="rId39" Type="http://schemas.openxmlformats.org/officeDocument/2006/relationships/slide" Target="slides/slide33.xml" /><Relationship Id="rId4" Type="http://schemas.openxmlformats.org/officeDocument/2006/relationships/slideMaster" Target="slideMasters/slideMaster3.xml" /><Relationship Id="rId40" Type="http://schemas.openxmlformats.org/officeDocument/2006/relationships/slide" Target="slides/slide34.xml" /><Relationship Id="rId41" Type="http://schemas.openxmlformats.org/officeDocument/2006/relationships/slide" Target="slides/slide35.xml" /><Relationship Id="rId42" Type="http://schemas.openxmlformats.org/officeDocument/2006/relationships/slide" Target="slides/slide36.xml" /><Relationship Id="rId43" Type="http://schemas.openxmlformats.org/officeDocument/2006/relationships/slide" Target="slides/slide37.xml" /><Relationship Id="rId44" Type="http://schemas.openxmlformats.org/officeDocument/2006/relationships/slide" Target="slides/slide38.xml" /><Relationship Id="rId45" Type="http://schemas.openxmlformats.org/officeDocument/2006/relationships/slide" Target="slides/slide39.xml" /><Relationship Id="rId46" Type="http://schemas.openxmlformats.org/officeDocument/2006/relationships/slide" Target="slides/slide40.xml" /><Relationship Id="rId47" Type="http://schemas.openxmlformats.org/officeDocument/2006/relationships/slide" Target="slides/slide41.xml" /><Relationship Id="rId48" Type="http://schemas.openxmlformats.org/officeDocument/2006/relationships/slide" Target="slides/slide42.xml" /><Relationship Id="rId49" Type="http://schemas.openxmlformats.org/officeDocument/2006/relationships/tags" Target="tags/tag9.xml" /><Relationship Id="rId5" Type="http://schemas.openxmlformats.org/officeDocument/2006/relationships/notesMaster" Target="notesMasters/notesMaster1.xml" /><Relationship Id="rId50" Type="http://schemas.openxmlformats.org/officeDocument/2006/relationships/presProps" Target="presProps.xml" /><Relationship Id="rId51" Type="http://schemas.openxmlformats.org/officeDocument/2006/relationships/viewProps" Target="viewProps.xml" /><Relationship Id="rId52" Type="http://schemas.openxmlformats.org/officeDocument/2006/relationships/theme" Target="theme/theme1.xml" /><Relationship Id="rId53" Type="http://schemas.openxmlformats.org/officeDocument/2006/relationships/tableStyles" Target="tableStyles.xml" /><Relationship Id="rId6" Type="http://schemas.openxmlformats.org/officeDocument/2006/relationships/handoutMaster" Target="handoutMasters/handoutMaster1.xml" /><Relationship Id="rId7" Type="http://schemas.openxmlformats.org/officeDocument/2006/relationships/slide" Target="slides/slide1.xml" /><Relationship Id="rId8" Type="http://schemas.openxmlformats.org/officeDocument/2006/relationships/slide" Target="slides/slide2.xml" /><Relationship Id="rId9" Type="http://schemas.openxmlformats.org/officeDocument/2006/relationships/slide" Target="slides/slide3.xml" /></Relationships>
</file>

<file path=ppt/drawings/_rels/vmlDrawing1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5.png" /></Relationships>
</file>

<file path=ppt/drawings/_rels/vmlDrawing2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9.wmf" /></Relationships>
</file>

<file path=ppt/drawings/_rels/vmlDrawing3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4.wmf" /></Relationships>
</file>

<file path=ppt/drawings/_rels/vmlDrawing4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3.wmf" /></Relationships>
</file>

<file path=ppt/drawings/_rels/vmlDrawing5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2.wmf" /></Relationships>
</file>

<file path=ppt/drawings/_rels/vmlDrawing6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0.wmf" /><Relationship Id="rId2" Type="http://schemas.openxmlformats.org/officeDocument/2006/relationships/image" Target="../media/image41.wmf" /><Relationship Id="rId3" Type="http://schemas.openxmlformats.org/officeDocument/2006/relationships/image" Target="../media/image42.wmf" /></Relationships>
</file>

<file path=ppt/drawings/_rels/vmlDrawing7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5.wmf" /></Relationships>
</file>

<file path=ppt/drawings/_rels/vmlDrawing8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6.wmf" /><Relationship Id="rId2" Type="http://schemas.openxmlformats.org/officeDocument/2006/relationships/image" Target="../media/image47.wmf" /><Relationship Id="rId3" Type="http://schemas.openxmlformats.org/officeDocument/2006/relationships/image" Target="../media/image48.wmf" /></Relationships>
</file>

<file path=ppt/drawings/_rels/vmlDrawing9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62.wmf" /><Relationship Id="rId2" Type="http://schemas.openxmlformats.org/officeDocument/2006/relationships/image" Target="../media/image63.wmf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5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10486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634487" y="1"/>
            <a:ext cx="4310486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4310486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634487" y="6513910"/>
            <a:ext cx="4310486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4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10486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34487" y="1"/>
            <a:ext cx="4310486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94728" y="3300412"/>
            <a:ext cx="795782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4310486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34487" y="6513910"/>
            <a:ext cx="4310486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3970" name="幻灯片图像占位符 839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916238" y="857250"/>
            <a:ext cx="4114800" cy="2314575"/>
          </a:xfrm>
        </p:spPr>
      </p:sp>
      <p:sp>
        <p:nvSpPr>
          <p:cNvPr id="83971" name="文本占位符 8397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zh-CN" altLang="en-US" sz="1200"/>
              <a:t>6</a:t>
            </a:fld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.xml" /><Relationship Id="rId2" Type="http://schemas.openxmlformats.org/officeDocument/2006/relationships/slideMaster" Target="../slideMasters/slideMaster2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.xml" /><Relationship Id="rId2" Type="http://schemas.openxmlformats.org/officeDocument/2006/relationships/slideMaster" Target="../slideMasters/slideMaster2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.xml" /><Relationship Id="rId2" Type="http://schemas.openxmlformats.org/officeDocument/2006/relationships/slideMaster" Target="../slideMasters/slideMaster2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.xml" /><Relationship Id="rId2" Type="http://schemas.openxmlformats.org/officeDocument/2006/relationships/slideMaster" Target="../slideMasters/slideMaster1.xml" /></Relationships>
</file>

<file path=ppt/slideLayouts/_rels/slideLayout2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.xml" /><Relationship Id="rId2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KSO_TEMPLATE" hidden="1"/>
          <p:cNvSpPr/>
          <p:nvPr userDrawn="1">
            <p:custDataLst>
              <p:tags r:id="rId1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0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>
    <p:fade/>
  </p:transition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893"/>
            <a:ext cx="6858000" cy="12420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35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8096"/>
            <a:ext cx="2057400" cy="273892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t/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8096"/>
            <a:ext cx="3086100" cy="273892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8096"/>
            <a:ext cx="2057400" cy="273892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t/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random/>
  </p:transition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458"/>
            <a:ext cx="7886700" cy="3264074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8096"/>
            <a:ext cx="2057400" cy="273892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prstClr val="black"/>
                </a:solidFill>
              </a:rPr>
              <a:t/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8096"/>
            <a:ext cx="3086100" cy="273892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8096"/>
            <a:ext cx="2057400" cy="273892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prstClr val="black"/>
                </a:solidFill>
              </a:rPr>
              <a:t/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random/>
  </p:transition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bl" preserve="1">
  <p:cSld name="1_标题和表格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28650" y="1369458"/>
            <a:ext cx="7886700" cy="326407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8096"/>
            <a:ext cx="2057400" cy="273892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8096"/>
            <a:ext cx="3086100" cy="273892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8096"/>
            <a:ext cx="2057400" cy="273892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zh-CN" altLang="en-US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/>
            </a:fld>
            <a:endParaRPr lang="zh-CN" altLang="en-US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1625" y="457280"/>
            <a:ext cx="8540750" cy="8574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301625" y="1429000"/>
            <a:ext cx="4194175" cy="31461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429000"/>
            <a:ext cx="4194175" cy="31461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8096"/>
            <a:ext cx="2057400" cy="27389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8096"/>
            <a:ext cx="3086100" cy="27389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8096"/>
            <a:ext cx="2057400" cy="273892"/>
          </a:xfrm>
          <a:prstGeom prst="rect">
            <a:avLst/>
          </a:prstGeom>
        </p:spPr>
        <p:txBody>
          <a:bodyPr/>
          <a:lstStyle/>
          <a:p>
            <a:pPr lvl="0" eaLnBrk="1" hangingPunct="1"/>
            <a:fld id="{9A0DB2DC-4C9A-4742-B13C-FB6460FD3503}" type="slidenum">
              <a:rPr lang="en-US" altLang="zh-CN">
                <a:latin typeface="Arial" panose="020b0604020202020204" pitchFamily="34" charset="0"/>
                <a:ea typeface="宋体" panose="02010600030101010101" pitchFamily="2" charset="-122"/>
              </a:rPr>
              <a:t/>
            </a:fld>
            <a:endParaRPr lang="en-US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KSO_TEMPLATE" hidden="1"/>
          <p:cNvSpPr/>
          <p:nvPr userDrawn="1">
            <p:custDataLst>
              <p:tags r:id="rId1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0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>
    <p:fade/>
  </p:transition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KSO_TEMPLATE" hidden="1"/>
          <p:cNvSpPr/>
          <p:nvPr userDrawn="1">
            <p:custDataLst>
              <p:tags r:id="rId1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7859"/>
            <a:ext cx="2743200" cy="364395"/>
          </a:xfrm>
        </p:spPr>
        <p:txBody>
          <a:bodyPr/>
          <a:lstStyle>
            <a:lvl1pPr>
              <a:spcBef>
                <a:spcPct val="0"/>
              </a:spcBef>
              <a:spcAft>
                <a:spcPct val="0"/>
              </a:spcAft>
              <a:defRPr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defTabSz="685800">
              <a:defRPr/>
            </a:pPr>
            <a:fld id="{DE992C8C-F093-4FD8-8873-42F5D5B5915D}" type="datetimeFigureOut">
              <a:rPr lang="zh-CN" altLang="en-US" sz="1350">
                <a:solidFill>
                  <a:prstClr val="black"/>
                </a:solidFill>
              </a:rPr>
              <a:t/>
            </a:fld>
            <a:endParaRPr lang="zh-CN" altLang="en-US" sz="1350">
              <a:solidFill>
                <a:prstClr val="black"/>
              </a:solidFill>
              <a:ea typeface="+mn-ea"/>
            </a:endParaRPr>
          </a:p>
        </p:txBody>
      </p:sp>
      <p:sp>
        <p:nvSpPr>
          <p:cNvPr id="6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7859"/>
            <a:ext cx="4114800" cy="364395"/>
          </a:xfrm>
        </p:spPr>
        <p:txBody>
          <a:bodyPr/>
          <a:lstStyle>
            <a:lvl1pPr>
              <a:spcBef>
                <a:spcPct val="0"/>
              </a:spcBef>
              <a:spcAft>
                <a:spcPct val="0"/>
              </a:spcAft>
              <a:defRPr noProof="1">
                <a:latin typeface="+mn-lt"/>
                <a:ea typeface="+mn-ea"/>
              </a:defRPr>
            </a:lvl1pPr>
          </a:lstStyle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7859"/>
            <a:ext cx="2743200" cy="364395"/>
          </a:xfrm>
        </p:spPr>
        <p:txBody>
          <a:bodyPr/>
          <a:lstStyle>
            <a:lvl1pPr>
              <a:spcBef>
                <a:spcPct val="0"/>
              </a:spcBef>
              <a:spcAft>
                <a:spcPct val="0"/>
              </a:spcAft>
              <a:defRPr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defTabSz="685800">
              <a:defRPr/>
            </a:pPr>
            <a:fld id="{BBC06761-3C82-4EBB-ABA8-C6146A0EBDEA}" type="slidenum">
              <a:rPr lang="zh-CN" altLang="en-US" sz="1350">
                <a:solidFill>
                  <a:prstClr val="black"/>
                </a:solidFill>
              </a:rPr>
              <a:t/>
            </a:fld>
            <a:endParaRPr lang="zh-CN" altLang="en-US" sz="1350">
              <a:solidFill>
                <a:prstClr val="black"/>
              </a:solidFill>
              <a:ea typeface="+mn-ea"/>
            </a:endParaRPr>
          </a:p>
        </p:txBody>
      </p:sp>
    </p:spTree>
  </p:cSld>
  <p:clrMapOvr>
    <a:masterClrMapping/>
  </p:clrMapOvr>
  <p:transition spd="slow">
    <p:random/>
  </p:transition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KSO_TEMPLATE" hidden="1"/>
          <p:cNvSpPr/>
          <p:nvPr userDrawn="1">
            <p:custDataLst>
              <p:tags r:id="rId1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0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>
    <p:random/>
  </p:transition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 spd="slow">
    <p:random/>
  </p:transition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标题和表格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 spd="slow">
    <p:random/>
  </p:transition>
  <p:timing/>
</p:sldLayout>
</file>

<file path=ppt/slideLayouts/slideLayout1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1_内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 spd="slow">
    <p:random/>
  </p:transition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KSO_TEMPLATE" hidden="1"/>
          <p:cNvSpPr/>
          <p:nvPr userDrawn="1">
            <p:custDataLst>
              <p:tags r:id="rId1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00">
              <a:solidFill>
                <a:prstClr val="white"/>
              </a:solidFill>
            </a:endParaRP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7859"/>
            <a:ext cx="2743200" cy="364395"/>
          </a:xfrm>
        </p:spPr>
        <p:txBody>
          <a:bodyPr/>
          <a:lstStyle>
            <a:lvl1pPr>
              <a:spcBef>
                <a:spcPct val="0"/>
              </a:spcBef>
              <a:spcAft>
                <a:spcPct val="0"/>
              </a:spcAft>
              <a:defRPr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defTabSz="685800">
              <a:defRPr/>
            </a:pPr>
            <a:fld id="{DE992C8C-F093-4FD8-8873-42F5D5B5915D}" type="datetimeFigureOut">
              <a:rPr lang="zh-CN" altLang="en-US" sz="1350">
                <a:solidFill>
                  <a:prstClr val="black"/>
                </a:solidFill>
              </a:rPr>
              <a:t/>
            </a:fld>
            <a:endParaRPr lang="zh-CN" altLang="en-US" sz="1350">
              <a:solidFill>
                <a:prstClr val="black"/>
              </a:solidFill>
              <a:ea typeface="+mn-ea"/>
            </a:endParaRPr>
          </a:p>
        </p:txBody>
      </p:sp>
      <p:sp>
        <p:nvSpPr>
          <p:cNvPr id="6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7859"/>
            <a:ext cx="4114800" cy="364395"/>
          </a:xfrm>
        </p:spPr>
        <p:txBody>
          <a:bodyPr/>
          <a:lstStyle>
            <a:lvl1pPr>
              <a:spcBef>
                <a:spcPct val="0"/>
              </a:spcBef>
              <a:spcAft>
                <a:spcPct val="0"/>
              </a:spcAft>
              <a:defRPr noProof="1">
                <a:latin typeface="+mn-lt"/>
                <a:ea typeface="+mn-ea"/>
              </a:defRPr>
            </a:lvl1pPr>
          </a:lstStyle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7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7859"/>
            <a:ext cx="2743200" cy="364395"/>
          </a:xfrm>
        </p:spPr>
        <p:txBody>
          <a:bodyPr/>
          <a:lstStyle>
            <a:lvl1pPr>
              <a:spcBef>
                <a:spcPct val="0"/>
              </a:spcBef>
              <a:spcAft>
                <a:spcPct val="0"/>
              </a:spcAft>
              <a:defRPr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defTabSz="685800">
              <a:defRPr/>
            </a:pPr>
            <a:fld id="{BBC06761-3C82-4EBB-ABA8-C6146A0EBDEA}" type="slidenum">
              <a:rPr lang="zh-CN" altLang="en-US" sz="1350">
                <a:solidFill>
                  <a:prstClr val="black"/>
                </a:solidFill>
              </a:rPr>
              <a:t/>
            </a:fld>
            <a:endParaRPr lang="zh-CN" altLang="en-US" sz="1350">
              <a:solidFill>
                <a:prstClr val="black"/>
              </a:solidFill>
              <a:ea typeface="+mn-ea"/>
            </a:endParaRPr>
          </a:p>
        </p:txBody>
      </p:sp>
      <p:sp>
        <p:nvSpPr>
          <p:cNvPr id="8" name="文本框 18"/>
          <p:cNvSpPr txBox="1"/>
          <p:nvPr userDrawn="1"/>
        </p:nvSpPr>
        <p:spPr>
          <a:xfrm>
            <a:off x="484292" y="-52454"/>
            <a:ext cx="1473480" cy="477054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500" b="1">
                <a:solidFill>
                  <a:prstClr val="black"/>
                </a:solidFill>
                <a:latin typeface="宋体" pitchFamily="2" charset="-122"/>
                <a:ea typeface="宋体" panose="02010600030101010101" pitchFamily="2" charset="-122"/>
              </a:rPr>
              <a:t>素养目标</a:t>
            </a:r>
          </a:p>
        </p:txBody>
      </p:sp>
    </p:spTree>
  </p:cSld>
  <p:clrMapOvr>
    <a:masterClrMapping/>
  </p:clrMapOvr>
  <p:transition spd="slow">
    <p:random/>
  </p:transition>
  <p:timing/>
</p:sldLayout>
</file>

<file path=ppt/slideLayouts/slideLayout20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2_内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 spd="slow">
    <p:random/>
  </p:transition>
  <p:timing/>
</p:sldLayout>
</file>

<file path=ppt/slideLayouts/slideLayout2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 spd="slow">
    <p:random/>
  </p:transition>
  <p:timing/>
</p:sldLayout>
</file>

<file path=ppt/slideLayouts/slideLayout2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 spd="slow">
    <p:random/>
  </p:transition>
  <p:timing/>
</p:sldLayout>
</file>

<file path=ppt/slideLayouts/slideLayout2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2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KSO_TEMPLATE" hidden="1"/>
          <p:cNvSpPr/>
          <p:nvPr userDrawn="1">
            <p:custDataLst>
              <p:tags r:id="rId1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0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>
    <p:random/>
  </p:transition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 spd="slow">
    <p:random/>
  </p:transition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标题和表格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 spd="slow">
    <p:random/>
  </p:transition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1_内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 spd="slow">
    <p:random/>
  </p:transition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2_内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 spd="slow">
    <p:random/>
  </p:transition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 spd="slow">
    <p:random/>
  </p:transition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 spd="slow">
    <p:random/>
  </p:transition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slideLayout" Target="../slideLayouts/slideLayout13.xml" /><Relationship Id="rId14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10" Type="http://schemas.openxmlformats.org/officeDocument/2006/relationships/image" Target="../media/image1.png" /><Relationship Id="rId11" Type="http://schemas.openxmlformats.org/officeDocument/2006/relationships/image" Target="../media/image2.png" /><Relationship Id="rId12" Type="http://schemas.openxmlformats.org/officeDocument/2006/relationships/theme" Target="../theme/theme2.xml" /><Relationship Id="rId2" Type="http://schemas.openxmlformats.org/officeDocument/2006/relationships/slideLayout" Target="../slideLayouts/slideLayout15.xml" /><Relationship Id="rId3" Type="http://schemas.openxmlformats.org/officeDocument/2006/relationships/slideLayout" Target="../slideLayouts/slideLayout16.xml" /><Relationship Id="rId4" Type="http://schemas.openxmlformats.org/officeDocument/2006/relationships/slideLayout" Target="../slideLayouts/slideLayout17.xml" /><Relationship Id="rId5" Type="http://schemas.openxmlformats.org/officeDocument/2006/relationships/slideLayout" Target="../slideLayouts/slideLayout18.xml" /><Relationship Id="rId6" Type="http://schemas.openxmlformats.org/officeDocument/2006/relationships/slideLayout" Target="../slideLayouts/slideLayout19.xml" /><Relationship Id="rId7" Type="http://schemas.openxmlformats.org/officeDocument/2006/relationships/slideLayout" Target="../slideLayouts/slideLayout20.xml" /><Relationship Id="rId8" Type="http://schemas.openxmlformats.org/officeDocument/2006/relationships/slideLayout" Target="../slideLayouts/slideLayout21.xml" /><Relationship Id="rId9" Type="http://schemas.openxmlformats.org/officeDocument/2006/relationships/slideLayout" Target="../slideLayouts/slideLayout22.xml" /></Relationships>
</file>

<file path=ppt/slideMasters/_rels/slideMaster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3.xml" /><Relationship Id="rId2" Type="http://schemas.openxmlformats.org/officeDocument/2006/relationships/slideLayout" Target="../slideLayouts/slideLayout24.xml" /><Relationship Id="rId3" Type="http://schemas.openxmlformats.org/officeDocument/2006/relationships/theme" Target="../theme/theme3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>
    <p:random/>
  </p:transition>
  <p:timing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9pPr>
    </p:titleStyle>
    <p:bodyStyle>
      <a:lvl1pPr marL="257175" indent="-257175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57530" indent="-214630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50" indent="-171450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50" indent="-171450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50" indent="-171450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6585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7" name="图片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8009970" y="44337"/>
            <a:ext cx="1080008" cy="425618"/>
          </a:xfrm>
          <a:prstGeom prst="rect">
            <a:avLst/>
          </a:prstGeom>
          <a:noFill/>
          <a:ln w="9525">
            <a:noFill/>
            <a:miter lim="800000"/>
          </a:ln>
        </p:spPr>
      </p:pic>
      <p:grpSp>
        <p:nvGrpSpPr>
          <p:cNvPr id="8" name="组合 7"/>
          <p:cNvGrpSpPr/>
          <p:nvPr/>
        </p:nvGrpSpPr>
        <p:grpSpPr>
          <a:xfrm>
            <a:off x="265282" y="4786685"/>
            <a:ext cx="8881099" cy="356815"/>
            <a:chOff x="265282" y="4786685"/>
            <a:chExt cx="8881099" cy="356815"/>
          </a:xfrm>
        </p:grpSpPr>
        <p:pic>
          <p:nvPicPr>
            <p:cNvPr id="9" name="Picture 2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789566" y="4786685"/>
              <a:ext cx="356815" cy="356815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直接连接符 9"/>
            <p:cNvCxnSpPr/>
            <p:nvPr userDrawn="1"/>
          </p:nvCxnSpPr>
          <p:spPr>
            <a:xfrm>
              <a:off x="265282" y="5051419"/>
              <a:ext cx="8623906" cy="1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 userDrawn="1"/>
          </p:nvCxnSpPr>
          <p:spPr>
            <a:xfrm flipH="1" flipV="1">
              <a:off x="265282" y="5011664"/>
              <a:ext cx="8592469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文本框 1"/>
          <p:cNvSpPr txBox="1">
            <a:spLocks noChangeArrowheads="1"/>
          </p:cNvSpPr>
          <p:nvPr userDrawn="1"/>
        </p:nvSpPr>
        <p:spPr bwMode="auto">
          <a:xfrm>
            <a:off x="6767989" y="52651"/>
            <a:ext cx="13500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685800"/>
            <a:r>
              <a:rPr lang="en-US" altLang="zh-CN" sz="2000" b="1">
                <a:solidFill>
                  <a:srgbClr val="F07474">
                    <a:lumMod val="50000"/>
                  </a:srgbClr>
                </a:solidFill>
                <a:latin typeface="宋体" pitchFamily="2" charset="-122"/>
              </a:rPr>
              <a:t>9.1 </a:t>
            </a:r>
            <a:r>
              <a:rPr lang="zh-CN" altLang="en-US" sz="2000" b="1">
                <a:solidFill>
                  <a:srgbClr val="F07474">
                    <a:lumMod val="50000"/>
                  </a:srgbClr>
                </a:solidFill>
                <a:latin typeface="宋体" pitchFamily="2" charset="-122"/>
              </a:rPr>
              <a:t>压强</a:t>
            </a:r>
            <a:r>
              <a:rPr lang="en-US" altLang="zh-CN" sz="2000" b="1">
                <a:solidFill>
                  <a:srgbClr val="F07474">
                    <a:lumMod val="50000"/>
                  </a:srgbClr>
                </a:solidFill>
                <a:latin typeface="宋体" pitchFamily="2" charset="-122"/>
                <a:ea typeface="宋体" panose="02010600030101010101" pitchFamily="2" charset="-122"/>
              </a:rPr>
              <a:t>/</a:t>
            </a:r>
            <a:endParaRPr lang="zh-CN" altLang="en-US" sz="2000" b="1">
              <a:solidFill>
                <a:srgbClr val="F07474">
                  <a:lumMod val="50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p:transition spd="slow">
    <p:random/>
  </p:transition>
  <p:timing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anose="020b0806030902050204" pitchFamily="34" charset="0"/>
          <a:ea typeface="微软雅黑" panose="020b0503020204020204" pitchFamily="34" charset="-122"/>
        </a:defRPr>
      </a:lvl9pPr>
    </p:titleStyle>
    <p:bodyStyle>
      <a:lvl1pPr marL="257175" indent="-257175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57530" indent="-214630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50" indent="-171450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50" indent="-171450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50" indent="-171450" algn="l" rtl="0" eaLnBrk="0" fontAlgn="base" hangingPunct="0">
        <a:spcBef>
          <a:spcPct val="19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6585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ransition/>
  <p:timing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jpeg" /><Relationship Id="rId4" Type="http://schemas.openxmlformats.org/officeDocument/2006/relationships/tags" Target="../tags/tag7.xml" /><Relationship Id="rId5" Type="http://schemas.openxmlformats.org/officeDocument/2006/relationships/tags" Target="../tags/tag8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vmlDrawing" Target="../drawings/vmlDrawing4.vml" /><Relationship Id="rId2" Type="http://schemas.openxmlformats.org/officeDocument/2006/relationships/image" Target="../media/image18.gif" /><Relationship Id="rId3" Type="http://schemas.openxmlformats.org/officeDocument/2006/relationships/image" Target="../media/image19.gif" /><Relationship Id="rId4" Type="http://schemas.openxmlformats.org/officeDocument/2006/relationships/image" Target="../media/image20.png" /><Relationship Id="rId5" Type="http://schemas.openxmlformats.org/officeDocument/2006/relationships/image" Target="../media/image21.gif" /><Relationship Id="rId6" Type="http://schemas.openxmlformats.org/officeDocument/2006/relationships/image" Target="../media/image22.gif" /><Relationship Id="rId7" Type="http://schemas.openxmlformats.org/officeDocument/2006/relationships/package" Target="../embeddings/oleObject4.bin" TargetMode="Internal" /><Relationship Id="rId8" Type="http://schemas.openxmlformats.org/officeDocument/2006/relationships/image" Target="../media/image23.wmf" /><Relationship Id="rId9" Type="http://schemas.openxmlformats.org/officeDocument/2006/relationships/image" Target="../media/image17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24.gif" /><Relationship Id="rId3" Type="http://schemas.openxmlformats.org/officeDocument/2006/relationships/image" Target="../media/image25.gif" /><Relationship Id="rId4" Type="http://schemas.openxmlformats.org/officeDocument/2006/relationships/image" Target="../media/image26.gif" /><Relationship Id="rId5" Type="http://schemas.openxmlformats.org/officeDocument/2006/relationships/image" Target="../media/image27.gif" /><Relationship Id="rId6" Type="http://schemas.openxmlformats.org/officeDocument/2006/relationships/image" Target="../media/image28.gif" /><Relationship Id="rId7" Type="http://schemas.openxmlformats.org/officeDocument/2006/relationships/image" Target="../media/image29.gif" /><Relationship Id="rId8" Type="http://schemas.openxmlformats.org/officeDocument/2006/relationships/image" Target="../media/image17.png" /><Relationship Id="rId9" Type="http://schemas.openxmlformats.org/officeDocument/2006/relationships/image" Target="../media/image30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31.jpe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oleObject" Target="../embeddings/oleObject5.bin" TargetMode="Internal" /><Relationship Id="rId3" Type="http://schemas.openxmlformats.org/officeDocument/2006/relationships/image" Target="../media/image32.wmf" /><Relationship Id="rId4" Type="http://schemas.openxmlformats.org/officeDocument/2006/relationships/image" Target="../media/image17.png" /><Relationship Id="rId5" Type="http://schemas.openxmlformats.org/officeDocument/2006/relationships/vmlDrawing" Target="../drawings/vmlDrawing5.v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33.jpe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34.png" /><Relationship Id="rId3" Type="http://schemas.openxmlformats.org/officeDocument/2006/relationships/image" Target="../media/image17.pn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35.jpeg" /><Relationship Id="rId3" Type="http://schemas.openxmlformats.org/officeDocument/2006/relationships/image" Target="../media/image36.gif" /><Relationship Id="rId4" Type="http://schemas.openxmlformats.org/officeDocument/2006/relationships/hyperlink" Target="&#29233;&#21098;&#36753;-&#28082;&#20307;&#21387;&#24378;&#29305;&#28857;&#30340;&#24212;&#29992;.mp4" TargetMode="Externa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37.jpeg" /><Relationship Id="rId3" Type="http://schemas.openxmlformats.org/officeDocument/2006/relationships/image" Target="../media/image38.jpe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39.gif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4.jpeg" /><Relationship Id="rId4" Type="http://schemas.openxmlformats.org/officeDocument/2006/relationships/package" Target="../embeddings/oleObject1.bin" TargetMode="Internal" /><Relationship Id="rId5" Type="http://schemas.openxmlformats.org/officeDocument/2006/relationships/image" Target="../media/image5.png" /><Relationship Id="rId6" Type="http://schemas.openxmlformats.org/officeDocument/2006/relationships/vmlDrawing" Target="../drawings/vmlDrawing1.v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oleObject" Target="../embeddings/oleObject6.bin" TargetMode="Internal" /><Relationship Id="rId3" Type="http://schemas.openxmlformats.org/officeDocument/2006/relationships/image" Target="../media/image40.wmf" /><Relationship Id="rId4" Type="http://schemas.openxmlformats.org/officeDocument/2006/relationships/oleObject" Target="../embeddings/oleObject7.bin" TargetMode="Internal" /><Relationship Id="rId5" Type="http://schemas.openxmlformats.org/officeDocument/2006/relationships/image" Target="../media/image41.wmf" /><Relationship Id="rId6" Type="http://schemas.openxmlformats.org/officeDocument/2006/relationships/oleObject" Target="../embeddings/oleObject8.bin" TargetMode="Internal" /><Relationship Id="rId7" Type="http://schemas.openxmlformats.org/officeDocument/2006/relationships/image" Target="../media/image42.wmf" /><Relationship Id="rId8" Type="http://schemas.openxmlformats.org/officeDocument/2006/relationships/vmlDrawing" Target="../drawings/vmlDrawing6.v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43.wmf" /><Relationship Id="rId3" Type="http://schemas.openxmlformats.org/officeDocument/2006/relationships/image" Target="../media/image44.jpeg" /><Relationship Id="rId4" Type="http://schemas.openxmlformats.org/officeDocument/2006/relationships/image" Target="../media/image17.png" /><Relationship Id="rId5" Type="http://schemas.openxmlformats.org/officeDocument/2006/relationships/oleObject" Target="../embeddings/oleObject9.bin" TargetMode="Internal" /><Relationship Id="rId6" Type="http://schemas.openxmlformats.org/officeDocument/2006/relationships/image" Target="../media/image45.wmf" /><Relationship Id="rId7" Type="http://schemas.openxmlformats.org/officeDocument/2006/relationships/vmlDrawing" Target="../drawings/vmlDrawing7.v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vmlDrawing" Target="../drawings/vmlDrawing8.vml" /><Relationship Id="rId2" Type="http://schemas.openxmlformats.org/officeDocument/2006/relationships/package" Target="../embeddings/oleObject10.bin" TargetMode="Internal" /><Relationship Id="rId3" Type="http://schemas.openxmlformats.org/officeDocument/2006/relationships/image" Target="../media/image46.wmf" /><Relationship Id="rId4" Type="http://schemas.openxmlformats.org/officeDocument/2006/relationships/package" Target="../embeddings/oleObject11.bin" TargetMode="Internal" /><Relationship Id="rId5" Type="http://schemas.openxmlformats.org/officeDocument/2006/relationships/image" Target="../media/image47.wmf" /><Relationship Id="rId6" Type="http://schemas.openxmlformats.org/officeDocument/2006/relationships/hyperlink" Target="&#28082;&#20307;&#21387;&#21147;&#19982;&#23481;&#22120;&#24418;&#29366;&#30340;&#20851;&#31995;.mp4" TargetMode="External" /><Relationship Id="rId7" Type="http://schemas.openxmlformats.org/officeDocument/2006/relationships/package" Target="../embeddings/oleObject12.bin" TargetMode="Internal" /><Relationship Id="rId8" Type="http://schemas.openxmlformats.org/officeDocument/2006/relationships/image" Target="../media/image48.wmf" /><Relationship Id="rId9" Type="http://schemas.openxmlformats.org/officeDocument/2006/relationships/image" Target="../media/image17.pn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49.jpe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50.jpeg" /><Relationship Id="rId3" Type="http://schemas.openxmlformats.org/officeDocument/2006/relationships/image" Target="../media/image51.jpeg" /><Relationship Id="rId4" Type="http://schemas.openxmlformats.org/officeDocument/2006/relationships/image" Target="../media/image52.jpe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53.png" /><Relationship Id="rId3" Type="http://schemas.openxmlformats.org/officeDocument/2006/relationships/image" Target="../media/image54.jpeg" /><Relationship Id="rId4" Type="http://schemas.openxmlformats.org/officeDocument/2006/relationships/image" Target="../media/image55.pn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56.jpeg" /><Relationship Id="rId3" Type="http://schemas.openxmlformats.org/officeDocument/2006/relationships/hyperlink" Target="&#22823;&#27668;&#21387;&#24378;&#23384;&#22312;&#30340;&#29616;&#35937;.mp4" TargetMode="External" /><Relationship Id="rId4" Type="http://schemas.openxmlformats.org/officeDocument/2006/relationships/image" Target="../media/image57.gif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58.tiff" /><Relationship Id="rId3" Type="http://schemas.openxmlformats.org/officeDocument/2006/relationships/hyperlink" Target="&#32440;&#29255;&#25176;&#27700;.rmvb" TargetMode="Externa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59.jpeg" /><Relationship Id="rId3" Type="http://schemas.openxmlformats.org/officeDocument/2006/relationships/hyperlink" Target="&#29942;&#23376;&#21534;&#34507;.rmvb" TargetMode="Externa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34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6.jpeg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60.tiff" /><Relationship Id="rId3" Type="http://schemas.openxmlformats.org/officeDocument/2006/relationships/hyperlink" Target="&#25176;&#37324;&#25286;&#21033;&#23454;&#39564;_&#26631;&#28165;.mp4" TargetMode="External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61.jpeg" /><Relationship Id="rId3" Type="http://schemas.openxmlformats.org/officeDocument/2006/relationships/image" Target="../media/image17.pn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oleObject" Target="../embeddings/oleObject13.bin" TargetMode="Internal" /><Relationship Id="rId3" Type="http://schemas.openxmlformats.org/officeDocument/2006/relationships/image" Target="../media/image62.wmf" /><Relationship Id="rId4" Type="http://schemas.openxmlformats.org/officeDocument/2006/relationships/oleObject" Target="../embeddings/oleObject14.bin" TargetMode="Internal" /><Relationship Id="rId5" Type="http://schemas.openxmlformats.org/officeDocument/2006/relationships/image" Target="../media/image63.wmf" /><Relationship Id="rId6" Type="http://schemas.openxmlformats.org/officeDocument/2006/relationships/vmlDrawing" Target="../drawings/vmlDrawing9.vml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64.png" /><Relationship Id="rId3" Type="http://schemas.openxmlformats.org/officeDocument/2006/relationships/hyperlink" Target="&#20843;&#19979;_20%20&#27668;&#21387;&#35745;_&#26631;&#28165;.mp4" TargetMode="External" /><Relationship Id="rId4" Type="http://schemas.openxmlformats.org/officeDocument/2006/relationships/image" Target="../media/image65.jpeg" /><Relationship Id="rId5" Type="http://schemas.openxmlformats.org/officeDocument/2006/relationships/image" Target="../media/image17.png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66.jpeg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17.png" /><Relationship Id="rId3" Type="http://schemas.openxmlformats.org/officeDocument/2006/relationships/image" Target="../media/image67.png" /><Relationship Id="rId4" Type="http://schemas.openxmlformats.org/officeDocument/2006/relationships/hyperlink" Target="&#27832;&#28857;&#19982;&#27668;&#21387;&#30340;&#20851;&#31995;.mp4" TargetMode="External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audio" Target="../media/media1.wav" /><Relationship Id="rId3" Type="http://schemas.openxmlformats.org/officeDocument/2006/relationships/image" Target="../media/image68.gif" /><Relationship Id="rId4" Type="http://schemas.openxmlformats.org/officeDocument/2006/relationships/image" Target="../media/image17.png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69.jpeg" /><Relationship Id="rId3" Type="http://schemas.openxmlformats.org/officeDocument/2006/relationships/image" Target="../media/image70.jpeg" /><Relationship Id="rId4" Type="http://schemas.openxmlformats.org/officeDocument/2006/relationships/image" Target="../media/image71.jpeg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72.png" /></Relationships>
</file>

<file path=ppt/slides/_rels/slide3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73.gif" /><Relationship Id="rId3" Type="http://schemas.openxmlformats.org/officeDocument/2006/relationships/image" Target="../media/image74.gif" /><Relationship Id="rId4" Type="http://schemas.openxmlformats.org/officeDocument/2006/relationships/image" Target="../media/image17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7.png" /><Relationship Id="rId3" Type="http://schemas.openxmlformats.org/officeDocument/2006/relationships/hyperlink" Target="&#36208;&#38634;&#22320;.wmv" TargetMode="External" /><Relationship Id="rId4" Type="http://schemas.openxmlformats.org/officeDocument/2006/relationships/image" Target="../media/image8.png" /><Relationship Id="rId5" Type="http://schemas.openxmlformats.org/officeDocument/2006/relationships/hyperlink" Target="&#26408;&#26495;&#38634;&#22320;.wmv" TargetMode="External" /></Relationships>
</file>

<file path=ppt/slides/_rels/slide4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75.png" /></Relationships>
</file>

<file path=ppt/slides/_rels/slide4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76.png" /><Relationship Id="rId3" Type="http://schemas.openxmlformats.org/officeDocument/2006/relationships/image" Target="../media/image77.png" /></Relationships>
</file>

<file path=ppt/slides/_rels/slide4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78.gif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oleObject" Target="../embeddings/oleObject2.bin" TargetMode="Internal" /><Relationship Id="rId3" Type="http://schemas.openxmlformats.org/officeDocument/2006/relationships/image" Target="../media/image9.wmf" /><Relationship Id="rId4" Type="http://schemas.openxmlformats.org/officeDocument/2006/relationships/image" Target="../media/image10.png" /><Relationship Id="rId5" Type="http://schemas.openxmlformats.org/officeDocument/2006/relationships/vmlDrawing" Target="../drawings/vmlDrawing2.v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11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12.png" /><Relationship Id="rId3" Type="http://schemas.openxmlformats.org/officeDocument/2006/relationships/image" Target="../media/image13.png" /><Relationship Id="rId4" Type="http://schemas.openxmlformats.org/officeDocument/2006/relationships/oleObject" Target="../embeddings/oleObject3.bin" TargetMode="Internal" /><Relationship Id="rId5" Type="http://schemas.openxmlformats.org/officeDocument/2006/relationships/image" Target="../media/image14.wmf" /><Relationship Id="rId6" Type="http://schemas.openxmlformats.org/officeDocument/2006/relationships/image" Target="../media/image15.png" /><Relationship Id="rId7" Type="http://schemas.openxmlformats.org/officeDocument/2006/relationships/image" Target="../media/image16.png" /><Relationship Id="rId8" Type="http://schemas.openxmlformats.org/officeDocument/2006/relationships/image" Target="../media/image17.png" /><Relationship Id="rId9" Type="http://schemas.openxmlformats.org/officeDocument/2006/relationships/vmlDrawing" Target="../drawings/vmlDrawing3.vml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gradFill flip="none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标题 5"/>
          <p:cNvSpPr>
            <a:spLocks noGrp="1"/>
          </p:cNvSpPr>
          <p:nvPr>
            <p:ph type="ctrTitle"/>
            <p:custDataLst>
              <p:tags r:id="rId4"/>
            </p:custDataLst>
          </p:nvPr>
        </p:nvSpPr>
        <p:spPr>
          <a:xfrm>
            <a:off x="685800" y="1464310"/>
            <a:ext cx="7772400" cy="2214880"/>
          </a:xfrm>
        </p:spPr>
        <p:txBody>
          <a:bodyPr>
            <a:noAutofit/>
          </a:bodyPr>
          <a:lstStyle/>
          <a:p>
            <a:pPr algn="ctr" fontAlgn="base">
              <a:lnSpc>
                <a:spcPct val="110000"/>
              </a:lnSpc>
              <a:buClrTx/>
              <a:buSzTx/>
              <a:buFontTx/>
            </a:pPr>
            <a:br>
              <a:rPr lang="zh-CN" altLang="en-US" sz="4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itchFamily="2" charset="-122"/>
                <a:ea typeface="宋体" panose="02010600030101010101" pitchFamily="2" charset="-122"/>
                <a:cs typeface="+mn-cs"/>
              </a:rPr>
            </a:br>
            <a:r>
              <a:rPr lang="zh-CN" altLang="en-US" sz="4400" b="1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itchFamily="2" charset="-122"/>
                <a:ea typeface="宋体" panose="02010600030101010101" pitchFamily="2" charset="-122"/>
                <a:cs typeface="+mn-cs"/>
              </a:rPr>
              <a:t>第九章  压强</a:t>
            </a:r>
            <a:br>
              <a:rPr lang="zh-CN" altLang="en-US" sz="4400" b="1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itchFamily="2" charset="-122"/>
                <a:ea typeface="宋体" panose="02010600030101010101" pitchFamily="2" charset="-122"/>
                <a:cs typeface="+mn-cs"/>
              </a:rPr>
            </a:br>
            <a:endParaRPr lang="zh-CN" altLang="en-US" sz="4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itchFamily="2" charset="-122"/>
              <a:ea typeface="宋体" panose="02010600030101010101" pitchFamily="2" charset="-122"/>
              <a:cs typeface="+mn-cs"/>
            </a:endParaRPr>
          </a:p>
        </p:txBody>
      </p:sp>
    </p:spTree>
    <p:custDataLst>
      <p:tags r:id="rId5"/>
    </p:custDataLst>
  </p:cSld>
  <p:clrMapOvr>
    <a:masterClrMapping/>
  </p:clrMapOvr>
  <p:transition spd="slow">
    <p:random/>
  </p:transition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" name="文本框 8"/>
          <p:cNvSpPr txBox="1"/>
          <p:nvPr/>
        </p:nvSpPr>
        <p:spPr>
          <a:xfrm>
            <a:off x="2926080" y="436880"/>
            <a:ext cx="31496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latin typeface="黑体" pitchFamily="49" charset="-122"/>
                <a:ea typeface="黑体" pitchFamily="49" charset="-122"/>
              </a:defRPr>
            </a:lvl1pPr>
          </a:lstStyle>
          <a:p>
            <a:r>
              <a:rPr lang="zh-CN" altLang="en-US"/>
              <a:t>怎样减小或增大压强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247094" y="1136068"/>
            <a:ext cx="2752725" cy="905112"/>
            <a:chOff x="976" y="5913"/>
            <a:chExt cx="5780" cy="1901"/>
          </a:xfrm>
        </p:grpSpPr>
        <p:sp>
          <p:nvSpPr>
            <p:cNvPr id="44034" name="文本框 15362"/>
            <p:cNvSpPr txBox="1"/>
            <p:nvPr/>
          </p:nvSpPr>
          <p:spPr>
            <a:xfrm>
              <a:off x="976" y="6377"/>
              <a:ext cx="5780" cy="97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2400" b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zh-CN" altLang="en-US" sz="2400" b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根据</a:t>
              </a:r>
              <a:r>
                <a:rPr lang="en-US" altLang="zh-CN" sz="2400" b="1" i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p</a:t>
              </a:r>
              <a:r>
                <a:rPr lang="en-US" altLang="zh-CN" sz="2400" b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=        </a:t>
              </a:r>
              <a:r>
                <a:rPr lang="zh-CN" altLang="en-US" sz="2400" b="1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可知：</a:t>
              </a:r>
            </a:p>
          </p:txBody>
        </p:sp>
        <p:grpSp>
          <p:nvGrpSpPr>
            <p:cNvPr id="44035" name="组合 15363"/>
            <p:cNvGrpSpPr/>
            <p:nvPr/>
          </p:nvGrpSpPr>
          <p:grpSpPr>
            <a:xfrm>
              <a:off x="3583" y="5913"/>
              <a:ext cx="818" cy="1901"/>
              <a:chOff x="4059" y="1153"/>
              <a:chExt cx="327" cy="760"/>
            </a:xfrm>
          </p:grpSpPr>
          <p:sp>
            <p:nvSpPr>
              <p:cNvPr id="44036" name="文本框 15364"/>
              <p:cNvSpPr txBox="1"/>
              <p:nvPr/>
            </p:nvSpPr>
            <p:spPr>
              <a:xfrm>
                <a:off x="4059" y="1153"/>
                <a:ext cx="327" cy="3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r>
                  <a:rPr lang="en-US" altLang="zh-CN" sz="2400" b="1" i="1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F</a:t>
                </a:r>
              </a:p>
            </p:txBody>
          </p:sp>
          <p:sp>
            <p:nvSpPr>
              <p:cNvPr id="44037" name="文本框 15365"/>
              <p:cNvSpPr txBox="1"/>
              <p:nvPr/>
            </p:nvSpPr>
            <p:spPr>
              <a:xfrm>
                <a:off x="4073" y="1525"/>
                <a:ext cx="299" cy="3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r>
                  <a:rPr lang="en-US" altLang="zh-CN" sz="2400" b="1" i="1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S</a:t>
                </a:r>
              </a:p>
            </p:txBody>
          </p:sp>
        </p:grpSp>
        <p:sp>
          <p:nvSpPr>
            <p:cNvPr id="44038" name="直接连接符 15366"/>
            <p:cNvSpPr/>
            <p:nvPr/>
          </p:nvSpPr>
          <p:spPr>
            <a:xfrm>
              <a:off x="3428" y="6843"/>
              <a:ext cx="908" cy="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</p:grpSp>
      <p:sp>
        <p:nvSpPr>
          <p:cNvPr id="15369" name="文本框 15368"/>
          <p:cNvSpPr txBox="1"/>
          <p:nvPr/>
        </p:nvSpPr>
        <p:spPr>
          <a:xfrm>
            <a:off x="3309232" y="4215331"/>
            <a:ext cx="3897221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压力一定时、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减小</a:t>
            </a: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受力面积</a:t>
            </a:r>
            <a:endParaRPr lang="en-US" altLang="zh-CN" sz="24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370" name="文本框 15369"/>
          <p:cNvSpPr txBox="1"/>
          <p:nvPr/>
        </p:nvSpPr>
        <p:spPr>
          <a:xfrm>
            <a:off x="3300843" y="3358323"/>
            <a:ext cx="3897221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受力面积一定时、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增大</a:t>
            </a: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压力</a:t>
            </a:r>
            <a:endParaRPr lang="en-US" altLang="zh-CN" sz="24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4041" name="文本框 15370"/>
          <p:cNvSpPr txBox="1"/>
          <p:nvPr/>
        </p:nvSpPr>
        <p:spPr>
          <a:xfrm>
            <a:off x="1542612" y="3698304"/>
            <a:ext cx="1422184" cy="46166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t">
            <a:spAutoFit/>
          </a:bodyPr>
          <a:lstStyle/>
          <a:p>
            <a:r>
              <a:rPr lang="zh-CN" altLang="en-US" sz="2400" b="1">
                <a:solidFill>
                  <a:srgbClr val="3333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增大压强</a:t>
            </a:r>
          </a:p>
        </p:txBody>
      </p:sp>
      <p:sp>
        <p:nvSpPr>
          <p:cNvPr id="15373" name="文本框 15372"/>
          <p:cNvSpPr txBox="1"/>
          <p:nvPr/>
        </p:nvSpPr>
        <p:spPr>
          <a:xfrm>
            <a:off x="3300843" y="2783496"/>
            <a:ext cx="3897221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压力一定时、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增大</a:t>
            </a: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受力面积</a:t>
            </a:r>
            <a:endParaRPr lang="en-US" altLang="zh-CN" sz="24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374" name="文本框 15373"/>
          <p:cNvSpPr txBox="1"/>
          <p:nvPr/>
        </p:nvSpPr>
        <p:spPr>
          <a:xfrm>
            <a:off x="3300843" y="1885041"/>
            <a:ext cx="3897221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受力面积一定时、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减小</a:t>
            </a: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压力</a:t>
            </a:r>
            <a:endParaRPr lang="en-US" altLang="zh-CN" sz="24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4044" name="文本框 15374"/>
          <p:cNvSpPr txBox="1"/>
          <p:nvPr/>
        </p:nvSpPr>
        <p:spPr>
          <a:xfrm>
            <a:off x="1503420" y="2346706"/>
            <a:ext cx="1422184" cy="46166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t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3333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CN" altLang="en-US"/>
              <a:t>减小压强</a:t>
            </a:r>
          </a:p>
        </p:txBody>
      </p:sp>
      <p:sp>
        <p:nvSpPr>
          <p:cNvPr id="15378" name="左大括号 15377"/>
          <p:cNvSpPr/>
          <p:nvPr/>
        </p:nvSpPr>
        <p:spPr>
          <a:xfrm>
            <a:off x="3102961" y="3470031"/>
            <a:ext cx="197882" cy="1009689"/>
          </a:xfrm>
          <a:prstGeom prst="leftBrace">
            <a:avLst>
              <a:gd name="adj1" fmla="val 70565"/>
              <a:gd name="adj2" fmla="val 50000"/>
            </a:avLst>
          </a:pr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 sz="24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379" name="左大括号 15378"/>
          <p:cNvSpPr/>
          <p:nvPr/>
        </p:nvSpPr>
        <p:spPr>
          <a:xfrm>
            <a:off x="3105819" y="2005325"/>
            <a:ext cx="195024" cy="1031319"/>
          </a:xfrm>
          <a:prstGeom prst="leftBrace">
            <a:avLst>
              <a:gd name="adj1" fmla="val 70565"/>
              <a:gd name="adj2" fmla="val 50000"/>
            </a:avLst>
          </a:pr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 sz="24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4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8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4" dur="5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2" presetClass="entr" presetSubtype="2" fill="hold" nodeType="afterEffect"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1" dur="5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3" dur="10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6" dur="1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2" presetClass="entr" presetSubtype="2" fill="hold" nodeType="afterEffect"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9" grpId="0"/>
      <p:bldP spid="15370" grpId="1"/>
      <p:bldP spid="44041" grpId="2"/>
      <p:bldP spid="15373" grpId="3"/>
      <p:bldP spid="15374" grpId="4"/>
      <p:bldP spid="44044" grpId="5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timg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8986" y="1197742"/>
            <a:ext cx="2697480" cy="1534478"/>
          </a:xfrm>
          <a:prstGeom prst="rect">
            <a:avLst/>
          </a:prstGeom>
        </p:spPr>
      </p:pic>
      <p:pic>
        <p:nvPicPr>
          <p:cNvPr id="8" name="图片 7" descr="tim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176" y="3187991"/>
            <a:ext cx="2697956" cy="153447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rcRect b="5064"/>
          <a:stretch>
            <a:fillRect/>
          </a:stretch>
        </p:blipFill>
        <p:spPr>
          <a:xfrm>
            <a:off x="189547" y="1197742"/>
            <a:ext cx="2841363" cy="1534954"/>
          </a:xfrm>
          <a:prstGeom prst="rect">
            <a:avLst/>
          </a:prstGeom>
        </p:spPr>
      </p:pic>
      <p:pic>
        <p:nvPicPr>
          <p:cNvPr id="22" name="图片 21" descr="55eebc77be0c421db226432b6283c2f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073" y="3215614"/>
            <a:ext cx="2697004" cy="1534954"/>
          </a:xfrm>
          <a:prstGeom prst="rect">
            <a:avLst/>
          </a:prstGeom>
        </p:spPr>
      </p:pic>
      <p:pic>
        <p:nvPicPr>
          <p:cNvPr id="23" name="图片 22" descr="u=1165525227,707541520&amp;fm=26&amp;gp=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3653" y="1198695"/>
            <a:ext cx="2697480" cy="1534001"/>
          </a:xfrm>
          <a:prstGeom prst="rect">
            <a:avLst/>
          </a:prstGeom>
        </p:spPr>
      </p:pic>
      <p:graphicFrame>
        <p:nvGraphicFramePr>
          <p:cNvPr id="24" name="对象 23"/>
          <p:cNvGraphicFramePr>
            <a:graphicFrameLocks noChangeAspect="1"/>
          </p:cNvGraphicFramePr>
          <p:nvPr/>
        </p:nvGraphicFramePr>
        <p:xfrm>
          <a:off x="3306604" y="3217042"/>
          <a:ext cx="2709863" cy="14758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r:id="rId7" progId="Paint.Picture">
                  <p:embed/>
                </p:oleObj>
              </mc:Choice>
              <mc:Fallback>
                <p:oleObj r:id="rId7" progId="Paint.Picture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306604" y="3217042"/>
                        <a:ext cx="2709863" cy="14758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92" name="矩形 46091"/>
          <p:cNvSpPr/>
          <p:nvPr/>
        </p:nvSpPr>
        <p:spPr>
          <a:xfrm>
            <a:off x="690085" y="2732220"/>
            <a:ext cx="7799573" cy="568643"/>
          </a:xfrm>
          <a:prstGeom prst="rect">
            <a:avLst/>
          </a:prstGeom>
        </p:spPr>
        <p:txBody>
          <a:bodyPr wrap="none" fromWordArt="1">
            <a:normAutofit/>
          </a:bodyPr>
          <a:lstStyle/>
          <a:p>
            <a:pPr algn="ctr"/>
            <a:r>
              <a:rPr lang="zh-CN" altLang="en-US" sz="2700" b="1">
                <a:latin typeface="华文琥珀" panose="02010800040101010101" charset="-122"/>
                <a:ea typeface="宋体" panose="02010600030101010101" pitchFamily="2" charset="-122"/>
              </a:rPr>
              <a:t>通常情况下，通过</a:t>
            </a:r>
            <a:r>
              <a:rPr lang="zh-CN" altLang="en-US" sz="2700" b="1">
                <a:solidFill>
                  <a:srgbClr val="C00000"/>
                </a:solidFill>
                <a:latin typeface="华文琥珀" panose="02010800040101010101" charset="-122"/>
                <a:ea typeface="宋体" panose="02010600030101010101" pitchFamily="2" charset="-122"/>
              </a:rPr>
              <a:t>增大受力面积</a:t>
            </a:r>
            <a:r>
              <a:rPr lang="zh-CN" altLang="en-US" sz="2700" b="1">
                <a:latin typeface="华文琥珀" panose="02010800040101010101" charset="-122"/>
                <a:ea typeface="宋体" panose="02010600030101010101" pitchFamily="2" charset="-122"/>
              </a:rPr>
              <a:t>方法来减小压强。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469708" y="1197742"/>
            <a:ext cx="1417320" cy="4603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/>
              <a:t>铁轨枕木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599146" y="1197741"/>
            <a:ext cx="1417320" cy="4603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</a:rPr>
              <a:t>骆驼脚掌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207380" y="1197740"/>
            <a:ext cx="827405" cy="4603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/>
              <a:t>沙发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155859" y="4386156"/>
            <a:ext cx="1731169" cy="4603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/>
              <a:t>大型平板车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811296" y="4290193"/>
            <a:ext cx="1417320" cy="4603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/>
              <a:t>书包背带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617465" y="4232566"/>
            <a:ext cx="1417320" cy="4603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/>
              <a:t>坦克履带</a:t>
            </a:r>
          </a:p>
        </p:txBody>
      </p:sp>
      <p:grpSp>
        <p:nvGrpSpPr>
          <p:cNvPr id="38" name="组合 37"/>
          <p:cNvGrpSpPr/>
          <p:nvPr/>
        </p:nvGrpSpPr>
        <p:grpSpPr>
          <a:xfrm>
            <a:off x="2404913" y="559637"/>
            <a:ext cx="3958508" cy="495548"/>
            <a:chOff x="2506980" y="579256"/>
            <a:chExt cx="3958508" cy="495548"/>
          </a:xfrm>
        </p:grpSpPr>
        <p:pic>
          <p:nvPicPr>
            <p:cNvPr id="39" name="Picture 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矩形 39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>
                  <a:solidFill>
                    <a:prstClr val="black"/>
                  </a:solidFill>
                  <a:latin typeface="黑体" pitchFamily="49" charset="-122"/>
                  <a:ea typeface="黑体" pitchFamily="49" charset="-122"/>
                  <a:cs typeface="Times New Roman" panose="02020603050405020304" pitchFamily="18" charset="0"/>
                </a:rPr>
                <a:t>减小压强的实例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1"/>
      <p:bldP spid="7" grpId="2"/>
      <p:bldP spid="9" grpId="3"/>
      <p:bldP spid="12" grpId="4"/>
      <p:bldP spid="13" grpId="5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6" name="图片 5" descr="timg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81" y="1013434"/>
            <a:ext cx="2748439" cy="1546860"/>
          </a:xfrm>
          <a:prstGeom prst="rect">
            <a:avLst/>
          </a:prstGeom>
        </p:spPr>
      </p:pic>
      <p:pic>
        <p:nvPicPr>
          <p:cNvPr id="7" name="图片 6" descr="timg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756" y="1002956"/>
            <a:ext cx="2747963" cy="1568768"/>
          </a:xfrm>
          <a:prstGeom prst="rect">
            <a:avLst/>
          </a:prstGeom>
        </p:spPr>
      </p:pic>
      <p:pic>
        <p:nvPicPr>
          <p:cNvPr id="16" name="图片 15" descr="timg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9434" y="1013434"/>
            <a:ext cx="2748915" cy="1547336"/>
          </a:xfrm>
          <a:prstGeom prst="rect">
            <a:avLst/>
          </a:prstGeom>
        </p:spPr>
      </p:pic>
      <p:pic>
        <p:nvPicPr>
          <p:cNvPr id="2" name="图片 1" descr="006czwvyzy78twdoFZEe2&amp;69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8958" y="3093694"/>
            <a:ext cx="2749391" cy="1545431"/>
          </a:xfrm>
          <a:prstGeom prst="rect">
            <a:avLst/>
          </a:prstGeom>
        </p:spPr>
      </p:pic>
      <p:pic>
        <p:nvPicPr>
          <p:cNvPr id="4" name="图片 3" descr="aac56f74jw1etavit51apg208w040n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129" y="3093694"/>
            <a:ext cx="2749391" cy="1545431"/>
          </a:xfrm>
          <a:prstGeom prst="rect">
            <a:avLst/>
          </a:prstGeom>
        </p:spPr>
      </p:pic>
      <p:pic>
        <p:nvPicPr>
          <p:cNvPr id="3" name="图片 2" descr="15301037763807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0756" y="3093694"/>
            <a:ext cx="2748439" cy="160543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00200" y="2092105"/>
            <a:ext cx="1417320" cy="4603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0000FF"/>
                </a:solidFill>
                <a:latin typeface="宋体" pitchFamily="2" charset="-122"/>
                <a:ea typeface="宋体" panose="02010600030101010101" pitchFamily="2" charset="-122"/>
              </a:rPr>
              <a:t>用刀切菜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687253" y="2078474"/>
            <a:ext cx="1151096" cy="4603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000FF"/>
                </a:solidFill>
                <a:latin typeface="宋体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/>
              <a:t>磨菜刀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562374" y="2092218"/>
            <a:ext cx="1236821" cy="4603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000FF"/>
                </a:solidFill>
                <a:latin typeface="宋体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/>
              <a:t>破窗锤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600200" y="4178748"/>
            <a:ext cx="1417320" cy="4603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000FF"/>
                </a:solidFill>
                <a:latin typeface="宋体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/>
              <a:t>啄木鸟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427613" y="4178749"/>
            <a:ext cx="1417320" cy="4603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000FF"/>
                </a:solidFill>
                <a:latin typeface="宋体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/>
              <a:t>老虎牙齿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7403189" y="4178750"/>
            <a:ext cx="1417320" cy="4603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000FF"/>
                </a:solidFill>
                <a:latin typeface="宋体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/>
              <a:t>电锤破石</a:t>
            </a:r>
          </a:p>
        </p:txBody>
      </p:sp>
      <p:sp>
        <p:nvSpPr>
          <p:cNvPr id="46092" name="矩形 46091"/>
          <p:cNvSpPr/>
          <p:nvPr/>
        </p:nvSpPr>
        <p:spPr>
          <a:xfrm>
            <a:off x="696278" y="2558607"/>
            <a:ext cx="7734658" cy="568643"/>
          </a:xfrm>
          <a:prstGeom prst="rect">
            <a:avLst/>
          </a:prstGeom>
        </p:spPr>
        <p:txBody>
          <a:bodyPr wrap="none" fromWordArt="1">
            <a:normAutofit/>
          </a:bodyPr>
          <a:lstStyle/>
          <a:p>
            <a:pPr algn="ctr"/>
            <a:r>
              <a:rPr lang="zh-CN" altLang="en-US" sz="2700" b="1">
                <a:latin typeface="华文琥珀" panose="02010800040101010101" charset="-122"/>
                <a:ea typeface="宋体" panose="02010600030101010101" pitchFamily="2" charset="-122"/>
              </a:rPr>
              <a:t>通常情况下，通过</a:t>
            </a:r>
            <a:r>
              <a:rPr lang="zh-CN" altLang="en-US" sz="2700" b="1">
                <a:solidFill>
                  <a:srgbClr val="C00000"/>
                </a:solidFill>
                <a:latin typeface="华文琥珀" panose="02010800040101010101" charset="-122"/>
                <a:ea typeface="宋体" panose="02010600030101010101" pitchFamily="2" charset="-122"/>
              </a:rPr>
              <a:t>减小受力面积</a:t>
            </a:r>
            <a:r>
              <a:rPr lang="zh-CN" altLang="en-US" sz="2700" b="1">
                <a:latin typeface="华文琥珀" panose="02010800040101010101" charset="-122"/>
                <a:ea typeface="宋体" panose="02010600030101010101" pitchFamily="2" charset="-122"/>
              </a:rPr>
              <a:t>方法来增大压强。</a:t>
            </a:r>
          </a:p>
        </p:txBody>
      </p:sp>
      <p:grpSp>
        <p:nvGrpSpPr>
          <p:cNvPr id="38" name="组合 37"/>
          <p:cNvGrpSpPr/>
          <p:nvPr/>
        </p:nvGrpSpPr>
        <p:grpSpPr>
          <a:xfrm>
            <a:off x="2404913" y="433802"/>
            <a:ext cx="3958508" cy="495548"/>
            <a:chOff x="2506980" y="579256"/>
            <a:chExt cx="3958508" cy="495548"/>
          </a:xfrm>
        </p:grpSpPr>
        <p:pic>
          <p:nvPicPr>
            <p:cNvPr id="39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矩形 39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>
                  <a:solidFill>
                    <a:prstClr val="black"/>
                  </a:solidFill>
                  <a:latin typeface="黑体" pitchFamily="49" charset="-122"/>
                  <a:ea typeface="黑体" pitchFamily="49" charset="-122"/>
                  <a:cs typeface="Times New Roman" panose="02020603050405020304" pitchFamily="18" charset="0"/>
                </a:rPr>
                <a:t>增大压强的实例</a:t>
              </a:r>
            </a:p>
          </p:txBody>
        </p:sp>
      </p:grpSp>
      <p:pic>
        <p:nvPicPr>
          <p:cNvPr id="46093" name="New picture"/>
          <p:cNvPicPr/>
          <p:nvPr/>
        </p:nvPicPr>
        <p:blipFill>
          <a:blip r:embed="rId9"/>
          <a:stretch>
            <a:fillRect/>
          </a:stretch>
        </p:blipFill>
        <p:spPr>
          <a:xfrm>
            <a:off x="12611100" y="12039600"/>
            <a:ext cx="304800" cy="215900"/>
          </a:xfrm>
          <a:prstGeom prst="cube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800" decel="1000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1"/>
      <p:bldP spid="9" grpId="2"/>
      <p:bldP spid="10" grpId="3"/>
      <p:bldP spid="11" grpId="4"/>
      <p:bldP spid="12" grpId="5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文本框 2"/>
          <p:cNvSpPr txBox="1"/>
          <p:nvPr/>
        </p:nvSpPr>
        <p:spPr>
          <a:xfrm>
            <a:off x="286861" y="552424"/>
            <a:ext cx="869823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仔细观察挖掘机，它的结构应用了许多物理知识，其中哪些地方应用了压强知识？试列举出来。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（1）增大压强的地方：</a:t>
            </a:r>
            <a:endParaRPr lang="en-US" altLang="zh-CN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______________________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；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（2）减小压强的地方：</a:t>
            </a:r>
            <a:endParaRPr lang="en-US" altLang="zh-CN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______________________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269553" y="2231503"/>
            <a:ext cx="201930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挖斗前端很尖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269553" y="3347238"/>
            <a:ext cx="1905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履带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很宽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743" y="1214185"/>
            <a:ext cx="3954790" cy="329038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6" name="组合 25"/>
          <p:cNvGrpSpPr/>
          <p:nvPr/>
        </p:nvGrpSpPr>
        <p:grpSpPr>
          <a:xfrm>
            <a:off x="5955506" y="1108445"/>
            <a:ext cx="2543175" cy="1228725"/>
            <a:chOff x="5968" y="2706"/>
            <a:chExt cx="5340" cy="2580"/>
          </a:xfrm>
        </p:grpSpPr>
        <p:grpSp>
          <p:nvGrpSpPr>
            <p:cNvPr id="5" name="组合 4"/>
            <p:cNvGrpSpPr/>
            <p:nvPr/>
          </p:nvGrpSpPr>
          <p:grpSpPr>
            <a:xfrm>
              <a:off x="5968" y="2706"/>
              <a:ext cx="5340" cy="2414"/>
              <a:chOff x="5941" y="1306"/>
              <a:chExt cx="5340" cy="2414"/>
            </a:xfrm>
          </p:grpSpPr>
          <p:sp>
            <p:nvSpPr>
              <p:cNvPr id="3" name="平行四边形 2"/>
              <p:cNvSpPr/>
              <p:nvPr/>
            </p:nvSpPr>
            <p:spPr>
              <a:xfrm>
                <a:off x="5941" y="1940"/>
                <a:ext cx="5340" cy="1780"/>
              </a:xfrm>
              <a:prstGeom prst="parallelogram">
                <a:avLst>
                  <a:gd name="adj" fmla="val 4198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" name="立方体 22531"/>
              <p:cNvSpPr/>
              <p:nvPr/>
            </p:nvSpPr>
            <p:spPr>
              <a:xfrm rot="-10799949" flipV="1">
                <a:off x="8170" y="1306"/>
                <a:ext cx="1180" cy="1821"/>
              </a:xfrm>
              <a:prstGeom prst="cube">
                <a:avLst>
                  <a:gd name="adj" fmla="val 14049"/>
                </a:avLst>
              </a:prstGeom>
              <a:solidFill>
                <a:srgbClr val="808080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altLang="zh-CN" sz="2400" i="1">
                    <a:solidFill>
                      <a:prstClr val="white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ρ </a:t>
                </a:r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9538" y="3249"/>
              <a:ext cx="580" cy="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9377" y="2890"/>
              <a:ext cx="640" cy="0"/>
            </a:xfrm>
            <a:prstGeom prst="lin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9377" y="4527"/>
              <a:ext cx="640" cy="0"/>
            </a:xfrm>
            <a:prstGeom prst="lin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箭头连接符 10"/>
            <p:cNvCxnSpPr/>
            <p:nvPr/>
          </p:nvCxnSpPr>
          <p:spPr>
            <a:xfrm flipH="1">
              <a:off x="9888" y="2911"/>
              <a:ext cx="4" cy="583"/>
            </a:xfrm>
            <a:prstGeom prst="straightConnector1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箭头连接符 11"/>
            <p:cNvCxnSpPr/>
            <p:nvPr/>
          </p:nvCxnSpPr>
          <p:spPr>
            <a:xfrm flipH="1" flipV="1">
              <a:off x="9888" y="3987"/>
              <a:ext cx="0" cy="540"/>
            </a:xfrm>
            <a:prstGeom prst="straightConnector1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本框 19"/>
            <p:cNvSpPr txBox="1"/>
            <p:nvPr/>
          </p:nvSpPr>
          <p:spPr>
            <a:xfrm>
              <a:off x="8497" y="4319"/>
              <a:ext cx="580" cy="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</a:p>
          </p:txBody>
        </p:sp>
      </p:grpSp>
      <p:graphicFrame>
        <p:nvGraphicFramePr>
          <p:cNvPr id="21" name="对象 20">
            <a:hlinkClick action="ppaction://ole?verb=0"/>
          </p:cNvPr>
          <p:cNvGraphicFramePr>
            <a:graphicFrameLocks noChangeAspect="1"/>
          </p:cNvGraphicFramePr>
          <p:nvPr/>
        </p:nvGraphicFramePr>
        <p:xfrm>
          <a:off x="2808288" y="2779713"/>
          <a:ext cx="3028950" cy="871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Equation" r:id="rId2" progId="Equation.DSMT4">
                  <p:embed/>
                </p:oleObj>
              </mc:Choice>
              <mc:Fallback>
                <p:oleObj name="Equation" r:id="rId2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08288" y="2779713"/>
                        <a:ext cx="3028950" cy="871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文本框 21"/>
          <p:cNvSpPr txBox="1"/>
          <p:nvPr/>
        </p:nvSpPr>
        <p:spPr>
          <a:xfrm>
            <a:off x="868846" y="1077372"/>
            <a:ext cx="37433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物块对水平面的压力：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1784508" y="1667198"/>
            <a:ext cx="37433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mg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ρVg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ρShg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856433" y="2318985"/>
            <a:ext cx="316277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物块对水平面的压强：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226782" y="3802738"/>
            <a:ext cx="84222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     柱形物块对水平面的压强大小只与物块的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密度和高度</a:t>
            </a:r>
            <a:r>
              <a:rPr lang="zh-CN" altLang="en-US" sz="2400" b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有关，与物块的质量、底面积等因素无关。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2404913" y="433802"/>
            <a:ext cx="3958508" cy="495548"/>
            <a:chOff x="2506980" y="579256"/>
            <a:chExt cx="3958508" cy="495548"/>
          </a:xfrm>
        </p:grpSpPr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矩形 26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>
                  <a:solidFill>
                    <a:prstClr val="black"/>
                  </a:solidFill>
                  <a:latin typeface="黑体" pitchFamily="49" charset="-122"/>
                  <a:ea typeface="黑体" pitchFamily="49" charset="-122"/>
                  <a:cs typeface="Times New Roman" panose="02020603050405020304" pitchFamily="18" charset="0"/>
                </a:rPr>
                <a:t>柱形物体对水平面的压强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</p:cTn>
                        </p:par>
                        <p:par>
                          <p:cTn id="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" dur="1" fill="hold"/>
                                        <p:tgtEl>
                                          <p:spTgt spid="2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2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2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2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  <p:cond evt="onBegin" delay="0">
                          <p:tn val="26"/>
                        </p:cond>
                      </p:stCondLst>
                      <p:childTnLst>
                        <p:par>
                          <p:cTn id="2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2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1"/>
      <p:bldP spid="24" grpId="2"/>
      <p:bldP spid="25" grpId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1266" name="Picture 2" descr="G:\resource\8x92\jpg\03404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01" b="237"/>
          <a:stretch>
            <a:fillRect/>
          </a:stretch>
        </p:blipFill>
        <p:spPr bwMode="auto">
          <a:xfrm>
            <a:off x="4137184" y="1562571"/>
            <a:ext cx="2045501" cy="333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79" name="矩形 12290"/>
          <p:cNvSpPr>
            <a:spLocks noChangeArrowheads="1"/>
          </p:cNvSpPr>
          <p:nvPr/>
        </p:nvSpPr>
        <p:spPr bwMode="auto">
          <a:xfrm>
            <a:off x="0" y="559299"/>
            <a:ext cx="9146381" cy="540544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2400" b="1" spc="100">
                <a:solidFill>
                  <a:srgbClr val="FFFF00"/>
                </a:solidFill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     </a:t>
            </a:r>
            <a:r>
              <a:rPr lang="zh-CN" altLang="zh-CN" sz="2400" b="1" spc="100">
                <a:solidFill>
                  <a:srgbClr val="FFFF00"/>
                </a:solidFill>
                <a:uFillTx/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探究实验：研究液体内部的压强</a:t>
            </a:r>
          </a:p>
        </p:txBody>
      </p:sp>
      <p:sp>
        <p:nvSpPr>
          <p:cNvPr id="7" name="矩形标注 6"/>
          <p:cNvSpPr/>
          <p:nvPr/>
        </p:nvSpPr>
        <p:spPr>
          <a:xfrm>
            <a:off x="3242310" y="1796812"/>
            <a:ext cx="1230154" cy="485934"/>
          </a:xfrm>
          <a:prstGeom prst="wedgeRectCallout">
            <a:avLst>
              <a:gd name="adj1" fmla="val 68578"/>
              <a:gd name="adj2" fmla="val 9583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橡皮管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3" name="矩形标注 12"/>
          <p:cNvSpPr/>
          <p:nvPr/>
        </p:nvSpPr>
        <p:spPr>
          <a:xfrm>
            <a:off x="3551555" y="4512944"/>
            <a:ext cx="1263650" cy="478505"/>
          </a:xfrm>
          <a:prstGeom prst="wedgeRectCallout">
            <a:avLst>
              <a:gd name="adj1" fmla="val 30467"/>
              <a:gd name="adj2" fmla="val -12518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橡皮膜</a:t>
            </a:r>
          </a:p>
        </p:txBody>
      </p:sp>
      <p:sp>
        <p:nvSpPr>
          <p:cNvPr id="16" name="矩形标注 15"/>
          <p:cNvSpPr/>
          <p:nvPr/>
        </p:nvSpPr>
        <p:spPr>
          <a:xfrm>
            <a:off x="5574665" y="3700144"/>
            <a:ext cx="1092200" cy="485961"/>
          </a:xfrm>
          <a:prstGeom prst="wedgeRectCallout">
            <a:avLst>
              <a:gd name="adj1" fmla="val -68081"/>
              <a:gd name="adj2" fmla="val -15612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ctr"/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U</a:t>
            </a: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形管</a:t>
            </a:r>
          </a:p>
        </p:txBody>
      </p:sp>
      <p:sp>
        <p:nvSpPr>
          <p:cNvPr id="19467" name="TextBox 10"/>
          <p:cNvSpPr txBox="1"/>
          <p:nvPr/>
        </p:nvSpPr>
        <p:spPr>
          <a:xfrm>
            <a:off x="6419215" y="1614170"/>
            <a:ext cx="2641600" cy="1420495"/>
          </a:xfrm>
          <a:prstGeom prst="rect">
            <a:avLst/>
          </a:prstGeom>
          <a:noFill/>
          <a:ln w="25400" cap="flat" cmpd="sng">
            <a:solidFill>
              <a:srgbClr val="FF99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橡皮膜受到压强</a:t>
            </a: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</a:t>
            </a: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型管的两侧液面就会产生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高度差</a:t>
            </a:r>
            <a:endParaRPr lang="zh-CN" altLang="en-US" sz="2400" b="1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矩形标注 16"/>
          <p:cNvSpPr/>
          <p:nvPr/>
        </p:nvSpPr>
        <p:spPr>
          <a:xfrm>
            <a:off x="3242310" y="3239135"/>
            <a:ext cx="978535" cy="401687"/>
          </a:xfrm>
          <a:prstGeom prst="wedgeRectCallout">
            <a:avLst>
              <a:gd name="adj1" fmla="val 81138"/>
              <a:gd name="adj2" fmla="val 15506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探头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144226" y="3860799"/>
            <a:ext cx="1191578" cy="460375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转换法</a:t>
            </a:r>
          </a:p>
        </p:txBody>
      </p:sp>
      <p:sp>
        <p:nvSpPr>
          <p:cNvPr id="18" name="下箭头 17"/>
          <p:cNvSpPr/>
          <p:nvPr/>
        </p:nvSpPr>
        <p:spPr>
          <a:xfrm>
            <a:off x="7516653" y="3051466"/>
            <a:ext cx="446723" cy="7581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51671" y="1796728"/>
            <a:ext cx="2776756" cy="3194721"/>
          </a:xfrm>
          <a:prstGeom prst="rect">
            <a:avLst/>
          </a:prstGeom>
          <a:noFill/>
          <a:ln w="12700">
            <a:solidFill>
              <a:srgbClr val="0FB62A"/>
            </a:solidFill>
            <a:prstDash val="sysDot"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微小压强计在使用前，要检查装置的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气密性。</a:t>
            </a:r>
            <a:endParaRPr lang="zh-CN" altLang="en-US" sz="24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方法：按压橡皮膜</a:t>
            </a:r>
            <a:r>
              <a:rPr lang="en-US" altLang="zh-CN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3~5s</a:t>
            </a: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，看</a:t>
            </a:r>
            <a:r>
              <a:rPr lang="en-US" altLang="zh-CN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</a:t>
            </a: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型管内液面的高度差是否稳定。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777" y="1216404"/>
            <a:ext cx="4145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0000FF"/>
                </a:solidFill>
              </a:rPr>
              <a:t>【</a:t>
            </a:r>
            <a:r>
              <a:rPr lang="zh-CN" altLang="en-US" sz="2400" b="1">
                <a:solidFill>
                  <a:srgbClr val="0000FF"/>
                </a:solidFill>
              </a:rPr>
              <a:t>实验仪器</a:t>
            </a:r>
            <a:r>
              <a:rPr lang="en-US" altLang="zh-CN" sz="2400" b="1">
                <a:solidFill>
                  <a:srgbClr val="0000FF"/>
                </a:solidFill>
              </a:rPr>
              <a:t>】</a:t>
            </a:r>
            <a:r>
              <a:rPr lang="zh-CN" altLang="en-US" sz="2400" b="1">
                <a:solidFill>
                  <a:srgbClr val="FF0000"/>
                </a:solidFill>
              </a:rPr>
              <a:t>微小压强计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1"/>
      <p:bldP spid="16" grpId="2"/>
      <p:bldP spid="19467" grpId="3"/>
      <p:bldP spid="17" grpId="4"/>
      <p:bldP spid="5" grpId="5"/>
      <p:bldP spid="18" grpId="6"/>
      <p:bldP spid="19" grpId="7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98" y="1451073"/>
            <a:ext cx="1273969" cy="1763078"/>
          </a:xfrm>
          <a:prstGeom prst="rect">
            <a:avLst/>
          </a:prstGeom>
        </p:spPr>
      </p:pic>
      <p:sp>
        <p:nvSpPr>
          <p:cNvPr id="145412" name="文本框 145411"/>
          <p:cNvSpPr txBox="1"/>
          <p:nvPr/>
        </p:nvSpPr>
        <p:spPr>
          <a:xfrm>
            <a:off x="1558678" y="1174900"/>
            <a:ext cx="6738033" cy="34163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 algn="l" fontAlgn="auto">
              <a:lnSpc>
                <a:spcPct val="150000"/>
              </a:lnSpc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 </a:t>
            </a: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液体内部有压强：</a:t>
            </a:r>
          </a:p>
          <a:p>
            <a:pPr marL="342900" indent="-342900" algn="l" fontAlgn="auto">
              <a:lnSpc>
                <a:spcPct val="150000"/>
              </a:lnSpc>
            </a:pPr>
            <a:r>
              <a:rPr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在同一深度，液体向各个方向的压强相等。</a:t>
            </a:r>
            <a:endParaRPr lang="en-US" altLang="zh-CN" sz="2400" b="1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l" fontAlgn="auto">
              <a:lnSpc>
                <a:spcPct val="150000"/>
              </a:lnSpc>
              <a:buClr>
                <a:srgbClr val="FF0000"/>
              </a:buClr>
              <a:buAutoNum type="arabicPeriod" startAt="2"/>
            </a:pP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液体压强与液体深度有关：</a:t>
            </a:r>
            <a:endParaRPr lang="en-US" altLang="zh-CN" sz="24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l" fontAlgn="auto">
              <a:lnSpc>
                <a:spcPct val="150000"/>
              </a:lnSpc>
            </a:pP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深度增大，液体的压强增大。</a:t>
            </a:r>
            <a:endParaRPr lang="en-US" altLang="zh-CN" sz="2400" b="1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l" fontAlgn="auto">
              <a:lnSpc>
                <a:spcPct val="150000"/>
              </a:lnSpc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3.  </a:t>
            </a: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液体压强与液体密度有关：</a:t>
            </a:r>
            <a:endParaRPr lang="en-US" altLang="zh-CN" sz="24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l" fontAlgn="auto">
              <a:lnSpc>
                <a:spcPct val="150000"/>
              </a:lnSpc>
            </a:pP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在深度相同时，液体密度越大，压强越大。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3168968" y="519632"/>
            <a:ext cx="2501990" cy="495548"/>
            <a:chOff x="2506980" y="579256"/>
            <a:chExt cx="3958508" cy="495548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矩形 6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>
                  <a:solidFill>
                    <a:prstClr val="black"/>
                  </a:solidFill>
                  <a:latin typeface="黑体" pitchFamily="49" charset="-122"/>
                  <a:ea typeface="黑体" pitchFamily="49" charset="-122"/>
                  <a:cs typeface="Times New Roman" panose="02020603050405020304" pitchFamily="18" charset="0"/>
                </a:rPr>
                <a:t>液体压强的特点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</p:cTn>
                        </p:par>
                        <p:par>
                          <p:cTn id="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" dur="500"/>
                                        <p:tgtEl>
                                          <p:spTgt spid="145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5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5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5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  <p:cond evt="onBegin" delay="0">
                          <p:tn val="26"/>
                        </p:cond>
                      </p:stCondLst>
                      <p:childTnLst>
                        <p:par>
                          <p:cTn id="2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5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  <p:cond evt="onBegin" delay="0">
                          <p:tn val="32"/>
                        </p:cond>
                      </p:stCondLst>
                      <p:childTnLst>
                        <p:par>
                          <p:cTn id="3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5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2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2949" name="文本框 82948"/>
          <p:cNvSpPr txBox="1"/>
          <p:nvPr/>
        </p:nvSpPr>
        <p:spPr>
          <a:xfrm>
            <a:off x="757871" y="604820"/>
            <a:ext cx="8193181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1.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大坝的横截面为什么均为上窄下宽的形状？</a:t>
            </a:r>
          </a:p>
        </p:txBody>
      </p:sp>
      <p:pic>
        <p:nvPicPr>
          <p:cNvPr id="82953" name="图片 82952" descr="大坝侧面图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8895" y="1262001"/>
            <a:ext cx="2717963" cy="223160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2950" name="文本框 82949"/>
          <p:cNvSpPr txBox="1"/>
          <p:nvPr/>
        </p:nvSpPr>
        <p:spPr>
          <a:xfrm>
            <a:off x="612396" y="3743879"/>
            <a:ext cx="7801761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chemeClr val="tx1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    是因为液体内部的压强随深度的增加而增</a:t>
            </a:r>
            <a:r>
              <a:rPr lang="zh-CN" altLang="en-US" sz="2400" b="1" smtClean="0">
                <a:solidFill>
                  <a:schemeClr val="tx1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大，</a:t>
            </a:r>
            <a:r>
              <a:rPr lang="zh-CN" altLang="en-US" sz="2400" b="1" smtClean="0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坝</a:t>
            </a:r>
            <a:r>
              <a:rPr lang="zh-CN" altLang="en-US" sz="24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底受到水的压强</a:t>
            </a:r>
            <a:r>
              <a:rPr lang="zh-CN" altLang="en-US" sz="2400" b="1" smtClean="0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大，</a:t>
            </a:r>
            <a:r>
              <a:rPr lang="zh-CN" altLang="en-US" sz="2400" b="1" smtClean="0">
                <a:solidFill>
                  <a:schemeClr val="tx1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下</a:t>
            </a:r>
            <a:r>
              <a:rPr lang="zh-CN" altLang="en-US" sz="2400" b="1">
                <a:solidFill>
                  <a:schemeClr val="tx1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宽能耐压。</a:t>
            </a:r>
          </a:p>
        </p:txBody>
      </p:sp>
      <p:pic>
        <p:nvPicPr>
          <p:cNvPr id="3" name="图片 2" descr="b58f8c5494eef01f9b24c4bdebfe9925bc317d92">
            <a:hlinkClick r:id="rId4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159" y="1262001"/>
            <a:ext cx="2605831" cy="2275654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29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0722" name="矩形 30721"/>
          <p:cNvSpPr/>
          <p:nvPr/>
        </p:nvSpPr>
        <p:spPr>
          <a:xfrm>
            <a:off x="576551" y="631404"/>
            <a:ext cx="7611104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2. 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为什么深海鱼类被捕捞上岸后会死亡？</a:t>
            </a:r>
          </a:p>
        </p:txBody>
      </p:sp>
      <p:sp>
        <p:nvSpPr>
          <p:cNvPr id="30723" name="矩形 30722"/>
          <p:cNvSpPr/>
          <p:nvPr/>
        </p:nvSpPr>
        <p:spPr>
          <a:xfrm>
            <a:off x="306150" y="3537454"/>
            <a:ext cx="8552624" cy="131112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400" b="1">
                <a:solidFill>
                  <a:schemeClr val="tx1"/>
                </a:solidFill>
                <a:latin typeface="宋体" pitchFamily="2" charset="-122"/>
                <a:ea typeface="宋体" panose="02010600030101010101" pitchFamily="2" charset="-122"/>
              </a:rPr>
              <a:t>    带鱼等深海鱼类长期生活在深海当中</a:t>
            </a:r>
            <a:r>
              <a:rPr lang="en-US" altLang="zh-CN" sz="2400" b="1">
                <a:solidFill>
                  <a:schemeClr val="tx1"/>
                </a:solidFill>
                <a:latin typeface="宋体" pitchFamily="2" charset="-122"/>
                <a:ea typeface="宋体" panose="02010600030101010101" pitchFamily="2" charset="-122"/>
              </a:rPr>
              <a:t>,</a:t>
            </a:r>
            <a:r>
              <a:rPr lang="zh-CN" altLang="en-US" sz="2400" b="1">
                <a:solidFill>
                  <a:schemeClr val="tx1"/>
                </a:solidFill>
                <a:latin typeface="宋体" pitchFamily="2" charset="-122"/>
                <a:ea typeface="宋体" panose="02010600030101010101" pitchFamily="2" charset="-122"/>
              </a:rPr>
              <a:t>内脏器官</a:t>
            </a:r>
            <a:r>
              <a:rPr lang="zh-CN" altLang="en-US" sz="24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</a:rPr>
              <a:t>适应了深海中巨大的压强</a:t>
            </a:r>
            <a:r>
              <a:rPr lang="zh-CN" altLang="en-US" sz="2400" b="1">
                <a:solidFill>
                  <a:schemeClr val="tx1"/>
                </a:solidFill>
                <a:latin typeface="宋体" pitchFamily="2" charset="-122"/>
                <a:ea typeface="宋体" panose="02010600030101010101" pitchFamily="2" charset="-122"/>
              </a:rPr>
              <a:t>。一旦离开海</a:t>
            </a:r>
            <a:r>
              <a:rPr lang="zh-CN" altLang="en-US" sz="2400" b="1" smtClean="0">
                <a:solidFill>
                  <a:schemeClr val="tx1"/>
                </a:solidFill>
                <a:latin typeface="宋体" pitchFamily="2" charset="-122"/>
                <a:ea typeface="宋体" panose="02010600030101010101" pitchFamily="2" charset="-122"/>
              </a:rPr>
              <a:t>洋，由</a:t>
            </a:r>
            <a:r>
              <a:rPr lang="zh-CN" altLang="en-US" sz="2400" b="1">
                <a:solidFill>
                  <a:schemeClr val="tx1"/>
                </a:solidFill>
                <a:latin typeface="宋体" pitchFamily="2" charset="-122"/>
                <a:ea typeface="宋体" panose="02010600030101010101" pitchFamily="2" charset="-122"/>
              </a:rPr>
              <a:t>于</a:t>
            </a:r>
            <a:r>
              <a:rPr lang="zh-CN" altLang="en-US" sz="24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</a:rPr>
              <a:t>外界压强的忽然降</a:t>
            </a:r>
            <a:r>
              <a:rPr lang="zh-CN" altLang="en-US" sz="2400" b="1" smtClean="0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</a:rPr>
              <a:t>低，</a:t>
            </a:r>
            <a:r>
              <a:rPr lang="zh-CN" altLang="en-US" sz="2400" b="1" smtClean="0">
                <a:solidFill>
                  <a:schemeClr val="tx1"/>
                </a:solidFill>
                <a:latin typeface="宋体" pitchFamily="2" charset="-122"/>
                <a:ea typeface="宋体" panose="02010600030101010101" pitchFamily="2" charset="-122"/>
              </a:rPr>
              <a:t>内</a:t>
            </a:r>
            <a:r>
              <a:rPr lang="zh-CN" altLang="en-US" sz="2400" b="1">
                <a:solidFill>
                  <a:schemeClr val="tx1"/>
                </a:solidFill>
                <a:latin typeface="宋体" pitchFamily="2" charset="-122"/>
                <a:ea typeface="宋体" panose="02010600030101010101" pitchFamily="2" charset="-122"/>
              </a:rPr>
              <a:t>脏器官会爆裂而导致死亡。</a:t>
            </a:r>
          </a:p>
        </p:txBody>
      </p:sp>
      <p:pic>
        <p:nvPicPr>
          <p:cNvPr id="30724" name="Picture 2" descr="E:\教案\说课\液体压强\带鱼1.jpg"/>
          <p:cNvPicPr>
            <a:picLocks noChangeAspect="1"/>
          </p:cNvPicPr>
          <p:nvPr/>
        </p:nvPicPr>
        <p:blipFill>
          <a:blip r:embed="rId2"/>
          <a:srcRect l="9935" r="3679"/>
          <a:stretch>
            <a:fillRect/>
          </a:stretch>
        </p:blipFill>
        <p:spPr>
          <a:xfrm>
            <a:off x="947442" y="1224792"/>
            <a:ext cx="2772632" cy="21735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5" name="Picture 3" descr="E:\教案\说课\液体压强\深水鱼.jpg"/>
          <p:cNvPicPr>
            <a:picLocks noChangeAspect="1"/>
          </p:cNvPicPr>
          <p:nvPr/>
        </p:nvPicPr>
        <p:blipFill>
          <a:blip r:embed="rId3"/>
          <a:srcRect l="11411" r="19859" b="-1437"/>
          <a:stretch>
            <a:fillRect/>
          </a:stretch>
        </p:blipFill>
        <p:spPr>
          <a:xfrm>
            <a:off x="4647739" y="1224793"/>
            <a:ext cx="2701017" cy="2218856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1746" name="矩形 31745"/>
          <p:cNvSpPr/>
          <p:nvPr/>
        </p:nvSpPr>
        <p:spPr>
          <a:xfrm>
            <a:off x="532591" y="579724"/>
            <a:ext cx="8421386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0000FF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3. 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为什么潜水员穿的深海潜水服要厚重一些？</a:t>
            </a:r>
          </a:p>
        </p:txBody>
      </p:sp>
      <p:sp>
        <p:nvSpPr>
          <p:cNvPr id="31747" name="矩形 31746"/>
          <p:cNvSpPr/>
          <p:nvPr/>
        </p:nvSpPr>
        <p:spPr>
          <a:xfrm>
            <a:off x="327170" y="3663149"/>
            <a:ext cx="843093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zh-CN" altLang="en-US" sz="2400" b="1">
                <a:solidFill>
                  <a:schemeClr val="tx1"/>
                </a:solidFill>
                <a:latin typeface="宋体" pitchFamily="2" charset="-122"/>
                <a:ea typeface="宋体" panose="02010600030101010101" pitchFamily="2" charset="-122"/>
              </a:rPr>
              <a:t>    液体压强随</a:t>
            </a:r>
            <a:r>
              <a:rPr lang="zh-CN" altLang="en-US" sz="24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</a:rPr>
              <a:t>深度的增加而增大</a:t>
            </a:r>
            <a:r>
              <a:rPr lang="zh-CN" altLang="en-US" sz="2400" b="1">
                <a:solidFill>
                  <a:schemeClr val="tx1"/>
                </a:solidFill>
                <a:latin typeface="宋体" pitchFamily="2" charset="-122"/>
                <a:ea typeface="宋体" panose="02010600030101010101" pitchFamily="2" charset="-122"/>
              </a:rPr>
              <a:t>，故深海潜水</a:t>
            </a:r>
            <a:r>
              <a:rPr lang="zh-CN" altLang="en-US" sz="2400" b="1" smtClean="0">
                <a:solidFill>
                  <a:schemeClr val="tx1"/>
                </a:solidFill>
                <a:latin typeface="宋体" pitchFamily="2" charset="-122"/>
                <a:ea typeface="宋体" panose="02010600030101010101" pitchFamily="2" charset="-122"/>
              </a:rPr>
              <a:t>服</a:t>
            </a:r>
            <a:r>
              <a:rPr lang="zh-CN" altLang="en-US" sz="2400" b="1">
                <a:solidFill>
                  <a:schemeClr val="tx1"/>
                </a:solidFill>
                <a:latin typeface="宋体" pitchFamily="2" charset="-122"/>
                <a:ea typeface="宋体" panose="02010600030101010101" pitchFamily="2" charset="-122"/>
              </a:rPr>
              <a:t>要更耐压，更厚重些。 </a:t>
            </a:r>
          </a:p>
        </p:txBody>
      </p:sp>
      <p:pic>
        <p:nvPicPr>
          <p:cNvPr id="2" name="图片 1" descr="ac1a8b4591f04ea48986685f211385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449" y="1498757"/>
            <a:ext cx="3167078" cy="1820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9" b="24340"/>
          <a:stretch>
            <a:fillRect/>
          </a:stretch>
        </p:blipFill>
        <p:spPr>
          <a:xfrm>
            <a:off x="709544" y="1322541"/>
            <a:ext cx="1884183" cy="1918669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3572510" y="383540"/>
            <a:ext cx="1047750" cy="461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latin typeface="黑体" pitchFamily="49" charset="-122"/>
                <a:ea typeface="黑体" pitchFamily="49" charset="-122"/>
              </a:defRPr>
            </a:lvl1pPr>
          </a:lstStyle>
          <a:p>
            <a:r>
              <a:rPr lang="zh-CN" altLang="en-US"/>
              <a:t>压 力</a:t>
            </a:r>
          </a:p>
        </p:txBody>
      </p:sp>
      <p:grpSp>
        <p:nvGrpSpPr>
          <p:cNvPr id="56323" name="组合 56322"/>
          <p:cNvGrpSpPr/>
          <p:nvPr/>
        </p:nvGrpSpPr>
        <p:grpSpPr>
          <a:xfrm>
            <a:off x="1755770" y="3081152"/>
            <a:ext cx="171450" cy="151130"/>
            <a:chOff x="2880" y="3269"/>
            <a:chExt cx="432" cy="336"/>
          </a:xfrm>
        </p:grpSpPr>
        <p:sp>
          <p:nvSpPr>
            <p:cNvPr id="56324" name="直接连接符 56323"/>
            <p:cNvSpPr/>
            <p:nvPr/>
          </p:nvSpPr>
          <p:spPr>
            <a:xfrm flipH="1">
              <a:off x="3302" y="3269"/>
              <a:ext cx="2" cy="336"/>
            </a:xfrm>
            <a:prstGeom prst="line">
              <a:avLst/>
            </a:prstGeom>
            <a:ln w="31750" cap="flat" cmpd="sng">
              <a:solidFill>
                <a:srgbClr val="FF3399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56325" name="直接连接符 56324"/>
            <p:cNvSpPr/>
            <p:nvPr/>
          </p:nvSpPr>
          <p:spPr>
            <a:xfrm>
              <a:off x="2880" y="3552"/>
              <a:ext cx="432" cy="0"/>
            </a:xfrm>
            <a:prstGeom prst="line">
              <a:avLst/>
            </a:prstGeom>
            <a:ln w="31750" cap="flat" cmpd="sng">
              <a:solidFill>
                <a:srgbClr val="FF3399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</p:grpSp>
      <p:sp>
        <p:nvSpPr>
          <p:cNvPr id="56326" name="矩形 56325"/>
          <p:cNvSpPr/>
          <p:nvPr/>
        </p:nvSpPr>
        <p:spPr>
          <a:xfrm>
            <a:off x="1164908" y="3209422"/>
            <a:ext cx="486728" cy="5988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300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56327" name="直接连接符 56326"/>
          <p:cNvSpPr/>
          <p:nvPr/>
        </p:nvSpPr>
        <p:spPr>
          <a:xfrm>
            <a:off x="1755294" y="3081152"/>
            <a:ext cx="476" cy="863441"/>
          </a:xfrm>
          <a:prstGeom prst="line">
            <a:avLst/>
          </a:prstGeom>
          <a:ln w="34925" cap="flat" cmpd="sng">
            <a:solidFill>
              <a:srgbClr val="FF3399"/>
            </a:solidFill>
            <a:prstDash val="solid"/>
            <a:headEnd type="oval" w="med" len="med"/>
            <a:tailEnd type="triangle" w="med" len="med"/>
          </a:ln>
        </p:spPr>
        <p:txBody>
          <a:bodyPr/>
          <a:lstStyle/>
          <a:p/>
        </p:txBody>
      </p:sp>
      <p:graphicFrame>
        <p:nvGraphicFramePr>
          <p:cNvPr id="59394" name="对象 59393"/>
          <p:cNvGraphicFramePr>
            <a:graphicFrameLocks noChangeAspect="1"/>
          </p:cNvGraphicFramePr>
          <p:nvPr/>
        </p:nvGraphicFramePr>
        <p:xfrm>
          <a:off x="3047524" y="1280610"/>
          <a:ext cx="2594610" cy="192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r:id="rId4" progId="Paint.Picture">
                  <p:embed/>
                </p:oleObj>
              </mc:Choice>
              <mc:Fallback>
                <p:oleObj r:id="rId4" progId="Paint.Picture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5">
                        <a:clrChange>
                          <a:clrFrom>
                            <a:srgbClr val="E0E4E0"/>
                          </a:clrFrom>
                          <a:clrTo>
                            <a:srgbClr val="E0E4E0">
                              <a:alpha val="0"/>
                            </a:srgbClr>
                          </a:clrTo>
                        </a:clrChange>
                      </a:blip>
                      <a:stretch>
                        <a:fillRect/>
                      </a:stretch>
                    </p:blipFill>
                    <p:spPr>
                      <a:xfrm>
                        <a:off x="3047524" y="1280610"/>
                        <a:ext cx="2594610" cy="192881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5" name="直接连接符 59394"/>
          <p:cNvSpPr/>
          <p:nvPr/>
        </p:nvSpPr>
        <p:spPr>
          <a:xfrm rot="-16200000">
            <a:off x="3360896" y="1491112"/>
            <a:ext cx="476" cy="627698"/>
          </a:xfrm>
          <a:prstGeom prst="line">
            <a:avLst/>
          </a:prstGeom>
          <a:ln w="31750" cap="flat" cmpd="sng">
            <a:solidFill>
              <a:srgbClr val="FF3399"/>
            </a:solidFill>
            <a:prstDash val="solid"/>
            <a:headEnd type="oval" w="med" len="med"/>
            <a:tailEnd type="triangle" w="med" len="med"/>
          </a:ln>
        </p:spPr>
        <p:txBody>
          <a:bodyPr/>
          <a:lstStyle/>
          <a:p/>
        </p:txBody>
      </p:sp>
      <p:grpSp>
        <p:nvGrpSpPr>
          <p:cNvPr id="59396" name="组合 59395"/>
          <p:cNvGrpSpPr/>
          <p:nvPr/>
        </p:nvGrpSpPr>
        <p:grpSpPr>
          <a:xfrm rot="-10800000">
            <a:off x="3548920" y="1666290"/>
            <a:ext cx="140272" cy="138986"/>
            <a:chOff x="2880" y="3079"/>
            <a:chExt cx="563" cy="476"/>
          </a:xfrm>
        </p:grpSpPr>
        <p:sp>
          <p:nvSpPr>
            <p:cNvPr id="59397" name="直接连接符 59396"/>
            <p:cNvSpPr/>
            <p:nvPr/>
          </p:nvSpPr>
          <p:spPr>
            <a:xfrm>
              <a:off x="3349" y="3079"/>
              <a:ext cx="23" cy="472"/>
            </a:xfrm>
            <a:prstGeom prst="line">
              <a:avLst/>
            </a:prstGeom>
            <a:ln w="28575" cap="flat" cmpd="sng">
              <a:solidFill>
                <a:srgbClr val="FF3399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59398" name="直接连接符 59397"/>
            <p:cNvSpPr/>
            <p:nvPr/>
          </p:nvSpPr>
          <p:spPr>
            <a:xfrm>
              <a:off x="2880" y="3553"/>
              <a:ext cx="563" cy="2"/>
            </a:xfrm>
            <a:prstGeom prst="line">
              <a:avLst/>
            </a:prstGeom>
            <a:ln w="28575" cap="flat" cmpd="sng">
              <a:solidFill>
                <a:srgbClr val="FF3399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</p:grpSp>
      <p:sp>
        <p:nvSpPr>
          <p:cNvPr id="59399" name="矩形 59398"/>
          <p:cNvSpPr/>
          <p:nvPr/>
        </p:nvSpPr>
        <p:spPr>
          <a:xfrm>
            <a:off x="3111341" y="1970696"/>
            <a:ext cx="345281" cy="5988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300" i="1"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</a:p>
        </p:txBody>
      </p:sp>
      <p:grpSp>
        <p:nvGrpSpPr>
          <p:cNvPr id="61444" name="组合 61443"/>
          <p:cNvGrpSpPr/>
          <p:nvPr/>
        </p:nvGrpSpPr>
        <p:grpSpPr>
          <a:xfrm rot="-2068471">
            <a:off x="7332345" y="2416228"/>
            <a:ext cx="220266" cy="223838"/>
            <a:chOff x="2880" y="3216"/>
            <a:chExt cx="432" cy="336"/>
          </a:xfrm>
        </p:grpSpPr>
        <p:sp>
          <p:nvSpPr>
            <p:cNvPr id="61445" name="直接连接符 61444"/>
            <p:cNvSpPr/>
            <p:nvPr/>
          </p:nvSpPr>
          <p:spPr>
            <a:xfrm flipH="1">
              <a:off x="3312" y="3216"/>
              <a:ext cx="0" cy="336"/>
            </a:xfrm>
            <a:prstGeom prst="line">
              <a:avLst/>
            </a:prstGeom>
            <a:ln w="57150" cap="flat" cmpd="sng">
              <a:solidFill>
                <a:schemeClr val="tx2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61446" name="直接连接符 61445"/>
            <p:cNvSpPr/>
            <p:nvPr/>
          </p:nvSpPr>
          <p:spPr>
            <a:xfrm>
              <a:off x="2880" y="3552"/>
              <a:ext cx="432" cy="0"/>
            </a:xfrm>
            <a:prstGeom prst="line">
              <a:avLst/>
            </a:prstGeom>
            <a:ln w="57150" cap="flat" cmpd="sng">
              <a:solidFill>
                <a:schemeClr val="tx2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</p:grpSp>
      <p:grpSp>
        <p:nvGrpSpPr>
          <p:cNvPr id="14401" name="组合 14400"/>
          <p:cNvGrpSpPr/>
          <p:nvPr/>
        </p:nvGrpSpPr>
        <p:grpSpPr>
          <a:xfrm>
            <a:off x="5786914" y="1299184"/>
            <a:ext cx="3200400" cy="1838801"/>
            <a:chExt cx="1860" cy="1044"/>
          </a:xfrm>
        </p:grpSpPr>
        <p:sp>
          <p:nvSpPr>
            <p:cNvPr id="17" name="直角三角形 16"/>
            <p:cNvSpPr/>
            <p:nvPr/>
          </p:nvSpPr>
          <p:spPr>
            <a:xfrm rot="16200000">
              <a:off x="450" y="-362"/>
              <a:ext cx="953" cy="1860"/>
            </a:xfrm>
            <a:prstGeom prst="rtTriangle">
              <a:avLst/>
            </a:prstGeom>
            <a:solidFill>
              <a:srgbClr val="663300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grpSp>
          <p:nvGrpSpPr>
            <p:cNvPr id="14403" name="组合 14402"/>
            <p:cNvGrpSpPr/>
            <p:nvPr/>
          </p:nvGrpSpPr>
          <p:grpSpPr>
            <a:xfrm>
              <a:off x="635" y="0"/>
              <a:ext cx="635" cy="544"/>
              <a:chExt cx="616" cy="544"/>
            </a:xfrm>
          </p:grpSpPr>
          <p:sp>
            <p:nvSpPr>
              <p:cNvPr id="14404" name="矩形 14403"/>
              <p:cNvSpPr/>
              <p:nvPr/>
            </p:nvSpPr>
            <p:spPr>
              <a:xfrm rot="19961748">
                <a:off x="0" y="45"/>
                <a:ext cx="616" cy="483"/>
              </a:xfrm>
              <a:prstGeom prst="rect">
                <a:avLst/>
              </a:prstGeom>
              <a:solidFill>
                <a:srgbClr val="00CC99"/>
              </a:soli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14405" name="未知"/>
              <p:cNvSpPr/>
              <p:nvPr/>
            </p:nvSpPr>
            <p:spPr>
              <a:xfrm>
                <a:off x="272" y="136"/>
                <a:ext cx="318" cy="317"/>
              </a:xfrm>
              <a:custGeom>
                <a:rect l="0" t="0" r="0" b="0"/>
                <a:pathLst>
                  <a:path w="273" h="225">
                    <a:moveTo>
                      <a:pt x="273" y="0"/>
                    </a:moveTo>
                    <a:cubicBezTo>
                      <a:pt x="255" y="6"/>
                      <a:pt x="212" y="17"/>
                      <a:pt x="201" y="36"/>
                    </a:cubicBezTo>
                    <a:cubicBezTo>
                      <a:pt x="191" y="54"/>
                      <a:pt x="202" y="80"/>
                      <a:pt x="189" y="96"/>
                    </a:cubicBezTo>
                    <a:cubicBezTo>
                      <a:pt x="170" y="118"/>
                      <a:pt x="133" y="111"/>
                      <a:pt x="105" y="120"/>
                    </a:cubicBezTo>
                    <a:cubicBezTo>
                      <a:pt x="0" y="225"/>
                      <a:pt x="66" y="191"/>
                      <a:pt x="213" y="180"/>
                    </a:cubicBezTo>
                    <a:cubicBezTo>
                      <a:pt x="225" y="176"/>
                      <a:pt x="249" y="168"/>
                      <a:pt x="249" y="168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14406" name="未知"/>
              <p:cNvSpPr/>
              <p:nvPr/>
            </p:nvSpPr>
            <p:spPr>
              <a:xfrm>
                <a:off x="182" y="0"/>
                <a:ext cx="272" cy="544"/>
              </a:xfrm>
              <a:custGeom>
                <a:rect l="0" t="0" r="0" b="0"/>
                <a:pathLst>
                  <a:path w="396" h="478">
                    <a:moveTo>
                      <a:pt x="311" y="0"/>
                    </a:moveTo>
                    <a:cubicBezTo>
                      <a:pt x="279" y="8"/>
                      <a:pt x="250" y="9"/>
                      <a:pt x="227" y="36"/>
                    </a:cubicBezTo>
                    <a:cubicBezTo>
                      <a:pt x="208" y="58"/>
                      <a:pt x="179" y="108"/>
                      <a:pt x="179" y="108"/>
                    </a:cubicBezTo>
                    <a:cubicBezTo>
                      <a:pt x="191" y="116"/>
                      <a:pt x="210" y="118"/>
                      <a:pt x="215" y="132"/>
                    </a:cubicBezTo>
                    <a:cubicBezTo>
                      <a:pt x="232" y="182"/>
                      <a:pt x="194" y="183"/>
                      <a:pt x="167" y="192"/>
                    </a:cubicBezTo>
                    <a:cubicBezTo>
                      <a:pt x="85" y="274"/>
                      <a:pt x="67" y="245"/>
                      <a:pt x="131" y="288"/>
                    </a:cubicBezTo>
                    <a:cubicBezTo>
                      <a:pt x="123" y="300"/>
                      <a:pt x="118" y="315"/>
                      <a:pt x="107" y="324"/>
                    </a:cubicBezTo>
                    <a:cubicBezTo>
                      <a:pt x="85" y="343"/>
                      <a:pt x="35" y="372"/>
                      <a:pt x="35" y="372"/>
                    </a:cubicBezTo>
                    <a:cubicBezTo>
                      <a:pt x="0" y="478"/>
                      <a:pt x="143" y="396"/>
                      <a:pt x="203" y="384"/>
                    </a:cubicBezTo>
                    <a:cubicBezTo>
                      <a:pt x="235" y="388"/>
                      <a:pt x="267" y="389"/>
                      <a:pt x="299" y="396"/>
                    </a:cubicBezTo>
                    <a:cubicBezTo>
                      <a:pt x="324" y="401"/>
                      <a:pt x="396" y="420"/>
                      <a:pt x="371" y="420"/>
                    </a:cubicBezTo>
                    <a:cubicBezTo>
                      <a:pt x="355" y="420"/>
                      <a:pt x="339" y="420"/>
                      <a:pt x="323" y="420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14407" name="未知"/>
              <p:cNvSpPr/>
              <p:nvPr/>
            </p:nvSpPr>
            <p:spPr>
              <a:xfrm>
                <a:off x="0" y="90"/>
                <a:ext cx="182" cy="273"/>
              </a:xfrm>
              <a:custGeom>
                <a:rect l="0" t="0" r="0" b="0"/>
                <a:pathLst>
                  <a:path w="108" h="144">
                    <a:moveTo>
                      <a:pt x="108" y="0"/>
                    </a:moveTo>
                    <a:cubicBezTo>
                      <a:pt x="104" y="16"/>
                      <a:pt x="106" y="35"/>
                      <a:pt x="96" y="48"/>
                    </a:cubicBezTo>
                    <a:cubicBezTo>
                      <a:pt x="88" y="58"/>
                      <a:pt x="70" y="52"/>
                      <a:pt x="60" y="60"/>
                    </a:cubicBezTo>
                    <a:cubicBezTo>
                      <a:pt x="50" y="68"/>
                      <a:pt x="0" y="137"/>
                      <a:pt x="0" y="144"/>
                    </a:cubicBez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</p:grpSp>
      <p:sp>
        <p:nvSpPr>
          <p:cNvPr id="61443" name="直接连接符 61442"/>
          <p:cNvSpPr/>
          <p:nvPr/>
        </p:nvSpPr>
        <p:spPr>
          <a:xfrm rot="-2145683" flipH="1">
            <a:off x="7828439" y="2124366"/>
            <a:ext cx="50483" cy="791528"/>
          </a:xfrm>
          <a:prstGeom prst="line">
            <a:avLst/>
          </a:prstGeom>
          <a:ln w="41275" cap="flat" cmpd="sng">
            <a:solidFill>
              <a:srgbClr val="FF3399"/>
            </a:solidFill>
            <a:prstDash val="solid"/>
            <a:headEnd type="oval" w="med" len="med"/>
            <a:tailEnd type="triangle" w="med" len="med"/>
          </a:ln>
        </p:spPr>
        <p:txBody>
          <a:bodyPr/>
          <a:lstStyle/>
          <a:p/>
        </p:txBody>
      </p:sp>
      <p:sp>
        <p:nvSpPr>
          <p:cNvPr id="61447" name="矩形 61446"/>
          <p:cNvSpPr/>
          <p:nvPr/>
        </p:nvSpPr>
        <p:spPr>
          <a:xfrm>
            <a:off x="8156258" y="2557912"/>
            <a:ext cx="438785" cy="59880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300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</a:p>
        </p:txBody>
      </p:sp>
      <p:grpSp>
        <p:nvGrpSpPr>
          <p:cNvPr id="18" name="组合 17"/>
          <p:cNvGrpSpPr/>
          <p:nvPr/>
        </p:nvGrpSpPr>
        <p:grpSpPr>
          <a:xfrm rot="19740000">
            <a:off x="7684280" y="2110709"/>
            <a:ext cx="137849" cy="158750"/>
            <a:chOff x="2867" y="3203"/>
            <a:chExt cx="491" cy="336"/>
          </a:xfrm>
        </p:grpSpPr>
        <p:sp>
          <p:nvSpPr>
            <p:cNvPr id="19" name="直接连接符 18"/>
            <p:cNvSpPr/>
            <p:nvPr/>
          </p:nvSpPr>
          <p:spPr>
            <a:xfrm flipH="1">
              <a:off x="3328" y="3203"/>
              <a:ext cx="0" cy="336"/>
            </a:xfrm>
            <a:prstGeom prst="line">
              <a:avLst/>
            </a:prstGeom>
            <a:ln w="28575" cap="flat" cmpd="sng">
              <a:solidFill>
                <a:srgbClr val="FF3399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21" name="直接连接符 20"/>
            <p:cNvSpPr/>
            <p:nvPr/>
          </p:nvSpPr>
          <p:spPr>
            <a:xfrm>
              <a:off x="2867" y="3505"/>
              <a:ext cx="491" cy="5"/>
            </a:xfrm>
            <a:prstGeom prst="line">
              <a:avLst/>
            </a:prstGeom>
            <a:ln w="28575" cap="flat" cmpd="sng">
              <a:solidFill>
                <a:srgbClr val="FF3399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</p:grpSp>
      <p:sp>
        <p:nvSpPr>
          <p:cNvPr id="23" name="Text Box 57"/>
          <p:cNvSpPr txBox="1"/>
          <p:nvPr/>
        </p:nvSpPr>
        <p:spPr>
          <a:xfrm>
            <a:off x="388858" y="3886121"/>
            <a:ext cx="5444966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垂直作用在物体表面上的力叫</a:t>
            </a:r>
            <a:r>
              <a:rPr lang="zh-CN" altLang="en-US" sz="2400" b="1">
                <a:solidFill>
                  <a:srgbClr val="750518"/>
                </a:solidFill>
                <a:latin typeface="宋体" pitchFamily="2" charset="-122"/>
                <a:ea typeface="宋体" panose="02010600030101010101" pitchFamily="2" charset="-122"/>
              </a:rPr>
              <a:t>压力。</a:t>
            </a:r>
          </a:p>
        </p:txBody>
      </p:sp>
      <p:sp>
        <p:nvSpPr>
          <p:cNvPr id="24" name="AutoShape 64"/>
          <p:cNvSpPr/>
          <p:nvPr/>
        </p:nvSpPr>
        <p:spPr>
          <a:xfrm>
            <a:off x="5286851" y="3669004"/>
            <a:ext cx="360045" cy="972503"/>
          </a:xfrm>
          <a:prstGeom prst="leftBrace">
            <a:avLst>
              <a:gd name="adj1" fmla="val 18475"/>
              <a:gd name="adj2" fmla="val 50000"/>
            </a:avLst>
          </a:prstGeom>
          <a:noFill/>
          <a:ln w="9525" cap="flat" cmpd="sng">
            <a:solidFill>
              <a:srgbClr val="007A77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24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5" name="Text Box 67"/>
          <p:cNvSpPr txBox="1"/>
          <p:nvPr/>
        </p:nvSpPr>
        <p:spPr>
          <a:xfrm>
            <a:off x="5648336" y="3425746"/>
            <a:ext cx="3332955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作用点：</a:t>
            </a:r>
            <a:r>
              <a:rPr lang="zh-CN" altLang="en-US" sz="2400" b="1">
                <a:solidFill>
                  <a:srgbClr val="750518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在被压的面上。</a:t>
            </a:r>
          </a:p>
        </p:txBody>
      </p:sp>
      <p:sp>
        <p:nvSpPr>
          <p:cNvPr id="26" name="Rectangle 68"/>
          <p:cNvSpPr/>
          <p:nvPr/>
        </p:nvSpPr>
        <p:spPr>
          <a:xfrm>
            <a:off x="5734219" y="4040446"/>
            <a:ext cx="3294698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方向：垂直于接触面指向受力物体</a:t>
            </a:r>
            <a:r>
              <a:rPr lang="zh-CN" altLang="en-US" sz="2400" b="1">
                <a:solidFill>
                  <a:schemeClr val="tx1"/>
                </a:solidFill>
                <a:latin typeface="宋体" pitchFamily="2" charset="-122"/>
                <a:ea typeface="宋体" panose="02010600030101010101" pitchFamily="2" charset="-122"/>
              </a:rPr>
              <a:t>。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6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6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6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7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6" grpId="0"/>
      <p:bldP spid="59399" grpId="1"/>
      <p:bldP spid="61447" grpId="2"/>
      <p:bldP spid="23" grpId="3"/>
      <p:bldP spid="24" grpId="4"/>
      <p:bldP spid="25" grpId="5"/>
      <p:bldP spid="26" grpId="6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椭圆 4"/>
          <p:cNvSpPr/>
          <p:nvPr/>
        </p:nvSpPr>
        <p:spPr>
          <a:xfrm>
            <a:off x="3114675" y="3653764"/>
            <a:ext cx="1428274" cy="3033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" name="椭圆 2"/>
          <p:cNvSpPr/>
          <p:nvPr/>
        </p:nvSpPr>
        <p:spPr>
          <a:xfrm>
            <a:off x="971074" y="3633761"/>
            <a:ext cx="412909" cy="207645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" name="圆柱形 1"/>
          <p:cNvSpPr/>
          <p:nvPr/>
        </p:nvSpPr>
        <p:spPr>
          <a:xfrm>
            <a:off x="979170" y="3122745"/>
            <a:ext cx="399574" cy="704850"/>
          </a:xfrm>
          <a:prstGeom prst="can">
            <a:avLst>
              <a:gd name="adj" fmla="val 32940"/>
            </a:avLst>
          </a:prstGeom>
          <a:solidFill>
            <a:srgbClr val="66FF66"/>
          </a:solidFill>
          <a:ln w="9525" cap="flat" cmpd="sng">
            <a:solidFill>
              <a:srgbClr val="CCFFCC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165890" name="圆柱形 165889"/>
          <p:cNvSpPr/>
          <p:nvPr/>
        </p:nvSpPr>
        <p:spPr>
          <a:xfrm>
            <a:off x="977741" y="3109410"/>
            <a:ext cx="399574" cy="718185"/>
          </a:xfrm>
          <a:prstGeom prst="can">
            <a:avLst>
              <a:gd name="adj" fmla="val 32940"/>
            </a:avLst>
          </a:prstGeom>
          <a:solidFill>
            <a:srgbClr val="66FF66"/>
          </a:solidFill>
          <a:ln w="9525" cap="flat" cmpd="sng">
            <a:solidFill>
              <a:srgbClr val="CCFFCC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165893" name="矩形 165892"/>
          <p:cNvSpPr/>
          <p:nvPr/>
        </p:nvSpPr>
        <p:spPr>
          <a:xfrm>
            <a:off x="1484948" y="1749716"/>
            <a:ext cx="528828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设液柱的高度为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、平面的面积为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</a:p>
        </p:txBody>
      </p:sp>
      <p:grpSp>
        <p:nvGrpSpPr>
          <p:cNvPr id="165894" name="组合 165893"/>
          <p:cNvGrpSpPr/>
          <p:nvPr/>
        </p:nvGrpSpPr>
        <p:grpSpPr>
          <a:xfrm>
            <a:off x="464820" y="2187390"/>
            <a:ext cx="1428750" cy="2191226"/>
            <a:chOff x="192" y="1875"/>
            <a:chExt cx="1200" cy="2013"/>
          </a:xfrm>
        </p:grpSpPr>
        <p:sp>
          <p:nvSpPr>
            <p:cNvPr id="165895" name="圆柱形 165894"/>
            <p:cNvSpPr/>
            <p:nvPr/>
          </p:nvSpPr>
          <p:spPr>
            <a:xfrm>
              <a:off x="192" y="2688"/>
              <a:ext cx="1200" cy="1200"/>
            </a:xfrm>
            <a:prstGeom prst="can">
              <a:avLst>
                <a:gd name="adj" fmla="val 25000"/>
              </a:avLst>
            </a:prstGeom>
            <a:noFill/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65896" name="圆柱形 165895"/>
            <p:cNvSpPr/>
            <p:nvPr/>
          </p:nvSpPr>
          <p:spPr>
            <a:xfrm>
              <a:off x="192" y="1875"/>
              <a:ext cx="1200" cy="1110"/>
            </a:xfrm>
            <a:prstGeom prst="can">
              <a:avLst>
                <a:gd name="adj" fmla="val 25000"/>
              </a:avLst>
            </a:prstGeom>
            <a:noFill/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</p:grpSp>
      <p:sp>
        <p:nvSpPr>
          <p:cNvPr id="165897" name="右箭头 165896"/>
          <p:cNvSpPr/>
          <p:nvPr/>
        </p:nvSpPr>
        <p:spPr>
          <a:xfrm>
            <a:off x="2632472" y="3288242"/>
            <a:ext cx="400050" cy="40005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0000"/>
          </a:solidFill>
          <a:ln w="9525">
            <a:noFill/>
          </a:ln>
        </p:spPr>
        <p:txBody>
          <a:bodyPr/>
          <a:lstStyle/>
          <a:p>
            <a:endParaRPr lang="zh-CN" altLang="en-US" sz="1350"/>
          </a:p>
        </p:txBody>
      </p:sp>
      <p:grpSp>
        <p:nvGrpSpPr>
          <p:cNvPr id="165898" name="组合 165897"/>
          <p:cNvGrpSpPr/>
          <p:nvPr/>
        </p:nvGrpSpPr>
        <p:grpSpPr>
          <a:xfrm>
            <a:off x="1444229" y="3233473"/>
            <a:ext cx="1143000" cy="571500"/>
            <a:chOff x="864" y="3024"/>
            <a:chExt cx="960" cy="480"/>
          </a:xfrm>
        </p:grpSpPr>
        <p:sp>
          <p:nvSpPr>
            <p:cNvPr id="165899" name="直接连接符 165898"/>
            <p:cNvSpPr/>
            <p:nvPr/>
          </p:nvSpPr>
          <p:spPr>
            <a:xfrm>
              <a:off x="864" y="3024"/>
              <a:ext cx="912" cy="0"/>
            </a:xfrm>
            <a:prstGeom prst="line">
              <a:avLst/>
            </a:prstGeom>
            <a:ln w="9525" cap="rnd" cmpd="sng">
              <a:solidFill>
                <a:schemeClr val="tx1"/>
              </a:solidFill>
              <a:prstDash val="sysDot"/>
              <a:miter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900" name="直接连接符 165899"/>
            <p:cNvSpPr/>
            <p:nvPr/>
          </p:nvSpPr>
          <p:spPr>
            <a:xfrm>
              <a:off x="912" y="3504"/>
              <a:ext cx="864" cy="0"/>
            </a:xfrm>
            <a:prstGeom prst="line">
              <a:avLst/>
            </a:prstGeom>
            <a:ln w="9525" cap="rnd" cmpd="sng">
              <a:solidFill>
                <a:schemeClr val="tx1"/>
              </a:solidFill>
              <a:prstDash val="sysDot"/>
              <a:miter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901" name="直接连接符 165900"/>
            <p:cNvSpPr/>
            <p:nvPr/>
          </p:nvSpPr>
          <p:spPr>
            <a:xfrm flipH="1" flipV="1">
              <a:off x="1584" y="3024"/>
              <a:ext cx="0" cy="144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165902" name="直接连接符 165901"/>
            <p:cNvSpPr/>
            <p:nvPr/>
          </p:nvSpPr>
          <p:spPr>
            <a:xfrm flipH="1">
              <a:off x="1584" y="3360"/>
              <a:ext cx="0" cy="144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165903" name="文本框 165902"/>
            <p:cNvSpPr txBox="1"/>
            <p:nvPr/>
          </p:nvSpPr>
          <p:spPr>
            <a:xfrm>
              <a:off x="1488" y="3120"/>
              <a:ext cx="336" cy="30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b="1" i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h</a:t>
              </a:r>
            </a:p>
          </p:txBody>
        </p:sp>
      </p:grpSp>
      <p:sp>
        <p:nvSpPr>
          <p:cNvPr id="165911" name="文本框 165910"/>
          <p:cNvSpPr txBox="1"/>
          <p:nvPr/>
        </p:nvSpPr>
        <p:spPr>
          <a:xfrm>
            <a:off x="3604736" y="3827595"/>
            <a:ext cx="331470" cy="4140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l"/>
            <a:r>
              <a:rPr lang="en-US" altLang="zh-CN" sz="21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</a:t>
            </a:r>
          </a:p>
        </p:txBody>
      </p:sp>
      <p:grpSp>
        <p:nvGrpSpPr>
          <p:cNvPr id="165913" name="组合 165912"/>
          <p:cNvGrpSpPr/>
          <p:nvPr/>
        </p:nvGrpSpPr>
        <p:grpSpPr>
          <a:xfrm>
            <a:off x="3165872" y="3233473"/>
            <a:ext cx="1170385" cy="571500"/>
            <a:chOff x="864" y="3024"/>
            <a:chExt cx="983" cy="480"/>
          </a:xfrm>
        </p:grpSpPr>
        <p:sp>
          <p:nvSpPr>
            <p:cNvPr id="165914" name="直接连接符 165913"/>
            <p:cNvSpPr/>
            <p:nvPr/>
          </p:nvSpPr>
          <p:spPr>
            <a:xfrm>
              <a:off x="864" y="3024"/>
              <a:ext cx="912" cy="0"/>
            </a:xfrm>
            <a:prstGeom prst="line">
              <a:avLst/>
            </a:prstGeom>
            <a:ln w="9525" cap="rnd" cmpd="sng">
              <a:solidFill>
                <a:schemeClr val="tx1"/>
              </a:solidFill>
              <a:prstDash val="sysDot"/>
              <a:miter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915" name="直接连接符 165914"/>
            <p:cNvSpPr/>
            <p:nvPr/>
          </p:nvSpPr>
          <p:spPr>
            <a:xfrm>
              <a:off x="912" y="3504"/>
              <a:ext cx="864" cy="0"/>
            </a:xfrm>
            <a:prstGeom prst="line">
              <a:avLst/>
            </a:prstGeom>
            <a:ln w="9525" cap="rnd" cmpd="sng">
              <a:solidFill>
                <a:schemeClr val="tx1"/>
              </a:solidFill>
              <a:prstDash val="sysDot"/>
              <a:miter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65916" name="直接连接符 165915"/>
            <p:cNvSpPr/>
            <p:nvPr/>
          </p:nvSpPr>
          <p:spPr>
            <a:xfrm flipH="1" flipV="1">
              <a:off x="1584" y="3024"/>
              <a:ext cx="0" cy="144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165917" name="直接连接符 165916"/>
            <p:cNvSpPr/>
            <p:nvPr/>
          </p:nvSpPr>
          <p:spPr>
            <a:xfrm flipH="1">
              <a:off x="1584" y="3360"/>
              <a:ext cx="0" cy="144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165918" name="文本框 165917"/>
            <p:cNvSpPr txBox="1"/>
            <p:nvPr/>
          </p:nvSpPr>
          <p:spPr>
            <a:xfrm>
              <a:off x="1511" y="3116"/>
              <a:ext cx="336" cy="30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CN" b="1" i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h</a:t>
              </a:r>
            </a:p>
          </p:txBody>
        </p:sp>
      </p:grpSp>
      <p:sp>
        <p:nvSpPr>
          <p:cNvPr id="165904" name="下箭头 165903"/>
          <p:cNvSpPr/>
          <p:nvPr/>
        </p:nvSpPr>
        <p:spPr>
          <a:xfrm>
            <a:off x="3558064" y="3404923"/>
            <a:ext cx="378619" cy="3429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noFill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165919" name="矩形 165918"/>
          <p:cNvSpPr/>
          <p:nvPr/>
        </p:nvSpPr>
        <p:spPr>
          <a:xfrm>
            <a:off x="1200150" y="934083"/>
            <a:ext cx="7666673" cy="829945"/>
          </a:xfrm>
          <a:prstGeom prst="rect">
            <a:avLst/>
          </a:prstGeom>
          <a:noFill/>
          <a:ln w="22225">
            <a:noFill/>
          </a:ln>
        </p:spPr>
        <p:txBody>
          <a:bodyPr wrap="square">
            <a:spAutoFit/>
          </a:bodyPr>
          <a:lstStyle/>
          <a:p>
            <a:pPr algn="l" fontAlgn="auto">
              <a:spcBef>
                <a:spcPct val="0"/>
              </a:spcBef>
            </a:pPr>
            <a:r>
              <a:rPr lang="zh-CN" altLang="en-US"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设想液体中有一个水平放置的</a:t>
            </a:r>
            <a:r>
              <a:rPr lang="en-US" altLang="zh-CN"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平面</a:t>
            </a:r>
            <a:r>
              <a:rPr lang="en-US" altLang="zh-CN"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，这个平面以上的液柱对平面的压力等于液柱所受的重力。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023938" y="3781399"/>
            <a:ext cx="35242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S</a:t>
            </a:r>
          </a:p>
        </p:txBody>
      </p:sp>
      <p:sp>
        <p:nvSpPr>
          <p:cNvPr id="6" name="TextBox 3"/>
          <p:cNvSpPr txBox="1"/>
          <p:nvPr/>
        </p:nvSpPr>
        <p:spPr>
          <a:xfrm>
            <a:off x="4385072" y="2254780"/>
            <a:ext cx="4331335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4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平面上方的液柱对平面的压力</a:t>
            </a:r>
          </a:p>
        </p:txBody>
      </p:sp>
      <p:graphicFrame>
        <p:nvGraphicFramePr>
          <p:cNvPr id="7" name="对象 6"/>
          <p:cNvGraphicFramePr>
            <a:graphicFrameLocks noChangeAspect="1"/>
          </p:cNvGraphicFramePr>
          <p:nvPr/>
        </p:nvGraphicFramePr>
        <p:xfrm>
          <a:off x="4785360" y="2756747"/>
          <a:ext cx="3577829" cy="420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r:id="rId2" progId="Equation.KSEE3">
                  <p:embed/>
                </p:oleObj>
              </mc:Choice>
              <mc:Fallback>
                <p:oleObj r:id="rId2" progId="Equation.KSEE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785360" y="2756747"/>
                        <a:ext cx="3577829" cy="42029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5"/>
          <p:cNvSpPr txBox="1"/>
          <p:nvPr/>
        </p:nvSpPr>
        <p:spPr>
          <a:xfrm>
            <a:off x="4542711" y="3443023"/>
            <a:ext cx="232537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</a:rPr>
              <a:t>平面受到的压强</a:t>
            </a:r>
          </a:p>
        </p:txBody>
      </p:sp>
      <p:graphicFrame>
        <p:nvGraphicFramePr>
          <p:cNvPr id="9" name="对象 8"/>
          <p:cNvGraphicFramePr>
            <a:graphicFrameLocks noChangeAspect="1"/>
          </p:cNvGraphicFramePr>
          <p:nvPr/>
        </p:nvGraphicFramePr>
        <p:xfrm>
          <a:off x="6940868" y="3233711"/>
          <a:ext cx="1825229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r:id="rId4" progId="Equation.3">
                  <p:embed/>
                </p:oleObj>
              </mc:Choice>
              <mc:Fallback>
                <p:oleObj r:id="rId4" progId="Equation.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40868" y="3233711"/>
                        <a:ext cx="1825229" cy="8572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文本框 22"/>
          <p:cNvSpPr txBox="1"/>
          <p:nvPr/>
        </p:nvSpPr>
        <p:spPr>
          <a:xfrm>
            <a:off x="3604895" y="302260"/>
            <a:ext cx="23304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latin typeface="黑体" pitchFamily="49" charset="-122"/>
                <a:ea typeface="黑体" pitchFamily="49" charset="-122"/>
              </a:defRPr>
            </a:lvl1pPr>
          </a:lstStyle>
          <a:p>
            <a:r>
              <a:rPr lang="zh-CN" altLang="en-US"/>
              <a:t>液体压强的大小</a:t>
            </a:r>
          </a:p>
        </p:txBody>
      </p:sp>
      <p:sp>
        <p:nvSpPr>
          <p:cNvPr id="6152" name="TextBox 7"/>
          <p:cNvSpPr txBox="1"/>
          <p:nvPr/>
        </p:nvSpPr>
        <p:spPr>
          <a:xfrm>
            <a:off x="1383745" y="4426480"/>
            <a:ext cx="5249545" cy="460375"/>
          </a:xfrm>
          <a:prstGeom prst="rect">
            <a:avLst/>
          </a:prstGeom>
          <a:noFill/>
          <a:ln w="25400">
            <a:noFill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因此，液面下深度为</a:t>
            </a:r>
            <a:r>
              <a:rPr lang="en-US" altLang="zh-CN" sz="2400" b="1" i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lang="zh-CN" alt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处液体的压强为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6652736" y="4236694"/>
            <a:ext cx="1607344" cy="772954"/>
            <a:chOff x="6572264" y="5357826"/>
            <a:chExt cx="2143140" cy="1143008"/>
          </a:xfrm>
        </p:grpSpPr>
        <p:sp>
          <p:nvSpPr>
            <p:cNvPr id="25" name="圆角矩形 24"/>
            <p:cNvSpPr/>
            <p:nvPr/>
          </p:nvSpPr>
          <p:spPr>
            <a:xfrm>
              <a:off x="6572264" y="5357826"/>
              <a:ext cx="2143140" cy="1143008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147" name="对象 6146"/>
            <p:cNvGraphicFramePr>
              <a:graphicFrameLocks noChangeAspect="1"/>
            </p:cNvGraphicFramePr>
            <p:nvPr/>
          </p:nvGraphicFramePr>
          <p:xfrm>
            <a:off x="6572522" y="5572507"/>
            <a:ext cx="1916020" cy="7136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5" r:id="rId6" progId="Equation.DSMT4">
                    <p:embed/>
                  </p:oleObj>
                </mc:Choice>
                <mc:Fallback>
                  <p:oleObj r:id="rId6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572522" y="5572507"/>
                          <a:ext cx="1916020" cy="713646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</p:cTn>
                        </p:par>
                        <p:par>
                          <p:cTn id="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65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  <p:cond evt="onBegin" delay="0">
                          <p:tn val="18"/>
                        </p:cond>
                      </p:stCondLst>
                      <p:childTnLst>
                        <p:par>
                          <p:cTn id="2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65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  <p:cond evt="onBegin" delay="0">
                          <p:tn val="24"/>
                        </p:cond>
                      </p:stCondLst>
                      <p:childTnLst>
                        <p:par>
                          <p:cTn id="2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  <p:cond evt="onBegin" delay="0">
                          <p:tn val="34"/>
                        </p:cond>
                      </p:stCondLst>
                      <p:childTnLst>
                        <p:par>
                          <p:cTn id="3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0" dur="500"/>
                                        <p:tgtEl>
                                          <p:spTgt spid="165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0" presetClass="path" presetSubtype="0" accel="50000" decel="50000" fill="hold" nodeType="afterEffect">
                                  <p:childTnLst>
                                    <p:animMotion origin="layout" path="M -5.2E-05 -9.3E-05 L 0.282344 -0.003704" pathEditMode="relative" rAng="0" ptsTypes="">
                                      <p:cBhvr>
                                        <p:cTn id="43" dur="2000" fill="hold"/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  <p:cond evt="onBegin" delay="0">
                          <p:tn val="46"/>
                        </p:cond>
                      </p:stCondLst>
                      <p:childTnLst>
                        <p:par>
                          <p:cTn id="4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  <p:cond evt="onBegin" delay="0">
                          <p:tn val="51"/>
                        </p:cond>
                      </p:stCondLst>
                      <p:childTnLst>
                        <p:par>
                          <p:cTn id="5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  <p:cond evt="onBegin" delay="0">
                          <p:tn val="56"/>
                        </p:cond>
                      </p:stCondLst>
                      <p:childTnLst>
                        <p:par>
                          <p:cTn id="5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  <p:cond evt="onBegin" delay="0">
                          <p:tn val="61"/>
                        </p:cond>
                      </p:stCondLst>
                      <p:childTnLst>
                        <p:par>
                          <p:cTn id="6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6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  <p:cond evt="onBegin" delay="0">
                          <p:tn val="70"/>
                        </p:cond>
                      </p:stCondLst>
                      <p:childTnLst>
                        <p:par>
                          <p:cTn id="72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7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  <p:cond evt="onBegin" delay="0">
                          <p:tn val="79"/>
                        </p:cond>
                      </p:stCondLst>
                      <p:childTnLst>
                        <p:par>
                          <p:cTn id="8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8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1"/>
      <p:bldP spid="165893" grpId="2"/>
      <p:bldP spid="165911" grpId="3"/>
      <p:bldP spid="4" grpId="4"/>
      <p:bldP spid="6" grpId="5"/>
      <p:bldP spid="8" grpId="6"/>
      <p:bldP spid="6152" grpId="7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03426" name="Text Box 2"/>
          <p:cNvSpPr txBox="1"/>
          <p:nvPr/>
        </p:nvSpPr>
        <p:spPr>
          <a:xfrm>
            <a:off x="2457450" y="686250"/>
            <a:ext cx="405765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zh-CN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03428" name="Text Box 4"/>
          <p:cNvSpPr txBox="1"/>
          <p:nvPr/>
        </p:nvSpPr>
        <p:spPr>
          <a:xfrm>
            <a:off x="419449" y="1083919"/>
            <a:ext cx="8833607" cy="237757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fontAlgn="auto" hangingPunct="0">
              <a:lnSpc>
                <a:spcPct val="150000"/>
              </a:lnSpc>
            </a:pPr>
            <a:r>
              <a:rPr lang="en-US" altLang="zh-CN" sz="2400" b="1" i="1"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en-US" altLang="zh-CN" sz="2400" b="1">
                <a:latin typeface="Times New Roman" panose="02020603050405020304" pitchFamily="18" charset="0"/>
                <a:ea typeface="宋体" panose="02010600030101010101" pitchFamily="2" charset="-122"/>
              </a:rPr>
              <a:t>——</a:t>
            </a: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</a:rPr>
              <a:t>液体在任一深度的压强  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（</a:t>
            </a:r>
            <a:r>
              <a:rPr lang="en-US" altLang="zh-CN" sz="2400" b="1">
                <a:latin typeface="Times New Roman" panose="02020603050405020304" pitchFamily="18" charset="0"/>
                <a:ea typeface="宋体" panose="02010600030101010101" pitchFamily="2" charset="-122"/>
              </a:rPr>
              <a:t>Pa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</a:rPr>
              <a:t>)</a:t>
            </a:r>
          </a:p>
          <a:p>
            <a:pPr eaLnBrk="0" fontAlgn="auto" hangingPunct="0">
              <a:lnSpc>
                <a:spcPct val="150000"/>
              </a:lnSpc>
            </a:pPr>
            <a:r>
              <a:rPr lang="en-US" altLang="zh-CN" sz="24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ρ</a:t>
            </a:r>
            <a:r>
              <a:rPr lang="en-US" altLang="zh-CN" sz="2400" b="1">
                <a:latin typeface="Times New Roman" panose="02020603050405020304" pitchFamily="18" charset="0"/>
                <a:ea typeface="宋体" panose="02010600030101010101" pitchFamily="2" charset="-122"/>
              </a:rPr>
              <a:t>——</a:t>
            </a: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</a:rPr>
              <a:t>液体的密度     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</a:rPr>
              <a:t>(</a:t>
            </a:r>
            <a:r>
              <a:rPr lang="en-US" altLang="zh-CN" sz="2400" b="1">
                <a:latin typeface="Times New Roman" panose="02020603050405020304" pitchFamily="18" charset="0"/>
                <a:ea typeface="宋体" panose="02010600030101010101" pitchFamily="2" charset="-122"/>
              </a:rPr>
              <a:t>kg/m</a:t>
            </a:r>
            <a:r>
              <a:rPr lang="en-US" altLang="zh-CN" sz="2400" b="1" baseline="30000"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</a:rPr>
              <a:t>)</a:t>
            </a:r>
          </a:p>
          <a:p>
            <a:pPr eaLnBrk="0" fontAlgn="auto" hangingPunct="0">
              <a:lnSpc>
                <a:spcPct val="150000"/>
              </a:lnSpc>
            </a:pPr>
            <a:r>
              <a:rPr lang="en-US" altLang="zh-CN" sz="2400" b="1" i="1">
                <a:latin typeface="Times New Roman" panose="02020603050405020304" pitchFamily="18" charset="0"/>
                <a:ea typeface="宋体" panose="02010600030101010101" pitchFamily="2" charset="-122"/>
              </a:rPr>
              <a:t>g</a:t>
            </a:r>
            <a:r>
              <a:rPr lang="en-US" altLang="zh-CN" sz="2400" b="1">
                <a:latin typeface="Times New Roman" panose="02020603050405020304" pitchFamily="18" charset="0"/>
                <a:ea typeface="宋体" panose="02010600030101010101" pitchFamily="2" charset="-122"/>
              </a:rPr>
              <a:t>——</a:t>
            </a: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</a:rPr>
              <a:t>重力常数          </a:t>
            </a:r>
            <a:r>
              <a:rPr lang="en-US" altLang="zh-CN" sz="2400" b="1">
                <a:latin typeface="Times New Roman" panose="02020603050405020304" pitchFamily="18" charset="0"/>
                <a:ea typeface="宋体" panose="02010600030101010101" pitchFamily="2" charset="-122"/>
              </a:rPr>
              <a:t>9.8N/kg</a:t>
            </a:r>
          </a:p>
          <a:p>
            <a:pPr eaLnBrk="0" fontAlgn="auto" hangingPunct="0">
              <a:lnSpc>
                <a:spcPct val="150000"/>
              </a:lnSpc>
            </a:pPr>
            <a:r>
              <a:rPr lang="en-US" altLang="zh-CN" sz="2700" b="1" i="1">
                <a:latin typeface="宋体" pitchFamily="2" charset="-122"/>
                <a:ea typeface="宋体" panose="02010600030101010101" pitchFamily="2" charset="-122"/>
              </a:rPr>
              <a:t>h</a:t>
            </a:r>
            <a:r>
              <a:rPr lang="en-US" altLang="zh-CN" sz="2400" b="1">
                <a:latin typeface="Times New Roman" panose="02020603050405020304" pitchFamily="18" charset="0"/>
                <a:ea typeface="宋体" panose="02010600030101010101" pitchFamily="2" charset="-122"/>
              </a:rPr>
              <a:t>——</a:t>
            </a:r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深度：</a:t>
            </a: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</a:rPr>
              <a:t>液体</a:t>
            </a:r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内部某一位置到上面自由液面的竖直距离 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</a:rPr>
              <a:t>(</a:t>
            </a:r>
            <a:r>
              <a:rPr lang="en-US" altLang="zh-CN" sz="2400" b="1">
                <a:latin typeface="Times New Roman" panose="02020603050405020304" pitchFamily="18" charset="0"/>
                <a:ea typeface="宋体" panose="02010600030101010101" pitchFamily="2" charset="-122"/>
              </a:rPr>
              <a:t>m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</a:rPr>
              <a:t>)</a:t>
            </a:r>
            <a:endParaRPr lang="en-US" altLang="zh-CN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03429" name="Objec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6285" y="2111190"/>
            <a:ext cx="66675" cy="14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09" name="+9208.eps" descr="id:2147512564;FounderC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092" y="3437546"/>
            <a:ext cx="4260908" cy="1390101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5301842" y="2058980"/>
            <a:ext cx="3233681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0000FF"/>
                </a:solidFill>
                <a:latin typeface="黑体" pitchFamily="49" charset="-122"/>
                <a:ea typeface="黑体" pitchFamily="49" charset="-122"/>
                <a:sym typeface="Wingdings" panose="05000000000000000000" pitchFamily="2" charset="2"/>
              </a:rPr>
              <a:t>使用时单位要统一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2031788" y="554488"/>
            <a:ext cx="5788404" cy="495548"/>
            <a:chOff x="2506980" y="579256"/>
            <a:chExt cx="3958508" cy="495548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矩形 11"/>
            <p:cNvSpPr/>
            <p:nvPr/>
          </p:nvSpPr>
          <p:spPr>
            <a:xfrm>
              <a:off x="2593872" y="579256"/>
              <a:ext cx="387161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>
                  <a:solidFill>
                    <a:prstClr val="black"/>
                  </a:solidFill>
                  <a:latin typeface="黑体" pitchFamily="49" charset="-122"/>
                  <a:ea typeface="黑体" pitchFamily="49" charset="-122"/>
                  <a:cs typeface="Times New Roman" panose="02020603050405020304" pitchFamily="18" charset="0"/>
                </a:rPr>
                <a:t>液体公式       </a:t>
              </a:r>
              <a:r>
                <a:rPr lang="zh-CN" altLang="en-US" sz="2400" b="1" smtClean="0">
                  <a:solidFill>
                    <a:prstClr val="black"/>
                  </a:solidFill>
                  <a:latin typeface="黑体" pitchFamily="49" charset="-122"/>
                  <a:ea typeface="黑体" pitchFamily="49" charset="-122"/>
                  <a:cs typeface="Times New Roman" panose="02020603050405020304" pitchFamily="18" charset="0"/>
                </a:rPr>
                <a:t>的</a:t>
              </a:r>
              <a:r>
                <a:rPr lang="zh-CN" altLang="en-US" sz="2400" b="1">
                  <a:solidFill>
                    <a:prstClr val="black"/>
                  </a:solidFill>
                  <a:latin typeface="黑体" pitchFamily="49" charset="-122"/>
                  <a:ea typeface="黑体" pitchFamily="49" charset="-122"/>
                  <a:cs typeface="Times New Roman" panose="02020603050405020304" pitchFamily="18" charset="0"/>
                </a:rPr>
                <a:t>理解和应用</a:t>
              </a:r>
            </a:p>
          </p:txBody>
        </p:sp>
      </p:grpSp>
      <p:graphicFrame>
        <p:nvGraphicFramePr>
          <p:cNvPr id="13" name="对象 12"/>
          <p:cNvGraphicFramePr>
            <a:graphicFrameLocks noChangeAspect="1"/>
          </p:cNvGraphicFramePr>
          <p:nvPr/>
        </p:nvGraphicFramePr>
        <p:xfrm>
          <a:off x="4076987" y="584866"/>
          <a:ext cx="1272981" cy="4009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Equation" r:id="rId5" progId="Equation.DSMT4">
                  <p:embed/>
                </p:oleObj>
              </mc:Choice>
              <mc:Fallback>
                <p:oleObj name="Equation" r:id="rId5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76987" y="584866"/>
                        <a:ext cx="1272981" cy="40090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</p:cTn>
                        </p:par>
                        <p:par>
                          <p:cTn id="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03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103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  <p:cond evt="onBegin" delay="0">
                          <p:tn val="9"/>
                        </p:cond>
                      </p:stCondLst>
                      <p:childTnLst>
                        <p:par>
                          <p:cTn id="1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3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3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  <p:cond evt="onBegin" delay="0">
                          <p:tn val="16"/>
                        </p:cond>
                      </p:stCondLst>
                      <p:childTnLst>
                        <p:par>
                          <p:cTn id="1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34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34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  <p:cond evt="onBegin" delay="0">
                          <p:tn val="23"/>
                        </p:cond>
                      </p:stCondLst>
                      <p:childTnLst>
                        <p:par>
                          <p:cTn id="2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034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34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  <p:cond evt="onBegin" delay="0">
                          <p:tn val="30"/>
                        </p:cond>
                      </p:stCondLst>
                      <p:childTnLst>
                        <p:par>
                          <p:cTn id="32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321945" y="1237723"/>
          <a:ext cx="8536305" cy="26854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1280"/>
                <a:gridCol w="2068830"/>
                <a:gridCol w="1961515"/>
                <a:gridCol w="1884680"/>
              </a:tblGrid>
              <a:tr h="143891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latin typeface="楷体" panose="02010609060101010101" charset="-122"/>
                          <a:ea typeface="楷体" panose="02010609060101010101" charset="-122"/>
                        </a:rPr>
                        <a:t>容器形状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68580" marR="68580" marT="34290" marB="34290" anchor="ctr"/>
                </a:tc>
              </a:tr>
              <a:tr h="4343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latin typeface="楷体" panose="02010609060101010101" charset="-122"/>
                          <a:ea typeface="楷体" panose="02010609060101010101" charset="-122"/>
                        </a:rPr>
                        <a:t>特点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latin typeface="楷体" panose="02010609060101010101" charset="-122"/>
                          <a:ea typeface="楷体" panose="02010609060101010101" charset="-122"/>
                        </a:rPr>
                        <a:t>柱形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latin typeface="楷体" panose="02010609060101010101" charset="-122"/>
                          <a:ea typeface="楷体" panose="02010609060101010101" charset="-122"/>
                        </a:rPr>
                        <a:t>口大底小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latin typeface="楷体" panose="02010609060101010101" charset="-122"/>
                          <a:ea typeface="楷体" panose="02010609060101010101" charset="-122"/>
                        </a:rPr>
                        <a:t>口小底大</a:t>
                      </a:r>
                    </a:p>
                  </a:txBody>
                  <a:tcPr marL="68580" marR="68580" marT="34290" marB="34290" anchor="ctr"/>
                </a:tc>
              </a:tr>
              <a:tr h="81216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latin typeface="楷体" panose="02010609060101010101" charset="-122"/>
                          <a:ea typeface="楷体" panose="02010609060101010101" charset="-122"/>
                        </a:rPr>
                        <a:t>容器底所受压力与液体重力的关系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1" i="1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  <a:sym typeface="+mn-ea"/>
                        </a:rPr>
                        <a:t>F</a:t>
                      </a:r>
                      <a:r>
                        <a:rPr lang="en-US" altLang="zh-CN" sz="2400" b="1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  <a:sym typeface="+mn-ea"/>
                        </a:rPr>
                        <a:t>=</a:t>
                      </a:r>
                      <a:r>
                        <a:rPr lang="en-US" altLang="zh-CN" sz="2400" b="1" i="1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  <a:sym typeface="+mn-ea"/>
                        </a:rPr>
                        <a:t>G</a:t>
                      </a:r>
                      <a:r>
                        <a:rPr lang="zh-CN" altLang="en-US" sz="2400" b="1" baseline="-2500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  <a:sym typeface="+mn-ea"/>
                        </a:rPr>
                        <a:t>液</a:t>
                      </a:r>
                      <a:endParaRPr lang="zh-CN" altLang="en-US" sz="2400" b="1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1" i="1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  <a:sym typeface="+mn-ea"/>
                        </a:rPr>
                        <a:t>F</a:t>
                      </a:r>
                      <a:r>
                        <a:rPr lang="zh-CN" altLang="en-US" sz="2400" b="1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  <a:sym typeface="+mn-ea"/>
                        </a:rPr>
                        <a:t>＜</a:t>
                      </a:r>
                      <a:r>
                        <a:rPr lang="en-US" altLang="zh-CN" sz="2400" b="1" i="1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  <a:sym typeface="+mn-ea"/>
                        </a:rPr>
                        <a:t>G</a:t>
                      </a:r>
                      <a:r>
                        <a:rPr lang="zh-CN" altLang="en-US" sz="2400" b="1" baseline="-2500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  <a:sym typeface="+mn-ea"/>
                        </a:rPr>
                        <a:t>液</a:t>
                      </a:r>
                      <a:endParaRPr lang="zh-CN" altLang="en-US" sz="2400" b="1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1" i="1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  <a:sym typeface="+mn-ea"/>
                        </a:rPr>
                        <a:t>F</a:t>
                      </a:r>
                      <a:r>
                        <a:rPr lang="zh-CN" altLang="en-US" sz="2400" b="1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  <a:sym typeface="+mn-ea"/>
                        </a:rPr>
                        <a:t>＞</a:t>
                      </a:r>
                      <a:r>
                        <a:rPr lang="en-US" altLang="zh-CN" sz="2400" b="1" i="1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  <a:sym typeface="+mn-ea"/>
                        </a:rPr>
                        <a:t>G</a:t>
                      </a:r>
                      <a:r>
                        <a:rPr lang="zh-CN" altLang="en-US" sz="2400" b="1" baseline="-2500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  <a:sym typeface="+mn-ea"/>
                        </a:rPr>
                        <a:t>液</a:t>
                      </a:r>
                      <a:endParaRPr lang="zh-CN" altLang="en-US" sz="2400" b="1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graphicFrame>
        <p:nvGraphicFramePr>
          <p:cNvPr id="8" name="对象 7"/>
          <p:cNvGraphicFramePr>
            <a:graphicFrameLocks noChangeAspect="1"/>
          </p:cNvGraphicFramePr>
          <p:nvPr/>
        </p:nvGraphicFramePr>
        <p:xfrm>
          <a:off x="3137694" y="1364589"/>
          <a:ext cx="1115378" cy="1151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r:id="rId2" progId="Paint.Picture">
                  <p:embed/>
                </p:oleObj>
              </mc:Choice>
              <mc:Fallback>
                <p:oleObj r:id="rId2" progId="Paint.Picture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37694" y="1364589"/>
                        <a:ext cx="1115378" cy="11510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对象 11"/>
          <p:cNvGraphicFramePr>
            <a:graphicFrameLocks noChangeAspect="1"/>
          </p:cNvGraphicFramePr>
          <p:nvPr/>
        </p:nvGraphicFramePr>
        <p:xfrm>
          <a:off x="5033169" y="1375066"/>
          <a:ext cx="1415415" cy="10868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r:id="rId4" progId="Paint.Picture">
                  <p:embed/>
                </p:oleObj>
              </mc:Choice>
              <mc:Fallback>
                <p:oleObj r:id="rId4" progId="Paint.Picture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33169" y="1375066"/>
                        <a:ext cx="1415415" cy="10868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对象 15">
            <a:hlinkClick r:id="rId6" action="ppaction://hlinkfile"/>
          </p:cNvPr>
          <p:cNvGraphicFramePr>
            <a:graphicFrameLocks noChangeAspect="1"/>
          </p:cNvGraphicFramePr>
          <p:nvPr/>
        </p:nvGraphicFramePr>
        <p:xfrm>
          <a:off x="7008178" y="1321726"/>
          <a:ext cx="1305878" cy="1193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r:id="rId7" progId="Paint.Picture">
                  <p:embed/>
                </p:oleObj>
              </mc:Choice>
              <mc:Fallback>
                <p:oleObj r:id="rId7" progId="Paint.Picture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008178" y="1321726"/>
                        <a:ext cx="1305878" cy="11939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文本框 20"/>
          <p:cNvSpPr txBox="1"/>
          <p:nvPr/>
        </p:nvSpPr>
        <p:spPr>
          <a:xfrm>
            <a:off x="285750" y="4060005"/>
            <a:ext cx="85725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prstClr val="black"/>
                </a:solidFill>
                <a:latin typeface="宋体" pitchFamily="2" charset="-122"/>
                <a:ea typeface="宋体" panose="02010600030101010101" pitchFamily="2" charset="-122"/>
              </a:rPr>
              <a:t>液体对容器底的压力大小不一定等于液体重力，在计算或讨论容器底所受压力和压强时，一般要</a:t>
            </a:r>
            <a:r>
              <a:rPr lang="zh-CN" altLang="en-US" sz="24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</a:rPr>
              <a:t>先计算压强</a:t>
            </a:r>
            <a:r>
              <a:rPr lang="zh-CN" altLang="en-US" sz="2400" b="1">
                <a:solidFill>
                  <a:prstClr val="black"/>
                </a:solidFill>
                <a:latin typeface="宋体" pitchFamily="2" charset="-122"/>
                <a:ea typeface="宋体" panose="02010600030101010101" pitchFamily="2" charset="-122"/>
              </a:rPr>
              <a:t>，然</a:t>
            </a:r>
            <a:r>
              <a:rPr lang="zh-CN" altLang="en-US" sz="24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</a:rPr>
              <a:t>后计算压力</a:t>
            </a:r>
            <a:r>
              <a:rPr lang="zh-CN" altLang="en-US" sz="2400" b="1">
                <a:solidFill>
                  <a:prstClr val="black"/>
                </a:solidFill>
                <a:latin typeface="宋体" pitchFamily="2" charset="-122"/>
                <a:ea typeface="宋体" panose="02010600030101010101" pitchFamily="2" charset="-122"/>
              </a:rPr>
              <a:t>。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1677798" y="554488"/>
            <a:ext cx="5788404" cy="495548"/>
            <a:chOff x="2506980" y="579256"/>
            <a:chExt cx="3958508" cy="495548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矩形 14"/>
            <p:cNvSpPr/>
            <p:nvPr/>
          </p:nvSpPr>
          <p:spPr>
            <a:xfrm>
              <a:off x="2593872" y="579256"/>
              <a:ext cx="387161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>
                  <a:solidFill>
                    <a:prstClr val="black"/>
                  </a:solidFill>
                  <a:latin typeface="黑体" pitchFamily="49" charset="-122"/>
                  <a:ea typeface="黑体" pitchFamily="49" charset="-122"/>
                  <a:cs typeface="Times New Roman" panose="02020603050405020304" pitchFamily="18" charset="0"/>
                </a:rPr>
                <a:t>液体对容器底压力与容器形状的关系</a:t>
              </a:r>
            </a:p>
          </p:txBody>
        </p:sp>
      </p:grpSp>
    </p:spTree>
  </p:cSld>
  <p:clrMapOvr>
    <a:masterClrMapping/>
  </p:clrMapOvr>
  <p:transition spd="slow">
    <p:random/>
  </p:transition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12004" name="文本框 512003"/>
          <p:cNvSpPr txBox="1"/>
          <p:nvPr/>
        </p:nvSpPr>
        <p:spPr>
          <a:xfrm>
            <a:off x="478630" y="1534555"/>
            <a:ext cx="5189697" cy="24929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6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定义：</a:t>
            </a:r>
            <a:r>
              <a:rPr lang="zh-CN" altLang="en-US" sz="26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上端开口、下端连通</a:t>
            </a:r>
            <a:r>
              <a:rPr lang="zh-CN" altLang="en-US" sz="2600" b="1">
                <a:latin typeface="Arial" panose="020b0604020202020204" pitchFamily="34" charset="0"/>
                <a:ea typeface="宋体" panose="02010600030101010101" pitchFamily="2" charset="-122"/>
              </a:rPr>
              <a:t>的容器，叫做连通器。</a:t>
            </a:r>
          </a:p>
          <a:p>
            <a:pPr fontAlgn="auto">
              <a:lnSpc>
                <a:spcPct val="150000"/>
              </a:lnSpc>
            </a:pPr>
            <a:r>
              <a:rPr lang="zh-CN" altLang="en-US" sz="26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特点：</a:t>
            </a:r>
            <a:r>
              <a:rPr lang="zh-CN" altLang="en-US" sz="2600" b="1">
                <a:latin typeface="Arial" panose="020b0604020202020204" pitchFamily="34" charset="0"/>
                <a:ea typeface="宋体" panose="02010600030101010101" pitchFamily="2" charset="-122"/>
              </a:rPr>
              <a:t>连通器里的液体不流动时，各个容器里的</a:t>
            </a:r>
            <a:r>
              <a:rPr lang="zh-CN" altLang="en-US" sz="26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液面高度总是相同的。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735070" y="474345"/>
            <a:ext cx="11969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latin typeface="黑体" pitchFamily="49" charset="-122"/>
                <a:ea typeface="黑体" pitchFamily="49" charset="-122"/>
              </a:defRPr>
            </a:lvl1pPr>
          </a:lstStyle>
          <a:p>
            <a:r>
              <a:rPr lang="zh-CN" altLang="en-US"/>
              <a:t>连通器</a:t>
            </a:r>
          </a:p>
        </p:txBody>
      </p:sp>
      <p:pic>
        <p:nvPicPr>
          <p:cNvPr id="7" name="图片 6" descr="03604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1161" y="1364865"/>
            <a:ext cx="2743200" cy="2862263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</p:cTn>
                        </p:par>
                        <p:par>
                          <p:cTn id="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" dur="80"/>
                                        <p:tgtEl>
                                          <p:spTgt spid="512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" dur="80"/>
                                        <p:tgtEl>
                                          <p:spTgt spid="512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80"/>
                                        <p:tgtEl>
                                          <p:spTgt spid="512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5120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5120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5120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6386" name="Picture 2" descr="G:\resource\8x92\jpg\03604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86618" y="1313205"/>
            <a:ext cx="3113518" cy="315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G:\resource\8x92\jpg\03604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492" y="1702092"/>
            <a:ext cx="2841985" cy="229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G:\resource\8x92\jpg\036040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0477" y="1743599"/>
            <a:ext cx="2605186" cy="229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65321" y="4477821"/>
            <a:ext cx="2567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latin typeface="黑体" pitchFamily="49" charset="-122"/>
                <a:ea typeface="黑体" pitchFamily="49" charset="-122"/>
              </a:rPr>
              <a:t>生活中常见的连通器</a:t>
            </a:r>
          </a:p>
        </p:txBody>
      </p:sp>
      <p:sp>
        <p:nvSpPr>
          <p:cNvPr id="6" name="文本框 520196"/>
          <p:cNvSpPr txBox="1"/>
          <p:nvPr/>
        </p:nvSpPr>
        <p:spPr>
          <a:xfrm>
            <a:off x="538562" y="487683"/>
            <a:ext cx="7925815" cy="1014730"/>
          </a:xfrm>
          <a:prstGeom prst="rect">
            <a:avLst/>
          </a:prstGeom>
          <a:noFill/>
          <a:ln w="12700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下面是常见的连通器，它们都有什么功能？想想看，他们是怎样利用连通器的特点来实现自己功能的？</a:t>
            </a:r>
          </a:p>
        </p:txBody>
      </p:sp>
    </p:spTree>
  </p:cSld>
  <p:clrMapOvr>
    <a:masterClrMapping/>
  </p:clrMapOvr>
  <p:transition spd="slow">
    <p:random/>
  </p:transition>
  <p:timing/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44039" name="组合 44038"/>
          <p:cNvGrpSpPr/>
          <p:nvPr/>
        </p:nvGrpSpPr>
        <p:grpSpPr>
          <a:xfrm>
            <a:off x="2074069" y="4124325"/>
            <a:ext cx="5268516" cy="897731"/>
            <a:chOff x="782" y="3464"/>
            <a:chExt cx="4425" cy="754"/>
          </a:xfrm>
        </p:grpSpPr>
        <p:pic>
          <p:nvPicPr>
            <p:cNvPr id="44035" name="TextBox 1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782" y="3464"/>
              <a:ext cx="4425" cy="48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4036" name="文本框 44035"/>
            <p:cNvSpPr txBox="1"/>
            <p:nvPr/>
          </p:nvSpPr>
          <p:spPr>
            <a:xfrm>
              <a:off x="1263" y="3521"/>
              <a:ext cx="3459" cy="69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sz="2400" b="1">
                  <a:solidFill>
                    <a:srgbClr val="FFFFFF"/>
                  </a:solidFill>
                  <a:latin typeface="楷体" panose="02010609060101010101" charset="-122"/>
                  <a:ea typeface="楷体" panose="02010609060101010101" charset="-122"/>
                </a:rPr>
                <a:t>船闸是利用连通器原理工作的</a:t>
              </a:r>
            </a:p>
          </p:txBody>
        </p:sp>
      </p:grpSp>
      <p:pic>
        <p:nvPicPr>
          <p:cNvPr id="44037" name="图片 44036" descr="船闸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1935" y="985838"/>
            <a:ext cx="4386263" cy="26431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8" name="Picture 9" descr="E:\李燃\教师教学用书\2012人教教师用书项目\ppt\物理\图标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0906" y="107156"/>
            <a:ext cx="661988" cy="54887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random/>
  </p:transition>
  <p:timing/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1" name="图片 20" descr="03904001">
            <a:hlinkClick r:id="rId3" action="ppaction://hlinkfil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216" y="2077776"/>
            <a:ext cx="1640869" cy="242013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3503295" y="407670"/>
            <a:ext cx="2371725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黑体" pitchFamily="49" charset="-122"/>
                <a:ea typeface="黑体" pitchFamily="49" charset="-122"/>
              </a:rPr>
              <a:t>大气压强的存在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3053381" y="1954691"/>
            <a:ext cx="53816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    如果把塑料吸盘戳个小孔，空气通过小孔进入吸盘和光滑的墙壁之间，内外压强相等，吸盘就不能贴在光滑的墙面上。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2574" y="1239363"/>
            <a:ext cx="1904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1D41D5"/>
                </a:solidFill>
                <a:latin typeface="黑体" pitchFamily="49" charset="-122"/>
                <a:ea typeface="黑体" pitchFamily="49" charset="-122"/>
              </a:rPr>
              <a:t>吸盘实验</a:t>
            </a:r>
          </a:p>
        </p:txBody>
      </p:sp>
      <p:pic>
        <p:nvPicPr>
          <p:cNvPr id="30" name="Picture 2" descr="D:\图标图片\f3373a58f30e42a28f0f3dcc05381ad6.gif"/>
          <p:cNvPicPr>
            <a:picLocks noChangeAspect="1" noChangeArrowheads="1" noCrop="1"/>
          </p:cNvPicPr>
          <p:nvPr/>
        </p:nvPicPr>
        <p:blipFill>
          <a:blip r:embed="rId4"/>
          <a:stretch>
            <a:fillRect/>
          </a:stretch>
        </p:blipFill>
        <p:spPr bwMode="auto">
          <a:xfrm rot="10800000">
            <a:off x="956403" y="4112426"/>
            <a:ext cx="275076" cy="30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/>
  </p:transition>
  <p:timing/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文本框 6"/>
          <p:cNvSpPr txBox="1"/>
          <p:nvPr/>
        </p:nvSpPr>
        <p:spPr>
          <a:xfrm>
            <a:off x="1255395" y="666115"/>
            <a:ext cx="15728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1D41D5"/>
                </a:solidFill>
                <a:latin typeface="黑体" pitchFamily="49" charset="-122"/>
                <a:ea typeface="黑体" pitchFamily="49" charset="-122"/>
              </a:defRPr>
            </a:lvl1pPr>
          </a:lstStyle>
          <a:p>
            <a:r>
              <a:rPr lang="zh-CN" altLang="en-US"/>
              <a:t>覆杯实验</a:t>
            </a:r>
            <a:endParaRPr lang="en-US" altLang="zh-CN"/>
          </a:p>
        </p:txBody>
      </p:sp>
      <p:pic>
        <p:nvPicPr>
          <p:cNvPr id="9" name="图片 8">
            <a:hlinkClick r:id="rId3" action="ppaction://hlinkfil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453" y="1329846"/>
            <a:ext cx="8185429" cy="25122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28344" y="4021774"/>
            <a:ext cx="3897221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r>
              <a:rPr lang="zh-CN" altLang="en-US" sz="2400" b="1">
                <a:solidFill>
                  <a:srgbClr val="0000FF"/>
                </a:solidFill>
                <a:latin typeface="宋体" pitchFamily="2" charset="-122"/>
              </a:rPr>
              <a:t>现象：</a:t>
            </a:r>
            <a:r>
              <a:rPr lang="zh-CN" altLang="en-US" sz="2400" b="1">
                <a:solidFill>
                  <a:srgbClr val="FF0000"/>
                </a:solidFill>
                <a:latin typeface="宋体" pitchFamily="2" charset="-122"/>
              </a:rPr>
              <a:t>硬塑料片没有掉下。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7" name="图片 16">
            <a:hlinkClick r:id="rId3" action="ppaction://hlinkfile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881" y="1040241"/>
            <a:ext cx="4828321" cy="2853647"/>
          </a:xfrm>
          <a:prstGeom prst="rect">
            <a:avLst/>
          </a:prstGeom>
        </p:spPr>
      </p:pic>
      <p:sp>
        <p:nvSpPr>
          <p:cNvPr id="20" name="文本框 6"/>
          <p:cNvSpPr txBox="1"/>
          <p:nvPr/>
        </p:nvSpPr>
        <p:spPr>
          <a:xfrm>
            <a:off x="1529505" y="633086"/>
            <a:ext cx="15728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1D41D5"/>
                </a:solidFill>
                <a:latin typeface="黑体" pitchFamily="49" charset="-122"/>
                <a:ea typeface="黑体" pitchFamily="49" charset="-122"/>
              </a:defRPr>
            </a:lvl1pPr>
          </a:lstStyle>
          <a:p>
            <a:r>
              <a:rPr lang="zh-CN" altLang="en-US"/>
              <a:t>瓶子吞蛋</a:t>
            </a:r>
            <a:endParaRPr lang="en-US" altLang="zh-CN"/>
          </a:p>
        </p:txBody>
      </p:sp>
      <p:sp>
        <p:nvSpPr>
          <p:cNvPr id="21" name="TextBox 20"/>
          <p:cNvSpPr txBox="1"/>
          <p:nvPr/>
        </p:nvSpPr>
        <p:spPr>
          <a:xfrm>
            <a:off x="1123374" y="4028498"/>
            <a:ext cx="4825360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zh-CN"/>
            </a:defPPr>
            <a:lvl1pPr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baseline="0">
                <a:solidFill>
                  <a:srgbClr val="0000FF"/>
                </a:solidFill>
                <a:latin typeface="宋体" pitchFamily="2" charset="-122"/>
                <a:ea typeface="宋体" panose="02010600030101010101" pitchFamily="2" charset="-122"/>
              </a:defRPr>
            </a:lvl1pPr>
            <a:lvl2pPr lvl="1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lvl="2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lvl="3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lvl="4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CN" altLang="en-US"/>
              <a:t>结论：</a:t>
            </a:r>
            <a:r>
              <a:rPr lang="zh-CN" altLang="en-US">
                <a:solidFill>
                  <a:srgbClr val="FF0000"/>
                </a:solidFill>
              </a:rPr>
              <a:t>大气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向各个方向都有</a:t>
            </a:r>
            <a:r>
              <a:rPr lang="zh-CN" altLang="en-US">
                <a:solidFill>
                  <a:srgbClr val="FF0000"/>
                </a:solidFill>
              </a:rPr>
              <a:t>压强。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/>
          <p:cNvSpPr txBox="1"/>
          <p:nvPr/>
        </p:nvSpPr>
        <p:spPr>
          <a:xfrm>
            <a:off x="1143476" y="1022006"/>
            <a:ext cx="6069806" cy="5067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sz="2700" b="1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57" y="1189854"/>
            <a:ext cx="1273969" cy="1763078"/>
          </a:xfrm>
          <a:prstGeom prst="rect">
            <a:avLst/>
          </a:prstGeom>
        </p:spPr>
      </p:pic>
      <p:sp>
        <p:nvSpPr>
          <p:cNvPr id="15362" name="文本框 15361"/>
          <p:cNvSpPr txBox="1"/>
          <p:nvPr/>
        </p:nvSpPr>
        <p:spPr>
          <a:xfrm>
            <a:off x="1298020" y="2327834"/>
            <a:ext cx="3743332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）大气压强产生原因：</a:t>
            </a:r>
          </a:p>
        </p:txBody>
      </p:sp>
      <p:sp>
        <p:nvSpPr>
          <p:cNvPr id="15363" name="矩形 15362"/>
          <p:cNvSpPr/>
          <p:nvPr/>
        </p:nvSpPr>
        <p:spPr>
          <a:xfrm>
            <a:off x="1242059" y="606507"/>
            <a:ext cx="7281155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）大气存在压强：</a:t>
            </a:r>
          </a:p>
          <a:p>
            <a:pPr>
              <a:lnSpc>
                <a:spcPct val="125000"/>
              </a:lnSpc>
            </a:pP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</a:t>
            </a:r>
            <a:r>
              <a:rPr lang="zh-CN" altLang="en-US" sz="2400" b="1">
                <a:latin typeface="仿宋" panose="02010609060101010101" pitchFamily="49" charset="-122"/>
                <a:ea typeface="仿宋" panose="02010609060101010101" pitchFamily="49" charset="-122"/>
                <a:cs typeface="楷体" panose="02010609060101010101" charset="-122"/>
              </a:rPr>
              <a:t>大气对浸在里面的</a:t>
            </a:r>
            <a:r>
              <a:rPr lang="zh-CN" altLang="en-US" sz="2400" b="1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楷体" panose="02010609060101010101" charset="-122"/>
              </a:rPr>
              <a:t>一切物体均具有压强</a:t>
            </a:r>
            <a:r>
              <a:rPr lang="zh-CN" altLang="en-US" sz="2400" b="1">
                <a:latin typeface="仿宋" panose="02010609060101010101" pitchFamily="49" charset="-122"/>
                <a:ea typeface="仿宋" panose="02010609060101010101" pitchFamily="49" charset="-122"/>
                <a:cs typeface="楷体" panose="02010609060101010101" charset="-122"/>
              </a:rPr>
              <a:t>。</a:t>
            </a:r>
          </a:p>
        </p:txBody>
      </p:sp>
      <p:sp>
        <p:nvSpPr>
          <p:cNvPr id="15364" name="矩形 15363"/>
          <p:cNvSpPr/>
          <p:nvPr/>
        </p:nvSpPr>
        <p:spPr>
          <a:xfrm>
            <a:off x="1298020" y="1628976"/>
            <a:ext cx="7706201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 这种由空气施加的压强叫做</a:t>
            </a:r>
            <a:r>
              <a:rPr lang="zh-CN" altLang="en-US" sz="2400" b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大气压强</a:t>
            </a:r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，简称</a:t>
            </a:r>
            <a:r>
              <a:rPr lang="zh-CN" altLang="en-US" sz="2400" b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大气压</a:t>
            </a:r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。</a:t>
            </a:r>
          </a:p>
        </p:txBody>
      </p:sp>
      <p:sp>
        <p:nvSpPr>
          <p:cNvPr id="15365" name="文本框 15364"/>
          <p:cNvSpPr txBox="1"/>
          <p:nvPr/>
        </p:nvSpPr>
        <p:spPr>
          <a:xfrm>
            <a:off x="2077953" y="2932658"/>
            <a:ext cx="5914073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latin typeface="仿宋" panose="02010609060101010101" pitchFamily="49" charset="-122"/>
                <a:ea typeface="仿宋" panose="02010609060101010101" pitchFamily="49" charset="-122"/>
              </a:rPr>
              <a:t>由于空气受到重力且具有</a:t>
            </a:r>
            <a:r>
              <a:rPr lang="zh-CN" altLang="en-US" sz="2400" b="1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流动性</a:t>
            </a:r>
            <a:r>
              <a:rPr lang="zh-CN" altLang="en-US" sz="2400" b="1">
                <a:latin typeface="仿宋" panose="02010609060101010101" pitchFamily="49" charset="-122"/>
                <a:ea typeface="仿宋" panose="02010609060101010101" pitchFamily="49" charset="-122"/>
              </a:rPr>
              <a:t>。</a:t>
            </a:r>
          </a:p>
        </p:txBody>
      </p:sp>
      <p:sp>
        <p:nvSpPr>
          <p:cNvPr id="15366" name="矩形 15365"/>
          <p:cNvSpPr/>
          <p:nvPr/>
        </p:nvSpPr>
        <p:spPr>
          <a:xfrm>
            <a:off x="1314971" y="3535921"/>
            <a:ext cx="3124573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）大气压的方向：</a:t>
            </a:r>
          </a:p>
        </p:txBody>
      </p:sp>
      <p:sp>
        <p:nvSpPr>
          <p:cNvPr id="15367" name="矩形 15366"/>
          <p:cNvSpPr/>
          <p:nvPr/>
        </p:nvSpPr>
        <p:spPr>
          <a:xfrm>
            <a:off x="2055303" y="4108359"/>
            <a:ext cx="6864539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>
                <a:latin typeface="仿宋" panose="02010609060101010101" pitchFamily="49" charset="-122"/>
                <a:ea typeface="仿宋" panose="02010609060101010101" pitchFamily="49" charset="-122"/>
                <a:cs typeface="楷体" panose="02010609060101010101" charset="-122"/>
              </a:rPr>
              <a:t>大气与液体一样，向</a:t>
            </a:r>
            <a:r>
              <a:rPr lang="zh-CN" altLang="en-US" sz="2400" b="1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楷体" panose="02010609060101010101" charset="-122"/>
              </a:rPr>
              <a:t>各个方向</a:t>
            </a:r>
            <a:r>
              <a:rPr lang="zh-CN" altLang="en-US" sz="2400" b="1">
                <a:latin typeface="仿宋" panose="02010609060101010101" pitchFamily="49" charset="-122"/>
                <a:ea typeface="仿宋" panose="02010609060101010101" pitchFamily="49" charset="-122"/>
                <a:cs typeface="楷体" panose="02010609060101010101" charset="-122"/>
              </a:rPr>
              <a:t>都有压强。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</p:cTn>
                        </p:par>
                        <p:par>
                          <p:cTn id="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3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  <p:cond evt="onBegin" delay="0">
                          <p:tn val="26"/>
                        </p:cond>
                      </p:stCondLst>
                      <p:childTnLst>
                        <p:par>
                          <p:cTn id="2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  <p:cond evt="onBegin" delay="0">
                          <p:tn val="32"/>
                        </p:cond>
                      </p:stCondLst>
                      <p:childTnLst>
                        <p:par>
                          <p:cTn id="3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  <p:cond evt="onBegin" delay="0">
                          <p:tn val="38"/>
                        </p:cond>
                      </p:stCondLst>
                      <p:childTnLst>
                        <p:par>
                          <p:cTn id="4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362" grpId="1"/>
      <p:bldP spid="15363" grpId="2"/>
      <p:bldP spid="15364" grpId="3"/>
      <p:bldP spid="15365" grpId="4"/>
      <p:bldP spid="15366" grpId="5"/>
      <p:bldP spid="15367" grpId="6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14338" name="组合 14337"/>
          <p:cNvGrpSpPr/>
          <p:nvPr/>
        </p:nvGrpSpPr>
        <p:grpSpPr>
          <a:xfrm>
            <a:off x="6979920" y="1036770"/>
            <a:ext cx="54769" cy="1513285"/>
            <a:chExt cx="46" cy="1271"/>
          </a:xfrm>
        </p:grpSpPr>
        <p:sp>
          <p:nvSpPr>
            <p:cNvPr id="14339" name="直接连接符 14338"/>
            <p:cNvSpPr/>
            <p:nvPr/>
          </p:nvSpPr>
          <p:spPr>
            <a:xfrm flipH="1" flipV="1">
              <a:off x="46" y="0"/>
              <a:ext cx="0" cy="1270"/>
            </a:xfrm>
            <a:prstGeom prst="line">
              <a:avLst/>
            </a:prstGeom>
            <a:ln w="3810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4340" name="矩形 14339"/>
            <p:cNvSpPr/>
            <p:nvPr/>
          </p:nvSpPr>
          <p:spPr>
            <a:xfrm>
              <a:off x="0" y="1"/>
              <a:ext cx="45" cy="1270"/>
            </a:xfrm>
            <a:prstGeom prst="rect">
              <a:avLst/>
            </a:prstGeom>
            <a:pattFill prst="ltUpDiag">
              <a:fgClr>
                <a:srgbClr val="000000"/>
              </a:fgClr>
              <a:bgClr>
                <a:schemeClr val="bg1"/>
              </a:bgClr>
            </a:pattFill>
            <a:ln w="9525">
              <a:noFill/>
            </a:ln>
          </p:spPr>
          <p:txBody>
            <a:bodyPr/>
            <a:lstStyle/>
            <a:p>
              <a:endParaRPr lang="zh-CN" altLang="en-US" sz="1350"/>
            </a:p>
          </p:txBody>
        </p:sp>
      </p:grpSp>
      <p:grpSp>
        <p:nvGrpSpPr>
          <p:cNvPr id="14341" name="组合 14340"/>
          <p:cNvGrpSpPr/>
          <p:nvPr/>
        </p:nvGrpSpPr>
        <p:grpSpPr>
          <a:xfrm>
            <a:off x="3445669" y="1415389"/>
            <a:ext cx="1835944" cy="904875"/>
            <a:chExt cx="1542" cy="760"/>
          </a:xfrm>
        </p:grpSpPr>
        <p:sp>
          <p:nvSpPr>
            <p:cNvPr id="14342" name="直接连接符 14341"/>
            <p:cNvSpPr/>
            <p:nvPr/>
          </p:nvSpPr>
          <p:spPr>
            <a:xfrm flipV="1">
              <a:off x="89" y="0"/>
              <a:ext cx="1315" cy="760"/>
            </a:xfrm>
            <a:prstGeom prst="line">
              <a:avLst/>
            </a:prstGeom>
            <a:ln w="3810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4343" name="矩形 14342"/>
            <p:cNvSpPr/>
            <p:nvPr/>
          </p:nvSpPr>
          <p:spPr>
            <a:xfrm rot="19800000">
              <a:off x="0" y="374"/>
              <a:ext cx="1542" cy="44"/>
            </a:xfrm>
            <a:prstGeom prst="rect">
              <a:avLst/>
            </a:prstGeom>
            <a:pattFill prst="ltDnDiag">
              <a:fgClr>
                <a:srgbClr val="000000"/>
              </a:fgClr>
              <a:bgClr>
                <a:schemeClr val="bg1"/>
              </a:bgClr>
            </a:pattFill>
            <a:ln w="9525">
              <a:noFill/>
            </a:ln>
          </p:spPr>
          <p:txBody>
            <a:bodyPr/>
            <a:lstStyle/>
            <a:p>
              <a:endParaRPr lang="zh-CN" altLang="en-US" sz="1350"/>
            </a:p>
          </p:txBody>
        </p:sp>
      </p:grpSp>
      <p:grpSp>
        <p:nvGrpSpPr>
          <p:cNvPr id="14344" name="组合 14343"/>
          <p:cNvGrpSpPr/>
          <p:nvPr/>
        </p:nvGrpSpPr>
        <p:grpSpPr>
          <a:xfrm>
            <a:off x="1169432" y="1794007"/>
            <a:ext cx="1674019" cy="54769"/>
            <a:chExt cx="1406" cy="46"/>
          </a:xfrm>
        </p:grpSpPr>
        <p:sp>
          <p:nvSpPr>
            <p:cNvPr id="14345" name="矩形 14344"/>
            <p:cNvSpPr/>
            <p:nvPr/>
          </p:nvSpPr>
          <p:spPr>
            <a:xfrm>
              <a:off x="0" y="1"/>
              <a:ext cx="1406" cy="45"/>
            </a:xfrm>
            <a:prstGeom prst="rect">
              <a:avLst/>
            </a:prstGeom>
            <a:pattFill prst="ltUpDiag">
              <a:fgClr>
                <a:srgbClr val="000000"/>
              </a:fgClr>
              <a:bgClr>
                <a:schemeClr val="bg1"/>
              </a:bgClr>
            </a:pattFill>
            <a:ln w="9525">
              <a:noFill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4346" name="直接连接符 14345"/>
            <p:cNvSpPr/>
            <p:nvPr/>
          </p:nvSpPr>
          <p:spPr>
            <a:xfrm>
              <a:off x="0" y="0"/>
              <a:ext cx="1406" cy="0"/>
            </a:xfrm>
            <a:prstGeom prst="line">
              <a:avLst/>
            </a:prstGeom>
            <a:ln w="3810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</p:grpSp>
      <p:sp>
        <p:nvSpPr>
          <p:cNvPr id="14347" name="矩形 14346"/>
          <p:cNvSpPr/>
          <p:nvPr/>
        </p:nvSpPr>
        <p:spPr>
          <a:xfrm>
            <a:off x="1597899" y="1284182"/>
            <a:ext cx="701278" cy="485775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 w="9525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14348" name="直接连接符 14347"/>
          <p:cNvSpPr/>
          <p:nvPr/>
        </p:nvSpPr>
        <p:spPr>
          <a:xfrm flipH="1">
            <a:off x="1965722" y="1794007"/>
            <a:ext cx="0" cy="648891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stealth" w="med" len="lg"/>
          </a:ln>
        </p:spPr>
        <p:txBody>
          <a:bodyPr/>
          <a:lstStyle/>
          <a:p/>
        </p:txBody>
      </p:sp>
      <p:sp>
        <p:nvSpPr>
          <p:cNvPr id="14349" name="矩形 14348"/>
          <p:cNvSpPr/>
          <p:nvPr/>
        </p:nvSpPr>
        <p:spPr>
          <a:xfrm rot="19800000">
            <a:off x="3858260" y="1396339"/>
            <a:ext cx="701279" cy="485775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 w="9525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14350" name="直接连接符 14349"/>
          <p:cNvSpPr/>
          <p:nvPr/>
        </p:nvSpPr>
        <p:spPr>
          <a:xfrm>
            <a:off x="4364594" y="1829488"/>
            <a:ext cx="323850" cy="594122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stealth" w="med" len="lg"/>
          </a:ln>
        </p:spPr>
        <p:txBody>
          <a:bodyPr/>
          <a:lstStyle/>
          <a:p/>
        </p:txBody>
      </p:sp>
      <p:sp>
        <p:nvSpPr>
          <p:cNvPr id="14351" name="矩形 14350"/>
          <p:cNvSpPr/>
          <p:nvPr/>
        </p:nvSpPr>
        <p:spPr>
          <a:xfrm rot="16200000">
            <a:off x="6942931" y="1523180"/>
            <a:ext cx="701279" cy="485775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 w="9525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14352" name="直接连接符 14351"/>
          <p:cNvSpPr/>
          <p:nvPr/>
        </p:nvSpPr>
        <p:spPr>
          <a:xfrm flipH="1">
            <a:off x="6385799" y="1728761"/>
            <a:ext cx="648890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stealth" w="med" len="lg"/>
          </a:ln>
        </p:spPr>
        <p:txBody>
          <a:bodyPr/>
          <a:lstStyle/>
          <a:p/>
        </p:txBody>
      </p:sp>
      <p:sp>
        <p:nvSpPr>
          <p:cNvPr id="14353" name="椭圆 14352"/>
          <p:cNvSpPr/>
          <p:nvPr/>
        </p:nvSpPr>
        <p:spPr>
          <a:xfrm>
            <a:off x="1925479" y="1739239"/>
            <a:ext cx="80963" cy="80963"/>
          </a:xfrm>
          <a:prstGeom prst="ellipse">
            <a:avLst/>
          </a:prstGeom>
          <a:solidFill>
            <a:srgbClr val="3333FF"/>
          </a:solidFill>
          <a:ln w="9525" cap="flat" cmpd="sng">
            <a:solidFill>
              <a:srgbClr val="3333FF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14354" name="文本框 14353"/>
          <p:cNvSpPr txBox="1"/>
          <p:nvPr/>
        </p:nvSpPr>
        <p:spPr>
          <a:xfrm>
            <a:off x="2016681" y="2086425"/>
            <a:ext cx="411480" cy="5067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700" b="1" i="1">
                <a:latin typeface="Times New Roman" panose="02020603050405020304" pitchFamily="18" charset="0"/>
                <a:ea typeface="黑体" pitchFamily="49" charset="-122"/>
              </a:rPr>
              <a:t>F</a:t>
            </a:r>
          </a:p>
        </p:txBody>
      </p:sp>
      <p:sp>
        <p:nvSpPr>
          <p:cNvPr id="14355" name="椭圆 14354"/>
          <p:cNvSpPr/>
          <p:nvPr/>
        </p:nvSpPr>
        <p:spPr>
          <a:xfrm>
            <a:off x="4330304" y="1804723"/>
            <a:ext cx="80963" cy="80963"/>
          </a:xfrm>
          <a:prstGeom prst="ellipse">
            <a:avLst/>
          </a:prstGeom>
          <a:solidFill>
            <a:srgbClr val="3333FF"/>
          </a:solidFill>
          <a:ln w="9525" cap="flat" cmpd="sng">
            <a:solidFill>
              <a:srgbClr val="3333FF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14356" name="文本框 14355"/>
          <p:cNvSpPr txBox="1"/>
          <p:nvPr/>
        </p:nvSpPr>
        <p:spPr>
          <a:xfrm>
            <a:off x="4633913" y="2117857"/>
            <a:ext cx="411480" cy="5067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700" b="1" i="1">
                <a:latin typeface="Times New Roman" panose="02020603050405020304" pitchFamily="18" charset="0"/>
                <a:ea typeface="黑体" pitchFamily="49" charset="-122"/>
              </a:rPr>
              <a:t>F</a:t>
            </a:r>
          </a:p>
        </p:txBody>
      </p:sp>
      <p:sp>
        <p:nvSpPr>
          <p:cNvPr id="14357" name="椭圆 14356"/>
          <p:cNvSpPr/>
          <p:nvPr/>
        </p:nvSpPr>
        <p:spPr>
          <a:xfrm>
            <a:off x="6969205" y="1685661"/>
            <a:ext cx="80963" cy="80963"/>
          </a:xfrm>
          <a:prstGeom prst="ellipse">
            <a:avLst/>
          </a:prstGeom>
          <a:solidFill>
            <a:srgbClr val="3333FF"/>
          </a:solidFill>
          <a:ln w="9525" cap="flat" cmpd="sng">
            <a:solidFill>
              <a:srgbClr val="3333FF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14358" name="文本框 14357"/>
          <p:cNvSpPr txBox="1"/>
          <p:nvPr/>
        </p:nvSpPr>
        <p:spPr>
          <a:xfrm>
            <a:off x="6223874" y="1307042"/>
            <a:ext cx="411480" cy="5067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700" b="1" i="1">
                <a:latin typeface="Times New Roman" panose="02020603050405020304" pitchFamily="18" charset="0"/>
                <a:ea typeface="黑体" pitchFamily="49" charset="-122"/>
              </a:rPr>
              <a:t>F</a:t>
            </a:r>
          </a:p>
        </p:txBody>
      </p:sp>
      <p:grpSp>
        <p:nvGrpSpPr>
          <p:cNvPr id="14359" name="组合 14358"/>
          <p:cNvGrpSpPr/>
          <p:nvPr/>
        </p:nvGrpSpPr>
        <p:grpSpPr>
          <a:xfrm>
            <a:off x="1979057" y="1794007"/>
            <a:ext cx="161925" cy="161925"/>
            <a:chExt cx="136" cy="136"/>
          </a:xfrm>
        </p:grpSpPr>
        <p:sp>
          <p:nvSpPr>
            <p:cNvPr id="14360" name="直接连接符 14359"/>
            <p:cNvSpPr/>
            <p:nvPr/>
          </p:nvSpPr>
          <p:spPr>
            <a:xfrm flipH="1">
              <a:off x="127" y="0"/>
              <a:ext cx="0" cy="136"/>
            </a:xfrm>
            <a:prstGeom prst="line">
              <a:avLst/>
            </a:prstGeom>
            <a:ln w="38100" cap="flat" cmpd="sng">
              <a:solidFill>
                <a:srgbClr val="008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4361" name="直接连接符 14360"/>
            <p:cNvSpPr/>
            <p:nvPr/>
          </p:nvSpPr>
          <p:spPr>
            <a:xfrm rot="16200000" flipH="1">
              <a:off x="68" y="59"/>
              <a:ext cx="0" cy="136"/>
            </a:xfrm>
            <a:prstGeom prst="line">
              <a:avLst/>
            </a:prstGeom>
            <a:ln w="38100" cap="flat" cmpd="sng">
              <a:solidFill>
                <a:srgbClr val="008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</p:grpSp>
      <p:grpSp>
        <p:nvGrpSpPr>
          <p:cNvPr id="14362" name="组合 14361"/>
          <p:cNvGrpSpPr/>
          <p:nvPr/>
        </p:nvGrpSpPr>
        <p:grpSpPr>
          <a:xfrm rot="-1800000">
            <a:off x="4385072" y="1794007"/>
            <a:ext cx="161925" cy="161925"/>
            <a:chExt cx="136" cy="136"/>
          </a:xfrm>
        </p:grpSpPr>
        <p:sp>
          <p:nvSpPr>
            <p:cNvPr id="14363" name="直接连接符 14362"/>
            <p:cNvSpPr/>
            <p:nvPr/>
          </p:nvSpPr>
          <p:spPr>
            <a:xfrm flipH="1">
              <a:off x="127" y="0"/>
              <a:ext cx="0" cy="136"/>
            </a:xfrm>
            <a:prstGeom prst="line">
              <a:avLst/>
            </a:prstGeom>
            <a:ln w="38100" cap="flat" cmpd="sng">
              <a:solidFill>
                <a:srgbClr val="008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4364" name="直接连接符 14363"/>
            <p:cNvSpPr/>
            <p:nvPr/>
          </p:nvSpPr>
          <p:spPr>
            <a:xfrm rot="16200000" flipH="1">
              <a:off x="68" y="59"/>
              <a:ext cx="0" cy="136"/>
            </a:xfrm>
            <a:prstGeom prst="line">
              <a:avLst/>
            </a:prstGeom>
            <a:ln w="38100" cap="flat" cmpd="sng">
              <a:solidFill>
                <a:srgbClr val="008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</p:grpSp>
      <p:grpSp>
        <p:nvGrpSpPr>
          <p:cNvPr id="14365" name="组合 14364"/>
          <p:cNvGrpSpPr/>
          <p:nvPr/>
        </p:nvGrpSpPr>
        <p:grpSpPr>
          <a:xfrm rot="5400000">
            <a:off x="6850142" y="1728523"/>
            <a:ext cx="161925" cy="161925"/>
            <a:chExt cx="136" cy="136"/>
          </a:xfrm>
        </p:grpSpPr>
        <p:sp>
          <p:nvSpPr>
            <p:cNvPr id="14366" name="直接连接符 14365"/>
            <p:cNvSpPr/>
            <p:nvPr/>
          </p:nvSpPr>
          <p:spPr>
            <a:xfrm flipH="1">
              <a:off x="127" y="0"/>
              <a:ext cx="0" cy="136"/>
            </a:xfrm>
            <a:prstGeom prst="line">
              <a:avLst/>
            </a:prstGeom>
            <a:ln w="38100" cap="flat" cmpd="sng">
              <a:solidFill>
                <a:srgbClr val="008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4367" name="直接连接符 14366"/>
            <p:cNvSpPr/>
            <p:nvPr/>
          </p:nvSpPr>
          <p:spPr>
            <a:xfrm rot="16200000" flipH="1">
              <a:off x="68" y="59"/>
              <a:ext cx="0" cy="136"/>
            </a:xfrm>
            <a:prstGeom prst="line">
              <a:avLst/>
            </a:prstGeom>
            <a:ln w="38100" cap="flat" cmpd="sng">
              <a:solidFill>
                <a:srgbClr val="008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</p:grpSp>
      <p:sp>
        <p:nvSpPr>
          <p:cNvPr id="14368" name="文本框 14367"/>
          <p:cNvSpPr txBox="1"/>
          <p:nvPr/>
        </p:nvSpPr>
        <p:spPr>
          <a:xfrm>
            <a:off x="1272302" y="2598632"/>
            <a:ext cx="1026160" cy="5067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700" b="1" i="1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en-US" altLang="zh-CN" sz="2700" b="1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= </a:t>
            </a:r>
            <a:r>
              <a:rPr lang="en-US" altLang="zh-CN" sz="2700" b="1" i="1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</a:t>
            </a:r>
          </a:p>
        </p:txBody>
      </p:sp>
      <p:sp>
        <p:nvSpPr>
          <p:cNvPr id="14369" name="文本框 14368"/>
          <p:cNvSpPr txBox="1"/>
          <p:nvPr/>
        </p:nvSpPr>
        <p:spPr>
          <a:xfrm>
            <a:off x="3935968" y="2598870"/>
            <a:ext cx="1012190" cy="5067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700" b="1" i="1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 </a:t>
            </a:r>
            <a:r>
              <a:rPr lang="en-US" altLang="zh-CN" sz="2700" b="1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≠ </a:t>
            </a:r>
            <a:r>
              <a:rPr lang="en-US" altLang="zh-CN" sz="2700" b="1" i="1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</a:t>
            </a:r>
          </a:p>
        </p:txBody>
      </p:sp>
      <p:sp>
        <p:nvSpPr>
          <p:cNvPr id="14370" name="文本框 14369"/>
          <p:cNvSpPr txBox="1"/>
          <p:nvPr/>
        </p:nvSpPr>
        <p:spPr>
          <a:xfrm>
            <a:off x="6223874" y="2598870"/>
            <a:ext cx="1864995" cy="5067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700" b="1" i="1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en-US" altLang="zh-CN" sz="2700" b="1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zh-CN" altLang="en-US" sz="2700" b="1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与 </a:t>
            </a:r>
            <a:r>
              <a:rPr lang="en-US" altLang="zh-CN" sz="2700" b="1" i="1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</a:t>
            </a:r>
            <a:r>
              <a:rPr lang="zh-CN" altLang="en-US" sz="2700" b="1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无关</a:t>
            </a:r>
          </a:p>
        </p:txBody>
      </p:sp>
      <p:sp>
        <p:nvSpPr>
          <p:cNvPr id="14371" name="直接连接符 14370"/>
          <p:cNvSpPr/>
          <p:nvPr/>
        </p:nvSpPr>
        <p:spPr>
          <a:xfrm flipH="1">
            <a:off x="7535942" y="1739397"/>
            <a:ext cx="648890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stealth" w="med" len="lg"/>
          </a:ln>
        </p:spPr>
        <p:txBody>
          <a:bodyPr/>
          <a:lstStyle/>
          <a:p/>
        </p:txBody>
      </p:sp>
      <p:sp>
        <p:nvSpPr>
          <p:cNvPr id="14372" name="矩形 14371"/>
          <p:cNvSpPr/>
          <p:nvPr/>
        </p:nvSpPr>
        <p:spPr>
          <a:xfrm>
            <a:off x="1487885" y="422168"/>
            <a:ext cx="489775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画出支持面受到的压力的示意图。</a:t>
            </a:r>
          </a:p>
        </p:txBody>
      </p:sp>
      <p:sp>
        <p:nvSpPr>
          <p:cNvPr id="14373" name="椭圆 14372"/>
          <p:cNvSpPr/>
          <p:nvPr/>
        </p:nvSpPr>
        <p:spPr>
          <a:xfrm>
            <a:off x="1925479" y="1523736"/>
            <a:ext cx="80963" cy="80963"/>
          </a:xfrm>
          <a:prstGeom prst="ellipse">
            <a:avLst/>
          </a:prstGeom>
          <a:solidFill>
            <a:srgbClr val="3333FF"/>
          </a:solidFill>
          <a:ln w="9525" cap="flat" cmpd="sng">
            <a:solidFill>
              <a:srgbClr val="3333FF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14374" name="椭圆 14373"/>
          <p:cNvSpPr/>
          <p:nvPr/>
        </p:nvSpPr>
        <p:spPr>
          <a:xfrm>
            <a:off x="4201716" y="1630892"/>
            <a:ext cx="80963" cy="80963"/>
          </a:xfrm>
          <a:prstGeom prst="ellipse">
            <a:avLst/>
          </a:prstGeom>
          <a:solidFill>
            <a:srgbClr val="3333FF"/>
          </a:solidFill>
          <a:ln w="9525" cap="flat" cmpd="sng">
            <a:solidFill>
              <a:srgbClr val="3333FF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14375" name="椭圆 14374"/>
          <p:cNvSpPr/>
          <p:nvPr/>
        </p:nvSpPr>
        <p:spPr>
          <a:xfrm>
            <a:off x="7250192" y="1685661"/>
            <a:ext cx="80963" cy="80963"/>
          </a:xfrm>
          <a:prstGeom prst="ellipse">
            <a:avLst/>
          </a:prstGeom>
          <a:solidFill>
            <a:srgbClr val="3333FF"/>
          </a:solidFill>
          <a:ln w="9525" cap="flat" cmpd="sng">
            <a:solidFill>
              <a:srgbClr val="3333FF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14376" name="直接连接符 14375"/>
          <p:cNvSpPr/>
          <p:nvPr/>
        </p:nvSpPr>
        <p:spPr>
          <a:xfrm flipH="1">
            <a:off x="1965722" y="1577314"/>
            <a:ext cx="0" cy="648891"/>
          </a:xfrm>
          <a:prstGeom prst="line">
            <a:avLst/>
          </a:prstGeom>
          <a:ln w="38100" cap="flat" cmpd="sng">
            <a:solidFill>
              <a:srgbClr val="000099"/>
            </a:solidFill>
            <a:prstDash val="solid"/>
            <a:headEnd type="none" w="med" len="med"/>
            <a:tailEnd type="stealth" w="med" len="lg"/>
          </a:ln>
        </p:spPr>
        <p:txBody>
          <a:bodyPr/>
          <a:lstStyle/>
          <a:p/>
        </p:txBody>
      </p:sp>
      <p:sp>
        <p:nvSpPr>
          <p:cNvPr id="14377" name="矩形 14376"/>
          <p:cNvSpPr/>
          <p:nvPr/>
        </p:nvSpPr>
        <p:spPr>
          <a:xfrm>
            <a:off x="1573054" y="1885924"/>
            <a:ext cx="430530" cy="5067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700" b="1" i="1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</a:t>
            </a:r>
          </a:p>
        </p:txBody>
      </p:sp>
      <p:sp>
        <p:nvSpPr>
          <p:cNvPr id="14378" name="直接连接符 14377"/>
          <p:cNvSpPr/>
          <p:nvPr/>
        </p:nvSpPr>
        <p:spPr>
          <a:xfrm>
            <a:off x="4242435" y="1671320"/>
            <a:ext cx="13970" cy="799465"/>
          </a:xfrm>
          <a:prstGeom prst="line">
            <a:avLst/>
          </a:prstGeom>
          <a:ln w="38100" cap="flat" cmpd="sng">
            <a:solidFill>
              <a:srgbClr val="000099"/>
            </a:solidFill>
            <a:prstDash val="solid"/>
            <a:headEnd type="none" w="med" len="med"/>
            <a:tailEnd type="stealth" w="med" len="lg"/>
          </a:ln>
        </p:spPr>
        <p:txBody>
          <a:bodyPr/>
          <a:lstStyle/>
          <a:p/>
        </p:txBody>
      </p:sp>
      <p:sp>
        <p:nvSpPr>
          <p:cNvPr id="14379" name="直接连接符 14378"/>
          <p:cNvSpPr/>
          <p:nvPr/>
        </p:nvSpPr>
        <p:spPr>
          <a:xfrm flipH="1">
            <a:off x="7290911" y="1719712"/>
            <a:ext cx="0" cy="648891"/>
          </a:xfrm>
          <a:prstGeom prst="line">
            <a:avLst/>
          </a:prstGeom>
          <a:ln w="38100" cap="flat" cmpd="sng">
            <a:solidFill>
              <a:srgbClr val="000099"/>
            </a:solidFill>
            <a:prstDash val="solid"/>
            <a:headEnd type="none" w="med" len="med"/>
            <a:tailEnd type="stealth" w="med" len="lg"/>
          </a:ln>
        </p:spPr>
        <p:txBody>
          <a:bodyPr/>
          <a:lstStyle/>
          <a:p/>
        </p:txBody>
      </p:sp>
      <p:sp>
        <p:nvSpPr>
          <p:cNvPr id="14380" name="矩形 14379"/>
          <p:cNvSpPr/>
          <p:nvPr/>
        </p:nvSpPr>
        <p:spPr>
          <a:xfrm>
            <a:off x="3783965" y="2086822"/>
            <a:ext cx="430530" cy="5067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700" b="1" i="1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</a:t>
            </a:r>
          </a:p>
        </p:txBody>
      </p:sp>
      <p:sp>
        <p:nvSpPr>
          <p:cNvPr id="14381" name="矩形 14380"/>
          <p:cNvSpPr/>
          <p:nvPr/>
        </p:nvSpPr>
        <p:spPr>
          <a:xfrm>
            <a:off x="7303770" y="2117857"/>
            <a:ext cx="430530" cy="5067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700" b="1" i="1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</a:t>
            </a:r>
          </a:p>
        </p:txBody>
      </p:sp>
      <p:sp>
        <p:nvSpPr>
          <p:cNvPr id="15363" name="文本框 15362"/>
          <p:cNvSpPr txBox="1"/>
          <p:nvPr/>
        </p:nvSpPr>
        <p:spPr>
          <a:xfrm>
            <a:off x="197168" y="3429450"/>
            <a:ext cx="8717280" cy="1568450"/>
          </a:xfrm>
          <a:prstGeom prst="rect">
            <a:avLst/>
          </a:prstGeom>
          <a:noFill/>
          <a:ln w="9525">
            <a:solidFill>
              <a:srgbClr val="00B050"/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000000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1)</a:t>
            </a:r>
            <a:r>
              <a:rPr lang="zh-CN" altLang="en-US" sz="2400" b="1">
                <a:solidFill>
                  <a:srgbClr val="000000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压力</a:t>
            </a:r>
            <a:r>
              <a:rPr lang="zh-CN" altLang="en-US" sz="2400" b="1">
                <a:solidFill>
                  <a:srgbClr val="0000FF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不是</a:t>
            </a:r>
            <a:r>
              <a:rPr lang="zh-CN" altLang="en-US" sz="2400" b="1">
                <a:solidFill>
                  <a:srgbClr val="000000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重力。压力可以由重力产生，也可以由其他力引起。</a:t>
            </a:r>
          </a:p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000000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2)</a:t>
            </a:r>
            <a:r>
              <a:rPr lang="zh-CN" altLang="en-US" sz="2400" b="1">
                <a:solidFill>
                  <a:srgbClr val="000000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压力</a:t>
            </a:r>
            <a:r>
              <a:rPr lang="zh-CN" altLang="en-US" sz="2400" b="1">
                <a:solidFill>
                  <a:srgbClr val="0000FF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不一定等于</a:t>
            </a:r>
            <a:r>
              <a:rPr lang="zh-CN" altLang="en-US" sz="2400" b="1">
                <a:solidFill>
                  <a:srgbClr val="000000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重力大小。</a:t>
            </a:r>
          </a:p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000000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3)</a:t>
            </a:r>
            <a:r>
              <a:rPr lang="zh-CN" altLang="en-US" sz="2400" b="1">
                <a:solidFill>
                  <a:srgbClr val="000000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置于</a:t>
            </a:r>
            <a:r>
              <a:rPr lang="zh-CN" altLang="en-US" sz="2400" b="1">
                <a:solidFill>
                  <a:srgbClr val="FF0000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水平面上</a:t>
            </a:r>
            <a:r>
              <a:rPr lang="zh-CN" altLang="en-US" sz="2400" b="1">
                <a:solidFill>
                  <a:srgbClr val="000000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的物体对支</a:t>
            </a:r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  <a:sym typeface="+mn-ea"/>
              </a:rPr>
              <a:t>承</a:t>
            </a:r>
            <a:r>
              <a:rPr lang="zh-CN" altLang="en-US" sz="2400" b="1">
                <a:solidFill>
                  <a:srgbClr val="000000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面的压力大小</a:t>
            </a:r>
            <a:r>
              <a:rPr lang="zh-CN" altLang="en-US" sz="2400" b="1">
                <a:solidFill>
                  <a:srgbClr val="0000FF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等于</a:t>
            </a:r>
            <a:r>
              <a:rPr lang="zh-CN" altLang="en-US" sz="2400" b="1">
                <a:solidFill>
                  <a:srgbClr val="000000"/>
                </a:solidFill>
                <a:latin typeface="宋体" pitchFamily="2" charset="-122"/>
                <a:ea typeface="宋体" panose="02010600030101010101" pitchFamily="2" charset="-122"/>
                <a:cs typeface="楷体" panose="02010609060101010101" charset="-122"/>
              </a:rPr>
              <a:t>重力的大小。 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239645" y="2969074"/>
            <a:ext cx="4740275" cy="4603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注意：压力的作用点在接触面上。</a:t>
            </a:r>
          </a:p>
        </p:txBody>
      </p:sp>
      <p:sp>
        <p:nvSpPr>
          <p:cNvPr id="3" name="矩形 2"/>
          <p:cNvSpPr/>
          <p:nvPr/>
        </p:nvSpPr>
        <p:spPr>
          <a:xfrm>
            <a:off x="420370" y="1579245"/>
            <a:ext cx="85217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水平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" presetClass="entr" presetSubtype="10" fill="hold" grpId="12" nodeType="afterEffect"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4" fill="hold" nodeType="after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3" fill="hold" nodeType="afterEffect"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7" presetClass="entr" presetSubtype="1" fill="hold" nodeType="afterEffect"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7" presetClass="entr" presetSubtype="2" fill="hold" nodeType="afterEffect"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85" decel="1000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385" decel="100000"/>
                                        <p:tgtEl>
                                          <p:spTgt spid="1435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8" dur="385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0" dur="385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67" presetID="43" presetClass="entr" presetSubtype="0" fill="hold" nodeType="afterEffect"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"/>
                                        <p:tgtEl>
                                          <p:spTgt spid="143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14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14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75" presetID="53" presetClass="entr" presetSubtype="0" fill="hold" grpId="0" nodeType="afterEffect"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8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385" decel="1000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385" decel="100000"/>
                                        <p:tgtEl>
                                          <p:spTgt spid="1435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8" dur="385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385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93" presetID="22" presetClass="entr" presetSubtype="1" fill="hold" nodeType="afterEffect"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97" presetID="43" presetClass="entr" presetSubtype="0" fill="hold" nodeType="afterEffect"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"/>
                                        <p:tgtEl>
                                          <p:spTgt spid="14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400" fill="hold"/>
                                        <p:tgtEl>
                                          <p:spTgt spid="14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400" fill="hold"/>
                                        <p:tgtEl>
                                          <p:spTgt spid="14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53" presetClass="entr" presetSubtype="0" fill="hold" grpId="1" nodeType="afterEffect"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385" decel="100000"/>
                                        <p:tgtEl>
                                          <p:spTgt spid="143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385" decel="100000"/>
                                        <p:tgtEl>
                                          <p:spTgt spid="1435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18" dur="385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0" dur="385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2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7" presetClass="entr" presetSubtype="2" fill="hold" nodeType="afterEffect"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30" presetID="43" presetClass="entr" presetSubtype="0" fill="hold" nodeType="afterEffect"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"/>
                                        <p:tgtEl>
                                          <p:spTgt spid="14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400" fill="hold"/>
                                        <p:tgtEl>
                                          <p:spTgt spid="14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400" fill="hold"/>
                                        <p:tgtEl>
                                          <p:spTgt spid="14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138" presetID="53" presetClass="entr" presetSubtype="0" fill="hold" grpId="2" nodeType="afterEffect"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4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4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18" presetClass="entr" presetSubtype="12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5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 nodeType="clickPar">
                      <p:stCondLst>
                        <p:cond delay="indefinite"/>
                      </p:stCondLst>
                      <p:childTnLst>
                        <p:par>
                          <p:cTn id="15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5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385" decel="100000"/>
                                        <p:tgtEl>
                                          <p:spTgt spid="143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385" decel="100000"/>
                                        <p:tgtEl>
                                          <p:spTgt spid="1437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7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4" dur="385" fill="hold"/>
                                        <p:tgtEl>
                                          <p:spTgt spid="14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6" dur="385" fill="hold"/>
                                        <p:tgtEl>
                                          <p:spTgt spid="14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69" presetID="22" presetClass="entr" presetSubtype="1" fill="hold" nodeType="afterEffect"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500"/>
                                        <p:tgtEl>
                                          <p:spTgt spid="14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73" presetID="3" presetClass="entr" presetSubtype="10" fill="hold" grpId="6" nodeType="afterEffect"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5" dur="500"/>
                                        <p:tgtEl>
                                          <p:spTgt spid="14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 nodeType="clickPar">
                      <p:stCondLst>
                        <p:cond delay="indefinite"/>
                      </p:stCondLst>
                      <p:childTnLst>
                        <p:par>
                          <p:cTn id="17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7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1" presetClass="entr" presetSubtype="8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81" dur="500"/>
                                        <p:tgtEl>
                                          <p:spTgt spid="14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8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385" decel="100000"/>
                                        <p:tgtEl>
                                          <p:spTgt spid="143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385" decel="100000"/>
                                        <p:tgtEl>
                                          <p:spTgt spid="1437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7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0" dur="385" fill="hold"/>
                                        <p:tgtEl>
                                          <p:spTgt spid="14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2" dur="385" fill="hold"/>
                                        <p:tgtEl>
                                          <p:spTgt spid="14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22" presetClass="entr" presetSubtype="1" fill="hold" nodeType="afterEffect"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7" dur="500"/>
                                        <p:tgtEl>
                                          <p:spTgt spid="14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99" presetID="3" presetClass="entr" presetSubtype="10" fill="hold" grpId="7" nodeType="afterEffect"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1" dur="500"/>
                                        <p:tgtEl>
                                          <p:spTgt spid="14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 nodeType="clickPar">
                      <p:stCondLst>
                        <p:cond delay="indefinite"/>
                      </p:stCondLst>
                      <p:childTnLst>
                        <p:par>
                          <p:cTn id="20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0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5" presetID="21" presetClass="entr" presetSubtype="8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07" dur="500"/>
                                        <p:tgtEl>
                                          <p:spTgt spid="14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 nodeType="clickPar">
                      <p:stCondLst>
                        <p:cond delay="indefinite"/>
                      </p:stCondLst>
                      <p:childTnLst>
                        <p:par>
                          <p:cTn id="20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385" decel="100000"/>
                                        <p:tgtEl>
                                          <p:spTgt spid="143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4" dur="385" decel="100000"/>
                                        <p:tgtEl>
                                          <p:spTgt spid="1437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7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6" dur="385" fill="hold"/>
                                        <p:tgtEl>
                                          <p:spTgt spid="14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8" dur="385" fill="hold"/>
                                        <p:tgtEl>
                                          <p:spTgt spid="14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2" dur="500"/>
                                        <p:tgtEl>
                                          <p:spTgt spid="14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224" presetID="3" presetClass="entr" presetSubtype="10" fill="hold" grpId="8" nodeType="afterEffect"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6" dur="500"/>
                                        <p:tgtEl>
                                          <p:spTgt spid="14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0" presetID="21" presetClass="entr" presetSubtype="8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32" dur="500"/>
                                        <p:tgtEl>
                                          <p:spTgt spid="14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 nodeType="clickPar">
                      <p:stCondLst>
                        <p:cond delay="indefinite"/>
                      </p:stCondLst>
                      <p:childTnLst>
                        <p:par>
                          <p:cTn id="23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6" presetID="16" presetClass="entr" presetSubtype="21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8" dur="500"/>
                                        <p:tgtEl>
                                          <p:spTgt spid="1536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 nodeType="clickPar">
                      <p:stCondLst>
                        <p:cond delay="indefinite"/>
                      </p:stCondLst>
                      <p:childTnLst>
                        <p:par>
                          <p:cTn id="24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4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2" presetID="16" presetClass="entr" presetSubtype="21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4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 nodeType="clickPar">
                      <p:stCondLst>
                        <p:cond delay="indefinite"/>
                      </p:stCondLst>
                      <p:childTnLst>
                        <p:par>
                          <p:cTn id="24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4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8" presetID="16" presetClass="entr" presetSubtype="21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0" dur="5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 nodeType="clickPar">
                      <p:stCondLst>
                        <p:cond delay="indefinite"/>
                      </p:stCondLst>
                      <p:childTnLst>
                        <p:par>
                          <p:cTn id="252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5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4" presetID="16" presetClass="entr" presetSubtype="21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6" dur="5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4" grpId="0"/>
      <p:bldP spid="14356" grpId="1"/>
      <p:bldP spid="14358" grpId="2"/>
      <p:bldP spid="14368" grpId="3"/>
      <p:bldP spid="14369" grpId="4"/>
      <p:bldP spid="14370" grpId="5"/>
      <p:bldP spid="14377" grpId="6"/>
      <p:bldP spid="14380" grpId="7"/>
      <p:bldP spid="14381" grpId="8"/>
      <p:bldP spid="15363" grpId="9" uiExpand="1" build="p" animBg="1"/>
      <p:bldP spid="2" grpId="10"/>
      <p:bldP spid="2" grpId="11"/>
      <p:bldP spid="3" grpId="1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7" name="文本框 26"/>
          <p:cNvSpPr txBox="1"/>
          <p:nvPr/>
        </p:nvSpPr>
        <p:spPr>
          <a:xfrm>
            <a:off x="3533140" y="410845"/>
            <a:ext cx="2371725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大气压强的测量</a:t>
            </a:r>
            <a:endParaRPr lang="en-US" altLang="zh-CN" sz="2400" b="1"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hlinkClick r:id="rId3" action="ppaction://hlinkfil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61" y="1367932"/>
            <a:ext cx="8615494" cy="2947324"/>
          </a:xfrm>
          <a:prstGeom prst="rect">
            <a:avLst/>
          </a:prstGeom>
        </p:spPr>
      </p:pic>
      <p:sp>
        <p:nvSpPr>
          <p:cNvPr id="22535" name="文本框 22534"/>
          <p:cNvSpPr txBox="1"/>
          <p:nvPr/>
        </p:nvSpPr>
        <p:spPr>
          <a:xfrm>
            <a:off x="200343" y="656273"/>
            <a:ext cx="2519362" cy="538162"/>
          </a:xfrm>
          <a:prstGeom prst="rect">
            <a:avLst/>
          </a:prstGeom>
          <a:noFill/>
          <a:ln w="19050" cap="flat" cmpd="sng">
            <a:solidFill>
              <a:srgbClr val="FF99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latin typeface="Arial" panose="020b0604020202020204" pitchFamily="34" charset="0"/>
              </a:rPr>
              <a:t>托里拆利实验</a:t>
            </a:r>
            <a:endParaRPr lang="en-US" altLang="zh-CN" sz="2800" b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</p:transition>
  <p:timing/>
</p:sld>
</file>

<file path=ppt/slides/slide3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675" name="9306.eps"/>
          <p:cNvPicPr>
            <a:picLocks noChangeAspect="1"/>
          </p:cNvPicPr>
          <p:nvPr/>
        </p:nvPicPr>
        <p:blipFill>
          <a:blip r:embed="rId2"/>
          <a:srcRect l="44418" r="30019"/>
          <a:stretch>
            <a:fillRect/>
          </a:stretch>
        </p:blipFill>
        <p:spPr>
          <a:xfrm>
            <a:off x="6904139" y="1015180"/>
            <a:ext cx="1841183" cy="3591878"/>
          </a:xfrm>
          <a:prstGeom prst="rect">
            <a:avLst/>
          </a:prstGeom>
        </p:spPr>
      </p:pic>
      <p:sp>
        <p:nvSpPr>
          <p:cNvPr id="11266" name="Text Box 5"/>
          <p:cNvSpPr txBox="1"/>
          <p:nvPr/>
        </p:nvSpPr>
        <p:spPr>
          <a:xfrm>
            <a:off x="2381235" y="2551935"/>
            <a:ext cx="177165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=</a:t>
            </a:r>
            <a:r>
              <a:rPr lang="en-US" altLang="zh-CN" sz="2400" b="1" i="1">
                <a:solidFill>
                  <a:srgbClr val="0000FF"/>
                </a:solidFill>
                <a:latin typeface="Euclid Symbol" pitchFamily="18" charset="2"/>
                <a:ea typeface="宋体" panose="02010600030101010101" pitchFamily="2" charset="-122"/>
                <a:cs typeface="Times New Roman" panose="02020603050405020304" pitchFamily="18" charset="0"/>
              </a:rPr>
              <a:t>r</a:t>
            </a:r>
            <a:r>
              <a:rPr lang="zh-CN" altLang="en-US" sz="2400" b="1" baseline="-2500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水银</a:t>
            </a:r>
            <a:r>
              <a:rPr lang="zh-CN" altLang="en-US" sz="2400" b="1" i="1" baseline="-2500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gh</a:t>
            </a:r>
          </a:p>
        </p:txBody>
      </p:sp>
      <p:sp>
        <p:nvSpPr>
          <p:cNvPr id="11267" name="Text Box 6"/>
          <p:cNvSpPr txBox="1"/>
          <p:nvPr/>
        </p:nvSpPr>
        <p:spPr>
          <a:xfrm>
            <a:off x="2364457" y="3132110"/>
            <a:ext cx="53721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=13.6×10</a:t>
            </a:r>
            <a:r>
              <a:rPr lang="en-US" altLang="zh-CN" sz="2400" b="1" baseline="3000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 </a:t>
            </a: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kg/m</a:t>
            </a:r>
            <a:r>
              <a:rPr lang="en-US" altLang="zh-CN" sz="2400" b="1" baseline="3000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×9.8 N/kg×0.76 m</a:t>
            </a:r>
          </a:p>
        </p:txBody>
      </p:sp>
      <p:sp>
        <p:nvSpPr>
          <p:cNvPr id="11268" name="Text Box 7"/>
          <p:cNvSpPr txBox="1"/>
          <p:nvPr/>
        </p:nvSpPr>
        <p:spPr>
          <a:xfrm>
            <a:off x="2350762" y="3717467"/>
            <a:ext cx="2476976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=1.013×10</a:t>
            </a:r>
            <a:r>
              <a:rPr lang="en-US" altLang="zh-CN" sz="2400" b="1" baseline="3000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5 </a:t>
            </a: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Pa</a:t>
            </a:r>
          </a:p>
        </p:txBody>
      </p:sp>
      <p:sp>
        <p:nvSpPr>
          <p:cNvPr id="11269" name="Text Box 8"/>
          <p:cNvSpPr txBox="1"/>
          <p:nvPr/>
        </p:nvSpPr>
        <p:spPr>
          <a:xfrm>
            <a:off x="1350765" y="2530299"/>
            <a:ext cx="162044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en-US" altLang="zh-CN" sz="2400" b="1" baseline="-2500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0</a:t>
            </a: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=</a:t>
            </a:r>
            <a:r>
              <a:rPr lang="en-US" altLang="zh-CN" sz="2400" b="1" i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zh-CN" altLang="en-US" sz="2400" b="1" baseline="-2500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水银</a:t>
            </a:r>
            <a:endParaRPr lang="zh-CN" altLang="en-US" sz="2400" b="1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46169" y="4299321"/>
            <a:ext cx="5312673" cy="43858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250" b="1">
                <a:latin typeface="Calibri" panose="020f0502020204030204" pitchFamily="34" charset="0"/>
                <a:ea typeface="宋体" panose="02010600030101010101" pitchFamily="2" charset="-122"/>
              </a:rPr>
              <a:t>粗略计算标准大气压可取</a:t>
            </a:r>
            <a:r>
              <a:rPr lang="zh-CN" altLang="en-US" sz="2250" b="1" smtClean="0">
                <a:latin typeface="Calibri" panose="020f0502020204030204" pitchFamily="34" charset="0"/>
                <a:ea typeface="宋体" panose="02010600030101010101" pitchFamily="2" charset="-122"/>
              </a:rPr>
              <a:t>为</a:t>
            </a:r>
            <a:r>
              <a:rPr lang="en-US" altLang="zh-CN" sz="2000" b="1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1.0</a:t>
            </a:r>
            <a:r>
              <a:rPr lang="en-US" altLang="zh-CN" sz="20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×</a:t>
            </a:r>
            <a:r>
              <a:rPr lang="en-US" altLang="zh-CN" sz="2250" b="1" smtClean="0">
                <a:latin typeface="Times New Roman" panose="02020603050405020304" pitchFamily="18" charset="0"/>
                <a:ea typeface="宋体" panose="02010600030101010101" pitchFamily="2" charset="-122"/>
              </a:rPr>
              <a:t>10</a:t>
            </a:r>
            <a:r>
              <a:rPr lang="en-US" altLang="zh-CN" sz="2250" b="1" baseline="30000" smtClean="0">
                <a:latin typeface="Times New Roman" panose="02020603050405020304" pitchFamily="18" charset="0"/>
                <a:ea typeface="宋体" panose="02010600030101010101" pitchFamily="2" charset="-122"/>
              </a:rPr>
              <a:t>5</a:t>
            </a:r>
            <a:r>
              <a:rPr lang="en-US" altLang="zh-CN" sz="2250" b="1" smtClean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2250" b="1">
                <a:latin typeface="Times New Roman" panose="02020603050405020304" pitchFamily="18" charset="0"/>
                <a:ea typeface="宋体" panose="02010600030101010101" pitchFamily="2" charset="-122"/>
              </a:rPr>
              <a:t>Pa</a:t>
            </a:r>
            <a:r>
              <a:rPr lang="zh-CN" altLang="en-US" sz="2250" b="1">
                <a:latin typeface="Times New Roman" panose="02020603050405020304" pitchFamily="18" charset="0"/>
                <a:ea typeface="宋体" panose="02010600030101010101" pitchFamily="2" charset="-122"/>
              </a:rPr>
              <a:t>。</a:t>
            </a:r>
            <a:endParaRPr lang="en-US" altLang="zh-CN" sz="225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47224" y="1119637"/>
            <a:ext cx="6256915" cy="14219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在海平面处做托里拆利实验时，测得管内外水银面的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高度差为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760mm</a:t>
            </a: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。通常把这样大小的大气压叫做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标准大气压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lang="en-US" altLang="zh-CN" sz="2400" b="1" baseline="-25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</a:t>
            </a: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sz="24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168967" y="519632"/>
            <a:ext cx="2803993" cy="495548"/>
            <a:chOff x="2506980" y="579256"/>
            <a:chExt cx="3958508" cy="495548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矩形 11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>
                  <a:solidFill>
                    <a:prstClr val="black"/>
                  </a:solidFill>
                  <a:latin typeface="黑体" pitchFamily="49" charset="-122"/>
                  <a:ea typeface="黑体" pitchFamily="49" charset="-122"/>
                  <a:cs typeface="Times New Roman" panose="02020603050405020304" pitchFamily="18" charset="0"/>
                </a:rPr>
                <a:t>标准大气压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11267" grpId="1"/>
      <p:bldP spid="11268" grpId="2"/>
      <p:bldP spid="11269" grpId="3"/>
      <p:bldP spid="21" grpId="4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4819" name="Rectangle 2"/>
          <p:cNvSpPr/>
          <p:nvPr/>
        </p:nvSpPr>
        <p:spPr>
          <a:xfrm>
            <a:off x="784384" y="492167"/>
            <a:ext cx="6858000" cy="75604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68604" tIns="34300" rIns="68604" bIns="34300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>
                <a:solidFill>
                  <a:srgbClr val="FF00FF"/>
                </a:solidFill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一个大气压能支持多高的水呢？</a:t>
            </a: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2730691" y="1106825"/>
            <a:ext cx="223647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defRPr/>
            </a:pPr>
            <a:r>
              <a:rPr kumimoji="0" lang="zh-CN" altLang="en-US" sz="2400" b="1" kern="1200" cap="none" spc="0" normalizeH="0" baseline="0" noProof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由</a:t>
            </a:r>
            <a:r>
              <a:rPr kumimoji="0" lang="en-US" altLang="zh-CN" sz="2400" b="1" i="1" kern="1200" cap="none" spc="0" normalizeH="0" baseline="0" noProof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</a:t>
            </a:r>
            <a:r>
              <a:rPr kumimoji="0" lang="en-US" altLang="zh-CN" sz="2400" b="1" kern="1200" cap="none" spc="0" normalizeH="0" baseline="-25000" noProof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</a:t>
            </a:r>
            <a:r>
              <a:rPr kumimoji="0" lang="en-US" altLang="zh-CN" sz="2400" b="1" kern="1200" cap="none" spc="0" normalizeH="0" baseline="0" noProof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kumimoji="0" lang="en-US" altLang="zh-CN" sz="2400" b="1" i="1" kern="1200" cap="none" spc="0" normalizeH="0" baseline="0" noProof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ρgh</a:t>
            </a:r>
            <a:r>
              <a:rPr kumimoji="0" lang="zh-CN" altLang="en-US" sz="2400" b="1" kern="1200" cap="none" spc="0" normalizeH="0" baseline="0" noProof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得</a:t>
            </a:r>
          </a:p>
        </p:txBody>
      </p:sp>
      <p:sp>
        <p:nvSpPr>
          <p:cNvPr id="23555" name="Text Box 3"/>
          <p:cNvSpPr txBox="1"/>
          <p:nvPr/>
        </p:nvSpPr>
        <p:spPr>
          <a:xfrm>
            <a:off x="3197066" y="2084677"/>
            <a:ext cx="405765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4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2875598" y="1950137"/>
            <a:ext cx="34861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defRPr/>
            </a:pPr>
            <a:r>
              <a:rPr kumimoji="0" lang="en-US" altLang="zh-CN" sz="2400" i="1" kern="1200" cap="none" spc="0" normalizeH="0" baseline="0" noProof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kumimoji="0" lang="en-US" altLang="zh-CN" sz="2400" kern="1200" cap="none" spc="0" normalizeH="0" baseline="0" noProof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</a:p>
        </p:txBody>
      </p:sp>
      <p:graphicFrame>
        <p:nvGraphicFramePr>
          <p:cNvPr id="23557" name="Object 5"/>
          <p:cNvGraphicFramePr>
            <a:graphicFrameLocks noChangeAspect="1"/>
          </p:cNvGraphicFramePr>
          <p:nvPr/>
        </p:nvGraphicFramePr>
        <p:xfrm>
          <a:off x="3324821" y="1683198"/>
          <a:ext cx="811530" cy="1015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r:id="rId2" progId="Equation.3">
                  <p:embed/>
                </p:oleObj>
              </mc:Choice>
              <mc:Fallback>
                <p:oleObj r:id="rId2" progId="Equation.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324821" y="1683198"/>
                        <a:ext cx="811530" cy="101536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8" name="Text Box 6"/>
          <p:cNvSpPr txBox="1"/>
          <p:nvPr/>
        </p:nvSpPr>
        <p:spPr>
          <a:xfrm>
            <a:off x="2875598" y="2868108"/>
            <a:ext cx="360045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</a:p>
        </p:txBody>
      </p:sp>
      <p:graphicFrame>
        <p:nvGraphicFramePr>
          <p:cNvPr id="23559" name="Object 7"/>
          <p:cNvGraphicFramePr>
            <a:graphicFrameLocks noChangeAspect="1"/>
          </p:cNvGraphicFramePr>
          <p:nvPr/>
        </p:nvGraphicFramePr>
        <p:xfrm>
          <a:off x="3254542" y="2597781"/>
          <a:ext cx="2769870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r:id="rId4" progId="Equation.3">
                  <p:embed/>
                </p:oleObj>
              </mc:Choice>
              <mc:Fallback>
                <p:oleObj r:id="rId4" progId="Equation.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54542" y="2597781"/>
                        <a:ext cx="2769870" cy="8985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2875915" y="3786505"/>
            <a:ext cx="186753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defRPr/>
            </a:pPr>
            <a:r>
              <a:rPr kumimoji="0" lang="en-US" altLang="zh-CN" sz="2400" kern="1200" cap="none" spc="0" normalizeH="0" baseline="0" noProof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400" noProof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10.3m</a:t>
            </a:r>
            <a:endParaRPr kumimoji="0" lang="en-US" altLang="zh-CN" sz="2400" kern="1200" cap="none" spc="0" normalizeH="0" baseline="0" noProof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28600" y="4380750"/>
            <a:ext cx="89154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</a:t>
            </a:r>
            <a:r>
              <a:rPr lang="en-US" altLang="zh-CN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标准大气压下，活塞式</a:t>
            </a:r>
            <a:r>
              <a:rPr lang="zh-CN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抽水机提升水的最大高度为</a:t>
            </a:r>
            <a:r>
              <a:rPr lang="en-US" altLang="zh-CN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_____m</a:t>
            </a: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642384" y="4380749"/>
            <a:ext cx="647224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defRPr/>
            </a:pPr>
            <a:r>
              <a:rPr kumimoji="0" lang="en-US" altLang="zh-CN" sz="2400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4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5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23555" grpId="1"/>
      <p:bldP spid="23556" grpId="2"/>
      <p:bldP spid="23558" grpId="3"/>
      <p:bldP spid="23560" grpId="4"/>
      <p:bldP spid="8" grpId="5"/>
      <p:bldP spid="9" grpId="6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291" name="TextBox 5"/>
          <p:cNvSpPr txBox="1"/>
          <p:nvPr/>
        </p:nvSpPr>
        <p:spPr>
          <a:xfrm>
            <a:off x="2111097" y="1252273"/>
            <a:ext cx="553998" cy="1607171"/>
          </a:xfrm>
          <a:prstGeom prst="rect">
            <a:avLst/>
          </a:prstGeom>
          <a:noFill/>
          <a:ln w="9525">
            <a:noFill/>
          </a:ln>
        </p:spPr>
        <p:txBody>
          <a:bodyPr vert="eaVert" wrap="none">
            <a:spAutoFit/>
          </a:bodyPr>
          <a:lstStyle/>
          <a:p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水银气压计</a:t>
            </a:r>
          </a:p>
        </p:txBody>
      </p:sp>
      <p:sp>
        <p:nvSpPr>
          <p:cNvPr id="12293" name="TextBox 7"/>
          <p:cNvSpPr txBox="1"/>
          <p:nvPr/>
        </p:nvSpPr>
        <p:spPr>
          <a:xfrm>
            <a:off x="4639686" y="4007019"/>
            <a:ext cx="2646759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金属盒气压计</a:t>
            </a:r>
          </a:p>
          <a:p>
            <a:pPr algn="ctr"/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（又称无液气压计）</a:t>
            </a:r>
          </a:p>
        </p:txBody>
      </p:sp>
      <p:pic>
        <p:nvPicPr>
          <p:cNvPr id="12294" name="图片 12293">
            <a:hlinkClick r:id="rId3" action="ppaction://hlinkfil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038" y="1252511"/>
            <a:ext cx="880059" cy="325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04104001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0961" y="1252511"/>
            <a:ext cx="4160996" cy="2639854"/>
          </a:xfrm>
          <a:prstGeom prst="rect">
            <a:avLst/>
          </a:prstGeom>
        </p:spPr>
      </p:pic>
      <p:sp>
        <p:nvSpPr>
          <p:cNvPr id="10" name="TextBox 5"/>
          <p:cNvSpPr txBox="1"/>
          <p:nvPr/>
        </p:nvSpPr>
        <p:spPr>
          <a:xfrm>
            <a:off x="2111097" y="3034877"/>
            <a:ext cx="553998" cy="1607171"/>
          </a:xfrm>
          <a:prstGeom prst="rect">
            <a:avLst/>
          </a:prstGeom>
          <a:noFill/>
          <a:ln w="9525">
            <a:noFill/>
          </a:ln>
        </p:spPr>
        <p:txBody>
          <a:bodyPr vert="eaVert" wrap="none">
            <a:spAutoFit/>
          </a:bodyPr>
          <a:lstStyle/>
          <a:p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要竖直悬挂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1861610" y="473342"/>
            <a:ext cx="5436811" cy="495548"/>
            <a:chOff x="2506980" y="579256"/>
            <a:chExt cx="3958508" cy="495548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矩形 13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>
                  <a:solidFill>
                    <a:prstClr val="black"/>
                  </a:solidFill>
                  <a:latin typeface="黑体" pitchFamily="49" charset="-122"/>
                  <a:ea typeface="黑体" pitchFamily="49" charset="-122"/>
                  <a:cs typeface="Times New Roman" panose="02020603050405020304" pitchFamily="18" charset="0"/>
                </a:rPr>
                <a:t>气压计：测定大气压的仪器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  <p:bldP spid="12293" grpId="1"/>
      <p:bldP spid="10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TextBox 2"/>
          <p:cNvSpPr txBox="1"/>
          <p:nvPr/>
        </p:nvSpPr>
        <p:spPr>
          <a:xfrm>
            <a:off x="1497784" y="1314935"/>
            <a:ext cx="986790" cy="4140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b="1" i="0" u="none" strike="noStrike" kern="1200" cap="none" spc="0" normalizeH="0" baseline="0" noProof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实验五</a:t>
            </a:r>
            <a:endParaRPr kumimoji="0" lang="zh-CN" altLang="en-US" sz="21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5611" name="组合 25610"/>
          <p:cNvGrpSpPr/>
          <p:nvPr/>
        </p:nvGrpSpPr>
        <p:grpSpPr>
          <a:xfrm>
            <a:off x="6354366" y="844154"/>
            <a:ext cx="1403747" cy="2794425"/>
            <a:chOff x="4286" y="618"/>
            <a:chExt cx="1287" cy="2456"/>
          </a:xfrm>
        </p:grpSpPr>
        <p:pic>
          <p:nvPicPr>
            <p:cNvPr id="25604" name="Picture 6" descr="W020070308523264785177"/>
            <p:cNvPicPr>
              <a:picLocks noChangeAspect="1"/>
            </p:cNvPicPr>
            <p:nvPr/>
          </p:nvPicPr>
          <p:blipFill>
            <a:blip r:embed="rId2"/>
            <a:srcRect l="70949" t="55431" r="15077" b="28419"/>
            <a:stretch>
              <a:fillRect/>
            </a:stretch>
          </p:blipFill>
          <p:spPr>
            <a:xfrm>
              <a:off x="4286" y="618"/>
              <a:ext cx="1287" cy="214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5605" name="Text Box 8"/>
            <p:cNvSpPr txBox="1"/>
            <p:nvPr/>
          </p:nvSpPr>
          <p:spPr>
            <a:xfrm>
              <a:off x="4286" y="2750"/>
              <a:ext cx="1221" cy="32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b="1">
                  <a:latin typeface="Calibri" panose="020f0502020204030204" pitchFamily="34" charset="0"/>
                </a:rPr>
                <a:t>自制气压计</a:t>
              </a:r>
            </a:p>
          </p:txBody>
        </p:sp>
      </p:grp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357313" y="751285"/>
            <a:ext cx="3214688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latin typeface="宋体" pitchFamily="2" charset="-122"/>
              </a:rPr>
              <a:t>三、大气压的变化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47813" y="1924050"/>
            <a:ext cx="4232672" cy="86550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>
              <a:lnSpc>
                <a:spcPct val="120000"/>
              </a:lnSpc>
            </a:pPr>
            <a:r>
              <a:rPr lang="zh-CN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拿着自制气压计从楼下到楼上，观察玻璃管内水柱高度的变化。</a:t>
            </a:r>
          </a:p>
        </p:txBody>
      </p:sp>
      <p:sp>
        <p:nvSpPr>
          <p:cNvPr id="2" name="Rectangle 9"/>
          <p:cNvSpPr/>
          <p:nvPr/>
        </p:nvSpPr>
        <p:spPr>
          <a:xfrm>
            <a:off x="1331119" y="3440152"/>
            <a:ext cx="6750844" cy="125285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100" b="1">
                <a:latin typeface="Times New Roman" panose="02020603050405020304" pitchFamily="18" charset="0"/>
              </a:rPr>
              <a:t>大气压随</a:t>
            </a:r>
            <a:r>
              <a:rPr lang="zh-CN" altLang="en-US" sz="2100" b="1">
                <a:solidFill>
                  <a:srgbClr val="FF3300"/>
                </a:solidFill>
                <a:latin typeface="Times New Roman" panose="02020603050405020304" pitchFamily="18" charset="0"/>
              </a:rPr>
              <a:t>高度</a:t>
            </a:r>
            <a:r>
              <a:rPr lang="zh-CN" altLang="en-US" sz="2100" b="1">
                <a:latin typeface="Times New Roman" panose="02020603050405020304" pitchFamily="18" charset="0"/>
              </a:rPr>
              <a:t>增加而减小。</a:t>
            </a:r>
            <a:endParaRPr lang="en-US" altLang="zh-CN" sz="2100" b="1"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2100" b="1">
                <a:latin typeface="Times New Roman" panose="02020603050405020304" pitchFamily="18" charset="0"/>
              </a:rPr>
              <a:t>大气压变化的规律：在海拔</a:t>
            </a:r>
            <a:r>
              <a:rPr lang="en-US" altLang="zh-CN" sz="2100" b="1">
                <a:latin typeface="Times New Roman" panose="02020603050405020304" pitchFamily="18" charset="0"/>
              </a:rPr>
              <a:t>3 000 m</a:t>
            </a:r>
            <a:r>
              <a:rPr lang="zh-CN" altLang="en-US" sz="2100" b="1">
                <a:latin typeface="Times New Roman" panose="02020603050405020304" pitchFamily="18" charset="0"/>
              </a:rPr>
              <a:t>以内，每上升</a:t>
            </a:r>
            <a:r>
              <a:rPr lang="en-US" altLang="zh-CN" sz="2100" b="1">
                <a:latin typeface="Times New Roman" panose="02020603050405020304" pitchFamily="18" charset="0"/>
              </a:rPr>
              <a:t>10 m</a:t>
            </a:r>
            <a:r>
              <a:rPr lang="zh-CN" altLang="en-US" sz="2100" b="1">
                <a:latin typeface="Times New Roman" panose="02020603050405020304" pitchFamily="18" charset="0"/>
              </a:rPr>
              <a:t>，大气压大约降低</a:t>
            </a:r>
            <a:r>
              <a:rPr lang="en-US" altLang="zh-CN" sz="2100" b="1">
                <a:latin typeface="Times New Roman" panose="02020603050405020304" pitchFamily="18" charset="0"/>
              </a:rPr>
              <a:t>100 Pa</a:t>
            </a:r>
            <a:r>
              <a:rPr lang="zh-CN" altLang="en-US" sz="2100" b="1">
                <a:latin typeface="Times New Roman" panose="02020603050405020304" pitchFamily="18" charset="0"/>
              </a:rPr>
              <a:t>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9699" name="Text Box 3"/>
          <p:cNvSpPr txBox="1"/>
          <p:nvPr/>
        </p:nvSpPr>
        <p:spPr>
          <a:xfrm>
            <a:off x="3783436" y="1646361"/>
            <a:ext cx="5161502" cy="318465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一切液体的沸点都是气压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增大</a:t>
            </a: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时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升高</a:t>
            </a: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，气压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减小</a:t>
            </a: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时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降低</a:t>
            </a: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</a:p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通常说的沸点，都是指在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标准大气压</a:t>
            </a: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下。</a:t>
            </a:r>
          </a:p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说水的沸点是</a:t>
            </a:r>
            <a:r>
              <a:rPr lang="en-US" altLang="zh-CN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100</a:t>
            </a: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摄氏度，必须强调是在</a:t>
            </a:r>
            <a:r>
              <a:rPr lang="en-US" altLang="zh-CN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标准大气压下。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1921079" y="687753"/>
            <a:ext cx="5310231" cy="612541"/>
            <a:chOff x="2506980" y="593791"/>
            <a:chExt cx="3958508" cy="481013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矩形 10"/>
            <p:cNvSpPr/>
            <p:nvPr/>
          </p:nvSpPr>
          <p:spPr>
            <a:xfrm>
              <a:off x="2593872" y="632414"/>
              <a:ext cx="3871616" cy="3675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>
                  <a:solidFill>
                    <a:prstClr val="black"/>
                  </a:solidFill>
                  <a:latin typeface="黑体" pitchFamily="49" charset="-122"/>
                  <a:ea typeface="黑体" pitchFamily="49" charset="-122"/>
                  <a:cs typeface="Times New Roman" panose="02020603050405020304" pitchFamily="18" charset="0"/>
                </a:rPr>
                <a:t>液体沸点与大气压的关系</a:t>
              </a:r>
            </a:p>
          </p:txBody>
        </p:sp>
      </p:grpSp>
      <p:pic>
        <p:nvPicPr>
          <p:cNvPr id="12290" name="Picture 2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681" y="1841319"/>
            <a:ext cx="3264796" cy="2287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/>
          <p:cNvSpPr txBox="1"/>
          <p:nvPr/>
        </p:nvSpPr>
        <p:spPr>
          <a:xfrm>
            <a:off x="157163" y="2920815"/>
            <a:ext cx="8829675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高压锅把水相当紧密地封闭起来，水受热蒸发产生的水蒸气不能扩散到空气中，只能保留在高压锅内，就使高压锅内部的气压高于1个大气压，也使水要在高于100℃时才沸腾，这样高压锅内部就形成高温高压的环境，饭就容易很快做熟了，并且相当酥烂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71" y="1182623"/>
            <a:ext cx="3026836" cy="1699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文本框 2"/>
          <p:cNvSpPr txBox="1"/>
          <p:nvPr/>
        </p:nvSpPr>
        <p:spPr>
          <a:xfrm>
            <a:off x="3596609" y="1284499"/>
            <a:ext cx="2204378" cy="143032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家用高压锅使用温度大约为110～120℃。</a:t>
            </a:r>
            <a:endParaRPr lang="en-US" altLang="zh-CN" sz="24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88026" y="4488561"/>
            <a:ext cx="5525929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使用高压锅</a:t>
            </a:r>
            <a:r>
              <a:rPr 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可以节能并缩短烹饪时间。</a:t>
            </a:r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6077824" y="1295434"/>
            <a:ext cx="2711768" cy="1413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sz="2400" b="1" i="0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逆向应用</a:t>
            </a:r>
            <a:endParaRPr kumimoji="0" lang="zh-CN" sz="2400" b="1" i="0" strike="noStrike" kern="1200" cap="none" spc="0" normalizeH="0" baseline="0" noProof="0">
              <a:ln>
                <a:noFill/>
              </a:ln>
              <a:solidFill>
                <a:srgbClr val="0000CC"/>
              </a:solidFill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sz="2400" b="1" i="0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制糖和制药工业中要利用低压沸腾。</a:t>
            </a:r>
            <a:endParaRPr kumimoji="0" lang="zh-CN" sz="2400" b="1" i="0" strike="noStrike" kern="1200" cap="none" spc="0" normalizeH="0" baseline="0" noProof="0">
              <a:ln>
                <a:noFill/>
              </a:ln>
              <a:solidFill>
                <a:srgbClr val="0000CC"/>
              </a:solidFill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066176" y="528362"/>
            <a:ext cx="3011648" cy="612541"/>
            <a:chOff x="2506980" y="593791"/>
            <a:chExt cx="3958508" cy="481013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矩形 9"/>
            <p:cNvSpPr/>
            <p:nvPr/>
          </p:nvSpPr>
          <p:spPr>
            <a:xfrm>
              <a:off x="2593872" y="632414"/>
              <a:ext cx="3871616" cy="3675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>
                  <a:solidFill>
                    <a:prstClr val="black"/>
                  </a:solidFill>
                  <a:latin typeface="黑体" pitchFamily="49" charset="-122"/>
                  <a:ea typeface="黑体" pitchFamily="49" charset="-122"/>
                  <a:cs typeface="Times New Roman" panose="02020603050405020304" pitchFamily="18" charset="0"/>
                </a:rPr>
                <a:t>压力锅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</p:cTn>
                        </p:par>
                        <p:par>
                          <p:cTn id="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  <p:cond evt="onBegin" delay="0">
                          <p:tn val="26"/>
                        </p:cond>
                      </p:stCondLst>
                      <p:childTnLst>
                        <p:par>
                          <p:cTn id="2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1"/>
      <p:bldP spid="4" grpId="2"/>
      <p:bldP spid="30722" grpId="3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357313" y="751285"/>
            <a:ext cx="2999185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latin typeface="宋体" pitchFamily="2" charset="-122"/>
              </a:rPr>
              <a:t>四、大气压的应用</a:t>
            </a:r>
          </a:p>
        </p:txBody>
      </p:sp>
      <p:pic>
        <p:nvPicPr>
          <p:cNvPr id="29698" name="Picture 2" descr="吸饮料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119" y="1383506"/>
            <a:ext cx="2243138" cy="19990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699" name="Text Box 4"/>
          <p:cNvSpPr txBox="1"/>
          <p:nvPr/>
        </p:nvSpPr>
        <p:spPr>
          <a:xfrm>
            <a:off x="1385888" y="3651647"/>
            <a:ext cx="2078831" cy="7372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100" b="1">
                <a:latin typeface="Times New Roman" panose="02020603050405020304" pitchFamily="18" charset="0"/>
              </a:rPr>
              <a:t>饮料是怎样进入口中的？</a:t>
            </a:r>
          </a:p>
        </p:txBody>
      </p:sp>
      <p:grpSp>
        <p:nvGrpSpPr>
          <p:cNvPr id="29704" name="组合 29703"/>
          <p:cNvGrpSpPr/>
          <p:nvPr/>
        </p:nvGrpSpPr>
        <p:grpSpPr>
          <a:xfrm>
            <a:off x="3762375" y="1383506"/>
            <a:ext cx="4087416" cy="2915841"/>
            <a:chOff x="2200" y="1162"/>
            <a:chExt cx="3433" cy="2449"/>
          </a:xfrm>
        </p:grpSpPr>
        <p:pic>
          <p:nvPicPr>
            <p:cNvPr id="29700" name="Picture 2" descr="http://www.cnworld.net/upload/market/2010/201092182929583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00" y="1162"/>
              <a:ext cx="1674" cy="226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9701" name="TextBox 5"/>
            <p:cNvSpPr txBox="1"/>
            <p:nvPr/>
          </p:nvSpPr>
          <p:spPr>
            <a:xfrm>
              <a:off x="3904" y="1162"/>
              <a:ext cx="1729" cy="61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100" b="1">
                  <a:latin typeface="Calibri" panose="020f0502020204030204" pitchFamily="34" charset="0"/>
                </a:rPr>
                <a:t>吸盘</a:t>
              </a:r>
            </a:p>
            <a:p>
              <a:pPr algn="ctr"/>
              <a:r>
                <a:rPr lang="zh-CN" altLang="en-US" sz="2100" b="1">
                  <a:latin typeface="Calibri" panose="020f0502020204030204" pitchFamily="34" charset="0"/>
                </a:rPr>
                <a:t>是如何工作的？</a:t>
              </a:r>
            </a:p>
          </p:txBody>
        </p:sp>
        <p:pic>
          <p:nvPicPr>
            <p:cNvPr id="29703" name="图片 29702" descr="吸盘挂钩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23" y="1888"/>
              <a:ext cx="1679" cy="1723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0723" name="TextBox 4"/>
          <p:cNvSpPr txBox="1"/>
          <p:nvPr/>
        </p:nvSpPr>
        <p:spPr>
          <a:xfrm>
            <a:off x="1518047" y="681038"/>
            <a:ext cx="201930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Calibri" panose="020f0502020204030204" pitchFamily="34" charset="0"/>
              </a:rPr>
              <a:t>活塞式抽水机</a:t>
            </a:r>
          </a:p>
        </p:txBody>
      </p:sp>
      <p:pic>
        <p:nvPicPr>
          <p:cNvPr id="30726" name="图片 307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466" y="1653779"/>
            <a:ext cx="6263878" cy="25288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random/>
  </p:transition>
  <p:timing/>
</p:sld>
</file>

<file path=ppt/slides/slide3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9461" name="文本框 19460"/>
          <p:cNvSpPr txBox="1"/>
          <p:nvPr/>
        </p:nvSpPr>
        <p:spPr>
          <a:xfrm>
            <a:off x="644366" y="1127655"/>
            <a:ext cx="7699534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液体和气体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都具有流动性，统称为</a:t>
            </a:r>
            <a:r>
              <a:rPr lang="zh-CN" altLang="en-US" sz="2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流体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758" y="1839099"/>
            <a:ext cx="3141591" cy="206469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119" y="1839099"/>
            <a:ext cx="3665781" cy="2064696"/>
          </a:xfrm>
          <a:prstGeom prst="rect">
            <a:avLst/>
          </a:prstGeom>
        </p:spPr>
      </p:pic>
      <p:sp>
        <p:nvSpPr>
          <p:cNvPr id="19463" name="文本框 19462"/>
          <p:cNvSpPr txBox="1"/>
          <p:nvPr/>
        </p:nvSpPr>
        <p:spPr>
          <a:xfrm>
            <a:off x="753423" y="4171285"/>
            <a:ext cx="7656671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400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流体压强：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流体</a:t>
            </a:r>
            <a:r>
              <a:rPr lang="zh-CN" altLang="en-US" sz="2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流动时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产生的压强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3428061" y="519035"/>
            <a:ext cx="1864426" cy="495548"/>
            <a:chOff x="2506980" y="579256"/>
            <a:chExt cx="3958508" cy="495548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矩形 21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>
                  <a:solidFill>
                    <a:prstClr val="black"/>
                  </a:solidFill>
                  <a:latin typeface="黑体" pitchFamily="49" charset="-122"/>
                  <a:ea typeface="黑体" pitchFamily="49" charset="-122"/>
                  <a:cs typeface="Times New Roman" panose="02020603050405020304" pitchFamily="18" charset="0"/>
                </a:rPr>
                <a:t>流体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</p:cTn>
                        </p:par>
                        <p:par>
                          <p:cTn id="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/>
      <p:bldP spid="1946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" name="文本框 12"/>
          <p:cNvSpPr txBox="1"/>
          <p:nvPr/>
        </p:nvSpPr>
        <p:spPr>
          <a:xfrm>
            <a:off x="3797935" y="357505"/>
            <a:ext cx="1092835" cy="461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latin typeface="黑体" pitchFamily="49" charset="-122"/>
                <a:ea typeface="黑体" pitchFamily="49" charset="-122"/>
              </a:defRPr>
            </a:lvl1pPr>
          </a:lstStyle>
          <a:p>
            <a:r>
              <a:rPr lang="zh-CN" altLang="en-US"/>
              <a:t>压 强</a:t>
            </a:r>
          </a:p>
        </p:txBody>
      </p:sp>
      <p:sp>
        <p:nvSpPr>
          <p:cNvPr id="15365" name="TextBox 5"/>
          <p:cNvSpPr/>
          <p:nvPr/>
        </p:nvSpPr>
        <p:spPr>
          <a:xfrm>
            <a:off x="535425" y="4111532"/>
            <a:ext cx="8393189" cy="508445"/>
          </a:xfrm>
          <a:custGeom>
            <a:gdLst>
              <a:gd name="txL" fmla="*/ 111372 w 3071834"/>
              <a:gd name="txT" fmla="*/ 111372 h 2281476"/>
              <a:gd name="txR" fmla="*/ 2960462 w 3071834"/>
              <a:gd name="txB" fmla="*/ 2170104 h 2281476"/>
            </a:gdLst>
            <a:cxnLst>
              <a:cxn ang="0">
                <a:pos x="3071834" y="1140738"/>
              </a:cxn>
              <a:cxn ang="5898240">
                <a:pos x="1535917" y="2281476"/>
              </a:cxn>
              <a:cxn ang="11796480">
                <a:pos x="0" y="1140738"/>
              </a:cxn>
              <a:cxn ang="17694720">
                <a:pos x="1535917" y="0"/>
              </a:cxn>
            </a:cxnLst>
            <a:rect l="txL" t="txT" r="txR" b="txB"/>
            <a:pathLst>
              <a:path w="3071834" h="2281476">
                <a:moveTo>
                  <a:pt x="380254" y="0"/>
                </a:moveTo>
                <a:lnTo>
                  <a:pt x="3071834" y="0"/>
                </a:lnTo>
                <a:lnTo>
                  <a:pt x="3071834" y="1901222"/>
                </a:lnTo>
                <a:arcTo wR="380254" hR="380254" stAng="0" swAng="5400000"/>
                <a:lnTo>
                  <a:pt x="0" y="2281476"/>
                </a:lnTo>
                <a:lnTo>
                  <a:pt x="0" y="380254"/>
                </a:lnTo>
                <a:arcTo wR="380254" hR="380254" stAng="-10800000" swAng="5400009"/>
                <a:close/>
              </a:path>
            </a:pathLst>
          </a:custGeom>
          <a:solidFill>
            <a:schemeClr val="bg1"/>
          </a:solidFill>
          <a:ln w="25400" cap="flat" cmpd="sng">
            <a:solidFill>
              <a:srgbClr val="F7964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40500" tIns="8100" rIns="13500" bIns="810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两个人对雪地的压力是差不多的，但压力的效果相同吗？</a:t>
            </a:r>
          </a:p>
        </p:txBody>
      </p:sp>
      <p:pic>
        <p:nvPicPr>
          <p:cNvPr id="18" name="图片 17">
            <a:hlinkClick r:id="rId3" action="ppaction://hlinkfil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85" y="1325082"/>
            <a:ext cx="3490595" cy="2466340"/>
          </a:xfrm>
          <a:prstGeom prst="rect">
            <a:avLst/>
          </a:prstGeom>
        </p:spPr>
      </p:pic>
      <p:pic>
        <p:nvPicPr>
          <p:cNvPr id="19" name="图片 18">
            <a:hlinkClick r:id="rId5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2020" y="1301587"/>
            <a:ext cx="3681730" cy="2588260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915" y="955675"/>
            <a:ext cx="2595880" cy="3462020"/>
          </a:xfrm>
          <a:prstGeom prst="rect">
            <a:avLst/>
          </a:prstGeom>
        </p:spPr>
      </p:pic>
      <p:grpSp>
        <p:nvGrpSpPr>
          <p:cNvPr id="55" name="组合 54"/>
          <p:cNvGrpSpPr/>
          <p:nvPr/>
        </p:nvGrpSpPr>
        <p:grpSpPr>
          <a:xfrm rot="10800000">
            <a:off x="3170912" y="2034637"/>
            <a:ext cx="114300" cy="581025"/>
            <a:chOff x="3984" y="1776"/>
            <a:chExt cx="96" cy="768"/>
          </a:xfrm>
        </p:grpSpPr>
        <p:sp>
          <p:nvSpPr>
            <p:cNvPr id="56" name="直接连接符 55"/>
            <p:cNvSpPr/>
            <p:nvPr/>
          </p:nvSpPr>
          <p:spPr>
            <a:xfrm flipH="1">
              <a:off x="3984" y="1776"/>
              <a:ext cx="0" cy="768"/>
            </a:xfrm>
            <a:prstGeom prst="line">
              <a:avLst/>
            </a:prstGeom>
            <a:ln w="19050" cap="flat" cmpd="sng">
              <a:solidFill>
                <a:srgbClr val="FF0000"/>
              </a:solidFill>
              <a:prstDash val="solid"/>
              <a:headEnd type="none" w="med" len="med"/>
              <a:tailEnd type="triangle" w="med" len="lg"/>
            </a:ln>
          </p:spPr>
          <p:txBody>
            <a:bodyPr/>
            <a:lstStyle/>
            <a:p/>
          </p:txBody>
        </p:sp>
        <p:sp>
          <p:nvSpPr>
            <p:cNvPr id="57" name="直接连接符 56"/>
            <p:cNvSpPr/>
            <p:nvPr/>
          </p:nvSpPr>
          <p:spPr>
            <a:xfrm flipH="1">
              <a:off x="4032" y="1776"/>
              <a:ext cx="0" cy="768"/>
            </a:xfrm>
            <a:prstGeom prst="line">
              <a:avLst/>
            </a:prstGeom>
            <a:ln w="19050" cap="flat" cmpd="sng">
              <a:solidFill>
                <a:srgbClr val="FF0000"/>
              </a:solidFill>
              <a:prstDash val="solid"/>
              <a:headEnd type="none" w="med" len="med"/>
              <a:tailEnd type="triangle" w="med" len="lg"/>
            </a:ln>
          </p:spPr>
          <p:txBody>
            <a:bodyPr/>
            <a:lstStyle/>
            <a:p/>
          </p:txBody>
        </p:sp>
        <p:sp>
          <p:nvSpPr>
            <p:cNvPr id="58" name="直接连接符 57"/>
            <p:cNvSpPr/>
            <p:nvPr/>
          </p:nvSpPr>
          <p:spPr>
            <a:xfrm flipH="1">
              <a:off x="4080" y="1776"/>
              <a:ext cx="0" cy="768"/>
            </a:xfrm>
            <a:prstGeom prst="line">
              <a:avLst/>
            </a:prstGeom>
            <a:ln w="19050" cap="flat" cmpd="sng">
              <a:solidFill>
                <a:srgbClr val="FF0000"/>
              </a:solidFill>
              <a:prstDash val="solid"/>
              <a:headEnd type="none" w="med" len="med"/>
              <a:tailEnd type="triangle" w="med" len="lg"/>
            </a:ln>
          </p:spPr>
          <p:txBody>
            <a:bodyPr/>
            <a:lstStyle/>
            <a:p/>
          </p:txBody>
        </p:sp>
      </p:grpSp>
      <p:grpSp>
        <p:nvGrpSpPr>
          <p:cNvPr id="59" name="组合 58"/>
          <p:cNvGrpSpPr/>
          <p:nvPr/>
        </p:nvGrpSpPr>
        <p:grpSpPr>
          <a:xfrm rot="10800000">
            <a:off x="2579250" y="1217392"/>
            <a:ext cx="1314450" cy="628650"/>
            <a:chOff x="3456" y="2640"/>
            <a:chExt cx="1104" cy="528"/>
          </a:xfrm>
        </p:grpSpPr>
        <p:sp>
          <p:nvSpPr>
            <p:cNvPr id="60" name="直接连接符 59"/>
            <p:cNvSpPr/>
            <p:nvPr/>
          </p:nvSpPr>
          <p:spPr>
            <a:xfrm flipH="1">
              <a:off x="3456" y="2640"/>
              <a:ext cx="480" cy="528"/>
            </a:xfrm>
            <a:prstGeom prst="line">
              <a:avLst/>
            </a:prstGeom>
            <a:ln w="19050" cap="flat" cmpd="sng">
              <a:solidFill>
                <a:srgbClr val="FF0000"/>
              </a:solidFill>
              <a:prstDash val="solid"/>
              <a:headEnd type="none" w="med" len="med"/>
              <a:tailEnd type="triangle" w="med" len="lg"/>
            </a:ln>
          </p:spPr>
          <p:txBody>
            <a:bodyPr/>
            <a:lstStyle/>
            <a:p/>
          </p:txBody>
        </p:sp>
        <p:sp>
          <p:nvSpPr>
            <p:cNvPr id="61" name="直接连接符 60"/>
            <p:cNvSpPr/>
            <p:nvPr/>
          </p:nvSpPr>
          <p:spPr>
            <a:xfrm>
              <a:off x="4128" y="2640"/>
              <a:ext cx="432" cy="528"/>
            </a:xfrm>
            <a:prstGeom prst="line">
              <a:avLst/>
            </a:prstGeom>
            <a:ln w="19050" cap="flat" cmpd="sng">
              <a:solidFill>
                <a:srgbClr val="FF0000"/>
              </a:solidFill>
              <a:prstDash val="solid"/>
              <a:headEnd type="none" w="med" len="med"/>
              <a:tailEnd type="triangle" w="med" len="lg"/>
            </a:ln>
          </p:spPr>
          <p:txBody>
            <a:bodyPr/>
            <a:lstStyle/>
            <a:p/>
          </p:txBody>
        </p:sp>
      </p:grpSp>
      <p:grpSp>
        <p:nvGrpSpPr>
          <p:cNvPr id="62" name="组合 61"/>
          <p:cNvGrpSpPr/>
          <p:nvPr/>
        </p:nvGrpSpPr>
        <p:grpSpPr>
          <a:xfrm>
            <a:off x="3551277" y="1654590"/>
            <a:ext cx="1547813" cy="460772"/>
            <a:chOff x="4492" y="2544"/>
            <a:chExt cx="1300" cy="387"/>
          </a:xfrm>
        </p:grpSpPr>
        <p:sp>
          <p:nvSpPr>
            <p:cNvPr id="63" name="直接连接符 62"/>
            <p:cNvSpPr/>
            <p:nvPr/>
          </p:nvSpPr>
          <p:spPr>
            <a:xfrm>
              <a:off x="4492" y="2544"/>
              <a:ext cx="404" cy="192"/>
            </a:xfrm>
            <a:prstGeom prst="line">
              <a:avLst/>
            </a:prstGeom>
            <a:ln w="19050" cap="flat" cmpd="sng">
              <a:solidFill>
                <a:srgbClr val="FF0000"/>
              </a:solidFill>
              <a:prstDash val="solid"/>
              <a:headEnd type="none" w="med" len="med"/>
              <a:tailEnd type="none" w="med" len="lg"/>
            </a:ln>
          </p:spPr>
          <p:txBody>
            <a:bodyPr/>
            <a:lstStyle/>
            <a:p/>
          </p:txBody>
        </p:sp>
        <p:sp>
          <p:nvSpPr>
            <p:cNvPr id="64" name="文本框 63"/>
            <p:cNvSpPr txBox="1"/>
            <p:nvPr/>
          </p:nvSpPr>
          <p:spPr>
            <a:xfrm>
              <a:off x="4800" y="2544"/>
              <a:ext cx="992" cy="38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sz="2400" b="1">
                  <a:solidFill>
                    <a:schemeClr val="tx1"/>
                  </a:solidFill>
                  <a:latin typeface="宋体" pitchFamily="2" charset="-122"/>
                  <a:ea typeface="宋体" panose="02010600030101010101" pitchFamily="2" charset="-122"/>
                </a:rPr>
                <a:t>压强小</a:t>
              </a: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1608891" y="1729123"/>
            <a:ext cx="1354931" cy="489346"/>
            <a:chOff x="2587" y="2539"/>
            <a:chExt cx="1138" cy="411"/>
          </a:xfrm>
        </p:grpSpPr>
        <p:sp>
          <p:nvSpPr>
            <p:cNvPr id="66" name="直接连接符 65"/>
            <p:cNvSpPr/>
            <p:nvPr/>
          </p:nvSpPr>
          <p:spPr>
            <a:xfrm flipH="1">
              <a:off x="3408" y="2539"/>
              <a:ext cx="317" cy="196"/>
            </a:xfrm>
            <a:prstGeom prst="line">
              <a:avLst/>
            </a:prstGeom>
            <a:ln w="19050" cap="flat" cmpd="sng">
              <a:solidFill>
                <a:srgbClr val="FF0000"/>
              </a:solidFill>
              <a:prstDash val="solid"/>
              <a:headEnd type="none" w="med" len="med"/>
              <a:tailEnd type="none" w="med" len="lg"/>
            </a:ln>
          </p:spPr>
          <p:txBody>
            <a:bodyPr/>
            <a:lstStyle/>
            <a:p/>
          </p:txBody>
        </p:sp>
        <p:sp>
          <p:nvSpPr>
            <p:cNvPr id="67" name="文本框 66"/>
            <p:cNvSpPr txBox="1"/>
            <p:nvPr/>
          </p:nvSpPr>
          <p:spPr>
            <a:xfrm>
              <a:off x="2587" y="2563"/>
              <a:ext cx="966" cy="38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sz="2400" b="1">
                  <a:solidFill>
                    <a:schemeClr val="tx1"/>
                  </a:solidFill>
                  <a:latin typeface="宋体" pitchFamily="2" charset="-122"/>
                  <a:ea typeface="宋体" panose="02010600030101010101" pitchFamily="2" charset="-122"/>
                </a:rPr>
                <a:t>压强小</a:t>
              </a: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2759035" y="398530"/>
            <a:ext cx="1438275" cy="1022748"/>
            <a:chOff x="3615" y="3177"/>
            <a:chExt cx="1208" cy="859"/>
          </a:xfrm>
        </p:grpSpPr>
        <p:sp>
          <p:nvSpPr>
            <p:cNvPr id="69" name="直接连接符 68"/>
            <p:cNvSpPr/>
            <p:nvPr/>
          </p:nvSpPr>
          <p:spPr>
            <a:xfrm>
              <a:off x="4008" y="3500"/>
              <a:ext cx="1" cy="536"/>
            </a:xfrm>
            <a:prstGeom prst="line">
              <a:avLst/>
            </a:prstGeom>
            <a:ln w="19050" cap="flat" cmpd="sng">
              <a:solidFill>
                <a:srgbClr val="FF0000"/>
              </a:solidFill>
              <a:prstDash val="solid"/>
              <a:headEnd type="none" w="med" len="med"/>
              <a:tailEnd type="none" w="med" len="lg"/>
            </a:ln>
          </p:spPr>
          <p:txBody>
            <a:bodyPr/>
            <a:lstStyle/>
            <a:p/>
          </p:txBody>
        </p:sp>
        <p:sp>
          <p:nvSpPr>
            <p:cNvPr id="70" name="文本框 69"/>
            <p:cNvSpPr txBox="1"/>
            <p:nvPr/>
          </p:nvSpPr>
          <p:spPr>
            <a:xfrm>
              <a:off x="3615" y="3177"/>
              <a:ext cx="1208" cy="38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sz="2400" b="1">
                  <a:latin typeface="宋体" pitchFamily="2" charset="-122"/>
                  <a:ea typeface="宋体" panose="02010600030101010101" pitchFamily="2" charset="-122"/>
                </a:rPr>
                <a:t>压强大</a:t>
              </a:r>
            </a:p>
          </p:txBody>
        </p:sp>
      </p:grpSp>
      <p:sp>
        <p:nvSpPr>
          <p:cNvPr id="16" name="文本框 4"/>
          <p:cNvSpPr txBox="1"/>
          <p:nvPr/>
        </p:nvSpPr>
        <p:spPr>
          <a:xfrm>
            <a:off x="200660" y="4621530"/>
            <a:ext cx="874331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黑体" pitchFamily="49" charset="-122"/>
              </a:rPr>
              <a:t>结论：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黑体" pitchFamily="49" charset="-122"/>
              </a:rPr>
              <a:t>气体流速大的地方压强小；流速小的地方压强大。</a:t>
            </a:r>
            <a:endParaRPr lang="en-US" altLang="zh-CN" sz="2800">
              <a:solidFill>
                <a:srgbClr val="FF0000"/>
              </a:solidFill>
              <a:latin typeface="Times New Roman" panose="02020603050405020304" pitchFamily="18" charset="0"/>
              <a:ea typeface="黑体" pitchFamily="49" charset="-122"/>
            </a:endParaRPr>
          </a:p>
        </p:txBody>
      </p:sp>
      <p:grpSp>
        <p:nvGrpSpPr>
          <p:cNvPr id="75805" name="组合 75804"/>
          <p:cNvGrpSpPr/>
          <p:nvPr/>
        </p:nvGrpSpPr>
        <p:grpSpPr>
          <a:xfrm>
            <a:off x="5667413" y="1228937"/>
            <a:ext cx="2400300" cy="1866900"/>
            <a:chOff x="3024" y="1600"/>
            <a:chExt cx="2016" cy="1568"/>
          </a:xfrm>
        </p:grpSpPr>
        <p:grpSp>
          <p:nvGrpSpPr>
            <p:cNvPr id="75796" name="组合 75795"/>
            <p:cNvGrpSpPr/>
            <p:nvPr/>
          </p:nvGrpSpPr>
          <p:grpSpPr>
            <a:xfrm>
              <a:off x="3024" y="1600"/>
              <a:ext cx="1056" cy="1376"/>
              <a:chOff x="3024" y="1600"/>
              <a:chExt cx="1056" cy="1376"/>
            </a:xfrm>
          </p:grpSpPr>
          <p:sp>
            <p:nvSpPr>
              <p:cNvPr id="75784" name="直接连接符 75783"/>
              <p:cNvSpPr/>
              <p:nvPr/>
            </p:nvSpPr>
            <p:spPr>
              <a:xfrm flipH="1">
                <a:off x="3926" y="1600"/>
                <a:ext cx="0" cy="1008"/>
              </a:xfrm>
              <a:prstGeom prst="line">
                <a:avLst/>
              </a:prstGeom>
              <a:ln w="254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75793" name="直接连接符 75792"/>
              <p:cNvSpPr/>
              <p:nvPr/>
            </p:nvSpPr>
            <p:spPr>
              <a:xfrm rot="18900000">
                <a:off x="3024" y="2976"/>
                <a:ext cx="1056" cy="0"/>
              </a:xfrm>
              <a:prstGeom prst="line">
                <a:avLst/>
              </a:prstGeom>
              <a:ln w="254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</p:grpSp>
        <p:sp>
          <p:nvSpPr>
            <p:cNvPr id="75795" name="椭圆 75794"/>
            <p:cNvSpPr/>
            <p:nvPr/>
          </p:nvSpPr>
          <p:spPr>
            <a:xfrm>
              <a:off x="3792" y="2688"/>
              <a:ext cx="480" cy="480"/>
            </a:xfrm>
            <a:prstGeom prst="ellipse">
              <a:avLst/>
            </a:prstGeom>
            <a:solidFill>
              <a:srgbClr val="FF9900"/>
            </a:solidFill>
            <a:ln w="127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2400" b="1">
                <a:latin typeface="楷体" panose="02010609060101010101" charset="-122"/>
                <a:ea typeface="楷体" panose="02010609060101010101" charset="-122"/>
              </a:endParaRPr>
            </a:p>
          </p:txBody>
        </p:sp>
        <p:grpSp>
          <p:nvGrpSpPr>
            <p:cNvPr id="75797" name="组合 75796"/>
            <p:cNvGrpSpPr/>
            <p:nvPr/>
          </p:nvGrpSpPr>
          <p:grpSpPr>
            <a:xfrm flipH="1">
              <a:off x="3984" y="1600"/>
              <a:ext cx="1056" cy="1376"/>
              <a:chOff x="3024" y="1600"/>
              <a:chExt cx="1056" cy="1376"/>
            </a:xfrm>
          </p:grpSpPr>
          <p:sp>
            <p:nvSpPr>
              <p:cNvPr id="75798" name="直接连接符 75797"/>
              <p:cNvSpPr/>
              <p:nvPr/>
            </p:nvSpPr>
            <p:spPr>
              <a:xfrm flipH="1">
                <a:off x="3926" y="1600"/>
                <a:ext cx="0" cy="1008"/>
              </a:xfrm>
              <a:prstGeom prst="line">
                <a:avLst/>
              </a:prstGeom>
              <a:ln w="254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75799" name="直接连接符 75798"/>
              <p:cNvSpPr/>
              <p:nvPr/>
            </p:nvSpPr>
            <p:spPr>
              <a:xfrm rot="18900000">
                <a:off x="3024" y="2976"/>
                <a:ext cx="1056" cy="0"/>
              </a:xfrm>
              <a:prstGeom prst="line">
                <a:avLst/>
              </a:prstGeom>
              <a:ln w="254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</p:grpSp>
      </p:grpSp>
      <p:grpSp>
        <p:nvGrpSpPr>
          <p:cNvPr id="75806" name="组合 75805"/>
          <p:cNvGrpSpPr/>
          <p:nvPr/>
        </p:nvGrpSpPr>
        <p:grpSpPr>
          <a:xfrm>
            <a:off x="6810413" y="1438487"/>
            <a:ext cx="114300" cy="914400"/>
            <a:chOff x="3984" y="1776"/>
            <a:chExt cx="96" cy="768"/>
          </a:xfrm>
        </p:grpSpPr>
        <p:sp>
          <p:nvSpPr>
            <p:cNvPr id="75800" name="直接连接符 75799"/>
            <p:cNvSpPr/>
            <p:nvPr/>
          </p:nvSpPr>
          <p:spPr>
            <a:xfrm flipH="1">
              <a:off x="3984" y="1776"/>
              <a:ext cx="0" cy="768"/>
            </a:xfrm>
            <a:prstGeom prst="line">
              <a:avLst/>
            </a:prstGeom>
            <a:ln w="19050" cap="flat" cmpd="sng">
              <a:solidFill>
                <a:srgbClr val="FF0000"/>
              </a:solidFill>
              <a:prstDash val="solid"/>
              <a:headEnd type="none" w="med" len="med"/>
              <a:tailEnd type="triangle" w="med" len="lg"/>
            </a:ln>
          </p:spPr>
          <p:txBody>
            <a:bodyPr/>
            <a:lstStyle/>
            <a:p/>
          </p:txBody>
        </p:sp>
        <p:sp>
          <p:nvSpPr>
            <p:cNvPr id="75801" name="直接连接符 75800"/>
            <p:cNvSpPr/>
            <p:nvPr/>
          </p:nvSpPr>
          <p:spPr>
            <a:xfrm flipH="1">
              <a:off x="4032" y="1776"/>
              <a:ext cx="0" cy="768"/>
            </a:xfrm>
            <a:prstGeom prst="line">
              <a:avLst/>
            </a:prstGeom>
            <a:ln w="19050" cap="flat" cmpd="sng">
              <a:solidFill>
                <a:srgbClr val="FF0000"/>
              </a:solidFill>
              <a:prstDash val="solid"/>
              <a:headEnd type="none" w="med" len="med"/>
              <a:tailEnd type="triangle" w="med" len="lg"/>
            </a:ln>
          </p:spPr>
          <p:txBody>
            <a:bodyPr/>
            <a:lstStyle/>
            <a:p/>
          </p:txBody>
        </p:sp>
        <p:sp>
          <p:nvSpPr>
            <p:cNvPr id="75802" name="直接连接符 75801"/>
            <p:cNvSpPr/>
            <p:nvPr/>
          </p:nvSpPr>
          <p:spPr>
            <a:xfrm flipH="1">
              <a:off x="4080" y="1776"/>
              <a:ext cx="0" cy="768"/>
            </a:xfrm>
            <a:prstGeom prst="line">
              <a:avLst/>
            </a:prstGeom>
            <a:ln w="19050" cap="flat" cmpd="sng">
              <a:solidFill>
                <a:srgbClr val="FF0000"/>
              </a:solidFill>
              <a:prstDash val="solid"/>
              <a:headEnd type="none" w="med" len="med"/>
              <a:tailEnd type="triangle" w="med" len="lg"/>
            </a:ln>
          </p:spPr>
          <p:txBody>
            <a:bodyPr/>
            <a:lstStyle/>
            <a:p/>
          </p:txBody>
        </p:sp>
      </p:grpSp>
      <p:grpSp>
        <p:nvGrpSpPr>
          <p:cNvPr id="75807" name="组合 75806"/>
          <p:cNvGrpSpPr/>
          <p:nvPr/>
        </p:nvGrpSpPr>
        <p:grpSpPr>
          <a:xfrm>
            <a:off x="6181763" y="2467187"/>
            <a:ext cx="1314450" cy="628650"/>
            <a:chOff x="3456" y="2640"/>
            <a:chExt cx="1104" cy="528"/>
          </a:xfrm>
        </p:grpSpPr>
        <p:sp>
          <p:nvSpPr>
            <p:cNvPr id="75803" name="直接连接符 75802"/>
            <p:cNvSpPr/>
            <p:nvPr/>
          </p:nvSpPr>
          <p:spPr>
            <a:xfrm flipH="1">
              <a:off x="3456" y="2640"/>
              <a:ext cx="480" cy="528"/>
            </a:xfrm>
            <a:prstGeom prst="line">
              <a:avLst/>
            </a:prstGeom>
            <a:ln w="19050" cap="flat" cmpd="sng">
              <a:solidFill>
                <a:srgbClr val="FF0000"/>
              </a:solidFill>
              <a:prstDash val="solid"/>
              <a:headEnd type="none" w="med" len="med"/>
              <a:tailEnd type="triangle" w="med" len="lg"/>
            </a:ln>
          </p:spPr>
          <p:txBody>
            <a:bodyPr/>
            <a:lstStyle/>
            <a:p/>
          </p:txBody>
        </p:sp>
        <p:sp>
          <p:nvSpPr>
            <p:cNvPr id="75804" name="直接连接符 75803"/>
            <p:cNvSpPr/>
            <p:nvPr/>
          </p:nvSpPr>
          <p:spPr>
            <a:xfrm>
              <a:off x="4128" y="2640"/>
              <a:ext cx="432" cy="528"/>
            </a:xfrm>
            <a:prstGeom prst="line">
              <a:avLst/>
            </a:prstGeom>
            <a:ln w="19050" cap="flat" cmpd="sng">
              <a:solidFill>
                <a:srgbClr val="FF0000"/>
              </a:solidFill>
              <a:prstDash val="solid"/>
              <a:headEnd type="none" w="med" len="med"/>
              <a:tailEnd type="triangle" w="med" len="lg"/>
            </a:ln>
          </p:spPr>
          <p:txBody>
            <a:bodyPr/>
            <a:lstStyle/>
            <a:p/>
          </p:txBody>
        </p:sp>
      </p:grpSp>
      <p:grpSp>
        <p:nvGrpSpPr>
          <p:cNvPr id="75815" name="组合 75814"/>
          <p:cNvGrpSpPr/>
          <p:nvPr/>
        </p:nvGrpSpPr>
        <p:grpSpPr>
          <a:xfrm>
            <a:off x="7256659" y="2352887"/>
            <a:ext cx="1628775" cy="460772"/>
            <a:chOff x="4368" y="2544"/>
            <a:chExt cx="1368" cy="387"/>
          </a:xfrm>
        </p:grpSpPr>
        <p:sp>
          <p:nvSpPr>
            <p:cNvPr id="75809" name="直接连接符 75808"/>
            <p:cNvSpPr/>
            <p:nvPr/>
          </p:nvSpPr>
          <p:spPr>
            <a:xfrm flipV="1">
              <a:off x="4368" y="2736"/>
              <a:ext cx="528" cy="144"/>
            </a:xfrm>
            <a:prstGeom prst="line">
              <a:avLst/>
            </a:prstGeom>
            <a:ln w="19050" cap="flat" cmpd="sng">
              <a:solidFill>
                <a:srgbClr val="FF0000"/>
              </a:solidFill>
              <a:prstDash val="solid"/>
              <a:headEnd type="none" w="med" len="med"/>
              <a:tailEnd type="none" w="med" len="lg"/>
            </a:ln>
          </p:spPr>
          <p:txBody>
            <a:bodyPr/>
            <a:lstStyle/>
            <a:p/>
          </p:txBody>
        </p:sp>
        <p:sp>
          <p:nvSpPr>
            <p:cNvPr id="75811" name="文本框 75810"/>
            <p:cNvSpPr txBox="1"/>
            <p:nvPr/>
          </p:nvSpPr>
          <p:spPr>
            <a:xfrm>
              <a:off x="4800" y="2544"/>
              <a:ext cx="936" cy="38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sz="2400" b="1">
                  <a:latin typeface="宋体" pitchFamily="2" charset="-122"/>
                  <a:ea typeface="宋体" panose="02010600030101010101" pitchFamily="2" charset="-122"/>
                </a:rPr>
                <a:t>压强小</a:t>
              </a:r>
            </a:p>
          </p:txBody>
        </p:sp>
      </p:grpSp>
      <p:grpSp>
        <p:nvGrpSpPr>
          <p:cNvPr id="75816" name="组合 75815"/>
          <p:cNvGrpSpPr/>
          <p:nvPr/>
        </p:nvGrpSpPr>
        <p:grpSpPr>
          <a:xfrm>
            <a:off x="5210213" y="2306453"/>
            <a:ext cx="1257300" cy="460772"/>
            <a:chOff x="2640" y="2505"/>
            <a:chExt cx="1056" cy="387"/>
          </a:xfrm>
        </p:grpSpPr>
        <p:sp>
          <p:nvSpPr>
            <p:cNvPr id="75810" name="直接连接符 75809"/>
            <p:cNvSpPr/>
            <p:nvPr/>
          </p:nvSpPr>
          <p:spPr>
            <a:xfrm flipH="1" flipV="1">
              <a:off x="3408" y="2736"/>
              <a:ext cx="288" cy="144"/>
            </a:xfrm>
            <a:prstGeom prst="line">
              <a:avLst/>
            </a:prstGeom>
            <a:ln w="19050" cap="flat" cmpd="sng">
              <a:solidFill>
                <a:srgbClr val="FF0000"/>
              </a:solidFill>
              <a:prstDash val="solid"/>
              <a:headEnd type="none" w="med" len="med"/>
              <a:tailEnd type="none" w="med" len="lg"/>
            </a:ln>
          </p:spPr>
          <p:txBody>
            <a:bodyPr/>
            <a:lstStyle/>
            <a:p/>
          </p:txBody>
        </p:sp>
        <p:sp>
          <p:nvSpPr>
            <p:cNvPr id="75812" name="文本框 75811"/>
            <p:cNvSpPr txBox="1"/>
            <p:nvPr/>
          </p:nvSpPr>
          <p:spPr>
            <a:xfrm>
              <a:off x="2640" y="2505"/>
              <a:ext cx="1055" cy="38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sz="2400" b="1">
                  <a:latin typeface="宋体" pitchFamily="2" charset="-122"/>
                  <a:ea typeface="宋体" panose="02010600030101010101" pitchFamily="2" charset="-122"/>
                </a:rPr>
                <a:t>压强小</a:t>
              </a:r>
            </a:p>
          </p:txBody>
        </p:sp>
      </p:grpSp>
      <p:grpSp>
        <p:nvGrpSpPr>
          <p:cNvPr id="75817" name="组合 75816"/>
          <p:cNvGrpSpPr/>
          <p:nvPr/>
        </p:nvGrpSpPr>
        <p:grpSpPr>
          <a:xfrm>
            <a:off x="6353213" y="3152987"/>
            <a:ext cx="1171575" cy="746523"/>
            <a:chOff x="3600" y="3216"/>
            <a:chExt cx="984" cy="627"/>
          </a:xfrm>
        </p:grpSpPr>
        <p:sp>
          <p:nvSpPr>
            <p:cNvPr id="75813" name="直接连接符 75812"/>
            <p:cNvSpPr/>
            <p:nvPr/>
          </p:nvSpPr>
          <p:spPr>
            <a:xfrm flipH="1">
              <a:off x="4032" y="3216"/>
              <a:ext cx="0" cy="288"/>
            </a:xfrm>
            <a:prstGeom prst="line">
              <a:avLst/>
            </a:prstGeom>
            <a:ln w="19050" cap="flat" cmpd="sng">
              <a:solidFill>
                <a:srgbClr val="FF0000"/>
              </a:solidFill>
              <a:prstDash val="solid"/>
              <a:headEnd type="none" w="med" len="med"/>
              <a:tailEnd type="none" w="med" len="lg"/>
            </a:ln>
          </p:spPr>
          <p:txBody>
            <a:bodyPr/>
            <a:lstStyle/>
            <a:p/>
          </p:txBody>
        </p:sp>
        <p:sp>
          <p:nvSpPr>
            <p:cNvPr id="75814" name="文本框 75813"/>
            <p:cNvSpPr txBox="1"/>
            <p:nvPr/>
          </p:nvSpPr>
          <p:spPr>
            <a:xfrm>
              <a:off x="3600" y="3456"/>
              <a:ext cx="984" cy="38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sz="2400" b="1">
                  <a:latin typeface="宋体" pitchFamily="2" charset="-122"/>
                  <a:ea typeface="宋体" panose="02010600030101010101" pitchFamily="2" charset="-122"/>
                </a:rPr>
                <a:t>压强大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9218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0" y="869315"/>
            <a:ext cx="3014345" cy="26498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365" y="632460"/>
            <a:ext cx="3150235" cy="2797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7" name="Rectangle 36"/>
          <p:cNvSpPr/>
          <p:nvPr/>
        </p:nvSpPr>
        <p:spPr>
          <a:xfrm>
            <a:off x="1001078" y="43180"/>
            <a:ext cx="6073775" cy="4921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600">
                <a:solidFill>
                  <a:srgbClr val="000000"/>
                </a:solidFill>
                <a:latin typeface="Times New Roman" panose="02020603050405020304" pitchFamily="18" charset="0"/>
                <a:ea typeface="黑体" pitchFamily="49" charset="-122"/>
              </a:rPr>
              <a:t>水、空气等都</a:t>
            </a:r>
            <a:r>
              <a:rPr lang="zh-CN" altLang="en-US" sz="2600">
                <a:solidFill>
                  <a:srgbClr val="FF0000"/>
                </a:solidFill>
                <a:latin typeface="Times New Roman" panose="02020603050405020304" pitchFamily="18" charset="0"/>
                <a:ea typeface="黑体" pitchFamily="49" charset="-122"/>
              </a:rPr>
              <a:t>具有流动性</a:t>
            </a:r>
            <a:r>
              <a:rPr lang="zh-CN" altLang="en-US" sz="2600">
                <a:solidFill>
                  <a:srgbClr val="000000"/>
                </a:solidFill>
                <a:latin typeface="Times New Roman" panose="02020603050405020304" pitchFamily="18" charset="0"/>
                <a:ea typeface="黑体" pitchFamily="49" charset="-122"/>
              </a:rPr>
              <a:t>，统称为</a:t>
            </a:r>
            <a:r>
              <a:rPr lang="zh-CN" altLang="en-US" sz="2600">
                <a:solidFill>
                  <a:srgbClr val="FF0000"/>
                </a:solidFill>
                <a:latin typeface="Times New Roman" panose="02020603050405020304" pitchFamily="18" charset="0"/>
                <a:ea typeface="黑体" pitchFamily="49" charset="-122"/>
              </a:rPr>
              <a:t>流体</a:t>
            </a:r>
            <a:r>
              <a:rPr lang="zh-CN" altLang="en-US" sz="2600">
                <a:solidFill>
                  <a:srgbClr val="000000"/>
                </a:solidFill>
                <a:latin typeface="Times New Roman" panose="02020603050405020304" pitchFamily="18" charset="0"/>
                <a:ea typeface="黑体" pitchFamily="49" charset="-122"/>
              </a:rPr>
              <a:t>。</a:t>
            </a:r>
          </a:p>
        </p:txBody>
      </p:sp>
      <p:sp>
        <p:nvSpPr>
          <p:cNvPr id="17410" name="Rectangle 4"/>
          <p:cNvSpPr/>
          <p:nvPr/>
        </p:nvSpPr>
        <p:spPr>
          <a:xfrm>
            <a:off x="400050" y="3767455"/>
            <a:ext cx="836168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黑体" pitchFamily="49" charset="-122"/>
                <a:ea typeface="黑体" pitchFamily="49" charset="-122"/>
              </a:rPr>
              <a:t>      </a:t>
            </a:r>
            <a:r>
              <a:rPr lang="zh-CN" altLang="en-US" sz="280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在流体中，流速越大的地方压强越小，流速越小的地方压强越大。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7" grpId="0"/>
      <p:bldP spid="17410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8" name="图片 17" descr="7b918d9b3477404b9167946a1c521ec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05" y="652119"/>
            <a:ext cx="8180070" cy="4081463"/>
          </a:xfrm>
          <a:prstGeom prst="rect">
            <a:avLst/>
          </a:prstGeom>
        </p:spPr>
      </p:pic>
      <p:grpSp>
        <p:nvGrpSpPr>
          <p:cNvPr id="7185" name="组合 7184"/>
          <p:cNvGrpSpPr/>
          <p:nvPr/>
        </p:nvGrpSpPr>
        <p:grpSpPr>
          <a:xfrm>
            <a:off x="1005046" y="2514256"/>
            <a:ext cx="2631758" cy="216694"/>
            <a:chOff x="3216" y="1169"/>
            <a:chExt cx="336" cy="182"/>
          </a:xfrm>
        </p:grpSpPr>
        <p:sp>
          <p:nvSpPr>
            <p:cNvPr id="7176" name="直接连接符 7175"/>
            <p:cNvSpPr/>
            <p:nvPr/>
          </p:nvSpPr>
          <p:spPr>
            <a:xfrm>
              <a:off x="3216" y="1169"/>
              <a:ext cx="336" cy="0"/>
            </a:xfrm>
            <a:prstGeom prst="line">
              <a:avLst/>
            </a:prstGeom>
            <a:ln w="38100" cap="flat" cmpd="sng">
              <a:solidFill>
                <a:srgbClr val="99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7177" name="直接连接符 7176"/>
            <p:cNvSpPr/>
            <p:nvPr/>
          </p:nvSpPr>
          <p:spPr>
            <a:xfrm>
              <a:off x="3216" y="1263"/>
              <a:ext cx="336" cy="0"/>
            </a:xfrm>
            <a:prstGeom prst="line">
              <a:avLst/>
            </a:prstGeom>
            <a:ln w="38100" cap="flat" cmpd="sng">
              <a:solidFill>
                <a:srgbClr val="99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7178" name="直接连接符 7177"/>
            <p:cNvSpPr/>
            <p:nvPr/>
          </p:nvSpPr>
          <p:spPr>
            <a:xfrm>
              <a:off x="3216" y="1351"/>
              <a:ext cx="336" cy="0"/>
            </a:xfrm>
            <a:prstGeom prst="line">
              <a:avLst/>
            </a:prstGeom>
            <a:ln w="38100" cap="flat" cmpd="sng">
              <a:solidFill>
                <a:srgbClr val="99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</p:grpSp>
      <p:grpSp>
        <p:nvGrpSpPr>
          <p:cNvPr id="7183" name="组合 7182"/>
          <p:cNvGrpSpPr/>
          <p:nvPr/>
        </p:nvGrpSpPr>
        <p:grpSpPr>
          <a:xfrm rot="300000">
            <a:off x="3655378" y="2200407"/>
            <a:ext cx="3727609" cy="767239"/>
            <a:chOff x="3641" y="880"/>
            <a:chExt cx="1730" cy="419"/>
          </a:xfrm>
        </p:grpSpPr>
        <p:sp>
          <p:nvSpPr>
            <p:cNvPr id="7181" name="任意多边形 7180"/>
            <p:cNvSpPr/>
            <p:nvPr/>
          </p:nvSpPr>
          <p:spPr>
            <a:xfrm>
              <a:off x="3641" y="880"/>
              <a:ext cx="1604" cy="419"/>
            </a:xfrm>
            <a:custGeom>
              <a:rect l="0" t="0" r="0" b="0"/>
              <a:pathLst>
                <a:path w="1584" h="536">
                  <a:moveTo>
                    <a:pt x="0" y="312"/>
                  </a:moveTo>
                  <a:cubicBezTo>
                    <a:pt x="32" y="156"/>
                    <a:pt x="64" y="0"/>
                    <a:pt x="288" y="24"/>
                  </a:cubicBezTo>
                  <a:cubicBezTo>
                    <a:pt x="512" y="48"/>
                    <a:pt x="1128" y="376"/>
                    <a:pt x="1344" y="456"/>
                  </a:cubicBezTo>
                  <a:cubicBezTo>
                    <a:pt x="1560" y="536"/>
                    <a:pt x="1544" y="496"/>
                    <a:pt x="1584" y="504"/>
                  </a:cubicBezTo>
                </a:path>
              </a:pathLst>
            </a:custGeom>
            <a:noFill/>
            <a:ln w="38100" cap="flat" cmpd="sng">
              <a:solidFill>
                <a:srgbClr val="99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7182" name="直接连接符 7181"/>
            <p:cNvSpPr/>
            <p:nvPr/>
          </p:nvSpPr>
          <p:spPr>
            <a:xfrm>
              <a:off x="5179" y="1274"/>
              <a:ext cx="192" cy="0"/>
            </a:xfrm>
            <a:prstGeom prst="line">
              <a:avLst/>
            </a:prstGeom>
            <a:ln w="38100" cap="flat" cmpd="sng">
              <a:solidFill>
                <a:srgbClr val="99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</p:grpSp>
      <p:sp>
        <p:nvSpPr>
          <p:cNvPr id="7184" name="直接连接符 7183"/>
          <p:cNvSpPr/>
          <p:nvPr/>
        </p:nvSpPr>
        <p:spPr>
          <a:xfrm rot="720000" flipV="1">
            <a:off x="3673951" y="2812389"/>
            <a:ext cx="3792379" cy="305276"/>
          </a:xfrm>
          <a:prstGeom prst="line">
            <a:avLst/>
          </a:prstGeom>
          <a:ln w="38100" cap="flat" cmpd="sng">
            <a:solidFill>
              <a:srgbClr val="99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/>
        </p:txBody>
      </p:sp>
      <p:grpSp>
        <p:nvGrpSpPr>
          <p:cNvPr id="7202" name="组合 7201"/>
          <p:cNvGrpSpPr/>
          <p:nvPr/>
        </p:nvGrpSpPr>
        <p:grpSpPr>
          <a:xfrm>
            <a:off x="4018756" y="2677134"/>
            <a:ext cx="1026795" cy="1454468"/>
            <a:chOff x="3888" y="1344"/>
            <a:chExt cx="862" cy="608"/>
          </a:xfrm>
        </p:grpSpPr>
        <p:sp>
          <p:nvSpPr>
            <p:cNvPr id="7186" name="直接连接符 7185"/>
            <p:cNvSpPr/>
            <p:nvPr/>
          </p:nvSpPr>
          <p:spPr>
            <a:xfrm flipH="1" flipV="1">
              <a:off x="3888" y="1344"/>
              <a:ext cx="0" cy="608"/>
            </a:xfrm>
            <a:prstGeom prst="line">
              <a:avLst/>
            </a:prstGeom>
            <a:ln w="57150" cap="flat" cmpd="sng">
              <a:solidFill>
                <a:srgbClr val="0000FF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7187" name="直接连接符 7186"/>
            <p:cNvSpPr/>
            <p:nvPr/>
          </p:nvSpPr>
          <p:spPr>
            <a:xfrm flipH="1" flipV="1">
              <a:off x="4176" y="1360"/>
              <a:ext cx="0" cy="592"/>
            </a:xfrm>
            <a:prstGeom prst="line">
              <a:avLst/>
            </a:prstGeom>
            <a:ln w="57150" cap="flat" cmpd="sng">
              <a:solidFill>
                <a:srgbClr val="0000FF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7188" name="直接连接符 7187"/>
            <p:cNvSpPr/>
            <p:nvPr/>
          </p:nvSpPr>
          <p:spPr>
            <a:xfrm flipH="1" flipV="1">
              <a:off x="4481" y="1383"/>
              <a:ext cx="3" cy="563"/>
            </a:xfrm>
            <a:prstGeom prst="line">
              <a:avLst/>
            </a:prstGeom>
            <a:ln w="57150" cap="flat" cmpd="sng">
              <a:solidFill>
                <a:srgbClr val="0000FF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7189" name="直接连接符 7188"/>
            <p:cNvSpPr/>
            <p:nvPr/>
          </p:nvSpPr>
          <p:spPr>
            <a:xfrm flipV="1">
              <a:off x="4745" y="1389"/>
              <a:ext cx="5" cy="550"/>
            </a:xfrm>
            <a:prstGeom prst="line">
              <a:avLst/>
            </a:prstGeom>
            <a:ln w="57150" cap="flat" cmpd="sng">
              <a:solidFill>
                <a:srgbClr val="0000FF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</p:grpSp>
      <p:grpSp>
        <p:nvGrpSpPr>
          <p:cNvPr id="7195" name="组合 7194"/>
          <p:cNvGrpSpPr/>
          <p:nvPr/>
        </p:nvGrpSpPr>
        <p:grpSpPr>
          <a:xfrm>
            <a:off x="4040188" y="1785594"/>
            <a:ext cx="1030129" cy="781783"/>
            <a:chOff x="3837" y="776"/>
            <a:chExt cx="865" cy="352"/>
          </a:xfrm>
        </p:grpSpPr>
        <p:sp>
          <p:nvSpPr>
            <p:cNvPr id="7190" name="直接连接符 7189"/>
            <p:cNvSpPr/>
            <p:nvPr/>
          </p:nvSpPr>
          <p:spPr>
            <a:xfrm flipH="1">
              <a:off x="3837" y="776"/>
              <a:ext cx="0" cy="288"/>
            </a:xfrm>
            <a:prstGeom prst="line">
              <a:avLst/>
            </a:prstGeom>
            <a:ln w="57150" cap="flat" cmpd="sng">
              <a:solidFill>
                <a:srgbClr val="0000FF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7191" name="直接连接符 7190"/>
            <p:cNvSpPr/>
            <p:nvPr/>
          </p:nvSpPr>
          <p:spPr>
            <a:xfrm flipH="1">
              <a:off x="4124" y="785"/>
              <a:ext cx="0" cy="288"/>
            </a:xfrm>
            <a:prstGeom prst="line">
              <a:avLst/>
            </a:prstGeom>
            <a:ln w="57150" cap="flat" cmpd="sng">
              <a:solidFill>
                <a:srgbClr val="0000FF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7192" name="直接连接符 7191"/>
            <p:cNvSpPr/>
            <p:nvPr/>
          </p:nvSpPr>
          <p:spPr>
            <a:xfrm flipH="1">
              <a:off x="4367" y="801"/>
              <a:ext cx="0" cy="288"/>
            </a:xfrm>
            <a:prstGeom prst="line">
              <a:avLst/>
            </a:prstGeom>
            <a:ln w="57150" cap="flat" cmpd="sng">
              <a:solidFill>
                <a:srgbClr val="0000FF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7193" name="直接连接符 7192"/>
            <p:cNvSpPr/>
            <p:nvPr/>
          </p:nvSpPr>
          <p:spPr>
            <a:xfrm flipH="1">
              <a:off x="4702" y="840"/>
              <a:ext cx="0" cy="288"/>
            </a:xfrm>
            <a:prstGeom prst="line">
              <a:avLst/>
            </a:prstGeom>
            <a:ln w="57150" cap="flat" cmpd="sng">
              <a:solidFill>
                <a:srgbClr val="0000FF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</p:grpSp>
      <p:sp>
        <p:nvSpPr>
          <p:cNvPr id="19" name="文本框 18"/>
          <p:cNvSpPr txBox="1"/>
          <p:nvPr/>
        </p:nvSpPr>
        <p:spPr>
          <a:xfrm>
            <a:off x="4294029" y="1235525"/>
            <a:ext cx="865823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7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7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4173538" y="4131601"/>
            <a:ext cx="865823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7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7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1298416" y="99510"/>
            <a:ext cx="6314123" cy="460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宋体" pitchFamily="2" charset="-122"/>
                <a:ea typeface="宋体" panose="02010600030101010101" pitchFamily="2" charset="-122"/>
              </a:rPr>
              <a:t>机翼上下表面的压力差就是产生升力的原因。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40964" name="对象 40963"/>
          <p:cNvGraphicFramePr>
            <a:graphicFrameLocks noGrp="1"/>
          </p:cNvGraphicFramePr>
          <p:nvPr/>
        </p:nvGraphicFramePr>
        <p:xfrm>
          <a:off x="380852" y="863528"/>
          <a:ext cx="3938588" cy="241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r:id="rId2" progId="Imaging.Document">
                  <p:embed/>
                </p:oleObj>
              </mc:Choice>
              <mc:Fallback>
                <p:oleObj r:id="rId2" progId="Imaging.Document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0852" y="863528"/>
                        <a:ext cx="3938588" cy="2414588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0180" name="图片 50179" descr="手压气球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4394" y="762860"/>
            <a:ext cx="3834289" cy="25117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83" name="矩形 71682"/>
          <p:cNvSpPr/>
          <p:nvPr/>
        </p:nvSpPr>
        <p:spPr>
          <a:xfrm>
            <a:off x="131921" y="3590422"/>
            <a:ext cx="8880634" cy="13858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"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"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分别用两个指头抵住铅笔尖和笔尾，感受压力作用效果的不同。</a:t>
            </a:r>
          </a:p>
          <a:p>
            <a:pPr lvl="0"/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用手掌和手指顶着的气球形变有何不同？</a:t>
            </a:r>
          </a:p>
          <a:p>
            <a:pPr lvl="0"/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通过以上感受，猜想一下压力的作用效果应该与哪些因素有关？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</p:cTn>
                        </p:par>
                        <p:par>
                          <p:cTn id="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  <p:cond evt="onBegin" delay="0">
                          <p:tn val="22"/>
                        </p:cond>
                      </p:stCondLst>
                      <p:childTnLst>
                        <p:par>
                          <p:cTn id="2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TextBox 1"/>
          <p:cNvSpPr txBox="1"/>
          <p:nvPr/>
        </p:nvSpPr>
        <p:spPr>
          <a:xfrm>
            <a:off x="341471" y="1353000"/>
            <a:ext cx="1411844" cy="461665"/>
          </a:xfrm>
          <a:prstGeom prst="rect">
            <a:avLst/>
          </a:prstGeom>
          <a:noFill/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dist"/>
            <a:r>
              <a:rPr lang="zh-CN" altLang="en-US" sz="2400" b="1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猜想</a:t>
            </a:r>
          </a:p>
        </p:txBody>
      </p:sp>
      <p:sp>
        <p:nvSpPr>
          <p:cNvPr id="16386" name="TextBox 2"/>
          <p:cNvSpPr txBox="1"/>
          <p:nvPr/>
        </p:nvSpPr>
        <p:spPr>
          <a:xfrm>
            <a:off x="1956514" y="1353000"/>
            <a:ext cx="354965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宋体" pitchFamily="2" charset="-122"/>
                <a:ea typeface="华文楷体" panose="02010600040101010101" charset="-122"/>
              </a:rPr>
              <a:t>压力的作用效果可能与：</a:t>
            </a:r>
          </a:p>
        </p:txBody>
      </p:sp>
      <p:sp>
        <p:nvSpPr>
          <p:cNvPr id="5" name="TextBox 3"/>
          <p:cNvSpPr txBox="1"/>
          <p:nvPr/>
        </p:nvSpPr>
        <p:spPr>
          <a:xfrm>
            <a:off x="2060972" y="1894735"/>
            <a:ext cx="1731564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宋体" pitchFamily="2" charset="-122"/>
                <a:ea typeface="华文楷体" panose="02010600040101010101" charset="-122"/>
              </a:rPr>
              <a:t>压力大小、</a:t>
            </a:r>
          </a:p>
        </p:txBody>
      </p:sp>
      <p:sp>
        <p:nvSpPr>
          <p:cNvPr id="7" name="TextBox 4"/>
          <p:cNvSpPr txBox="1"/>
          <p:nvPr/>
        </p:nvSpPr>
        <p:spPr>
          <a:xfrm>
            <a:off x="3608070" y="1894735"/>
            <a:ext cx="140716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受力面积</a:t>
            </a:r>
          </a:p>
        </p:txBody>
      </p:sp>
      <p:sp>
        <p:nvSpPr>
          <p:cNvPr id="9" name="TextBox 7"/>
          <p:cNvSpPr txBox="1"/>
          <p:nvPr/>
        </p:nvSpPr>
        <p:spPr>
          <a:xfrm>
            <a:off x="341471" y="3576710"/>
            <a:ext cx="1422184" cy="461665"/>
          </a:xfrm>
          <a:prstGeom prst="rect">
            <a:avLst/>
          </a:prstGeom>
          <a:noFill/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zh-CN"/>
            </a:defPPr>
            <a:lvl1pPr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baseline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defRPr>
            </a:lvl1pPr>
            <a:lvl2pPr lvl="1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lvl="2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lvl="3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lvl="4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lang="zh-CN" altLang="en-US"/>
              <a:t>实验方法</a:t>
            </a:r>
          </a:p>
        </p:txBody>
      </p:sp>
      <p:sp>
        <p:nvSpPr>
          <p:cNvPr id="15" name="TextBox 8"/>
          <p:cNvSpPr txBox="1"/>
          <p:nvPr/>
        </p:nvSpPr>
        <p:spPr>
          <a:xfrm>
            <a:off x="2061210" y="3559009"/>
            <a:ext cx="171323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宋体" pitchFamily="2" charset="-122"/>
                <a:ea typeface="华文楷体" panose="02010600040101010101" charset="-122"/>
              </a:rPr>
              <a:t>控制变量法</a:t>
            </a:r>
          </a:p>
        </p:txBody>
      </p:sp>
      <p:sp>
        <p:nvSpPr>
          <p:cNvPr id="16" name="TextBox 9"/>
          <p:cNvSpPr txBox="1"/>
          <p:nvPr/>
        </p:nvSpPr>
        <p:spPr>
          <a:xfrm>
            <a:off x="341471" y="2540767"/>
            <a:ext cx="1422184" cy="461665"/>
          </a:xfrm>
          <a:prstGeom prst="rect">
            <a:avLst/>
          </a:prstGeom>
          <a:noFill/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zh-CN"/>
            </a:defPPr>
            <a:lvl1pPr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baseline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defRPr>
            </a:lvl1pPr>
            <a:lvl2pPr lvl="1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lvl="2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lvl="3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lvl="4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lang="zh-CN" altLang="en-US"/>
              <a:t>实验装置</a:t>
            </a:r>
          </a:p>
        </p:txBody>
      </p:sp>
      <p:pic>
        <p:nvPicPr>
          <p:cNvPr id="17" name="Picture 5" descr="Snap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633" y="1855293"/>
            <a:ext cx="2501293" cy="1831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TextBox 11"/>
          <p:cNvSpPr txBox="1"/>
          <p:nvPr/>
        </p:nvSpPr>
        <p:spPr>
          <a:xfrm>
            <a:off x="1977320" y="2541006"/>
            <a:ext cx="263144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宋体" pitchFamily="2" charset="-122"/>
                <a:ea typeface="华文楷体" panose="02010600040101010101" charset="-122"/>
              </a:rPr>
              <a:t>小桌、海绵、砝码</a:t>
            </a:r>
          </a:p>
        </p:txBody>
      </p:sp>
      <p:sp>
        <p:nvSpPr>
          <p:cNvPr id="19" name="TextBox 4"/>
          <p:cNvSpPr txBox="1"/>
          <p:nvPr/>
        </p:nvSpPr>
        <p:spPr>
          <a:xfrm>
            <a:off x="4857159" y="1877956"/>
            <a:ext cx="110109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</a:rPr>
              <a:t>有关。</a:t>
            </a:r>
          </a:p>
        </p:txBody>
      </p:sp>
      <p:sp>
        <p:nvSpPr>
          <p:cNvPr id="50179" name="矩形 12290"/>
          <p:cNvSpPr>
            <a:spLocks noChangeArrowheads="1"/>
          </p:cNvSpPr>
          <p:nvPr/>
        </p:nvSpPr>
        <p:spPr bwMode="auto">
          <a:xfrm>
            <a:off x="-1190" y="658390"/>
            <a:ext cx="9146381" cy="540544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2400" b="1" spc="100">
                <a:solidFill>
                  <a:srgbClr val="FFFF00"/>
                </a:solidFill>
                <a:uFillTx/>
                <a:latin typeface="黑体" pitchFamily="49" charset="-122"/>
                <a:ea typeface="黑体" pitchFamily="49" charset="-122"/>
              </a:rPr>
              <a:t>      </a:t>
            </a:r>
            <a:r>
              <a:rPr lang="zh-CN" altLang="zh-CN" sz="2400" b="1" spc="100">
                <a:solidFill>
                  <a:srgbClr val="FFFF00"/>
                </a:solidFill>
                <a:uFillTx/>
                <a:latin typeface="黑体" pitchFamily="49" charset="-122"/>
                <a:ea typeface="黑体" pitchFamily="49" charset="-122"/>
              </a:rPr>
              <a:t>探究实验：探究影响压力作用效果的因素</a:t>
            </a:r>
          </a:p>
        </p:txBody>
      </p:sp>
      <p:sp>
        <p:nvSpPr>
          <p:cNvPr id="2" name="TextBox 8"/>
          <p:cNvSpPr txBox="1"/>
          <p:nvPr/>
        </p:nvSpPr>
        <p:spPr>
          <a:xfrm>
            <a:off x="2165779" y="4134028"/>
            <a:ext cx="110109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宋体" pitchFamily="2" charset="-122"/>
                <a:ea typeface="华文楷体" panose="02010600040101010101" charset="-122"/>
              </a:rPr>
              <a:t>转换法</a:t>
            </a:r>
          </a:p>
        </p:txBody>
      </p:sp>
      <p:sp>
        <p:nvSpPr>
          <p:cNvPr id="21" name="TextBox 8"/>
          <p:cNvSpPr txBox="1"/>
          <p:nvPr/>
        </p:nvSpPr>
        <p:spPr>
          <a:xfrm>
            <a:off x="3202861" y="4173348"/>
            <a:ext cx="5865638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通过观察海绵的形变程度来反映压力的作用效果。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</p:cTn>
                        </p:par>
                        <p:par>
                          <p:cTn id="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  <p:cond evt="onBegin" delay="0">
                          <p:tn val="23"/>
                        </p:cond>
                      </p:stCondLst>
                      <p:childTnLst>
                        <p:par>
                          <p:cTn id="2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  <p:cond evt="onBegin" delay="0">
                          <p:tn val="41"/>
                        </p:cond>
                      </p:stCondLst>
                      <p:childTnLst>
                        <p:par>
                          <p:cTn id="4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  <p:cond evt="onBegin" delay="0">
                          <p:tn val="47"/>
                        </p:cond>
                      </p:stCondLst>
                      <p:childTnLst>
                        <p:par>
                          <p:cTn id="4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  <p:cond evt="onBegin" delay="0">
                          <p:tn val="53"/>
                        </p:cond>
                      </p:stCondLst>
                      <p:childTnLst>
                        <p:par>
                          <p:cTn id="5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386" grpId="1"/>
      <p:bldP spid="5" grpId="2"/>
      <p:bldP spid="7" grpId="3"/>
      <p:bldP spid="9" grpId="4"/>
      <p:bldP spid="15" grpId="5"/>
      <p:bldP spid="16" grpId="6"/>
      <p:bldP spid="18" grpId="7"/>
      <p:bldP spid="19" grpId="8"/>
      <p:bldP spid="2" grpId="9"/>
      <p:bldP spid="21" grpId="1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33793" name="组合 32769"/>
          <p:cNvGrpSpPr/>
          <p:nvPr/>
        </p:nvGrpSpPr>
        <p:grpSpPr>
          <a:xfrm>
            <a:off x="1602343" y="1386814"/>
            <a:ext cx="1403747" cy="648891"/>
            <a:chOff x="521" y="3067"/>
            <a:chExt cx="1225" cy="545"/>
          </a:xfrm>
        </p:grpSpPr>
        <p:sp>
          <p:nvSpPr>
            <p:cNvPr id="33794" name="流程图: 过程 32770"/>
            <p:cNvSpPr/>
            <p:nvPr/>
          </p:nvSpPr>
          <p:spPr>
            <a:xfrm>
              <a:off x="521" y="3158"/>
              <a:ext cx="1225" cy="454"/>
            </a:xfrm>
            <a:prstGeom prst="flowChartProcess">
              <a:avLst/>
            </a:prstGeom>
            <a:pattFill prst="pct50">
              <a:fgClr>
                <a:srgbClr val="000000"/>
              </a:fgClr>
              <a:bgClr>
                <a:schemeClr val="bg1"/>
              </a:bgClr>
            </a:pattFill>
            <a:ln w="9525">
              <a:noFill/>
            </a:ln>
          </p:spPr>
          <p:txBody>
            <a:bodyPr anchor="t"/>
            <a:lstStyle/>
            <a:p>
              <a:endPara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3795" name="左中括号 32771"/>
            <p:cNvSpPr/>
            <p:nvPr/>
          </p:nvSpPr>
          <p:spPr>
            <a:xfrm rot="-5400000">
              <a:off x="860" y="2725"/>
              <a:ext cx="544" cy="1225"/>
            </a:xfrm>
            <a:prstGeom prst="leftBracket">
              <a:avLst>
                <a:gd name="adj" fmla="val 0"/>
              </a:avLst>
            </a:prstGeom>
            <a:noFill/>
            <a:ln w="38100" cap="flat" cmpd="sng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796" name="组合 32772"/>
          <p:cNvGrpSpPr/>
          <p:nvPr/>
        </p:nvGrpSpPr>
        <p:grpSpPr>
          <a:xfrm>
            <a:off x="1926194" y="1217745"/>
            <a:ext cx="702469" cy="323850"/>
            <a:chOff x="839" y="2886"/>
            <a:chExt cx="590" cy="272"/>
          </a:xfrm>
        </p:grpSpPr>
        <p:sp>
          <p:nvSpPr>
            <p:cNvPr id="33797" name="矩形 32773"/>
            <p:cNvSpPr/>
            <p:nvPr/>
          </p:nvSpPr>
          <p:spPr>
            <a:xfrm>
              <a:off x="839" y="2886"/>
              <a:ext cx="590" cy="45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3798" name="矩形 32774"/>
            <p:cNvSpPr/>
            <p:nvPr/>
          </p:nvSpPr>
          <p:spPr>
            <a:xfrm>
              <a:off x="1292" y="2931"/>
              <a:ext cx="46" cy="227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3799" name="矩形 32775"/>
            <p:cNvSpPr/>
            <p:nvPr/>
          </p:nvSpPr>
          <p:spPr>
            <a:xfrm>
              <a:off x="929" y="2931"/>
              <a:ext cx="46" cy="227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800" name="组合 32776"/>
          <p:cNvGrpSpPr/>
          <p:nvPr/>
        </p:nvGrpSpPr>
        <p:grpSpPr>
          <a:xfrm>
            <a:off x="3673396" y="1386972"/>
            <a:ext cx="1403747" cy="648891"/>
            <a:chOff x="521" y="3067"/>
            <a:chExt cx="1225" cy="545"/>
          </a:xfrm>
        </p:grpSpPr>
        <p:sp>
          <p:nvSpPr>
            <p:cNvPr id="33801" name="流程图: 过程 32777"/>
            <p:cNvSpPr/>
            <p:nvPr/>
          </p:nvSpPr>
          <p:spPr>
            <a:xfrm>
              <a:off x="521" y="3158"/>
              <a:ext cx="1225" cy="454"/>
            </a:xfrm>
            <a:prstGeom prst="flowChartProcess">
              <a:avLst/>
            </a:prstGeom>
            <a:pattFill prst="pct50">
              <a:fgClr>
                <a:srgbClr val="000000"/>
              </a:fgClr>
              <a:bgClr>
                <a:schemeClr val="bg1"/>
              </a:bgClr>
            </a:pattFill>
            <a:ln w="9525">
              <a:noFill/>
            </a:ln>
          </p:spPr>
          <p:txBody>
            <a:bodyPr anchor="t"/>
            <a:lstStyle/>
            <a:p>
              <a:endPara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3802" name="左中括号 32778"/>
            <p:cNvSpPr/>
            <p:nvPr/>
          </p:nvSpPr>
          <p:spPr>
            <a:xfrm rot="-5400000">
              <a:off x="860" y="2725"/>
              <a:ext cx="544" cy="1225"/>
            </a:xfrm>
            <a:prstGeom prst="leftBracket">
              <a:avLst>
                <a:gd name="adj" fmla="val 0"/>
              </a:avLst>
            </a:prstGeom>
            <a:noFill/>
            <a:ln w="38100" cap="flat" cmpd="sng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803" name="组合 32779"/>
          <p:cNvGrpSpPr/>
          <p:nvPr/>
        </p:nvGrpSpPr>
        <p:grpSpPr>
          <a:xfrm>
            <a:off x="3978831" y="1324901"/>
            <a:ext cx="702469" cy="323850"/>
            <a:chOff x="839" y="2886"/>
            <a:chExt cx="590" cy="272"/>
          </a:xfrm>
        </p:grpSpPr>
        <p:sp>
          <p:nvSpPr>
            <p:cNvPr id="33804" name="矩形 32780"/>
            <p:cNvSpPr/>
            <p:nvPr/>
          </p:nvSpPr>
          <p:spPr>
            <a:xfrm>
              <a:off x="839" y="2886"/>
              <a:ext cx="590" cy="45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sz="24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3805" name="矩形 32781"/>
            <p:cNvSpPr/>
            <p:nvPr/>
          </p:nvSpPr>
          <p:spPr>
            <a:xfrm>
              <a:off x="1292" y="2931"/>
              <a:ext cx="46" cy="227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sz="24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3806" name="矩形 32782"/>
            <p:cNvSpPr/>
            <p:nvPr/>
          </p:nvSpPr>
          <p:spPr>
            <a:xfrm>
              <a:off x="929" y="2931"/>
              <a:ext cx="46" cy="227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sz="24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807" name="组合 32783"/>
          <p:cNvGrpSpPr/>
          <p:nvPr/>
        </p:nvGrpSpPr>
        <p:grpSpPr>
          <a:xfrm>
            <a:off x="4194334" y="892705"/>
            <a:ext cx="404813" cy="569119"/>
            <a:chOff x="1020" y="2558"/>
            <a:chExt cx="340" cy="478"/>
          </a:xfrm>
        </p:grpSpPr>
        <p:grpSp>
          <p:nvGrpSpPr>
            <p:cNvPr id="33808" name="组合 32784"/>
            <p:cNvGrpSpPr/>
            <p:nvPr/>
          </p:nvGrpSpPr>
          <p:grpSpPr>
            <a:xfrm>
              <a:off x="1020" y="2558"/>
              <a:ext cx="227" cy="328"/>
              <a:chOff x="1020" y="2558"/>
              <a:chExt cx="227" cy="328"/>
            </a:xfrm>
          </p:grpSpPr>
          <p:sp>
            <p:nvSpPr>
              <p:cNvPr id="33809" name="矩形 32785"/>
              <p:cNvSpPr/>
              <p:nvPr/>
            </p:nvSpPr>
            <p:spPr>
              <a:xfrm>
                <a:off x="1020" y="2659"/>
                <a:ext cx="227" cy="227"/>
              </a:xfrm>
              <a:prstGeom prst="rect">
                <a:avLst/>
              </a:pr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 sz="2400" b="1" i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810" name="矩形 32786"/>
              <p:cNvSpPr/>
              <p:nvPr/>
            </p:nvSpPr>
            <p:spPr>
              <a:xfrm>
                <a:off x="1111" y="2609"/>
                <a:ext cx="46" cy="45"/>
              </a:xfrm>
              <a:prstGeom prst="rect">
                <a:avLst/>
              </a:prstGeom>
              <a:solidFill>
                <a:srgbClr val="000000">
                  <a:alpha val="89999"/>
                </a:srgbClr>
              </a:soli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 sz="2400" b="1" i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811" name="流程图: 延期 32787"/>
              <p:cNvSpPr/>
              <p:nvPr/>
            </p:nvSpPr>
            <p:spPr>
              <a:xfrm rot="-5400000">
                <a:off x="1109" y="2534"/>
                <a:ext cx="46" cy="91"/>
              </a:xfrm>
              <a:prstGeom prst="flowChartDelay">
                <a:avLst/>
              </a:pr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 sz="2400" b="1" i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3812" name="文本框 32788"/>
            <p:cNvSpPr txBox="1"/>
            <p:nvPr/>
          </p:nvSpPr>
          <p:spPr>
            <a:xfrm>
              <a:off x="1021" y="2649"/>
              <a:ext cx="339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2400" b="1" i="1">
                  <a:solidFill>
                    <a:schemeClr val="bg1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G</a:t>
              </a:r>
            </a:p>
          </p:txBody>
        </p:sp>
      </p:grpSp>
      <p:grpSp>
        <p:nvGrpSpPr>
          <p:cNvPr id="33813" name="组合 32789"/>
          <p:cNvGrpSpPr/>
          <p:nvPr/>
        </p:nvGrpSpPr>
        <p:grpSpPr>
          <a:xfrm>
            <a:off x="3978831" y="933186"/>
            <a:ext cx="702469" cy="715565"/>
            <a:chOff x="2245" y="1513"/>
            <a:chExt cx="590" cy="601"/>
          </a:xfrm>
        </p:grpSpPr>
        <p:grpSp>
          <p:nvGrpSpPr>
            <p:cNvPr id="33814" name="组合 32790"/>
            <p:cNvGrpSpPr/>
            <p:nvPr/>
          </p:nvGrpSpPr>
          <p:grpSpPr>
            <a:xfrm>
              <a:off x="2245" y="1842"/>
              <a:ext cx="590" cy="272"/>
              <a:chOff x="839" y="2886"/>
              <a:chExt cx="590" cy="272"/>
            </a:xfrm>
          </p:grpSpPr>
          <p:sp>
            <p:nvSpPr>
              <p:cNvPr id="33815" name="矩形 32791"/>
              <p:cNvSpPr/>
              <p:nvPr/>
            </p:nvSpPr>
            <p:spPr>
              <a:xfrm>
                <a:off x="839" y="2886"/>
                <a:ext cx="590" cy="45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 sz="2400" b="1" i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816" name="矩形 32792"/>
              <p:cNvSpPr/>
              <p:nvPr/>
            </p:nvSpPr>
            <p:spPr>
              <a:xfrm>
                <a:off x="1292" y="2931"/>
                <a:ext cx="46" cy="227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 sz="2400" b="1" i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817" name="矩形 32793"/>
              <p:cNvSpPr/>
              <p:nvPr/>
            </p:nvSpPr>
            <p:spPr>
              <a:xfrm>
                <a:off x="929" y="2931"/>
                <a:ext cx="46" cy="227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 sz="2400" b="1" i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3818" name="组合 32794"/>
            <p:cNvGrpSpPr/>
            <p:nvPr/>
          </p:nvGrpSpPr>
          <p:grpSpPr>
            <a:xfrm>
              <a:off x="2381" y="1513"/>
              <a:ext cx="339" cy="426"/>
              <a:chOff x="975" y="2558"/>
              <a:chExt cx="339" cy="426"/>
            </a:xfrm>
          </p:grpSpPr>
          <p:grpSp>
            <p:nvGrpSpPr>
              <p:cNvPr id="33819" name="组合 32795"/>
              <p:cNvGrpSpPr/>
              <p:nvPr/>
            </p:nvGrpSpPr>
            <p:grpSpPr>
              <a:xfrm>
                <a:off x="1020" y="2558"/>
                <a:ext cx="227" cy="328"/>
                <a:chOff x="1020" y="2558"/>
                <a:chExt cx="227" cy="328"/>
              </a:xfrm>
            </p:grpSpPr>
            <p:sp>
              <p:nvSpPr>
                <p:cNvPr id="33820" name="矩形 32796"/>
                <p:cNvSpPr/>
                <p:nvPr/>
              </p:nvSpPr>
              <p:spPr>
                <a:xfrm>
                  <a:off x="1020" y="2659"/>
                  <a:ext cx="227" cy="227"/>
                </a:xfrm>
                <a:prstGeom prst="rect">
                  <a:avLst/>
                </a:pr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t"/>
                <a:lstStyle/>
                <a:p>
                  <a:endParaRPr lang="zh-CN" altLang="en-US" sz="2400" b="1" i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3821" name="矩形 32797"/>
                <p:cNvSpPr/>
                <p:nvPr/>
              </p:nvSpPr>
              <p:spPr>
                <a:xfrm>
                  <a:off x="1111" y="2609"/>
                  <a:ext cx="46" cy="45"/>
                </a:xfrm>
                <a:prstGeom prst="rect">
                  <a:avLst/>
                </a:prstGeom>
                <a:solidFill>
                  <a:srgbClr val="000000">
                    <a:alpha val="89999"/>
                  </a:srgbClr>
                </a:solidFill>
                <a:ln w="9525" cap="flat" cmpd="sng">
                  <a:solidFill>
                    <a:srgbClr val="00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t"/>
                <a:lstStyle/>
                <a:p>
                  <a:endParaRPr lang="zh-CN" altLang="en-US" sz="2400" b="1" i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3822" name="流程图: 延期 32798"/>
                <p:cNvSpPr/>
                <p:nvPr/>
              </p:nvSpPr>
              <p:spPr>
                <a:xfrm rot="-5400000">
                  <a:off x="1109" y="2534"/>
                  <a:ext cx="46" cy="91"/>
                </a:xfrm>
                <a:prstGeom prst="flowChartDelay">
                  <a:avLst/>
                </a:pr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t"/>
                <a:lstStyle/>
                <a:p>
                  <a:endParaRPr lang="zh-CN" altLang="en-US" sz="2400" b="1" i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3823" name="文本框 32799"/>
              <p:cNvSpPr txBox="1"/>
              <p:nvPr/>
            </p:nvSpPr>
            <p:spPr>
              <a:xfrm>
                <a:off x="975" y="2597"/>
                <a:ext cx="339" cy="38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r>
                  <a:rPr lang="en-US" altLang="zh-CN" sz="2400" b="1" i="1">
                    <a:solidFill>
                      <a:schemeClr val="bg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</p:grpSp>
      <p:grpSp>
        <p:nvGrpSpPr>
          <p:cNvPr id="33824" name="组合 32800"/>
          <p:cNvGrpSpPr/>
          <p:nvPr/>
        </p:nvGrpSpPr>
        <p:grpSpPr>
          <a:xfrm>
            <a:off x="5706428" y="1386814"/>
            <a:ext cx="1403747" cy="648891"/>
            <a:chOff x="521" y="3067"/>
            <a:chExt cx="1225" cy="545"/>
          </a:xfrm>
        </p:grpSpPr>
        <p:sp>
          <p:nvSpPr>
            <p:cNvPr id="33825" name="流程图: 过程 32801"/>
            <p:cNvSpPr/>
            <p:nvPr/>
          </p:nvSpPr>
          <p:spPr>
            <a:xfrm>
              <a:off x="521" y="3158"/>
              <a:ext cx="1225" cy="454"/>
            </a:xfrm>
            <a:prstGeom prst="flowChartProcess">
              <a:avLst/>
            </a:prstGeom>
            <a:pattFill prst="pct50">
              <a:fgClr>
                <a:srgbClr val="000000"/>
              </a:fgClr>
              <a:bgClr>
                <a:schemeClr val="bg1"/>
              </a:bgClr>
            </a:pattFill>
            <a:ln w="9525">
              <a:noFill/>
            </a:ln>
          </p:spPr>
          <p:txBody>
            <a:bodyPr anchor="t"/>
            <a:lstStyle/>
            <a:p>
              <a:endPara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3826" name="左中括号 32802"/>
            <p:cNvSpPr/>
            <p:nvPr/>
          </p:nvSpPr>
          <p:spPr>
            <a:xfrm rot="-5400000">
              <a:off x="860" y="2725"/>
              <a:ext cx="544" cy="1225"/>
            </a:xfrm>
            <a:prstGeom prst="leftBracket">
              <a:avLst>
                <a:gd name="adj" fmla="val 0"/>
              </a:avLst>
            </a:prstGeom>
            <a:noFill/>
            <a:ln w="38100" cap="flat" cmpd="sng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827" name="组合 32803"/>
          <p:cNvGrpSpPr/>
          <p:nvPr/>
        </p:nvGrpSpPr>
        <p:grpSpPr>
          <a:xfrm flipV="1">
            <a:off x="6030278" y="1171311"/>
            <a:ext cx="702469" cy="323850"/>
            <a:chOff x="839" y="2886"/>
            <a:chExt cx="590" cy="272"/>
          </a:xfrm>
        </p:grpSpPr>
        <p:sp>
          <p:nvSpPr>
            <p:cNvPr id="33828" name="矩形 32804"/>
            <p:cNvSpPr/>
            <p:nvPr/>
          </p:nvSpPr>
          <p:spPr>
            <a:xfrm>
              <a:off x="839" y="2886"/>
              <a:ext cx="590" cy="45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sz="24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3829" name="矩形 32805"/>
            <p:cNvSpPr/>
            <p:nvPr/>
          </p:nvSpPr>
          <p:spPr>
            <a:xfrm>
              <a:off x="1292" y="2931"/>
              <a:ext cx="46" cy="227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sz="24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3830" name="矩形 32806"/>
            <p:cNvSpPr/>
            <p:nvPr/>
          </p:nvSpPr>
          <p:spPr>
            <a:xfrm>
              <a:off x="929" y="2931"/>
              <a:ext cx="46" cy="227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endParaRPr lang="zh-CN" altLang="en-US" sz="2400" b="1" i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831" name="组合 32807"/>
          <p:cNvGrpSpPr/>
          <p:nvPr/>
        </p:nvGrpSpPr>
        <p:grpSpPr>
          <a:xfrm>
            <a:off x="6245781" y="1049867"/>
            <a:ext cx="404812" cy="569119"/>
            <a:chOff x="1020" y="2558"/>
            <a:chExt cx="340" cy="478"/>
          </a:xfrm>
        </p:grpSpPr>
        <p:grpSp>
          <p:nvGrpSpPr>
            <p:cNvPr id="33832" name="组合 32808"/>
            <p:cNvGrpSpPr/>
            <p:nvPr/>
          </p:nvGrpSpPr>
          <p:grpSpPr>
            <a:xfrm>
              <a:off x="1020" y="2558"/>
              <a:ext cx="227" cy="328"/>
              <a:chOff x="1020" y="2558"/>
              <a:chExt cx="227" cy="328"/>
            </a:xfrm>
          </p:grpSpPr>
          <p:sp>
            <p:nvSpPr>
              <p:cNvPr id="33833" name="矩形 32809"/>
              <p:cNvSpPr/>
              <p:nvPr/>
            </p:nvSpPr>
            <p:spPr>
              <a:xfrm>
                <a:off x="1020" y="2659"/>
                <a:ext cx="227" cy="227"/>
              </a:xfrm>
              <a:prstGeom prst="rect">
                <a:avLst/>
              </a:pr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 sz="2400" b="1" i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834" name="矩形 32810"/>
              <p:cNvSpPr/>
              <p:nvPr/>
            </p:nvSpPr>
            <p:spPr>
              <a:xfrm>
                <a:off x="1111" y="2609"/>
                <a:ext cx="46" cy="45"/>
              </a:xfrm>
              <a:prstGeom prst="rect">
                <a:avLst/>
              </a:prstGeom>
              <a:solidFill>
                <a:srgbClr val="000000">
                  <a:alpha val="89999"/>
                </a:srgbClr>
              </a:soli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 sz="2400" b="1" i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835" name="流程图: 延期 32811"/>
              <p:cNvSpPr/>
              <p:nvPr/>
            </p:nvSpPr>
            <p:spPr>
              <a:xfrm rot="-5400000">
                <a:off x="1109" y="2534"/>
                <a:ext cx="46" cy="91"/>
              </a:xfrm>
              <a:prstGeom prst="flowChartDelay">
                <a:avLst/>
              </a:pr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 sz="2400" b="1" i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3836" name="文本框 32812"/>
            <p:cNvSpPr txBox="1"/>
            <p:nvPr/>
          </p:nvSpPr>
          <p:spPr>
            <a:xfrm>
              <a:off x="1021" y="2649"/>
              <a:ext cx="339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2400" b="1" i="1">
                  <a:solidFill>
                    <a:schemeClr val="bg1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G</a:t>
              </a:r>
            </a:p>
          </p:txBody>
        </p:sp>
      </p:grpSp>
      <p:grpSp>
        <p:nvGrpSpPr>
          <p:cNvPr id="33837" name="组合 32813"/>
          <p:cNvGrpSpPr/>
          <p:nvPr/>
        </p:nvGrpSpPr>
        <p:grpSpPr>
          <a:xfrm>
            <a:off x="6030278" y="1049867"/>
            <a:ext cx="702469" cy="498872"/>
            <a:chOff x="3470" y="1740"/>
            <a:chExt cx="590" cy="419"/>
          </a:xfrm>
        </p:grpSpPr>
        <p:grpSp>
          <p:nvGrpSpPr>
            <p:cNvPr id="33838" name="组合 32814"/>
            <p:cNvGrpSpPr/>
            <p:nvPr/>
          </p:nvGrpSpPr>
          <p:grpSpPr>
            <a:xfrm flipV="1">
              <a:off x="3470" y="1842"/>
              <a:ext cx="590" cy="272"/>
              <a:chOff x="839" y="2886"/>
              <a:chExt cx="590" cy="272"/>
            </a:xfrm>
          </p:grpSpPr>
          <p:sp>
            <p:nvSpPr>
              <p:cNvPr id="33839" name="矩形 32815"/>
              <p:cNvSpPr/>
              <p:nvPr/>
            </p:nvSpPr>
            <p:spPr>
              <a:xfrm>
                <a:off x="839" y="2886"/>
                <a:ext cx="590" cy="45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 sz="2400" b="1" i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840" name="矩形 32816"/>
              <p:cNvSpPr/>
              <p:nvPr/>
            </p:nvSpPr>
            <p:spPr>
              <a:xfrm>
                <a:off x="1292" y="2931"/>
                <a:ext cx="46" cy="227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 sz="2400" b="1" i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841" name="矩形 32817"/>
              <p:cNvSpPr/>
              <p:nvPr/>
            </p:nvSpPr>
            <p:spPr>
              <a:xfrm>
                <a:off x="929" y="2931"/>
                <a:ext cx="46" cy="227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 sz="2400" b="1" i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3842" name="组合 32818"/>
            <p:cNvGrpSpPr/>
            <p:nvPr/>
          </p:nvGrpSpPr>
          <p:grpSpPr>
            <a:xfrm>
              <a:off x="3606" y="1740"/>
              <a:ext cx="339" cy="419"/>
              <a:chOff x="975" y="2558"/>
              <a:chExt cx="339" cy="419"/>
            </a:xfrm>
          </p:grpSpPr>
          <p:grpSp>
            <p:nvGrpSpPr>
              <p:cNvPr id="33843" name="组合 32819"/>
              <p:cNvGrpSpPr/>
              <p:nvPr/>
            </p:nvGrpSpPr>
            <p:grpSpPr>
              <a:xfrm>
                <a:off x="1020" y="2558"/>
                <a:ext cx="227" cy="328"/>
                <a:chOff x="1020" y="2558"/>
                <a:chExt cx="227" cy="328"/>
              </a:xfrm>
            </p:grpSpPr>
            <p:sp>
              <p:nvSpPr>
                <p:cNvPr id="33844" name="矩形 32820"/>
                <p:cNvSpPr/>
                <p:nvPr/>
              </p:nvSpPr>
              <p:spPr>
                <a:xfrm>
                  <a:off x="1020" y="2659"/>
                  <a:ext cx="227" cy="227"/>
                </a:xfrm>
                <a:prstGeom prst="rect">
                  <a:avLst/>
                </a:pr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t"/>
                <a:lstStyle/>
                <a:p>
                  <a:endParaRPr lang="zh-CN" altLang="en-US" sz="2400" b="1" i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3845" name="矩形 32821"/>
                <p:cNvSpPr/>
                <p:nvPr/>
              </p:nvSpPr>
              <p:spPr>
                <a:xfrm>
                  <a:off x="1111" y="2609"/>
                  <a:ext cx="46" cy="45"/>
                </a:xfrm>
                <a:prstGeom prst="rect">
                  <a:avLst/>
                </a:prstGeom>
                <a:solidFill>
                  <a:srgbClr val="000000">
                    <a:alpha val="89999"/>
                  </a:srgbClr>
                </a:solidFill>
                <a:ln w="9525" cap="flat" cmpd="sng">
                  <a:solidFill>
                    <a:srgbClr val="00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t"/>
                <a:lstStyle/>
                <a:p>
                  <a:endParaRPr lang="zh-CN" altLang="en-US" sz="2400" b="1" i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3846" name="流程图: 延期 32822"/>
                <p:cNvSpPr/>
                <p:nvPr/>
              </p:nvSpPr>
              <p:spPr>
                <a:xfrm rot="-5400000">
                  <a:off x="1109" y="2534"/>
                  <a:ext cx="46" cy="91"/>
                </a:xfrm>
                <a:prstGeom prst="flowChartDelay">
                  <a:avLst/>
                </a:pr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t"/>
                <a:lstStyle/>
                <a:p>
                  <a:endParaRPr lang="zh-CN" altLang="en-US" sz="2400" b="1" i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3847" name="文本框 32823"/>
              <p:cNvSpPr txBox="1"/>
              <p:nvPr/>
            </p:nvSpPr>
            <p:spPr>
              <a:xfrm>
                <a:off x="975" y="2590"/>
                <a:ext cx="339" cy="38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r>
                  <a:rPr lang="en-US" altLang="zh-CN" sz="2400" b="1" i="1">
                    <a:solidFill>
                      <a:schemeClr val="bg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</p:grpSp>
      <p:sp>
        <p:nvSpPr>
          <p:cNvPr id="33849" name="文本框 32825"/>
          <p:cNvSpPr txBox="1"/>
          <p:nvPr/>
        </p:nvSpPr>
        <p:spPr>
          <a:xfrm>
            <a:off x="2088119" y="2035705"/>
            <a:ext cx="442750" cy="40011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000" b="1">
                <a:latin typeface="黑体" pitchFamily="49" charset="-122"/>
                <a:ea typeface="黑体" pitchFamily="49" charset="-122"/>
              </a:rPr>
              <a:t>甲</a:t>
            </a:r>
          </a:p>
        </p:txBody>
      </p:sp>
      <p:sp>
        <p:nvSpPr>
          <p:cNvPr id="33850" name="文本框 32826"/>
          <p:cNvSpPr txBox="1"/>
          <p:nvPr/>
        </p:nvSpPr>
        <p:spPr>
          <a:xfrm>
            <a:off x="4194334" y="2035705"/>
            <a:ext cx="442750" cy="40011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000" b="1">
                <a:latin typeface="黑体" pitchFamily="49" charset="-122"/>
                <a:ea typeface="黑体" pitchFamily="49" charset="-122"/>
              </a:rPr>
              <a:t>乙</a:t>
            </a:r>
          </a:p>
        </p:txBody>
      </p:sp>
      <p:sp>
        <p:nvSpPr>
          <p:cNvPr id="33851" name="文本框 32827"/>
          <p:cNvSpPr txBox="1"/>
          <p:nvPr/>
        </p:nvSpPr>
        <p:spPr>
          <a:xfrm>
            <a:off x="6192203" y="2035705"/>
            <a:ext cx="442750" cy="40011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000" b="1">
                <a:latin typeface="黑体" pitchFamily="49" charset="-122"/>
                <a:ea typeface="黑体" pitchFamily="49" charset="-122"/>
              </a:rPr>
              <a:t>丙</a:t>
            </a:r>
          </a:p>
        </p:txBody>
      </p:sp>
      <p:sp>
        <p:nvSpPr>
          <p:cNvPr id="33852" name="文本框 32855"/>
          <p:cNvSpPr txBox="1"/>
          <p:nvPr/>
        </p:nvSpPr>
        <p:spPr>
          <a:xfrm>
            <a:off x="533876" y="2532195"/>
            <a:ext cx="8094821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要证明</a:t>
            </a:r>
            <a:r>
              <a:rPr lang="zh-CN" altLang="en-US" sz="2400" b="1">
                <a:solidFill>
                  <a:srgbClr val="DC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压力的作用效果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和</a:t>
            </a:r>
            <a:r>
              <a:rPr lang="zh-CN" altLang="en-US" sz="2400" b="1">
                <a:solidFill>
                  <a:srgbClr val="DC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压力大小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有关应选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__________;</a:t>
            </a:r>
            <a:r>
              <a:rPr lang="zh-CN" altLang="en-US" sz="2400" b="1" u="sng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</a:t>
            </a:r>
          </a:p>
        </p:txBody>
      </p:sp>
      <p:sp>
        <p:nvSpPr>
          <p:cNvPr id="33853" name="文本框 32857"/>
          <p:cNvSpPr txBox="1"/>
          <p:nvPr/>
        </p:nvSpPr>
        <p:spPr>
          <a:xfrm>
            <a:off x="533876" y="3019399"/>
            <a:ext cx="7764304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要证明</a:t>
            </a:r>
            <a:r>
              <a:rPr lang="zh-CN" altLang="en-US" sz="2400" b="1">
                <a:solidFill>
                  <a:srgbClr val="DC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压力的作用效果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和</a:t>
            </a:r>
            <a:r>
              <a:rPr lang="zh-CN" altLang="en-US" sz="2400" b="1">
                <a:solidFill>
                  <a:srgbClr val="DC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受力面积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有关应选</a:t>
            </a:r>
            <a:r>
              <a:rPr lang="en-US" altLang="zh-CN" sz="2400" b="1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__________</a:t>
            </a:r>
            <a:r>
              <a:rPr lang="zh-CN" altLang="en-US" sz="2400" b="1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r>
              <a:rPr lang="zh-CN" altLang="en-US" sz="2400" b="1" u="sng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</a:t>
            </a:r>
            <a:endParaRPr lang="zh-CN" altLang="en-US" sz="2400" b="1" u="sng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2861" name="文本框 32860"/>
          <p:cNvSpPr txBox="1"/>
          <p:nvPr/>
        </p:nvSpPr>
        <p:spPr>
          <a:xfrm>
            <a:off x="6791325" y="2473140"/>
            <a:ext cx="1102519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b="1">
                <a:solidFill>
                  <a:srgbClr val="DC0000"/>
                </a:solidFill>
                <a:latin typeface="楷体" panose="02010609060101010101" charset="-122"/>
                <a:ea typeface="楷体" panose="02010609060101010101" charset="-122"/>
              </a:rPr>
              <a:t>甲、乙</a:t>
            </a:r>
          </a:p>
        </p:txBody>
      </p:sp>
      <p:sp>
        <p:nvSpPr>
          <p:cNvPr id="32862" name="文本框 32861"/>
          <p:cNvSpPr txBox="1"/>
          <p:nvPr/>
        </p:nvSpPr>
        <p:spPr>
          <a:xfrm>
            <a:off x="6729889" y="3019399"/>
            <a:ext cx="1117759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b="1">
                <a:solidFill>
                  <a:srgbClr val="DC0000"/>
                </a:solidFill>
                <a:latin typeface="楷体" panose="02010609060101010101" charset="-122"/>
                <a:ea typeface="楷体" panose="02010609060101010101" charset="-122"/>
              </a:rPr>
              <a:t>乙、丙</a:t>
            </a:r>
          </a:p>
        </p:txBody>
      </p:sp>
      <p:sp>
        <p:nvSpPr>
          <p:cNvPr id="32863" name="矩形 32862"/>
          <p:cNvSpPr/>
          <p:nvPr/>
        </p:nvSpPr>
        <p:spPr>
          <a:xfrm>
            <a:off x="299561" y="4010316"/>
            <a:ext cx="8060531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Wingdings" panose="05000000000000000000" pitchFamily="2" charset="2"/>
              </a:rPr>
              <a:t>1. 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Wingdings" panose="05000000000000000000" pitchFamily="2" charset="2"/>
              </a:rPr>
              <a:t>在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受力面积相同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时，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压力越大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，压力的作用效果越明显。</a:t>
            </a:r>
          </a:p>
        </p:txBody>
      </p:sp>
      <p:sp>
        <p:nvSpPr>
          <p:cNvPr id="32864" name="矩形 32863"/>
          <p:cNvSpPr/>
          <p:nvPr/>
        </p:nvSpPr>
        <p:spPr>
          <a:xfrm>
            <a:off x="299720" y="4544695"/>
            <a:ext cx="852487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Wingdings" panose="05000000000000000000" pitchFamily="2" charset="2"/>
              </a:rPr>
              <a:t>2. 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在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压力大小相同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时，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受力面积越小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，压力的作用效果越明显。</a:t>
            </a:r>
          </a:p>
        </p:txBody>
      </p:sp>
      <p:sp>
        <p:nvSpPr>
          <p:cNvPr id="32866" name="文本框 32865"/>
          <p:cNvSpPr txBox="1"/>
          <p:nvPr/>
        </p:nvSpPr>
        <p:spPr>
          <a:xfrm>
            <a:off x="554930" y="3479774"/>
            <a:ext cx="1112805" cy="461665"/>
          </a:xfrm>
          <a:prstGeom prst="rect">
            <a:avLst/>
          </a:prstGeom>
          <a:noFill/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zh-CN"/>
            </a:defPPr>
            <a:lvl1pPr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baseline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defRPr>
            </a:lvl1pPr>
            <a:lvl2pPr lvl="1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lvl="2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lvl="3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lvl="4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CN" altLang="en-US"/>
              <a:t>结论：</a:t>
            </a:r>
          </a:p>
        </p:txBody>
      </p:sp>
      <p:sp>
        <p:nvSpPr>
          <p:cNvPr id="13" name="文本框 18"/>
          <p:cNvSpPr txBox="1">
            <a:spLocks noChangeArrowheads="1"/>
          </p:cNvSpPr>
          <p:nvPr/>
        </p:nvSpPr>
        <p:spPr bwMode="auto">
          <a:xfrm>
            <a:off x="3088411" y="429253"/>
            <a:ext cx="2969083" cy="461665"/>
          </a:xfrm>
          <a:prstGeom prst="rect">
            <a:avLst/>
          </a:prstGeom>
          <a:noFill/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zh-CN"/>
            </a:defPPr>
            <a:lvl1pPr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baseline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defRPr>
            </a:lvl1pPr>
            <a:lvl2pPr lvl="1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lvl="2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lvl="3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lvl="4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CN" altLang="en-US">
                <a:sym typeface="+mn-ea"/>
              </a:rPr>
              <a:t>实验回顾与数据分析</a:t>
            </a:r>
            <a:endParaRPr lang="zh-CN" alt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2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2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2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32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32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61" grpId="0"/>
      <p:bldP spid="32862" grpId="1"/>
      <p:bldP spid="32863" grpId="2"/>
      <p:bldP spid="32864" grpId="3"/>
      <p:bldP spid="32866" grpId="4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TextBox 2"/>
          <p:cNvSpPr txBox="1"/>
          <p:nvPr/>
        </p:nvSpPr>
        <p:spPr>
          <a:xfrm>
            <a:off x="621659" y="777668"/>
            <a:ext cx="1492442" cy="830997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ctr" fontAlgn="base"/>
            <a:r>
              <a:rPr lang="zh-CN" altLang="en-US" sz="2400" b="1" strike="noStrike" noProof="1">
                <a:solidFill>
                  <a:srgbClr val="000000"/>
                </a:solidFill>
                <a:latin typeface="宋体" pitchFamily="2" charset="-122"/>
              </a:rPr>
              <a:t>压力的</a:t>
            </a:r>
            <a:endParaRPr lang="en-US" altLang="zh-CN" sz="2400" b="1" strike="noStrike" noProof="1">
              <a:solidFill>
                <a:srgbClr val="000000"/>
              </a:solidFill>
              <a:latin typeface="宋体" pitchFamily="2" charset="-122"/>
            </a:endParaRPr>
          </a:p>
          <a:p>
            <a:pPr lvl="0" algn="ctr" fontAlgn="base"/>
            <a:r>
              <a:rPr lang="zh-CN" altLang="en-US" sz="2400" b="1" strike="noStrike" noProof="1">
                <a:solidFill>
                  <a:srgbClr val="000000"/>
                </a:solidFill>
                <a:latin typeface="宋体" pitchFamily="2" charset="-122"/>
              </a:rPr>
              <a:t>作用效果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03270" y="588686"/>
            <a:ext cx="4429125" cy="460375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fontAlgn="base"/>
            <a:r>
              <a:rPr lang="zh-CN" altLang="en-US" sz="2400" b="1" strike="noStrike" noProof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相同受力面积，比较压力大小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03269" y="1311546"/>
            <a:ext cx="4428649" cy="460375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fontAlgn="base"/>
            <a:r>
              <a:rPr lang="zh-CN" altLang="en-US" sz="2400" b="1" strike="noStrike" noProof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相同压力，比较受力面积大小</a:t>
            </a:r>
          </a:p>
        </p:txBody>
      </p:sp>
      <p:grpSp>
        <p:nvGrpSpPr>
          <p:cNvPr id="19480" name="组合 19479"/>
          <p:cNvGrpSpPr/>
          <p:nvPr/>
        </p:nvGrpSpPr>
        <p:grpSpPr>
          <a:xfrm>
            <a:off x="2283142" y="777112"/>
            <a:ext cx="966788" cy="671511"/>
            <a:chOff x="1797" y="1720"/>
            <a:chExt cx="812" cy="564"/>
          </a:xfrm>
        </p:grpSpPr>
        <p:sp>
          <p:nvSpPr>
            <p:cNvPr id="4" name="右箭头 3"/>
            <p:cNvSpPr/>
            <p:nvPr/>
          </p:nvSpPr>
          <p:spPr>
            <a:xfrm>
              <a:off x="1797" y="2104"/>
              <a:ext cx="812" cy="180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lvl1pPr marL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</a:lstStyle>
            <a:p>
              <a:pPr lvl="0" algn="ctr" fontAlgn="base"/>
              <a:endParaRPr lang="zh-CN" altLang="en-US" sz="2400" b="1" strike="noStrike" noProof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818" y="1720"/>
              <a:ext cx="675" cy="388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+mn-cs"/>
                </a:rPr>
                <a:t>比较</a:t>
              </a: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732395" y="771179"/>
            <a:ext cx="1327309" cy="1674971"/>
            <a:chOff x="7643875" y="3120218"/>
            <a:chExt cx="1561083" cy="1982713"/>
          </a:xfrm>
        </p:grpSpPr>
        <p:sp>
          <p:nvSpPr>
            <p:cNvPr id="7" name="手杖形箭头 6"/>
            <p:cNvSpPr/>
            <p:nvPr/>
          </p:nvSpPr>
          <p:spPr>
            <a:xfrm rot="5400000">
              <a:off x="7136384" y="3627708"/>
              <a:ext cx="1982713" cy="967732"/>
            </a:xfrm>
            <a:prstGeom prst="uturnArrow">
              <a:avLst>
                <a:gd name="adj1" fmla="val 25000"/>
                <a:gd name="adj2" fmla="val 25000"/>
                <a:gd name="adj3" fmla="val 38846"/>
                <a:gd name="adj4" fmla="val 43750"/>
                <a:gd name="adj5" fmla="val 750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555954" y="3280227"/>
              <a:ext cx="649004" cy="1326879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+mn-cs"/>
                </a:rPr>
                <a:t>求比值</a:t>
              </a: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endParaRPr>
            </a:p>
          </p:txBody>
        </p:sp>
      </p:grpSp>
      <p:sp>
        <p:nvSpPr>
          <p:cNvPr id="13" name="左箭头 12"/>
          <p:cNvSpPr/>
          <p:nvPr/>
        </p:nvSpPr>
        <p:spPr>
          <a:xfrm>
            <a:off x="1498123" y="2710312"/>
            <a:ext cx="5054918" cy="214313"/>
          </a:xfrm>
          <a:prstGeom prst="lef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4870" y="2608659"/>
            <a:ext cx="886778" cy="460375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宋体" pitchFamily="2" charset="-122"/>
                <a:ea typeface="宋体" panose="02010600030101010101" pitchFamily="2" charset="-122"/>
              </a:rPr>
              <a:t>压强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宋体" pitchFamily="2" charset="-122"/>
              <a:ea typeface="宋体" panose="02010600030101010101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6591224" y="2435463"/>
            <a:ext cx="1577341" cy="830104"/>
            <a:chOff x="9676" y="6329"/>
            <a:chExt cx="3772" cy="1743"/>
          </a:xfrm>
          <a:noFill/>
        </p:grpSpPr>
        <p:sp>
          <p:nvSpPr>
            <p:cNvPr id="19463" name="TextBox 11"/>
            <p:cNvSpPr txBox="1"/>
            <p:nvPr/>
          </p:nvSpPr>
          <p:spPr>
            <a:xfrm>
              <a:off x="9676" y="6329"/>
              <a:ext cx="3772" cy="1743"/>
            </a:xfrm>
            <a:prstGeom prst="rect">
              <a:avLst/>
            </a:prstGeom>
            <a:grpFill/>
            <a:ln w="25400" cap="flat" cmpd="sng">
              <a:solidFill>
                <a:srgbClr val="8064A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24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压力</a:t>
              </a:r>
              <a:r>
                <a:rPr lang="en-US" altLang="zh-CN" sz="24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</a:t>
              </a:r>
            </a:p>
            <a:p>
              <a:r>
                <a:rPr lang="zh-CN" altLang="en-US" sz="2400" b="1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受力面积</a:t>
              </a:r>
            </a:p>
          </p:txBody>
        </p:sp>
        <p:cxnSp>
          <p:nvCxnSpPr>
            <p:cNvPr id="2" name="直接连接符 1"/>
            <p:cNvCxnSpPr/>
            <p:nvPr/>
          </p:nvCxnSpPr>
          <p:spPr>
            <a:xfrm>
              <a:off x="10015" y="7176"/>
              <a:ext cx="3272" cy="0"/>
            </a:xfrm>
            <a:prstGeom prst="line">
              <a:avLst/>
            </a:prstGeom>
            <a:grpFill/>
            <a:ln w="285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组合 11"/>
          <p:cNvGrpSpPr/>
          <p:nvPr/>
        </p:nvGrpSpPr>
        <p:grpSpPr>
          <a:xfrm>
            <a:off x="2130743" y="3582802"/>
            <a:ext cx="723424" cy="830104"/>
            <a:chOff x="9425" y="6329"/>
            <a:chExt cx="2250" cy="1743"/>
          </a:xfrm>
        </p:grpSpPr>
        <p:sp>
          <p:nvSpPr>
            <p:cNvPr id="15" name="TextBox 11"/>
            <p:cNvSpPr txBox="1"/>
            <p:nvPr/>
          </p:nvSpPr>
          <p:spPr>
            <a:xfrm>
              <a:off x="9425" y="6329"/>
              <a:ext cx="2250" cy="1743"/>
            </a:xfrm>
            <a:prstGeom prst="rect">
              <a:avLst/>
            </a:prstGeom>
            <a:solidFill>
              <a:schemeClr val="bg1"/>
            </a:solidFill>
            <a:ln w="254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24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  </a:t>
              </a:r>
              <a:r>
                <a:rPr lang="en-US" altLang="zh-CN" sz="2400" b="1" i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F</a:t>
              </a:r>
              <a:r>
                <a:rPr lang="en-US" altLang="zh-CN" sz="24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   </a:t>
              </a:r>
            </a:p>
            <a:p>
              <a:r>
                <a:rPr lang="zh-CN" altLang="en-US" sz="2400" b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  </a:t>
              </a:r>
              <a:r>
                <a:rPr lang="en-US" altLang="zh-CN" sz="2400" b="1" i="1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S</a:t>
              </a:r>
            </a:p>
          </p:txBody>
        </p:sp>
        <p:cxnSp>
          <p:nvCxnSpPr>
            <p:cNvPr id="18" name="直接连接符 17"/>
            <p:cNvCxnSpPr/>
            <p:nvPr/>
          </p:nvCxnSpPr>
          <p:spPr>
            <a:xfrm flipV="1">
              <a:off x="9883" y="7167"/>
              <a:ext cx="1106" cy="0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5"/>
          <p:cNvSpPr txBox="1"/>
          <p:nvPr/>
        </p:nvSpPr>
        <p:spPr>
          <a:xfrm>
            <a:off x="1552099" y="3742187"/>
            <a:ext cx="760571" cy="460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1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  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447153" y="1621605"/>
            <a:ext cx="982028" cy="838676"/>
            <a:chOff x="1798" y="3777"/>
            <a:chExt cx="2062" cy="1761"/>
          </a:xfrm>
        </p:grpSpPr>
        <p:sp>
          <p:nvSpPr>
            <p:cNvPr id="17" name="上箭头 16"/>
            <p:cNvSpPr/>
            <p:nvPr/>
          </p:nvSpPr>
          <p:spPr>
            <a:xfrm>
              <a:off x="3303" y="3777"/>
              <a:ext cx="557" cy="1761"/>
            </a:xfrm>
            <a:prstGeom prst="up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798" y="4198"/>
              <a:ext cx="1689" cy="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>
                  <a:latin typeface="宋体" pitchFamily="2" charset="-122"/>
                  <a:ea typeface="宋体" panose="02010600030101010101" pitchFamily="2" charset="-122"/>
                </a:rPr>
                <a:t>反映</a:t>
              </a:r>
            </a:p>
          </p:txBody>
        </p:sp>
      </p:grpSp>
      <p:sp>
        <p:nvSpPr>
          <p:cNvPr id="9217" name="TextBox 1"/>
          <p:cNvSpPr txBox="1"/>
          <p:nvPr/>
        </p:nvSpPr>
        <p:spPr>
          <a:xfrm>
            <a:off x="1498123" y="2320147"/>
            <a:ext cx="5157470" cy="5340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物体所受压力的大小与受力面积之比</a:t>
            </a:r>
          </a:p>
        </p:txBody>
      </p:sp>
      <p:sp>
        <p:nvSpPr>
          <p:cNvPr id="32" name="TextBox 6"/>
          <p:cNvSpPr txBox="1"/>
          <p:nvPr/>
        </p:nvSpPr>
        <p:spPr>
          <a:xfrm>
            <a:off x="3673316" y="3661622"/>
            <a:ext cx="40322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</a:t>
            </a:r>
            <a:endParaRPr lang="zh-CN" altLang="en-US" sz="24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3" name="TextBox 7"/>
          <p:cNvSpPr txBox="1"/>
          <p:nvPr/>
        </p:nvSpPr>
        <p:spPr>
          <a:xfrm>
            <a:off x="3924062" y="3835215"/>
            <a:ext cx="53594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</a:t>
            </a:r>
            <a:r>
              <a:rPr lang="en-US" altLang="zh-CN" sz="2400" b="1" baseline="300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endParaRPr lang="zh-CN" altLang="en-US" sz="2400" b="1" baseline="3000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34" name="直接连接符 33"/>
          <p:cNvCxnSpPr/>
          <p:nvPr/>
        </p:nvCxnSpPr>
        <p:spPr>
          <a:xfrm flipV="1">
            <a:off x="3747611" y="3805687"/>
            <a:ext cx="453390" cy="3714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10"/>
          <p:cNvSpPr txBox="1"/>
          <p:nvPr/>
        </p:nvSpPr>
        <p:spPr>
          <a:xfrm>
            <a:off x="4360069" y="3742346"/>
            <a:ext cx="92392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b="1">
                <a:latin typeface="Times New Roman" panose="02020603050405020304" pitchFamily="18" charset="0"/>
                <a:ea typeface="宋体" panose="02010600030101010101" pitchFamily="2" charset="-122"/>
              </a:rPr>
              <a:t>=1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Pa</a:t>
            </a:r>
            <a:endParaRPr lang="zh-CN" altLang="en-US" sz="24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6" name="Rectangle 20"/>
          <p:cNvSpPr>
            <a:spLocks noChangeArrowheads="1"/>
          </p:cNvSpPr>
          <p:nvPr/>
        </p:nvSpPr>
        <p:spPr bwMode="auto">
          <a:xfrm>
            <a:off x="5434090" y="3501519"/>
            <a:ext cx="3625613" cy="830997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fontAlgn="base">
              <a:spcBef>
                <a:spcPct val="50000"/>
              </a:spcBef>
            </a:pPr>
            <a:r>
              <a:rPr lang="zh-CN" altLang="zh-CN" sz="2400" b="1" strike="noStrike" noProof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1Pa</a:t>
            </a:r>
            <a:r>
              <a:rPr lang="zh-CN" altLang="en-US" sz="2400" b="1" strike="noStrike" noProof="1">
                <a:solidFill>
                  <a:srgbClr val="3333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表示</a:t>
            </a:r>
            <a:r>
              <a:rPr lang="zh-CN" altLang="en-US" sz="2400" b="1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物体在</a:t>
            </a:r>
            <a:r>
              <a:rPr lang="en-US" altLang="zh-CN" sz="2400" b="1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1m</a:t>
            </a:r>
            <a:r>
              <a:rPr lang="en-US" altLang="zh-CN" sz="2400" b="1" strike="noStrike" baseline="30000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面积上受到的压力是</a:t>
            </a:r>
            <a:r>
              <a:rPr lang="zh-CN" altLang="zh-CN" sz="2400" b="1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en-US" altLang="zh-CN" sz="2400" b="1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N</a:t>
            </a:r>
            <a:r>
              <a:rPr lang="zh-CN" altLang="en-US" sz="2400" b="1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37" name="TextBox 1"/>
          <p:cNvSpPr txBox="1"/>
          <p:nvPr/>
        </p:nvSpPr>
        <p:spPr>
          <a:xfrm>
            <a:off x="1552099" y="2850515"/>
            <a:ext cx="5069205" cy="5340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>
                <a:solidFill>
                  <a:srgbClr val="0000FF"/>
                </a:solidFill>
                <a:latin typeface="宋体" pitchFamily="2" charset="-122"/>
                <a:ea typeface="宋体" panose="02010600030101010101" pitchFamily="2" charset="-122"/>
              </a:rPr>
              <a:t>等于物体单位受力面积所受的压力</a:t>
            </a:r>
          </a:p>
        </p:txBody>
      </p:sp>
      <p:sp>
        <p:nvSpPr>
          <p:cNvPr id="41" name="TextBox 12"/>
          <p:cNvSpPr txBox="1"/>
          <p:nvPr/>
        </p:nvSpPr>
        <p:spPr>
          <a:xfrm>
            <a:off x="3469720" y="3805450"/>
            <a:ext cx="486965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2400" b="1"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endParaRPr lang="zh-CN" altLang="en-US" sz="24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3" name="下弧形箭头 42"/>
          <p:cNvSpPr/>
          <p:nvPr/>
        </p:nvSpPr>
        <p:spPr>
          <a:xfrm rot="21360000">
            <a:off x="2490311" y="4215739"/>
            <a:ext cx="1662589" cy="19764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tx1"/>
              </a:solidFill>
            </a:endParaRPr>
          </a:p>
        </p:txBody>
      </p:sp>
      <p:sp>
        <p:nvSpPr>
          <p:cNvPr id="44" name="上弧形箭头 43"/>
          <p:cNvSpPr/>
          <p:nvPr/>
        </p:nvSpPr>
        <p:spPr>
          <a:xfrm rot="180000">
            <a:off x="2514600" y="3536130"/>
            <a:ext cx="1327785" cy="19716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tx1"/>
              </a:solidFill>
            </a:endParaRPr>
          </a:p>
        </p:txBody>
      </p:sp>
      <p:sp>
        <p:nvSpPr>
          <p:cNvPr id="45" name="TextBox 14"/>
          <p:cNvSpPr txBox="1"/>
          <p:nvPr/>
        </p:nvSpPr>
        <p:spPr>
          <a:xfrm>
            <a:off x="351949" y="4540541"/>
            <a:ext cx="8439626" cy="535531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fontAlgn="base">
              <a:lnSpc>
                <a:spcPct val="120000"/>
              </a:lnSpc>
            </a:pPr>
            <a:r>
              <a:rPr lang="zh-CN" altLang="en-US" sz="2400" b="1" strike="noStrike" noProof="1">
                <a:latin typeface="Times New Roman" panose="02020603050405020304" pitchFamily="18" charset="0"/>
                <a:ea typeface="华文楷体" panose="02010600040101010101" charset="-122"/>
              </a:rPr>
              <a:t>将一张报纸对折一下，平铺在地面上，对地面的压强约为</a:t>
            </a:r>
            <a:r>
              <a:rPr lang="en-US" altLang="zh-CN" sz="2400" b="1" strike="noStrike" noProof="1" smtClean="0">
                <a:latin typeface="Times New Roman" panose="02020603050405020304" pitchFamily="18" charset="0"/>
                <a:ea typeface="华文楷体" panose="02010600040101010101" charset="-122"/>
              </a:rPr>
              <a:t>1Pa</a:t>
            </a:r>
            <a:r>
              <a:rPr lang="zh-CN" altLang="en-US" sz="2400" b="1" strike="noStrike" noProof="1">
                <a:latin typeface="Times New Roman" panose="02020603050405020304" pitchFamily="18" charset="0"/>
                <a:ea typeface="华文楷体" panose="02010600040101010101" charset="-122"/>
              </a:rPr>
              <a:t>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</p:cTn>
                        </p:par>
                        <p:par>
                          <p:cTn id="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  <p:cond evt="onBegin" delay="0">
                          <p:tn val="23"/>
                        </p:cond>
                      </p:stCondLst>
                      <p:childTnLst>
                        <p:par>
                          <p:cTn id="2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  <p:cond evt="onBegin" delay="0">
                          <p:tn val="29"/>
                        </p:cond>
                      </p:stCondLst>
                      <p:childTnLst>
                        <p:par>
                          <p:cTn id="3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  <p:cond evt="onBegin" delay="0">
                          <p:tn val="35"/>
                        </p:cond>
                      </p:stCondLst>
                      <p:childTnLst>
                        <p:par>
                          <p:cTn id="3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  <p:cond evt="onBegin" delay="0">
                          <p:tn val="44"/>
                        </p:cond>
                      </p:stCondLst>
                      <p:childTnLst>
                        <p:par>
                          <p:cTn id="4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  <p:cond evt="onBegin" delay="0">
                          <p:tn val="50"/>
                        </p:cond>
                      </p:stCondLst>
                      <p:childTnLst>
                        <p:par>
                          <p:cTn id="52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  <p:cond evt="onBegin" delay="0">
                          <p:tn val="56"/>
                        </p:cond>
                      </p:stCondLst>
                      <p:childTnLst>
                        <p:par>
                          <p:cTn id="5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  <p:cond evt="onBegin" delay="0">
                          <p:tn val="62"/>
                        </p:cond>
                      </p:stCondLst>
                      <p:childTnLst>
                        <p:par>
                          <p:cTn id="6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6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  <p:cond evt="onBegin" delay="0">
                          <p:tn val="70"/>
                        </p:cond>
                      </p:stCondLst>
                      <p:childTnLst>
                        <p:par>
                          <p:cTn id="72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7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1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  <p:cond evt="onBegin" delay="0">
                          <p:tn val="78"/>
                        </p:cond>
                      </p:stCondLst>
                      <p:childTnLst>
                        <p:par>
                          <p:cTn id="8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8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1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  <p:cond evt="onBegin" delay="0">
                          <p:tn val="86"/>
                        </p:cond>
                      </p:stCondLst>
                      <p:childTnLst>
                        <p:par>
                          <p:cTn id="8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8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" presetClass="entr" presetSubtype="1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  <p:cond evt="onBegin" delay="0">
                          <p:tn val="95"/>
                        </p:cond>
                      </p:stCondLst>
                      <p:childTnLst>
                        <p:par>
                          <p:cTn id="9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9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ntr" presetSubtype="1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  <p:cond evt="onBegin" delay="0">
                          <p:tn val="101"/>
                        </p:cond>
                      </p:stCondLst>
                      <p:childTnLst>
                        <p:par>
                          <p:cTn id="10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  <p:cond evt="onBegin" delay="0">
                          <p:tn val="107"/>
                        </p:cond>
                      </p:stCondLst>
                      <p:childTnLst>
                        <p:par>
                          <p:cTn id="10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10" fill="hold" grpId="1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1"/>
      <p:bldP spid="6" grpId="2"/>
      <p:bldP spid="13" grpId="3"/>
      <p:bldP spid="16" grpId="4"/>
      <p:bldP spid="19" grpId="5"/>
      <p:bldP spid="9217" grpId="6"/>
      <p:bldP spid="32" grpId="7"/>
      <p:bldP spid="33" grpId="8"/>
      <p:bldP spid="35" grpId="9"/>
      <p:bldP spid="36" grpId="10"/>
      <p:bldP spid="37" grpId="11"/>
      <p:bldP spid="41" grpId="12"/>
      <p:bldP spid="43" grpId="13"/>
      <p:bldP spid="44" grpId="14"/>
      <p:bldP spid="45" grpId="1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3837" name="Pictur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539" y="4333372"/>
            <a:ext cx="594122" cy="3726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33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635" y="2026894"/>
            <a:ext cx="1323975" cy="714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2" name="Rectangle 2"/>
          <p:cNvSpPr>
            <a:spLocks noGrp="1" noRot="1"/>
          </p:cNvSpPr>
          <p:nvPr>
            <p:ph type="body" sz="half" idx="4294967295"/>
          </p:nvPr>
        </p:nvSpPr>
        <p:spPr>
          <a:xfrm>
            <a:off x="0" y="1200150"/>
            <a:ext cx="6442745" cy="3943350"/>
          </a:xfrm>
          <a:prstGeom prst="rect">
            <a:avLst/>
          </a:prstGeom>
        </p:spPr>
        <p:txBody>
          <a:bodyPr vert="horz" wrap="square" lIns="68580" tIns="34290" rIns="68580" bIns="34290" anchor="t">
            <a:noAutofit/>
          </a:bodyPr>
          <a:lstStyle/>
          <a:p>
            <a:pPr indent="0" fontAlgn="auto">
              <a:lnSpc>
                <a:spcPct val="150000"/>
              </a:lnSpc>
              <a:buClr>
                <a:schemeClr val="hlink"/>
              </a:buClr>
              <a:buSzPct val="75000"/>
              <a:buFont typeface="Wingdings" panose="05000000000000000000" pitchFamily="2" charset="2"/>
              <a:buNone/>
            </a:pP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  边长为</a:t>
            </a:r>
            <a:r>
              <a:rPr lang="en-US" altLang="zh-CN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10cm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的正方体铝块，放在面积为</a:t>
            </a:r>
            <a:r>
              <a:rPr lang="en-US" altLang="zh-CN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0.9m</a:t>
            </a:r>
            <a:r>
              <a:rPr lang="en-US" altLang="zh-CN" sz="2400" b="1" baseline="30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的桌面上，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受力面积是</a:t>
            </a:r>
            <a:r>
              <a:rPr lang="en-US" altLang="zh-CN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_________m</a:t>
            </a:r>
            <a:r>
              <a:rPr lang="en-US" altLang="zh-CN" sz="2400" b="1" baseline="30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；若放在面积为</a:t>
            </a:r>
            <a:r>
              <a:rPr lang="en-US" altLang="zh-CN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10cm</a:t>
            </a:r>
            <a:r>
              <a:rPr lang="en-US" altLang="zh-CN" sz="2400" b="1" baseline="30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的桌面上，受力面积是</a:t>
            </a:r>
            <a:r>
              <a:rPr lang="en-US" altLang="zh-CN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___________m</a:t>
            </a:r>
            <a:r>
              <a:rPr lang="en-US" altLang="zh-CN" sz="2400" b="1" baseline="300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。</a:t>
            </a:r>
          </a:p>
        </p:txBody>
      </p:sp>
      <p:graphicFrame>
        <p:nvGraphicFramePr>
          <p:cNvPr id="22534" name="Object 28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8388350" y="1847850"/>
          <a:ext cx="755650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r:id="rId4" progId="Equation.3">
                  <p:embed/>
                </p:oleObj>
              </mc:Choice>
              <mc:Fallback>
                <p:oleObj r:id="rId4" progId="Equation.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88350" y="1847850"/>
                        <a:ext cx="755650" cy="1073150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32" name="Text Box 40"/>
          <p:cNvSpPr txBox="1"/>
          <p:nvPr/>
        </p:nvSpPr>
        <p:spPr>
          <a:xfrm>
            <a:off x="7433072" y="3780685"/>
            <a:ext cx="32385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solidFill>
                  <a:srgbClr val="FF0066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S</a:t>
            </a:r>
          </a:p>
        </p:txBody>
      </p:sp>
      <p:pic>
        <p:nvPicPr>
          <p:cNvPr id="33835" name="Picture 43"/>
          <p:cNvPicPr>
            <a:picLocks noChangeAspect="1"/>
          </p:cNvPicPr>
          <p:nvPr/>
        </p:nvPicPr>
        <p:blipFill>
          <a:blip r:embed="rId6"/>
          <a:srcRect l="14633" r="16826"/>
          <a:stretch>
            <a:fillRect/>
          </a:stretch>
        </p:blipFill>
        <p:spPr>
          <a:xfrm>
            <a:off x="7525703" y="757687"/>
            <a:ext cx="684848" cy="842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836" name="Text Box 44"/>
          <p:cNvSpPr txBox="1"/>
          <p:nvPr/>
        </p:nvSpPr>
        <p:spPr>
          <a:xfrm>
            <a:off x="7568804" y="1589220"/>
            <a:ext cx="32385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>
                <a:solidFill>
                  <a:srgbClr val="FF0066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33828" name="Line 36"/>
          <p:cNvSpPr/>
          <p:nvPr/>
        </p:nvSpPr>
        <p:spPr>
          <a:xfrm flipV="1">
            <a:off x="7083266" y="1727809"/>
            <a:ext cx="513160" cy="432197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33826" name="Line 34"/>
          <p:cNvSpPr/>
          <p:nvPr/>
        </p:nvSpPr>
        <p:spPr>
          <a:xfrm>
            <a:off x="6553200" y="2159767"/>
            <a:ext cx="676751" cy="476"/>
          </a:xfrm>
          <a:prstGeom prst="line">
            <a:avLst/>
          </a:prstGeom>
          <a:ln w="12700" cap="flat" cmpd="sng">
            <a:solidFill>
              <a:srgbClr val="FF0066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/>
        </p:txBody>
      </p:sp>
      <p:pic>
        <p:nvPicPr>
          <p:cNvPr id="33838" name="Picture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4681" y="3037735"/>
            <a:ext cx="1026319" cy="842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830" name="Line 38"/>
          <p:cNvSpPr/>
          <p:nvPr/>
        </p:nvSpPr>
        <p:spPr>
          <a:xfrm flipV="1">
            <a:off x="6650831" y="4020000"/>
            <a:ext cx="782479" cy="313373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33827" name="Line 35"/>
          <p:cNvSpPr/>
          <p:nvPr/>
        </p:nvSpPr>
        <p:spPr>
          <a:xfrm>
            <a:off x="6371749" y="4333372"/>
            <a:ext cx="262890" cy="953"/>
          </a:xfrm>
          <a:prstGeom prst="line">
            <a:avLst/>
          </a:prstGeom>
          <a:ln w="12700" cap="flat" cmpd="sng">
            <a:solidFill>
              <a:srgbClr val="FF0066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2" name="文本框 1"/>
          <p:cNvSpPr txBox="1"/>
          <p:nvPr/>
        </p:nvSpPr>
        <p:spPr>
          <a:xfrm>
            <a:off x="4418723" y="1819407"/>
            <a:ext cx="6527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10</a:t>
            </a:r>
            <a:r>
              <a:rPr lang="en-US" altLang="zh-CN" sz="2400" b="1" baseline="30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-2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834778" y="2956896"/>
            <a:ext cx="6527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10</a:t>
            </a:r>
            <a:r>
              <a:rPr lang="en-US" altLang="zh-CN" sz="2400" b="1" baseline="30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-3</a:t>
            </a:r>
          </a:p>
        </p:txBody>
      </p:sp>
      <p:grpSp>
        <p:nvGrpSpPr>
          <p:cNvPr id="38" name="组合 37"/>
          <p:cNvGrpSpPr/>
          <p:nvPr/>
        </p:nvGrpSpPr>
        <p:grpSpPr>
          <a:xfrm>
            <a:off x="2396023" y="477722"/>
            <a:ext cx="3958508" cy="495548"/>
            <a:chOff x="2506980" y="579256"/>
            <a:chExt cx="3958508" cy="495548"/>
          </a:xfrm>
        </p:grpSpPr>
        <p:pic>
          <p:nvPicPr>
            <p:cNvPr id="39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矩形 39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>
                  <a:solidFill>
                    <a:prstClr val="black"/>
                  </a:solidFill>
                  <a:latin typeface="黑体" pitchFamily="49" charset="-122"/>
                  <a:ea typeface="黑体" pitchFamily="49" charset="-122"/>
                  <a:cs typeface="Times New Roman" panose="02020603050405020304" pitchFamily="18" charset="0"/>
                </a:rPr>
                <a:t>正确理解受力面积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3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7969 0.110279 L 0.120521 -0.137962" pathEditMode="relative" rAng="0" ptsTypes="">
                                      <p:cBhvr>
                                        <p:cTn id="16" dur="2000" spd="-100000" fill="hold"/>
                                        <p:tgtEl>
                                          <p:spTgt spid="338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00" y="1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3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3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3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3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3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7726 0.088973 L 0.136374 -0.241427" pathEditMode="relative" rAng="0" ptsTypes="AA">
                                      <p:cBhvr>
                                        <p:cTn id="48" dur="2000" spd="-100000" fill="hold"/>
                                        <p:tgtEl>
                                          <p:spTgt spid="338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0" y="16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3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3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3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6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32" grpId="0"/>
      <p:bldP spid="33836" grpId="1"/>
      <p:bldP spid="2" grpId="2"/>
      <p:bldP spid="4" grpId="3"/>
    </p:bldLst>
  </p:timing>
</p:sld>
</file>

<file path=ppt/tags/tag1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2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3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4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5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6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7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4553"/>
  <p:tag name="KSO_WM_UNIT_CLEAR" val="0"/>
  <p:tag name="KSO_WM_UNIT_COMPATIBLE" val="0"/>
  <p:tag name="KSO_WM_UNIT_HIGHLIGHT" val="0"/>
  <p:tag name="KSO_WM_UNIT_ID" val="custom20184553_1*a*1"/>
  <p:tag name="KSO_WM_UNIT_INDEX" val="1"/>
  <p:tag name="KSO_WM_UNIT_ISCONTENTSTITLE" val="0"/>
  <p:tag name="KSO_WM_UNIT_LAYERLEVEL" val="1"/>
  <p:tag name="KSO_WM_UNIT_PRESET_TEXT" val="空白演示"/>
  <p:tag name="KSO_WM_UNIT_TYPE" val="a"/>
  <p:tag name="KSO_WM_UNIT_VALUE" val="10"/>
</p:tagLst>
</file>

<file path=ppt/tags/tag8.xml><?xml version="1.0" encoding="utf-8"?>
<p:tagLst xmlns:p="http://schemas.openxmlformats.org/presentationml/2006/main">
  <p:tag name="KSO_WM_BEAUTIFY_FLAG" val="#wm#"/>
  <p:tag name="KSO_WM_SLIDE_ID" val="custom20184553_1"/>
  <p:tag name="KSO_WM_SLIDE_INDEX" val="1"/>
  <p:tag name="KSO_WM_SLIDE_ITEM_CNT" val="2"/>
  <p:tag name="KSO_WM_SLIDE_LAYOUT" val="a_b"/>
  <p:tag name="KSO_WM_SLIDE_LAYOUT_CNT" val="1_1"/>
  <p:tag name="KSO_WM_SLIDE_MODEL_TYPE" val="cover"/>
  <p:tag name="KSO_WM_SLIDE_POSITION" val="66*144"/>
  <p:tag name="KSO_WM_SLIDE_SIZE" val="828*343"/>
  <p:tag name="KSO_WM_SLIDE_SUBTYPE" val="pureTxt"/>
  <p:tag name="KSO_WM_SLIDE_TYPE" val="title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9.xml><?xml version="1.0" encoding="utf-8"?>
<p:tagLst xmlns:p="http://schemas.openxmlformats.org/presentationml/2006/main">
  <p:tag name="AS_OS" val="Unix 3.10 unknown"/>
  <p:tag name="AS_RELEASE_DATE" val="2017.06.20"/>
  <p:tag name="AS_TITLE" val="Aspose.Slides for Java"/>
  <p:tag name="AS_VERSION" val="17.6"/>
</p:tagLst>
</file>

<file path=ppt/theme/theme1.xml><?xml version="1.0" encoding="utf-8"?>
<a:theme xmlns:r="http://schemas.openxmlformats.org/officeDocument/2006/relationships" xmlns:a="http://schemas.openxmlformats.org/drawingml/2006/main" name="1">
  <a:themeElements>
    <a:clrScheme name="自定义 159">
      <a:dk1>
        <a:sysClr val="windowText" lastClr="000000"/>
      </a:dk1>
      <a:lt1>
        <a:sysClr val="window" lastClr="FFFE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《七彩课堂》课件模板（新）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noFill/>
        </a:ln>
        <a:effectLst>
          <a:outerShdw blurRad="444500" dist="254000" dir="8100000" algn="tr" rotWithShape="0">
            <a:prstClr val="black">
              <a:alpha val="5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1_《七彩课堂》课件模板（新）">
  <a:themeElements>
    <a:clrScheme name="自定义 159">
      <a:dk1>
        <a:sysClr val="windowText" lastClr="000000"/>
      </a:dk1>
      <a:lt1>
        <a:sysClr val="window" lastClr="FFFE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《七彩课堂》课件模板（新）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noFill/>
        </a:ln>
        <a:effectLst>
          <a:outerShdw blurRad="444500" dist="254000" dir="8100000" algn="tr" rotWithShape="0">
            <a:prstClr val="black">
              <a:alpha val="5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E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E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E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resentationFormat>On-screen Show (16:9)</PresentationFormat>
  <Paragraphs>241</Paragraphs>
  <Slides>42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1</vt:lpstr>
      <vt:lpstr>第九章  压强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</vt:vector>
  </TitlesOfParts>
  <LinksUpToDate>false</LinksUpToDate>
  <SharedDoc>false</SharedDoc>
  <HyperlinksChanged>false</HyperlinksChanged>
  <AppVersion>17.0600</AppVersion>
  <TotalTime>0</TotalTime>
  <Application>Aspose.Slides for Java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2020-12-14T14:05:48Z</cp:lastPrinted>
  <dcterms:created xsi:type="dcterms:W3CDTF">2020-12-14T14:05:48Z</dcterms:created>
  <dcterms:modified xsi:type="dcterms:W3CDTF">2020-12-14T06:05:57Z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