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3F7CF-FDD9-4238-B340-36658002AD27}" type="datetimeFigureOut">
              <a:rPr lang="zh-MO" altLang="en-US" smtClean="0"/>
              <a:t>26/3/2021</a:t>
            </a:fld>
            <a:endParaRPr lang="zh-MO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MO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73E97-05F8-4BED-8BC6-F4FF6CB0EE1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92023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Relationship Id="rId9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9219" descr="1112353970656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187" y="2343726"/>
            <a:ext cx="2593771" cy="23051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9220"/>
          <p:cNvSpPr txBox="1"/>
          <p:nvPr/>
        </p:nvSpPr>
        <p:spPr>
          <a:xfrm>
            <a:off x="7613676" y="4693284"/>
            <a:ext cx="273663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2" charset="0"/>
              </a:rPr>
              <a:t>举高的重锤可以将木桩打入地面</a:t>
            </a:r>
          </a:p>
        </p:txBody>
      </p:sp>
      <p:pic>
        <p:nvPicPr>
          <p:cNvPr id="4100" name="Picture 2" descr="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81" y="2127816"/>
            <a:ext cx="2327092" cy="2565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 Box 3"/>
          <p:cNvSpPr txBox="1"/>
          <p:nvPr/>
        </p:nvSpPr>
        <p:spPr>
          <a:xfrm>
            <a:off x="1807054" y="4864806"/>
            <a:ext cx="2015966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风可以使风车转动</a:t>
            </a:r>
          </a:p>
        </p:txBody>
      </p:sp>
      <p:sp>
        <p:nvSpPr>
          <p:cNvPr id="4102" name="Text Box 5"/>
          <p:cNvSpPr txBox="1"/>
          <p:nvPr/>
        </p:nvSpPr>
        <p:spPr>
          <a:xfrm>
            <a:off x="4615120" y="4936248"/>
            <a:ext cx="2447732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张开的弓可以使箭射出去</a:t>
            </a:r>
          </a:p>
        </p:txBody>
      </p:sp>
      <p:pic>
        <p:nvPicPr>
          <p:cNvPr id="410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669" y="2272283"/>
            <a:ext cx="2304869" cy="23146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Text Box 3"/>
          <p:cNvSpPr txBox="1"/>
          <p:nvPr/>
        </p:nvSpPr>
        <p:spPr>
          <a:xfrm>
            <a:off x="635591" y="812701"/>
            <a:ext cx="10920076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latin typeface="Arial" panose="020B0604020202020204" pitchFamily="34" charset="0"/>
              </a:rPr>
              <a:t>下列实例中，有物体在做功吗？并指出是什么物体？</a:t>
            </a:r>
          </a:p>
        </p:txBody>
      </p:sp>
    </p:spTree>
    <p:extLst>
      <p:ext uri="{BB962C8B-B14F-4D97-AF65-F5344CB8AC3E}">
        <p14:creationId xmlns:p14="http://schemas.microsoft.com/office/powerpoint/2010/main" val="169796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xjhlx15"/>
          <p:cNvSpPr/>
          <p:nvPr/>
        </p:nvSpPr>
        <p:spPr>
          <a:xfrm>
            <a:off x="5879324" y="1700301"/>
            <a:ext cx="4268452" cy="1017640"/>
          </a:xfrm>
          <a:custGeom>
            <a:avLst/>
            <a:gdLst/>
            <a:ahLst/>
            <a:cxnLst/>
            <a:rect l="l" t="t" r="r" b="b"/>
            <a:pathLst>
              <a:path w="13000" h="5000">
                <a:moveTo>
                  <a:pt x="1000" y="0"/>
                </a:moveTo>
                <a:lnTo>
                  <a:pt x="1015" y="349"/>
                </a:lnTo>
                <a:lnTo>
                  <a:pt x="1061" y="695"/>
                </a:lnTo>
                <a:lnTo>
                  <a:pt x="1136" y="1035"/>
                </a:lnTo>
                <a:lnTo>
                  <a:pt x="1241" y="1368"/>
                </a:lnTo>
                <a:lnTo>
                  <a:pt x="1375" y="1690"/>
                </a:lnTo>
                <a:lnTo>
                  <a:pt x="1536" y="2000"/>
                </a:lnTo>
                <a:lnTo>
                  <a:pt x="1723" y="2294"/>
                </a:lnTo>
                <a:lnTo>
                  <a:pt x="1936" y="2571"/>
                </a:lnTo>
                <a:lnTo>
                  <a:pt x="2172" y="2828"/>
                </a:lnTo>
                <a:lnTo>
                  <a:pt x="2429" y="3064"/>
                </a:lnTo>
                <a:lnTo>
                  <a:pt x="2706" y="3277"/>
                </a:lnTo>
                <a:lnTo>
                  <a:pt x="3000" y="3464"/>
                </a:lnTo>
                <a:lnTo>
                  <a:pt x="3310" y="3625"/>
                </a:lnTo>
                <a:lnTo>
                  <a:pt x="3632" y="3759"/>
                </a:lnTo>
                <a:lnTo>
                  <a:pt x="3965" y="3864"/>
                </a:lnTo>
                <a:lnTo>
                  <a:pt x="4305" y="3939"/>
                </a:lnTo>
                <a:lnTo>
                  <a:pt x="4651" y="3985"/>
                </a:lnTo>
                <a:lnTo>
                  <a:pt x="5000" y="4000"/>
                </a:lnTo>
                <a:lnTo>
                  <a:pt x="13000" y="4000"/>
                </a:lnTo>
                <a:lnTo>
                  <a:pt x="13000" y="5000"/>
                </a:lnTo>
                <a:lnTo>
                  <a:pt x="0" y="5000"/>
                </a:lnTo>
                <a:lnTo>
                  <a:pt x="0" y="0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12291" name="矩形 12290"/>
          <p:cNvSpPr/>
          <p:nvPr/>
        </p:nvSpPr>
        <p:spPr>
          <a:xfrm>
            <a:off x="8039741" y="2089258"/>
            <a:ext cx="406367" cy="403246"/>
          </a:xfrm>
          <a:prstGeom prst="rect">
            <a:avLst/>
          </a:prstGeom>
          <a:solidFill>
            <a:srgbClr val="96969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椭圆 12291"/>
          <p:cNvSpPr/>
          <p:nvPr/>
        </p:nvSpPr>
        <p:spPr>
          <a:xfrm>
            <a:off x="6196799" y="1498678"/>
            <a:ext cx="557169" cy="5651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57575"/>
              </a:gs>
            </a:gsLst>
            <a:path path="shape">
              <a:fillToRect l="50000" t="50000" r="50000" b="50000"/>
            </a:path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xjhlx15"/>
          <p:cNvSpPr/>
          <p:nvPr/>
        </p:nvSpPr>
        <p:spPr>
          <a:xfrm>
            <a:off x="5866624" y="3021168"/>
            <a:ext cx="4268452" cy="1017640"/>
          </a:xfrm>
          <a:custGeom>
            <a:avLst/>
            <a:gdLst/>
            <a:ahLst/>
            <a:cxnLst/>
            <a:rect l="l" t="t" r="r" b="b"/>
            <a:pathLst>
              <a:path w="13000" h="5000">
                <a:moveTo>
                  <a:pt x="1000" y="0"/>
                </a:moveTo>
                <a:lnTo>
                  <a:pt x="1015" y="349"/>
                </a:lnTo>
                <a:lnTo>
                  <a:pt x="1061" y="695"/>
                </a:lnTo>
                <a:lnTo>
                  <a:pt x="1136" y="1035"/>
                </a:lnTo>
                <a:lnTo>
                  <a:pt x="1241" y="1368"/>
                </a:lnTo>
                <a:lnTo>
                  <a:pt x="1375" y="1690"/>
                </a:lnTo>
                <a:lnTo>
                  <a:pt x="1536" y="2000"/>
                </a:lnTo>
                <a:lnTo>
                  <a:pt x="1723" y="2294"/>
                </a:lnTo>
                <a:lnTo>
                  <a:pt x="1936" y="2571"/>
                </a:lnTo>
                <a:lnTo>
                  <a:pt x="2172" y="2828"/>
                </a:lnTo>
                <a:lnTo>
                  <a:pt x="2429" y="3064"/>
                </a:lnTo>
                <a:lnTo>
                  <a:pt x="2706" y="3277"/>
                </a:lnTo>
                <a:lnTo>
                  <a:pt x="3000" y="3464"/>
                </a:lnTo>
                <a:lnTo>
                  <a:pt x="3310" y="3625"/>
                </a:lnTo>
                <a:lnTo>
                  <a:pt x="3632" y="3759"/>
                </a:lnTo>
                <a:lnTo>
                  <a:pt x="3965" y="3864"/>
                </a:lnTo>
                <a:lnTo>
                  <a:pt x="4305" y="3939"/>
                </a:lnTo>
                <a:lnTo>
                  <a:pt x="4651" y="3985"/>
                </a:lnTo>
                <a:lnTo>
                  <a:pt x="5000" y="4000"/>
                </a:lnTo>
                <a:lnTo>
                  <a:pt x="13000" y="4000"/>
                </a:lnTo>
                <a:lnTo>
                  <a:pt x="13000" y="5000"/>
                </a:lnTo>
                <a:lnTo>
                  <a:pt x="0" y="5000"/>
                </a:lnTo>
                <a:lnTo>
                  <a:pt x="0" y="0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12294" name="矩形 12293"/>
          <p:cNvSpPr/>
          <p:nvPr/>
        </p:nvSpPr>
        <p:spPr>
          <a:xfrm>
            <a:off x="8039741" y="3406950"/>
            <a:ext cx="406367" cy="403246"/>
          </a:xfrm>
          <a:prstGeom prst="rect">
            <a:avLst/>
          </a:prstGeom>
          <a:solidFill>
            <a:srgbClr val="96969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椭圆 12294"/>
          <p:cNvSpPr/>
          <p:nvPr/>
        </p:nvSpPr>
        <p:spPr>
          <a:xfrm>
            <a:off x="6247594" y="3124361"/>
            <a:ext cx="225407" cy="2286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57575"/>
              </a:gs>
            </a:gsLst>
            <a:path path="shape">
              <a:fillToRect l="50000" t="50000" r="50000" b="50000"/>
            </a:path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文本框 12295"/>
          <p:cNvSpPr txBox="1"/>
          <p:nvPr/>
        </p:nvSpPr>
        <p:spPr>
          <a:xfrm>
            <a:off x="626281" y="4317468"/>
            <a:ext cx="108608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solidFill>
                  <a:srgbClr val="000099"/>
                </a:solidFill>
                <a:latin typeface="华文中宋" pitchFamily="2" charset="-122"/>
                <a:ea typeface="华文中宋" pitchFamily="2" charset="-122"/>
              </a:rPr>
              <a:t>速度相同时，质量</a:t>
            </a:r>
            <a:r>
              <a:rPr lang="zh-CN" altLang="en-US" sz="3735" b="1" u="sng">
                <a:solidFill>
                  <a:srgbClr val="000099"/>
                </a:solidFill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en-US" sz="3735" b="1">
                <a:solidFill>
                  <a:srgbClr val="000099"/>
                </a:solidFill>
                <a:latin typeface="华文中宋" pitchFamily="2" charset="-122"/>
                <a:ea typeface="华文中宋" pitchFamily="2" charset="-122"/>
              </a:rPr>
              <a:t>的物体具有的动能</a:t>
            </a:r>
            <a:r>
              <a:rPr lang="zh-CN" altLang="en-US" sz="3735" b="1" u="sng">
                <a:solidFill>
                  <a:srgbClr val="000099"/>
                </a:solidFill>
                <a:latin typeface="华文中宋" pitchFamily="2" charset="-122"/>
                <a:ea typeface="华文中宋" pitchFamily="2" charset="-122"/>
              </a:rPr>
              <a:t>        </a:t>
            </a:r>
            <a:r>
              <a:rPr lang="zh-CN" altLang="en-US" sz="3735" b="1">
                <a:solidFill>
                  <a:srgbClr val="000099"/>
                </a:solidFill>
                <a:latin typeface="华文中宋" pitchFamily="2" charset="-122"/>
                <a:ea typeface="华文中宋" pitchFamily="2" charset="-122"/>
              </a:rPr>
              <a:t>。</a:t>
            </a:r>
          </a:p>
        </p:txBody>
      </p:sp>
      <p:sp>
        <p:nvSpPr>
          <p:cNvPr id="12297" name="文本框 12296"/>
          <p:cNvSpPr txBox="1"/>
          <p:nvPr/>
        </p:nvSpPr>
        <p:spPr>
          <a:xfrm>
            <a:off x="4799909" y="4292821"/>
            <a:ext cx="172865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CC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大</a:t>
            </a:r>
          </a:p>
        </p:txBody>
      </p:sp>
      <p:sp>
        <p:nvSpPr>
          <p:cNvPr id="12298" name="文本框 12297"/>
          <p:cNvSpPr txBox="1"/>
          <p:nvPr/>
        </p:nvSpPr>
        <p:spPr>
          <a:xfrm>
            <a:off x="9692683" y="4294408"/>
            <a:ext cx="14397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CC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大</a:t>
            </a:r>
          </a:p>
        </p:txBody>
      </p:sp>
      <p:sp>
        <p:nvSpPr>
          <p:cNvPr id="21514" name="文本框 12298"/>
          <p:cNvSpPr txBox="1"/>
          <p:nvPr/>
        </p:nvSpPr>
        <p:spPr>
          <a:xfrm>
            <a:off x="675385" y="189290"/>
            <a:ext cx="6336801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en-US" altLang="zh-CN" sz="36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探索动能与质量的关系</a:t>
            </a:r>
          </a:p>
        </p:txBody>
      </p:sp>
      <p:sp>
        <p:nvSpPr>
          <p:cNvPr id="12300" name="文本框 12299"/>
          <p:cNvSpPr txBox="1"/>
          <p:nvPr/>
        </p:nvSpPr>
        <p:spPr>
          <a:xfrm>
            <a:off x="459529" y="1462013"/>
            <a:ext cx="4601313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让</a:t>
            </a:r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质量不同</a:t>
            </a:r>
            <a:r>
              <a:rPr lang="zh-CN" altLang="en-US" sz="3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的小球从斜面的</a:t>
            </a:r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同一高度</a:t>
            </a:r>
            <a:r>
              <a:rPr lang="zh-CN" altLang="en-US" sz="3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由静止滚下</a:t>
            </a:r>
          </a:p>
        </p:txBody>
      </p:sp>
    </p:spTree>
    <p:extLst>
      <p:ext uri="{BB962C8B-B14F-4D97-AF65-F5344CB8AC3E}">
        <p14:creationId xmlns:p14="http://schemas.microsoft.com/office/powerpoint/2010/main" val="137356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58 0.013057 C 0.012503 0.021385 0.017505 0.030645 0.023922 0.038055 C 0.030493 0.044995 0.03754 0.050786 0.046147 0.055415 C 0.054277 0.060275 0.060694 0.063975 0.073528 0.067216 C 0.086199 0.070225 0.081972 0.073235 0.123124 0.074625 C 0.163806 0.076245 0.286639 0.074625 0.319805 0.074625" pathEditMode="relative" rAng="0" ptsTypes="aaaaaA">
                                      <p:cBhvr>
                                        <p:cTn id="31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31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06 5.55112E-17 L 0.18403 0.00069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-2.22222E-06 C 0.00226 0.0081 0.00712 0.01852 0.0125 0.02639 C 0.01736 0.03449 0.02414 0.04028 0.03143 0.04537 C 0.03837 0.05093 0.0441 0.05463 0.05504 0.05834 C 0.06615 0.06158 0.06233 0.06528 0.09809 0.06713 C 0.13368 0.06968 0.24028 0.06713 0.27032 0.06713" pathEditMode="relative" rAng="0" ptsTypes="aaaaaA">
                                      <p:cBhvr>
                                        <p:cTn id="3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35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16667E-06 2.59259E-06 L 0.10364 0.00532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298" grpId="0"/>
      <p:bldP spid="12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/>
          <p:cNvSpPr txBox="1"/>
          <p:nvPr/>
        </p:nvSpPr>
        <p:spPr>
          <a:xfrm>
            <a:off x="901377" y="392805"/>
            <a:ext cx="9850162" cy="3256280"/>
          </a:xfrm>
          <a:prstGeom prst="rect">
            <a:avLst/>
          </a:prstGeom>
          <a:noFill/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2、结论：</a:t>
            </a:r>
          </a:p>
          <a:p>
            <a:pPr>
              <a:spcBef>
                <a:spcPct val="50000"/>
              </a:spcBef>
            </a:pP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物体质量相同时，速度越大，具有的动能越大</a:t>
            </a:r>
          </a:p>
          <a:p>
            <a:pPr>
              <a:spcBef>
                <a:spcPct val="50000"/>
              </a:spcBef>
            </a:pP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物体速度相同时，质量越大，具有的动能越大</a:t>
            </a:r>
          </a:p>
          <a:p>
            <a:pPr>
              <a:spcBef>
                <a:spcPct val="50000"/>
              </a:spcBef>
            </a:pPr>
            <a:endParaRPr lang="zh-CN" altLang="en-US" sz="3735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095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4337"/>
          <p:cNvSpPr/>
          <p:nvPr/>
        </p:nvSpPr>
        <p:spPr>
          <a:xfrm>
            <a:off x="458683" y="625610"/>
            <a:ext cx="11046198" cy="125121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735" b="1">
                <a:latin typeface="Times New Roman" panose="02020603050405020304" pitchFamily="2" charset="0"/>
                <a:ea typeface="宋体" panose="02010600030101010101" pitchFamily="2" charset="-122"/>
              </a:rPr>
              <a:t>1.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汽车空载和满载时以相同速度前进: </a:t>
            </a:r>
            <a:r>
              <a:rPr lang="zh-CN" altLang="en-US" sz="3735" b="1" u="sng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动能大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zh-CN" altLang="en-US" sz="3735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735" b="1">
                <a:latin typeface="Times New Roman" panose="02020603050405020304" pitchFamily="2" charset="0"/>
                <a:ea typeface="宋体" panose="02010600030101010101" pitchFamily="2" charset="-122"/>
              </a:rPr>
              <a:t>2.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某同学慢跑和快跑时：</a:t>
            </a:r>
            <a:r>
              <a:rPr lang="zh-CN" altLang="en-US" sz="3735" b="1" u="sng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3735" b="1">
                <a:latin typeface="宋体" panose="02010600030101010101" pitchFamily="2" charset="-122"/>
                <a:ea typeface="宋体" panose="02010600030101010101" pitchFamily="2" charset="-122"/>
              </a:rPr>
              <a:t>动能大。</a:t>
            </a:r>
          </a:p>
        </p:txBody>
      </p:sp>
      <p:sp>
        <p:nvSpPr>
          <p:cNvPr id="14339" name="文本框 14338"/>
          <p:cNvSpPr txBox="1"/>
          <p:nvPr/>
        </p:nvSpPr>
        <p:spPr>
          <a:xfrm>
            <a:off x="8309526" y="646774"/>
            <a:ext cx="174792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charset="-122"/>
              </a:rPr>
              <a:t>满载时</a:t>
            </a:r>
          </a:p>
        </p:txBody>
      </p:sp>
      <p:sp>
        <p:nvSpPr>
          <p:cNvPr id="14340" name="文本框 14339"/>
          <p:cNvSpPr txBox="1"/>
          <p:nvPr/>
        </p:nvSpPr>
        <p:spPr>
          <a:xfrm>
            <a:off x="5712611" y="1753505"/>
            <a:ext cx="2231849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charset="-122"/>
              </a:rPr>
              <a:t>快跑时</a:t>
            </a:r>
          </a:p>
        </p:txBody>
      </p:sp>
    </p:spTree>
    <p:extLst>
      <p:ext uri="{BB962C8B-B14F-4D97-AF65-F5344CB8AC3E}">
        <p14:creationId xmlns:p14="http://schemas.microsoft.com/office/powerpoint/2010/main" val="39847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2769" descr="3012353970656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681" y="3722689"/>
            <a:ext cx="4180930" cy="31368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文本框 32770"/>
          <p:cNvSpPr txBox="1"/>
          <p:nvPr/>
        </p:nvSpPr>
        <p:spPr>
          <a:xfrm>
            <a:off x="2551271" y="3794126"/>
            <a:ext cx="184731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endParaRPr lang="zh-CN" altLang="zh-CN" sz="2400">
              <a:latin typeface="Times New Roman" panose="02020603050405020304" pitchFamily="2" charset="0"/>
            </a:endParaRPr>
          </a:p>
        </p:txBody>
      </p:sp>
      <p:sp>
        <p:nvSpPr>
          <p:cNvPr id="30724" name="矩形 32771"/>
          <p:cNvSpPr/>
          <p:nvPr/>
        </p:nvSpPr>
        <p:spPr>
          <a:xfrm>
            <a:off x="644902" y="215873"/>
            <a:ext cx="10395277" cy="3290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请从能的角度解释：</a:t>
            </a: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anose="02010600030101010101" pitchFamily="2" charset="-122"/>
              </a:rPr>
              <a:t>）为什么要对机动车的行驶速度进行限制？</a:t>
            </a: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</a:rPr>
              <a:t>）为什么在同样的道路上，不同车型的限制车速不一样？</a:t>
            </a: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（</a:t>
            </a:r>
            <a:r>
              <a:rPr lang="en-US" altLang="zh-CN" sz="3200" b="1">
                <a:latin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anose="02010600030101010101" pitchFamily="2" charset="-122"/>
              </a:rPr>
              <a:t>）助跑跳远为什么比立定跳远成绩好？</a:t>
            </a:r>
          </a:p>
        </p:txBody>
      </p:sp>
    </p:spTree>
    <p:extLst>
      <p:ext uri="{BB962C8B-B14F-4D97-AF65-F5344CB8AC3E}">
        <p14:creationId xmlns:p14="http://schemas.microsoft.com/office/powerpoint/2010/main" val="369826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3793" descr="3012353970656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92" y="3505202"/>
            <a:ext cx="4469818" cy="33543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文本框 33794"/>
          <p:cNvSpPr txBox="1"/>
          <p:nvPr/>
        </p:nvSpPr>
        <p:spPr>
          <a:xfrm>
            <a:off x="1520627" y="150813"/>
            <a:ext cx="8593607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2" charset="0"/>
              </a:rPr>
              <a:t>答:</a:t>
            </a:r>
            <a:r>
              <a:rPr lang="zh-CN" altLang="en-US" sz="3200" b="1">
                <a:latin typeface="Times New Roman" panose="02020603050405020304" pitchFamily="2" charset="0"/>
                <a:sym typeface="Wingdings" panose="05000000000000000000" pitchFamily="2" charset="2"/>
              </a:rPr>
              <a:t>（1）物体的速度大,动能就大,造成交通事故的破坏力就大。</a:t>
            </a:r>
          </a:p>
          <a:p>
            <a:r>
              <a:rPr lang="zh-CN" altLang="en-US" sz="3200" b="1">
                <a:latin typeface="Times New Roman" panose="02020603050405020304" pitchFamily="2" charset="0"/>
                <a:sym typeface="Wingdings" panose="05000000000000000000" pitchFamily="2" charset="2"/>
              </a:rPr>
              <a:t>     （2）质量大，动能就大，所以大客车的限速要比小汽车的小。</a:t>
            </a:r>
          </a:p>
          <a:p>
            <a:r>
              <a:rPr lang="zh-CN" altLang="en-US" sz="3200" b="1">
                <a:latin typeface="Times New Roman" panose="02020603050405020304" pitchFamily="2" charset="0"/>
                <a:sym typeface="Wingdings" panose="05000000000000000000" pitchFamily="2" charset="2"/>
              </a:rPr>
              <a:t>（</a:t>
            </a:r>
            <a:r>
              <a:rPr lang="en-US" altLang="zh-CN" sz="3200" b="1">
                <a:latin typeface="Times New Roman" panose="02020603050405020304" pitchFamily="2" charset="0"/>
                <a:sym typeface="Wingdings" panose="05000000000000000000" pitchFamily="2" charset="2"/>
              </a:rPr>
              <a:t>3</a:t>
            </a:r>
            <a:r>
              <a:rPr lang="zh-CN" altLang="en-US" sz="3200" b="1">
                <a:latin typeface="Times New Roman" panose="02020603050405020304" pitchFamily="2" charset="0"/>
                <a:sym typeface="Wingdings" panose="05000000000000000000" pitchFamily="2" charset="2"/>
              </a:rPr>
              <a:t>）物体的速度大,动能就大,造成交通事故的破坏力就大。助跑跳远增加了动能</a:t>
            </a:r>
          </a:p>
          <a:p>
            <a:endParaRPr lang="zh-CN" altLang="en-US" sz="3200" b="1">
              <a:latin typeface="Times New Roman" panose="020206030504050203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304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0721" descr="1212353970656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66" y="0"/>
            <a:ext cx="3657124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矩形 30722"/>
          <p:cNvSpPr/>
          <p:nvPr/>
        </p:nvSpPr>
        <p:spPr>
          <a:xfrm>
            <a:off x="2063556" y="2852915"/>
            <a:ext cx="345860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高山上的大石块</a:t>
            </a:r>
          </a:p>
        </p:txBody>
      </p:sp>
      <p:pic>
        <p:nvPicPr>
          <p:cNvPr id="30724" name="图片 30723" descr="111235397065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950" y="0"/>
            <a:ext cx="3657124" cy="27416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文本框 30724"/>
          <p:cNvSpPr txBox="1"/>
          <p:nvPr/>
        </p:nvSpPr>
        <p:spPr>
          <a:xfrm>
            <a:off x="7174566" y="2853065"/>
            <a:ext cx="2736494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2" charset="0"/>
              </a:rPr>
              <a:t>举高的重锤</a:t>
            </a:r>
          </a:p>
        </p:txBody>
      </p:sp>
      <p:sp>
        <p:nvSpPr>
          <p:cNvPr id="30727" name="文本框 30726"/>
          <p:cNvSpPr txBox="1"/>
          <p:nvPr/>
        </p:nvSpPr>
        <p:spPr>
          <a:xfrm>
            <a:off x="1523802" y="5084764"/>
            <a:ext cx="849678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chemeClr val="tx1"/>
                </a:solidFill>
                <a:latin typeface="Arial" panose="020B0604020202020204" pitchFamily="34" charset="0"/>
              </a:rPr>
              <a:t>重力势能：物体由于</a:t>
            </a:r>
            <a:r>
              <a:rPr lang="zh-CN" altLang="en-US" sz="4000">
                <a:solidFill>
                  <a:srgbClr val="FF3300"/>
                </a:solidFill>
                <a:latin typeface="Arial" panose="020B0604020202020204" pitchFamily="34" charset="0"/>
              </a:rPr>
              <a:t>被举高</a:t>
            </a:r>
            <a:r>
              <a:rPr lang="zh-CN" altLang="en-US" sz="4000">
                <a:solidFill>
                  <a:schemeClr val="tx1"/>
                </a:solidFill>
                <a:latin typeface="Arial" panose="020B0604020202020204" pitchFamily="34" charset="0"/>
              </a:rPr>
              <a:t>具有的能</a:t>
            </a:r>
          </a:p>
        </p:txBody>
      </p:sp>
      <p:sp>
        <p:nvSpPr>
          <p:cNvPr id="30729" name="文本框 30728"/>
          <p:cNvSpPr txBox="1"/>
          <p:nvPr/>
        </p:nvSpPr>
        <p:spPr>
          <a:xfrm>
            <a:off x="1703815" y="3573340"/>
            <a:ext cx="8475524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chemeClr val="bg1"/>
              </a:buClr>
            </a:pPr>
            <a:r>
              <a:rPr lang="zh-CN" altLang="en-US" sz="3200">
                <a:solidFill>
                  <a:srgbClr val="0033CC"/>
                </a:solidFill>
                <a:latin typeface="Times New Roman" panose="02020603050405020304" pitchFamily="2" charset="0"/>
              </a:rPr>
              <a:t>大石块是由于</a:t>
            </a:r>
            <a:r>
              <a:rPr lang="zh-CN" altLang="en-US" sz="3200" u="sng">
                <a:solidFill>
                  <a:srgbClr val="0033CC"/>
                </a:solidFill>
                <a:latin typeface="Times New Roman" panose="02020603050405020304" pitchFamily="2" charset="0"/>
              </a:rPr>
              <a:t>                 </a:t>
            </a:r>
            <a:r>
              <a:rPr lang="zh-CN" altLang="en-US" sz="3200">
                <a:solidFill>
                  <a:srgbClr val="0033CC"/>
                </a:solidFill>
                <a:latin typeface="Times New Roman" panose="02020603050405020304" pitchFamily="2" charset="0"/>
              </a:rPr>
              <a:t>对地面做功而</a:t>
            </a:r>
            <a:r>
              <a:rPr lang="zh-CN" altLang="en-US" sz="3200">
                <a:solidFill>
                  <a:srgbClr val="0033CC"/>
                </a:solidFill>
                <a:latin typeface="Times New Roman" panose="02020603050405020304" pitchFamily="2" charset="0"/>
                <a:hlinkClick r:id="" action="ppaction://noaction"/>
              </a:rPr>
              <a:t>具有了能</a:t>
            </a:r>
            <a:r>
              <a:rPr lang="zh-CN" altLang="en-US" sz="3200">
                <a:solidFill>
                  <a:srgbClr val="0033CC"/>
                </a:solidFill>
                <a:latin typeface="Times New Roman" panose="02020603050405020304" pitchFamily="2" charset="0"/>
              </a:rPr>
              <a:t>。</a:t>
            </a:r>
          </a:p>
        </p:txBody>
      </p:sp>
      <p:sp>
        <p:nvSpPr>
          <p:cNvPr id="30730" name="文本框 30729"/>
          <p:cNvSpPr txBox="1"/>
          <p:nvPr/>
        </p:nvSpPr>
        <p:spPr>
          <a:xfrm>
            <a:off x="1966986" y="4418440"/>
            <a:ext cx="8260274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chemeClr val="bg1"/>
              </a:buClr>
            </a:pPr>
            <a:r>
              <a:rPr lang="zh-CN" altLang="en-US" sz="3200">
                <a:solidFill>
                  <a:srgbClr val="0033CC"/>
                </a:solidFill>
                <a:latin typeface="Times New Roman" panose="02020603050405020304" pitchFamily="2" charset="0"/>
              </a:rPr>
              <a:t>重锤是由于</a:t>
            </a:r>
            <a:r>
              <a:rPr lang="zh-CN" altLang="en-US" sz="3200" u="sng">
                <a:solidFill>
                  <a:srgbClr val="0033CC"/>
                </a:solidFill>
                <a:latin typeface="Times New Roman" panose="02020603050405020304" pitchFamily="2" charset="0"/>
              </a:rPr>
              <a:t>                 </a:t>
            </a:r>
            <a:r>
              <a:rPr lang="zh-CN" altLang="en-US" sz="3200">
                <a:solidFill>
                  <a:srgbClr val="0033CC"/>
                </a:solidFill>
                <a:latin typeface="Times New Roman" panose="02020603050405020304" pitchFamily="2" charset="0"/>
              </a:rPr>
              <a:t>对木桩做功而</a:t>
            </a:r>
            <a:r>
              <a:rPr lang="zh-CN" altLang="en-US" sz="3200">
                <a:solidFill>
                  <a:srgbClr val="0033CC"/>
                </a:solidFill>
                <a:latin typeface="Times New Roman" panose="02020603050405020304" pitchFamily="2" charset="0"/>
                <a:hlinkClick r:id="" action="ppaction://noaction"/>
              </a:rPr>
              <a:t>具有了能</a:t>
            </a:r>
            <a:r>
              <a:rPr lang="zh-CN" altLang="en-US" sz="3200">
                <a:solidFill>
                  <a:srgbClr val="0033CC"/>
                </a:solidFill>
                <a:latin typeface="Times New Roman" panose="02020603050405020304" pitchFamily="2" charset="0"/>
              </a:rPr>
              <a:t>。</a:t>
            </a:r>
          </a:p>
        </p:txBody>
      </p:sp>
      <p:sp>
        <p:nvSpPr>
          <p:cNvPr id="30731" name="矩形 30730"/>
          <p:cNvSpPr/>
          <p:nvPr/>
        </p:nvSpPr>
        <p:spPr>
          <a:xfrm>
            <a:off x="1966656" y="1917701"/>
            <a:ext cx="415498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>
                <a:solidFill>
                  <a:srgbClr val="0033CC"/>
                </a:solidFill>
                <a:latin typeface="Arial" panose="020B0604020202020204" pitchFamily="34" charset="0"/>
              </a:rPr>
              <a:t>对</a:t>
            </a:r>
          </a:p>
        </p:txBody>
      </p:sp>
      <p:sp>
        <p:nvSpPr>
          <p:cNvPr id="30733" name="文本框 30732"/>
          <p:cNvSpPr txBox="1"/>
          <p:nvPr/>
        </p:nvSpPr>
        <p:spPr>
          <a:xfrm>
            <a:off x="4292925" y="4365626"/>
            <a:ext cx="1658721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chemeClr val="bg1"/>
              </a:buClr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2" charset="0"/>
              </a:rPr>
              <a:t>被举高</a:t>
            </a:r>
          </a:p>
        </p:txBody>
      </p:sp>
      <p:sp>
        <p:nvSpPr>
          <p:cNvPr id="30734" name="文本框 30733"/>
          <p:cNvSpPr txBox="1"/>
          <p:nvPr/>
        </p:nvSpPr>
        <p:spPr>
          <a:xfrm>
            <a:off x="4437367" y="3500440"/>
            <a:ext cx="165872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chemeClr val="bg1"/>
              </a:buClr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2" charset="0"/>
              </a:rPr>
              <a:t>被举高</a:t>
            </a:r>
          </a:p>
        </p:txBody>
      </p:sp>
      <p:sp>
        <p:nvSpPr>
          <p:cNvPr id="30737" name="椭圆 30736"/>
          <p:cNvSpPr/>
          <p:nvPr/>
        </p:nvSpPr>
        <p:spPr>
          <a:xfrm>
            <a:off x="6455524" y="5373690"/>
            <a:ext cx="1655546" cy="935037"/>
          </a:xfrm>
          <a:prstGeom prst="ellipse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30739" name="椭圆 30738"/>
          <p:cNvSpPr/>
          <p:nvPr/>
        </p:nvSpPr>
        <p:spPr>
          <a:xfrm>
            <a:off x="8758684" y="4149725"/>
            <a:ext cx="1368246" cy="1150938"/>
          </a:xfrm>
          <a:prstGeom prst="ellipse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30742" name="文本框 30741"/>
          <p:cNvSpPr txBox="1"/>
          <p:nvPr/>
        </p:nvSpPr>
        <p:spPr>
          <a:xfrm>
            <a:off x="4726961" y="6051904"/>
            <a:ext cx="377539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  <a:buClr>
                <a:schemeClr val="bg1"/>
              </a:buClr>
            </a:pPr>
            <a:r>
              <a:rPr lang="zh-CN" altLang="en-US" sz="2800">
                <a:solidFill>
                  <a:srgbClr val="FF33CC"/>
                </a:solidFill>
                <a:latin typeface="Times New Roman" panose="02020603050405020304" pitchFamily="2" charset="0"/>
              </a:rPr>
              <a:t>一般指离开地面的高度</a:t>
            </a:r>
          </a:p>
        </p:txBody>
      </p:sp>
      <p:grpSp>
        <p:nvGrpSpPr>
          <p:cNvPr id="30750" name="组合 30749"/>
          <p:cNvGrpSpPr/>
          <p:nvPr/>
        </p:nvGrpSpPr>
        <p:grpSpPr>
          <a:xfrm>
            <a:off x="6095206" y="5084763"/>
            <a:ext cx="1728563" cy="1152524"/>
            <a:chOff x="3061" y="3158"/>
            <a:chExt cx="1089" cy="726"/>
          </a:xfrm>
        </p:grpSpPr>
        <p:sp>
          <p:nvSpPr>
            <p:cNvPr id="30748" name="椭圆 30747"/>
            <p:cNvSpPr/>
            <p:nvPr/>
          </p:nvSpPr>
          <p:spPr>
            <a:xfrm>
              <a:off x="3061" y="3158"/>
              <a:ext cx="1089" cy="4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zh-CN" altLang="en-US" sz="4000" b="0">
                <a:solidFill>
                  <a:srgbClr val="0000FF"/>
                </a:solidFill>
                <a:latin typeface="Arial" panose="020B0604020202020204" pitchFamily="34" charset="0"/>
                <a:ea typeface="华文新魏" charset="-122"/>
              </a:endParaRPr>
            </a:p>
          </p:txBody>
        </p:sp>
        <p:sp>
          <p:nvSpPr>
            <p:cNvPr id="30749" name="直接连接符 30748"/>
            <p:cNvSpPr/>
            <p:nvPr/>
          </p:nvSpPr>
          <p:spPr>
            <a:xfrm flipH="1">
              <a:off x="3334" y="3612"/>
              <a:ext cx="272" cy="272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911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9" grpId="0"/>
      <p:bldP spid="30730" grpId="0"/>
      <p:bldP spid="30733" grpId="0"/>
      <p:bldP spid="30734" grpId="0"/>
      <p:bldP spid="307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/>
          <p:nvPr/>
        </p:nvSpPr>
        <p:spPr>
          <a:xfrm>
            <a:off x="1775960" y="4581762"/>
            <a:ext cx="8568650" cy="1078865"/>
          </a:xfrm>
          <a:prstGeom prst="rect">
            <a:avLst/>
          </a:prstGeom>
          <a:noFill/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1、通过观察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反映重物原来具有的重力势能的大小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矩形 19458"/>
          <p:cNvSpPr>
            <a:spLocks noGrp="1"/>
          </p:cNvSpPr>
          <p:nvPr/>
        </p:nvSpPr>
        <p:spPr>
          <a:xfrm>
            <a:off x="1631508" y="260365"/>
            <a:ext cx="8857553" cy="576293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3200" b="1">
                <a:latin typeface="黑体" panose="02010609060101010101" pitchFamily="1" charset="-122"/>
                <a:ea typeface="微软雅黑" panose="020B0503020204020204" charset="-122"/>
              </a:rPr>
              <a:t>三、重力势能：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物体由于被举高而具有的能</a:t>
            </a:r>
          </a:p>
        </p:txBody>
      </p:sp>
      <p:sp>
        <p:nvSpPr>
          <p:cNvPr id="19460" name="矩形 19459"/>
          <p:cNvSpPr>
            <a:spLocks noGrp="1"/>
          </p:cNvSpPr>
          <p:nvPr/>
        </p:nvSpPr>
        <p:spPr>
          <a:xfrm>
            <a:off x="4079241" y="1555831"/>
            <a:ext cx="6624117" cy="6096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r>
              <a:rPr lang="zh-CN" altLang="en-US" sz="3600" b="1">
                <a:solidFill>
                  <a:srgbClr val="CC0000"/>
                </a:solidFill>
                <a:latin typeface="Arial" panose="020B0604020202020204" pitchFamily="34" charset="0"/>
                <a:ea typeface="华文楷体" charset="-122"/>
              </a:rPr>
              <a:t>重力势能大小与哪些因素有关？</a:t>
            </a:r>
          </a:p>
        </p:txBody>
      </p:sp>
      <p:sp>
        <p:nvSpPr>
          <p:cNvPr id="19461" name="文本框 19460"/>
          <p:cNvSpPr txBox="1"/>
          <p:nvPr/>
        </p:nvSpPr>
        <p:spPr>
          <a:xfrm>
            <a:off x="2855376" y="2348034"/>
            <a:ext cx="792100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Times New Roman" panose="02020603050405020304" pitchFamily="2" charset="0"/>
                <a:ea typeface="微软雅黑" panose="020B0503020204020204" charset="-122"/>
              </a:rPr>
              <a:t>重力势能的大小可能跟物体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被举高度</a:t>
            </a:r>
            <a:r>
              <a:rPr lang="zh-CN" altLang="en-US" sz="2800" b="1">
                <a:latin typeface="Times New Roman" panose="02020603050405020304" pitchFamily="2" charset="0"/>
                <a:ea typeface="微软雅黑" panose="020B0503020204020204" charset="-122"/>
              </a:rPr>
              <a:t>有关</a:t>
            </a:r>
          </a:p>
        </p:txBody>
      </p:sp>
      <p:sp>
        <p:nvSpPr>
          <p:cNvPr id="19462" name="文本框 19461"/>
          <p:cNvSpPr txBox="1"/>
          <p:nvPr/>
        </p:nvSpPr>
        <p:spPr>
          <a:xfrm>
            <a:off x="2856961" y="2995767"/>
            <a:ext cx="763209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Times New Roman" panose="02020603050405020304" pitchFamily="2" charset="0"/>
                <a:ea typeface="微软雅黑" panose="020B0503020204020204" charset="-122"/>
              </a:rPr>
              <a:t>重力势能的大小可能跟物体的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质量</a:t>
            </a:r>
            <a:r>
              <a:rPr lang="zh-CN" altLang="en-US" sz="2800" b="1">
                <a:latin typeface="Times New Roman" panose="02020603050405020304" pitchFamily="2" charset="0"/>
                <a:ea typeface="微软雅黑" panose="020B0503020204020204" charset="-122"/>
              </a:rPr>
              <a:t>有关</a:t>
            </a:r>
          </a:p>
        </p:txBody>
      </p:sp>
      <p:sp>
        <p:nvSpPr>
          <p:cNvPr id="19463" name="矩形 19462"/>
          <p:cNvSpPr/>
          <p:nvPr/>
        </p:nvSpPr>
        <p:spPr>
          <a:xfrm>
            <a:off x="1702941" y="1555831"/>
            <a:ext cx="2195339" cy="586105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charset="-122"/>
              </a:rPr>
              <a:t>提出问题</a:t>
            </a:r>
          </a:p>
        </p:txBody>
      </p:sp>
      <p:sp>
        <p:nvSpPr>
          <p:cNvPr id="19464" name="文本框 19463"/>
          <p:cNvSpPr txBox="1"/>
          <p:nvPr/>
        </p:nvSpPr>
        <p:spPr>
          <a:xfrm>
            <a:off x="1775960" y="2346447"/>
            <a:ext cx="1258787" cy="586105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猜想</a:t>
            </a:r>
          </a:p>
        </p:txBody>
      </p:sp>
      <p:sp>
        <p:nvSpPr>
          <p:cNvPr id="19465" name="文本框 19464"/>
          <p:cNvSpPr txBox="1"/>
          <p:nvPr/>
        </p:nvSpPr>
        <p:spPr>
          <a:xfrm>
            <a:off x="6384109" y="5085024"/>
            <a:ext cx="2236510" cy="605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charset="-122"/>
              </a:rPr>
              <a:t>（转换法）</a:t>
            </a:r>
          </a:p>
          <a:p>
            <a:endParaRPr lang="zh-CN" altLang="en-US" sz="135">
              <a:solidFill>
                <a:srgbClr val="CC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466" name="文本框 19465"/>
          <p:cNvSpPr txBox="1"/>
          <p:nvPr/>
        </p:nvSpPr>
        <p:spPr>
          <a:xfrm>
            <a:off x="4368142" y="4581761"/>
            <a:ext cx="3416320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charset="-122"/>
              </a:rPr>
              <a:t>物体陷入沙中的深度</a:t>
            </a:r>
          </a:p>
        </p:txBody>
      </p:sp>
      <p:pic>
        <p:nvPicPr>
          <p:cNvPr id="19467" name="图片 19466" descr="u=1532552098,617681183&amp;fm=21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338"/>
          <a:stretch>
            <a:fillRect/>
          </a:stretch>
        </p:blipFill>
        <p:spPr>
          <a:xfrm>
            <a:off x="9263607" y="1701888"/>
            <a:ext cx="1757225" cy="266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02968" y="3779054"/>
            <a:ext cx="2585910" cy="586105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实验思路</a:t>
            </a:r>
          </a:p>
        </p:txBody>
      </p:sp>
    </p:spTree>
    <p:extLst>
      <p:ext uri="{BB962C8B-B14F-4D97-AF65-F5344CB8AC3E}">
        <p14:creationId xmlns:p14="http://schemas.microsoft.com/office/powerpoint/2010/main" val="283342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  <p:bldP spid="19463" grpId="0" animBg="1"/>
      <p:bldP spid="19464" grpId="0" animBg="1"/>
      <p:bldP spid="19465" grpId="0"/>
      <p:bldP spid="1946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20481"/>
          <p:cNvSpPr txBox="1"/>
          <p:nvPr/>
        </p:nvSpPr>
        <p:spPr>
          <a:xfrm>
            <a:off x="1702940" y="188924"/>
            <a:ext cx="7633686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en-US" altLang="zh-CN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：重力势能与被举高度的关系</a:t>
            </a:r>
          </a:p>
        </p:txBody>
      </p:sp>
      <p:sp>
        <p:nvSpPr>
          <p:cNvPr id="20483" name="文本框 20482"/>
          <p:cNvSpPr txBox="1"/>
          <p:nvPr/>
        </p:nvSpPr>
        <p:spPr>
          <a:xfrm>
            <a:off x="1523566" y="4132475"/>
            <a:ext cx="9144868" cy="524510"/>
          </a:xfrm>
          <a:prstGeom prst="rect">
            <a:avLst/>
          </a:prstGeom>
          <a:noFill/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质量相同时，物体被举得越</a:t>
            </a:r>
            <a:r>
              <a:rPr lang="zh-CN" altLang="en-US" sz="2800" b="1" u="sng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8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，具有的重力势能越</a:t>
            </a:r>
            <a:r>
              <a:rPr lang="zh-CN" altLang="en-US" sz="2800" b="1" u="sng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8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20484" name="文本框 20483"/>
          <p:cNvSpPr txBox="1"/>
          <p:nvPr/>
        </p:nvSpPr>
        <p:spPr>
          <a:xfrm>
            <a:off x="5930119" y="4134064"/>
            <a:ext cx="631776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楷体_GB2312" pitchFamily="1" charset="-122"/>
                <a:ea typeface="微软雅黑" panose="020B0503020204020204" charset="-122"/>
              </a:rPr>
              <a:t>高</a:t>
            </a:r>
          </a:p>
        </p:txBody>
      </p:sp>
      <p:sp>
        <p:nvSpPr>
          <p:cNvPr id="20485" name="文本框 20484"/>
          <p:cNvSpPr txBox="1"/>
          <p:nvPr/>
        </p:nvSpPr>
        <p:spPr>
          <a:xfrm>
            <a:off x="9868398" y="4103900"/>
            <a:ext cx="625426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楷体_GB2312" pitchFamily="1" charset="-122"/>
                <a:ea typeface="微软雅黑" panose="020B0503020204020204" charset="-122"/>
              </a:rPr>
              <a:t>大</a:t>
            </a:r>
          </a:p>
        </p:txBody>
      </p:sp>
      <p:sp>
        <p:nvSpPr>
          <p:cNvPr id="20486" name="文本框 20485"/>
          <p:cNvSpPr txBox="1"/>
          <p:nvPr/>
        </p:nvSpPr>
        <p:spPr>
          <a:xfrm>
            <a:off x="1631508" y="1628860"/>
            <a:ext cx="7198746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让</a:t>
            </a:r>
            <a:r>
              <a:rPr lang="zh-CN" altLang="en-US" sz="28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同一重物</a:t>
            </a:r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从</a:t>
            </a:r>
          </a:p>
          <a:p>
            <a:r>
              <a:rPr lang="zh-CN" altLang="en-US" sz="28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不同高度</a:t>
            </a:r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自由下落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9702" name="图片 20487" descr="u=1532552098,617681183&amp;fm=21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944"/>
          <a:stretch>
            <a:fillRect/>
          </a:stretch>
        </p:blipFill>
        <p:spPr>
          <a:xfrm>
            <a:off x="5087224" y="836657"/>
            <a:ext cx="4087490" cy="266237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2958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1505"/>
          <p:cNvSpPr txBox="1"/>
          <p:nvPr/>
        </p:nvSpPr>
        <p:spPr>
          <a:xfrm>
            <a:off x="1702940" y="188924"/>
            <a:ext cx="7633686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探究2：重力势能与物体质量的关系</a:t>
            </a:r>
          </a:p>
        </p:txBody>
      </p:sp>
      <p:sp>
        <p:nvSpPr>
          <p:cNvPr id="21507" name="文本框 21506"/>
          <p:cNvSpPr txBox="1"/>
          <p:nvPr/>
        </p:nvSpPr>
        <p:spPr>
          <a:xfrm>
            <a:off x="1633096" y="4870701"/>
            <a:ext cx="9143281" cy="524510"/>
          </a:xfrm>
          <a:prstGeom prst="rect">
            <a:avLst/>
          </a:prstGeom>
          <a:noFill/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被举高度相同时，物体质量越</a:t>
            </a:r>
            <a:r>
              <a:rPr lang="zh-CN" altLang="en-US" sz="2800" b="1" u="sng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8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，具有的重力势能越</a:t>
            </a:r>
            <a:r>
              <a:rPr lang="zh-CN" altLang="en-US" sz="2800" b="1" u="sng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8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21508" name="文本框 21507"/>
          <p:cNvSpPr txBox="1"/>
          <p:nvPr/>
        </p:nvSpPr>
        <p:spPr>
          <a:xfrm>
            <a:off x="6311089" y="4797673"/>
            <a:ext cx="1152434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楷体_GB2312" pitchFamily="1" charset="-122"/>
                <a:ea typeface="微软雅黑" panose="020B0503020204020204" charset="-122"/>
              </a:rPr>
              <a:t>大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9" name="文本框 21508"/>
          <p:cNvSpPr txBox="1"/>
          <p:nvPr/>
        </p:nvSpPr>
        <p:spPr>
          <a:xfrm>
            <a:off x="10055708" y="4726232"/>
            <a:ext cx="137149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楷体_GB2312" pitchFamily="1" charset="-122"/>
                <a:ea typeface="微软雅黑" panose="020B0503020204020204" charset="-122"/>
              </a:rPr>
              <a:t>大</a:t>
            </a:r>
          </a:p>
        </p:txBody>
      </p:sp>
      <p:sp>
        <p:nvSpPr>
          <p:cNvPr id="21510" name="文本框 21509"/>
          <p:cNvSpPr txBox="1"/>
          <p:nvPr/>
        </p:nvSpPr>
        <p:spPr>
          <a:xfrm>
            <a:off x="1631508" y="1628860"/>
            <a:ext cx="7198746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让</a:t>
            </a:r>
            <a:r>
              <a:rPr lang="zh-CN" altLang="en-US" sz="28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质量不同重物</a:t>
            </a:r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从</a:t>
            </a:r>
          </a:p>
          <a:p>
            <a:r>
              <a:rPr lang="zh-CN" altLang="en-US" sz="28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同一高度</a:t>
            </a:r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自由下落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26" name="图片 21512" descr="u=1532552098,617681183&amp;fm=21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86"/>
          <a:stretch>
            <a:fillRect/>
          </a:stretch>
        </p:blipFill>
        <p:spPr>
          <a:xfrm>
            <a:off x="5015792" y="692185"/>
            <a:ext cx="5036741" cy="329105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9367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215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22529"/>
          <p:cNvSpPr txBox="1"/>
          <p:nvPr/>
        </p:nvSpPr>
        <p:spPr>
          <a:xfrm>
            <a:off x="415514" y="292064"/>
            <a:ext cx="11422869" cy="2968625"/>
          </a:xfrm>
          <a:prstGeom prst="rect">
            <a:avLst/>
          </a:prstGeom>
          <a:noFill/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2、结论：</a:t>
            </a:r>
          </a:p>
          <a:p>
            <a:pPr>
              <a:spcBef>
                <a:spcPct val="50000"/>
              </a:spcBef>
            </a:pP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质量相同时，物体被举得越高，具有的重力势能越大</a:t>
            </a:r>
          </a:p>
          <a:p>
            <a:pPr>
              <a:spcBef>
                <a:spcPct val="50000"/>
              </a:spcBef>
            </a:pP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被举的高度相同时，物体质量越大，具有的重力势能越大</a:t>
            </a:r>
            <a:endParaRPr lang="zh-CN" altLang="en-US" sz="3735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603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4097"/>
          <p:cNvSpPr>
            <a:spLocks noGrp="1"/>
          </p:cNvSpPr>
          <p:nvPr>
            <p:ph type="ctrTitle"/>
          </p:nvPr>
        </p:nvSpPr>
        <p:spPr>
          <a:xfrm>
            <a:off x="2077373" y="2576672"/>
            <a:ext cx="7771788" cy="1470101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lang="zh-CN" altLang="en-US" sz="5400" b="1" kern="1200" baseline="0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j-cs"/>
              </a:rPr>
              <a:t>10.6 合理利用机械能</a:t>
            </a:r>
          </a:p>
        </p:txBody>
      </p:sp>
      <p:pic>
        <p:nvPicPr>
          <p:cNvPr id="1331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784066" y="11671300"/>
            <a:ext cx="30476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80127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椭圆 45061"/>
          <p:cNvSpPr/>
          <p:nvPr/>
        </p:nvSpPr>
        <p:spPr>
          <a:xfrm>
            <a:off x="1919039" y="188913"/>
            <a:ext cx="3671409" cy="3744912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/>
          </a:p>
        </p:txBody>
      </p:sp>
      <p:sp>
        <p:nvSpPr>
          <p:cNvPr id="45063" name="椭圆 45062"/>
          <p:cNvSpPr/>
          <p:nvPr/>
        </p:nvSpPr>
        <p:spPr>
          <a:xfrm>
            <a:off x="6671396" y="0"/>
            <a:ext cx="3671409" cy="393382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/>
          </a:p>
        </p:txBody>
      </p:sp>
      <p:sp>
        <p:nvSpPr>
          <p:cNvPr id="10244" name="Text Box 3"/>
          <p:cNvSpPr txBox="1"/>
          <p:nvPr/>
        </p:nvSpPr>
        <p:spPr>
          <a:xfrm>
            <a:off x="1052470" y="4275986"/>
            <a:ext cx="1094250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solidFill>
                  <a:srgbClr val="0000FF"/>
                </a:solidFill>
                <a:latin typeface="Arial" panose="020B0604020202020204" pitchFamily="34" charset="0"/>
              </a:rPr>
              <a:t>这些能够做功的物体有什么共同点？</a:t>
            </a:r>
          </a:p>
        </p:txBody>
      </p:sp>
    </p:spTree>
    <p:extLst>
      <p:ext uri="{BB962C8B-B14F-4D97-AF65-F5344CB8AC3E}">
        <p14:creationId xmlns:p14="http://schemas.microsoft.com/office/powerpoint/2010/main" val="294374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7409"/>
          <p:cNvSpPr>
            <a:spLocks noGrp="1"/>
          </p:cNvSpPr>
          <p:nvPr/>
        </p:nvSpPr>
        <p:spPr>
          <a:xfrm>
            <a:off x="730394" y="97356"/>
            <a:ext cx="9166229" cy="62137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四、弹性势能：</a:t>
            </a:r>
            <a:b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</a:b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   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物体由于发生弹性形变而具有的能</a:t>
            </a:r>
          </a:p>
        </p:txBody>
      </p:sp>
      <p:sp>
        <p:nvSpPr>
          <p:cNvPr id="17411" name="文本框 17410"/>
          <p:cNvSpPr txBox="1"/>
          <p:nvPr/>
        </p:nvSpPr>
        <p:spPr>
          <a:xfrm>
            <a:off x="1811586" y="1568716"/>
            <a:ext cx="8568650" cy="524510"/>
          </a:xfrm>
          <a:prstGeom prst="rect">
            <a:avLst/>
          </a:prstGeom>
          <a:noFill/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charset="-122"/>
              </a:rPr>
              <a:t>物体的弹性形变越大，具有的弹性势能越大</a:t>
            </a:r>
          </a:p>
        </p:txBody>
      </p:sp>
      <p:sp>
        <p:nvSpPr>
          <p:cNvPr id="45062" name="椭圆 45061"/>
          <p:cNvSpPr/>
          <p:nvPr/>
        </p:nvSpPr>
        <p:spPr>
          <a:xfrm>
            <a:off x="1688577" y="2477888"/>
            <a:ext cx="3259687" cy="3242333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/>
          </a:p>
        </p:txBody>
      </p:sp>
      <p:sp>
        <p:nvSpPr>
          <p:cNvPr id="45063" name="椭圆 45062"/>
          <p:cNvSpPr/>
          <p:nvPr/>
        </p:nvSpPr>
        <p:spPr>
          <a:xfrm>
            <a:off x="6682644" y="2553232"/>
            <a:ext cx="3213978" cy="3293127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93001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1519287" y="457145"/>
            <a:ext cx="9369376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Arial" panose="020B0604020202020204" pitchFamily="34" charset="0"/>
              </a:rPr>
              <a:t>在下列空格中填上各物体具有什么能 </a:t>
            </a:r>
            <a:r>
              <a:rPr lang="en-US" altLang="zh-CN" sz="3200" b="1">
                <a:latin typeface="Arial" panose="020B0604020202020204" pitchFamily="34" charset="0"/>
              </a:rPr>
              <a:t>,</a:t>
            </a:r>
            <a:r>
              <a:rPr lang="zh-CN" altLang="en-US" sz="3200" b="1">
                <a:latin typeface="Arial" panose="020B0604020202020204" pitchFamily="34" charset="0"/>
              </a:rPr>
              <a:t>选填动能、重力势能、弹性势能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Arial" panose="020B0604020202020204" pitchFamily="34" charset="0"/>
              </a:rPr>
              <a:t>（</a:t>
            </a:r>
            <a:r>
              <a:rPr lang="en-US" altLang="zh-CN" sz="3200" b="1">
                <a:latin typeface="Arial" panose="020B0604020202020204" pitchFamily="34" charset="0"/>
              </a:rPr>
              <a:t>1</a:t>
            </a:r>
            <a:r>
              <a:rPr lang="zh-CN" altLang="en-US" sz="3200" b="1">
                <a:latin typeface="Arial" panose="020B0604020202020204" pitchFamily="34" charset="0"/>
              </a:rPr>
              <a:t>）拧紧的钟表发条</a:t>
            </a:r>
            <a:r>
              <a:rPr lang="en-US" altLang="zh-CN" sz="3200" b="1">
                <a:latin typeface="Arial" panose="020B0604020202020204" pitchFamily="34" charset="0"/>
              </a:rPr>
              <a:t>_________</a:t>
            </a:r>
            <a:r>
              <a:rPr lang="zh-CN" altLang="en-US" sz="3200" b="1">
                <a:latin typeface="Arial" panose="020B0604020202020204" pitchFamily="34" charset="0"/>
              </a:rPr>
              <a:t>； 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Arial" panose="020B0604020202020204" pitchFamily="34" charset="0"/>
              </a:rPr>
              <a:t>（</a:t>
            </a:r>
            <a:r>
              <a:rPr lang="en-US" altLang="zh-CN" sz="3200" b="1">
                <a:latin typeface="Arial" panose="020B0604020202020204" pitchFamily="34" charset="0"/>
              </a:rPr>
              <a:t>2</a:t>
            </a:r>
            <a:r>
              <a:rPr lang="zh-CN" altLang="en-US" sz="3200" b="1">
                <a:latin typeface="Arial" panose="020B0604020202020204" pitchFamily="34" charset="0"/>
              </a:rPr>
              <a:t>）水平路面上奔驰的汽车</a:t>
            </a:r>
            <a:r>
              <a:rPr lang="en-US" altLang="zh-CN" sz="3200" b="1">
                <a:latin typeface="Arial" panose="020B0604020202020204" pitchFamily="34" charset="0"/>
              </a:rPr>
              <a:t>_______</a:t>
            </a:r>
            <a:r>
              <a:rPr lang="zh-CN" altLang="en-US" sz="3200" b="1">
                <a:latin typeface="Arial" panose="020B0604020202020204" pitchFamily="34" charset="0"/>
              </a:rPr>
              <a:t>； 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Arial" panose="020B0604020202020204" pitchFamily="34" charset="0"/>
              </a:rPr>
              <a:t>（</a:t>
            </a:r>
            <a:r>
              <a:rPr lang="en-US" altLang="zh-CN" sz="3200" b="1">
                <a:latin typeface="Arial" panose="020B0604020202020204" pitchFamily="34" charset="0"/>
              </a:rPr>
              <a:t>3</a:t>
            </a:r>
            <a:r>
              <a:rPr lang="zh-CN" altLang="en-US" sz="3200" b="1">
                <a:latin typeface="Arial" panose="020B0604020202020204" pitchFamily="34" charset="0"/>
              </a:rPr>
              <a:t>）飞泻的瀑布</a:t>
            </a:r>
            <a:r>
              <a:rPr lang="en-US" altLang="zh-CN" sz="3200" b="1">
                <a:latin typeface="Arial" panose="020B0604020202020204" pitchFamily="34" charset="0"/>
              </a:rPr>
              <a:t>_______</a:t>
            </a:r>
            <a:r>
              <a:rPr lang="zh-CN" altLang="en-US" sz="3200" b="1">
                <a:latin typeface="Arial" panose="020B0604020202020204" pitchFamily="34" charset="0"/>
              </a:rPr>
              <a:t>； 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Arial" panose="020B0604020202020204" pitchFamily="34" charset="0"/>
              </a:rPr>
              <a:t>（</a:t>
            </a:r>
            <a:r>
              <a:rPr lang="en-US" altLang="zh-CN" sz="3200" b="1">
                <a:latin typeface="Arial" panose="020B0604020202020204" pitchFamily="34" charset="0"/>
              </a:rPr>
              <a:t>4</a:t>
            </a:r>
            <a:r>
              <a:rPr lang="zh-CN" altLang="en-US" sz="3200" b="1">
                <a:latin typeface="Arial" panose="020B0604020202020204" pitchFamily="34" charset="0"/>
              </a:rPr>
              <a:t>）正在上升的直升飞机</a:t>
            </a:r>
            <a:r>
              <a:rPr lang="en-US" altLang="zh-CN" sz="3200" b="1">
                <a:latin typeface="Arial" panose="020B0604020202020204" pitchFamily="34" charset="0"/>
              </a:rPr>
              <a:t>_______</a:t>
            </a:r>
          </a:p>
        </p:txBody>
      </p:sp>
      <p:sp>
        <p:nvSpPr>
          <p:cNvPr id="12291" name="Text Box 3"/>
          <p:cNvSpPr txBox="1"/>
          <p:nvPr/>
        </p:nvSpPr>
        <p:spPr>
          <a:xfrm>
            <a:off x="5879335" y="1916114"/>
            <a:ext cx="2266654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弹性势能</a:t>
            </a:r>
          </a:p>
        </p:txBody>
      </p:sp>
      <p:sp>
        <p:nvSpPr>
          <p:cNvPr id="12292" name="Text Box 4"/>
          <p:cNvSpPr txBox="1"/>
          <p:nvPr/>
        </p:nvSpPr>
        <p:spPr>
          <a:xfrm>
            <a:off x="7031709" y="2636839"/>
            <a:ext cx="2268244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动能</a:t>
            </a:r>
          </a:p>
        </p:txBody>
      </p:sp>
      <p:sp>
        <p:nvSpPr>
          <p:cNvPr id="12293" name="Text Box 5"/>
          <p:cNvSpPr txBox="1"/>
          <p:nvPr/>
        </p:nvSpPr>
        <p:spPr>
          <a:xfrm>
            <a:off x="5015847" y="3428999"/>
            <a:ext cx="352855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动能、重力势能</a:t>
            </a:r>
          </a:p>
        </p:txBody>
      </p:sp>
      <p:sp>
        <p:nvSpPr>
          <p:cNvPr id="12294" name="Text Box 6"/>
          <p:cNvSpPr txBox="1"/>
          <p:nvPr/>
        </p:nvSpPr>
        <p:spPr>
          <a:xfrm>
            <a:off x="6742822" y="4149726"/>
            <a:ext cx="3068469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动能、重力势能</a:t>
            </a:r>
          </a:p>
        </p:txBody>
      </p:sp>
    </p:spTree>
    <p:extLst>
      <p:ext uri="{BB962C8B-B14F-4D97-AF65-F5344CB8AC3E}">
        <p14:creationId xmlns:p14="http://schemas.microsoft.com/office/powerpoint/2010/main" val="176406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1168954" y="459081"/>
            <a:ext cx="8528528" cy="170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</a:rPr>
              <a:t>势能：</a:t>
            </a:r>
            <a:r>
              <a:rPr lang="zh-CN" altLang="en-US" sz="3735" b="1">
                <a:latin typeface="Arial" panose="020B0604020202020204" pitchFamily="34" charset="0"/>
              </a:rPr>
              <a:t>重力势能、弹性势能统称为势能</a:t>
            </a:r>
          </a:p>
          <a:p>
            <a:pPr>
              <a:lnSpc>
                <a:spcPct val="140000"/>
              </a:lnSpc>
            </a:pPr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</a:rPr>
              <a:t>机械能</a:t>
            </a:r>
            <a:r>
              <a:rPr lang="zh-CN" altLang="en-US" sz="3735" b="1">
                <a:latin typeface="Arial" panose="020B0604020202020204" pitchFamily="34" charset="0"/>
              </a:rPr>
              <a:t>：动能和势能统称为机械能</a:t>
            </a:r>
          </a:p>
        </p:txBody>
      </p:sp>
      <p:sp>
        <p:nvSpPr>
          <p:cNvPr id="13315" name="Text Box 3"/>
          <p:cNvSpPr txBox="1"/>
          <p:nvPr/>
        </p:nvSpPr>
        <p:spPr>
          <a:xfrm>
            <a:off x="780334" y="3392176"/>
            <a:ext cx="3664291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2391"/>
                </a:solidFill>
                <a:latin typeface="宋体" panose="02010600030101010101" pitchFamily="2" charset="-122"/>
              </a:rPr>
              <a:t>五、机械能</a:t>
            </a:r>
          </a:p>
        </p:txBody>
      </p:sp>
      <p:sp>
        <p:nvSpPr>
          <p:cNvPr id="13316" name="Text Box 3"/>
          <p:cNvSpPr txBox="1"/>
          <p:nvPr/>
        </p:nvSpPr>
        <p:spPr>
          <a:xfrm>
            <a:off x="5087276" y="2492376"/>
            <a:ext cx="3384109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2" charset="0"/>
              </a:rPr>
              <a:t>动能（</a:t>
            </a:r>
            <a:r>
              <a:rPr lang="en-US" altLang="zh-CN" sz="4000" b="1">
                <a:latin typeface="Times New Roman" panose="02020603050405020304" pitchFamily="2" charset="0"/>
              </a:rPr>
              <a:t>E</a:t>
            </a:r>
            <a:r>
              <a:rPr lang="en-US" altLang="zh-CN" sz="4000" b="1" baseline="-25000">
                <a:latin typeface="Times New Roman" panose="02020603050405020304" pitchFamily="2" charset="0"/>
              </a:rPr>
              <a:t>k</a:t>
            </a:r>
            <a:r>
              <a:rPr lang="zh-CN" altLang="en-US" sz="4000" b="1">
                <a:latin typeface="Times New Roman" panose="02020603050405020304" pitchFamily="2" charset="0"/>
              </a:rPr>
              <a:t>）</a:t>
            </a:r>
          </a:p>
        </p:txBody>
      </p:sp>
      <p:sp>
        <p:nvSpPr>
          <p:cNvPr id="13317" name="Text Box 4"/>
          <p:cNvSpPr txBox="1"/>
          <p:nvPr/>
        </p:nvSpPr>
        <p:spPr>
          <a:xfrm>
            <a:off x="5158705" y="3716340"/>
            <a:ext cx="2233323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势能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(E</a:t>
            </a:r>
            <a:r>
              <a:rPr lang="en-US" altLang="zh-CN" sz="4000" b="1" baseline="-25000">
                <a:solidFill>
                  <a:schemeClr val="accent2"/>
                </a:solidFill>
                <a:latin typeface="Times New Roman" panose="02020603050405020304" pitchFamily="2" charset="0"/>
              </a:rPr>
              <a:t>p</a:t>
            </a: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2" charset="0"/>
              </a:rPr>
              <a:t>)</a:t>
            </a:r>
          </a:p>
          <a:p>
            <a:pPr>
              <a:lnSpc>
                <a:spcPct val="200000"/>
              </a:lnSpc>
            </a:pPr>
            <a:endParaRPr lang="zh-CN" altLang="en-US" sz="4000" b="1">
              <a:solidFill>
                <a:schemeClr val="accent2"/>
              </a:solidFill>
              <a:latin typeface="Times New Roman" panose="02020603050405020304" pitchFamily="2" charset="0"/>
            </a:endParaRPr>
          </a:p>
        </p:txBody>
      </p:sp>
      <p:sp>
        <p:nvSpPr>
          <p:cNvPr id="13318" name="AutoShape 5"/>
          <p:cNvSpPr/>
          <p:nvPr/>
        </p:nvSpPr>
        <p:spPr>
          <a:xfrm>
            <a:off x="7607898" y="3392489"/>
            <a:ext cx="360315" cy="2160587"/>
          </a:xfrm>
          <a:prstGeom prst="leftBrace">
            <a:avLst>
              <a:gd name="adj1" fmla="val 49963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000" b="1">
              <a:solidFill>
                <a:srgbClr val="001761"/>
              </a:solidFill>
              <a:latin typeface="Times New Roman" panose="02020603050405020304" pitchFamily="2" charset="0"/>
            </a:endParaRPr>
          </a:p>
        </p:txBody>
      </p:sp>
      <p:sp>
        <p:nvSpPr>
          <p:cNvPr id="13319" name="Text Box 6"/>
          <p:cNvSpPr txBox="1"/>
          <p:nvPr/>
        </p:nvSpPr>
        <p:spPr>
          <a:xfrm>
            <a:off x="7895196" y="3284540"/>
            <a:ext cx="244602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>
                <a:latin typeface="Times New Roman" panose="02020603050405020304" pitchFamily="2" charset="0"/>
              </a:rPr>
              <a:t>重力势能</a:t>
            </a:r>
          </a:p>
        </p:txBody>
      </p:sp>
      <p:sp>
        <p:nvSpPr>
          <p:cNvPr id="13320" name="Text Box 7"/>
          <p:cNvSpPr txBox="1"/>
          <p:nvPr/>
        </p:nvSpPr>
        <p:spPr>
          <a:xfrm>
            <a:off x="8039642" y="4832351"/>
            <a:ext cx="233808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>
                <a:latin typeface="Times New Roman" panose="02020603050405020304" pitchFamily="2" charset="0"/>
              </a:rPr>
              <a:t>弹性势能</a:t>
            </a:r>
          </a:p>
        </p:txBody>
      </p:sp>
      <p:sp>
        <p:nvSpPr>
          <p:cNvPr id="13321" name="AutoShape 5"/>
          <p:cNvSpPr/>
          <p:nvPr/>
        </p:nvSpPr>
        <p:spPr>
          <a:xfrm>
            <a:off x="4726961" y="2708275"/>
            <a:ext cx="360317" cy="1873250"/>
          </a:xfrm>
          <a:prstGeom prst="leftBrace">
            <a:avLst>
              <a:gd name="adj1" fmla="val 49936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4000" b="1">
              <a:solidFill>
                <a:srgbClr val="001761"/>
              </a:solidFill>
              <a:latin typeface="Times New Roman" panose="020206030504050203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9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2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charRg st="2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8" grpId="0" animBg="1"/>
      <p:bldP spid="13319" grpId="0"/>
      <p:bldP spid="13320" grpId="0"/>
      <p:bldP spid="133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24577"/>
          <p:cNvSpPr txBox="1"/>
          <p:nvPr/>
        </p:nvSpPr>
        <p:spPr>
          <a:xfrm>
            <a:off x="1874299" y="2084168"/>
            <a:ext cx="7416217" cy="1123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4" name="文本框 24578"/>
          <p:cNvSpPr txBox="1"/>
          <p:nvPr/>
        </p:nvSpPr>
        <p:spPr>
          <a:xfrm>
            <a:off x="794885" y="929995"/>
            <a:ext cx="9143281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一个沿竖直方向匀速上升的气球，它的(         )</a:t>
            </a:r>
          </a:p>
        </p:txBody>
      </p:sp>
      <p:sp>
        <p:nvSpPr>
          <p:cNvPr id="33795" name="文本框 24579"/>
          <p:cNvSpPr txBox="1"/>
          <p:nvPr/>
        </p:nvSpPr>
        <p:spPr>
          <a:xfrm>
            <a:off x="1155217" y="1579317"/>
            <a:ext cx="748923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A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、动能不变，势能不变</a:t>
            </a:r>
          </a:p>
        </p:txBody>
      </p:sp>
      <p:sp>
        <p:nvSpPr>
          <p:cNvPr id="33796" name="文本框 24580"/>
          <p:cNvSpPr txBox="1"/>
          <p:nvPr/>
        </p:nvSpPr>
        <p:spPr>
          <a:xfrm>
            <a:off x="1183790" y="2242925"/>
            <a:ext cx="748923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  <a:sym typeface="Arial" panose="020B0604020202020204" pitchFamily="34" charset="0"/>
              </a:rPr>
              <a:t>B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  <a:sym typeface="Arial" panose="020B0604020202020204" pitchFamily="34" charset="0"/>
              </a:rPr>
              <a:t>、动能不变，势能增加</a:t>
            </a:r>
          </a:p>
        </p:txBody>
      </p:sp>
      <p:sp>
        <p:nvSpPr>
          <p:cNvPr id="33797" name="文本框 24581"/>
          <p:cNvSpPr txBox="1"/>
          <p:nvPr/>
        </p:nvSpPr>
        <p:spPr>
          <a:xfrm>
            <a:off x="1155217" y="2808105"/>
            <a:ext cx="748923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  <a:sym typeface="Arial" panose="020B0604020202020204" pitchFamily="34" charset="0"/>
              </a:rPr>
              <a:t>C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  <a:sym typeface="Arial" panose="020B0604020202020204" pitchFamily="34" charset="0"/>
              </a:rPr>
              <a:t>、动能增加，势能增加</a:t>
            </a:r>
          </a:p>
        </p:txBody>
      </p:sp>
      <p:sp>
        <p:nvSpPr>
          <p:cNvPr id="33798" name="文本框 24582"/>
          <p:cNvSpPr txBox="1"/>
          <p:nvPr/>
        </p:nvSpPr>
        <p:spPr>
          <a:xfrm>
            <a:off x="1155217" y="3379634"/>
            <a:ext cx="748923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  <a:sym typeface="Arial" panose="020B0604020202020204" pitchFamily="34" charset="0"/>
              </a:rPr>
              <a:t>D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  <a:sym typeface="Arial" panose="020B0604020202020204" pitchFamily="34" charset="0"/>
              </a:rPr>
              <a:t>、动能增加，势能不变</a:t>
            </a:r>
          </a:p>
        </p:txBody>
      </p:sp>
      <p:sp>
        <p:nvSpPr>
          <p:cNvPr id="24584" name="文本框 24583"/>
          <p:cNvSpPr txBox="1"/>
          <p:nvPr/>
        </p:nvSpPr>
        <p:spPr>
          <a:xfrm>
            <a:off x="7130098" y="929995"/>
            <a:ext cx="72066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5051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28673"/>
          <p:cNvSpPr txBox="1"/>
          <p:nvPr/>
        </p:nvSpPr>
        <p:spPr>
          <a:xfrm>
            <a:off x="282621" y="758521"/>
            <a:ext cx="1158877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如图所示，一个同学在蹦床上玩，从跳起到上升至最高点的过程中，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能逐渐增大，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能逐渐减小。 </a:t>
            </a:r>
          </a:p>
        </p:txBody>
      </p:sp>
      <p:pic>
        <p:nvPicPr>
          <p:cNvPr id="35842" name="图片 28674" descr="截图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92" y="2060683"/>
            <a:ext cx="3574770" cy="33974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227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29697"/>
          <p:cNvSpPr txBox="1"/>
          <p:nvPr/>
        </p:nvSpPr>
        <p:spPr>
          <a:xfrm>
            <a:off x="204748" y="854181"/>
            <a:ext cx="11419483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某同学骑自行车上坡时，速度越来越慢，则车和人的    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(    )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．动能变大，重力势能变大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．动能变小，重力势能变小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．动能不变，重力势能不变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．动能变小，重力势能变大 </a:t>
            </a:r>
          </a:p>
        </p:txBody>
      </p:sp>
    </p:spTree>
    <p:extLst>
      <p:ext uri="{BB962C8B-B14F-4D97-AF65-F5344CB8AC3E}">
        <p14:creationId xmlns:p14="http://schemas.microsoft.com/office/powerpoint/2010/main" val="269477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30721"/>
          <p:cNvSpPr txBox="1"/>
          <p:nvPr/>
        </p:nvSpPr>
        <p:spPr>
          <a:xfrm>
            <a:off x="399431" y="1023494"/>
            <a:ext cx="9789217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一物体沿斜面匀速下滑，物体的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(    )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．动能增加，势能减小    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．动能不变，势能减小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．动能和势能都减小     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．机械能的总量保持不变 </a:t>
            </a:r>
          </a:p>
        </p:txBody>
      </p:sp>
    </p:spTree>
    <p:extLst>
      <p:ext uri="{BB962C8B-B14F-4D97-AF65-F5344CB8AC3E}">
        <p14:creationId xmlns:p14="http://schemas.microsoft.com/office/powerpoint/2010/main" val="127408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31745"/>
          <p:cNvSpPr txBox="1"/>
          <p:nvPr/>
        </p:nvSpPr>
        <p:spPr>
          <a:xfrm>
            <a:off x="1088708" y="2050702"/>
            <a:ext cx="9073436" cy="427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．挂在屋顶上的电灯；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．被拉开的弹簧门；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．空中飞行的小鸟；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．在冰场上滑行的运动员；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．从斜坡上滚下的石头；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．在平直公路上行驶的汽车；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矩形 31746"/>
          <p:cNvSpPr>
            <a:spLocks noGrp="1"/>
          </p:cNvSpPr>
          <p:nvPr/>
        </p:nvSpPr>
        <p:spPr>
          <a:xfrm>
            <a:off x="583826" y="901106"/>
            <a:ext cx="7343197" cy="71599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algn="ctr"/>
            <a:r>
              <a:rPr lang="zh-CN" altLang="en-US" sz="360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charset="-122"/>
              </a:rPr>
              <a:t>指出下列物体所具有的能量类型</a:t>
            </a:r>
            <a:endParaRPr lang="zh-CN" altLang="en-US" sz="4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50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35841"/>
          <p:cNvSpPr>
            <a:spLocks noGrp="1"/>
          </p:cNvSpPr>
          <p:nvPr/>
        </p:nvSpPr>
        <p:spPr>
          <a:xfrm>
            <a:off x="697646" y="762892"/>
            <a:ext cx="8857553" cy="576292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六、动能和势能的相互转化</a:t>
            </a:r>
            <a:endParaRPr lang="zh-CN" altLang="en-US" sz="32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文本框 35842"/>
          <p:cNvSpPr txBox="1"/>
          <p:nvPr/>
        </p:nvSpPr>
        <p:spPr>
          <a:xfrm>
            <a:off x="697647" y="1628124"/>
            <a:ext cx="9073436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1、滚摆</a:t>
            </a:r>
          </a:p>
        </p:txBody>
      </p:sp>
      <p:pic>
        <p:nvPicPr>
          <p:cNvPr id="35844" name="图片 35843" descr="u=2777470164,2053476205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71" y="2810037"/>
            <a:ext cx="2663615" cy="4048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文本框 35844"/>
          <p:cNvSpPr txBox="1"/>
          <p:nvPr/>
        </p:nvSpPr>
        <p:spPr>
          <a:xfrm>
            <a:off x="770667" y="2418739"/>
            <a:ext cx="9073436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下降：重力势能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，动能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能转化为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上升：重力势能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，动能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能转化为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</a:p>
          <a:p>
            <a:pPr>
              <a:spcBef>
                <a:spcPct val="50000"/>
              </a:spcBef>
            </a:pP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6" name="矩形 35845"/>
          <p:cNvSpPr/>
          <p:nvPr/>
        </p:nvSpPr>
        <p:spPr>
          <a:xfrm>
            <a:off x="3723185" y="2347299"/>
            <a:ext cx="1366731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减小</a:t>
            </a:r>
          </a:p>
        </p:txBody>
      </p:sp>
      <p:sp>
        <p:nvSpPr>
          <p:cNvPr id="35847" name="矩形 35846"/>
          <p:cNvSpPr/>
          <p:nvPr/>
        </p:nvSpPr>
        <p:spPr>
          <a:xfrm>
            <a:off x="6097897" y="2347299"/>
            <a:ext cx="13683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增大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8" name="矩形 35847"/>
          <p:cNvSpPr/>
          <p:nvPr/>
        </p:nvSpPr>
        <p:spPr>
          <a:xfrm>
            <a:off x="986548" y="3066473"/>
            <a:ext cx="180008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重力势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9" name="矩形 35848"/>
          <p:cNvSpPr/>
          <p:nvPr/>
        </p:nvSpPr>
        <p:spPr>
          <a:xfrm>
            <a:off x="4154949" y="3066473"/>
            <a:ext cx="180008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0" name="矩形 35849"/>
          <p:cNvSpPr/>
          <p:nvPr/>
        </p:nvSpPr>
        <p:spPr>
          <a:xfrm>
            <a:off x="3650164" y="3787236"/>
            <a:ext cx="13683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增大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1" name="矩形 35850"/>
          <p:cNvSpPr/>
          <p:nvPr/>
        </p:nvSpPr>
        <p:spPr>
          <a:xfrm>
            <a:off x="6097897" y="3787236"/>
            <a:ext cx="13683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减小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2" name="矩形 35851"/>
          <p:cNvSpPr/>
          <p:nvPr/>
        </p:nvSpPr>
        <p:spPr>
          <a:xfrm>
            <a:off x="842099" y="4507998"/>
            <a:ext cx="180008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3" name="矩形 35852"/>
          <p:cNvSpPr/>
          <p:nvPr/>
        </p:nvSpPr>
        <p:spPr>
          <a:xfrm>
            <a:off x="3291417" y="4507998"/>
            <a:ext cx="180008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重力势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9" name="直接连接符 35853"/>
          <p:cNvSpPr/>
          <p:nvPr/>
        </p:nvSpPr>
        <p:spPr>
          <a:xfrm>
            <a:off x="9352918" y="2810037"/>
            <a:ext cx="1727064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58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6" grpId="0"/>
      <p:bldP spid="35847" grpId="0"/>
      <p:bldP spid="35848" grpId="0"/>
      <p:bldP spid="35849" grpId="0"/>
      <p:bldP spid="35850" grpId="0"/>
      <p:bldP spid="35851" grpId="0"/>
      <p:bldP spid="35852" grpId="0"/>
      <p:bldP spid="358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/>
          <p:nvPr/>
        </p:nvSpPr>
        <p:spPr>
          <a:xfrm>
            <a:off x="539943" y="934606"/>
            <a:ext cx="10679685" cy="1241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>
                <a:latin typeface="Arial" panose="020B0604020202020204" pitchFamily="34" charset="0"/>
              </a:rPr>
              <a:t>1.</a:t>
            </a:r>
            <a:r>
              <a:rPr lang="zh-CN" altLang="en-US" sz="3735" b="1">
                <a:latin typeface="Arial" panose="020B0604020202020204" pitchFamily="34" charset="0"/>
              </a:rPr>
              <a:t> 如果一个物体</a:t>
            </a:r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</a:rPr>
              <a:t>能够</a:t>
            </a:r>
            <a:r>
              <a:rPr lang="zh-CN" altLang="en-US" sz="3735" b="1">
                <a:latin typeface="Arial" panose="020B0604020202020204" pitchFamily="34" charset="0"/>
              </a:rPr>
              <a:t>对别的物体做功，则这个物体具有能量，简称能。</a:t>
            </a:r>
          </a:p>
        </p:txBody>
      </p:sp>
      <p:sp>
        <p:nvSpPr>
          <p:cNvPr id="4104" name="Text Box 8"/>
          <p:cNvSpPr txBox="1"/>
          <p:nvPr/>
        </p:nvSpPr>
        <p:spPr>
          <a:xfrm>
            <a:off x="424825" y="184552"/>
            <a:ext cx="4213637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735" b="1">
                <a:latin typeface="Arial" panose="020B0604020202020204" pitchFamily="34" charset="0"/>
              </a:rPr>
              <a:t>一、能量（ </a:t>
            </a:r>
            <a:r>
              <a:rPr lang="en-US" altLang="zh-CN" sz="3735" b="1">
                <a:latin typeface="Arial" panose="020B0604020202020204" pitchFamily="34" charset="0"/>
              </a:rPr>
              <a:t>E</a:t>
            </a:r>
            <a:r>
              <a:rPr lang="zh-CN" altLang="en-US" sz="3735" b="1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739705" y="2269634"/>
            <a:ext cx="7890625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问</a:t>
            </a:r>
            <a:r>
              <a:rPr lang="en-US" altLang="zh-CN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：如何判断一个物体具有能呢？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837047" y="3080641"/>
            <a:ext cx="7793283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问</a:t>
            </a:r>
            <a:r>
              <a:rPr lang="en-US" altLang="zh-CN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735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：具有能的物体是否正在做功？</a:t>
            </a:r>
          </a:p>
        </p:txBody>
      </p:sp>
      <p:pic>
        <p:nvPicPr>
          <p:cNvPr id="5126" name="图片 9219" descr="1112353970656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383" y="3933975"/>
            <a:ext cx="2593528" cy="24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29" y="3933975"/>
            <a:ext cx="2497880" cy="2565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u=2473808664,1700984273&amp;fm=21&amp;gp=0"/>
          <p:cNvPicPr>
            <a:picLocks noChangeAspect="1"/>
          </p:cNvPicPr>
          <p:nvPr/>
        </p:nvPicPr>
        <p:blipFill>
          <a:blip r:embed="rId4"/>
          <a:srcRect l="24841"/>
          <a:stretch>
            <a:fillRect/>
          </a:stretch>
        </p:blipFill>
        <p:spPr>
          <a:xfrm>
            <a:off x="4512342" y="3933975"/>
            <a:ext cx="2921953" cy="258624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5755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4104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6865"/>
          <p:cNvSpPr txBox="1"/>
          <p:nvPr/>
        </p:nvSpPr>
        <p:spPr>
          <a:xfrm>
            <a:off x="793296" y="1053052"/>
            <a:ext cx="9073436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2、单摆</a:t>
            </a:r>
            <a:endParaRPr lang="zh-CN" altLang="en-US" sz="13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67" name="文本框 36866"/>
          <p:cNvSpPr txBox="1"/>
          <p:nvPr/>
        </p:nvSpPr>
        <p:spPr>
          <a:xfrm>
            <a:off x="866316" y="1845255"/>
            <a:ext cx="9073436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A→B：重力势能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，动能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能转化为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B→C：重力势能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，动能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能转化为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</a:p>
          <a:p>
            <a:pPr>
              <a:spcBef>
                <a:spcPct val="50000"/>
              </a:spcBef>
            </a:pP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8" name="矩形 36867"/>
          <p:cNvSpPr/>
          <p:nvPr/>
        </p:nvSpPr>
        <p:spPr>
          <a:xfrm>
            <a:off x="3818833" y="1772225"/>
            <a:ext cx="1366731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减小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9" name="矩形 36868"/>
          <p:cNvSpPr/>
          <p:nvPr/>
        </p:nvSpPr>
        <p:spPr>
          <a:xfrm>
            <a:off x="6193546" y="1772225"/>
            <a:ext cx="13683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增大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0" name="矩形 36869"/>
          <p:cNvSpPr/>
          <p:nvPr/>
        </p:nvSpPr>
        <p:spPr>
          <a:xfrm>
            <a:off x="1082198" y="2492989"/>
            <a:ext cx="180008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重力势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1" name="矩形 36870"/>
          <p:cNvSpPr/>
          <p:nvPr/>
        </p:nvSpPr>
        <p:spPr>
          <a:xfrm>
            <a:off x="4250598" y="2492989"/>
            <a:ext cx="180008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2" name="矩形 36871"/>
          <p:cNvSpPr/>
          <p:nvPr/>
        </p:nvSpPr>
        <p:spPr>
          <a:xfrm>
            <a:off x="3745814" y="3213751"/>
            <a:ext cx="13683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增大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3" name="矩形 36872"/>
          <p:cNvSpPr/>
          <p:nvPr/>
        </p:nvSpPr>
        <p:spPr>
          <a:xfrm>
            <a:off x="6193546" y="3213751"/>
            <a:ext cx="13683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减小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4" name="矩形 36873"/>
          <p:cNvSpPr/>
          <p:nvPr/>
        </p:nvSpPr>
        <p:spPr>
          <a:xfrm>
            <a:off x="937748" y="3932926"/>
            <a:ext cx="180008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5" name="矩形 36874"/>
          <p:cNvSpPr/>
          <p:nvPr/>
        </p:nvSpPr>
        <p:spPr>
          <a:xfrm>
            <a:off x="3387067" y="3932926"/>
            <a:ext cx="180008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重力势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1" name="直接连接符 36875"/>
          <p:cNvSpPr/>
          <p:nvPr/>
        </p:nvSpPr>
        <p:spPr>
          <a:xfrm>
            <a:off x="8493770" y="1987769"/>
            <a:ext cx="1727064" cy="1586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pic>
        <p:nvPicPr>
          <p:cNvPr id="40972" name="图片 36876" descr="u=1337649721,3060302295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338" y="1843299"/>
            <a:ext cx="2095335" cy="20956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3" name="矩形 36877"/>
          <p:cNvSpPr/>
          <p:nvPr/>
        </p:nvSpPr>
        <p:spPr>
          <a:xfrm>
            <a:off x="8566789" y="3643617"/>
            <a:ext cx="1366731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4" name="矩形 36878"/>
          <p:cNvSpPr/>
          <p:nvPr/>
        </p:nvSpPr>
        <p:spPr>
          <a:xfrm>
            <a:off x="9214439" y="3859529"/>
            <a:ext cx="1366731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5" name="矩形 36879"/>
          <p:cNvSpPr/>
          <p:nvPr/>
        </p:nvSpPr>
        <p:spPr>
          <a:xfrm>
            <a:off x="9933518" y="3572177"/>
            <a:ext cx="1366729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6" name="任意多边形 36880"/>
          <p:cNvSpPr/>
          <p:nvPr/>
        </p:nvSpPr>
        <p:spPr>
          <a:xfrm rot="-7980000" flipH="1">
            <a:off x="8998494" y="3068973"/>
            <a:ext cx="935086" cy="934964"/>
          </a:xfrm>
          <a:custGeom>
            <a:avLst/>
            <a:gdLst/>
            <a:ahLst/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l" t="t" r="r" b="b"/>
            <a:pathLst>
              <a:path w="21600" h="21600" fill="none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  <a:path w="21600" h="21600" stroke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/>
          </a:p>
        </p:txBody>
      </p:sp>
    </p:spTree>
    <p:extLst>
      <p:ext uri="{BB962C8B-B14F-4D97-AF65-F5344CB8AC3E}">
        <p14:creationId xmlns:p14="http://schemas.microsoft.com/office/powerpoint/2010/main" val="138675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  <p:bldP spid="36869" grpId="0"/>
      <p:bldP spid="36870" grpId="0"/>
      <p:bldP spid="36871" grpId="0"/>
      <p:bldP spid="36872" grpId="0"/>
      <p:bldP spid="36873" grpId="0"/>
      <p:bldP spid="36874" grpId="0"/>
      <p:bldP spid="368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43009"/>
          <p:cNvSpPr>
            <a:spLocks noGrp="1"/>
          </p:cNvSpPr>
          <p:nvPr/>
        </p:nvSpPr>
        <p:spPr>
          <a:xfrm>
            <a:off x="346369" y="840776"/>
            <a:ext cx="8857553" cy="576292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七、机械能守恒定律</a:t>
            </a:r>
            <a:endParaRPr lang="zh-CN" altLang="en-US" sz="32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1" name="文本框 43010"/>
          <p:cNvSpPr txBox="1"/>
          <p:nvPr/>
        </p:nvSpPr>
        <p:spPr>
          <a:xfrm>
            <a:off x="419389" y="1488511"/>
            <a:ext cx="8927397" cy="1370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charset="-122"/>
              </a:rPr>
              <a:t>如果只有动能和势能的转化，不计摩擦，机械能的总量不变（机械能是守恒的）</a:t>
            </a:r>
          </a:p>
        </p:txBody>
      </p:sp>
      <p:pic>
        <p:nvPicPr>
          <p:cNvPr id="41987" name="图片 43011" descr="image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068" y="1989241"/>
            <a:ext cx="1663568" cy="21860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文本框 43012"/>
          <p:cNvSpPr txBox="1"/>
          <p:nvPr/>
        </p:nvSpPr>
        <p:spPr>
          <a:xfrm>
            <a:off x="562253" y="3217386"/>
            <a:ext cx="8928986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charset="-122"/>
              </a:rPr>
              <a:t>滚摆最终为什么会停下？</a:t>
            </a:r>
          </a:p>
        </p:txBody>
      </p:sp>
    </p:spTree>
    <p:extLst>
      <p:ext uri="{BB962C8B-B14F-4D97-AF65-F5344CB8AC3E}">
        <p14:creationId xmlns:p14="http://schemas.microsoft.com/office/powerpoint/2010/main" val="84009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  <p:bldP spid="430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xfrm>
            <a:off x="2846651" y="685235"/>
            <a:ext cx="6095520" cy="715998"/>
          </a:xfrm>
        </p:spPr>
        <p:txBody>
          <a:bodyPr anchor="ctr"/>
          <a:lstStyle/>
          <a:p>
            <a:r>
              <a:rPr lang="zh-CN" altLang="en-US" sz="3600">
                <a:solidFill>
                  <a:srgbClr val="CC0000"/>
                </a:solidFill>
                <a:ea typeface="微软雅黑" panose="020B0503020204020204" charset="-122"/>
              </a:rPr>
              <a:t>下列情况机械能转换过程</a:t>
            </a:r>
          </a:p>
        </p:txBody>
      </p:sp>
      <p:sp>
        <p:nvSpPr>
          <p:cNvPr id="41987" name="内容占位符 41986"/>
          <p:cNvSpPr>
            <a:spLocks noGrp="1"/>
          </p:cNvSpPr>
          <p:nvPr>
            <p:ph idx="1"/>
          </p:nvPr>
        </p:nvSpPr>
        <p:spPr>
          <a:xfrm>
            <a:off x="794005" y="1401274"/>
            <a:ext cx="8147997" cy="2209914"/>
          </a:xfrm>
        </p:spPr>
        <p:txBody>
          <a:bodyPr anchor="t"/>
          <a:lstStyle/>
          <a:p>
            <a:pPr>
              <a:lnSpc>
                <a:spcPct val="130000"/>
              </a:lnSpc>
              <a:buSzTx/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1.乒乓球竖直上抛，下落过程。</a:t>
            </a:r>
          </a:p>
          <a:p>
            <a:pPr>
              <a:lnSpc>
                <a:spcPct val="130000"/>
              </a:lnSpc>
              <a:buSzTx/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2.篮球竖直下落，弹地，反弹上升过程。</a:t>
            </a:r>
          </a:p>
          <a:p>
            <a:pPr>
              <a:lnSpc>
                <a:spcPct val="130000"/>
              </a:lnSpc>
              <a:buSzTx/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3.蹦床运动员下落、弹床、反弹上升过程</a:t>
            </a:r>
          </a:p>
        </p:txBody>
      </p:sp>
      <p:pic>
        <p:nvPicPr>
          <p:cNvPr id="51203" name="图片 41987" descr="u=1666155976,3342631779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237" y="3610589"/>
            <a:ext cx="3759940" cy="303069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547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占位符 44033"/>
          <p:cNvSpPr>
            <a:spLocks noGrp="1"/>
          </p:cNvSpPr>
          <p:nvPr>
            <p:ph idx="1"/>
          </p:nvPr>
        </p:nvSpPr>
        <p:spPr>
          <a:xfrm>
            <a:off x="185279" y="631535"/>
            <a:ext cx="11894343" cy="2901168"/>
          </a:xfrm>
        </p:spPr>
        <p:txBody>
          <a:bodyPr anchor="ctr" anchorCtr="0"/>
          <a:lstStyle/>
          <a:p>
            <a:pPr lvl="0" algn="just">
              <a:lnSpc>
                <a:spcPct val="120000"/>
              </a:lnSpc>
              <a:buNone/>
            </a:pPr>
            <a:r>
              <a:rPr lang="zh-CN" altLang="en-US" b="1">
                <a:sym typeface="Arial" panose="020B0604020202020204" pitchFamily="34" charset="0"/>
              </a:rPr>
              <a:t>如图用绳子把一个铁锁悬挂起来．把铁锁拿近自己的鼻子，稳定后松手，头不要动．铁锁向前摆去又摆回来，铁锁摆回时</a:t>
            </a:r>
            <a:r>
              <a:rPr lang="zh-CN" altLang="en-US" b="1" u="sng">
                <a:sym typeface="Arial" panose="020B0604020202020204" pitchFamily="34" charset="0"/>
              </a:rPr>
              <a:t>           </a:t>
            </a:r>
            <a:r>
              <a:rPr lang="zh-CN" altLang="en-US" b="1">
                <a:sym typeface="Arial" panose="020B0604020202020204" pitchFamily="34" charset="0"/>
              </a:rPr>
              <a:t>（选填“会”或“不会”）碰到自己的鼻子．在摆动过程中，铁锁的</a:t>
            </a:r>
            <a:r>
              <a:rPr lang="zh-CN" altLang="en-US" b="1" u="sng">
                <a:sym typeface="Arial" panose="020B0604020202020204" pitchFamily="34" charset="0"/>
              </a:rPr>
              <a:t>         </a:t>
            </a:r>
            <a:r>
              <a:rPr lang="zh-CN" altLang="en-US" b="1">
                <a:sym typeface="Arial" panose="020B0604020202020204" pitchFamily="34" charset="0"/>
              </a:rPr>
              <a:t>能和</a:t>
            </a:r>
            <a:r>
              <a:rPr lang="zh-CN" altLang="en-US" b="1" u="sng">
                <a:sym typeface="Arial" panose="020B0604020202020204" pitchFamily="34" charset="0"/>
              </a:rPr>
              <a:t>      </a:t>
            </a:r>
            <a:r>
              <a:rPr lang="zh-CN" altLang="en-US" b="1">
                <a:sym typeface="Arial" panose="020B0604020202020204" pitchFamily="34" charset="0"/>
              </a:rPr>
              <a:t>能在不断转化．</a:t>
            </a:r>
          </a:p>
        </p:txBody>
      </p:sp>
      <p:pic>
        <p:nvPicPr>
          <p:cNvPr id="44034" name="图片 44034" descr="截图0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781" y="3532369"/>
            <a:ext cx="2481068" cy="206068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718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45057"/>
          <p:cNvSpPr txBox="1"/>
          <p:nvPr/>
        </p:nvSpPr>
        <p:spPr>
          <a:xfrm>
            <a:off x="281935" y="697707"/>
            <a:ext cx="9073436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小明和妈妈去超市购物，自动扶梯将她们从一楼匀速送上二楼，如图所示。在这个过程中，她们的（    ）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．势能增大，动能增大，机械能增大    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．势能增大，动能减小，机械能不变 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．动势能增大，动能不变，机械能增大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．势能不变，动能不变，机械能不变 </a:t>
            </a:r>
          </a:p>
        </p:txBody>
      </p:sp>
      <p:pic>
        <p:nvPicPr>
          <p:cNvPr id="45058" name="图片 45058" descr="截图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287" y="2419895"/>
            <a:ext cx="1976283" cy="201940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2930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46081"/>
          <p:cNvSpPr txBox="1"/>
          <p:nvPr/>
        </p:nvSpPr>
        <p:spPr>
          <a:xfrm>
            <a:off x="126028" y="722965"/>
            <a:ext cx="11745367" cy="4619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从公园中的滑梯上加速滑下，对于其机械能的变化情况，下列说法中正确的是（   ）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．重力势能减小，动能不变，机械能减小    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．重力势能减小，动能增加，机械能减小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．重力势能减小，动能增加，机械能增加     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．重力势能减小，动能增加，机械能不变 </a:t>
            </a:r>
          </a:p>
        </p:txBody>
      </p:sp>
      <p:pic>
        <p:nvPicPr>
          <p:cNvPr id="46082" name="图片 46082" descr="截图0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3697" y="2559248"/>
            <a:ext cx="2809654" cy="24782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4695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638" y="1355346"/>
            <a:ext cx="11967138" cy="2583708"/>
            <a:chOff x="131" y="1601"/>
            <a:chExt cx="14138" cy="3052"/>
          </a:xfrm>
        </p:grpSpPr>
        <p:sp>
          <p:nvSpPr>
            <p:cNvPr id="47105" name="文本框 49153"/>
            <p:cNvSpPr txBox="1"/>
            <p:nvPr/>
          </p:nvSpPr>
          <p:spPr>
            <a:xfrm>
              <a:off x="131" y="1601"/>
              <a:ext cx="14138" cy="3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3200" b="1">
                  <a:latin typeface="Arial" panose="020B0604020202020204" pitchFamily="34" charset="0"/>
                  <a:ea typeface="宋体" panose="02010600030101010101" pitchFamily="2" charset="-122"/>
                </a:rPr>
                <a:t>质量为</a:t>
              </a:r>
              <a:r>
                <a:rPr lang="zh-CN" altLang="en-US" sz="3200" b="1" i="1">
                  <a:latin typeface="Times New Roman" panose="02020603050405020304" pitchFamily="2" charset="0"/>
                  <a:ea typeface="宋体" panose="02010600030101010101" pitchFamily="2" charset="-122"/>
                </a:rPr>
                <a:t>m</a:t>
              </a:r>
              <a:r>
                <a:rPr lang="zh-CN" altLang="en-US" sz="3200" b="1">
                  <a:latin typeface="Arial" panose="020B0604020202020204" pitchFamily="34" charset="0"/>
                  <a:ea typeface="宋体" panose="02010600030101010101" pitchFamily="2" charset="-122"/>
                </a:rPr>
                <a:t>的小球从高度为</a:t>
              </a:r>
              <a:r>
                <a:rPr lang="zh-CN" altLang="en-US" sz="3200" b="1" i="1">
                  <a:latin typeface="Times New Roman" panose="02020603050405020304" pitchFamily="2" charset="0"/>
                  <a:ea typeface="宋体" panose="02010600030101010101" pitchFamily="2" charset="-122"/>
                  <a:sym typeface="Arial" panose="020B0604020202020204" pitchFamily="34" charset="0"/>
                </a:rPr>
                <a:t>h</a:t>
              </a:r>
              <a:r>
                <a:rPr lang="zh-CN" altLang="en-US" sz="3200" b="1">
                  <a:latin typeface="Arial" panose="020B0604020202020204" pitchFamily="34" charset="0"/>
                  <a:ea typeface="宋体" panose="02010600030101010101" pitchFamily="2" charset="-122"/>
                </a:rPr>
                <a:t>的</a:t>
              </a:r>
              <a:r>
                <a:rPr lang="zh-CN" alt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光滑</a:t>
              </a:r>
              <a:r>
                <a:rPr lang="zh-CN" altLang="en-US" sz="3200" b="1">
                  <a:latin typeface="Arial" panose="020B0604020202020204" pitchFamily="34" charset="0"/>
                  <a:ea typeface="宋体" panose="02010600030101010101" pitchFamily="2" charset="-122"/>
                </a:rPr>
                <a:t>斜面上滚下,如果动能的表达式为                     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3200" b="1">
                  <a:latin typeface="Arial" panose="020B0604020202020204" pitchFamily="34" charset="0"/>
                  <a:ea typeface="宋体" panose="02010600030101010101" pitchFamily="2" charset="-122"/>
                </a:rPr>
                <a:t>                ，重力势能的表达式为                   ，请推导小球到斜面底端的速度为            。（整个过程不计空气阻力）</a:t>
              </a:r>
            </a:p>
          </p:txBody>
        </p:sp>
        <p:graphicFrame>
          <p:nvGraphicFramePr>
            <p:cNvPr id="47106" name="对象 4915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211" y="3768"/>
            <a:ext cx="1414" cy="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r:id="rId3" imgW="406400" imgH="254000" progId="Equation.KSEE3">
                    <p:embed/>
                  </p:oleObj>
                </mc:Choice>
                <mc:Fallback>
                  <p:oleObj r:id="rId3" imgW="406400" imgH="2540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11" y="3768"/>
                          <a:ext cx="1414" cy="8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07" name="对象 4915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31" y="2699"/>
            <a:ext cx="2211" cy="1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r:id="rId5" imgW="723900" imgH="393700" progId="Equation.KSEE3">
                    <p:embed/>
                  </p:oleObj>
                </mc:Choice>
                <mc:Fallback>
                  <p:oleObj r:id="rId5" imgW="723900" imgH="3937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1" y="2699"/>
                          <a:ext cx="2211" cy="12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08" name="对象 4915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312" y="2882"/>
            <a:ext cx="2468" cy="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r:id="rId7" imgW="635000" imgH="215900" progId="Equation.3">
                    <p:embed/>
                  </p:oleObj>
                </mc:Choice>
                <mc:Fallback>
                  <p:oleObj r:id="rId7" imgW="635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12" y="2882"/>
                          <a:ext cx="2468" cy="8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7109" name="图片 49157" descr="截图06"/>
          <p:cNvPicPr>
            <a:picLocks noChangeAspect="1"/>
          </p:cNvPicPr>
          <p:nvPr/>
        </p:nvPicPr>
        <p:blipFill>
          <a:blip r:embed="rId9"/>
          <a:srcRect r="40080" b="12288"/>
          <a:stretch>
            <a:fillRect/>
          </a:stretch>
        </p:blipFill>
        <p:spPr>
          <a:xfrm>
            <a:off x="3248543" y="4448582"/>
            <a:ext cx="5328817" cy="1744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9" name="矩形 49158"/>
          <p:cNvSpPr>
            <a:spLocks noGrp="1"/>
          </p:cNvSpPr>
          <p:nvPr/>
        </p:nvSpPr>
        <p:spPr>
          <a:xfrm>
            <a:off x="269051" y="638777"/>
            <a:ext cx="6095520" cy="7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r>
              <a:rPr lang="zh-CN" altLang="en-US" sz="480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charset="-122"/>
              </a:rPr>
              <a:t>能力提升</a:t>
            </a:r>
          </a:p>
        </p:txBody>
      </p:sp>
    </p:spTree>
    <p:extLst>
      <p:ext uri="{BB962C8B-B14F-4D97-AF65-F5344CB8AC3E}">
        <p14:creationId xmlns:p14="http://schemas.microsoft.com/office/powerpoint/2010/main" val="354572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47105"/>
          <p:cNvSpPr txBox="1"/>
          <p:nvPr/>
        </p:nvSpPr>
        <p:spPr>
          <a:xfrm>
            <a:off x="302936" y="821166"/>
            <a:ext cx="11607396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如图，小球分别从光滑斜面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AB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AC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AD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的顶端下滑到斜面底端时的动能是    （          ）</a:t>
            </a:r>
          </a:p>
        </p:txBody>
      </p:sp>
      <p:sp>
        <p:nvSpPr>
          <p:cNvPr id="48130" name="文本框 47106"/>
          <p:cNvSpPr txBox="1"/>
          <p:nvPr/>
        </p:nvSpPr>
        <p:spPr>
          <a:xfrm>
            <a:off x="302936" y="2279793"/>
            <a:ext cx="6662424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、从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AB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滑下时最大         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、从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AC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滑下时最大         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、从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AD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滑下时最大          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、从三个斜面滑下时一样大</a:t>
            </a:r>
          </a:p>
        </p:txBody>
      </p:sp>
      <p:sp>
        <p:nvSpPr>
          <p:cNvPr id="48131" name="直接连接符 47107"/>
          <p:cNvSpPr/>
          <p:nvPr/>
        </p:nvSpPr>
        <p:spPr>
          <a:xfrm flipH="1">
            <a:off x="8793667" y="2958292"/>
            <a:ext cx="0" cy="1152584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8132" name="直接连接符 47108"/>
          <p:cNvSpPr/>
          <p:nvPr/>
        </p:nvSpPr>
        <p:spPr>
          <a:xfrm>
            <a:off x="8793667" y="4110876"/>
            <a:ext cx="187310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8133" name="直接连接符 47109"/>
          <p:cNvSpPr/>
          <p:nvPr/>
        </p:nvSpPr>
        <p:spPr>
          <a:xfrm>
            <a:off x="8793667" y="2958292"/>
            <a:ext cx="1873102" cy="1152584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8134" name="直接连接符 47110"/>
          <p:cNvSpPr/>
          <p:nvPr/>
        </p:nvSpPr>
        <p:spPr>
          <a:xfrm>
            <a:off x="8793668" y="2958292"/>
            <a:ext cx="1512768" cy="1152584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8135" name="直接连接符 47111"/>
          <p:cNvSpPr/>
          <p:nvPr/>
        </p:nvSpPr>
        <p:spPr>
          <a:xfrm>
            <a:off x="8793667" y="2958292"/>
            <a:ext cx="865119" cy="1152584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8136" name="文本框 47112"/>
          <p:cNvSpPr txBox="1"/>
          <p:nvPr/>
        </p:nvSpPr>
        <p:spPr>
          <a:xfrm>
            <a:off x="8433333" y="2813823"/>
            <a:ext cx="36033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48137" name="文本框 47113"/>
          <p:cNvSpPr txBox="1"/>
          <p:nvPr/>
        </p:nvSpPr>
        <p:spPr>
          <a:xfrm>
            <a:off x="9514337" y="4110877"/>
            <a:ext cx="36033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48138" name="文本框 47114"/>
          <p:cNvSpPr txBox="1"/>
          <p:nvPr/>
        </p:nvSpPr>
        <p:spPr>
          <a:xfrm>
            <a:off x="10090553" y="4110877"/>
            <a:ext cx="36033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48139" name="文本框 47115"/>
          <p:cNvSpPr txBox="1"/>
          <p:nvPr/>
        </p:nvSpPr>
        <p:spPr>
          <a:xfrm>
            <a:off x="10593752" y="4110877"/>
            <a:ext cx="50478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47117" name="文本框 47116"/>
          <p:cNvSpPr txBox="1"/>
          <p:nvPr/>
        </p:nvSpPr>
        <p:spPr>
          <a:xfrm>
            <a:off x="4010075" y="1313480"/>
            <a:ext cx="57621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07936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37889"/>
          <p:cNvSpPr txBox="1"/>
          <p:nvPr/>
        </p:nvSpPr>
        <p:spPr>
          <a:xfrm>
            <a:off x="1558489" y="-22227"/>
            <a:ext cx="9073436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人造卫星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1" name="文本框 37890"/>
          <p:cNvSpPr txBox="1"/>
          <p:nvPr/>
        </p:nvSpPr>
        <p:spPr>
          <a:xfrm>
            <a:off x="1631508" y="768390"/>
            <a:ext cx="9073436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近地点到远地点：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重力势能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，动能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。速度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能转化为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矩形 37891"/>
          <p:cNvSpPr/>
          <p:nvPr/>
        </p:nvSpPr>
        <p:spPr>
          <a:xfrm>
            <a:off x="5590422" y="1416124"/>
            <a:ext cx="13683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减小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3" name="矩形 37892"/>
          <p:cNvSpPr/>
          <p:nvPr/>
        </p:nvSpPr>
        <p:spPr>
          <a:xfrm>
            <a:off x="3287140" y="1416124"/>
            <a:ext cx="13683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增大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4" name="矩形 37893"/>
          <p:cNvSpPr/>
          <p:nvPr/>
        </p:nvSpPr>
        <p:spPr>
          <a:xfrm>
            <a:off x="4295123" y="2209915"/>
            <a:ext cx="180008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重力势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5" name="矩形 37894"/>
          <p:cNvSpPr/>
          <p:nvPr/>
        </p:nvSpPr>
        <p:spPr>
          <a:xfrm>
            <a:off x="1702940" y="2136887"/>
            <a:ext cx="180008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0" name="矩形 37899"/>
          <p:cNvSpPr/>
          <p:nvPr/>
        </p:nvSpPr>
        <p:spPr>
          <a:xfrm>
            <a:off x="7750839" y="1416124"/>
            <a:ext cx="1366729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减小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9160" name="图片 37901" descr="u=2256621878,3876383916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225" y="4294409"/>
            <a:ext cx="4376394" cy="23035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1" name="矩形 37902"/>
          <p:cNvSpPr/>
          <p:nvPr/>
        </p:nvSpPr>
        <p:spPr>
          <a:xfrm>
            <a:off x="5807893" y="5086613"/>
            <a:ext cx="13683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2" name="矩形 37903"/>
          <p:cNvSpPr/>
          <p:nvPr/>
        </p:nvSpPr>
        <p:spPr>
          <a:xfrm>
            <a:off x="10203334" y="5140590"/>
            <a:ext cx="13683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218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  <p:bldP spid="37893" grpId="0"/>
      <p:bldP spid="37894" grpId="0"/>
      <p:bldP spid="37895" grpId="0"/>
      <p:bldP spid="379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27649"/>
          <p:cNvSpPr txBox="1"/>
          <p:nvPr/>
        </p:nvSpPr>
        <p:spPr>
          <a:xfrm>
            <a:off x="295317" y="997250"/>
            <a:ext cx="11692888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空降兵离开机舱,在空中加速下落，若不计空气阻力，那么在这段时间里，空降兵的重力势能______，动能_______，机械能_____（选填“不变”、“变大”或“变小”） </a:t>
            </a:r>
          </a:p>
        </p:txBody>
      </p:sp>
    </p:spTree>
    <p:extLst>
      <p:ext uri="{BB962C8B-B14F-4D97-AF65-F5344CB8AC3E}">
        <p14:creationId xmlns:p14="http://schemas.microsoft.com/office/powerpoint/2010/main" val="160888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7169"/>
          <p:cNvSpPr txBox="1"/>
          <p:nvPr/>
        </p:nvSpPr>
        <p:spPr>
          <a:xfrm>
            <a:off x="493388" y="333546"/>
            <a:ext cx="9930574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关于功和能，下列几种说法，正确的是（   ）</a:t>
            </a:r>
          </a:p>
        </p:txBody>
      </p:sp>
      <p:sp>
        <p:nvSpPr>
          <p:cNvPr id="16386" name="文本框 7170"/>
          <p:cNvSpPr txBox="1"/>
          <p:nvPr/>
        </p:nvSpPr>
        <p:spPr>
          <a:xfrm>
            <a:off x="738012" y="1308785"/>
            <a:ext cx="10310632" cy="3253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>
                <a:latin typeface="Arial" panose="020B0604020202020204" pitchFamily="34" charset="0"/>
                <a:ea typeface="宋体" panose="02010600030101010101" pitchFamily="2" charset="-122"/>
              </a:rPr>
              <a:t>A.</a:t>
            </a: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具有能的物体一定正在做功</a:t>
            </a:r>
          </a:p>
          <a:p>
            <a:pPr>
              <a:spcBef>
                <a:spcPct val="50000"/>
              </a:spcBef>
            </a:pPr>
            <a:r>
              <a:rPr lang="en-US" altLang="zh-CN" sz="3735" b="1">
                <a:latin typeface="Arial" panose="020B0604020202020204" pitchFamily="34" charset="0"/>
                <a:ea typeface="宋体" panose="02010600030101010101" pitchFamily="2" charset="-122"/>
              </a:rPr>
              <a:t>B.</a:t>
            </a: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物体具有的能越大，它做的功越多</a:t>
            </a:r>
          </a:p>
          <a:p>
            <a:pPr>
              <a:spcBef>
                <a:spcPct val="50000"/>
              </a:spcBef>
            </a:pPr>
            <a:r>
              <a:rPr lang="en-US" altLang="zh-CN" sz="3735" b="1">
                <a:latin typeface="Arial" panose="020B0604020202020204" pitchFamily="34" charset="0"/>
                <a:ea typeface="宋体" panose="02010600030101010101" pitchFamily="2" charset="-122"/>
              </a:rPr>
              <a:t>C.</a:t>
            </a: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物体做的功越多，它具有的能就越大</a:t>
            </a:r>
          </a:p>
          <a:p>
            <a:pPr>
              <a:spcBef>
                <a:spcPct val="50000"/>
              </a:spcBef>
            </a:pPr>
            <a:r>
              <a:rPr lang="en-US" altLang="zh-CN" sz="3735" b="1">
                <a:latin typeface="Arial" panose="020B0604020202020204" pitchFamily="34" charset="0"/>
                <a:ea typeface="宋体" panose="02010600030101010101" pitchFamily="2" charset="-122"/>
              </a:rPr>
              <a:t>D.</a:t>
            </a: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物体能够做的功越多，它具有的能就越大</a:t>
            </a:r>
          </a:p>
        </p:txBody>
      </p:sp>
      <p:sp>
        <p:nvSpPr>
          <p:cNvPr id="7172" name="文本框 7171"/>
          <p:cNvSpPr txBox="1"/>
          <p:nvPr/>
        </p:nvSpPr>
        <p:spPr>
          <a:xfrm>
            <a:off x="9094571" y="333393"/>
            <a:ext cx="53335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8773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40961"/>
          <p:cNvSpPr txBox="1"/>
          <p:nvPr/>
        </p:nvSpPr>
        <p:spPr>
          <a:xfrm>
            <a:off x="230141" y="788996"/>
            <a:ext cx="1121041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在卫星随火箭一起离开发射塔加速升空的过程中（     ）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．卫星的势能不断减小，动能不断增大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．卫星的势能不断增大，动能不断减小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．卫星的势能和动能都在不断减小    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．卫星的势能和动能都在不断增大 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90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26625"/>
          <p:cNvSpPr txBox="1"/>
          <p:nvPr/>
        </p:nvSpPr>
        <p:spPr>
          <a:xfrm>
            <a:off x="113331" y="919366"/>
            <a:ext cx="11848634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（2003•河南）李白曾用“飞流直下三千尺，疑是银河落九天”的诗句描述庐山瀑布的壮观．从物理学的角度来看，飞流直下的瀑布蕴藏着巨大的</a:t>
            </a:r>
            <a:r>
              <a:rPr lang="zh-CN" altLang="en-US" sz="3200" b="1" u="sng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4498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48129"/>
          <p:cNvSpPr txBox="1"/>
          <p:nvPr/>
        </p:nvSpPr>
        <p:spPr>
          <a:xfrm>
            <a:off x="204748" y="723811"/>
            <a:ext cx="11809698" cy="4030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如图，甲、乙两物体质量相同，在拉力F 1、F 2作用下分别沿光滑斜面匀速拉到顶端，则下列说法正确的是      （      ）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A、拉力F 1做的功比F 2做功多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B、拉力F 2做的功比F 1做功多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C、两者所做的功一样多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D、条件不足，无法判断</a:t>
            </a:r>
          </a:p>
        </p:txBody>
      </p:sp>
      <p:pic>
        <p:nvPicPr>
          <p:cNvPr id="54274" name="图片 48130" descr="截图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537" y="2769667"/>
            <a:ext cx="4500208" cy="165584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601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文本框 39937"/>
          <p:cNvSpPr txBox="1"/>
          <p:nvPr/>
        </p:nvSpPr>
        <p:spPr>
          <a:xfrm>
            <a:off x="334255" y="866880"/>
            <a:ext cx="10206517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下列现象属于重力势能转化为动能的是（   ） 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．爆竹腾空而起     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．水从高处落下 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．从地面上弹起的皮球   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．在水平地面上匀速行驶的汽车 </a:t>
            </a:r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66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32769" descr="3012353970656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206" y="1611855"/>
            <a:ext cx="6750454" cy="5064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2" name="文本框 32770"/>
          <p:cNvSpPr txBox="1"/>
          <p:nvPr/>
        </p:nvSpPr>
        <p:spPr>
          <a:xfrm>
            <a:off x="2551094" y="3794322"/>
            <a:ext cx="18473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endParaRPr lang="zh-CN" altLang="en-US" sz="240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56323" name="矩形 32771"/>
          <p:cNvSpPr/>
          <p:nvPr/>
        </p:nvSpPr>
        <p:spPr>
          <a:xfrm>
            <a:off x="82012" y="614605"/>
            <a:ext cx="11834244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请从能的角度解释：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）为什么要对机动车的行驶速度进行限制？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）为什么在同样的道路上，不同车型的限制车速不一样？</a:t>
            </a:r>
          </a:p>
        </p:txBody>
      </p:sp>
    </p:spTree>
    <p:extLst>
      <p:ext uri="{BB962C8B-B14F-4D97-AF65-F5344CB8AC3E}">
        <p14:creationId xmlns:p14="http://schemas.microsoft.com/office/powerpoint/2010/main" val="323559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33793" descr="3012353970656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057" y="662858"/>
            <a:ext cx="8050605" cy="60402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6" name="文本框 33794"/>
          <p:cNvSpPr txBox="1"/>
          <p:nvPr/>
        </p:nvSpPr>
        <p:spPr>
          <a:xfrm>
            <a:off x="87937" y="866033"/>
            <a:ext cx="6648034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答:</a:t>
            </a:r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Wingdings" panose="05000000000000000000" pitchFamily="2" charset="2"/>
              </a:rPr>
              <a:t>（1）物体的速度大,动能就大,造成交通事故的破坏力就大。</a:t>
            </a:r>
          </a:p>
          <a:p>
            <a:pPr algn="ctr"/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Wingdings" panose="05000000000000000000" pitchFamily="2" charset="2"/>
              </a:rPr>
              <a:t>     （2）质量大，动能就大，所以大客车的限速要比小汽车的小。</a:t>
            </a:r>
            <a:endParaRPr lang="zh-CN" altLang="en-US" sz="2800" b="1">
              <a:solidFill>
                <a:srgbClr val="3333CC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57347" name="图片 33795" descr="19123539706568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491" y="6385253"/>
            <a:ext cx="1101638" cy="52072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6191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1506" name="ShockwaveFlash1" r:id="rId2" imgW="7763821" imgH="5539902"/>
        </mc:Choice>
        <mc:Fallback>
          <p:control name="ShockwaveFlash1" r:id="rId2" imgW="7763821" imgH="5539902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7750" y="814388"/>
                  <a:ext cx="7762875" cy="554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724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8193"/>
          <p:cNvSpPr txBox="1"/>
          <p:nvPr/>
        </p:nvSpPr>
        <p:spPr>
          <a:xfrm>
            <a:off x="480690" y="341166"/>
            <a:ext cx="9862012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2、物体</a:t>
            </a:r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做功</a:t>
            </a: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的过程就是</a:t>
            </a:r>
            <a:r>
              <a:rPr lang="zh-CN" altLang="en-US" sz="37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能量转化</a:t>
            </a: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的过程</a:t>
            </a:r>
            <a:endParaRPr lang="zh-CN" altLang="en-US" sz="3735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0" name="文本框 8194"/>
          <p:cNvSpPr txBox="1"/>
          <p:nvPr/>
        </p:nvSpPr>
        <p:spPr>
          <a:xfrm>
            <a:off x="652823" y="1276613"/>
            <a:ext cx="856865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latin typeface="Arial" panose="020B0604020202020204" pitchFamily="34" charset="0"/>
                <a:ea typeface="宋体" panose="02010600030101010101" pitchFamily="2" charset="-122"/>
              </a:rPr>
              <a:t>3、能的单位：焦耳，</a:t>
            </a:r>
            <a:r>
              <a:rPr lang="zh-CN" altLang="en-US" sz="3735" b="1" i="1">
                <a:latin typeface="Times New Roman" panose="02020603050405020304" pitchFamily="2" charset="0"/>
                <a:ea typeface="宋体" panose="02010600030101010101" pitchFamily="2" charset="-122"/>
              </a:rPr>
              <a:t>J</a:t>
            </a:r>
            <a:endParaRPr lang="zh-CN" altLang="en-US" sz="3735" b="1" i="1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7411" name="图片 8195" descr="466186_18573156"/>
          <p:cNvPicPr>
            <a:picLocks noChangeAspect="1"/>
          </p:cNvPicPr>
          <p:nvPr/>
        </p:nvPicPr>
        <p:blipFill>
          <a:blip r:embed="rId2"/>
          <a:srcRect t="2707"/>
          <a:stretch>
            <a:fillRect/>
          </a:stretch>
        </p:blipFill>
        <p:spPr>
          <a:xfrm>
            <a:off x="1576310" y="2441050"/>
            <a:ext cx="3039822" cy="3753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 descr="12496976_005932150144_2"/>
          <p:cNvPicPr>
            <a:picLocks noChangeAspect="1"/>
          </p:cNvPicPr>
          <p:nvPr/>
        </p:nvPicPr>
        <p:blipFill>
          <a:blip r:embed="rId3"/>
          <a:srcRect l="28098" t="-1144" r="17876" b="7489"/>
          <a:stretch>
            <a:fillRect/>
          </a:stretch>
        </p:blipFill>
        <p:spPr>
          <a:xfrm>
            <a:off x="6154789" y="2484224"/>
            <a:ext cx="3384284" cy="366572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6436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9217" descr="912353970656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79" y="2248880"/>
            <a:ext cx="3058872" cy="20606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9218" descr="12-图片-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2" y="2131208"/>
            <a:ext cx="3058871" cy="20606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9219"/>
          <p:cNvSpPr txBox="1"/>
          <p:nvPr/>
        </p:nvSpPr>
        <p:spPr>
          <a:xfrm>
            <a:off x="7610375" y="4365038"/>
            <a:ext cx="3262432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运动着的子弹射穿木板</a:t>
            </a:r>
          </a:p>
        </p:txBody>
      </p:sp>
      <p:sp>
        <p:nvSpPr>
          <p:cNvPr id="9222" name="矩形 9221"/>
          <p:cNvSpPr/>
          <p:nvPr/>
        </p:nvSpPr>
        <p:spPr>
          <a:xfrm>
            <a:off x="966857" y="4387345"/>
            <a:ext cx="2879499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流水推竹排前进</a:t>
            </a:r>
          </a:p>
        </p:txBody>
      </p:sp>
      <p:grpSp>
        <p:nvGrpSpPr>
          <p:cNvPr id="9224" name="组合 9223"/>
          <p:cNvGrpSpPr/>
          <p:nvPr/>
        </p:nvGrpSpPr>
        <p:grpSpPr>
          <a:xfrm>
            <a:off x="2639491" y="765216"/>
            <a:ext cx="3382696" cy="1482801"/>
            <a:chOff x="0" y="0"/>
            <a:chExt cx="2131" cy="935"/>
          </a:xfrm>
        </p:grpSpPr>
        <p:pic>
          <p:nvPicPr>
            <p:cNvPr id="18440" name="图片 9224" descr="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70" cy="9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1" name="立方体 9225"/>
            <p:cNvSpPr/>
            <p:nvPr/>
          </p:nvSpPr>
          <p:spPr>
            <a:xfrm>
              <a:off x="1179" y="45"/>
              <a:ext cx="952" cy="816"/>
            </a:xfrm>
            <a:prstGeom prst="cube">
              <a:avLst>
                <a:gd name="adj" fmla="val 2500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135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29" name="文本框 30728"/>
          <p:cNvSpPr txBox="1"/>
          <p:nvPr/>
        </p:nvSpPr>
        <p:spPr>
          <a:xfrm>
            <a:off x="1131613" y="5096305"/>
            <a:ext cx="8475524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chemeClr val="bg1"/>
              </a:buClr>
            </a:pPr>
            <a:r>
              <a:rPr lang="zh-CN" altLang="en-US" sz="3735" b="1">
                <a:solidFill>
                  <a:srgbClr val="0033CC"/>
                </a:solidFill>
                <a:latin typeface="Times New Roman" panose="02020603050405020304" pitchFamily="2" charset="0"/>
              </a:rPr>
              <a:t>具有能的这些物体具有什么共性？</a:t>
            </a:r>
          </a:p>
        </p:txBody>
      </p:sp>
    </p:spTree>
    <p:extLst>
      <p:ext uri="{BB962C8B-B14F-4D97-AF65-F5344CB8AC3E}">
        <p14:creationId xmlns:p14="http://schemas.microsoft.com/office/powerpoint/2010/main" val="73614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E-05 0 L 0.467708 0.000494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2" grpId="0"/>
      <p:bldP spid="307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0242"/>
          <p:cNvSpPr>
            <a:spLocks noGrp="1"/>
          </p:cNvSpPr>
          <p:nvPr/>
        </p:nvSpPr>
        <p:spPr>
          <a:xfrm>
            <a:off x="1631738" y="260351"/>
            <a:ext cx="8857097" cy="576264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r>
              <a:rPr lang="zh-CN" altLang="en-US" sz="3200" b="1">
                <a:latin typeface="黑体" panose="02010609060101010101" pitchFamily="1" charset="-122"/>
                <a:ea typeface="微软雅黑" panose="020B0503020204020204" charset="-122"/>
              </a:rPr>
              <a:t>二、动能：物体</a:t>
            </a:r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由于运动而具有的能</a:t>
            </a:r>
          </a:p>
        </p:txBody>
      </p:sp>
      <p:sp>
        <p:nvSpPr>
          <p:cNvPr id="10244" name="矩形 10243"/>
          <p:cNvSpPr>
            <a:spLocks noGrp="1"/>
          </p:cNvSpPr>
          <p:nvPr/>
        </p:nvSpPr>
        <p:spPr>
          <a:xfrm>
            <a:off x="4079345" y="1052514"/>
            <a:ext cx="6263460" cy="60959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r>
              <a:rPr lang="zh-CN" altLang="en-US" sz="3600" b="1">
                <a:solidFill>
                  <a:srgbClr val="CC0000"/>
                </a:solidFill>
                <a:latin typeface="Arial" panose="020B0604020202020204" pitchFamily="34" charset="0"/>
                <a:ea typeface="华文楷体" charset="-122"/>
              </a:rPr>
              <a:t>动能大小与哪些因素有关？</a:t>
            </a:r>
          </a:p>
        </p:txBody>
      </p:sp>
      <p:sp>
        <p:nvSpPr>
          <p:cNvPr id="10245" name="文本框 10244"/>
          <p:cNvSpPr txBox="1"/>
          <p:nvPr/>
        </p:nvSpPr>
        <p:spPr>
          <a:xfrm>
            <a:off x="3141089" y="1844660"/>
            <a:ext cx="832993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Times New Roman" panose="02020603050405020304" pitchFamily="2" charset="0"/>
                <a:ea typeface="微软雅黑" panose="020B0503020204020204" charset="-122"/>
              </a:rPr>
              <a:t>动能的大小可能跟物体运动的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速度</a:t>
            </a:r>
            <a:r>
              <a:rPr lang="zh-CN" altLang="en-US" sz="3200" b="1">
                <a:latin typeface="Times New Roman" panose="02020603050405020304" pitchFamily="2" charset="0"/>
                <a:ea typeface="微软雅黑" panose="020B0503020204020204" charset="-122"/>
              </a:rPr>
              <a:t>有关</a:t>
            </a:r>
            <a:endParaRPr lang="zh-CN" altLang="en-US" sz="135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3142841" y="2493964"/>
            <a:ext cx="640790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Times New Roman" panose="02020603050405020304" pitchFamily="2" charset="0"/>
                <a:ea typeface="微软雅黑" panose="020B0503020204020204" charset="-122"/>
              </a:rPr>
              <a:t>动能的大小可能跟物体的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质量</a:t>
            </a:r>
            <a:r>
              <a:rPr lang="zh-CN" altLang="en-US" sz="3200" b="1">
                <a:latin typeface="Times New Roman" panose="02020603050405020304" pitchFamily="2" charset="0"/>
                <a:ea typeface="微软雅黑" panose="020B0503020204020204" charset="-122"/>
              </a:rPr>
              <a:t>有关</a:t>
            </a:r>
            <a:endParaRPr lang="zh-CN" altLang="en-US" sz="135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247" name="矩形 10246"/>
          <p:cNvSpPr/>
          <p:nvPr/>
        </p:nvSpPr>
        <p:spPr>
          <a:xfrm>
            <a:off x="1703166" y="1052514"/>
            <a:ext cx="2195226" cy="584835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>
            <a:noFill/>
          </a:ln>
        </p:spPr>
        <p:txBody>
          <a:bodyPr wrap="square" lIns="90168" tIns="46988" rIns="90168" bIns="46988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charset="-122"/>
              </a:rPr>
              <a:t>提出问题</a:t>
            </a:r>
          </a:p>
        </p:txBody>
      </p:sp>
      <p:sp>
        <p:nvSpPr>
          <p:cNvPr id="10248" name="文本框 10247"/>
          <p:cNvSpPr txBox="1"/>
          <p:nvPr/>
        </p:nvSpPr>
        <p:spPr>
          <a:xfrm>
            <a:off x="1776182" y="1844676"/>
            <a:ext cx="1258723" cy="584835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>
            <a:noFill/>
          </a:ln>
        </p:spPr>
        <p:txBody>
          <a:bodyPr wrap="square" lIns="90168" tIns="46988" rIns="90168" bIns="46988" anchor="t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猜想</a:t>
            </a:r>
          </a:p>
        </p:txBody>
      </p:sp>
    </p:spTree>
    <p:extLst>
      <p:ext uri="{BB962C8B-B14F-4D97-AF65-F5344CB8AC3E}">
        <p14:creationId xmlns:p14="http://schemas.microsoft.com/office/powerpoint/2010/main" val="253648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 animBg="1"/>
      <p:bldP spid="10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15411" y="1446776"/>
            <a:ext cx="7551198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问</a:t>
            </a:r>
            <a:r>
              <a:rPr kumimoji="0" lang="en-US" altLang="zh-CN" sz="3200" b="1" kern="1200" cap="none" spc="0" normalizeH="0" baseline="0" noProof="0"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：用什么反映物体的动能大小？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18864" y="2926117"/>
            <a:ext cx="6407904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问</a:t>
            </a:r>
            <a:r>
              <a:rPr kumimoji="0" lang="en-US" altLang="zh-CN" sz="3200" b="1" kern="1200" cap="none" spc="0" normalizeH="0" baseline="0" noProof="0">
                <a:latin typeface="+mn-ea"/>
                <a:ea typeface="+mn-ea"/>
                <a:cs typeface="+mn-cs"/>
              </a:rPr>
              <a:t>2</a:t>
            </a: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：实验中采用什么实验方法？</a:t>
            </a:r>
          </a:p>
        </p:txBody>
      </p:sp>
      <p:sp>
        <p:nvSpPr>
          <p:cNvPr id="14341" name="Text Box 5"/>
          <p:cNvSpPr txBox="1"/>
          <p:nvPr/>
        </p:nvSpPr>
        <p:spPr>
          <a:xfrm>
            <a:off x="1087596" y="2156195"/>
            <a:ext cx="10380041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</a:rPr>
              <a:t>通过比较</a:t>
            </a:r>
            <a:r>
              <a:rPr lang="zh-CN" altLang="en-US" sz="3200" b="1" u="sng">
                <a:solidFill>
                  <a:srgbClr val="FF3300"/>
                </a:solidFill>
                <a:latin typeface="Arial" panose="020B0604020202020204" pitchFamily="34" charset="0"/>
              </a:rPr>
              <a:t>被撞木块的运动距离的远近</a:t>
            </a:r>
            <a:r>
              <a:rPr lang="zh-CN" altLang="en-US" sz="3200" b="1">
                <a:latin typeface="Arial" panose="020B0604020202020204" pitchFamily="34" charset="0"/>
              </a:rPr>
              <a:t>反映动能的大小</a:t>
            </a:r>
          </a:p>
        </p:txBody>
      </p:sp>
      <p:sp>
        <p:nvSpPr>
          <p:cNvPr id="2" name="Rectangle 10"/>
          <p:cNvSpPr/>
          <p:nvPr/>
        </p:nvSpPr>
        <p:spPr>
          <a:xfrm>
            <a:off x="651026" y="716375"/>
            <a:ext cx="2195226" cy="5835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tx2"/>
                </a:solidFill>
                <a:latin typeface="Arial" panose="020B0604020202020204" pitchFamily="34" charset="0"/>
                <a:ea typeface="华文新魏" charset="-122"/>
              </a:rPr>
              <a:t>设计实验：</a:t>
            </a:r>
          </a:p>
        </p:txBody>
      </p:sp>
      <p:sp>
        <p:nvSpPr>
          <p:cNvPr id="14342" name="Text Box 12"/>
          <p:cNvSpPr txBox="1"/>
          <p:nvPr/>
        </p:nvSpPr>
        <p:spPr>
          <a:xfrm>
            <a:off x="137556" y="19901"/>
            <a:ext cx="721901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735" b="1">
                <a:latin typeface="Arial" panose="020B0604020202020204" pitchFamily="34" charset="0"/>
              </a:rPr>
              <a:t>二、动能的影响因素：</a:t>
            </a:r>
          </a:p>
        </p:txBody>
      </p:sp>
      <p:sp>
        <p:nvSpPr>
          <p:cNvPr id="14" name="矩形 13"/>
          <p:cNvSpPr/>
          <p:nvPr/>
        </p:nvSpPr>
        <p:spPr>
          <a:xfrm>
            <a:off x="3287285" y="3598040"/>
            <a:ext cx="457140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控制变量法、转换法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91881" y="4365626"/>
            <a:ext cx="6407904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问</a:t>
            </a:r>
            <a:r>
              <a:rPr kumimoji="0" lang="en-US" altLang="zh-CN" sz="3200" b="1" kern="1200" cap="none" spc="0" normalizeH="0" baseline="0" noProof="0"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3200" b="1" kern="1200" cap="none" spc="0" normalizeH="0" baseline="0" noProof="0">
                <a:latin typeface="+mn-ea"/>
                <a:ea typeface="+mn-ea"/>
                <a:cs typeface="+mn-cs"/>
              </a:rPr>
              <a:t>：如何控制物体的速度相同？</a:t>
            </a:r>
          </a:p>
        </p:txBody>
      </p:sp>
      <p:sp>
        <p:nvSpPr>
          <p:cNvPr id="16" name="文本框 10253"/>
          <p:cNvSpPr txBox="1"/>
          <p:nvPr/>
        </p:nvSpPr>
        <p:spPr>
          <a:xfrm>
            <a:off x="1558253" y="4966467"/>
            <a:ext cx="863088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宋体" panose="02010600030101010101" pitchFamily="2" charset="-122"/>
              </a:rPr>
              <a:t> 让物体从同一斜面的同一高度由静止自由下滑</a:t>
            </a:r>
          </a:p>
        </p:txBody>
      </p:sp>
      <p:grpSp>
        <p:nvGrpSpPr>
          <p:cNvPr id="10249" name="组合 10248"/>
          <p:cNvGrpSpPr/>
          <p:nvPr/>
        </p:nvGrpSpPr>
        <p:grpSpPr>
          <a:xfrm>
            <a:off x="8075904" y="423282"/>
            <a:ext cx="3696456" cy="1043811"/>
            <a:chOff x="0" y="0"/>
            <a:chExt cx="6722" cy="1715"/>
          </a:xfrm>
        </p:grpSpPr>
        <p:sp>
          <p:nvSpPr>
            <p:cNvPr id="19465" name="xjhlx15"/>
            <p:cNvSpPr/>
            <p:nvPr/>
          </p:nvSpPr>
          <p:spPr>
            <a:xfrm>
              <a:off x="0" y="113"/>
              <a:ext cx="6723" cy="1603"/>
            </a:xfrm>
            <a:custGeom>
              <a:avLst/>
              <a:gdLst/>
              <a:ahLst/>
              <a:cxnLst/>
              <a:rect l="l" t="t" r="r" b="b"/>
              <a:pathLst>
                <a:path w="13000" h="5000">
                  <a:moveTo>
                    <a:pt x="1000" y="0"/>
                  </a:moveTo>
                  <a:lnTo>
                    <a:pt x="1015" y="349"/>
                  </a:lnTo>
                  <a:lnTo>
                    <a:pt x="1061" y="695"/>
                  </a:lnTo>
                  <a:lnTo>
                    <a:pt x="1136" y="1035"/>
                  </a:lnTo>
                  <a:lnTo>
                    <a:pt x="1241" y="1368"/>
                  </a:lnTo>
                  <a:lnTo>
                    <a:pt x="1375" y="1690"/>
                  </a:lnTo>
                  <a:lnTo>
                    <a:pt x="1536" y="2000"/>
                  </a:lnTo>
                  <a:lnTo>
                    <a:pt x="1723" y="2294"/>
                  </a:lnTo>
                  <a:lnTo>
                    <a:pt x="1936" y="2571"/>
                  </a:lnTo>
                  <a:lnTo>
                    <a:pt x="2172" y="2828"/>
                  </a:lnTo>
                  <a:lnTo>
                    <a:pt x="2429" y="3064"/>
                  </a:lnTo>
                  <a:lnTo>
                    <a:pt x="2706" y="3277"/>
                  </a:lnTo>
                  <a:lnTo>
                    <a:pt x="3000" y="3464"/>
                  </a:lnTo>
                  <a:lnTo>
                    <a:pt x="3310" y="3625"/>
                  </a:lnTo>
                  <a:lnTo>
                    <a:pt x="3632" y="3759"/>
                  </a:lnTo>
                  <a:lnTo>
                    <a:pt x="3965" y="3864"/>
                  </a:lnTo>
                  <a:lnTo>
                    <a:pt x="4305" y="3939"/>
                  </a:lnTo>
                  <a:lnTo>
                    <a:pt x="4651" y="3985"/>
                  </a:lnTo>
                  <a:lnTo>
                    <a:pt x="5000" y="4000"/>
                  </a:lnTo>
                  <a:lnTo>
                    <a:pt x="13000" y="4000"/>
                  </a:lnTo>
                  <a:lnTo>
                    <a:pt x="13000" y="5000"/>
                  </a:lnTo>
                  <a:lnTo>
                    <a:pt x="0" y="5000"/>
                  </a:lnTo>
                  <a:lnTo>
                    <a:pt x="0" y="0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9466" name="椭圆 10250"/>
            <p:cNvSpPr/>
            <p:nvPr/>
          </p:nvSpPr>
          <p:spPr>
            <a:xfrm>
              <a:off x="453" y="0"/>
              <a:ext cx="440" cy="44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/>
                </a:gs>
              </a:gsLst>
              <a:path path="shape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135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7" name="矩形 10251"/>
            <p:cNvSpPr/>
            <p:nvPr/>
          </p:nvSpPr>
          <p:spPr>
            <a:xfrm>
              <a:off x="3742" y="793"/>
              <a:ext cx="640" cy="635"/>
            </a:xfrm>
            <a:prstGeom prst="rect">
              <a:avLst/>
            </a:pr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135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02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11265"/>
          <p:cNvSpPr/>
          <p:nvPr/>
        </p:nvSpPr>
        <p:spPr>
          <a:xfrm>
            <a:off x="6223785" y="2049569"/>
            <a:ext cx="279379" cy="28258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57575"/>
              </a:gs>
            </a:gsLst>
            <a:path path="shape">
              <a:fillToRect l="50000" t="50000" r="50000" b="50000"/>
            </a:path>
          </a:gradFill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7" name="xjhlx15"/>
          <p:cNvSpPr/>
          <p:nvPr/>
        </p:nvSpPr>
        <p:spPr>
          <a:xfrm>
            <a:off x="5866624" y="1312931"/>
            <a:ext cx="4268452" cy="1017640"/>
          </a:xfrm>
          <a:custGeom>
            <a:avLst/>
            <a:gdLst/>
            <a:ahLst/>
            <a:cxnLst/>
            <a:rect l="l" t="t" r="r" b="b"/>
            <a:pathLst>
              <a:path w="13000" h="5000">
                <a:moveTo>
                  <a:pt x="1000" y="0"/>
                </a:moveTo>
                <a:lnTo>
                  <a:pt x="1015" y="349"/>
                </a:lnTo>
                <a:lnTo>
                  <a:pt x="1061" y="695"/>
                </a:lnTo>
                <a:lnTo>
                  <a:pt x="1136" y="1035"/>
                </a:lnTo>
                <a:lnTo>
                  <a:pt x="1241" y="1368"/>
                </a:lnTo>
                <a:lnTo>
                  <a:pt x="1375" y="1690"/>
                </a:lnTo>
                <a:lnTo>
                  <a:pt x="1536" y="2000"/>
                </a:lnTo>
                <a:lnTo>
                  <a:pt x="1723" y="2294"/>
                </a:lnTo>
                <a:lnTo>
                  <a:pt x="1936" y="2571"/>
                </a:lnTo>
                <a:lnTo>
                  <a:pt x="2172" y="2828"/>
                </a:lnTo>
                <a:lnTo>
                  <a:pt x="2429" y="3064"/>
                </a:lnTo>
                <a:lnTo>
                  <a:pt x="2706" y="3277"/>
                </a:lnTo>
                <a:lnTo>
                  <a:pt x="3000" y="3464"/>
                </a:lnTo>
                <a:lnTo>
                  <a:pt x="3310" y="3625"/>
                </a:lnTo>
                <a:lnTo>
                  <a:pt x="3632" y="3759"/>
                </a:lnTo>
                <a:lnTo>
                  <a:pt x="3965" y="3864"/>
                </a:lnTo>
                <a:lnTo>
                  <a:pt x="4305" y="3939"/>
                </a:lnTo>
                <a:lnTo>
                  <a:pt x="4651" y="3985"/>
                </a:lnTo>
                <a:lnTo>
                  <a:pt x="5000" y="4000"/>
                </a:lnTo>
                <a:lnTo>
                  <a:pt x="13000" y="4000"/>
                </a:lnTo>
                <a:lnTo>
                  <a:pt x="13000" y="5000"/>
                </a:lnTo>
                <a:lnTo>
                  <a:pt x="0" y="5000"/>
                </a:lnTo>
                <a:lnTo>
                  <a:pt x="0" y="0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11268" name="矩形 11267"/>
          <p:cNvSpPr/>
          <p:nvPr/>
        </p:nvSpPr>
        <p:spPr>
          <a:xfrm>
            <a:off x="8076251" y="1720938"/>
            <a:ext cx="406367" cy="403246"/>
          </a:xfrm>
          <a:prstGeom prst="rect">
            <a:avLst/>
          </a:prstGeom>
          <a:solidFill>
            <a:srgbClr val="96969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椭圆 11268"/>
          <p:cNvSpPr/>
          <p:nvPr/>
        </p:nvSpPr>
        <p:spPr>
          <a:xfrm>
            <a:off x="6219022" y="1362146"/>
            <a:ext cx="279379" cy="28258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57575"/>
              </a:gs>
            </a:gsLst>
            <a:path path="shape">
              <a:fillToRect l="50000" t="50000" r="50000" b="50000"/>
            </a:path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xjhlx15"/>
          <p:cNvSpPr/>
          <p:nvPr/>
        </p:nvSpPr>
        <p:spPr>
          <a:xfrm>
            <a:off x="5866625" y="2482978"/>
            <a:ext cx="4270039" cy="1014465"/>
          </a:xfrm>
          <a:custGeom>
            <a:avLst/>
            <a:gdLst/>
            <a:ahLst/>
            <a:cxnLst/>
            <a:rect l="l" t="t" r="r" b="b"/>
            <a:pathLst>
              <a:path w="13000" h="5000">
                <a:moveTo>
                  <a:pt x="1000" y="0"/>
                </a:moveTo>
                <a:lnTo>
                  <a:pt x="1015" y="349"/>
                </a:lnTo>
                <a:lnTo>
                  <a:pt x="1061" y="695"/>
                </a:lnTo>
                <a:lnTo>
                  <a:pt x="1136" y="1035"/>
                </a:lnTo>
                <a:lnTo>
                  <a:pt x="1241" y="1368"/>
                </a:lnTo>
                <a:lnTo>
                  <a:pt x="1375" y="1690"/>
                </a:lnTo>
                <a:lnTo>
                  <a:pt x="1536" y="2000"/>
                </a:lnTo>
                <a:lnTo>
                  <a:pt x="1723" y="2294"/>
                </a:lnTo>
                <a:lnTo>
                  <a:pt x="1936" y="2571"/>
                </a:lnTo>
                <a:lnTo>
                  <a:pt x="2172" y="2828"/>
                </a:lnTo>
                <a:lnTo>
                  <a:pt x="2429" y="3064"/>
                </a:lnTo>
                <a:lnTo>
                  <a:pt x="2706" y="3277"/>
                </a:lnTo>
                <a:lnTo>
                  <a:pt x="3000" y="3464"/>
                </a:lnTo>
                <a:lnTo>
                  <a:pt x="3310" y="3625"/>
                </a:lnTo>
                <a:lnTo>
                  <a:pt x="3632" y="3759"/>
                </a:lnTo>
                <a:lnTo>
                  <a:pt x="3965" y="3864"/>
                </a:lnTo>
                <a:lnTo>
                  <a:pt x="4305" y="3939"/>
                </a:lnTo>
                <a:lnTo>
                  <a:pt x="4651" y="3985"/>
                </a:lnTo>
                <a:lnTo>
                  <a:pt x="5000" y="4000"/>
                </a:lnTo>
                <a:lnTo>
                  <a:pt x="13000" y="4000"/>
                </a:lnTo>
                <a:lnTo>
                  <a:pt x="13000" y="5000"/>
                </a:lnTo>
                <a:lnTo>
                  <a:pt x="0" y="5000"/>
                </a:lnTo>
                <a:lnTo>
                  <a:pt x="0" y="0"/>
                </a:lnTo>
                <a:lnTo>
                  <a:pt x="1000" y="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11271" name="矩形 11270"/>
          <p:cNvSpPr/>
          <p:nvPr/>
        </p:nvSpPr>
        <p:spPr>
          <a:xfrm>
            <a:off x="8076251" y="2914800"/>
            <a:ext cx="406367" cy="374670"/>
          </a:xfrm>
          <a:prstGeom prst="rect">
            <a:avLst/>
          </a:prstGeom>
          <a:solidFill>
            <a:srgbClr val="96969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2" name="椭圆 11271"/>
          <p:cNvSpPr/>
          <p:nvPr/>
        </p:nvSpPr>
        <p:spPr>
          <a:xfrm>
            <a:off x="6455542" y="2733817"/>
            <a:ext cx="279379" cy="282589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57575"/>
              </a:gs>
            </a:gsLst>
            <a:path path="shape">
              <a:fillToRect l="50000" t="50000" r="50000" b="50000"/>
            </a:path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8" name="文本框 11272"/>
          <p:cNvSpPr txBox="1"/>
          <p:nvPr/>
        </p:nvSpPr>
        <p:spPr>
          <a:xfrm>
            <a:off x="508304" y="213512"/>
            <a:ext cx="6479664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en-US" altLang="zh-CN" sz="3735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735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：动能与速度的关系</a:t>
            </a:r>
          </a:p>
        </p:txBody>
      </p:sp>
      <p:sp>
        <p:nvSpPr>
          <p:cNvPr id="11274" name="文本框 11273"/>
          <p:cNvSpPr txBox="1"/>
          <p:nvPr/>
        </p:nvSpPr>
        <p:spPr>
          <a:xfrm>
            <a:off x="1653027" y="4856728"/>
            <a:ext cx="8705759" cy="586105"/>
          </a:xfrm>
          <a:prstGeom prst="rect">
            <a:avLst/>
          </a:prstGeom>
          <a:noFill/>
          <a:ln w="9525">
            <a:noFill/>
          </a:ln>
        </p:spPr>
        <p:txBody>
          <a:bodyPr wrap="square" lIns="90174" tIns="46991" rIns="90174" bIns="46991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质量相同时，速度</a:t>
            </a:r>
            <a:r>
              <a:rPr lang="zh-CN" altLang="en-US" sz="3200" b="1" u="sng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32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的物体具有的动能</a:t>
            </a:r>
            <a:r>
              <a:rPr lang="zh-CN" altLang="en-US" sz="3200" b="1" u="sng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3200" b="1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11275" name="文本框 11274"/>
          <p:cNvSpPr txBox="1"/>
          <p:nvPr/>
        </p:nvSpPr>
        <p:spPr>
          <a:xfrm>
            <a:off x="5303108" y="4794498"/>
            <a:ext cx="1152434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楷体_GB2312" pitchFamily="1" charset="-122"/>
                <a:ea typeface="微软雅黑" panose="020B0503020204020204" charset="-122"/>
              </a:rPr>
              <a:t>大</a:t>
            </a:r>
          </a:p>
        </p:txBody>
      </p:sp>
      <p:sp>
        <p:nvSpPr>
          <p:cNvPr id="11276" name="文本框 11275"/>
          <p:cNvSpPr txBox="1"/>
          <p:nvPr/>
        </p:nvSpPr>
        <p:spPr>
          <a:xfrm>
            <a:off x="8987405" y="4842126"/>
            <a:ext cx="137149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楷体_GB2312" pitchFamily="1" charset="-122"/>
                <a:ea typeface="微软雅黑" panose="020B0503020204020204" charset="-122"/>
              </a:rPr>
              <a:t>大</a:t>
            </a:r>
          </a:p>
        </p:txBody>
      </p:sp>
      <p:sp>
        <p:nvSpPr>
          <p:cNvPr id="11277" name="文本框 11276"/>
          <p:cNvSpPr txBox="1"/>
          <p:nvPr/>
        </p:nvSpPr>
        <p:spPr>
          <a:xfrm>
            <a:off x="627974" y="1148786"/>
            <a:ext cx="4674954" cy="1241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让</a:t>
            </a:r>
            <a:r>
              <a:rPr lang="zh-CN" altLang="en-US" sz="3735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同一小球</a:t>
            </a:r>
            <a:r>
              <a:rPr lang="zh-CN" altLang="en-US" sz="3735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从斜面的</a:t>
            </a:r>
            <a:r>
              <a:rPr lang="zh-CN" altLang="en-US" sz="3735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不同高度</a:t>
            </a:r>
            <a:r>
              <a:rPr lang="zh-CN" altLang="en-US" sz="3735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由静止滚下</a:t>
            </a:r>
          </a:p>
        </p:txBody>
      </p:sp>
    </p:spTree>
    <p:extLst>
      <p:ext uri="{BB962C8B-B14F-4D97-AF65-F5344CB8AC3E}">
        <p14:creationId xmlns:p14="http://schemas.microsoft.com/office/powerpoint/2010/main" val="361619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86 -3E-06 C -0.030796 0.00903 -0.024726 0.01945 -0.017606 0.02778 C -0.010486 0.03542 -0.002326 0.04213 0.006704 0.04746 C 0.015904 0.05278 0.023194 0.05648 0.037434 0.06065 C 0.052184 0.06389 0.047154 0.06736 0.093164 0.06875 C 0.138994 0.07107 0.276144 0.06875 0.313644 0.06875" pathEditMode="relative" rAng="0" ptsTypes="aaaaaA">
                                      <p:cBhvr>
                                        <p:cTn id="41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3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111E-06 -3.7037E-06 L 0.17847 -0.00046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2.59259E-06 C 0.00642 0.00579 0.01302 0.01227 0.01753 0.01597 C 0.02222 0.01945 0.02413 0.02014 0.02812 0.02199 C 0.03212 0.02385 0.03715 0.02616 0.04149 0.02801 C 0.046 0.02963 0.04844 0.03079 0.05486 0.03195 C 0.06146 0.03334 0.04878 0.03496 0.08055 0.03611 C 0.11215 0.03727 0.21493 0.03797 0.24514 0.0382 C 0.27604 0.03912 0.26909 0.03843 0.26302 0.0382" pathEditMode="relative" rAng="0" ptsTypes="aaaaaaaA">
                                      <p:cBhvr>
                                        <p:cTn id="4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19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4024 -2E-06 L 0.115412 -2E-06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  <p:bldP spid="1127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1927</Words>
  <Application>Microsoft Office PowerPoint</Application>
  <PresentationFormat>自定义</PresentationFormat>
  <Paragraphs>230</Paragraphs>
  <Slides>46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49" baseType="lpstr">
      <vt:lpstr>Office 主题</vt:lpstr>
      <vt:lpstr>Equation.KSEE3</vt:lpstr>
      <vt:lpstr>Microsoft 公式 3.0</vt:lpstr>
      <vt:lpstr>PowerPoint 演示文稿</vt:lpstr>
      <vt:lpstr>10.6 合理利用机械能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下列情况机械能转换过程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2021-03-02T14:37:37Z</dcterms:created>
  <dcterms:modified xsi:type="dcterms:W3CDTF">2021-03-26T01:37:12Z</dcterms:modified>
</cp:coreProperties>
</file>