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758" r:id="rId3"/>
    <p:sldId id="744" r:id="rId4"/>
    <p:sldId id="749" r:id="rId5"/>
    <p:sldId id="762" r:id="rId6"/>
    <p:sldId id="768" r:id="rId7"/>
    <p:sldId id="750" r:id="rId8"/>
    <p:sldId id="760" r:id="rId9"/>
    <p:sldId id="764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759" r:id="rId29"/>
    <p:sldId id="789" r:id="rId30"/>
    <p:sldId id="864" r:id="rId31"/>
    <p:sldId id="865" r:id="rId32"/>
    <p:sldId id="866" r:id="rId33"/>
    <p:sldId id="867" r:id="rId34"/>
    <p:sldId id="868" r:id="rId35"/>
    <p:sldId id="869" r:id="rId36"/>
    <p:sldId id="870" r:id="rId37"/>
    <p:sldId id="871" r:id="rId38"/>
    <p:sldId id="761" r:id="rId39"/>
    <p:sldId id="805" r:id="rId40"/>
    <p:sldId id="874" r:id="rId41"/>
    <p:sldId id="875" r:id="rId42"/>
    <p:sldId id="876" r:id="rId43"/>
    <p:sldId id="877" r:id="rId44"/>
    <p:sldId id="878" r:id="rId45"/>
    <p:sldId id="879" r:id="rId46"/>
    <p:sldId id="880" r:id="rId47"/>
    <p:sldId id="881" r:id="rId48"/>
    <p:sldId id="882" r:id="rId49"/>
    <p:sldId id="883" r:id="rId50"/>
    <p:sldId id="884" r:id="rId51"/>
    <p:sldId id="885" r:id="rId52"/>
    <p:sldId id="886" r:id="rId53"/>
    <p:sldId id="887" r:id="rId54"/>
    <p:sldId id="888" r:id="rId55"/>
    <p:sldId id="889" r:id="rId56"/>
    <p:sldId id="890" r:id="rId57"/>
    <p:sldId id="891" r:id="rId58"/>
    <p:sldId id="892" r:id="rId59"/>
    <p:sldId id="893" r:id="rId60"/>
    <p:sldId id="894" r:id="rId61"/>
    <p:sldId id="895" r:id="rId62"/>
    <p:sldId id="896" r:id="rId63"/>
    <p:sldId id="897" r:id="rId64"/>
    <p:sldId id="898" r:id="rId65"/>
    <p:sldId id="899" r:id="rId66"/>
    <p:sldId id="900" r:id="rId67"/>
    <p:sldId id="901" r:id="rId68"/>
    <p:sldId id="902" r:id="rId69"/>
    <p:sldId id="903" r:id="rId70"/>
    <p:sldId id="906" r:id="rId71"/>
    <p:sldId id="907" r:id="rId72"/>
    <p:sldId id="908" r:id="rId73"/>
    <p:sldId id="909" r:id="rId74"/>
    <p:sldId id="910" r:id="rId75"/>
    <p:sldId id="911" r:id="rId76"/>
    <p:sldId id="735" r:id="rId77"/>
  </p:sldIdLst>
  <p:sldSz cx="11522075" cy="6480175"/>
  <p:notesSz cx="6858000" cy="9144000"/>
  <p:custDataLst>
    <p:tags r:id="rId7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17" userDrawn="1">
          <p15:clr>
            <a:srgbClr val="A4A3A4"/>
          </p15:clr>
        </p15:guide>
        <p15:guide id="4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97" d="100"/>
          <a:sy n="97" d="100"/>
        </p:scale>
        <p:origin x="498" y="90"/>
      </p:cViewPr>
      <p:guideLst>
        <p:guide orient="horz" pos="726"/>
        <p:guide pos="227"/>
        <p:guide orient="horz" pos="317"/>
        <p:guide orient="horz"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tags" Target="tags/tag1.xml" /><Relationship Id="rId79" Type="http://schemas.openxmlformats.org/officeDocument/2006/relationships/presProps" Target="presProps.xml" /><Relationship Id="rId8" Type="http://schemas.openxmlformats.org/officeDocument/2006/relationships/slide" Target="slides/slide6.xml" /><Relationship Id="rId80" Type="http://schemas.openxmlformats.org/officeDocument/2006/relationships/viewProps" Target="viewProps.xml" /><Relationship Id="rId81" Type="http://schemas.openxmlformats.org/officeDocument/2006/relationships/theme" Target="theme/theme1.xml" /><Relationship Id="rId82" Type="http://schemas.openxmlformats.org/officeDocument/2006/relationships/tableStyles" Target="tableStyles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75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="" xmlns:a16="http://schemas.microsoft.com/office/drawing/2014/main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" Target="../slides/slide2.xml" TargetMode="Interna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7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3.xml" TargetMode="Internal" /><Relationship Id="rId3" Type="http://schemas.openxmlformats.org/officeDocument/2006/relationships/slide" Target="slide6.xml" TargetMode="Internal" /><Relationship Id="rId4" Type="http://schemas.openxmlformats.org/officeDocument/2006/relationships/slide" Target="slide7.xml" TargetMode="Internal" /><Relationship Id="rId5" Type="http://schemas.openxmlformats.org/officeDocument/2006/relationships/slide" Target="slide27.xml" TargetMode="Internal" /><Relationship Id="rId6" Type="http://schemas.openxmlformats.org/officeDocument/2006/relationships/slide" Target="slide3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4.docx" TargetMode="Internal" /><Relationship Id="rId3" Type="http://schemas.openxmlformats.org/officeDocument/2006/relationships/image" Target="../media/image6.emf" /><Relationship Id="rId4" Type="http://schemas.openxmlformats.org/officeDocument/2006/relationships/vmlDrawing" Target="../drawings/vmlDrawing4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.docx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.doc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.doc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5.docx" TargetMode="Internal" /><Relationship Id="rId3" Type="http://schemas.openxmlformats.org/officeDocument/2006/relationships/image" Target="../media/image35.emf" /><Relationship Id="rId4" Type="http://schemas.openxmlformats.org/officeDocument/2006/relationships/vmlDrawing" Target="../drawings/vmlDrawing5.v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6.docx" TargetMode="Internal" /><Relationship Id="rId3" Type="http://schemas.openxmlformats.org/officeDocument/2006/relationships/image" Target="../media/image38.emf" /><Relationship Id="rId4" Type="http://schemas.openxmlformats.org/officeDocument/2006/relationships/vmlDrawing" Target="../drawings/vmlDrawing6.v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/>
              <a:t>第八章　运动和力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/>
                <a:tab pos="2044239"/>
                <a:tab pos="2969457"/>
                <a:tab pos="3959476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87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小明站在地面竖直向上扔出一枚硬币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若硬币在最高点时失去一切外力作用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则硬币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保持静止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竖直向上做匀速直线运动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向下加速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竖直向下做匀速直线运动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牛顿第一定律的内容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一切物体在没有受到力的作用时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总保持静止状态或匀速直线运动状态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小明站在地面竖直向上扔出一枚硬币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若硬币在最高点时失去一切外力作用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则硬币此时速度为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将保持静止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2621" y="182942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4951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如图所示为伽利略的理想斜面实验示意图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小球从第一个斜面滚下后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沿着第二个斜面上升到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原来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如果第二个斜面倾斜度为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BF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小球就会永远滚动下去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伽利略认为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力不是维持物体运动的原因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牛顿第一定律是可以用实验来直接验证的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4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905053" y="1498879"/>
            <a:ext cx="5349329" cy="24842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10629" y="128603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05267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物体保持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状态不变的性质叫做惯性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即所有物体都有保持其原来运动状态不变的性质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46317" y="29108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21077" y="291085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56999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一切物体在任何情况下都具有惯性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惯性的大小只与物体的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越大的惯性越大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惯性与物体的运动速度、所处的运动状态等其他因素无关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惯性不是力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受到惯性的作用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也不能与力作大小的比较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52709" y="226147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73405" y="226147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1647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利用惯性解释现象的方法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锤头柄松了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将锤头柄在地上砸几下就能套紧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先描述物体原来的状态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锤和柄原来一起向下运动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物体的某部分由于受到外力而突然改变运动状态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柄由于撞击而突然停止运动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物体另一部分由于具有惯性而继续保持原来的运动状态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锤由于惯性会继续向下运动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描述最终会出现的结果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锤就紧紧地套在柄上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81767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生活中的惯性现象有时是有益的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有时是有害的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我们并不能避免或减小惯性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但我们总是想办法减小惯性带来的损害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9477" y="193523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跳远助跑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5133" y="250295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套锤头柄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55522" y="2502951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汽车突然刹车时人会向前倾倒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8469" y="3043727"/>
            <a:ext cx="554029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跑步时脚绊到石头会向前跌倒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62319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今年五一假期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小江一家开车到开化江源游玩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下列是小江对游玩场景的描写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其中符合科学道理的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早上冲出家门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由于受到惯性的作用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跑到车边很难停下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上车后系上安全带可以减小行车时的惯性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从而减少意外伤害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上山过程中惯性越来越大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导致爬山越来越慢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爬上山顶抛出太阳帽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太阳帽离手前后惯性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40725" y="199628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惯性是任何物体都具有的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不能说受到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质量是惯性大小的唯一量度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三项中物体的质量没有变化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所以惯性没有发生变化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两项错误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一切物体在任何时候都具有惯性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惯性的大小只与物体自身的质量有关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与其他因素无关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67247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许多交通事故是因物体惯性造成的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下列交通规则与惯性无关的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系安全带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保持车距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限速行驶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靠右行驶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51877" y="24268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物体受到几个力的作用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如果保持静止状态或匀速直线运动状态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我们就说这几个力平衡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一个物体若只受到两个力的作用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并且保持静止状态或匀速直线运动状态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我们就说这两个力是平衡力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简称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二力平衡的条件是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非平衡力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一个物体受到几个力的作用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如果物体的运动状态不断发生改变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这几个力就是非平衡力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97773" y="400380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作用在同一个物体上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5765" y="45896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大小相等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00797" y="45896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方向相反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43725" y="4527256"/>
            <a:ext cx="389241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作用在同一条直线上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598922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16119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26250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36381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图文框 5">
            <a:hlinkClick r:id="rId6" action="ppaction://hlinksldjump"/>
          </p:cNvPr>
          <p:cNvSpPr/>
          <p:nvPr/>
        </p:nvSpPr>
        <p:spPr>
          <a:xfrm>
            <a:off x="1728589" y="46512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物体处于静止状态或匀速直线运动状态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有两种可能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一是物体没有受到任何力的作用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现实中并不存在这样的物体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二是物体所受的是平衡力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判断二力是否平衡必须同时满足上述四个条件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缺一不可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反过来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若一个物体受到的两个力是平衡的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则可判断这两个力的大小关系与方向特点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若物体保持静止状态或匀速直线运动状态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则可确定物体受到平衡力的作用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反过来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若物体受到平衡力的作用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则可确定物体一定保持静止状态或匀速直线运动状态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二力平衡与相互作用力的比较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从力的三要素方面进行比较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8958"/>
              </p:ext>
            </p:extLst>
          </p:nvPr>
        </p:nvGraphicFramePr>
        <p:xfrm>
          <a:off x="361950" y="1787349"/>
          <a:ext cx="10807700" cy="471594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872813" imgH="1689801" progId="Word.Document.12">
                  <p:embed/>
                </p:oleObj>
              </mc:Choice>
              <mc:Fallback>
                <p:oleObj name="文档" r:id="rId2" imgW="3872813" imgH="168980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787349"/>
                        <a:ext cx="10807700" cy="471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808709" y="2701479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作用在同一个物体上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04005" y="29477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相等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48722" y="29477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相反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01397" y="2504417"/>
            <a:ext cx="2016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作用在同一条直线上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08709" y="4365621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作用在两个不同物体上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04005" y="461184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相等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48722" y="461184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相反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001397" y="4164986"/>
            <a:ext cx="2016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作用在同一条直线上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50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015951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【拓展】一条直线上三个力的平衡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如果一个物体受到三个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或更多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且这些力作用在同一条直线上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则一个方向上所有力的和等于另一个方向上所有力的和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61950" y="895382"/>
            <a:ext cx="10632378" cy="4338081"/>
            <a:chOff x="361950" y="895382"/>
            <a:chExt cx="10632378" cy="4338081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1836395"/>
              <a:ext cx="9071495" cy="2456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7970"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例如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如图所示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一物体挂在弹簧测力计下并浸没在水中处于静止状态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则物体受到的力有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____________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____________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____________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这些力的大小关系是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____________.</a:t>
              </a:r>
              <a:r>
                <a:rPr lang="en-US" altLang="zh-CN" i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image454.jpe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7461" y="895382"/>
              <a:ext cx="1416867" cy="4338081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44829" y="3054680"/>
            <a:ext cx="130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重力</a:t>
            </a:r>
            <a:r>
              <a:rPr lang="en-US" altLang="zh-CN" i="1">
                <a:ea typeface="宋体" panose="02010600030101010101" pitchFamily="2" charset="-122"/>
              </a:rPr>
              <a:t>G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93751" y="3044847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拉力</a:t>
            </a:r>
            <a:r>
              <a:rPr lang="en-US" altLang="zh-CN" i="1">
                <a:ea typeface="宋体" panose="02010600030101010101" pitchFamily="2" charset="-122"/>
              </a:rPr>
              <a:t>F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拉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47061" y="3035014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浮力</a:t>
            </a:r>
            <a:r>
              <a:rPr lang="en-US" altLang="zh-CN" i="1">
                <a:ea typeface="宋体" panose="02010600030101010101" pitchFamily="2" charset="-122"/>
              </a:rPr>
              <a:t>F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浮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32845" y="3601248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G</a:t>
            </a:r>
            <a:r>
              <a:rPr lang="en-US" altLang="zh-CN">
                <a:ea typeface="宋体" panose="02010600030101010101" pitchFamily="2" charset="-122"/>
              </a:rPr>
              <a:t>=</a:t>
            </a:r>
            <a:r>
              <a:rPr lang="en-US" altLang="zh-CN" i="1">
                <a:ea typeface="宋体" panose="02010600030101010101" pitchFamily="2" charset="-122"/>
              </a:rPr>
              <a:t>F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拉</a:t>
            </a:r>
            <a:r>
              <a:rPr lang="en-US" altLang="zh-CN">
                <a:ea typeface="宋体" panose="02010600030101010101" pitchFamily="2" charset="-122"/>
              </a:rPr>
              <a:t>+</a:t>
            </a:r>
            <a:r>
              <a:rPr lang="en-US" altLang="zh-CN" i="1">
                <a:ea typeface="宋体" panose="02010600030101010101" pitchFamily="2" charset="-122"/>
              </a:rPr>
              <a:t>F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8471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小鸟受到的重力与小鸟对树枝的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压力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小鸟对树枝的压力与树枝对小鸟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支持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小鸟受到的重力与树枝对小鸟的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持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小鸟受到的重力与树枝受到的重力是一对平衡力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5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205" y="2589540"/>
            <a:ext cx="3530172" cy="25202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81519" y="126729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小鸟受到的重力与小鸟对树枝的压力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这两个力作用在两个物体上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小鸟对树枝的压力与树枝对小鸟的支持力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这两个力大小相等、方向相反、作用在同一条直线上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作用在两个物体上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是一对相互作用力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小鸟受到的重力与树枝对小鸟的支持力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这两个力符合二力平衡的四个条件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小鸟受到的重力与树枝受到的重力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两个力既不是相互作用力也不是平衡力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二力平衡的四个条件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两个力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大小相等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,(2)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方向相反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,(3)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作用在同一条直线上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,(4)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作用在同一个物体上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即受力物体相同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四个条件缺一不可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23083"/>
      </p:ext>
    </p:extLst>
  </p:cSld>
  <p:clrMapOvr>
    <a:masterClrMapping/>
  </p:clrMapOvr>
  <p:transition spd="med">
    <p:pull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24227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弹簧测力计拉着放在水平桌面上的木块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使其做匀速直线运动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以下叙述中的两个力属于一对平衡力的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测力计对木块的拉力与木块所受的重力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手受到测力计的拉力与木块受到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桌面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摩擦力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木块受到的重力与桌面对木块的支持力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木块对桌面的压力与桌面对木块的支持力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5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885781" y="2516666"/>
            <a:ext cx="3318368" cy="15479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86493" y="207812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43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研究阻力对物体运动的影响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用如图所示装置进行探究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研究阻力对物体运动的影响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4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77" y="2945660"/>
            <a:ext cx="9647559" cy="1461509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361950" y="4511926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该实验研究的对象是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实验中通过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反映阻力对物体运动的影响情况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这种方法中做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6605" y="456755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小车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4621" y="513626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比较小车在水平面上运动的距离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45479" y="573313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转换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4395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让小车从斜面上滑下后沿水平面运动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是为了使小车在竖直方向上受到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力的作用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这两个力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相当于小车只受到水平方向上的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力的作用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让同一小车从斜面上同一位置由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开始下滑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每次实验中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为了让小车在水平面上受到不同的阻力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采用的做法是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4309" y="143988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重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74697" y="143626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支持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01013" y="202466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81549" y="2599604"/>
            <a:ext cx="210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摩擦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或阻</a:t>
            </a:r>
            <a:r>
              <a:rPr lang="en-US" altLang="zh-CN"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73205" y="318437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00597" y="3716009"/>
            <a:ext cx="67215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使小车到达水平面时的速度相同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4317" y="4940092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改变水平面的粗糙程度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22438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实验表明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水平表面越光滑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小车运动的距离越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说明小车受到的阻力越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速度减小得越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小车从斜面运动到底端还会继续运动的原因是小车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小车最终会在水平面上停止下来的原因是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若在实验中发现小车在棉布表面上运动时冲出了水平板面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改进方法是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67629" y="106807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远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09781" y="165195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90746" y="164697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慢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95252" y="281427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具有惯性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10403" y="3401126"/>
            <a:ext cx="540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小车受到摩擦力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或受到阻力</a:t>
            </a:r>
            <a:r>
              <a:rPr lang="en-US" altLang="zh-CN"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99414" y="4576190"/>
            <a:ext cx="6875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让小车从斜面上较低的高度静止释放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664608"/>
              </p:ext>
            </p:extLst>
          </p:nvPr>
        </p:nvGraphicFramePr>
        <p:xfrm>
          <a:off x="361950" y="2166625"/>
          <a:ext cx="10807700" cy="2397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26154" imgH="848854" progId="Word.Document.12">
                  <p:embed/>
                </p:oleObj>
              </mc:Choice>
              <mc:Fallback>
                <p:oleObj name="文档" r:id="rId2" imgW="3826154" imgH="84885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166625"/>
                        <a:ext cx="10807700" cy="239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3991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如果有一种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路面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的材料比木板更光滑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如果将木板面换成玻璃表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其他条件不变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则小车运动的路程将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小车在木板面上运动的路程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在此基础上进一步推理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如果有一种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路面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的材料无限光滑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其他条件不变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小车运动的路程将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其速度大小将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即小车将会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这种在事实的基础上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经过推理而得出结论的方法叫做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7045" y="148428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68733" y="323532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更远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9181" y="382009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56981" y="3816741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一直做匀速直线运动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18053" y="441753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理想实验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本实验得到的结论是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如果运动的受外力作用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它将保持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最早通过实验得出这一结论的物理学家是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英国物理学家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在前人的基础上进一步总结得出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一切物体在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总保持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这一规律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直接由实验得出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原因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(10)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本实验结果表明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物体的运动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需要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不需要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力来维持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物体运动状态的原因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453" y="1238000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匀速直线运动状态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67917" y="1838134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伽利略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27370" y="184154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牛顿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58269" y="2419624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不受外力作用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87071" y="3005520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静止状态或匀速直线运动状态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351605" y="300552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4453" y="4122360"/>
            <a:ext cx="430438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接触面不可能无限光滑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5095" y="476084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不需要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59006" y="534910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改变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探究二力平衡的条件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所示是小明探究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二力平衡的条件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的实验装置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实验中用小车代替木块的原因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实验中通过改变砝码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来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探究二力大小的关系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实验时应使小车处于平衡状态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平衡状态有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两种状态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而在本实验中应使小车处于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46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205" y="1881767"/>
            <a:ext cx="3638497" cy="20521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1950" y="2192647"/>
            <a:ext cx="6479207" cy="121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利用小车可以减小摩擦力对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endParaRPr lang="en-US" altLang="zh-CN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产生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的影响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31125" y="340404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3237" y="515480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20645" y="457523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88596" y="574741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5119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小明发现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同时向左盘和右盘中加入一个质量相等的砝码时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小车处于静止状态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由此他得出结论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二力平衡的条件之一是两个力的大小相等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这种做法是否科学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将小车旋转一定角度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松手后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发现小车旋转后又恢复原状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说明两个力必须作用在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物体才能平衡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进一步实验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得出二力平衡的完整条件是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7301" y="182071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不科学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38005" y="2405487"/>
            <a:ext cx="8288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一次实验不能得出普遍规律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应进行多次实验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72589" y="358158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同一直线</a:t>
            </a:r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361950" y="4690079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同时作用在一个物体上、大小相等、方向相反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且作用在同一条直线上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3215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0570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某次实验时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在左盘放入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右盘放入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的砝码时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小车处于静止状态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此时小车受到的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可能是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这个现象与二力平衡条件不完全相符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你认为产生此现象的原因可能是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小车受到的这个力的大小应该是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方向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2711" y="192540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29605" y="3100233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小车受到摩擦力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21098" y="3688959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0</a:t>
            </a:r>
            <a:r>
              <a:rPr lang="en-US" altLang="zh-CN" i="1" smtClean="0">
                <a:ea typeface="宋体" panose="02010600030101010101" pitchFamily="2" charset="-122"/>
              </a:rPr>
              <a:t>.</a:t>
            </a:r>
            <a:r>
              <a:rPr lang="en-US" altLang="zh-CN" smtClean="0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1032" y="427373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水平向右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0426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甲所示的装置也可以完成该实验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在实验中应使用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卡片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原因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6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08" y="2481816"/>
            <a:ext cx="8119985" cy="36808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14365" y="114269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轻</a:t>
            </a:r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654057" y="1674276"/>
            <a:ext cx="481894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减小重力对实验产生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影响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2441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3991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当小卡片平衡时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将小卡片转过一个角度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松手后小卡片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此步骤是为了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(10)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为了验证两个力平衡时必须作用在同一物体上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在完成上述操作后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下一步的操作是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乙所示的装置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探究二力平衡的条件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6837" y="147763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97953" y="2029842"/>
            <a:ext cx="69912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两个力不在同一直线上是否能够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112965" y="3188187"/>
            <a:ext cx="56166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用剪刀沿竖直方向将卡片剪开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19085" y="440565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497953" y="3771510"/>
            <a:ext cx="34628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卡片能否平衡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74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335199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杭州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惯性是物体的一种性质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物体运动状态改变时才有惯性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物体速度越大惯性也越大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静止或匀速运动的物体没有惯性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物体受力或不受力时都具有惯性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9973" y="259201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6147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1547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鄂州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百米赛跑运动员到达终点不能马上停下来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是由于运动员具有惯性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汽车驾驶员和乘客需要系上安全带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是为了减小汽车行驶中人的惯性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行驶中的公交车紧急刹车时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乘客会向前倾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是由于惯性力的作用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高速公路严禁超速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是因为速度越大惯性越大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4621" y="86013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6392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5454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株洲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锤头松动了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要把锤头和锤柄套紧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人们常用撞击锤下端的方法使之套紧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这主要是因为下列哪一个物体具有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惯性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凳子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锤头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6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337101" y="2480679"/>
            <a:ext cx="2958649" cy="24661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9312" y="22843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1558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8553"/>
              </p:ext>
            </p:extLst>
          </p:nvPr>
        </p:nvGraphicFramePr>
        <p:xfrm>
          <a:off x="361950" y="556430"/>
          <a:ext cx="10807700" cy="601568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26154" imgH="2129681" progId="Word.Document.12">
                  <p:embed/>
                </p:oleObj>
              </mc:Choice>
              <mc:Fallback>
                <p:oleObj name="文档" r:id="rId2" imgW="3826154" imgH="212968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556430"/>
                        <a:ext cx="10807700" cy="601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5730"/>
      </p:ext>
    </p:extLst>
  </p:cSld>
  <p:clrMapOvr>
    <a:masterClrMapping/>
  </p:clrMapOvr>
  <p:transition spd="slow">
    <p:wheel spokes="1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432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徐州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飞机要在飞行中向目标处空投救灾物品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空投位置应是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.B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三个位置都可以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6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069101" y="2308143"/>
            <a:ext cx="3393397" cy="18721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63589" y="14922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2220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18085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金属球用细绳挂在车厢内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并相对于车静止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位置如图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下列选项中能导致球突然从如图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位置变成如图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位置的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image4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71" y="2284319"/>
            <a:ext cx="5546059" cy="2718356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508944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车向西起动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			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车做匀速直线运动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车向东直线运动时加速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车向东直线运动时减速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2603" y="170473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579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87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河池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一个木箱放在水平地面上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小军用一个水平向右的力推木箱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但未推动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木箱受到竖直向下的支持力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推木箱时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小军不受到木箱的作用力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木箱受到的重力和地面的支持力是一对平衡力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若此时木箱所受的外力同时消失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它将做匀速直线运动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6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205" y="1973623"/>
            <a:ext cx="3054338" cy="25921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41686" y="126637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4092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63823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西宁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如图是小杨同学参加西宁市学考体育测试投掷实心球的场景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下列情况中实心球受到平衡力作用的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实心球在空中上升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实心球从空中下落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实心球在地上越滚越慢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实心球停在地面上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34" y="2150132"/>
            <a:ext cx="6710732" cy="21836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258213" y="152815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4416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432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益阳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如图所示是小明跑步时的情形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关于图中小明受力情况的说法正确的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小明所受重力与地面对小明的支持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不是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小明对地面的压力与地面对小明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支持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地面对小明的摩擦力与小明对地面的摩擦力是一对平衡力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地面对小明的摩擦是有害摩擦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8137301" y="1676282"/>
            <a:ext cx="2448024" cy="2448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54429" y="14922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528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4500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宜昌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的水平推力把重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的物理书压在竖直黑板上静止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书对黑板的压力与黑板对书的支持力彼此平衡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黑板对书的摩擦力为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N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书受到摩擦力的方向竖直向下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书受到两对平衡力的作用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9433445" y="2136419"/>
            <a:ext cx="1529208" cy="25200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82621" y="198645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0900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4395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滨州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小车从斜面上滑下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下列分析正确的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小车在斜面上只受重力作用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小车到达斜面底端不能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立即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停下来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是因为受到惯性力的作用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小车在水平面上运动的速度逐渐变小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是因为小车不受力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小车在水平面上运动时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若所受外力突然消失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它将做匀速直线运动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697141" y="1904481"/>
            <a:ext cx="3864472" cy="13581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75373" y="146273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196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7984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海南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用测力计拉着物体在水平面上做匀速直线运动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测力计的示数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物体受到的重力大小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物体受到的支持力大小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物体受到的摩擦力大小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物体对桌面的压力大小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08" y="2466798"/>
            <a:ext cx="8119985" cy="13807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60405" y="174758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45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97680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燕子归巢时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沿图示虚线方向匀速滑翔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能正确表示这个过程中空气对燕子作用力方向的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833045" y="2571567"/>
            <a:ext cx="3535766" cy="22500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81117" y="196178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00465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的铁块吸附在竖直放置足够长的磁性平板上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在拉力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的作用下竖直向上运动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铁块运动过程中速度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的大小随时间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变化的图象如图乙所示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若铁块受到的摩擦力为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N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内拉力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=10 N;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内拉力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=10 N;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内铁块通过的路程等于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 m;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内铁块竖直向上匀速运动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9854" y="2664023"/>
            <a:ext cx="4050152" cy="2160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28157" y="226147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4373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492373"/>
              </p:ext>
            </p:extLst>
          </p:nvPr>
        </p:nvGraphicFramePr>
        <p:xfrm>
          <a:off x="361950" y="1289042"/>
          <a:ext cx="10807700" cy="415291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26154" imgH="1470220" progId="Word.Document.12">
                  <p:embed/>
                </p:oleObj>
              </mc:Choice>
              <mc:Fallback>
                <p:oleObj name="文档" r:id="rId2" imgW="3826154" imgH="14702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289042"/>
                        <a:ext cx="10807700" cy="415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6480"/>
      </p:ext>
    </p:extLst>
  </p:cSld>
  <p:clrMapOvr>
    <a:masterClrMapping/>
  </p:clrMapOvr>
  <p:transition spd="slow">
    <p:wheel spokes="1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1143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贵港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完全相同的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两个长方体物块叠放在水平地面上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在拉力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作用下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一起向右做匀速直线运动下列说法正确的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受到的重力和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的支持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一对相互作用力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受到的重力和地面对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的支持力是一对平衡力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的摩擦力方向水平向右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大小等于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对地面的摩擦力方向水平向左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大小等于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685589" y="2065111"/>
            <a:ext cx="2727109" cy="169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36685" y="208477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9191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8471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在工业生产中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常用传送带运送工件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水平传送带以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m/s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的速度匀速向右传送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工件放到传送带上后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速度随时间变化的图象如图所示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~t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工件受到平衡力的作用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~t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工件受到向左的摩擦力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~t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工件的重力与传送带对工件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支持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力始终是一对平衡力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~t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工件的重力与工件对传送带的压力始终是一对相互作用力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921277" y="1986827"/>
            <a:ext cx="3109217" cy="26639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72157" y="186210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5155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7193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青海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马龙在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年的布达佩斯世乒赛的决赛中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将迎面飞来的球扣回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这一现象表明球受到的作用力改变了球的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该力的施力物体是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球离开球拍后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仍向前运动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9677" y="309162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运动状态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45213" y="309162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球拍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27734" y="366656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惯性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0945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安顺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网传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日这天地球引力最小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可以将扫把静立于地面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或许你也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尝试过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其实只要细心操作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在任何时候你都能成功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扫把能静立于水平地面主要是利用了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之所以细心操作是为了满足原理中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的这一条件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这与地球引力大小并无关系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247368" y="3526389"/>
            <a:ext cx="1036864" cy="27002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24317" y="231381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二力平衡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59749" y="289859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在同一直线上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3088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361950" y="1318719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云南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是中国第五代隐身重型歼击机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其最大飞行速度为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马赫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空气中声速的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2.8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(15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空气中声速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340 m/s).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歼击机以最大飞行速度飞行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100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运动的路程为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进入战斗状态前歼击机丢掉副油箱以减小惯性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容易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不容易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8845" y="3133682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95 200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90293" y="369879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容易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9690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88175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雅安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物体受到甲、乙两弹簧测力计向相反方向的拉力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它处于平衡状态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此时弹簧测力计的示数为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4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964720"/>
            <a:ext cx="10807700" cy="23081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8709" y="1594856"/>
            <a:ext cx="4164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或匀速直线运动</a:t>
            </a:r>
            <a:r>
              <a:rPr lang="en-US" altLang="zh-CN"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057181" y="2219012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9229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无锡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探究阻力对物体运动的影响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的实验中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8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894783"/>
            <a:ext cx="10807700" cy="2733510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4707395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需将小车从斜面的同一位置由静止释放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以保证小车到达水平面时的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8917" y="53200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速度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1169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33259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让小车先后在铺有锦布、木板和玻璃板的水平面上滑行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最后所停的位置分别如图中的小旗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小车受到的阻力越小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小车运动的路程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我们可以通过小车所受阻力减小时其运动路程变化的趋势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推理出阻力减小到零时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运动的小车将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73205" y="285053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越远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95736" y="4028487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做匀速直线运动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39825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75791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物体甲的质量为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 kg,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物体乙恰好水平向右匀速直线运动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则物体乙受到的摩擦力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若要使物体乙水平向左匀速直线运动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则需给乙施加一个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水平向左的力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不计绳重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绳与滑轮间的摩擦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=10 N/kg)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8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897246" y="3391213"/>
            <a:ext cx="3737107" cy="27002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01499" y="12249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7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4138" y="237599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18902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717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齐齐哈尔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一个木箱放在各处粗糙程度均相同的水平地面上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对木箱施加一个水平向右、大小为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 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的拉力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使木箱水平向右做匀速直线运动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则此过程中木箱受到的摩擦力为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方向水平向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8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126421" y="3858663"/>
            <a:ext cx="3278758" cy="17639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0714" y="266402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15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29605" y="266402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598885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09" y="1161687"/>
            <a:ext cx="9646657" cy="51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spect="1"/>
          </p:cNvSpPr>
          <p:nvPr/>
        </p:nvSpPr>
        <p:spPr>
          <a:xfrm>
            <a:off x="361950" y="1089679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天水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小满用水平力推水平地面上的物体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图象如图所示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s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处于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内通过的路程是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48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761037" y="1863918"/>
            <a:ext cx="4771754" cy="25381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80020" y="287009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35510" y="4070677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39480" y="465450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4055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一遥控小电动车在平直的路面上做直线运动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随时间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变化的图象如图所示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4~8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内小车受到的牵引力恒为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4~8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内小车受到的合力为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运动的路程为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0~4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内小车受到的摩擦力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N(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8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553506" y="3560799"/>
            <a:ext cx="4424587" cy="272159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07877" y="23334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5133" y="233347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16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23152" y="290842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85381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粗糙程度相同的水平地面上放一重为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底面积为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的物体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用水平拉力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作用于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拉力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的大小与时间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的关系和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物体运动速度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的关系如图乙所示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物体对水平地面的压强是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Pa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8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555810"/>
            <a:ext cx="10807700" cy="25122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7137" y="2844682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2 500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75501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93735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由图象可知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当物体在第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受到的摩擦力是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时物体受到的摩擦力是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时撤去拉力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它能继续运动的原因是由于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如果当物体在第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一切的力都消失时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物体将做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1587" y="16668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37101" y="22418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30196" y="2809160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匀减速直线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或减速</a:t>
            </a:r>
            <a:r>
              <a:rPr lang="en-US" altLang="zh-CN"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30196" y="339393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惯性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90394" y="398517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7988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云南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在一次物理兴趣小组活动中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某组同学给大家展示了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探究阻力对物体运动的影响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实验中每次都使同一辆小车从斜面的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高度由静止自由滑下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目的是使小车到达水平面时具有相同的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9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771" y="3096071"/>
            <a:ext cx="3682057" cy="31683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179316" y="17210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同一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180" y="290083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速度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1301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95871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按照图甲、乙、丙的顺序实验时记录的内容如表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37625"/>
              </p:ext>
            </p:extLst>
          </p:nvPr>
        </p:nvGraphicFramePr>
        <p:xfrm>
          <a:off x="361950" y="2094234"/>
          <a:ext cx="10807700" cy="309006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3826154" imgH="1093950" progId="Word.Document.12">
                  <p:embed/>
                </p:oleObj>
              </mc:Choice>
              <mc:Fallback>
                <p:oleObj name="文档" r:id="rId2" imgW="3826154" imgH="10939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094234"/>
                        <a:ext cx="10807700" cy="309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496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9800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分析表中内容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得到的实验结论是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在其他条件相同时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小车受到的摩擦力越小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运动的距离越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进一步推理出的结论是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运动的小车不受阻力作用时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早在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多年前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意大利物理学家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就通过实验和科学推理的方法研究过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力和运动的关系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本实验所运用的实验和科学推理的方法还可用于研究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填写实验名称即可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6567" y="161770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远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62741" y="220360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永远运动下去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58901" y="278438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伽利略</a:t>
            </a:r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543293" y="3911746"/>
            <a:ext cx="396051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声音传播条件的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6682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38353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上述实验除用到实验推理的方法外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还用到了控制变量法和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实验中若再添加一小木块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就可用图丙装置来探究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动能与速度的关系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具体的操作是让同一小车从斜面的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由静止自由滑下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去撞击置于木板表面相同位置的木块并进行比较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2236" y="197343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转换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16700" y="314348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不同高度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8600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29639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如图甲是小雨探究二力平衡条件时的实验情景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9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93735"/>
            <a:ext cx="10807700" cy="41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709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4831"/>
            <a:ext cx="10807700" cy="47777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小雨将卡片上的两根细线分別跨过支架的轮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在线的两端分别挂上钩码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使作用在卡片上的两个拉力方向相反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并通过调整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改变拉力大小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为观察不在同一直线上的两个力是否能平衡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可用力将卡片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释放时观察其是否保持平衡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在卡片平衡时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用剪刀将卡片从中间剪开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并观察随之发生的现象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由此可以得到二力平衡的又一个条件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4573" y="202578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钩码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个数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04341" y="319372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旋转一定角度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2369" y="4935599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作用在同一物体上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8631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943943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牛顿第一定律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牛顿第一定律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一切物体在没有受到外力作用时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总保持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状态或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845" y="373543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60381" y="373543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15790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保持右侧滑轮的位置不变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降低左侧滑轮的高度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在两细线上各挂一个钩码时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小卡片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在探究同一问题时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小菡将木块放在水平桌面上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设计了如图乙所示的实验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当木块静止时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木块受到的力是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同学们认为小雨的实验优于小菡的实验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其主要原因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05053" y="163736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43909" y="339393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96109" y="45609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木块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在水平方向还受到摩擦力的作用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59932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小琪骑自行车上学途中发现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不蹬脚踏时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自行车也能向前行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小琪思考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自行车滑行的最大距离与哪些因素有关呢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她将思考的问题告诉了同学小红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两人做了如下猜想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猜想一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自行车滑行的最大距离可能与车和人的质量有关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猜想二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自行车滑行的最大距离可能与车和人的初速度有关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猜想三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自行车滑行的最大距离可能与地面的粗糙程度有关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她们两人合作利用圆柱形空瓶、木板等器材设计了如图所示的装置进行了探究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实验时将瓶子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从斜面上滚下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进入水平桌面时获得一定的速度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瓶子在水平木板上滚动一段距离停下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1981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49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51855"/>
            <a:ext cx="10807700" cy="40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315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17671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为了验证猜想一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她们第一次用空瓶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第二次在瓶里装满沙子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这样改变了质量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先后让瓶子从斜面上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无初速滚下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测出瓶子在水平木板上滚动的距离都为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她们使用的实验方法叫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根据实验结果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她们认为猜想一是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不正确的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为了验证猜想二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她们应该通过改变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来改变瓶子到达木板的速度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7261" y="163624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同一高度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36701" y="280621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控制变量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80517" y="340005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不正确的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29189" y="397112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瓶子在斜面上的高度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3980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1776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后来她们又在木板上铺了棉布做了三次实验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几次实验记录了如下表的一些数据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由表中数据可分析得出结论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物体在水平上滑行的距离与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都有关系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951419"/>
              </p:ext>
            </p:extLst>
          </p:nvPr>
        </p:nvGraphicFramePr>
        <p:xfrm>
          <a:off x="361950" y="2179631"/>
          <a:ext cx="10807700" cy="461175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3826154" imgH="1632660" progId="Word.Document.12">
                  <p:embed/>
                </p:oleObj>
              </mc:Choice>
              <mc:Fallback>
                <p:oleObj name="文档" r:id="rId2" imgW="3826154" imgH="16326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179631"/>
                        <a:ext cx="10807700" cy="4611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065525" y="1565876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接触面粗糙程度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41573" y="15658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初速度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8330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934700" y="124841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617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牛顿在前人的基础上总结出了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牛顿第一定律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又叫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这一实验结论是在可靠的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基础上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方法得出来的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这种实验方法物理学中叫做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这一结论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用实验进行验证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1357" y="24784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惯性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57381" y="24761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事实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93733" y="307070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理论推导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14485" y="365548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理想实验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01197" y="365548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87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牛顿第一定律提示了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作用在物体上的外力突然全部消失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原来是静止的物体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那么它将保持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原来是运动的物体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将保持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牛顿第一定律表明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需要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不需要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力来维持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力是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的原因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而不是维持物体运动状态的原因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古希腊哲学家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亚里士多德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认为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有力作用在物体上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物体才会运动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而意大利科学家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实验第一个推翻了亚里士多德的观点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77893" y="12238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86693" y="1815341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33061" y="240011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不需要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68549" y="298489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改变物体运动状态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9288" y="474242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伽利略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35455" y="474242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斜面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演示文稿3" id="{7F1B58FA-3D69-4926-A2BA-EEBABBAD5E6B}" vid="{76CC91B4-AC1E-4E21-9BDB-923C2B156DC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390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Arial</vt:lpstr>
      <vt:lpstr>Times New Roman</vt:lpstr>
      <vt:lpstr>黑体</vt:lpstr>
      <vt:lpstr>隶书</vt:lpstr>
      <vt:lpstr>微软雅黑</vt:lpstr>
      <vt:lpstr>Calibri</vt:lpstr>
      <vt:lpstr>NEU-BZ-S92</vt:lpstr>
      <vt:lpstr>方正大黑_GBK</vt:lpstr>
      <vt:lpstr>华文新魏</vt:lpstr>
      <vt:lpstr>宋体</vt:lpstr>
      <vt:lpstr>楷体</vt:lpstr>
      <vt:lpstr>仿宋</vt:lpstr>
      <vt:lpstr>专业教辅课件Q:251490010</vt:lpstr>
      <vt:lpstr>第八章　运动和力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2021-03-06T18:04:02Z</cp:lastPrinted>
  <dcterms:created xsi:type="dcterms:W3CDTF">2021-03-06T18:04:02Z</dcterms:created>
  <dcterms:modified xsi:type="dcterms:W3CDTF">2021-03-06T10:04:08Z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