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gif" ContentType="image/gif"/>
  <Default Extension="vml" ContentType="application/vnd.openxmlformats-officedocument.vmlDrawing"/>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71" r:id="rId1"/>
    <p:sldMasterId id="2147483684" r:id="rId2"/>
    <p:sldMasterId id="2147483694" r:id="rId3"/>
  </p:sldMasterIdLst>
  <p:notesMasterIdLst>
    <p:notesMasterId r:id="rId27"/>
  </p:notesMasterIdLst>
  <p:handoutMasterIdLst>
    <p:handoutMasterId r:id="rId28"/>
  </p:handoutMasterIdLst>
  <p:sldIdLst>
    <p:sldId id="256" r:id="rId4"/>
    <p:sldId id="258" r:id="rId5"/>
    <p:sldId id="342" r:id="rId6"/>
    <p:sldId id="289" r:id="rId7"/>
    <p:sldId id="375" r:id="rId8"/>
    <p:sldId id="376" r:id="rId9"/>
    <p:sldId id="378" r:id="rId10"/>
    <p:sldId id="382" r:id="rId11"/>
    <p:sldId id="383" r:id="rId12"/>
    <p:sldId id="308" r:id="rId13"/>
    <p:sldId id="381" r:id="rId14"/>
    <p:sldId id="309" r:id="rId15"/>
    <p:sldId id="384" r:id="rId16"/>
    <p:sldId id="283" r:id="rId17"/>
    <p:sldId id="334" r:id="rId18"/>
    <p:sldId id="320" r:id="rId19"/>
    <p:sldId id="319" r:id="rId20"/>
    <p:sldId id="284" r:id="rId21"/>
    <p:sldId id="400" r:id="rId22"/>
    <p:sldId id="401" r:id="rId23"/>
    <p:sldId id="270" r:id="rId24"/>
    <p:sldId id="339" r:id="rId25"/>
    <p:sldId id="340" r:id="rId26"/>
  </p:sldIdLst>
  <p:sldSz cx="9144000" cy="5143500" type="screen16x9"/>
  <p:notesSz cx="9947275" cy="6858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CC0000"/>
    <a:srgbClr val="CF8BD1"/>
    <a:srgbClr val="883D0B"/>
    <a:srgbClr val="0FB6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varScale="1">
        <p:scale>
          <a:sx n="119" d="100"/>
          <a:sy n="119" d="100"/>
        </p:scale>
        <p:origin x="-324" y="-10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handoutMaster" Target="handoutMasters/handout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notesMaster" Target="notesMasters/notesMaster1.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1"/>
            <a:ext cx="4310486" cy="34409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5634487" y="1"/>
            <a:ext cx="4310486" cy="344091"/>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2019/11/11</a:t>
            </a:fld>
            <a:endParaRPr lang="zh-CN" altLang="en-US"/>
          </a:p>
        </p:txBody>
      </p:sp>
      <p:sp>
        <p:nvSpPr>
          <p:cNvPr id="4" name="页脚占位符 3"/>
          <p:cNvSpPr>
            <a:spLocks noGrp="1"/>
          </p:cNvSpPr>
          <p:nvPr>
            <p:ph type="ftr" sz="quarter" idx="2"/>
          </p:nvPr>
        </p:nvSpPr>
        <p:spPr>
          <a:xfrm>
            <a:off x="0" y="6513910"/>
            <a:ext cx="4310486" cy="34409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5634487" y="6513910"/>
            <a:ext cx="4310486" cy="344090"/>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23150672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1"/>
            <a:ext cx="4310486" cy="34409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5634487" y="1"/>
            <a:ext cx="4310486" cy="344091"/>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t>2019/11/11</a:t>
            </a:fld>
            <a:endParaRPr lang="zh-CN" altLang="en-US"/>
          </a:p>
        </p:txBody>
      </p:sp>
      <p:sp>
        <p:nvSpPr>
          <p:cNvPr id="4" name="幻灯片图像占位符 3"/>
          <p:cNvSpPr>
            <a:spLocks noGrp="1" noRot="1" noChangeAspect="1"/>
          </p:cNvSpPr>
          <p:nvPr>
            <p:ph type="sldImg" idx="2"/>
          </p:nvPr>
        </p:nvSpPr>
        <p:spPr>
          <a:xfrm>
            <a:off x="2916238" y="857250"/>
            <a:ext cx="4114800" cy="23145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994728" y="3300412"/>
            <a:ext cx="7957820" cy="2700338"/>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6513910"/>
            <a:ext cx="4310486" cy="34409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5634487" y="6513910"/>
            <a:ext cx="4310486" cy="344090"/>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t>‹#›</a:t>
            </a:fld>
            <a:endParaRPr lang="zh-CN" altLang="en-US"/>
          </a:p>
        </p:txBody>
      </p:sp>
    </p:spTree>
    <p:extLst>
      <p:ext uri="{BB962C8B-B14F-4D97-AF65-F5344CB8AC3E}">
        <p14:creationId xmlns:p14="http://schemas.microsoft.com/office/powerpoint/2010/main" val="1842410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916238" y="857250"/>
            <a:ext cx="4114800" cy="2314575"/>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1</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916238" y="857250"/>
            <a:ext cx="4114800" cy="2314575"/>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5.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
        <p:nvSpPr>
          <p:cNvPr id="3" name="文本框 18"/>
          <p:cNvSpPr txBox="1"/>
          <p:nvPr userDrawn="1"/>
        </p:nvSpPr>
        <p:spPr>
          <a:xfrm>
            <a:off x="484292" y="-44503"/>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a:solidFill>
                  <a:prstClr val="black"/>
                </a:solidFill>
                <a:latin typeface="宋体" panose="02010600030101010101" pitchFamily="2" charset="-122"/>
                <a:ea typeface="宋体" panose="02010600030101010101" pitchFamily="2" charset="-122"/>
              </a:rPr>
              <a:t>导入新知</a:t>
            </a:r>
          </a:p>
        </p:txBody>
      </p:sp>
    </p:spTree>
    <p:extLst>
      <p:ext uri="{BB962C8B-B14F-4D97-AF65-F5344CB8AC3E}">
        <p14:creationId xmlns:p14="http://schemas.microsoft.com/office/powerpoint/2010/main" val="961199550"/>
      </p:ext>
    </p:extLst>
  </p:cSld>
  <p:clrMapOvr>
    <a:masterClrMapping/>
  </p:clrMapOvr>
  <p:transition spd="slow" advTm="0">
    <p:fade/>
  </p:transition>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143000" y="1390893"/>
            <a:ext cx="6858000" cy="1242039"/>
          </a:xfrm>
          <a:prstGeom prst="rect">
            <a:avLst/>
          </a:prstGeom>
        </p:spPr>
        <p:txBody>
          <a:bodyPr anchor="b">
            <a:normAutofit/>
          </a:bodyPr>
          <a:lstStyle>
            <a:lvl1pPr algn="ctr">
              <a:defRPr sz="5400" b="0"/>
            </a:lvl1pPr>
          </a:lstStyle>
          <a:p>
            <a:r>
              <a:rPr lang="zh-CN" altLang="en-US" dirty="0"/>
              <a:t>单击此处编辑标题</a:t>
            </a:r>
          </a:p>
        </p:txBody>
      </p:sp>
      <p:sp>
        <p:nvSpPr>
          <p:cNvPr id="3" name="副标题 2"/>
          <p:cNvSpPr>
            <a:spLocks noGrp="1"/>
          </p:cNvSpPr>
          <p:nvPr>
            <p:ph type="subTitle" idx="1"/>
          </p:nvPr>
        </p:nvSpPr>
        <p:spPr>
          <a:xfrm>
            <a:off x="1143000" y="2702001"/>
            <a:ext cx="6858000" cy="1242039"/>
          </a:xfrm>
          <a:prstGeom prst="rect">
            <a:avLst/>
          </a:prstGeom>
        </p:spPr>
        <p:txBody>
          <a:bodyPr>
            <a:normAutofit/>
          </a:bodyPr>
          <a:lstStyle>
            <a:lvl1pPr marL="0" indent="0" algn="ctr">
              <a:buNone/>
              <a:defRPr sz="135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dirty="0"/>
              <a:t>单击此处编辑母版副标题样式</a:t>
            </a:r>
          </a:p>
        </p:txBody>
      </p:sp>
      <p:sp>
        <p:nvSpPr>
          <p:cNvPr id="4" name="日期占位符 3"/>
          <p:cNvSpPr>
            <a:spLocks noGrp="1"/>
          </p:cNvSpPr>
          <p:nvPr>
            <p:ph type="dt" sz="half" idx="10"/>
          </p:nvPr>
        </p:nvSpPr>
        <p:spPr>
          <a:xfrm>
            <a:off x="628650" y="4768096"/>
            <a:ext cx="2057400" cy="273892"/>
          </a:xfrm>
          <a:prstGeom prst="rect">
            <a:avLst/>
          </a:prstGeom>
        </p:spPr>
        <p:txBody>
          <a:bodyPr/>
          <a:lstStyle/>
          <a:p>
            <a:fld id="{D997B5FA-0921-464F-AAE1-844C04324D75}" type="datetimeFigureOut">
              <a:rPr lang="zh-CN" altLang="en-US" smtClean="0">
                <a:solidFill>
                  <a:prstClr val="black"/>
                </a:solidFill>
              </a:rPr>
              <a:pPr/>
              <a:t>2019/11/11</a:t>
            </a:fld>
            <a:endParaRPr lang="zh-CN" altLang="en-US" dirty="0">
              <a:solidFill>
                <a:prstClr val="black"/>
              </a:solidFill>
            </a:endParaRPr>
          </a:p>
        </p:txBody>
      </p:sp>
      <p:sp>
        <p:nvSpPr>
          <p:cNvPr id="5" name="页脚占位符 4"/>
          <p:cNvSpPr>
            <a:spLocks noGrp="1"/>
          </p:cNvSpPr>
          <p:nvPr>
            <p:ph type="ftr" sz="quarter" idx="11"/>
          </p:nvPr>
        </p:nvSpPr>
        <p:spPr>
          <a:xfrm>
            <a:off x="3028950" y="4768096"/>
            <a:ext cx="3086100" cy="273892"/>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6457950" y="4768096"/>
            <a:ext cx="2057400" cy="273892"/>
          </a:xfrm>
          <a:prstGeom prst="rect">
            <a:avLst/>
          </a:prstGeom>
        </p:spPr>
        <p:txBody>
          <a:bodyPr/>
          <a:lstStyle/>
          <a:p>
            <a:fld id="{565CE74E-AB26-4998-AD42-012C4C1AD076}"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231651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92"/>
            <a:ext cx="7886700" cy="994346"/>
          </a:xfrm>
          <a:prstGeom prst="rect">
            <a:avLst/>
          </a:prstGeom>
        </p:spPr>
        <p:txBody>
          <a:bodyPr anchor="ctr" anchorCtr="0"/>
          <a:lstStyle/>
          <a:p>
            <a:r>
              <a:rPr lang="zh-CN" altLang="en-US" dirty="0"/>
              <a:t>单击此处编辑母版标题样式</a:t>
            </a:r>
          </a:p>
        </p:txBody>
      </p:sp>
      <p:sp>
        <p:nvSpPr>
          <p:cNvPr id="3" name="内容占位符 2"/>
          <p:cNvSpPr>
            <a:spLocks noGrp="1"/>
          </p:cNvSpPr>
          <p:nvPr>
            <p:ph idx="1"/>
          </p:nvPr>
        </p:nvSpPr>
        <p:spPr>
          <a:xfrm>
            <a:off x="628650" y="1369458"/>
            <a:ext cx="7886700" cy="3264074"/>
          </a:xfrm>
          <a:prstGeom prst="rect">
            <a:avLst/>
          </a:prstGeom>
        </p:spPr>
        <p:txBody>
          <a:bodyPr/>
          <a:lstStyle>
            <a:lvl1pPr>
              <a:defRPr sz="1800"/>
            </a:lvl1pPr>
            <a:lvl2pPr>
              <a:defRPr sz="1500"/>
            </a:lvl2pPr>
            <a:lvl3pPr>
              <a:defRPr sz="1350"/>
            </a:lvl3pPr>
            <a:lvl4pPr>
              <a:defRPr sz="1350"/>
            </a:lvl4pPr>
            <a:lvl5pPr>
              <a:defRPr sz="135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a:xfrm>
            <a:off x="628650" y="4768096"/>
            <a:ext cx="2057400" cy="273892"/>
          </a:xfrm>
          <a:prstGeom prst="rect">
            <a:avLst/>
          </a:prstGeom>
        </p:spPr>
        <p:txBody>
          <a:bodyPr/>
          <a:lstStyle/>
          <a:p>
            <a:fld id="{760FBDFE-C587-4B4C-A407-44438C67B59E}" type="datetimeFigureOut">
              <a:rPr lang="zh-CN" altLang="en-US" smtClean="0">
                <a:solidFill>
                  <a:prstClr val="black"/>
                </a:solidFill>
              </a:rPr>
              <a:pPr/>
              <a:t>2019/11/11</a:t>
            </a:fld>
            <a:endParaRPr lang="zh-CN" altLang="en-US" dirty="0">
              <a:solidFill>
                <a:prstClr val="black"/>
              </a:solidFill>
            </a:endParaRPr>
          </a:p>
        </p:txBody>
      </p:sp>
      <p:sp>
        <p:nvSpPr>
          <p:cNvPr id="5" name="页脚占位符 4"/>
          <p:cNvSpPr>
            <a:spLocks noGrp="1"/>
          </p:cNvSpPr>
          <p:nvPr>
            <p:ph type="ftr" sz="quarter" idx="11"/>
          </p:nvPr>
        </p:nvSpPr>
        <p:spPr>
          <a:xfrm>
            <a:off x="3028950" y="4768096"/>
            <a:ext cx="3086100" cy="273892"/>
          </a:xfrm>
          <a:prstGeom prst="rect">
            <a:avLst/>
          </a:prstGeom>
        </p:spPr>
        <p:txBody>
          <a:bodyPr/>
          <a:lstStyle/>
          <a:p>
            <a:endParaRPr lang="zh-CN" altLang="en-US" dirty="0">
              <a:solidFill>
                <a:prstClr val="black"/>
              </a:solidFill>
            </a:endParaRPr>
          </a:p>
        </p:txBody>
      </p:sp>
      <p:sp>
        <p:nvSpPr>
          <p:cNvPr id="6" name="灯片编号占位符 5"/>
          <p:cNvSpPr>
            <a:spLocks noGrp="1"/>
          </p:cNvSpPr>
          <p:nvPr>
            <p:ph type="sldNum" sz="quarter" idx="12"/>
          </p:nvPr>
        </p:nvSpPr>
        <p:spPr>
          <a:xfrm>
            <a:off x="6457950" y="4768096"/>
            <a:ext cx="2057400" cy="273892"/>
          </a:xfrm>
          <a:prstGeom prst="rect">
            <a:avLst/>
          </a:prstGeom>
        </p:spPr>
        <p:txBody>
          <a:bodyPr/>
          <a:lstStyle/>
          <a:p>
            <a:fld id="{49AE70B2-8BF9-45C0-BB95-33D1B9D3A854}"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9779780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1_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92"/>
            <a:ext cx="7886700" cy="994346"/>
          </a:xfrm>
          <a:prstGeom prst="rect">
            <a:avLst/>
          </a:prstGeom>
        </p:spPr>
        <p:txBody>
          <a:bodyPr/>
          <a:lstStyle/>
          <a:p>
            <a:r>
              <a:rPr lang="zh-CN" altLang="en-US"/>
              <a:t>单击此处编辑母版标题样式</a:t>
            </a:r>
          </a:p>
        </p:txBody>
      </p:sp>
      <p:sp>
        <p:nvSpPr>
          <p:cNvPr id="3" name="表格占位符 2"/>
          <p:cNvSpPr>
            <a:spLocks noGrp="1"/>
          </p:cNvSpPr>
          <p:nvPr>
            <p:ph type="tbl" idx="1"/>
          </p:nvPr>
        </p:nvSpPr>
        <p:spPr>
          <a:xfrm>
            <a:off x="628650" y="1369458"/>
            <a:ext cx="7886700" cy="3264074"/>
          </a:xfrm>
          <a:prstGeom prst="rect">
            <a:avLst/>
          </a:prstGeom>
        </p:spPr>
        <p:txBody>
          <a:bodyPr/>
          <a:lstStyle/>
          <a:p>
            <a:endParaRPr lang="zh-CN" altLang="en-US"/>
          </a:p>
        </p:txBody>
      </p:sp>
      <p:sp>
        <p:nvSpPr>
          <p:cNvPr id="4" name="日期占位符 3"/>
          <p:cNvSpPr>
            <a:spLocks noGrp="1"/>
          </p:cNvSpPr>
          <p:nvPr>
            <p:ph type="dt" sz="half" idx="10"/>
          </p:nvPr>
        </p:nvSpPr>
        <p:spPr>
          <a:xfrm>
            <a:off x="628650" y="4768096"/>
            <a:ext cx="2057400" cy="273892"/>
          </a:xfrm>
          <a:prstGeom prst="rect">
            <a:avLst/>
          </a:prstGeom>
        </p:spPr>
        <p:txBody>
          <a:bodyPr/>
          <a:lstStyle/>
          <a:p>
            <a:endParaRPr lang="zh-CN" altLang="en-US" dirty="0">
              <a:solidFill>
                <a:prstClr val="black"/>
              </a:solidFill>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a:xfrm>
            <a:off x="3028950" y="4768096"/>
            <a:ext cx="3086100" cy="273892"/>
          </a:xfrm>
          <a:prstGeom prst="rect">
            <a:avLst/>
          </a:prstGeom>
        </p:spPr>
        <p:txBody>
          <a:bodyPr/>
          <a:lstStyle/>
          <a:p>
            <a:endParaRPr lang="zh-CN" altLang="en-US" dirty="0">
              <a:solidFill>
                <a:prstClr val="black"/>
              </a:solidFill>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a:xfrm>
            <a:off x="6457950" y="4768096"/>
            <a:ext cx="2057400" cy="273892"/>
          </a:xfrm>
          <a:prstGeom prst="rect">
            <a:avLst/>
          </a:prstGeom>
        </p:spPr>
        <p:txBody>
          <a:bodyPr/>
          <a:lstStyle/>
          <a:p>
            <a:fld id="{9A0DB2DC-4C9A-4742-B13C-FB6460FD3503}" type="slidenum">
              <a:rPr lang="zh-CN" altLang="en-US" dirty="0">
                <a:solidFill>
                  <a:prstClr val="black"/>
                </a:solidFill>
                <a:latin typeface="Arial" panose="020B0604020202020204" pitchFamily="34" charset="0"/>
                <a:ea typeface="宋体" panose="02010600030101010101" pitchFamily="2" charset="-122"/>
              </a:rPr>
              <a:pPr/>
              <a:t>‹#›</a:t>
            </a:fld>
            <a:endParaRPr lang="zh-CN" altLang="en-US" dirty="0">
              <a:solidFill>
                <a:prstClr val="black"/>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367498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Tree>
    <p:extLst>
      <p:ext uri="{BB962C8B-B14F-4D97-AF65-F5344CB8AC3E}">
        <p14:creationId xmlns:p14="http://schemas.microsoft.com/office/powerpoint/2010/main" val="272622677"/>
      </p:ext>
    </p:extLst>
  </p:cSld>
  <p:clrMapOvr>
    <a:masterClrMapping/>
  </p:clrMapOvr>
  <p:transition spd="slow" advTm="0">
    <p:fade/>
  </p:transition>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4"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
        <p:nvSpPr>
          <p:cNvPr id="5" name="日期占位符 1"/>
          <p:cNvSpPr>
            <a:spLocks noGrp="1"/>
          </p:cNvSpPr>
          <p:nvPr>
            <p:ph type="dt" sz="half" idx="10"/>
          </p:nvPr>
        </p:nvSpPr>
        <p:spPr>
          <a:xfrm>
            <a:off x="838200" y="6357859"/>
            <a:ext cx="2743200" cy="364395"/>
          </a:xfrm>
        </p:spPr>
        <p:txBody>
          <a:bodyPr/>
          <a:lstStyle>
            <a:lvl1pPr>
              <a:spcBef>
                <a:spcPts val="0"/>
              </a:spcBef>
              <a:spcAft>
                <a:spcPts val="0"/>
              </a:spcAft>
              <a:defRPr noProof="1">
                <a:latin typeface="Arial" panose="020B0604020202020204" pitchFamily="34" charset="0"/>
                <a:ea typeface="宋体" panose="02010600030101010101" pitchFamily="2" charset="-122"/>
              </a:defRPr>
            </a:lvl1pPr>
          </a:lstStyle>
          <a:p>
            <a:pPr defTabSz="685800">
              <a:defRPr/>
            </a:pPr>
            <a:fld id="{DE992C8C-F093-4FD8-8873-42F5D5B5915D}" type="datetimeFigureOut">
              <a:rPr lang="zh-CN" altLang="en-US" sz="1350">
                <a:solidFill>
                  <a:prstClr val="black"/>
                </a:solidFill>
              </a:rPr>
              <a:pPr defTabSz="685800">
                <a:defRPr/>
              </a:pPr>
              <a:t>2019/11/11</a:t>
            </a:fld>
            <a:endParaRPr lang="zh-CN" altLang="en-US" sz="1350">
              <a:solidFill>
                <a:prstClr val="black"/>
              </a:solidFill>
              <a:latin typeface=""/>
              <a:ea typeface="+mn-ea"/>
            </a:endParaRPr>
          </a:p>
        </p:txBody>
      </p:sp>
      <p:sp>
        <p:nvSpPr>
          <p:cNvPr id="6" name="页脚占位符 2"/>
          <p:cNvSpPr>
            <a:spLocks noGrp="1"/>
          </p:cNvSpPr>
          <p:nvPr>
            <p:ph type="ftr" sz="quarter" idx="11"/>
          </p:nvPr>
        </p:nvSpPr>
        <p:spPr>
          <a:xfrm>
            <a:off x="4038600" y="6357859"/>
            <a:ext cx="4114800" cy="364395"/>
          </a:xfrm>
        </p:spPr>
        <p:txBody>
          <a:bodyPr/>
          <a:lstStyle>
            <a:lvl1pPr>
              <a:spcBef>
                <a:spcPts val="0"/>
              </a:spcBef>
              <a:spcAft>
                <a:spcPts val="0"/>
              </a:spcAft>
              <a:defRPr noProof="1">
                <a:latin typeface="+mn-lt"/>
                <a:ea typeface="+mn-ea"/>
              </a:defRPr>
            </a:lvl1pPr>
          </a:lstStyle>
          <a:p>
            <a:pPr defTabSz="685800">
              <a:defRPr/>
            </a:pPr>
            <a:endParaRPr lang="zh-CN" altLang="en-US" sz="1350">
              <a:solidFill>
                <a:prstClr val="black"/>
              </a:solidFill>
            </a:endParaRPr>
          </a:p>
        </p:txBody>
      </p:sp>
      <p:sp>
        <p:nvSpPr>
          <p:cNvPr id="7" name="灯片编号占位符 3"/>
          <p:cNvSpPr>
            <a:spLocks noGrp="1"/>
          </p:cNvSpPr>
          <p:nvPr>
            <p:ph type="sldNum" sz="quarter" idx="12"/>
          </p:nvPr>
        </p:nvSpPr>
        <p:spPr>
          <a:xfrm>
            <a:off x="8610600" y="6357859"/>
            <a:ext cx="2743200" cy="364395"/>
          </a:xfrm>
        </p:spPr>
        <p:txBody>
          <a:bodyPr/>
          <a:lstStyle>
            <a:lvl1pPr>
              <a:spcBef>
                <a:spcPts val="0"/>
              </a:spcBef>
              <a:spcAft>
                <a:spcPts val="0"/>
              </a:spcAft>
              <a:defRPr noProof="1">
                <a:latin typeface="Arial" panose="020B0604020202020204" pitchFamily="34" charset="0"/>
                <a:ea typeface="宋体" panose="02010600030101010101" pitchFamily="2" charset="-122"/>
              </a:defRPr>
            </a:lvl1pPr>
          </a:lstStyle>
          <a:p>
            <a:pPr defTabSz="685800">
              <a:defRPr/>
            </a:pPr>
            <a:fld id="{BBC06761-3C82-4EBB-ABA8-C6146A0EBDEA}" type="slidenum">
              <a:rPr lang="zh-CN" altLang="en-US" sz="1350">
                <a:solidFill>
                  <a:prstClr val="black"/>
                </a:solidFill>
              </a:rPr>
              <a:pPr defTabSz="685800">
                <a:defRPr/>
              </a:pPr>
              <a:t>‹#›</a:t>
            </a:fld>
            <a:endParaRPr lang="zh-CN" altLang="en-US" sz="1350">
              <a:solidFill>
                <a:prstClr val="black"/>
              </a:solidFill>
              <a:latin typeface=""/>
              <a:ea typeface="+mn-ea"/>
            </a:endParaRPr>
          </a:p>
        </p:txBody>
      </p:sp>
    </p:spTree>
    <p:extLst>
      <p:ext uri="{BB962C8B-B14F-4D97-AF65-F5344CB8AC3E}">
        <p14:creationId xmlns:p14="http://schemas.microsoft.com/office/powerpoint/2010/main" val="3057699529"/>
      </p:ext>
    </p:extLst>
  </p:cSld>
  <p:clrMapOvr>
    <a:masterClrMapping/>
  </p:clrMapOvr>
  <p:transition spd="slow">
    <p:random/>
  </p:transition>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Tree>
    <p:extLst>
      <p:ext uri="{BB962C8B-B14F-4D97-AF65-F5344CB8AC3E}">
        <p14:creationId xmlns:p14="http://schemas.microsoft.com/office/powerpoint/2010/main" val="3499284848"/>
      </p:ext>
    </p:extLst>
  </p:cSld>
  <p:clrMapOvr>
    <a:masterClrMapping/>
  </p:clrMapOvr>
  <p:transition spd="slow">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6164587"/>
      </p:ext>
    </p:extLst>
  </p:cSld>
  <p:clrMapOvr>
    <a:masterClrMapping/>
  </p:clrMapOvr>
  <p:transition spd="slow">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标题和表格">
    <p:spTree>
      <p:nvGrpSpPr>
        <p:cNvPr id="1" name=""/>
        <p:cNvGrpSpPr/>
        <p:nvPr/>
      </p:nvGrpSpPr>
      <p:grpSpPr>
        <a:xfrm>
          <a:off x="0" y="0"/>
          <a:ext cx="0" cy="0"/>
          <a:chOff x="0" y="0"/>
          <a:chExt cx="0" cy="0"/>
        </a:xfrm>
      </p:grpSpPr>
    </p:spTree>
    <p:extLst>
      <p:ext uri="{BB962C8B-B14F-4D97-AF65-F5344CB8AC3E}">
        <p14:creationId xmlns:p14="http://schemas.microsoft.com/office/powerpoint/2010/main" val="469020859"/>
      </p:ext>
    </p:extLst>
  </p:cSld>
  <p:clrMapOvr>
    <a:masterClrMapping/>
  </p:clrMapOvr>
  <p:transition spd="slow">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内页">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8192092"/>
      </p:ext>
    </p:extLst>
  </p:cSld>
  <p:clrMapOvr>
    <a:masterClrMapping/>
  </p:clrMapOvr>
  <p:transition spd="slow">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内页">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9959298"/>
      </p:ext>
    </p:extLst>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4"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
        <p:nvSpPr>
          <p:cNvPr id="5" name="日期占位符 1"/>
          <p:cNvSpPr>
            <a:spLocks noGrp="1"/>
          </p:cNvSpPr>
          <p:nvPr>
            <p:ph type="dt" sz="half" idx="10"/>
          </p:nvPr>
        </p:nvSpPr>
        <p:spPr>
          <a:xfrm>
            <a:off x="838200" y="6357859"/>
            <a:ext cx="2743200" cy="364395"/>
          </a:xfrm>
        </p:spPr>
        <p:txBody>
          <a:bodyPr/>
          <a:lstStyle>
            <a:lvl1pPr>
              <a:spcBef>
                <a:spcPts val="0"/>
              </a:spcBef>
              <a:spcAft>
                <a:spcPts val="0"/>
              </a:spcAft>
              <a:defRPr noProof="1">
                <a:latin typeface="Arial" panose="020B0604020202020204" pitchFamily="34" charset="0"/>
                <a:ea typeface="宋体" panose="02010600030101010101" pitchFamily="2" charset="-122"/>
              </a:defRPr>
            </a:lvl1pPr>
          </a:lstStyle>
          <a:p>
            <a:pPr defTabSz="685800">
              <a:defRPr/>
            </a:pPr>
            <a:fld id="{DE992C8C-F093-4FD8-8873-42F5D5B5915D}" type="datetimeFigureOut">
              <a:rPr lang="zh-CN" altLang="en-US" sz="1350">
                <a:solidFill>
                  <a:prstClr val="black"/>
                </a:solidFill>
              </a:rPr>
              <a:pPr defTabSz="685800">
                <a:defRPr/>
              </a:pPr>
              <a:t>2019/11/11</a:t>
            </a:fld>
            <a:endParaRPr lang="zh-CN" altLang="en-US" sz="1350">
              <a:solidFill>
                <a:prstClr val="black"/>
              </a:solidFill>
              <a:latin typeface=""/>
              <a:ea typeface="+mn-ea"/>
            </a:endParaRPr>
          </a:p>
        </p:txBody>
      </p:sp>
      <p:sp>
        <p:nvSpPr>
          <p:cNvPr id="6" name="页脚占位符 2"/>
          <p:cNvSpPr>
            <a:spLocks noGrp="1"/>
          </p:cNvSpPr>
          <p:nvPr>
            <p:ph type="ftr" sz="quarter" idx="11"/>
          </p:nvPr>
        </p:nvSpPr>
        <p:spPr>
          <a:xfrm>
            <a:off x="4038600" y="6357859"/>
            <a:ext cx="4114800" cy="364395"/>
          </a:xfrm>
        </p:spPr>
        <p:txBody>
          <a:bodyPr/>
          <a:lstStyle>
            <a:lvl1pPr>
              <a:spcBef>
                <a:spcPts val="0"/>
              </a:spcBef>
              <a:spcAft>
                <a:spcPts val="0"/>
              </a:spcAft>
              <a:defRPr noProof="1">
                <a:latin typeface="+mn-lt"/>
                <a:ea typeface="+mn-ea"/>
              </a:defRPr>
            </a:lvl1pPr>
          </a:lstStyle>
          <a:p>
            <a:pPr defTabSz="685800">
              <a:defRPr/>
            </a:pPr>
            <a:endParaRPr lang="zh-CN" altLang="en-US" sz="1350">
              <a:solidFill>
                <a:prstClr val="black"/>
              </a:solidFill>
            </a:endParaRPr>
          </a:p>
        </p:txBody>
      </p:sp>
      <p:sp>
        <p:nvSpPr>
          <p:cNvPr id="7" name="灯片编号占位符 3"/>
          <p:cNvSpPr>
            <a:spLocks noGrp="1"/>
          </p:cNvSpPr>
          <p:nvPr>
            <p:ph type="sldNum" sz="quarter" idx="12"/>
          </p:nvPr>
        </p:nvSpPr>
        <p:spPr>
          <a:xfrm>
            <a:off x="8610600" y="6357859"/>
            <a:ext cx="2743200" cy="364395"/>
          </a:xfrm>
        </p:spPr>
        <p:txBody>
          <a:bodyPr/>
          <a:lstStyle>
            <a:lvl1pPr>
              <a:spcBef>
                <a:spcPts val="0"/>
              </a:spcBef>
              <a:spcAft>
                <a:spcPts val="0"/>
              </a:spcAft>
              <a:defRPr noProof="1">
                <a:latin typeface="Arial" panose="020B0604020202020204" pitchFamily="34" charset="0"/>
                <a:ea typeface="宋体" panose="02010600030101010101" pitchFamily="2" charset="-122"/>
              </a:defRPr>
            </a:lvl1pPr>
          </a:lstStyle>
          <a:p>
            <a:pPr defTabSz="685800">
              <a:defRPr/>
            </a:pPr>
            <a:fld id="{BBC06761-3C82-4EBB-ABA8-C6146A0EBDEA}" type="slidenum">
              <a:rPr lang="zh-CN" altLang="en-US" sz="1350">
                <a:solidFill>
                  <a:prstClr val="black"/>
                </a:solidFill>
              </a:rPr>
              <a:pPr defTabSz="685800">
                <a:defRPr/>
              </a:pPr>
              <a:t>‹#›</a:t>
            </a:fld>
            <a:endParaRPr lang="zh-CN" altLang="en-US" sz="1350">
              <a:solidFill>
                <a:prstClr val="black"/>
              </a:solidFill>
              <a:latin typeface=""/>
              <a:ea typeface="+mn-ea"/>
            </a:endParaRPr>
          </a:p>
        </p:txBody>
      </p:sp>
      <p:sp>
        <p:nvSpPr>
          <p:cNvPr id="8" name="文本框 18"/>
          <p:cNvSpPr txBox="1"/>
          <p:nvPr userDrawn="1"/>
        </p:nvSpPr>
        <p:spPr>
          <a:xfrm>
            <a:off x="484292" y="-52454"/>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a:solidFill>
                  <a:prstClr val="black"/>
                </a:solidFill>
                <a:latin typeface="宋体" panose="02010600030101010101" pitchFamily="2" charset="-122"/>
                <a:ea typeface="宋体" panose="02010600030101010101" pitchFamily="2" charset="-122"/>
              </a:rPr>
              <a:t>素养目标</a:t>
            </a:r>
          </a:p>
        </p:txBody>
      </p:sp>
    </p:spTree>
    <p:extLst>
      <p:ext uri="{BB962C8B-B14F-4D97-AF65-F5344CB8AC3E}">
        <p14:creationId xmlns:p14="http://schemas.microsoft.com/office/powerpoint/2010/main" val="3906242322"/>
      </p:ext>
    </p:extLst>
  </p:cSld>
  <p:clrMapOvr>
    <a:masterClrMapping/>
  </p:clrMapOvr>
  <p:transition spd="slow">
    <p:random/>
  </p:transition>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10850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35071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53156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664462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
        <p:nvSpPr>
          <p:cNvPr id="3" name="文本框 18"/>
          <p:cNvSpPr txBox="1"/>
          <p:nvPr userDrawn="1"/>
        </p:nvSpPr>
        <p:spPr>
          <a:xfrm>
            <a:off x="484292" y="-44503"/>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a:solidFill>
                  <a:prstClr val="black"/>
                </a:solidFill>
                <a:latin typeface="宋体" panose="02010600030101010101" pitchFamily="2" charset="-122"/>
                <a:ea typeface="宋体" panose="02010600030101010101" pitchFamily="2" charset="-122"/>
              </a:rPr>
              <a:t>探究新知</a:t>
            </a:r>
          </a:p>
        </p:txBody>
      </p:sp>
    </p:spTree>
    <p:extLst>
      <p:ext uri="{BB962C8B-B14F-4D97-AF65-F5344CB8AC3E}">
        <p14:creationId xmlns:p14="http://schemas.microsoft.com/office/powerpoint/2010/main" val="2991849515"/>
      </p:ext>
    </p:extLst>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文本框 18"/>
          <p:cNvSpPr txBox="1"/>
          <p:nvPr userDrawn="1"/>
        </p:nvSpPr>
        <p:spPr>
          <a:xfrm>
            <a:off x="484292" y="-52454"/>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a:solidFill>
                  <a:prstClr val="black"/>
                </a:solidFill>
                <a:latin typeface="宋体" panose="02010600030101010101" pitchFamily="2" charset="-122"/>
                <a:ea typeface="宋体" panose="02010600030101010101" pitchFamily="2" charset="-122"/>
              </a:rPr>
              <a:t>巩固练习</a:t>
            </a:r>
          </a:p>
        </p:txBody>
      </p:sp>
    </p:spTree>
    <p:extLst>
      <p:ext uri="{BB962C8B-B14F-4D97-AF65-F5344CB8AC3E}">
        <p14:creationId xmlns:p14="http://schemas.microsoft.com/office/powerpoint/2010/main" val="464604707"/>
      </p:ext>
    </p:extLst>
  </p:cSld>
  <p:clrMapOvr>
    <a:masterClrMapping/>
  </p:clrMapOvr>
  <p:transition spd="slow">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表格">
    <p:spTree>
      <p:nvGrpSpPr>
        <p:cNvPr id="1" name=""/>
        <p:cNvGrpSpPr/>
        <p:nvPr/>
      </p:nvGrpSpPr>
      <p:grpSpPr>
        <a:xfrm>
          <a:off x="0" y="0"/>
          <a:ext cx="0" cy="0"/>
          <a:chOff x="0" y="0"/>
          <a:chExt cx="0" cy="0"/>
        </a:xfrm>
      </p:grpSpPr>
      <p:sp>
        <p:nvSpPr>
          <p:cNvPr id="7" name="文本框 18"/>
          <p:cNvSpPr txBox="1"/>
          <p:nvPr userDrawn="1"/>
        </p:nvSpPr>
        <p:spPr>
          <a:xfrm>
            <a:off x="484292" y="-44503"/>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a:solidFill>
                  <a:prstClr val="black"/>
                </a:solidFill>
                <a:latin typeface="宋体" panose="02010600030101010101" pitchFamily="2" charset="-122"/>
                <a:ea typeface="宋体" panose="02010600030101010101" pitchFamily="2" charset="-122"/>
              </a:rPr>
              <a:t>课堂检测</a:t>
            </a:r>
          </a:p>
        </p:txBody>
      </p:sp>
    </p:spTree>
    <p:extLst>
      <p:ext uri="{BB962C8B-B14F-4D97-AF65-F5344CB8AC3E}">
        <p14:creationId xmlns:p14="http://schemas.microsoft.com/office/powerpoint/2010/main" val="357798896"/>
      </p:ext>
    </p:extLst>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内页">
    <p:bg>
      <p:bgPr>
        <a:solidFill>
          <a:schemeClr val="bg1"/>
        </a:solidFill>
        <a:effectLst/>
      </p:bgPr>
    </p:bg>
    <p:spTree>
      <p:nvGrpSpPr>
        <p:cNvPr id="1" name=""/>
        <p:cNvGrpSpPr/>
        <p:nvPr/>
      </p:nvGrpSpPr>
      <p:grpSpPr>
        <a:xfrm>
          <a:off x="0" y="0"/>
          <a:ext cx="0" cy="0"/>
          <a:chOff x="0" y="0"/>
          <a:chExt cx="0" cy="0"/>
        </a:xfrm>
      </p:grpSpPr>
      <p:sp>
        <p:nvSpPr>
          <p:cNvPr id="5" name="文本框 18"/>
          <p:cNvSpPr txBox="1"/>
          <p:nvPr userDrawn="1"/>
        </p:nvSpPr>
        <p:spPr>
          <a:xfrm>
            <a:off x="484292" y="-12699"/>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a:solidFill>
                  <a:prstClr val="black"/>
                </a:solidFill>
                <a:latin typeface="Segoe Print" panose="02000600000000000000" charset="0"/>
                <a:ea typeface="Segoe Print" panose="02000600000000000000" charset="0"/>
              </a:rPr>
              <a:t>课堂小结</a:t>
            </a:r>
          </a:p>
        </p:txBody>
      </p:sp>
    </p:spTree>
    <p:extLst>
      <p:ext uri="{BB962C8B-B14F-4D97-AF65-F5344CB8AC3E}">
        <p14:creationId xmlns:p14="http://schemas.microsoft.com/office/powerpoint/2010/main" val="2668253367"/>
      </p:ext>
    </p:extLst>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内页">
    <p:bg>
      <p:bgPr>
        <a:solidFill>
          <a:schemeClr val="bg1"/>
        </a:solidFill>
        <a:effectLst/>
      </p:bgPr>
    </p:bg>
    <p:spTree>
      <p:nvGrpSpPr>
        <p:cNvPr id="1" name=""/>
        <p:cNvGrpSpPr/>
        <p:nvPr/>
      </p:nvGrpSpPr>
      <p:grpSpPr>
        <a:xfrm>
          <a:off x="0" y="0"/>
          <a:ext cx="0" cy="0"/>
          <a:chOff x="0" y="0"/>
          <a:chExt cx="0" cy="0"/>
        </a:xfrm>
      </p:grpSpPr>
      <p:sp>
        <p:nvSpPr>
          <p:cNvPr id="5" name="文本框 18"/>
          <p:cNvSpPr txBox="1"/>
          <p:nvPr userDrawn="1"/>
        </p:nvSpPr>
        <p:spPr>
          <a:xfrm>
            <a:off x="484292" y="-12699"/>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a:solidFill>
                  <a:prstClr val="black"/>
                </a:solidFill>
                <a:latin typeface="Segoe Print" panose="02000600000000000000" charset="0"/>
                <a:ea typeface="Segoe Print" panose="02000600000000000000" charset="0"/>
              </a:rPr>
              <a:t>课后作业</a:t>
            </a:r>
          </a:p>
        </p:txBody>
      </p:sp>
    </p:spTree>
    <p:extLst>
      <p:ext uri="{BB962C8B-B14F-4D97-AF65-F5344CB8AC3E}">
        <p14:creationId xmlns:p14="http://schemas.microsoft.com/office/powerpoint/2010/main" val="3111815329"/>
      </p:ext>
    </p:extLst>
  </p:cSld>
  <p:clrMapOvr>
    <a:masterClrMapping/>
  </p:clrMapOvr>
  <p:transition spd="slow">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22428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30373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image" Target="../media/image2.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image" Target="../media/image1.png"/><Relationship Id="rId5" Type="http://schemas.openxmlformats.org/officeDocument/2006/relationships/slideLayout" Target="../slideLayouts/slideLayout17.xml"/><Relationship Id="rId10" Type="http://schemas.openxmlformats.org/officeDocument/2006/relationships/theme" Target="../theme/theme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7" name="图片 3"/>
          <p:cNvPicPr>
            <a:picLocks noChangeAspect="1"/>
          </p:cNvPicPr>
          <p:nvPr/>
        </p:nvPicPr>
        <p:blipFill>
          <a:blip r:embed="rId14"/>
          <a:srcRect/>
          <a:stretch>
            <a:fillRect/>
          </a:stretch>
        </p:blipFill>
        <p:spPr bwMode="auto">
          <a:xfrm>
            <a:off x="8009970" y="44337"/>
            <a:ext cx="1080008" cy="425618"/>
          </a:xfrm>
          <a:prstGeom prst="rect">
            <a:avLst/>
          </a:prstGeom>
          <a:noFill/>
          <a:ln w="9525">
            <a:noFill/>
            <a:miter lim="800000"/>
            <a:headEnd/>
            <a:tailEnd/>
          </a:ln>
        </p:spPr>
      </p:pic>
      <p:cxnSp>
        <p:nvCxnSpPr>
          <p:cNvPr id="5" name="直线连接符 10"/>
          <p:cNvCxnSpPr/>
          <p:nvPr/>
        </p:nvCxnSpPr>
        <p:spPr>
          <a:xfrm>
            <a:off x="1588" y="407062"/>
            <a:ext cx="200660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6" name="Freeform 74"/>
          <p:cNvSpPr>
            <a:spLocks noChangeAspect="1" noEditPoints="1"/>
          </p:cNvSpPr>
          <p:nvPr/>
        </p:nvSpPr>
        <p:spPr bwMode="auto">
          <a:xfrm>
            <a:off x="96041" y="55536"/>
            <a:ext cx="360363" cy="319088"/>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a:defRPr/>
            </a:pPr>
            <a:endParaRPr lang="en-US" dirty="0">
              <a:solidFill>
                <a:srgbClr val="000000"/>
              </a:solidFill>
              <a:latin typeface="黑体" panose="02010609060101010101" pitchFamily="49" charset="-122"/>
              <a:ea typeface="黑体" panose="02010609060101010101" pitchFamily="49" charset="-122"/>
            </a:endParaRPr>
          </a:p>
        </p:txBody>
      </p:sp>
      <p:sp>
        <p:nvSpPr>
          <p:cNvPr id="7" name="文本框 1"/>
          <p:cNvSpPr txBox="1">
            <a:spLocks noChangeArrowheads="1"/>
          </p:cNvSpPr>
          <p:nvPr/>
        </p:nvSpPr>
        <p:spPr bwMode="auto">
          <a:xfrm>
            <a:off x="6638147" y="44906"/>
            <a:ext cx="14798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685800"/>
            <a:r>
              <a:rPr lang="en-US" altLang="zh-CN" sz="2000" b="1" dirty="0">
                <a:solidFill>
                  <a:srgbClr val="F07474">
                    <a:lumMod val="50000"/>
                  </a:srgbClr>
                </a:solidFill>
                <a:latin typeface="宋体" pitchFamily="2" charset="-122"/>
              </a:rPr>
              <a:t>11.2 </a:t>
            </a:r>
            <a:r>
              <a:rPr lang="zh-CN" altLang="en-US" sz="2000" b="1" dirty="0">
                <a:solidFill>
                  <a:srgbClr val="F07474">
                    <a:lumMod val="50000"/>
                  </a:srgbClr>
                </a:solidFill>
                <a:latin typeface="宋体" pitchFamily="2" charset="-122"/>
              </a:rPr>
              <a:t>功率</a:t>
            </a:r>
            <a:r>
              <a:rPr lang="en-US" altLang="zh-CN" sz="2000" b="1" dirty="0">
                <a:solidFill>
                  <a:srgbClr val="F07474">
                    <a:lumMod val="50000"/>
                  </a:srgbClr>
                </a:solidFill>
                <a:latin typeface="宋体" pitchFamily="2" charset="-122"/>
                <a:ea typeface="宋体" pitchFamily="2" charset="-122"/>
              </a:rPr>
              <a:t>/</a:t>
            </a:r>
            <a:endParaRPr lang="zh-CN" altLang="en-US" sz="2000" b="1" dirty="0">
              <a:solidFill>
                <a:srgbClr val="F07474">
                  <a:lumMod val="50000"/>
                </a:srgbClr>
              </a:solidFill>
            </a:endParaRPr>
          </a:p>
        </p:txBody>
      </p:sp>
      <p:grpSp>
        <p:nvGrpSpPr>
          <p:cNvPr id="12" name="组合 11"/>
          <p:cNvGrpSpPr/>
          <p:nvPr/>
        </p:nvGrpSpPr>
        <p:grpSpPr>
          <a:xfrm>
            <a:off x="265282" y="4786685"/>
            <a:ext cx="8881099" cy="356815"/>
            <a:chOff x="265282" y="4786685"/>
            <a:chExt cx="8881099" cy="356815"/>
          </a:xfrm>
        </p:grpSpPr>
        <p:pic>
          <p:nvPicPr>
            <p:cNvPr id="13" name="Picture 2"/>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8789566" y="4786685"/>
              <a:ext cx="356815" cy="356815"/>
            </a:xfrm>
            <a:prstGeom prst="rect">
              <a:avLst/>
            </a:prstGeom>
            <a:noFill/>
            <a:ln>
              <a:noFill/>
            </a:ln>
            <a:effectLst>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4" name="直接连接符 13"/>
            <p:cNvCxnSpPr/>
            <p:nvPr userDrawn="1"/>
          </p:nvCxnSpPr>
          <p:spPr>
            <a:xfrm>
              <a:off x="265282" y="5051419"/>
              <a:ext cx="8623906" cy="1"/>
            </a:xfrm>
            <a:prstGeom prst="line">
              <a:avLst/>
            </a:prstGeom>
            <a:noFill/>
            <a:ln w="28575" cap="flat" cmpd="sng" algn="ctr">
              <a:solidFill>
                <a:srgbClr val="FFC000">
                  <a:lumMod val="60000"/>
                  <a:lumOff val="40000"/>
                </a:srgbClr>
              </a:solidFill>
              <a:prstDash val="solid"/>
              <a:miter lim="800000"/>
              <a:headEnd type="triangle" w="med" len="med"/>
              <a:tailEnd type="none" w="med" len="med"/>
            </a:ln>
            <a:effectLst/>
          </p:spPr>
        </p:cxnSp>
        <p:cxnSp>
          <p:nvCxnSpPr>
            <p:cNvPr id="15" name="直接连接符 14"/>
            <p:cNvCxnSpPr/>
            <p:nvPr userDrawn="1"/>
          </p:nvCxnSpPr>
          <p:spPr>
            <a:xfrm flipH="1" flipV="1">
              <a:off x="265282" y="5011664"/>
              <a:ext cx="8592469" cy="0"/>
            </a:xfrm>
            <a:prstGeom prst="line">
              <a:avLst/>
            </a:prstGeom>
            <a:noFill/>
            <a:ln w="19050" cap="flat" cmpd="sng" algn="ctr">
              <a:solidFill>
                <a:srgbClr val="5B9BD5">
                  <a:lumMod val="75000"/>
                </a:srgbClr>
              </a:solidFill>
              <a:prstDash val="solid"/>
              <a:miter lim="800000"/>
              <a:headEnd type="none" w="med" len="med"/>
              <a:tailEnd type="triangle" w="med" len="med"/>
            </a:ln>
            <a:effectLst/>
          </p:spPr>
        </p:cxnSp>
      </p:grpSp>
    </p:spTree>
    <p:extLst>
      <p:ext uri="{BB962C8B-B14F-4D97-AF65-F5344CB8AC3E}">
        <p14:creationId xmlns:p14="http://schemas.microsoft.com/office/powerpoint/2010/main" val="1973248310"/>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Lst>
  <p:transition spd="slow">
    <p:random/>
  </p:transition>
  <p:hf sldNum="0" hdr="0" ftr="0" dt="0"/>
  <p:txStyles>
    <p:titleStyle>
      <a:lvl1pPr algn="ctr" rtl="0" eaLnBrk="0" fontAlgn="base" hangingPunct="0">
        <a:spcBef>
          <a:spcPct val="0"/>
        </a:spcBef>
        <a:spcAft>
          <a:spcPct val="0"/>
        </a:spcAft>
        <a:defRPr sz="3300" kern="1200">
          <a:solidFill>
            <a:schemeClr val="tx1"/>
          </a:solidFill>
          <a:latin typeface="Arial" panose="020B0604020202020204" pitchFamily="34" charset="0"/>
          <a:ea typeface="+mj-ea"/>
          <a:cs typeface="+mj-cs"/>
        </a:defRPr>
      </a:lvl1pPr>
      <a:lvl2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rtl="0" eaLnBrk="0" fontAlgn="base" hangingPunct="0">
        <a:spcBef>
          <a:spcPct val="19000"/>
        </a:spcBef>
        <a:spcAft>
          <a:spcPct val="0"/>
        </a:spcAft>
        <a:buFont typeface="Arial" panose="020B0604020202020204" pitchFamily="34" charset="0"/>
        <a:buChar char="•"/>
        <a:defRPr sz="2400" kern="1200">
          <a:solidFill>
            <a:schemeClr val="tx1"/>
          </a:solidFill>
          <a:latin typeface="Arial" panose="020B0604020202020204" pitchFamily="34" charset="0"/>
          <a:ea typeface="+mn-ea"/>
          <a:cs typeface="+mn-cs"/>
        </a:defRPr>
      </a:lvl1pPr>
      <a:lvl2pPr marL="557530" indent="-214630" algn="l" rtl="0" eaLnBrk="0" fontAlgn="base" hangingPunct="0">
        <a:spcBef>
          <a:spcPct val="19000"/>
        </a:spcBef>
        <a:spcAft>
          <a:spcPct val="0"/>
        </a:spcAft>
        <a:buFont typeface="Arial" panose="020B0604020202020204" pitchFamily="34" charset="0"/>
        <a:buChar char="–"/>
        <a:defRPr sz="2100" kern="1200">
          <a:solidFill>
            <a:schemeClr val="tx1"/>
          </a:solidFill>
          <a:latin typeface="Arial" panose="020B0604020202020204" pitchFamily="34" charset="0"/>
          <a:ea typeface="+mn-ea"/>
          <a:cs typeface="+mn-cs"/>
        </a:defRPr>
      </a:lvl2pPr>
      <a:lvl3pPr marL="857250" indent="-171450" algn="l" rtl="0" eaLnBrk="0" fontAlgn="base" hangingPunct="0">
        <a:spcBef>
          <a:spcPct val="190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mn-cs"/>
        </a:defRPr>
      </a:lvl3pPr>
      <a:lvl4pPr marL="1200150" indent="-171450" algn="l" rtl="0" eaLnBrk="0" fontAlgn="base" hangingPunct="0">
        <a:spcBef>
          <a:spcPct val="19000"/>
        </a:spcBef>
        <a:spcAft>
          <a:spcPct val="0"/>
        </a:spcAft>
        <a:buFont typeface="Arial" panose="020B0604020202020204" pitchFamily="34" charset="0"/>
        <a:buChar char="–"/>
        <a:defRPr sz="1500" kern="1200">
          <a:solidFill>
            <a:schemeClr val="tx1"/>
          </a:solidFill>
          <a:latin typeface="Arial" panose="020B0604020202020204" pitchFamily="34" charset="0"/>
          <a:ea typeface="+mn-ea"/>
          <a:cs typeface="+mn-cs"/>
        </a:defRPr>
      </a:lvl4pPr>
      <a:lvl5pPr marL="1543050" indent="-171450" algn="l" rtl="0" eaLnBrk="0" fontAlgn="base" hangingPunct="0">
        <a:spcBef>
          <a:spcPct val="19000"/>
        </a:spcBef>
        <a:spcAft>
          <a:spcPct val="0"/>
        </a:spcAft>
        <a:buFont typeface="Arial" panose="020B0604020202020204" pitchFamily="34" charset="0"/>
        <a:buChar char="»"/>
        <a:defRPr sz="1500" kern="1200">
          <a:solidFill>
            <a:schemeClr val="tx1"/>
          </a:solidFill>
          <a:latin typeface="Arial" panose="020B0604020202020204" pitchFamily="34" charset="0"/>
          <a:ea typeface="+mn-ea"/>
          <a:cs typeface="+mn-cs"/>
        </a:defRPr>
      </a:lvl5pPr>
      <a:lvl6pPr marL="18865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94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23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52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7" name="图片 3"/>
          <p:cNvPicPr>
            <a:picLocks noChangeAspect="1"/>
          </p:cNvPicPr>
          <p:nvPr/>
        </p:nvPicPr>
        <p:blipFill>
          <a:blip r:embed="rId11"/>
          <a:srcRect/>
          <a:stretch>
            <a:fillRect/>
          </a:stretch>
        </p:blipFill>
        <p:spPr bwMode="auto">
          <a:xfrm>
            <a:off x="8009970" y="44337"/>
            <a:ext cx="1080008" cy="425618"/>
          </a:xfrm>
          <a:prstGeom prst="rect">
            <a:avLst/>
          </a:prstGeom>
          <a:noFill/>
          <a:ln w="9525">
            <a:noFill/>
            <a:miter lim="800000"/>
            <a:headEnd/>
            <a:tailEnd/>
          </a:ln>
        </p:spPr>
      </p:pic>
      <p:grpSp>
        <p:nvGrpSpPr>
          <p:cNvPr id="8" name="组合 7"/>
          <p:cNvGrpSpPr/>
          <p:nvPr/>
        </p:nvGrpSpPr>
        <p:grpSpPr>
          <a:xfrm>
            <a:off x="265282" y="4786685"/>
            <a:ext cx="8881099" cy="356815"/>
            <a:chOff x="265282" y="4786685"/>
            <a:chExt cx="8881099" cy="356815"/>
          </a:xfrm>
        </p:grpSpPr>
        <p:pic>
          <p:nvPicPr>
            <p:cNvPr id="9" name="Picture 2"/>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8789566" y="4786685"/>
              <a:ext cx="356815" cy="356815"/>
            </a:xfrm>
            <a:prstGeom prst="rect">
              <a:avLst/>
            </a:prstGeom>
            <a:noFill/>
            <a:ln>
              <a:noFill/>
            </a:ln>
            <a:effectLst>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0" name="直接连接符 9"/>
            <p:cNvCxnSpPr/>
            <p:nvPr userDrawn="1"/>
          </p:nvCxnSpPr>
          <p:spPr>
            <a:xfrm>
              <a:off x="265282" y="5051419"/>
              <a:ext cx="8623906" cy="1"/>
            </a:xfrm>
            <a:prstGeom prst="line">
              <a:avLst/>
            </a:prstGeom>
            <a:ln w="28575">
              <a:solidFill>
                <a:schemeClr val="accent4">
                  <a:lumMod val="60000"/>
                  <a:lumOff val="40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flipH="1" flipV="1">
              <a:off x="265282" y="5011664"/>
              <a:ext cx="8592469" cy="0"/>
            </a:xfrm>
            <a:prstGeom prst="line">
              <a:avLst/>
            </a:prstGeom>
            <a:ln w="19050">
              <a:solidFill>
                <a:schemeClr val="accent1">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3" name="文本框 1"/>
          <p:cNvSpPr txBox="1">
            <a:spLocks noChangeArrowheads="1"/>
          </p:cNvSpPr>
          <p:nvPr userDrawn="1"/>
        </p:nvSpPr>
        <p:spPr bwMode="auto">
          <a:xfrm>
            <a:off x="6638147" y="44906"/>
            <a:ext cx="14798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685800"/>
            <a:r>
              <a:rPr lang="en-US" altLang="zh-CN" sz="2000" b="1" dirty="0">
                <a:solidFill>
                  <a:srgbClr val="F07474">
                    <a:lumMod val="50000"/>
                  </a:srgbClr>
                </a:solidFill>
                <a:latin typeface="宋体" pitchFamily="2" charset="-122"/>
              </a:rPr>
              <a:t>11.2 </a:t>
            </a:r>
            <a:r>
              <a:rPr lang="zh-CN" altLang="en-US" sz="2000" b="1" dirty="0">
                <a:solidFill>
                  <a:srgbClr val="F07474">
                    <a:lumMod val="50000"/>
                  </a:srgbClr>
                </a:solidFill>
                <a:latin typeface="宋体" pitchFamily="2" charset="-122"/>
              </a:rPr>
              <a:t>功率</a:t>
            </a:r>
            <a:r>
              <a:rPr lang="en-US" altLang="zh-CN" sz="2000" b="1" dirty="0">
                <a:solidFill>
                  <a:srgbClr val="F07474">
                    <a:lumMod val="50000"/>
                  </a:srgbClr>
                </a:solidFill>
                <a:latin typeface="宋体" pitchFamily="2" charset="-122"/>
                <a:ea typeface="宋体" pitchFamily="2" charset="-122"/>
              </a:rPr>
              <a:t>/</a:t>
            </a:r>
            <a:endParaRPr lang="zh-CN" altLang="en-US" sz="2000" b="1" dirty="0">
              <a:solidFill>
                <a:srgbClr val="F07474">
                  <a:lumMod val="50000"/>
                </a:srgbClr>
              </a:solidFill>
            </a:endParaRPr>
          </a:p>
        </p:txBody>
      </p:sp>
    </p:spTree>
    <p:extLst>
      <p:ext uri="{BB962C8B-B14F-4D97-AF65-F5344CB8AC3E}">
        <p14:creationId xmlns:p14="http://schemas.microsoft.com/office/powerpoint/2010/main" val="307128376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Lst>
  <p:transition spd="slow">
    <p:random/>
  </p:transition>
  <p:hf sldNum="0" hdr="0" ftr="0" dt="0"/>
  <p:txStyles>
    <p:titleStyle>
      <a:lvl1pPr algn="ctr" rtl="0" eaLnBrk="0" fontAlgn="base" hangingPunct="0">
        <a:spcBef>
          <a:spcPct val="0"/>
        </a:spcBef>
        <a:spcAft>
          <a:spcPct val="0"/>
        </a:spcAft>
        <a:defRPr sz="3300" kern="1200">
          <a:solidFill>
            <a:schemeClr val="tx1"/>
          </a:solidFill>
          <a:latin typeface="Arial" panose="020B0604020202020204" pitchFamily="34" charset="0"/>
          <a:ea typeface="+mj-ea"/>
          <a:cs typeface="+mj-cs"/>
        </a:defRPr>
      </a:lvl1pPr>
      <a:lvl2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rtl="0" eaLnBrk="0" fontAlgn="base" hangingPunct="0">
        <a:spcBef>
          <a:spcPct val="19000"/>
        </a:spcBef>
        <a:spcAft>
          <a:spcPct val="0"/>
        </a:spcAft>
        <a:buFont typeface="Arial" panose="020B0604020202020204" pitchFamily="34" charset="0"/>
        <a:buChar char="•"/>
        <a:defRPr sz="2400" kern="1200">
          <a:solidFill>
            <a:schemeClr val="tx1"/>
          </a:solidFill>
          <a:latin typeface="Arial" panose="020B0604020202020204" pitchFamily="34" charset="0"/>
          <a:ea typeface="+mn-ea"/>
          <a:cs typeface="+mn-cs"/>
        </a:defRPr>
      </a:lvl1pPr>
      <a:lvl2pPr marL="557530" indent="-214630" algn="l" rtl="0" eaLnBrk="0" fontAlgn="base" hangingPunct="0">
        <a:spcBef>
          <a:spcPct val="19000"/>
        </a:spcBef>
        <a:spcAft>
          <a:spcPct val="0"/>
        </a:spcAft>
        <a:buFont typeface="Arial" panose="020B0604020202020204" pitchFamily="34" charset="0"/>
        <a:buChar char="–"/>
        <a:defRPr sz="2100" kern="1200">
          <a:solidFill>
            <a:schemeClr val="tx1"/>
          </a:solidFill>
          <a:latin typeface="Arial" panose="020B0604020202020204" pitchFamily="34" charset="0"/>
          <a:ea typeface="+mn-ea"/>
          <a:cs typeface="+mn-cs"/>
        </a:defRPr>
      </a:lvl2pPr>
      <a:lvl3pPr marL="857250" indent="-171450" algn="l" rtl="0" eaLnBrk="0" fontAlgn="base" hangingPunct="0">
        <a:spcBef>
          <a:spcPct val="190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mn-cs"/>
        </a:defRPr>
      </a:lvl3pPr>
      <a:lvl4pPr marL="1200150" indent="-171450" algn="l" rtl="0" eaLnBrk="0" fontAlgn="base" hangingPunct="0">
        <a:spcBef>
          <a:spcPct val="19000"/>
        </a:spcBef>
        <a:spcAft>
          <a:spcPct val="0"/>
        </a:spcAft>
        <a:buFont typeface="Arial" panose="020B0604020202020204" pitchFamily="34" charset="0"/>
        <a:buChar char="–"/>
        <a:defRPr sz="1500" kern="1200">
          <a:solidFill>
            <a:schemeClr val="tx1"/>
          </a:solidFill>
          <a:latin typeface="Arial" panose="020B0604020202020204" pitchFamily="34" charset="0"/>
          <a:ea typeface="+mn-ea"/>
          <a:cs typeface="+mn-cs"/>
        </a:defRPr>
      </a:lvl4pPr>
      <a:lvl5pPr marL="1543050" indent="-171450" algn="l" rtl="0" eaLnBrk="0" fontAlgn="base" hangingPunct="0">
        <a:spcBef>
          <a:spcPct val="19000"/>
        </a:spcBef>
        <a:spcAft>
          <a:spcPct val="0"/>
        </a:spcAft>
        <a:buFont typeface="Arial" panose="020B0604020202020204" pitchFamily="34" charset="0"/>
        <a:buChar char="»"/>
        <a:defRPr sz="1500" kern="1200">
          <a:solidFill>
            <a:schemeClr val="tx1"/>
          </a:solidFill>
          <a:latin typeface="Arial" panose="020B0604020202020204" pitchFamily="34" charset="0"/>
          <a:ea typeface="+mn-ea"/>
          <a:cs typeface="+mn-cs"/>
        </a:defRPr>
      </a:lvl5pPr>
      <a:lvl6pPr marL="18865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94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23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52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5926813"/>
      </p:ext>
    </p:extLst>
  </p:cSld>
  <p:clrMap bg1="lt1" tx1="dk1" bg2="lt2" tx2="dk2" accent1="accent1" accent2="accent2" accent3="accent3" accent4="accent4" accent5="accent5" accent6="accent6" hlink="hlink" folHlink="folHlink"/>
  <p:sldLayoutIdLst>
    <p:sldLayoutId id="2147483695" r:id="rId1"/>
    <p:sldLayoutId id="2147483696"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1.png"/><Relationship Id="rId5" Type="http://schemas.openxmlformats.org/officeDocument/2006/relationships/image" Target="../media/image3.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14.png"/><Relationship Id="rId4" Type="http://schemas.openxmlformats.org/officeDocument/2006/relationships/image" Target="../media/image13.wmf"/></Relationships>
</file>

<file path=ppt/slides/_rels/slide11.xml.rels><?xml version="1.0" encoding="UTF-8" standalone="yes"?>
<Relationships xmlns="http://schemas.openxmlformats.org/package/2006/relationships"><Relationship Id="rId2" Type="http://schemas.openxmlformats.org/officeDocument/2006/relationships/image" Target="../media/image15.tif"/><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6.tif"/><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3.bin"/><Relationship Id="rId7" Type="http://schemas.openxmlformats.org/officeDocument/2006/relationships/image" Target="../media/image16.tif"/><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image" Target="../media/image18.wmf"/><Relationship Id="rId5" Type="http://schemas.openxmlformats.org/officeDocument/2006/relationships/oleObject" Target="../embeddings/oleObject4.bin"/><Relationship Id="rId4" Type="http://schemas.openxmlformats.org/officeDocument/2006/relationships/image" Target="../media/image17.w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image" Target="../media/image19.wmf"/><Relationship Id="rId5" Type="http://schemas.openxmlformats.org/officeDocument/2006/relationships/oleObject" Target="../embeddings/oleObject5.bin"/><Relationship Id="rId4" Type="http://schemas.openxmlformats.org/officeDocument/2006/relationships/image" Target="../media/image20.ti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21.tif"/><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22.tif"/><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5.xml"/><Relationship Id="rId1" Type="http://schemas.openxmlformats.org/officeDocument/2006/relationships/vmlDrawing" Target="../drawings/vmlDrawing5.vml"/><Relationship Id="rId4" Type="http://schemas.openxmlformats.org/officeDocument/2006/relationships/image" Target="../media/image23.wmf"/></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8" Type="http://schemas.openxmlformats.org/officeDocument/2006/relationships/tags" Target="../tags/tag16.xml"/><Relationship Id="rId3" Type="http://schemas.openxmlformats.org/officeDocument/2006/relationships/tags" Target="../tags/tag11.xml"/><Relationship Id="rId7" Type="http://schemas.openxmlformats.org/officeDocument/2006/relationships/tags" Target="../tags/tag15.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9"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20570;&#21151;&#30340;&#24555;&#24930;.swf" TargetMode="External"/><Relationship Id="rId1" Type="http://schemas.openxmlformats.org/officeDocument/2006/relationships/slideLayout" Target="../slideLayouts/slideLayout3.xml"/><Relationship Id="rId6" Type="http://schemas.openxmlformats.org/officeDocument/2006/relationships/image" Target="../media/image8.gif"/><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4" Type="http://schemas.openxmlformats.org/officeDocument/2006/relationships/image" Target="../media/image12.wmf"/></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6" name="标题 5"/>
          <p:cNvSpPr>
            <a:spLocks noGrp="1"/>
          </p:cNvSpPr>
          <p:nvPr>
            <p:ph type="ctrTitle"/>
            <p:custDataLst>
              <p:tags r:id="rId2"/>
            </p:custDataLst>
          </p:nvPr>
        </p:nvSpPr>
        <p:spPr>
          <a:xfrm>
            <a:off x="870357" y="1147882"/>
            <a:ext cx="7772400" cy="2214880"/>
          </a:xfrm>
        </p:spPr>
        <p:txBody>
          <a:bodyPr>
            <a:noAutofit/>
          </a:bodyPr>
          <a:lstStyle/>
          <a:p>
            <a:pPr algn="ctr" fontAlgn="base">
              <a:lnSpc>
                <a:spcPct val="200000"/>
              </a:lnSpc>
              <a:buClrTx/>
              <a:buSzTx/>
              <a:buFontTx/>
            </a:pPr>
            <a:r>
              <a:rPr lang="zh-CN" altLang="en-US" sz="4400" b="1" dirty="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cs"/>
              </a:rPr>
              <a:t/>
            </a:r>
            <a:br>
              <a:rPr lang="zh-CN" altLang="en-US" sz="4400" b="1" dirty="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cs"/>
              </a:rPr>
            </a:br>
            <a:r>
              <a:rPr lang="zh-CN" altLang="en-US" sz="4400" b="1" dirty="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cs"/>
              </a:rPr>
              <a:t/>
            </a:r>
            <a:br>
              <a:rPr lang="zh-CN" altLang="en-US" sz="4400" b="1" dirty="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cs"/>
              </a:rPr>
            </a:br>
            <a:r>
              <a:rPr lang="zh-CN" altLang="en-US" sz="4400" b="1" dirty="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cs"/>
                <a:sym typeface="+mn-ea"/>
              </a:rPr>
              <a:t>第十一章 </a:t>
            </a:r>
            <a:r>
              <a:rPr lang="zh-CN" altLang="zh-CN" sz="4400" b="1" dirty="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cs"/>
                <a:sym typeface="+mn-ea"/>
              </a:rPr>
              <a:t>功和机械能</a:t>
            </a:r>
            <a:r>
              <a:rPr lang="zh-CN" altLang="en-US" sz="4400" b="1" dirty="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cs"/>
              </a:rPr>
              <a:t/>
            </a:r>
            <a:br>
              <a:rPr lang="zh-CN" altLang="en-US" sz="4400" b="1" dirty="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cs"/>
              </a:rPr>
            </a:br>
            <a:r>
              <a:rPr lang="zh-CN" altLang="en-US" sz="4400" b="1" dirty="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cs"/>
              </a:rPr>
              <a:t>第2节  </a:t>
            </a:r>
            <a:r>
              <a:rPr lang="zh-CN" altLang="en-US" sz="4400" b="1" dirty="0">
                <a:solidFill>
                  <a:srgbClr val="FF0000"/>
                </a:solidFill>
                <a:effectLst>
                  <a:outerShdw blurRad="38100" dist="19050" dir="2700000" algn="tl" rotWithShape="0">
                    <a:schemeClr val="dk1">
                      <a:alpha val="40000"/>
                    </a:schemeClr>
                  </a:outerShdw>
                </a:effectLst>
                <a:uFillTx/>
                <a:latin typeface="宋体" panose="02010600030101010101" pitchFamily="2" charset="-122"/>
                <a:ea typeface="宋体" panose="02010600030101010101" pitchFamily="2" charset="-122"/>
                <a:cs typeface="+mn-cs"/>
              </a:rPr>
              <a:t>功率</a:t>
            </a:r>
          </a:p>
        </p:txBody>
      </p:sp>
      <p:grpSp>
        <p:nvGrpSpPr>
          <p:cNvPr id="7" name="组合 6"/>
          <p:cNvGrpSpPr/>
          <p:nvPr/>
        </p:nvGrpSpPr>
        <p:grpSpPr>
          <a:xfrm>
            <a:off x="-1270" y="11731"/>
            <a:ext cx="9046845" cy="684530"/>
            <a:chOff x="93" y="29"/>
            <a:chExt cx="14247" cy="1078"/>
          </a:xfrm>
        </p:grpSpPr>
        <p:pic>
          <p:nvPicPr>
            <p:cNvPr id="8" name="图片 3"/>
            <p:cNvPicPr>
              <a:picLocks noChangeAspect="1"/>
            </p:cNvPicPr>
            <p:nvPr userDrawn="1"/>
          </p:nvPicPr>
          <p:blipFill>
            <a:blip r:embed="rId6"/>
            <a:srcRect/>
            <a:stretch>
              <a:fillRect/>
            </a:stretch>
          </p:blipFill>
          <p:spPr bwMode="auto">
            <a:xfrm>
              <a:off x="11604" y="29"/>
              <a:ext cx="2736" cy="1078"/>
            </a:xfrm>
            <a:prstGeom prst="rect">
              <a:avLst/>
            </a:prstGeom>
            <a:noFill/>
            <a:ln w="9525">
              <a:noFill/>
              <a:miter lim="800000"/>
              <a:headEnd/>
              <a:tailEnd/>
            </a:ln>
          </p:spPr>
        </p:pic>
        <p:sp>
          <p:nvSpPr>
            <p:cNvPr id="9" name="文本框 1"/>
            <p:cNvSpPr txBox="1"/>
            <p:nvPr/>
          </p:nvSpPr>
          <p:spPr>
            <a:xfrm>
              <a:off x="93" y="29"/>
              <a:ext cx="5258" cy="628"/>
            </a:xfrm>
            <a:prstGeom prst="rect">
              <a:avLst/>
            </a:prstGeom>
            <a:solidFill>
              <a:srgbClr val="0066CC"/>
            </a:solidFill>
            <a:ln w="9525">
              <a:noFill/>
            </a:ln>
          </p:spPr>
          <p:txBody>
            <a:bodyPr wrap="square" anchor="t">
              <a:spAutoFit/>
            </a:bodyPr>
            <a:lstStyle/>
            <a:p>
              <a:pPr eaLnBrk="0" fontAlgn="base" hangingPunct="0">
                <a:spcBef>
                  <a:spcPct val="0"/>
                </a:spcBef>
                <a:spcAft>
                  <a:spcPct val="0"/>
                </a:spcAft>
                <a:buFont typeface="Arial" panose="020B0604020202020204" pitchFamily="34" charset="0"/>
                <a:buNone/>
              </a:pPr>
              <a:r>
                <a:rPr lang="zh-CN" altLang="en-US" sz="2000" b="1" dirty="0">
                  <a:solidFill>
                    <a:prstClr val="white"/>
                  </a:solidFill>
                  <a:latin typeface="宋体" panose="02010600030101010101" pitchFamily="2" charset="-122"/>
                  <a:ea typeface="宋体" panose="02010600030101010101" pitchFamily="2" charset="-122"/>
                </a:rPr>
                <a:t>人教版 物理 八年级 下册</a:t>
              </a:r>
            </a:p>
          </p:txBody>
        </p:sp>
      </p:gr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Text Box 4"/>
          <p:cNvSpPr txBox="1">
            <a:spLocks noChangeArrowheads="1"/>
          </p:cNvSpPr>
          <p:nvPr/>
        </p:nvSpPr>
        <p:spPr bwMode="auto">
          <a:xfrm>
            <a:off x="810260" y="1288643"/>
            <a:ext cx="7710488" cy="1198880"/>
          </a:xfrm>
          <a:prstGeom prst="rect">
            <a:avLst/>
          </a:prstGeom>
          <a:noFill/>
          <a:ln>
            <a:noFill/>
          </a:ln>
          <a:effectLst/>
        </p:spPr>
        <p:txBody>
          <a:bodyPr>
            <a:spAutoFit/>
          </a:bodyPr>
          <a:lstStyle/>
          <a:p>
            <a:pPr algn="l" eaLnBrk="1" hangingPunct="1"/>
            <a:r>
              <a:rPr lang="zh-CN" altLang="en-US" sz="2400" b="1" dirty="0">
                <a:latin typeface="Times New Roman" panose="02020603050405020304" charset="0"/>
                <a:ea typeface="宋体" panose="02010600030101010101" pitchFamily="2" charset="-122"/>
                <a:cs typeface="Times New Roman" panose="02020603050405020304" charset="0"/>
              </a:rPr>
              <a:t>物体受拉力</a:t>
            </a:r>
            <a:r>
              <a:rPr lang="en-US" altLang="zh-CN" sz="2400" b="1" i="1" dirty="0">
                <a:latin typeface="Times New Roman" panose="02020603050405020304" charset="0"/>
                <a:ea typeface="宋体" panose="02010600030101010101" pitchFamily="2" charset="-122"/>
                <a:cs typeface="Times New Roman" panose="02020603050405020304" charset="0"/>
              </a:rPr>
              <a:t>F</a:t>
            </a:r>
            <a:r>
              <a:rPr lang="zh-CN" altLang="en-US" sz="2400" b="1" dirty="0">
                <a:latin typeface="Times New Roman" panose="02020603050405020304" charset="0"/>
                <a:ea typeface="宋体" panose="02010600030101010101" pitchFamily="2" charset="-122"/>
                <a:cs typeface="Times New Roman" panose="02020603050405020304" charset="0"/>
              </a:rPr>
              <a:t>，沿</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rPr>
              <a:t>拉力方向</a:t>
            </a:r>
            <a:r>
              <a:rPr lang="zh-CN" altLang="en-US" sz="2400" b="1" dirty="0">
                <a:latin typeface="Times New Roman" panose="02020603050405020304" charset="0"/>
                <a:ea typeface="宋体" panose="02010600030101010101" pitchFamily="2" charset="-122"/>
                <a:cs typeface="Times New Roman" panose="02020603050405020304" charset="0"/>
              </a:rPr>
              <a:t>做匀速直线运动时，</a:t>
            </a:r>
          </a:p>
          <a:p>
            <a:pPr algn="l" eaLnBrk="1" hangingPunct="1"/>
            <a:endParaRPr lang="zh-CN" altLang="en-US" sz="2400" b="1" dirty="0">
              <a:latin typeface="Times New Roman" panose="02020603050405020304" charset="0"/>
              <a:ea typeface="宋体" panose="02010600030101010101" pitchFamily="2" charset="-122"/>
              <a:cs typeface="Times New Roman" panose="02020603050405020304" charset="0"/>
            </a:endParaRPr>
          </a:p>
          <a:p>
            <a:pPr algn="l" eaLnBrk="1" hangingPunct="1"/>
            <a:r>
              <a:rPr lang="zh-CN" altLang="en-US" sz="2400" b="1" dirty="0">
                <a:latin typeface="Times New Roman" panose="02020603050405020304" charset="0"/>
                <a:ea typeface="宋体" panose="02010600030101010101" pitchFamily="2" charset="-122"/>
                <a:cs typeface="Times New Roman" panose="02020603050405020304" charset="0"/>
              </a:rPr>
              <a:t>则拉力</a:t>
            </a:r>
            <a:r>
              <a:rPr lang="en-US" altLang="zh-CN" sz="2400" b="1" i="1" dirty="0">
                <a:latin typeface="Times New Roman" panose="02020603050405020304" charset="0"/>
                <a:ea typeface="宋体" panose="02010600030101010101" pitchFamily="2" charset="-122"/>
                <a:cs typeface="Times New Roman" panose="02020603050405020304" charset="0"/>
              </a:rPr>
              <a:t>F</a:t>
            </a:r>
            <a:r>
              <a:rPr lang="zh-CN" altLang="en-US" sz="2400" b="1" dirty="0">
                <a:latin typeface="Times New Roman" panose="02020603050405020304" charset="0"/>
                <a:ea typeface="宋体" panose="02010600030101010101" pitchFamily="2" charset="-122"/>
                <a:cs typeface="Times New Roman" panose="02020603050405020304" charset="0"/>
              </a:rPr>
              <a:t>的功率</a:t>
            </a:r>
            <a:r>
              <a:rPr lang="en-US" altLang="zh-CN" sz="2400" b="1" dirty="0">
                <a:latin typeface="Times New Roman" panose="02020603050405020304" charset="0"/>
                <a:ea typeface="宋体" panose="02010600030101010101" pitchFamily="2" charset="-122"/>
                <a:cs typeface="Times New Roman" panose="02020603050405020304" charset="0"/>
              </a:rPr>
              <a:t>:</a:t>
            </a:r>
          </a:p>
        </p:txBody>
      </p:sp>
      <p:graphicFrame>
        <p:nvGraphicFramePr>
          <p:cNvPr id="39939" name="Object 5"/>
          <p:cNvGraphicFramePr>
            <a:graphicFrameLocks noChangeAspect="1"/>
          </p:cNvGraphicFramePr>
          <p:nvPr>
            <p:extLst>
              <p:ext uri="{D42A27DB-BD31-4B8C-83A1-F6EECF244321}">
                <p14:modId xmlns:p14="http://schemas.microsoft.com/office/powerpoint/2010/main" val="2099032777"/>
              </p:ext>
            </p:extLst>
          </p:nvPr>
        </p:nvGraphicFramePr>
        <p:xfrm>
          <a:off x="3170343" y="1829360"/>
          <a:ext cx="3577624" cy="859180"/>
        </p:xfrm>
        <a:graphic>
          <a:graphicData uri="http://schemas.openxmlformats.org/presentationml/2006/ole">
            <mc:AlternateContent xmlns:mc="http://schemas.openxmlformats.org/markup-compatibility/2006">
              <mc:Choice xmlns:v="urn:schemas-microsoft-com:vml" Requires="v">
                <p:oleObj spid="_x0000_s4109" name="Equation" r:id="rId3" imgW="2539800" imgH="609480" progId="Equation.DSMT4">
                  <p:embed/>
                </p:oleObj>
              </mc:Choice>
              <mc:Fallback>
                <p:oleObj name="Equation" r:id="rId3" imgW="2539800" imgH="609480" progId="Equation.DSMT4">
                  <p:embed/>
                  <p:pic>
                    <p:nvPicPr>
                      <p:cNvPr id="0" name="图片 3076"/>
                      <p:cNvPicPr/>
                      <p:nvPr/>
                    </p:nvPicPr>
                    <p:blipFill>
                      <a:blip r:embed="rId4"/>
                      <a:stretch>
                        <a:fillRect/>
                      </a:stretch>
                    </p:blipFill>
                    <p:spPr>
                      <a:xfrm>
                        <a:off x="3170343" y="1829360"/>
                        <a:ext cx="3577624" cy="859180"/>
                      </a:xfrm>
                      <a:prstGeom prst="rect">
                        <a:avLst/>
                      </a:prstGeom>
                      <a:noFill/>
                      <a:ln w="38100">
                        <a:miter/>
                      </a:ln>
                    </p:spPr>
                  </p:pic>
                </p:oleObj>
              </mc:Fallback>
            </mc:AlternateContent>
          </a:graphicData>
        </a:graphic>
      </p:graphicFrame>
      <p:sp>
        <p:nvSpPr>
          <p:cNvPr id="208898" name="Text Box 2"/>
          <p:cNvSpPr txBox="1">
            <a:spLocks noChangeArrowheads="1"/>
          </p:cNvSpPr>
          <p:nvPr/>
        </p:nvSpPr>
        <p:spPr bwMode="auto">
          <a:xfrm>
            <a:off x="203148" y="2714131"/>
            <a:ext cx="8590280" cy="1200329"/>
          </a:xfrm>
          <a:prstGeom prst="rect">
            <a:avLst/>
          </a:prstGeom>
          <a:noFill/>
          <a:ln>
            <a:noFill/>
          </a:ln>
          <a:effectLst/>
        </p:spPr>
        <p:txBody>
          <a:bodyPr wrap="square">
            <a:spAutoFit/>
          </a:bodyPr>
          <a:lstStyle/>
          <a:p>
            <a:pPr algn="l" eaLnBrk="1" hangingPunct="1">
              <a:lnSpc>
                <a:spcPct val="150000"/>
              </a:lnSpc>
              <a:spcBef>
                <a:spcPct val="50000"/>
              </a:spcBef>
            </a:pPr>
            <a:r>
              <a:rPr lang="zh-CN" altLang="en-US" sz="2400" b="1" dirty="0">
                <a:solidFill>
                  <a:srgbClr val="0000FF"/>
                </a:solidFill>
                <a:latin typeface="黑体" panose="02010609060101010101" pitchFamily="49" charset="-122"/>
                <a:ea typeface="黑体" panose="02010609060101010101" pitchFamily="49" charset="-122"/>
              </a:rPr>
              <a:t>    想一想：</a:t>
            </a:r>
            <a:r>
              <a:rPr lang="zh-CN" altLang="en-US" sz="2400" b="1" dirty="0">
                <a:solidFill>
                  <a:srgbClr val="000000"/>
                </a:solidFill>
                <a:latin typeface="楷体" panose="02010609060101010101" pitchFamily="49" charset="-122"/>
                <a:ea typeface="楷体" panose="02010609060101010101" pitchFamily="49" charset="-122"/>
              </a:rPr>
              <a:t>汽车爬坡、拖拉机耕地，为了</a:t>
            </a:r>
            <a:r>
              <a:rPr lang="zh-CN" altLang="en-US" sz="2400" b="1" dirty="0">
                <a:solidFill>
                  <a:srgbClr val="FF0000"/>
                </a:solidFill>
                <a:latin typeface="楷体" panose="02010609060101010101" pitchFamily="49" charset="-122"/>
                <a:ea typeface="楷体" panose="02010609060101010101" pitchFamily="49" charset="-122"/>
              </a:rPr>
              <a:t>增大牵引力</a:t>
            </a:r>
            <a:r>
              <a:rPr lang="zh-CN" altLang="en-US" sz="2400" b="1" dirty="0">
                <a:solidFill>
                  <a:srgbClr val="000000"/>
                </a:solidFill>
                <a:latin typeface="楷体" panose="02010609060101010101" pitchFamily="49" charset="-122"/>
                <a:ea typeface="楷体" panose="02010609060101010101" pitchFamily="49" charset="-122"/>
              </a:rPr>
              <a:t>，车辆的运动速度都很小。你能解释吗？</a:t>
            </a:r>
          </a:p>
        </p:txBody>
      </p:sp>
      <p:sp>
        <p:nvSpPr>
          <p:cNvPr id="25" name="文本框 24"/>
          <p:cNvSpPr txBox="1"/>
          <p:nvPr/>
        </p:nvSpPr>
        <p:spPr>
          <a:xfrm>
            <a:off x="302004" y="3953609"/>
            <a:ext cx="8340981" cy="1015663"/>
          </a:xfrm>
          <a:prstGeom prst="rect">
            <a:avLst/>
          </a:prstGeom>
          <a:noFill/>
        </p:spPr>
        <p:txBody>
          <a:bodyPr wrap="square" rtlCol="0" anchor="t">
            <a:spAutoFit/>
          </a:bodyPr>
          <a:lstStyle/>
          <a:p>
            <a:pPr>
              <a:lnSpc>
                <a:spcPct val="125000"/>
              </a:lnSpc>
            </a:pPr>
            <a:r>
              <a:rPr lang="zh-CN" altLang="en-US" sz="2400" b="1" dirty="0">
                <a:solidFill>
                  <a:schemeClr val="tx1"/>
                </a:solidFill>
                <a:latin typeface="仿宋" panose="02010609060101010101" charset="-122"/>
                <a:ea typeface="仿宋" panose="02010609060101010101" charset="-122"/>
                <a:cs typeface="仿宋" panose="02010609060101010101" charset="-122"/>
              </a:rPr>
              <a:t>    根据</a:t>
            </a:r>
            <a:r>
              <a:rPr lang="en-US" altLang="zh-CN" sz="2400" b="1" i="1" dirty="0">
                <a:solidFill>
                  <a:srgbClr val="FF0000"/>
                </a:solidFill>
                <a:latin typeface="Times New Roman" panose="02020603050405020304" charset="0"/>
                <a:ea typeface="仿宋" panose="02010609060101010101" charset="-122"/>
                <a:cs typeface="Times New Roman" panose="02020603050405020304" charset="0"/>
              </a:rPr>
              <a:t>P</a:t>
            </a:r>
            <a:r>
              <a:rPr lang="en-US" altLang="zh-CN" sz="2400" b="1" dirty="0">
                <a:solidFill>
                  <a:srgbClr val="FF0000"/>
                </a:solidFill>
                <a:latin typeface="Times New Roman" panose="02020603050405020304" charset="0"/>
                <a:ea typeface="仿宋" panose="02010609060101010101" charset="-122"/>
                <a:cs typeface="Times New Roman" panose="02020603050405020304" charset="0"/>
              </a:rPr>
              <a:t>=</a:t>
            </a:r>
            <a:r>
              <a:rPr lang="en-US" altLang="zh-CN" sz="2400" b="1" i="1" dirty="0">
                <a:solidFill>
                  <a:srgbClr val="FF0000"/>
                </a:solidFill>
                <a:latin typeface="Times New Roman" panose="02020603050405020304" charset="0"/>
                <a:ea typeface="仿宋" panose="02010609060101010101" charset="-122"/>
                <a:cs typeface="Times New Roman" panose="02020603050405020304" charset="0"/>
              </a:rPr>
              <a:t>Fv</a:t>
            </a:r>
            <a:r>
              <a:rPr lang="zh-CN" altLang="en-US" sz="2400" b="1" dirty="0">
                <a:solidFill>
                  <a:schemeClr val="tx1"/>
                </a:solidFill>
                <a:latin typeface="仿宋" panose="02010609060101010101" charset="-122"/>
                <a:ea typeface="仿宋" panose="02010609060101010101" charset="-122"/>
                <a:cs typeface="仿宋" panose="02010609060101010101" charset="-122"/>
              </a:rPr>
              <a:t>可知，在</a:t>
            </a:r>
            <a:r>
              <a:rPr lang="zh-CN" altLang="en-US" sz="2400" b="1" dirty="0">
                <a:solidFill>
                  <a:schemeClr val="tx1"/>
                </a:solidFill>
                <a:latin typeface="仿宋" panose="02010609060101010101" charset="-122"/>
                <a:ea typeface="仿宋" panose="02010609060101010101" charset="-122"/>
                <a:cs typeface="仿宋" panose="02010609060101010101" charset="-122"/>
                <a:sym typeface="+mn-ea"/>
              </a:rPr>
              <a:t>发动机的</a:t>
            </a:r>
            <a:r>
              <a:rPr lang="zh-CN" altLang="en-US" sz="2400" b="1" dirty="0">
                <a:solidFill>
                  <a:srgbClr val="FF0000"/>
                </a:solidFill>
                <a:latin typeface="仿宋" panose="02010609060101010101" charset="-122"/>
                <a:ea typeface="仿宋" panose="02010609060101010101" charset="-122"/>
                <a:cs typeface="仿宋" panose="02010609060101010101" charset="-122"/>
                <a:sym typeface="+mn-ea"/>
              </a:rPr>
              <a:t>功率一定</a:t>
            </a:r>
            <a:r>
              <a:rPr lang="zh-CN" altLang="en-US" sz="2400" b="1" dirty="0">
                <a:solidFill>
                  <a:schemeClr val="tx1"/>
                </a:solidFill>
                <a:latin typeface="仿宋" panose="02010609060101010101" charset="-122"/>
                <a:ea typeface="仿宋" panose="02010609060101010101" charset="-122"/>
                <a:cs typeface="仿宋" panose="02010609060101010101" charset="-122"/>
                <a:sym typeface="+mn-ea"/>
              </a:rPr>
              <a:t>时，要</a:t>
            </a:r>
            <a:r>
              <a:rPr lang="zh-CN" altLang="en-US" sz="2400" b="1" dirty="0">
                <a:solidFill>
                  <a:srgbClr val="FF0000"/>
                </a:solidFill>
                <a:latin typeface="仿宋" panose="02010609060101010101" charset="-122"/>
                <a:ea typeface="仿宋" panose="02010609060101010101" charset="-122"/>
                <a:cs typeface="仿宋" panose="02010609060101010101" charset="-122"/>
                <a:sym typeface="+mn-ea"/>
              </a:rPr>
              <a:t>增大牵引力</a:t>
            </a:r>
            <a:r>
              <a:rPr lang="zh-CN" altLang="en-US" sz="2400" b="1" dirty="0">
                <a:solidFill>
                  <a:schemeClr val="tx1"/>
                </a:solidFill>
                <a:latin typeface="仿宋" panose="02010609060101010101" charset="-122"/>
                <a:ea typeface="仿宋" panose="02010609060101010101" charset="-122"/>
                <a:cs typeface="仿宋" panose="02010609060101010101" charset="-122"/>
                <a:sym typeface="+mn-ea"/>
              </a:rPr>
              <a:t>，就必须</a:t>
            </a:r>
            <a:r>
              <a:rPr lang="zh-CN" altLang="en-US" sz="2400" b="1" dirty="0">
                <a:solidFill>
                  <a:srgbClr val="FF0000"/>
                </a:solidFill>
                <a:latin typeface="仿宋" panose="02010609060101010101" charset="-122"/>
                <a:ea typeface="仿宋" panose="02010609060101010101" charset="-122"/>
                <a:cs typeface="仿宋" panose="02010609060101010101" charset="-122"/>
                <a:sym typeface="+mn-ea"/>
              </a:rPr>
              <a:t>降低行车速度</a:t>
            </a:r>
            <a:r>
              <a:rPr lang="zh-CN" altLang="en-US" sz="2400" b="1" dirty="0">
                <a:solidFill>
                  <a:schemeClr val="tx1"/>
                </a:solidFill>
                <a:latin typeface="仿宋" panose="02010609060101010101" charset="-122"/>
                <a:ea typeface="仿宋" panose="02010609060101010101" charset="-122"/>
                <a:cs typeface="仿宋" panose="02010609060101010101" charset="-122"/>
              </a:rPr>
              <a:t>。</a:t>
            </a:r>
          </a:p>
        </p:txBody>
      </p:sp>
      <p:grpSp>
        <p:nvGrpSpPr>
          <p:cNvPr id="15" name="组合 14"/>
          <p:cNvGrpSpPr/>
          <p:nvPr/>
        </p:nvGrpSpPr>
        <p:grpSpPr>
          <a:xfrm>
            <a:off x="3031846" y="485095"/>
            <a:ext cx="2869888" cy="524442"/>
            <a:chOff x="2506980" y="579256"/>
            <a:chExt cx="3958508" cy="495548"/>
          </a:xfrm>
        </p:grpSpPr>
        <p:pic>
          <p:nvPicPr>
            <p:cNvPr id="16"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r="735"/>
            <a:stretch>
              <a:fillRect/>
            </a:stretch>
          </p:blipFill>
          <p:spPr bwMode="auto">
            <a:xfrm>
              <a:off x="2506980" y="593791"/>
              <a:ext cx="3958508" cy="481013"/>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矩形 16"/>
            <p:cNvSpPr/>
            <p:nvPr/>
          </p:nvSpPr>
          <p:spPr>
            <a:xfrm>
              <a:off x="2593872" y="579256"/>
              <a:ext cx="3871616" cy="436230"/>
            </a:xfrm>
            <a:prstGeom prst="rect">
              <a:avLst/>
            </a:prstGeom>
          </p:spPr>
          <p:txBody>
            <a:bodyPr wrap="square">
              <a:spAutoFit/>
            </a:bodyPr>
            <a:lstStyle/>
            <a:p>
              <a:pPr algn="ctr"/>
              <a:r>
                <a:rPr lang="zh-CN" altLang="en-US" sz="2400" b="1" dirty="0">
                  <a:solidFill>
                    <a:prstClr val="black"/>
                  </a:solidFill>
                  <a:latin typeface="黑体" panose="02010609060101010101" pitchFamily="49" charset="-122"/>
                  <a:ea typeface="黑体" panose="02010609060101010101" pitchFamily="49" charset="-122"/>
                  <a:cs typeface="Times New Roman" panose="02020603050405020304" charset="0"/>
                </a:rPr>
                <a:t>思维拓展</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26627"/>
                                        </p:tgtEl>
                                        <p:attrNameLst>
                                          <p:attrName>style.visibility</p:attrName>
                                        </p:attrNameLst>
                                      </p:cBhvr>
                                      <p:to>
                                        <p:strVal val="visible"/>
                                      </p:to>
                                    </p:set>
                                    <p:anim to="" calcmode="lin" valueType="num">
                                      <p:cBhvr>
                                        <p:cTn id="7" dur="1" fill="hold"/>
                                        <p:tgtEl>
                                          <p:spTgt spid="26627"/>
                                        </p:tgtEl>
                                      </p:cBhvr>
                                    </p:anim>
                                  </p:childTnLst>
                                </p:cTn>
                              </p:par>
                              <p:par>
                                <p:cTn id="8" presetID="7" presetClass="entr" presetSubtype="4" fill="hold" nodeType="withEffect">
                                  <p:stCondLst>
                                    <p:cond delay="400"/>
                                  </p:stCondLst>
                                  <p:childTnLst>
                                    <p:set>
                                      <p:cBhvr>
                                        <p:cTn id="9" dur="1" fill="hold">
                                          <p:stCondLst>
                                            <p:cond delay="0"/>
                                          </p:stCondLst>
                                        </p:cTn>
                                        <p:tgtEl>
                                          <p:spTgt spid="39939"/>
                                        </p:tgtEl>
                                        <p:attrNameLst>
                                          <p:attrName>style.visibility</p:attrName>
                                        </p:attrNameLst>
                                      </p:cBhvr>
                                      <p:to>
                                        <p:strVal val="visible"/>
                                      </p:to>
                                    </p:set>
                                    <p:anim calcmode="lin" valueType="num">
                                      <p:cBhvr additive="base">
                                        <p:cTn id="10" dur="500" fill="hold"/>
                                        <p:tgtEl>
                                          <p:spTgt spid="39939"/>
                                        </p:tgtEl>
                                        <p:attrNameLst>
                                          <p:attrName>ppt_x</p:attrName>
                                        </p:attrNameLst>
                                      </p:cBhvr>
                                      <p:tavLst>
                                        <p:tav tm="0">
                                          <p:val>
                                            <p:strVal val="#ppt_x"/>
                                          </p:val>
                                        </p:tav>
                                        <p:tav tm="100000">
                                          <p:val>
                                            <p:strVal val="#ppt_x"/>
                                          </p:val>
                                        </p:tav>
                                      </p:tavLst>
                                    </p:anim>
                                    <p:anim calcmode="lin" valueType="num">
                                      <p:cBhvr additive="base">
                                        <p:cTn id="11" dur="500" fill="hold"/>
                                        <p:tgtEl>
                                          <p:spTgt spid="39939"/>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5" presetClass="entr" presetSubtype="10" fill="hold" grpId="0" nodeType="clickEffect">
                                  <p:stCondLst>
                                    <p:cond delay="0"/>
                                  </p:stCondLst>
                                  <p:childTnLst>
                                    <p:set>
                                      <p:cBhvr>
                                        <p:cTn id="15" dur="1" fill="hold">
                                          <p:stCondLst>
                                            <p:cond delay="0"/>
                                          </p:stCondLst>
                                        </p:cTn>
                                        <p:tgtEl>
                                          <p:spTgt spid="208898"/>
                                        </p:tgtEl>
                                        <p:attrNameLst>
                                          <p:attrName>style.visibility</p:attrName>
                                        </p:attrNameLst>
                                      </p:cBhvr>
                                      <p:to>
                                        <p:strVal val="visible"/>
                                      </p:to>
                                    </p:set>
                                    <p:animEffect transition="in" filter="checkerboard(across)">
                                      <p:cBhvr>
                                        <p:cTn id="16" dur="500"/>
                                        <p:tgtEl>
                                          <p:spTgt spid="208898"/>
                                        </p:tgtEl>
                                      </p:cBhvr>
                                    </p:animEffect>
                                  </p:childTnLst>
                                </p:cTn>
                              </p:par>
                            </p:childTnLst>
                          </p:cTn>
                        </p:par>
                      </p:childTnLst>
                    </p:cTn>
                  </p:par>
                  <p:par>
                    <p:cTn id="17" fill="hold">
                      <p:stCondLst>
                        <p:cond delay="indefinite"/>
                      </p:stCondLst>
                      <p:childTnLst>
                        <p:par>
                          <p:cTn id="18" fill="hold">
                            <p:stCondLst>
                              <p:cond delay="0"/>
                            </p:stCondLst>
                            <p:childTnLst>
                              <p:par>
                                <p:cTn id="19" presetID="24" presetClass="entr" presetSubtype="0"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 to="" calcmode="lin" valueType="num">
                                      <p:cBhvr>
                                        <p:cTn id="21" dur="1" fill="hold"/>
                                        <p:tgtEl>
                                          <p:spTgt spid="2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animBg="1"/>
      <p:bldP spid="208898" grpId="0" bldLvl="0"/>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2395" y="1066540"/>
            <a:ext cx="9031605" cy="1477328"/>
          </a:xfrm>
          <a:prstGeom prst="rect">
            <a:avLst/>
          </a:prstGeom>
          <a:solidFill>
            <a:schemeClr val="bg1"/>
          </a:solidFill>
        </p:spPr>
        <p:txBody>
          <a:bodyPr wrap="square" rtlCol="0" anchor="t">
            <a:spAutoFit/>
          </a:bodyPr>
          <a:lstStyle/>
          <a:p>
            <a:pPr>
              <a:lnSpc>
                <a:spcPct val="125000"/>
              </a:lnSpc>
            </a:pPr>
            <a:r>
              <a:rPr lang="zh-CN" altLang="en-US" sz="2400" b="1"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例</a:t>
            </a:r>
            <a:r>
              <a:rPr lang="en-US" altLang="zh-CN" sz="2400" b="1"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dirty="0">
                <a:latin typeface="Times New Roman" panose="02020603050405020304" pitchFamily="18" charset="0"/>
                <a:ea typeface="楷体" panose="02010609060101010101" charset="-122"/>
                <a:cs typeface="Times New Roman" panose="02020603050405020304" pitchFamily="18" charset="0"/>
              </a:rPr>
              <a:t>（2018•徐州）一辆汽车在平直公路上沿直线向前行驶，途中经过一段坑洼路面，如果汽车发动机的功率始终保持不变，则汽车行驶路程</a:t>
            </a:r>
            <a:r>
              <a:rPr lang="zh-CN" altLang="en-US" sz="2400" b="1" i="1" dirty="0">
                <a:latin typeface="Times New Roman" panose="02020603050405020304" pitchFamily="18" charset="0"/>
                <a:ea typeface="楷体" panose="02010609060101010101" charset="-122"/>
                <a:cs typeface="Times New Roman" panose="02020603050405020304" pitchFamily="18" charset="0"/>
              </a:rPr>
              <a:t>s</a:t>
            </a:r>
            <a:r>
              <a:rPr lang="zh-CN" altLang="en-US" sz="2400" b="1" dirty="0">
                <a:latin typeface="Times New Roman" panose="02020603050405020304" pitchFamily="18" charset="0"/>
                <a:ea typeface="楷体" panose="02010609060101010101" charset="-122"/>
                <a:cs typeface="Times New Roman" panose="02020603050405020304" pitchFamily="18" charset="0"/>
              </a:rPr>
              <a:t>随时间</a:t>
            </a:r>
            <a:r>
              <a:rPr lang="zh-CN" altLang="en-US" sz="2400" b="1" i="1" dirty="0">
                <a:latin typeface="Times New Roman" panose="02020603050405020304" pitchFamily="18" charset="0"/>
                <a:ea typeface="楷体" panose="02010609060101010101" charset="-122"/>
                <a:cs typeface="Times New Roman" panose="02020603050405020304" pitchFamily="18" charset="0"/>
              </a:rPr>
              <a:t>t</a:t>
            </a:r>
            <a:r>
              <a:rPr lang="zh-CN" altLang="en-US" sz="2400" b="1" dirty="0">
                <a:latin typeface="Times New Roman" panose="02020603050405020304" pitchFamily="18" charset="0"/>
                <a:ea typeface="楷体" panose="02010609060101010101" charset="-122"/>
                <a:cs typeface="Times New Roman" panose="02020603050405020304" pitchFamily="18" charset="0"/>
              </a:rPr>
              <a:t>的变化关系可能是（　　）</a:t>
            </a:r>
          </a:p>
        </p:txBody>
      </p:sp>
      <p:sp>
        <p:nvSpPr>
          <p:cNvPr id="7" name="文本框 6"/>
          <p:cNvSpPr txBox="1"/>
          <p:nvPr/>
        </p:nvSpPr>
        <p:spPr>
          <a:xfrm>
            <a:off x="5479073" y="2023279"/>
            <a:ext cx="333375" cy="460375"/>
          </a:xfrm>
          <a:prstGeom prst="rect">
            <a:avLst/>
          </a:prstGeom>
          <a:noFill/>
        </p:spPr>
        <p:txBody>
          <a:bodyPr wrap="square" rtlCol="0" anchor="t">
            <a:spAutoFit/>
          </a:bodyPr>
          <a:lstStyle/>
          <a:p>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D</a:t>
            </a:r>
          </a:p>
        </p:txBody>
      </p:sp>
      <p:grpSp>
        <p:nvGrpSpPr>
          <p:cNvPr id="29" name="组合 3"/>
          <p:cNvGrpSpPr/>
          <p:nvPr/>
        </p:nvGrpSpPr>
        <p:grpSpPr bwMode="auto">
          <a:xfrm>
            <a:off x="3415622" y="502062"/>
            <a:ext cx="1879997" cy="474345"/>
            <a:chOff x="497257" y="753279"/>
            <a:chExt cx="1881032" cy="475146"/>
          </a:xfrm>
        </p:grpSpPr>
        <p:grpSp>
          <p:nvGrpSpPr>
            <p:cNvPr id="30" name="组合 2"/>
            <p:cNvGrpSpPr/>
            <p:nvPr/>
          </p:nvGrpSpPr>
          <p:grpSpPr bwMode="auto">
            <a:xfrm>
              <a:off x="552450" y="789083"/>
              <a:ext cx="1787356" cy="419195"/>
              <a:chOff x="3014293" y="-540899"/>
              <a:chExt cx="1787356" cy="419195"/>
            </a:xfrm>
          </p:grpSpPr>
          <p:sp>
            <p:nvSpPr>
              <p:cNvPr id="32" name="缺角矩形 18"/>
              <p:cNvSpPr>
                <a:spLocks noChangeArrowheads="1"/>
              </p:cNvSpPr>
              <p:nvPr/>
            </p:nvSpPr>
            <p:spPr bwMode="auto">
              <a:xfrm>
                <a:off x="3470665" y="-540130"/>
                <a:ext cx="419419" cy="418217"/>
              </a:xfrm>
              <a:prstGeom prst="plaque">
                <a:avLst>
                  <a:gd name="adj" fmla="val 16667"/>
                </a:avLst>
              </a:prstGeom>
              <a:solidFill>
                <a:srgbClr val="008BBB"/>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3" name="缺角矩形 19"/>
              <p:cNvSpPr>
                <a:spLocks noChangeArrowheads="1"/>
              </p:cNvSpPr>
              <p:nvPr/>
            </p:nvSpPr>
            <p:spPr bwMode="auto">
              <a:xfrm>
                <a:off x="3926625" y="-540130"/>
                <a:ext cx="419419" cy="418217"/>
              </a:xfrm>
              <a:prstGeom prst="plaque">
                <a:avLst>
                  <a:gd name="adj" fmla="val 16667"/>
                </a:avLst>
              </a:prstGeom>
              <a:solidFill>
                <a:srgbClr val="FD9F0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4" name="缺角矩形 20"/>
              <p:cNvSpPr>
                <a:spLocks noChangeArrowheads="1"/>
              </p:cNvSpPr>
              <p:nvPr/>
            </p:nvSpPr>
            <p:spPr bwMode="auto">
              <a:xfrm>
                <a:off x="4382584" y="-540130"/>
                <a:ext cx="419419" cy="418217"/>
              </a:xfrm>
              <a:prstGeom prst="plaque">
                <a:avLst>
                  <a:gd name="adj" fmla="val 16667"/>
                </a:avLst>
              </a:prstGeom>
              <a:solidFill>
                <a:srgbClr val="00B05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5" name="缺角矩形 7"/>
              <p:cNvSpPr>
                <a:spLocks noChangeArrowheads="1"/>
              </p:cNvSpPr>
              <p:nvPr/>
            </p:nvSpPr>
            <p:spPr bwMode="auto">
              <a:xfrm>
                <a:off x="3014705" y="-540130"/>
                <a:ext cx="419419" cy="418217"/>
              </a:xfrm>
              <a:prstGeom prst="plaque">
                <a:avLst>
                  <a:gd name="adj" fmla="val 16667"/>
                </a:avLst>
              </a:prstGeom>
              <a:solidFill>
                <a:srgbClr val="E72424"/>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grpSp>
        <p:sp>
          <p:nvSpPr>
            <p:cNvPr id="31" name="矩形 1"/>
            <p:cNvSpPr>
              <a:spLocks noChangeArrowheads="1"/>
            </p:cNvSpPr>
            <p:nvPr/>
          </p:nvSpPr>
          <p:spPr bwMode="auto">
            <a:xfrm>
              <a:off x="497257" y="753279"/>
              <a:ext cx="1881032" cy="475146"/>
            </a:xfrm>
            <a:prstGeom prst="rect">
              <a:avLst/>
            </a:prstGeom>
            <a:noFill/>
            <a:ln w="9525">
              <a:noFill/>
              <a:miter lim="800000"/>
            </a:ln>
          </p:spPr>
          <p:txBody>
            <a:bodyPr lIns="91437" tIns="45718" rIns="91437" bIns="45718">
              <a:spAutoFit/>
            </a:bodyPr>
            <a:lstStyle/>
            <a:p>
              <a:pPr algn="dist" defTabSz="1219200">
                <a:buFont typeface="Arial" panose="020B0604020202020204" pitchFamily="34" charset="0"/>
                <a:buNone/>
              </a:pPr>
              <a:r>
                <a:rPr lang="zh-CN" altLang="en-US" sz="2500" b="1" dirty="0">
                  <a:solidFill>
                    <a:sysClr val="window" lastClr="FFFFFF"/>
                  </a:solidFill>
                  <a:latin typeface="宋体" panose="02010600030101010101" pitchFamily="2" charset="-122"/>
                  <a:ea typeface="宋体" panose="02010600030101010101" pitchFamily="2" charset="-122"/>
                </a:rPr>
                <a:t>连接中考</a:t>
              </a:r>
            </a:p>
          </p:txBody>
        </p:sp>
      </p:gr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401904"/>
            <a:ext cx="8869680" cy="262128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48590" y="914570"/>
            <a:ext cx="8995410" cy="3970318"/>
          </a:xfrm>
          <a:prstGeom prst="rect">
            <a:avLst/>
          </a:prstGeom>
          <a:solidFill>
            <a:schemeClr val="bg1"/>
          </a:solidFill>
        </p:spPr>
        <p:txBody>
          <a:bodyPr wrap="square" rtlCol="0">
            <a:spAutoFit/>
          </a:bodyPr>
          <a:lstStyle/>
          <a:p>
            <a:pPr>
              <a:lnSpc>
                <a:spcPct val="150000"/>
              </a:lnSpc>
            </a:pPr>
            <a:r>
              <a:rPr lang="zh-CN" altLang="en-US" sz="2400" b="1"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例</a:t>
            </a:r>
            <a:r>
              <a:rPr lang="en-US" altLang="zh-CN" sz="2400" b="1"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400" b="1" dirty="0">
                <a:latin typeface="Times New Roman" panose="02020603050405020304" pitchFamily="18" charset="0"/>
                <a:ea typeface="楷体" panose="02010609060101010101" pitchFamily="49" charset="-122"/>
                <a:cs typeface="Times New Roman" panose="02020603050405020304" pitchFamily="18" charset="0"/>
              </a:rPr>
              <a:t>（2018•荆门）一辆质量2t的汽车，在平直公路上以额定功率80kW从静止开始运动，经l5s运动200m恰好达到最大速度，接着匀速运动25s关闭发动机，滑行100m停下。其</a:t>
            </a:r>
            <a:r>
              <a:rPr lang="zh-CN" altLang="en-US" sz="2400" b="1" i="1" dirty="0">
                <a:latin typeface="Times New Roman" panose="02020603050405020304" pitchFamily="18" charset="0"/>
                <a:ea typeface="楷体" panose="02010609060101010101" pitchFamily="49" charset="-122"/>
                <a:cs typeface="Times New Roman" panose="02020603050405020304" pitchFamily="18" charset="0"/>
              </a:rPr>
              <a:t>ν</a:t>
            </a:r>
            <a:r>
              <a:rPr lang="zh-CN" altLang="en-US" sz="24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en-US" sz="2400" b="1" i="1" dirty="0">
                <a:latin typeface="Times New Roman" panose="02020603050405020304" pitchFamily="18" charset="0"/>
                <a:ea typeface="楷体" panose="02010609060101010101" pitchFamily="49" charset="-122"/>
                <a:cs typeface="Times New Roman" panose="02020603050405020304" pitchFamily="18" charset="0"/>
              </a:rPr>
              <a:t>t</a:t>
            </a:r>
            <a:r>
              <a:rPr lang="zh-CN" altLang="en-US" sz="2400" b="1" dirty="0">
                <a:latin typeface="Times New Roman" panose="02020603050405020304" pitchFamily="18" charset="0"/>
                <a:ea typeface="楷体" panose="02010609060101010101" pitchFamily="49" charset="-122"/>
                <a:cs typeface="Times New Roman" panose="02020603050405020304" pitchFamily="18" charset="0"/>
              </a:rPr>
              <a:t>图象如图所示。已知汽车在运动过程中受到的阻力恰为</a:t>
            </a:r>
            <a:endParaRPr lang="en-US" altLang="zh-CN" sz="2400" b="1" dirty="0">
              <a:latin typeface="Times New Roman" panose="02020603050405020304" pitchFamily="18" charset="0"/>
              <a:ea typeface="楷体" panose="02010609060101010101" pitchFamily="49" charset="-122"/>
              <a:cs typeface="Times New Roman" panose="02020603050405020304" pitchFamily="18" charset="0"/>
            </a:endParaRPr>
          </a:p>
          <a:p>
            <a:pPr>
              <a:lnSpc>
                <a:spcPct val="150000"/>
              </a:lnSpc>
            </a:pPr>
            <a:r>
              <a:rPr lang="zh-CN" altLang="en-US" sz="2400" b="1" dirty="0">
                <a:latin typeface="Times New Roman" panose="02020603050405020304" pitchFamily="18" charset="0"/>
                <a:ea typeface="楷体" panose="02010609060101010101" pitchFamily="49" charset="-122"/>
                <a:cs typeface="Times New Roman" panose="02020603050405020304" pitchFamily="18" charset="0"/>
              </a:rPr>
              <a:t>车重的0.2倍，求：</a:t>
            </a:r>
          </a:p>
          <a:p>
            <a:pPr>
              <a:lnSpc>
                <a:spcPct val="150000"/>
              </a:lnSpc>
            </a:pPr>
            <a:r>
              <a:rPr lang="zh-CN" altLang="en-US" sz="2400" b="1" dirty="0">
                <a:latin typeface="Times New Roman" panose="02020603050405020304" pitchFamily="18" charset="0"/>
                <a:ea typeface="楷体" panose="02010609060101010101" pitchFamily="49" charset="-122"/>
                <a:cs typeface="Times New Roman" panose="02020603050405020304" pitchFamily="18" charset="0"/>
              </a:rPr>
              <a:t>（1）整个过程中发动机做的功；</a:t>
            </a:r>
          </a:p>
          <a:p>
            <a:pPr>
              <a:lnSpc>
                <a:spcPct val="150000"/>
              </a:lnSpc>
            </a:pPr>
            <a:r>
              <a:rPr lang="zh-CN" altLang="en-US" sz="2400" b="1" dirty="0">
                <a:latin typeface="Times New Roman" panose="02020603050405020304" pitchFamily="18" charset="0"/>
                <a:ea typeface="楷体" panose="02010609060101010101" pitchFamily="49" charset="-122"/>
                <a:cs typeface="Times New Roman" panose="02020603050405020304" pitchFamily="18" charset="0"/>
              </a:rPr>
              <a:t>（2）汽车的最大速度</a:t>
            </a:r>
            <a:r>
              <a:rPr lang="zh-CN" altLang="en-US" sz="2400" b="1" i="1" dirty="0">
                <a:latin typeface="Times New Roman" panose="02020603050405020304" pitchFamily="18" charset="0"/>
                <a:ea typeface="楷体" panose="02010609060101010101" pitchFamily="49" charset="-122"/>
                <a:cs typeface="Times New Roman" panose="02020603050405020304" pitchFamily="18" charset="0"/>
              </a:rPr>
              <a:t>ν</a:t>
            </a:r>
            <a:r>
              <a:rPr lang="zh-CN" altLang="en-US" sz="2400" b="1" baseline="-25000" dirty="0">
                <a:latin typeface="Times New Roman" panose="02020603050405020304" charset="0"/>
                <a:ea typeface="宋体" panose="02010600030101010101" pitchFamily="2" charset="-122"/>
                <a:cs typeface="Times New Roman" panose="02020603050405020304" charset="0"/>
              </a:rPr>
              <a:t>最</a:t>
            </a:r>
            <a:r>
              <a:rPr lang="zh-CN" altLang="en-US" sz="2400" b="1" baseline="-25000" dirty="0" smtClean="0">
                <a:latin typeface="Times New Roman" panose="02020603050405020304" charset="0"/>
                <a:ea typeface="宋体" panose="02010600030101010101" pitchFamily="2" charset="-122"/>
                <a:cs typeface="Times New Roman" panose="02020603050405020304" charset="0"/>
              </a:rPr>
              <a:t>大</a:t>
            </a:r>
            <a:r>
              <a:rPr lang="zh-CN" altLang="en-US" sz="2400" b="1" dirty="0">
                <a:latin typeface="Times New Roman" panose="02020603050405020304" charset="0"/>
                <a:ea typeface="宋体" panose="02010600030101010101" pitchFamily="2" charset="-122"/>
                <a:cs typeface="Times New Roman" panose="02020603050405020304" charset="0"/>
              </a:rPr>
              <a:t>。</a:t>
            </a:r>
          </a:p>
        </p:txBody>
      </p:sp>
      <p:grpSp>
        <p:nvGrpSpPr>
          <p:cNvPr id="28" name="组合 3"/>
          <p:cNvGrpSpPr/>
          <p:nvPr/>
        </p:nvGrpSpPr>
        <p:grpSpPr bwMode="auto">
          <a:xfrm>
            <a:off x="3506074" y="468506"/>
            <a:ext cx="1879997" cy="474345"/>
            <a:chOff x="497257" y="753279"/>
            <a:chExt cx="1881032" cy="475146"/>
          </a:xfrm>
        </p:grpSpPr>
        <p:grpSp>
          <p:nvGrpSpPr>
            <p:cNvPr id="29" name="组合 2"/>
            <p:cNvGrpSpPr/>
            <p:nvPr/>
          </p:nvGrpSpPr>
          <p:grpSpPr bwMode="auto">
            <a:xfrm>
              <a:off x="552450" y="789083"/>
              <a:ext cx="1787356" cy="419195"/>
              <a:chOff x="3014293" y="-540899"/>
              <a:chExt cx="1787356" cy="419195"/>
            </a:xfrm>
          </p:grpSpPr>
          <p:sp>
            <p:nvSpPr>
              <p:cNvPr id="31" name="缺角矩形 18"/>
              <p:cNvSpPr>
                <a:spLocks noChangeArrowheads="1"/>
              </p:cNvSpPr>
              <p:nvPr/>
            </p:nvSpPr>
            <p:spPr bwMode="auto">
              <a:xfrm>
                <a:off x="3470665" y="-540130"/>
                <a:ext cx="419419" cy="418217"/>
              </a:xfrm>
              <a:prstGeom prst="plaque">
                <a:avLst>
                  <a:gd name="adj" fmla="val 16667"/>
                </a:avLst>
              </a:prstGeom>
              <a:solidFill>
                <a:srgbClr val="008BBB"/>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2" name="缺角矩形 19"/>
              <p:cNvSpPr>
                <a:spLocks noChangeArrowheads="1"/>
              </p:cNvSpPr>
              <p:nvPr/>
            </p:nvSpPr>
            <p:spPr bwMode="auto">
              <a:xfrm>
                <a:off x="3926625" y="-540130"/>
                <a:ext cx="419419" cy="418217"/>
              </a:xfrm>
              <a:prstGeom prst="plaque">
                <a:avLst>
                  <a:gd name="adj" fmla="val 16667"/>
                </a:avLst>
              </a:prstGeom>
              <a:solidFill>
                <a:srgbClr val="FD9F0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3" name="缺角矩形 20"/>
              <p:cNvSpPr>
                <a:spLocks noChangeArrowheads="1"/>
              </p:cNvSpPr>
              <p:nvPr/>
            </p:nvSpPr>
            <p:spPr bwMode="auto">
              <a:xfrm>
                <a:off x="4382584" y="-540130"/>
                <a:ext cx="419419" cy="418217"/>
              </a:xfrm>
              <a:prstGeom prst="plaque">
                <a:avLst>
                  <a:gd name="adj" fmla="val 16667"/>
                </a:avLst>
              </a:prstGeom>
              <a:solidFill>
                <a:srgbClr val="00B05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4" name="缺角矩形 7"/>
              <p:cNvSpPr>
                <a:spLocks noChangeArrowheads="1"/>
              </p:cNvSpPr>
              <p:nvPr/>
            </p:nvSpPr>
            <p:spPr bwMode="auto">
              <a:xfrm>
                <a:off x="3014705" y="-540130"/>
                <a:ext cx="419419" cy="418217"/>
              </a:xfrm>
              <a:prstGeom prst="plaque">
                <a:avLst>
                  <a:gd name="adj" fmla="val 16667"/>
                </a:avLst>
              </a:prstGeom>
              <a:solidFill>
                <a:srgbClr val="E72424"/>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grpSp>
        <p:sp>
          <p:nvSpPr>
            <p:cNvPr id="30" name="矩形 1"/>
            <p:cNvSpPr>
              <a:spLocks noChangeArrowheads="1"/>
            </p:cNvSpPr>
            <p:nvPr/>
          </p:nvSpPr>
          <p:spPr bwMode="auto">
            <a:xfrm>
              <a:off x="497257" y="753279"/>
              <a:ext cx="1881032" cy="475146"/>
            </a:xfrm>
            <a:prstGeom prst="rect">
              <a:avLst/>
            </a:prstGeom>
            <a:noFill/>
            <a:ln w="9525">
              <a:noFill/>
              <a:miter lim="800000"/>
            </a:ln>
          </p:spPr>
          <p:txBody>
            <a:bodyPr lIns="91437" tIns="45718" rIns="91437" bIns="45718">
              <a:spAutoFit/>
            </a:bodyPr>
            <a:lstStyle/>
            <a:p>
              <a:pPr algn="dist" defTabSz="1219200">
                <a:buFont typeface="Arial" panose="020B0604020202020204" pitchFamily="34" charset="0"/>
                <a:buNone/>
              </a:pPr>
              <a:r>
                <a:rPr lang="zh-CN" altLang="en-US" sz="2500" b="1" dirty="0">
                  <a:solidFill>
                    <a:sysClr val="window" lastClr="FFFFFF"/>
                  </a:solidFill>
                  <a:latin typeface="宋体" panose="02010600030101010101" pitchFamily="2" charset="-122"/>
                  <a:ea typeface="宋体" panose="02010600030101010101" pitchFamily="2" charset="-122"/>
                </a:rPr>
                <a:t>连接中考</a:t>
              </a:r>
            </a:p>
          </p:txBody>
        </p:sp>
      </p:gr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t="18720" r="3404" b="19834"/>
          <a:stretch/>
        </p:blipFill>
        <p:spPr>
          <a:xfrm>
            <a:off x="5138369" y="2630904"/>
            <a:ext cx="3774547" cy="2326105"/>
          </a:xfrm>
          <a:prstGeom prst="rect">
            <a:avLst/>
          </a:prstGeom>
        </p:spPr>
      </p:pic>
    </p:spTree>
  </p:cSld>
  <p:clrMapOvr>
    <a:masterClrMapping/>
  </p:clrMapOvr>
  <p:transition spd="slow">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4490" y="645352"/>
            <a:ext cx="8810625" cy="4016484"/>
          </a:xfrm>
          <a:prstGeom prst="rect">
            <a:avLst/>
          </a:prstGeom>
          <a:solidFill>
            <a:schemeClr val="bg1"/>
          </a:solidFill>
        </p:spPr>
        <p:txBody>
          <a:bodyPr wrap="square" rtlCol="0">
            <a:spAutoFit/>
          </a:bodyPr>
          <a:lstStyle/>
          <a:p>
            <a:pPr fontAlgn="auto">
              <a:lnSpc>
                <a:spcPts val="3400"/>
              </a:lnSpc>
            </a:pPr>
            <a:r>
              <a:rPr lang="zh-CN" altLang="en-US" sz="2400" b="1" dirty="0">
                <a:solidFill>
                  <a:srgbClr val="0000FF"/>
                </a:solidFill>
                <a:latin typeface="Times New Roman" panose="02020603050405020304" charset="0"/>
                <a:ea typeface="宋体" panose="02010600030101010101" pitchFamily="2" charset="-122"/>
                <a:cs typeface="Times New Roman" panose="02020603050405020304" charset="0"/>
              </a:rPr>
              <a:t>解：</a:t>
            </a:r>
            <a:r>
              <a:rPr lang="zh-CN" altLang="en-US" sz="2400" b="1" dirty="0">
                <a:latin typeface="Times New Roman" panose="02020603050405020304" charset="0"/>
                <a:ea typeface="宋体" panose="02010600030101010101" pitchFamily="2" charset="-122"/>
                <a:cs typeface="Times New Roman" panose="02020603050405020304" charset="0"/>
              </a:rPr>
              <a:t>（1）由题意可知，整个过程中发动机的工作时间：        </a:t>
            </a:r>
            <a:endParaRPr lang="en-US" altLang="zh-CN" sz="2400" b="1" dirty="0">
              <a:latin typeface="Times New Roman" panose="02020603050405020304" charset="0"/>
              <a:ea typeface="宋体" panose="02010600030101010101" pitchFamily="2" charset="-122"/>
              <a:cs typeface="Times New Roman" panose="02020603050405020304" charset="0"/>
            </a:endParaRPr>
          </a:p>
          <a:p>
            <a:pPr fontAlgn="auto">
              <a:lnSpc>
                <a:spcPts val="3400"/>
              </a:lnSpc>
            </a:pPr>
            <a:r>
              <a:rPr lang="en-US" altLang="zh-CN" sz="2400" b="1" i="1" dirty="0">
                <a:solidFill>
                  <a:srgbClr val="FF0000"/>
                </a:solidFill>
                <a:latin typeface="Times New Roman" panose="02020603050405020304" charset="0"/>
                <a:ea typeface="宋体" panose="02010600030101010101" pitchFamily="2" charset="-122"/>
                <a:cs typeface="Times New Roman" panose="02020603050405020304" charset="0"/>
              </a:rPr>
              <a:t>                                   </a:t>
            </a:r>
            <a:r>
              <a:rPr lang="zh-CN" altLang="en-US" sz="2400" b="1" i="1" dirty="0">
                <a:solidFill>
                  <a:srgbClr val="FF0000"/>
                </a:solidFill>
                <a:latin typeface="Times New Roman" panose="02020603050405020304" charset="0"/>
                <a:ea typeface="宋体" panose="02010600030101010101" pitchFamily="2" charset="-122"/>
                <a:cs typeface="Times New Roman" panose="02020603050405020304" charset="0"/>
              </a:rPr>
              <a:t>t</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rPr>
              <a:t>=15s+25s=40s，</a:t>
            </a:r>
          </a:p>
          <a:p>
            <a:pPr fontAlgn="auto">
              <a:lnSpc>
                <a:spcPts val="3400"/>
              </a:lnSpc>
            </a:pP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rPr>
              <a:t>         </a:t>
            </a:r>
            <a:r>
              <a:rPr lang="zh-CN" altLang="en-US" sz="2400" b="1" dirty="0">
                <a:latin typeface="Times New Roman" panose="02020603050405020304" charset="0"/>
                <a:ea typeface="宋体" panose="02010600030101010101" pitchFamily="2" charset="-122"/>
                <a:cs typeface="Times New Roman" panose="02020603050405020304" charset="0"/>
              </a:rPr>
              <a:t>由</a:t>
            </a:r>
            <a:r>
              <a:rPr lang="zh-CN" altLang="en-US" sz="2400" b="1" i="1" dirty="0">
                <a:latin typeface="Times New Roman" panose="02020603050405020304" charset="0"/>
                <a:ea typeface="宋体" panose="02010600030101010101" pitchFamily="2" charset="-122"/>
                <a:cs typeface="Times New Roman" panose="02020603050405020304" charset="0"/>
              </a:rPr>
              <a:t>P</a:t>
            </a:r>
            <a:r>
              <a:rPr lang="zh-CN" altLang="en-US" sz="2400" b="1" dirty="0">
                <a:latin typeface="Times New Roman" panose="02020603050405020304" charset="0"/>
                <a:ea typeface="宋体" panose="02010600030101010101" pitchFamily="2" charset="-122"/>
                <a:cs typeface="Times New Roman" panose="02020603050405020304" charset="0"/>
              </a:rPr>
              <a:t>=      可得，整个过程中发动机做的功：          </a:t>
            </a:r>
            <a:endParaRPr lang="en-US" altLang="zh-CN" sz="2400" b="1" dirty="0">
              <a:latin typeface="Times New Roman" panose="02020603050405020304" charset="0"/>
              <a:ea typeface="宋体" panose="02010600030101010101" pitchFamily="2" charset="-122"/>
              <a:cs typeface="Times New Roman" panose="02020603050405020304" charset="0"/>
            </a:endParaRPr>
          </a:p>
          <a:p>
            <a:pPr fontAlgn="auto">
              <a:lnSpc>
                <a:spcPts val="3400"/>
              </a:lnSpc>
            </a:pPr>
            <a:r>
              <a:rPr lang="en-US" altLang="zh-CN" sz="2400" b="1" i="1" dirty="0">
                <a:solidFill>
                  <a:srgbClr val="FF0000"/>
                </a:solidFill>
                <a:latin typeface="Times New Roman" panose="02020603050405020304" charset="0"/>
                <a:ea typeface="宋体" panose="02010600030101010101" pitchFamily="2" charset="-122"/>
                <a:cs typeface="Times New Roman" panose="02020603050405020304" charset="0"/>
              </a:rPr>
              <a:t>                          </a:t>
            </a:r>
            <a:r>
              <a:rPr lang="zh-CN" altLang="en-US" sz="2400" b="1" i="1" dirty="0">
                <a:solidFill>
                  <a:srgbClr val="FF0000"/>
                </a:solidFill>
                <a:latin typeface="Times New Roman" panose="02020603050405020304" charset="0"/>
                <a:ea typeface="宋体" panose="02010600030101010101" pitchFamily="2" charset="-122"/>
                <a:cs typeface="Times New Roman" panose="02020603050405020304" charset="0"/>
              </a:rPr>
              <a:t>W</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rPr>
              <a:t>=</a:t>
            </a:r>
            <a:r>
              <a:rPr lang="zh-CN" altLang="en-US" sz="2400" b="1" i="1" dirty="0">
                <a:solidFill>
                  <a:srgbClr val="FF0000"/>
                </a:solidFill>
                <a:latin typeface="Times New Roman" panose="02020603050405020304" charset="0"/>
                <a:ea typeface="宋体" panose="02010600030101010101" pitchFamily="2" charset="-122"/>
                <a:cs typeface="Times New Roman" panose="02020603050405020304" charset="0"/>
              </a:rPr>
              <a:t>Pt</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rPr>
              <a:t>=80×10</a:t>
            </a:r>
            <a:r>
              <a:rPr lang="zh-CN" altLang="en-US" sz="2400" b="1" baseline="30000" dirty="0">
                <a:solidFill>
                  <a:srgbClr val="FF0000"/>
                </a:solidFill>
                <a:latin typeface="Times New Roman" panose="02020603050405020304" charset="0"/>
                <a:ea typeface="宋体" panose="02010600030101010101" pitchFamily="2" charset="-122"/>
                <a:cs typeface="Times New Roman" panose="02020603050405020304" charset="0"/>
              </a:rPr>
              <a:t>3</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rPr>
              <a:t>W×40s=3.2×10</a:t>
            </a:r>
            <a:r>
              <a:rPr lang="zh-CN" altLang="en-US" sz="2400" b="1" baseline="30000" dirty="0">
                <a:solidFill>
                  <a:srgbClr val="FF0000"/>
                </a:solidFill>
                <a:latin typeface="Times New Roman" panose="02020603050405020304" charset="0"/>
                <a:ea typeface="宋体" panose="02010600030101010101" pitchFamily="2" charset="-122"/>
                <a:cs typeface="Times New Roman" panose="02020603050405020304" charset="0"/>
              </a:rPr>
              <a:t>6</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rPr>
              <a:t>J；</a:t>
            </a:r>
          </a:p>
          <a:p>
            <a:pPr fontAlgn="auto">
              <a:lnSpc>
                <a:spcPts val="3400"/>
              </a:lnSpc>
            </a:pPr>
            <a:r>
              <a:rPr lang="zh-CN" altLang="en-US" sz="2400" b="1" dirty="0">
                <a:latin typeface="Times New Roman" panose="02020603050405020304" charset="0"/>
                <a:ea typeface="宋体" panose="02010600030101010101" pitchFamily="2" charset="-122"/>
                <a:cs typeface="Times New Roman" panose="02020603050405020304" charset="0"/>
              </a:rPr>
              <a:t>       （2）汽车的重力：</a:t>
            </a:r>
            <a:r>
              <a:rPr lang="zh-CN" altLang="en-US" sz="2400" b="1" i="1" dirty="0" smtClean="0">
                <a:solidFill>
                  <a:srgbClr val="FF0000"/>
                </a:solidFill>
                <a:latin typeface="Times New Roman" panose="02020603050405020304" charset="0"/>
                <a:ea typeface="宋体" panose="02010600030101010101" pitchFamily="2" charset="-122"/>
                <a:cs typeface="Times New Roman" panose="02020603050405020304" charset="0"/>
              </a:rPr>
              <a:t>G</a:t>
            </a:r>
            <a:r>
              <a:rPr lang="zh-CN" altLang="en-US" sz="2400" b="1" dirty="0" smtClean="0">
                <a:solidFill>
                  <a:srgbClr val="FF0000"/>
                </a:solidFill>
                <a:latin typeface="Times New Roman" panose="02020603050405020304" charset="0"/>
                <a:ea typeface="宋体" panose="02010600030101010101" pitchFamily="2" charset="-122"/>
                <a:cs typeface="Times New Roman" panose="02020603050405020304" charset="0"/>
              </a:rPr>
              <a:t>=</a:t>
            </a:r>
            <a:r>
              <a:rPr lang="zh-CN" altLang="en-US" sz="2400" b="1" i="1" dirty="0" smtClean="0">
                <a:solidFill>
                  <a:srgbClr val="FF0000"/>
                </a:solidFill>
                <a:latin typeface="Times New Roman" panose="02020603050405020304" charset="0"/>
                <a:ea typeface="宋体" panose="02010600030101010101" pitchFamily="2" charset="-122"/>
                <a:cs typeface="Times New Roman" panose="02020603050405020304" charset="0"/>
              </a:rPr>
              <a:t>mg</a:t>
            </a:r>
            <a:r>
              <a:rPr lang="zh-CN" altLang="en-US" sz="2400" b="1" dirty="0" smtClean="0">
                <a:solidFill>
                  <a:srgbClr val="FF0000"/>
                </a:solidFill>
                <a:latin typeface="Times New Roman" panose="02020603050405020304" charset="0"/>
                <a:ea typeface="宋体" panose="02010600030101010101" pitchFamily="2" charset="-122"/>
                <a:cs typeface="Times New Roman" panose="02020603050405020304" charset="0"/>
              </a:rPr>
              <a:t>=2 000kg×10N/kg=2×10</a:t>
            </a:r>
            <a:r>
              <a:rPr lang="zh-CN" altLang="en-US" sz="2400" b="1" baseline="30000" dirty="0" smtClean="0">
                <a:solidFill>
                  <a:srgbClr val="FF0000"/>
                </a:solidFill>
                <a:latin typeface="Times New Roman" panose="02020603050405020304" charset="0"/>
                <a:ea typeface="宋体" panose="02010600030101010101" pitchFamily="2" charset="-122"/>
                <a:cs typeface="Times New Roman" panose="02020603050405020304" charset="0"/>
              </a:rPr>
              <a:t>4</a:t>
            </a:r>
            <a:r>
              <a:rPr lang="zh-CN" altLang="en-US" sz="2400" b="1" dirty="0" smtClean="0">
                <a:solidFill>
                  <a:srgbClr val="FF0000"/>
                </a:solidFill>
                <a:latin typeface="Times New Roman" panose="02020603050405020304" charset="0"/>
                <a:ea typeface="宋体" panose="02010600030101010101" pitchFamily="2" charset="-122"/>
                <a:cs typeface="Times New Roman" panose="02020603050405020304" charset="0"/>
              </a:rPr>
              <a:t>N</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rPr>
              <a:t>，</a:t>
            </a:r>
          </a:p>
          <a:p>
            <a:pPr fontAlgn="auto">
              <a:lnSpc>
                <a:spcPts val="3400"/>
              </a:lnSpc>
            </a:pP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rPr>
              <a:t>         </a:t>
            </a:r>
            <a:r>
              <a:rPr lang="zh-CN" altLang="en-US" sz="2400" b="1" dirty="0">
                <a:latin typeface="Times New Roman" panose="02020603050405020304" charset="0"/>
                <a:ea typeface="宋体" panose="02010600030101010101" pitchFamily="2" charset="-122"/>
                <a:cs typeface="Times New Roman" panose="02020603050405020304" charset="0"/>
              </a:rPr>
              <a:t>由题意和图象可知，15</a:t>
            </a:r>
            <a:r>
              <a:rPr lang="en-US" altLang="zh-CN" sz="2400" b="1" dirty="0">
                <a:latin typeface="Times New Roman" panose="02020603050405020304" charset="0"/>
                <a:ea typeface="宋体" panose="02010600030101010101" pitchFamily="2" charset="-122"/>
                <a:cs typeface="Times New Roman" panose="02020603050405020304" charset="0"/>
              </a:rPr>
              <a:t>~</a:t>
            </a:r>
            <a:r>
              <a:rPr lang="zh-CN" altLang="en-US" sz="2400" b="1" dirty="0">
                <a:latin typeface="Times New Roman" panose="02020603050405020304" charset="0"/>
                <a:ea typeface="宋体" panose="02010600030101010101" pitchFamily="2" charset="-122"/>
                <a:cs typeface="Times New Roman" panose="02020603050405020304" charset="0"/>
              </a:rPr>
              <a:t>40s汽车的速度最大且做匀速直线运动，根据二力平衡条件和题意可得，汽车匀速运动时的牵引力：                     </a:t>
            </a:r>
            <a:endParaRPr lang="en-US" altLang="zh-CN" sz="2400" b="1" dirty="0">
              <a:latin typeface="Times New Roman" panose="02020603050405020304" charset="0"/>
              <a:ea typeface="宋体" panose="02010600030101010101" pitchFamily="2" charset="-122"/>
              <a:cs typeface="Times New Roman" panose="02020603050405020304" charset="0"/>
            </a:endParaRPr>
          </a:p>
          <a:p>
            <a:pPr fontAlgn="auto">
              <a:lnSpc>
                <a:spcPts val="3400"/>
              </a:lnSpc>
            </a:pPr>
            <a:r>
              <a:rPr lang="en-US" altLang="zh-CN" sz="2400" b="1" i="1" dirty="0">
                <a:solidFill>
                  <a:srgbClr val="FF0000"/>
                </a:solidFill>
                <a:latin typeface="Times New Roman" panose="02020603050405020304" charset="0"/>
                <a:ea typeface="宋体" panose="02010600030101010101" pitchFamily="2" charset="-122"/>
                <a:cs typeface="Times New Roman" panose="02020603050405020304" charset="0"/>
              </a:rPr>
              <a:t>                          </a:t>
            </a:r>
            <a:r>
              <a:rPr lang="zh-CN" altLang="en-US" sz="2400" b="1" i="1" dirty="0" smtClean="0">
                <a:solidFill>
                  <a:srgbClr val="FF0000"/>
                </a:solidFill>
                <a:latin typeface="Times New Roman" panose="02020603050405020304" charset="0"/>
                <a:ea typeface="宋体" panose="02010600030101010101" pitchFamily="2" charset="-122"/>
                <a:cs typeface="Times New Roman" panose="02020603050405020304" charset="0"/>
              </a:rPr>
              <a:t>F</a:t>
            </a:r>
            <a:r>
              <a:rPr lang="zh-CN" altLang="en-US" sz="2400" b="1" dirty="0" smtClean="0">
                <a:solidFill>
                  <a:srgbClr val="FF0000"/>
                </a:solidFill>
                <a:latin typeface="Times New Roman" panose="02020603050405020304" charset="0"/>
                <a:ea typeface="宋体" panose="02010600030101010101" pitchFamily="2" charset="-122"/>
                <a:cs typeface="Times New Roman" panose="02020603050405020304" charset="0"/>
              </a:rPr>
              <a:t>=</a:t>
            </a:r>
            <a:r>
              <a:rPr lang="zh-CN" altLang="en-US" sz="2400" b="1" i="1" dirty="0" smtClean="0">
                <a:solidFill>
                  <a:srgbClr val="FF0000"/>
                </a:solidFill>
                <a:latin typeface="Times New Roman" panose="02020603050405020304" charset="0"/>
                <a:ea typeface="宋体" panose="02010600030101010101" pitchFamily="2" charset="-122"/>
                <a:cs typeface="Times New Roman" panose="02020603050405020304" charset="0"/>
              </a:rPr>
              <a:t>f</a:t>
            </a:r>
            <a:r>
              <a:rPr lang="zh-CN" altLang="en-US" sz="2400" b="1" dirty="0" smtClean="0">
                <a:solidFill>
                  <a:srgbClr val="FF0000"/>
                </a:solidFill>
                <a:latin typeface="Times New Roman" panose="02020603050405020304" charset="0"/>
                <a:ea typeface="宋体" panose="02010600030101010101" pitchFamily="2" charset="-122"/>
                <a:cs typeface="Times New Roman" panose="02020603050405020304" charset="0"/>
              </a:rPr>
              <a:t>=0.2</a:t>
            </a:r>
            <a:r>
              <a:rPr lang="zh-CN" altLang="en-US" sz="2400" b="1" i="1" dirty="0" smtClean="0">
                <a:solidFill>
                  <a:srgbClr val="FF0000"/>
                </a:solidFill>
                <a:latin typeface="Times New Roman" panose="02020603050405020304" charset="0"/>
                <a:ea typeface="宋体" panose="02010600030101010101" pitchFamily="2" charset="-122"/>
                <a:cs typeface="Times New Roman" panose="02020603050405020304" charset="0"/>
              </a:rPr>
              <a:t>G</a:t>
            </a:r>
            <a:r>
              <a:rPr lang="zh-CN" altLang="en-US" sz="2400" b="1" dirty="0" smtClean="0">
                <a:solidFill>
                  <a:srgbClr val="FF0000"/>
                </a:solidFill>
                <a:latin typeface="Times New Roman" panose="02020603050405020304" charset="0"/>
                <a:ea typeface="宋体" panose="02010600030101010101" pitchFamily="2" charset="-122"/>
                <a:cs typeface="Times New Roman" panose="02020603050405020304" charset="0"/>
              </a:rPr>
              <a:t>=0.2×2×10</a:t>
            </a:r>
            <a:r>
              <a:rPr lang="zh-CN" altLang="en-US" sz="2400" b="1" baseline="30000" dirty="0" smtClean="0">
                <a:solidFill>
                  <a:srgbClr val="FF0000"/>
                </a:solidFill>
                <a:latin typeface="Times New Roman" panose="02020603050405020304" charset="0"/>
                <a:ea typeface="宋体" panose="02010600030101010101" pitchFamily="2" charset="-122"/>
                <a:cs typeface="Times New Roman" panose="02020603050405020304" charset="0"/>
              </a:rPr>
              <a:t>4</a:t>
            </a:r>
            <a:r>
              <a:rPr lang="zh-CN" altLang="en-US" sz="2400" b="1" dirty="0" smtClean="0">
                <a:solidFill>
                  <a:srgbClr val="FF0000"/>
                </a:solidFill>
                <a:latin typeface="Times New Roman" panose="02020603050405020304" charset="0"/>
                <a:ea typeface="宋体" panose="02010600030101010101" pitchFamily="2" charset="-122"/>
                <a:cs typeface="Times New Roman" panose="02020603050405020304" charset="0"/>
              </a:rPr>
              <a:t>N=4 000N</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rPr>
              <a:t>，</a:t>
            </a:r>
          </a:p>
          <a:p>
            <a:pPr fontAlgn="auto">
              <a:lnSpc>
                <a:spcPts val="3400"/>
              </a:lnSpc>
            </a:pP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rPr>
              <a:t>          由</a:t>
            </a:r>
            <a:r>
              <a:rPr lang="zh-CN" altLang="en-US" sz="2400" b="1" i="1" dirty="0">
                <a:solidFill>
                  <a:srgbClr val="FF0000"/>
                </a:solidFill>
                <a:latin typeface="Times New Roman" panose="02020603050405020304" charset="0"/>
                <a:ea typeface="宋体" panose="02010600030101010101" pitchFamily="2" charset="-122"/>
                <a:cs typeface="Times New Roman" panose="02020603050405020304" charset="0"/>
              </a:rPr>
              <a:t>P</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rPr>
              <a:t>=</a:t>
            </a:r>
            <a:r>
              <a:rPr lang="zh-CN" altLang="en-US" sz="2400" b="1" i="1" dirty="0">
                <a:solidFill>
                  <a:srgbClr val="FF0000"/>
                </a:solidFill>
                <a:latin typeface="Times New Roman" panose="02020603050405020304" charset="0"/>
                <a:ea typeface="宋体" panose="02010600030101010101" pitchFamily="2" charset="-122"/>
                <a:cs typeface="Times New Roman" panose="02020603050405020304" charset="0"/>
              </a:rPr>
              <a:t>Fv</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rPr>
              <a:t>可得，汽车的最大速度：</a:t>
            </a:r>
            <a:r>
              <a:rPr lang="zh-CN" altLang="en-US" sz="2400" b="1" i="1" dirty="0">
                <a:solidFill>
                  <a:srgbClr val="FF0000"/>
                </a:solidFill>
                <a:latin typeface="Times New Roman" panose="02020603050405020304" charset="0"/>
                <a:ea typeface="宋体" panose="02010600030101010101" pitchFamily="2" charset="-122"/>
                <a:cs typeface="Times New Roman" panose="02020603050405020304" charset="0"/>
              </a:rPr>
              <a:t>v</a:t>
            </a:r>
            <a:r>
              <a:rPr lang="zh-CN" altLang="en-US" sz="2400" b="1" baseline="-25000" dirty="0">
                <a:solidFill>
                  <a:srgbClr val="FF0000"/>
                </a:solidFill>
                <a:latin typeface="Times New Roman" panose="02020603050405020304" charset="0"/>
                <a:ea typeface="宋体" panose="02010600030101010101" pitchFamily="2" charset="-122"/>
                <a:cs typeface="Times New Roman" panose="02020603050405020304" charset="0"/>
              </a:rPr>
              <a:t>最大</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rPr>
              <a:t>=                       =20m/s；</a:t>
            </a:r>
          </a:p>
        </p:txBody>
      </p:sp>
      <p:graphicFrame>
        <p:nvGraphicFramePr>
          <p:cNvPr id="3" name="对象 2">
            <a:hlinkClick r:id="" action="ppaction://ole?verb=0"/>
          </p:cNvPr>
          <p:cNvGraphicFramePr>
            <a:graphicFrameLocks noChangeAspect="1"/>
          </p:cNvGraphicFramePr>
          <p:nvPr>
            <p:extLst>
              <p:ext uri="{D42A27DB-BD31-4B8C-83A1-F6EECF244321}">
                <p14:modId xmlns:p14="http://schemas.microsoft.com/office/powerpoint/2010/main" val="3380500244"/>
              </p:ext>
            </p:extLst>
          </p:nvPr>
        </p:nvGraphicFramePr>
        <p:xfrm>
          <a:off x="1526301" y="1450801"/>
          <a:ext cx="327666" cy="634664"/>
        </p:xfrm>
        <a:graphic>
          <a:graphicData uri="http://schemas.openxmlformats.org/presentationml/2006/ole">
            <mc:AlternateContent xmlns:mc="http://schemas.openxmlformats.org/markup-compatibility/2006">
              <mc:Choice xmlns:v="urn:schemas-microsoft-com:vml" Requires="v">
                <p:oleObj spid="_x0000_s1058" r:id="rId3" imgW="203200" imgH="393700" progId="Equation.KSEE3">
                  <p:embed/>
                </p:oleObj>
              </mc:Choice>
              <mc:Fallback>
                <p:oleObj r:id="rId3" imgW="203200" imgH="393700" progId="Equation.KSEE3">
                  <p:embed/>
                  <p:pic>
                    <p:nvPicPr>
                      <p:cNvPr id="0" name="图片 1024"/>
                      <p:cNvPicPr/>
                      <p:nvPr/>
                    </p:nvPicPr>
                    <p:blipFill>
                      <a:blip r:embed="rId4"/>
                      <a:stretch>
                        <a:fillRect/>
                      </a:stretch>
                    </p:blipFill>
                    <p:spPr>
                      <a:xfrm>
                        <a:off x="1526301" y="1450801"/>
                        <a:ext cx="327666" cy="634664"/>
                      </a:xfrm>
                      <a:prstGeom prst="rect">
                        <a:avLst/>
                      </a:prstGeom>
                    </p:spPr>
                  </p:pic>
                </p:oleObj>
              </mc:Fallback>
            </mc:AlternateContent>
          </a:graphicData>
        </a:graphic>
      </p:graphicFrame>
      <p:graphicFrame>
        <p:nvGraphicFramePr>
          <p:cNvPr id="4" name="对象 3">
            <a:hlinkClick r:id="" action="ppaction://ole?verb=0"/>
          </p:cNvPr>
          <p:cNvGraphicFramePr>
            <a:graphicFrameLocks noChangeAspect="1"/>
          </p:cNvGraphicFramePr>
          <p:nvPr>
            <p:extLst>
              <p:ext uri="{D42A27DB-BD31-4B8C-83A1-F6EECF244321}">
                <p14:modId xmlns:p14="http://schemas.microsoft.com/office/powerpoint/2010/main" val="3134893383"/>
              </p:ext>
            </p:extLst>
          </p:nvPr>
        </p:nvGraphicFramePr>
        <p:xfrm>
          <a:off x="6121780" y="4053952"/>
          <a:ext cx="1545758" cy="634473"/>
        </p:xfrm>
        <a:graphic>
          <a:graphicData uri="http://schemas.openxmlformats.org/presentationml/2006/ole">
            <mc:AlternateContent xmlns:mc="http://schemas.openxmlformats.org/markup-compatibility/2006">
              <mc:Choice xmlns:v="urn:schemas-microsoft-com:vml" Requires="v">
                <p:oleObj spid="_x0000_s1059" name="Equation" r:id="rId5" imgW="1485720" imgH="609480" progId="Equation.DSMT4">
                  <p:embed/>
                </p:oleObj>
              </mc:Choice>
              <mc:Fallback>
                <p:oleObj name="Equation" r:id="rId5" imgW="1485720" imgH="609480" progId="Equation.DSMT4">
                  <p:embed/>
                  <p:pic>
                    <p:nvPicPr>
                      <p:cNvPr id="0" name="图片 1025"/>
                      <p:cNvPicPr/>
                      <p:nvPr/>
                    </p:nvPicPr>
                    <p:blipFill>
                      <a:blip r:embed="rId6"/>
                      <a:stretch>
                        <a:fillRect/>
                      </a:stretch>
                    </p:blipFill>
                    <p:spPr>
                      <a:xfrm>
                        <a:off x="6121780" y="4053952"/>
                        <a:ext cx="1545758" cy="634473"/>
                      </a:xfrm>
                      <a:prstGeom prst="rect">
                        <a:avLst/>
                      </a:prstGeom>
                    </p:spPr>
                  </p:pic>
                </p:oleObj>
              </mc:Fallback>
            </mc:AlternateContent>
          </a:graphicData>
        </a:graphic>
      </p:graphicFrame>
      <p:pic>
        <p:nvPicPr>
          <p:cNvPr id="6" name="图片 5"/>
          <p:cNvPicPr>
            <a:picLocks noChangeAspect="1"/>
          </p:cNvPicPr>
          <p:nvPr/>
        </p:nvPicPr>
        <p:blipFill rotWithShape="1">
          <a:blip r:embed="rId7" cstate="print">
            <a:extLst>
              <a:ext uri="{28A0092B-C50C-407E-A947-70E740481C1C}">
                <a14:useLocalDpi xmlns:a14="http://schemas.microsoft.com/office/drawing/2010/main" val="0"/>
              </a:ext>
            </a:extLst>
          </a:blip>
          <a:srcRect t="18720" r="3404" b="19834"/>
          <a:stretch/>
        </p:blipFill>
        <p:spPr>
          <a:xfrm>
            <a:off x="6727526" y="1098883"/>
            <a:ext cx="2147589" cy="1323475"/>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 to="" calcmode="lin" valueType="num">
                                      <p:cBhvr>
                                        <p:cTn id="7" dur="1" fill="hold"/>
                                        <p:tgtEl>
                                          <p:spTgt spid="2">
                                            <p:bg/>
                                          </p:spTgt>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to="" calcmode="lin" valueType="num">
                                      <p:cBhvr>
                                        <p:cTn id="12" dur="1" fill="hold"/>
                                        <p:tgtEl>
                                          <p:spTgt spid="2">
                                            <p:txEl>
                                              <p:pRg st="0" end="0"/>
                                            </p:txEl>
                                          </p:spTgt>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 to="" calcmode="lin" valueType="num">
                                      <p:cBhvr>
                                        <p:cTn id="17" dur="1" fill="hold"/>
                                        <p:tgtEl>
                                          <p:spTgt spid="2">
                                            <p:txEl>
                                              <p:pRg st="1" end="1"/>
                                            </p:txEl>
                                          </p:spTgt>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anim to="" calcmode="lin" valueType="num">
                                      <p:cBhvr>
                                        <p:cTn id="22" dur="1" fill="hold"/>
                                        <p:tgtEl>
                                          <p:spTgt spid="2">
                                            <p:txEl>
                                              <p:pRg st="2" end="2"/>
                                            </p:txEl>
                                          </p:spTgt>
                                        </p:tgtEl>
                                      </p:cBhvr>
                                    </p:anim>
                                  </p:childTnLst>
                                </p:cTn>
                              </p:par>
                              <p:par>
                                <p:cTn id="23" presetID="24" presetClass="entr" presetSubtype="0"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 to="" calcmode="lin" valueType="num">
                                      <p:cBhvr>
                                        <p:cTn id="25" dur="1" fill="hold"/>
                                        <p:tgtEl>
                                          <p:spTgt spid="3"/>
                                        </p:tgtEl>
                                      </p:cBhvr>
                                    </p:anim>
                                  </p:childTnLst>
                                </p:cTn>
                              </p:par>
                            </p:childTnLst>
                          </p:cTn>
                        </p:par>
                      </p:childTnLst>
                    </p:cTn>
                  </p:par>
                  <p:par>
                    <p:cTn id="26" fill="hold">
                      <p:stCondLst>
                        <p:cond delay="indefinite"/>
                      </p:stCondLst>
                      <p:childTnLst>
                        <p:par>
                          <p:cTn id="27" fill="hold">
                            <p:stCondLst>
                              <p:cond delay="0"/>
                            </p:stCondLst>
                            <p:childTnLst>
                              <p:par>
                                <p:cTn id="28" presetID="24" presetClass="entr" presetSubtype="0" fill="hold" grpId="0" nodeType="clickEffect">
                                  <p:stCondLst>
                                    <p:cond delay="0"/>
                                  </p:stCondLst>
                                  <p:childTnLst>
                                    <p:set>
                                      <p:cBhvr>
                                        <p:cTn id="29" dur="1" fill="hold">
                                          <p:stCondLst>
                                            <p:cond delay="0"/>
                                          </p:stCondLst>
                                        </p:cTn>
                                        <p:tgtEl>
                                          <p:spTgt spid="2">
                                            <p:txEl>
                                              <p:pRg st="3" end="3"/>
                                            </p:txEl>
                                          </p:spTgt>
                                        </p:tgtEl>
                                        <p:attrNameLst>
                                          <p:attrName>style.visibility</p:attrName>
                                        </p:attrNameLst>
                                      </p:cBhvr>
                                      <p:to>
                                        <p:strVal val="visible"/>
                                      </p:to>
                                    </p:set>
                                    <p:anim to="" calcmode="lin" valueType="num">
                                      <p:cBhvr>
                                        <p:cTn id="30" dur="1" fill="hold"/>
                                        <p:tgtEl>
                                          <p:spTgt spid="2">
                                            <p:txEl>
                                              <p:pRg st="3" end="3"/>
                                            </p:txEl>
                                          </p:spTgt>
                                        </p:tgtEl>
                                      </p:cBhvr>
                                    </p:anim>
                                  </p:childTnLst>
                                </p:cTn>
                              </p:par>
                            </p:childTnLst>
                          </p:cTn>
                        </p:par>
                      </p:childTnLst>
                    </p:cTn>
                  </p:par>
                  <p:par>
                    <p:cTn id="31" fill="hold">
                      <p:stCondLst>
                        <p:cond delay="indefinite"/>
                      </p:stCondLst>
                      <p:childTnLst>
                        <p:par>
                          <p:cTn id="32" fill="hold">
                            <p:stCondLst>
                              <p:cond delay="0"/>
                            </p:stCondLst>
                            <p:childTnLst>
                              <p:par>
                                <p:cTn id="33" presetID="24" presetClass="entr" presetSubtype="0" fill="hold" grpId="0"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 to="" calcmode="lin" valueType="num">
                                      <p:cBhvr>
                                        <p:cTn id="35" dur="1" fill="hold"/>
                                        <p:tgtEl>
                                          <p:spTgt spid="2">
                                            <p:txEl>
                                              <p:pRg st="4" end="4"/>
                                            </p:txEl>
                                          </p:spTgt>
                                        </p:tgtEl>
                                      </p:cBhvr>
                                    </p:anim>
                                  </p:childTnLst>
                                </p:cTn>
                              </p:par>
                            </p:childTnLst>
                          </p:cTn>
                        </p:par>
                      </p:childTnLst>
                    </p:cTn>
                  </p:par>
                  <p:par>
                    <p:cTn id="36" fill="hold">
                      <p:stCondLst>
                        <p:cond delay="indefinite"/>
                      </p:stCondLst>
                      <p:childTnLst>
                        <p:par>
                          <p:cTn id="37" fill="hold">
                            <p:stCondLst>
                              <p:cond delay="0"/>
                            </p:stCondLst>
                            <p:childTnLst>
                              <p:par>
                                <p:cTn id="38" presetID="24" presetClass="entr" presetSubtype="0" fill="hold" grpId="0" nodeType="clickEffect">
                                  <p:stCondLst>
                                    <p:cond delay="0"/>
                                  </p:stCondLst>
                                  <p:childTnLst>
                                    <p:set>
                                      <p:cBhvr>
                                        <p:cTn id="39" dur="1" fill="hold">
                                          <p:stCondLst>
                                            <p:cond delay="0"/>
                                          </p:stCondLst>
                                        </p:cTn>
                                        <p:tgtEl>
                                          <p:spTgt spid="2">
                                            <p:txEl>
                                              <p:pRg st="5" end="5"/>
                                            </p:txEl>
                                          </p:spTgt>
                                        </p:tgtEl>
                                        <p:attrNameLst>
                                          <p:attrName>style.visibility</p:attrName>
                                        </p:attrNameLst>
                                      </p:cBhvr>
                                      <p:to>
                                        <p:strVal val="visible"/>
                                      </p:to>
                                    </p:set>
                                    <p:anim to="" calcmode="lin" valueType="num">
                                      <p:cBhvr>
                                        <p:cTn id="40" dur="1" fill="hold"/>
                                        <p:tgtEl>
                                          <p:spTgt spid="2">
                                            <p:txEl>
                                              <p:pRg st="5" end="5"/>
                                            </p:txEl>
                                          </p:spTgt>
                                        </p:tgtEl>
                                      </p:cBhvr>
                                    </p:anim>
                                  </p:childTnLst>
                                </p:cTn>
                              </p:par>
                            </p:childTnLst>
                          </p:cTn>
                        </p:par>
                      </p:childTnLst>
                    </p:cTn>
                  </p:par>
                  <p:par>
                    <p:cTn id="41" fill="hold">
                      <p:stCondLst>
                        <p:cond delay="indefinite"/>
                      </p:stCondLst>
                      <p:childTnLst>
                        <p:par>
                          <p:cTn id="42" fill="hold">
                            <p:stCondLst>
                              <p:cond delay="0"/>
                            </p:stCondLst>
                            <p:childTnLst>
                              <p:par>
                                <p:cTn id="43" presetID="24" presetClass="entr" presetSubtype="0" fill="hold" grpId="0" nodeType="clickEffect">
                                  <p:stCondLst>
                                    <p:cond delay="0"/>
                                  </p:stCondLst>
                                  <p:childTnLst>
                                    <p:set>
                                      <p:cBhvr>
                                        <p:cTn id="44" dur="1" fill="hold">
                                          <p:stCondLst>
                                            <p:cond delay="0"/>
                                          </p:stCondLst>
                                        </p:cTn>
                                        <p:tgtEl>
                                          <p:spTgt spid="2">
                                            <p:txEl>
                                              <p:pRg st="6" end="6"/>
                                            </p:txEl>
                                          </p:spTgt>
                                        </p:tgtEl>
                                        <p:attrNameLst>
                                          <p:attrName>style.visibility</p:attrName>
                                        </p:attrNameLst>
                                      </p:cBhvr>
                                      <p:to>
                                        <p:strVal val="visible"/>
                                      </p:to>
                                    </p:set>
                                    <p:anim to="" calcmode="lin" valueType="num">
                                      <p:cBhvr>
                                        <p:cTn id="45" dur="1" fill="hold"/>
                                        <p:tgtEl>
                                          <p:spTgt spid="2">
                                            <p:txEl>
                                              <p:pRg st="6" end="6"/>
                                            </p:txEl>
                                          </p:spTgt>
                                        </p:tgtEl>
                                      </p:cBhvr>
                                    </p:anim>
                                  </p:childTnLst>
                                </p:cTn>
                              </p:par>
                            </p:childTnLst>
                          </p:cTn>
                        </p:par>
                      </p:childTnLst>
                    </p:cTn>
                  </p:par>
                  <p:par>
                    <p:cTn id="46" fill="hold">
                      <p:stCondLst>
                        <p:cond delay="indefinite"/>
                      </p:stCondLst>
                      <p:childTnLst>
                        <p:par>
                          <p:cTn id="47" fill="hold">
                            <p:stCondLst>
                              <p:cond delay="0"/>
                            </p:stCondLst>
                            <p:childTnLst>
                              <p:par>
                                <p:cTn id="48" presetID="24" presetClass="entr" presetSubtype="0" fill="hold" grpId="0" nodeType="clickEffect">
                                  <p:stCondLst>
                                    <p:cond delay="0"/>
                                  </p:stCondLst>
                                  <p:childTnLst>
                                    <p:set>
                                      <p:cBhvr>
                                        <p:cTn id="49" dur="1" fill="hold">
                                          <p:stCondLst>
                                            <p:cond delay="0"/>
                                          </p:stCondLst>
                                        </p:cTn>
                                        <p:tgtEl>
                                          <p:spTgt spid="2">
                                            <p:txEl>
                                              <p:pRg st="7" end="7"/>
                                            </p:txEl>
                                          </p:spTgt>
                                        </p:tgtEl>
                                        <p:attrNameLst>
                                          <p:attrName>style.visibility</p:attrName>
                                        </p:attrNameLst>
                                      </p:cBhvr>
                                      <p:to>
                                        <p:strVal val="visible"/>
                                      </p:to>
                                    </p:set>
                                    <p:anim to="" calcmode="lin" valueType="num">
                                      <p:cBhvr>
                                        <p:cTn id="50" dur="1" fill="hold"/>
                                        <p:tgtEl>
                                          <p:spTgt spid="2">
                                            <p:txEl>
                                              <p:pRg st="7" end="7"/>
                                            </p:txEl>
                                          </p:spTgt>
                                        </p:tgtEl>
                                      </p:cBhvr>
                                    </p:anim>
                                  </p:childTnLst>
                                </p:cTn>
                              </p:par>
                              <p:par>
                                <p:cTn id="51" presetID="24" presetClass="entr" presetSubtype="0" fill="hold" nodeType="withEffect">
                                  <p:stCondLst>
                                    <p:cond delay="0"/>
                                  </p:stCondLst>
                                  <p:childTnLst>
                                    <p:set>
                                      <p:cBhvr>
                                        <p:cTn id="52" dur="1" fill="hold">
                                          <p:stCondLst>
                                            <p:cond delay="0"/>
                                          </p:stCondLst>
                                        </p:cTn>
                                        <p:tgtEl>
                                          <p:spTgt spid="4"/>
                                        </p:tgtEl>
                                        <p:attrNameLst>
                                          <p:attrName>style.visibility</p:attrName>
                                        </p:attrNameLst>
                                      </p:cBhvr>
                                      <p:to>
                                        <p:strVal val="visible"/>
                                      </p:to>
                                    </p:set>
                                    <p:anim to="" calcmode="lin" valueType="num">
                                      <p:cBhvr>
                                        <p:cTn id="53"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7631" y="1308709"/>
            <a:ext cx="8975408" cy="2554545"/>
          </a:xfrm>
          <a:prstGeom prst="rect">
            <a:avLst/>
          </a:prstGeom>
          <a:noFill/>
        </p:spPr>
        <p:txBody>
          <a:bodyPr wrap="square" rtlCol="0" anchor="t">
            <a:spAutoFit/>
          </a:bodyPr>
          <a:lstStyle/>
          <a:p>
            <a:pPr fontAlgn="auto">
              <a:lnSpc>
                <a:spcPts val="4840"/>
              </a:lnSpc>
            </a:pPr>
            <a:r>
              <a:rPr lang="en-US" altLang="zh-CN" sz="2400" b="1" dirty="0">
                <a:solidFill>
                  <a:srgbClr val="0000FF"/>
                </a:solidFill>
                <a:latin typeface="Times New Roman" panose="02020603050405020304" pitchFamily="18" charset="0"/>
                <a:ea typeface="楷体" panose="02010609060101010101" charset="-122"/>
                <a:cs typeface="Times New Roman" panose="02020603050405020304" pitchFamily="18" charset="0"/>
              </a:rPr>
              <a:t>1. </a:t>
            </a:r>
            <a:r>
              <a:rPr lang="zh-CN" altLang="en-US" sz="2400" b="1" dirty="0">
                <a:latin typeface="Times New Roman" panose="02020603050405020304" pitchFamily="18" charset="0"/>
                <a:ea typeface="楷体" panose="02010609060101010101" charset="-122"/>
                <a:cs typeface="Times New Roman" panose="02020603050405020304" pitchFamily="18" charset="0"/>
              </a:rPr>
              <a:t>下列四组数据给出了4个力做功与做功所用的时间，其中功率最大的是（　　）</a:t>
            </a:r>
          </a:p>
          <a:p>
            <a:pPr fontAlgn="auto">
              <a:lnSpc>
                <a:spcPts val="484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A．40 J，8 s                                            B．80 J，8s </a:t>
            </a:r>
          </a:p>
          <a:p>
            <a:pPr fontAlgn="auto">
              <a:lnSpc>
                <a:spcPts val="484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C．80 J，10 s                                          D．90 J，10 s </a:t>
            </a:r>
          </a:p>
        </p:txBody>
      </p:sp>
      <p:sp>
        <p:nvSpPr>
          <p:cNvPr id="6" name="文本框 5"/>
          <p:cNvSpPr txBox="1"/>
          <p:nvPr/>
        </p:nvSpPr>
        <p:spPr>
          <a:xfrm>
            <a:off x="1525382" y="1901037"/>
            <a:ext cx="386080" cy="711835"/>
          </a:xfrm>
          <a:prstGeom prst="rect">
            <a:avLst/>
          </a:prstGeom>
          <a:noFill/>
        </p:spPr>
        <p:txBody>
          <a:bodyPr wrap="none" rtlCol="0" anchor="t">
            <a:spAutoFit/>
          </a:bodyPr>
          <a:lstStyle/>
          <a:p>
            <a:pPr fontAlgn="auto">
              <a:lnSpc>
                <a:spcPts val="4840"/>
              </a:lnSpc>
            </a:pPr>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B</a:t>
            </a:r>
          </a:p>
        </p:txBody>
      </p:sp>
      <p:grpSp>
        <p:nvGrpSpPr>
          <p:cNvPr id="26" name="组合 1"/>
          <p:cNvGrpSpPr>
            <a:grpSpLocks noChangeAspect="1"/>
          </p:cNvGrpSpPr>
          <p:nvPr/>
        </p:nvGrpSpPr>
        <p:grpSpPr>
          <a:xfrm>
            <a:off x="3393483" y="623742"/>
            <a:ext cx="2411412" cy="450850"/>
            <a:chOff x="3564387" y="597378"/>
            <a:chExt cx="2247990" cy="419195"/>
          </a:xfrm>
        </p:grpSpPr>
        <p:sp>
          <p:nvSpPr>
            <p:cNvPr id="27" name="缺角矩形 26"/>
            <p:cNvSpPr/>
            <p:nvPr/>
          </p:nvSpPr>
          <p:spPr>
            <a:xfrm rot="3000000">
              <a:off x="4021489" y="597564"/>
              <a:ext cx="419195" cy="418816"/>
            </a:xfrm>
            <a:prstGeom prst="plaque">
              <a:avLst/>
            </a:prstGeom>
            <a:solidFill>
              <a:srgbClr val="00B9FA">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28" name="缺角矩形 27"/>
            <p:cNvSpPr/>
            <p:nvPr/>
          </p:nvSpPr>
          <p:spPr>
            <a:xfrm rot="3000000">
              <a:off x="4478782" y="597565"/>
              <a:ext cx="419195" cy="418815"/>
            </a:xfrm>
            <a:prstGeom prst="plaque">
              <a:avLst/>
            </a:prstGeom>
            <a:solidFill>
              <a:srgbClr val="FFBF53">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29" name="缺角矩形 28"/>
            <p:cNvSpPr/>
            <p:nvPr/>
          </p:nvSpPr>
          <p:spPr>
            <a:xfrm rot="3000000">
              <a:off x="4936077" y="597564"/>
              <a:ext cx="419195" cy="418816"/>
            </a:xfrm>
            <a:prstGeom prst="plaque">
              <a:avLst/>
            </a:prstGeom>
            <a:solidFill>
              <a:srgbClr val="00B050"/>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30" name="缺角矩形 29"/>
            <p:cNvSpPr/>
            <p:nvPr/>
          </p:nvSpPr>
          <p:spPr>
            <a:xfrm rot="3000000">
              <a:off x="3564194" y="597565"/>
              <a:ext cx="419195" cy="418815"/>
            </a:xfrm>
            <a:prstGeom prst="plaque">
              <a:avLst/>
            </a:prstGeom>
            <a:solidFill>
              <a:srgbClr val="F07474">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31" name="缺角矩形 30"/>
            <p:cNvSpPr/>
            <p:nvPr/>
          </p:nvSpPr>
          <p:spPr>
            <a:xfrm rot="3000000">
              <a:off x="5393369" y="597565"/>
              <a:ext cx="419195" cy="418815"/>
            </a:xfrm>
            <a:prstGeom prst="plaque">
              <a:avLst/>
            </a:prstGeom>
            <a:solidFill>
              <a:srgbClr val="FFBF53">
                <a:lumMod val="50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grpSp>
      <p:sp>
        <p:nvSpPr>
          <p:cNvPr id="32" name="TextBox 15"/>
          <p:cNvSpPr txBox="1"/>
          <p:nvPr/>
        </p:nvSpPr>
        <p:spPr>
          <a:xfrm>
            <a:off x="3358558" y="580879"/>
            <a:ext cx="2479675" cy="477054"/>
          </a:xfrm>
          <a:prstGeom prst="rect">
            <a:avLst/>
          </a:prstGeom>
          <a:noFill/>
          <a:ln w="9525">
            <a:noFill/>
          </a:ln>
        </p:spPr>
        <p:txBody>
          <a:bodyPr anchor="t">
            <a:spAutoFit/>
          </a:bodyPr>
          <a:lstStyle/>
          <a:p>
            <a:pPr algn="dist" eaLnBrk="0" hangingPunct="0"/>
            <a:r>
              <a:rPr lang="zh-CN" altLang="en-US" sz="2500" b="1" dirty="0">
                <a:solidFill>
                  <a:sysClr val="window" lastClr="FFFFFF"/>
                </a:solidFill>
                <a:latin typeface="Arial" panose="020B0604020202020204" pitchFamily="34" charset="0"/>
                <a:ea typeface="宋体" panose="02010600030101010101" pitchFamily="2" charset="-122"/>
              </a:rPr>
              <a:t>基础巩固题</a:t>
            </a:r>
            <a:endParaRPr lang="en-US" altLang="zh-CN" sz="2500" b="1" dirty="0">
              <a:solidFill>
                <a:sysClr val="window" lastClr="FFFFFF"/>
              </a:solidFill>
              <a:latin typeface="Arial" panose="020B0604020202020204" pitchFamily="34" charset="0"/>
              <a:ea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22605" y="1128395"/>
            <a:ext cx="8211185" cy="3416320"/>
          </a:xfrm>
          <a:prstGeom prst="rect">
            <a:avLst/>
          </a:prstGeom>
          <a:noFill/>
          <a:ln w="9525">
            <a:noFill/>
          </a:ln>
        </p:spPr>
        <p:txBody>
          <a:bodyPr wrap="square">
            <a:spAutoFit/>
          </a:bodyPr>
          <a:lstStyle/>
          <a:p>
            <a:pPr indent="0" fontAlgn="auto">
              <a:lnSpc>
                <a:spcPct val="150000"/>
              </a:lnSpc>
            </a:pPr>
            <a:r>
              <a:rPr lang="en-US" altLang="zh-CN" sz="2400" b="1" dirty="0">
                <a:solidFill>
                  <a:srgbClr val="0000FF"/>
                </a:solidFill>
                <a:latin typeface="Times New Roman" panose="02020603050405020304" pitchFamily="18" charset="0"/>
                <a:ea typeface="楷体" panose="02010609060101010101" pitchFamily="49" charset="-122"/>
                <a:cs typeface="Times New Roman" panose="02020603050405020304" pitchFamily="18" charset="0"/>
              </a:rPr>
              <a:t>2. </a:t>
            </a:r>
            <a:r>
              <a:rPr lang="zh-CN" sz="2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一位父亲与他</a:t>
            </a:r>
            <a:r>
              <a:rPr lang="en-US" sz="2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5</a:t>
            </a:r>
            <a:r>
              <a:rPr lang="zh-CN" sz="2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岁的儿子磊磊一起上楼回家</a:t>
            </a:r>
            <a:r>
              <a:rPr lang="zh-CN" altLang="en-US" sz="2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sz="2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下列说法中错误的是</a:t>
            </a:r>
            <a:r>
              <a:rPr lang="zh-CN" sz="24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 </a:t>
            </a:r>
            <a:r>
              <a:rPr lang="en-US" sz="24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sz="24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　　</a:t>
            </a:r>
            <a:r>
              <a:rPr lang="en-US" sz="24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p>
          <a:p>
            <a:pPr indent="0" fontAlgn="auto">
              <a:lnSpc>
                <a:spcPct val="150000"/>
              </a:lnSpc>
            </a:pPr>
            <a:r>
              <a:rPr lang="en-US" sz="2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 </a:t>
            </a:r>
            <a:r>
              <a:rPr lang="zh-CN" sz="2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爬相同的楼</a:t>
            </a:r>
            <a:r>
              <a:rPr lang="zh-CN" sz="24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梯</a:t>
            </a:r>
            <a:r>
              <a:rPr lang="zh-CN" altLang="en-US" sz="24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sz="24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a:t>
            </a:r>
            <a:r>
              <a:rPr lang="zh-CN" sz="2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子体重小做的功少</a:t>
            </a:r>
            <a:endParaRPr lang="en-US" sz="2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0" fontAlgn="auto">
              <a:lnSpc>
                <a:spcPct val="150000"/>
              </a:lnSpc>
            </a:pPr>
            <a:r>
              <a:rPr lang="en-US" sz="2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B. </a:t>
            </a:r>
            <a:r>
              <a:rPr lang="zh-CN" sz="2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爬相同的楼</a:t>
            </a:r>
            <a:r>
              <a:rPr lang="zh-CN" sz="24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梯</a:t>
            </a:r>
            <a:r>
              <a:rPr lang="zh-CN" altLang="en-US" sz="24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sz="24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a:t>
            </a:r>
            <a:r>
              <a:rPr lang="zh-CN" sz="2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亲体重大做的功多</a:t>
            </a:r>
            <a:endParaRPr lang="en-US" sz="2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0" fontAlgn="auto">
              <a:lnSpc>
                <a:spcPct val="150000"/>
              </a:lnSpc>
            </a:pPr>
            <a:r>
              <a:rPr lang="en-US" sz="2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C. </a:t>
            </a:r>
            <a:r>
              <a:rPr lang="zh-CN" sz="2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爬相同的楼</a:t>
            </a:r>
            <a:r>
              <a:rPr lang="zh-CN" sz="24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梯</a:t>
            </a:r>
            <a:r>
              <a:rPr lang="zh-CN" altLang="en-US" sz="24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sz="24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a:t>
            </a:r>
            <a:r>
              <a:rPr lang="zh-CN" sz="2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子比父亲先到</a:t>
            </a:r>
            <a:r>
              <a:rPr lang="zh-CN" sz="24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a:t>
            </a:r>
            <a:r>
              <a:rPr lang="zh-CN" altLang="en-US" sz="24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sz="24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a:t>
            </a:r>
            <a:r>
              <a:rPr lang="zh-CN" sz="2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子的功率一定大</a:t>
            </a:r>
            <a:endParaRPr lang="en-US" sz="2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0" fontAlgn="auto">
              <a:lnSpc>
                <a:spcPct val="150000"/>
              </a:lnSpc>
            </a:pPr>
            <a:r>
              <a:rPr lang="en-US" sz="2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D. </a:t>
            </a:r>
            <a:r>
              <a:rPr lang="zh-CN" sz="2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爬相同的楼</a:t>
            </a:r>
            <a:r>
              <a:rPr lang="zh-CN" sz="24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梯</a:t>
            </a:r>
            <a:r>
              <a:rPr lang="zh-CN" altLang="en-US" sz="24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sz="24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a:t>
            </a:r>
            <a:r>
              <a:rPr lang="zh-CN" sz="2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亲比儿子先到</a:t>
            </a:r>
            <a:r>
              <a:rPr lang="zh-CN" sz="24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a:t>
            </a:r>
            <a:r>
              <a:rPr lang="zh-CN" altLang="en-US" sz="24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sz="24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a:t>
            </a:r>
            <a:r>
              <a:rPr lang="zh-CN" sz="2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亲的功率一定大</a:t>
            </a:r>
            <a:endParaRPr lang="zh-CN" altLang="en-US" sz="2400" b="1" dirty="0">
              <a:latin typeface="Times New Roman" panose="02020603050405020304" pitchFamily="18" charset="0"/>
              <a:ea typeface="楷体" panose="02010609060101010101" pitchFamily="49" charset="-122"/>
              <a:cs typeface="Times New Roman" panose="02020603050405020304" pitchFamily="18" charset="0"/>
            </a:endParaRPr>
          </a:p>
        </p:txBody>
      </p:sp>
      <p:sp>
        <p:nvSpPr>
          <p:cNvPr id="4" name="文本框 3"/>
          <p:cNvSpPr txBox="1"/>
          <p:nvPr/>
        </p:nvSpPr>
        <p:spPr>
          <a:xfrm>
            <a:off x="2288000" y="1636441"/>
            <a:ext cx="403225" cy="711835"/>
          </a:xfrm>
          <a:prstGeom prst="rect">
            <a:avLst/>
          </a:prstGeom>
          <a:noFill/>
        </p:spPr>
        <p:txBody>
          <a:bodyPr wrap="none" rtlCol="0" anchor="t">
            <a:spAutoFit/>
          </a:bodyPr>
          <a:lstStyle/>
          <a:p>
            <a:pPr fontAlgn="auto">
              <a:lnSpc>
                <a:spcPts val="4840"/>
              </a:lnSpc>
            </a:pPr>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C</a:t>
            </a:r>
          </a:p>
        </p:txBody>
      </p:sp>
      <p:grpSp>
        <p:nvGrpSpPr>
          <p:cNvPr id="11" name="组合 1"/>
          <p:cNvGrpSpPr>
            <a:grpSpLocks noChangeAspect="1"/>
          </p:cNvGrpSpPr>
          <p:nvPr/>
        </p:nvGrpSpPr>
        <p:grpSpPr>
          <a:xfrm>
            <a:off x="3393483" y="623742"/>
            <a:ext cx="2411412" cy="450850"/>
            <a:chOff x="3564387" y="597378"/>
            <a:chExt cx="2247990" cy="419195"/>
          </a:xfrm>
        </p:grpSpPr>
        <p:sp>
          <p:nvSpPr>
            <p:cNvPr id="12" name="缺角矩形 11"/>
            <p:cNvSpPr/>
            <p:nvPr/>
          </p:nvSpPr>
          <p:spPr>
            <a:xfrm rot="3000000">
              <a:off x="4021489" y="597564"/>
              <a:ext cx="419195" cy="418816"/>
            </a:xfrm>
            <a:prstGeom prst="plaque">
              <a:avLst/>
            </a:prstGeom>
            <a:solidFill>
              <a:srgbClr val="00B9FA">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3" name="缺角矩形 12"/>
            <p:cNvSpPr/>
            <p:nvPr/>
          </p:nvSpPr>
          <p:spPr>
            <a:xfrm rot="3000000">
              <a:off x="4478782" y="597565"/>
              <a:ext cx="419195" cy="418815"/>
            </a:xfrm>
            <a:prstGeom prst="plaque">
              <a:avLst/>
            </a:prstGeom>
            <a:solidFill>
              <a:srgbClr val="FFBF53">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4" name="缺角矩形 13"/>
            <p:cNvSpPr/>
            <p:nvPr/>
          </p:nvSpPr>
          <p:spPr>
            <a:xfrm rot="3000000">
              <a:off x="4936077" y="597564"/>
              <a:ext cx="419195" cy="418816"/>
            </a:xfrm>
            <a:prstGeom prst="plaque">
              <a:avLst/>
            </a:prstGeom>
            <a:solidFill>
              <a:srgbClr val="00B050"/>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5" name="缺角矩形 14"/>
            <p:cNvSpPr/>
            <p:nvPr/>
          </p:nvSpPr>
          <p:spPr>
            <a:xfrm rot="3000000">
              <a:off x="3564194" y="597565"/>
              <a:ext cx="419195" cy="418815"/>
            </a:xfrm>
            <a:prstGeom prst="plaque">
              <a:avLst/>
            </a:prstGeom>
            <a:solidFill>
              <a:srgbClr val="F07474">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6" name="缺角矩形 15"/>
            <p:cNvSpPr/>
            <p:nvPr/>
          </p:nvSpPr>
          <p:spPr>
            <a:xfrm rot="3000000">
              <a:off x="5393369" y="597565"/>
              <a:ext cx="419195" cy="418815"/>
            </a:xfrm>
            <a:prstGeom prst="plaque">
              <a:avLst/>
            </a:prstGeom>
            <a:solidFill>
              <a:srgbClr val="FFBF53">
                <a:lumMod val="50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grpSp>
      <p:sp>
        <p:nvSpPr>
          <p:cNvPr id="17" name="TextBox 15"/>
          <p:cNvSpPr txBox="1"/>
          <p:nvPr/>
        </p:nvSpPr>
        <p:spPr>
          <a:xfrm>
            <a:off x="3358558" y="580879"/>
            <a:ext cx="2479675" cy="477054"/>
          </a:xfrm>
          <a:prstGeom prst="rect">
            <a:avLst/>
          </a:prstGeom>
          <a:noFill/>
          <a:ln w="9525">
            <a:noFill/>
          </a:ln>
        </p:spPr>
        <p:txBody>
          <a:bodyPr anchor="t">
            <a:spAutoFit/>
          </a:bodyPr>
          <a:lstStyle/>
          <a:p>
            <a:pPr algn="dist" eaLnBrk="0" hangingPunct="0"/>
            <a:r>
              <a:rPr lang="zh-CN" altLang="en-US" sz="2500" b="1" dirty="0">
                <a:solidFill>
                  <a:sysClr val="window" lastClr="FFFFFF"/>
                </a:solidFill>
                <a:latin typeface="Arial" panose="020B0604020202020204" pitchFamily="34" charset="0"/>
                <a:ea typeface="宋体" panose="02010600030101010101" pitchFamily="2" charset="-122"/>
              </a:rPr>
              <a:t>基础巩固题</a:t>
            </a:r>
            <a:endParaRPr lang="en-US" altLang="zh-CN" sz="2500" b="1" dirty="0">
              <a:solidFill>
                <a:sysClr val="window" lastClr="FFFFFF"/>
              </a:solidFill>
              <a:latin typeface="Arial" panose="020B0604020202020204" pitchFamily="34" charset="0"/>
              <a:ea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4320" y="1130459"/>
            <a:ext cx="8782526" cy="3415030"/>
          </a:xfrm>
          <a:prstGeom prst="rect">
            <a:avLst/>
          </a:prstGeom>
          <a:solidFill>
            <a:schemeClr val="bg1"/>
          </a:solidFill>
        </p:spPr>
        <p:txBody>
          <a:bodyPr wrap="square" rtlCol="0" anchor="t">
            <a:spAutoFit/>
          </a:bodyPr>
          <a:lstStyle/>
          <a:p>
            <a:pPr fontAlgn="auto">
              <a:lnSpc>
                <a:spcPct val="150000"/>
              </a:lnSpc>
            </a:pPr>
            <a:r>
              <a:rPr lang="en-US" altLang="zh-CN" sz="2400" b="1" dirty="0">
                <a:solidFill>
                  <a:srgbClr val="0000FF"/>
                </a:solidFill>
                <a:latin typeface="Times New Roman" panose="02020603050405020304" pitchFamily="18" charset="0"/>
                <a:ea typeface="楷体" panose="02010609060101010101" charset="-122"/>
                <a:cs typeface="Times New Roman" panose="02020603050405020304" pitchFamily="18" charset="0"/>
              </a:rPr>
              <a:t>3. </a:t>
            </a:r>
            <a:r>
              <a:rPr lang="en-US" altLang="zh-CN" sz="2400" b="1" dirty="0">
                <a:latin typeface="Times New Roman" panose="02020603050405020304" pitchFamily="18" charset="0"/>
                <a:ea typeface="楷体" panose="02010609060101010101" charset="-122"/>
                <a:cs typeface="Times New Roman" panose="02020603050405020304" pitchFamily="18" charset="0"/>
              </a:rPr>
              <a:t>如图所示</a:t>
            </a:r>
            <a:r>
              <a:rPr lang="zh-CN" altLang="en-US" sz="2400" b="1" dirty="0">
                <a:latin typeface="Times New Roman" panose="02020603050405020304" pitchFamily="18" charset="0"/>
                <a:ea typeface="楷体" panose="02010609060101010101" charset="-122"/>
                <a:cs typeface="Times New Roman" panose="02020603050405020304" pitchFamily="18" charset="0"/>
              </a:rPr>
              <a:t>，</a:t>
            </a:r>
            <a:r>
              <a:rPr lang="en-US" altLang="zh-CN" sz="2400" b="1" dirty="0">
                <a:latin typeface="Times New Roman" panose="02020603050405020304" pitchFamily="18" charset="0"/>
                <a:ea typeface="楷体" panose="02010609060101010101" charset="-122"/>
                <a:cs typeface="Times New Roman" panose="02020603050405020304" pitchFamily="18" charset="0"/>
              </a:rPr>
              <a:t>要粗测小明同学做</a:t>
            </a:r>
            <a:r>
              <a:rPr lang="zh-CN" altLang="en-US" sz="2400" b="1" dirty="0">
                <a:latin typeface="Times New Roman" panose="02020603050405020304" pitchFamily="18" charset="0"/>
                <a:ea typeface="楷体" panose="02010609060101010101" charset="-122"/>
                <a:cs typeface="Times New Roman" panose="02020603050405020304" pitchFamily="18" charset="0"/>
              </a:rPr>
              <a:t>“</a:t>
            </a:r>
            <a:r>
              <a:rPr lang="en-US" altLang="zh-CN" sz="2400" b="1" dirty="0">
                <a:latin typeface="Times New Roman" panose="02020603050405020304" pitchFamily="18" charset="0"/>
                <a:ea typeface="楷体" panose="02010609060101010101" charset="-122"/>
                <a:cs typeface="Times New Roman" panose="02020603050405020304" pitchFamily="18" charset="0"/>
              </a:rPr>
              <a:t>引体向上</a:t>
            </a:r>
            <a:r>
              <a:rPr lang="zh-CN" altLang="en-US" sz="2400" b="1" dirty="0">
                <a:latin typeface="Times New Roman" panose="02020603050405020304" pitchFamily="18" charset="0"/>
                <a:ea typeface="楷体" panose="02010609060101010101" charset="-122"/>
                <a:cs typeface="Times New Roman" panose="02020603050405020304" pitchFamily="18" charset="0"/>
              </a:rPr>
              <a:t>”</a:t>
            </a:r>
            <a:r>
              <a:rPr lang="en-US" altLang="zh-CN" sz="2400" b="1" dirty="0">
                <a:latin typeface="Times New Roman" panose="02020603050405020304" pitchFamily="18" charset="0"/>
                <a:ea typeface="楷体" panose="02010609060101010101" charset="-122"/>
                <a:cs typeface="Times New Roman" panose="02020603050405020304" pitchFamily="18" charset="0"/>
              </a:rPr>
              <a:t>时的功率。下面所列的物理量中</a:t>
            </a:r>
            <a:r>
              <a:rPr lang="zh-CN" altLang="en-US" sz="2400" b="1" dirty="0">
                <a:latin typeface="Times New Roman" panose="02020603050405020304" pitchFamily="18" charset="0"/>
                <a:ea typeface="楷体" panose="02010609060101010101" charset="-122"/>
                <a:cs typeface="Times New Roman" panose="02020603050405020304" pitchFamily="18" charset="0"/>
              </a:rPr>
              <a:t>，</a:t>
            </a:r>
            <a:r>
              <a:rPr lang="en-US" altLang="zh-CN" sz="2400" b="1" dirty="0">
                <a:latin typeface="Times New Roman" panose="02020603050405020304" pitchFamily="18" charset="0"/>
                <a:ea typeface="楷体" panose="02010609060101010101" charset="-122"/>
                <a:cs typeface="Times New Roman" panose="02020603050405020304" pitchFamily="18" charset="0"/>
              </a:rPr>
              <a:t>不需要测量的是 </a:t>
            </a:r>
            <a:r>
              <a:rPr lang="en-US" altLang="zh-CN" sz="2400" b="1" dirty="0">
                <a:latin typeface="楷体" panose="02010609060101010101" pitchFamily="49" charset="-122"/>
                <a:ea typeface="楷体" panose="02010609060101010101" pitchFamily="49" charset="-122"/>
                <a:cs typeface="Times New Roman" panose="02020603050405020304" pitchFamily="18" charset="0"/>
              </a:rPr>
              <a:t>(　　)</a:t>
            </a:r>
          </a:p>
          <a:p>
            <a:pPr fontAlgn="auto">
              <a:lnSpc>
                <a:spcPct val="150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A</a:t>
            </a:r>
            <a:r>
              <a:rPr lang="zh-CN" altLang="en-US" sz="2400" b="1" dirty="0" smtClean="0">
                <a:latin typeface="Times New Roman" panose="02020603050405020304" pitchFamily="18" charset="0"/>
                <a:ea typeface="楷体" panose="02010609060101010101" charset="-122"/>
                <a:cs typeface="Times New Roman" panose="02020603050405020304" pitchFamily="18" charset="0"/>
              </a:rPr>
              <a:t>. 他</a:t>
            </a:r>
            <a:r>
              <a:rPr lang="zh-CN" altLang="en-US" sz="2400" b="1" dirty="0">
                <a:latin typeface="Times New Roman" panose="02020603050405020304" pitchFamily="18" charset="0"/>
                <a:ea typeface="楷体" panose="02010609060101010101" charset="-122"/>
                <a:cs typeface="Times New Roman" panose="02020603050405020304" pitchFamily="18" charset="0"/>
              </a:rPr>
              <a:t>的质量</a:t>
            </a:r>
          </a:p>
          <a:p>
            <a:pPr fontAlgn="auto">
              <a:lnSpc>
                <a:spcPct val="150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B</a:t>
            </a:r>
            <a:r>
              <a:rPr lang="zh-CN" altLang="en-US" sz="2400" b="1" dirty="0" smtClean="0">
                <a:latin typeface="Times New Roman" panose="02020603050405020304" pitchFamily="18" charset="0"/>
                <a:ea typeface="楷体" panose="02010609060101010101" charset="-122"/>
                <a:cs typeface="Times New Roman" panose="02020603050405020304" pitchFamily="18" charset="0"/>
              </a:rPr>
              <a:t>. 单</a:t>
            </a:r>
            <a:r>
              <a:rPr lang="zh-CN" altLang="en-US" sz="2400" b="1" dirty="0">
                <a:latin typeface="Times New Roman" panose="02020603050405020304" pitchFamily="18" charset="0"/>
                <a:ea typeface="楷体" panose="02010609060101010101" charset="-122"/>
                <a:cs typeface="Times New Roman" panose="02020603050405020304" pitchFamily="18" charset="0"/>
              </a:rPr>
              <a:t>杠的高度</a:t>
            </a:r>
          </a:p>
          <a:p>
            <a:pPr fontAlgn="auto">
              <a:lnSpc>
                <a:spcPct val="150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C</a:t>
            </a:r>
            <a:r>
              <a:rPr lang="zh-CN" altLang="en-US" sz="2400" b="1" dirty="0" smtClean="0">
                <a:latin typeface="Times New Roman" panose="02020603050405020304" pitchFamily="18" charset="0"/>
                <a:ea typeface="楷体" panose="02010609060101010101" charset="-122"/>
                <a:cs typeface="Times New Roman" panose="02020603050405020304" pitchFamily="18" charset="0"/>
              </a:rPr>
              <a:t>. 每</a:t>
            </a:r>
            <a:r>
              <a:rPr lang="zh-CN" altLang="en-US" sz="2400" b="1" dirty="0">
                <a:latin typeface="Times New Roman" panose="02020603050405020304" pitchFamily="18" charset="0"/>
                <a:ea typeface="楷体" panose="02010609060101010101" charset="-122"/>
                <a:cs typeface="Times New Roman" panose="02020603050405020304" pitchFamily="18" charset="0"/>
              </a:rPr>
              <a:t>次身体上升的高度</a:t>
            </a:r>
          </a:p>
          <a:p>
            <a:pPr fontAlgn="auto">
              <a:lnSpc>
                <a:spcPct val="150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D</a:t>
            </a:r>
            <a:r>
              <a:rPr lang="zh-CN" altLang="en-US" sz="2400" b="1" dirty="0" smtClean="0">
                <a:latin typeface="Times New Roman" panose="02020603050405020304" pitchFamily="18" charset="0"/>
                <a:ea typeface="楷体" panose="02010609060101010101" charset="-122"/>
                <a:cs typeface="Times New Roman" panose="02020603050405020304" pitchFamily="18" charset="0"/>
              </a:rPr>
              <a:t>. 做</a:t>
            </a:r>
            <a:r>
              <a:rPr lang="zh-CN" altLang="en-US" sz="2400" b="1" dirty="0">
                <a:latin typeface="Times New Roman" panose="02020603050405020304" pitchFamily="18" charset="0"/>
                <a:ea typeface="楷体" panose="02010609060101010101" charset="-122"/>
                <a:cs typeface="Times New Roman" panose="02020603050405020304" pitchFamily="18" charset="0"/>
              </a:rPr>
              <a:t>“引体向上”的时间</a:t>
            </a:r>
          </a:p>
        </p:txBody>
      </p:sp>
      <p:sp>
        <p:nvSpPr>
          <p:cNvPr id="7" name="文本框 6"/>
          <p:cNvSpPr txBox="1"/>
          <p:nvPr/>
        </p:nvSpPr>
        <p:spPr>
          <a:xfrm>
            <a:off x="5070243" y="1815147"/>
            <a:ext cx="386080" cy="460375"/>
          </a:xfrm>
          <a:prstGeom prst="rect">
            <a:avLst/>
          </a:prstGeom>
          <a:noFill/>
        </p:spPr>
        <p:txBody>
          <a:bodyPr wrap="none" rtlCol="0" anchor="t">
            <a:spAutoFit/>
          </a:bodyPr>
          <a:lstStyle/>
          <a:p>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B</a:t>
            </a:r>
          </a:p>
        </p:txBody>
      </p:sp>
      <p:pic>
        <p:nvPicPr>
          <p:cNvPr id="1122" name="11206.EPS"/>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25590" y="2166425"/>
            <a:ext cx="2307590" cy="2235590"/>
          </a:xfrm>
          <a:prstGeom prst="rect">
            <a:avLst/>
          </a:prstGeom>
        </p:spPr>
      </p:pic>
      <p:graphicFrame>
        <p:nvGraphicFramePr>
          <p:cNvPr id="3" name="对象 2">
            <a:hlinkClick r:id="" action="ppaction://ole?verb=0"/>
          </p:cNvPr>
          <p:cNvGraphicFramePr>
            <a:graphicFrameLocks noChangeAspect="1"/>
          </p:cNvGraphicFramePr>
          <p:nvPr>
            <p:extLst>
              <p:ext uri="{D42A27DB-BD31-4B8C-83A1-F6EECF244321}">
                <p14:modId xmlns:p14="http://schemas.microsoft.com/office/powerpoint/2010/main" val="1194773758"/>
              </p:ext>
            </p:extLst>
          </p:nvPr>
        </p:nvGraphicFramePr>
        <p:xfrm>
          <a:off x="3935089" y="2507478"/>
          <a:ext cx="2368566" cy="940397"/>
        </p:xfrm>
        <a:graphic>
          <a:graphicData uri="http://schemas.openxmlformats.org/presentationml/2006/ole">
            <mc:AlternateContent xmlns:mc="http://schemas.openxmlformats.org/markup-compatibility/2006">
              <mc:Choice xmlns:v="urn:schemas-microsoft-com:vml" Requires="v">
                <p:oleObj spid="_x0000_s6157" name="Equation" r:id="rId5" imgW="1536480" imgH="609480" progId="Equation.DSMT4">
                  <p:embed/>
                </p:oleObj>
              </mc:Choice>
              <mc:Fallback>
                <p:oleObj name="Equation" r:id="rId5" imgW="1536480" imgH="609480" progId="Equation.DSMT4">
                  <p:embed/>
                  <p:pic>
                    <p:nvPicPr>
                      <p:cNvPr id="0" name="图片 2048"/>
                      <p:cNvPicPr/>
                      <p:nvPr/>
                    </p:nvPicPr>
                    <p:blipFill>
                      <a:blip r:embed="rId6"/>
                      <a:stretch>
                        <a:fillRect/>
                      </a:stretch>
                    </p:blipFill>
                    <p:spPr>
                      <a:xfrm>
                        <a:off x="3935089" y="2507478"/>
                        <a:ext cx="2368566" cy="940397"/>
                      </a:xfrm>
                      <a:prstGeom prst="rect">
                        <a:avLst/>
                      </a:prstGeom>
                    </p:spPr>
                  </p:pic>
                </p:oleObj>
              </mc:Fallback>
            </mc:AlternateContent>
          </a:graphicData>
        </a:graphic>
      </p:graphicFrame>
      <p:grpSp>
        <p:nvGrpSpPr>
          <p:cNvPr id="13" name="组合 1"/>
          <p:cNvGrpSpPr>
            <a:grpSpLocks noChangeAspect="1"/>
          </p:cNvGrpSpPr>
          <p:nvPr/>
        </p:nvGrpSpPr>
        <p:grpSpPr>
          <a:xfrm>
            <a:off x="3393483" y="623742"/>
            <a:ext cx="2411412" cy="450850"/>
            <a:chOff x="3564387" y="597378"/>
            <a:chExt cx="2247990" cy="419195"/>
          </a:xfrm>
        </p:grpSpPr>
        <p:sp>
          <p:nvSpPr>
            <p:cNvPr id="14" name="缺角矩形 13"/>
            <p:cNvSpPr/>
            <p:nvPr/>
          </p:nvSpPr>
          <p:spPr>
            <a:xfrm rot="3000000">
              <a:off x="4021489" y="597564"/>
              <a:ext cx="419195" cy="418816"/>
            </a:xfrm>
            <a:prstGeom prst="plaque">
              <a:avLst/>
            </a:prstGeom>
            <a:solidFill>
              <a:srgbClr val="00B9FA">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5" name="缺角矩形 14"/>
            <p:cNvSpPr/>
            <p:nvPr/>
          </p:nvSpPr>
          <p:spPr>
            <a:xfrm rot="3000000">
              <a:off x="4478782" y="597565"/>
              <a:ext cx="419195" cy="418815"/>
            </a:xfrm>
            <a:prstGeom prst="plaque">
              <a:avLst/>
            </a:prstGeom>
            <a:solidFill>
              <a:srgbClr val="FFBF53">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6" name="缺角矩形 15"/>
            <p:cNvSpPr/>
            <p:nvPr/>
          </p:nvSpPr>
          <p:spPr>
            <a:xfrm rot="3000000">
              <a:off x="4936077" y="597564"/>
              <a:ext cx="419195" cy="418816"/>
            </a:xfrm>
            <a:prstGeom prst="plaque">
              <a:avLst/>
            </a:prstGeom>
            <a:solidFill>
              <a:srgbClr val="00B050"/>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7" name="缺角矩形 16"/>
            <p:cNvSpPr/>
            <p:nvPr/>
          </p:nvSpPr>
          <p:spPr>
            <a:xfrm rot="3000000">
              <a:off x="3564194" y="597565"/>
              <a:ext cx="419195" cy="418815"/>
            </a:xfrm>
            <a:prstGeom prst="plaque">
              <a:avLst/>
            </a:prstGeom>
            <a:solidFill>
              <a:srgbClr val="F07474">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8" name="缺角矩形 17"/>
            <p:cNvSpPr/>
            <p:nvPr/>
          </p:nvSpPr>
          <p:spPr>
            <a:xfrm rot="3000000">
              <a:off x="5393369" y="597565"/>
              <a:ext cx="419195" cy="418815"/>
            </a:xfrm>
            <a:prstGeom prst="plaque">
              <a:avLst/>
            </a:prstGeom>
            <a:solidFill>
              <a:srgbClr val="FFBF53">
                <a:lumMod val="50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grpSp>
      <p:sp>
        <p:nvSpPr>
          <p:cNvPr id="19" name="TextBox 15"/>
          <p:cNvSpPr txBox="1"/>
          <p:nvPr/>
        </p:nvSpPr>
        <p:spPr>
          <a:xfrm>
            <a:off x="3358558" y="580879"/>
            <a:ext cx="2479675" cy="477054"/>
          </a:xfrm>
          <a:prstGeom prst="rect">
            <a:avLst/>
          </a:prstGeom>
          <a:noFill/>
          <a:ln w="9525">
            <a:noFill/>
          </a:ln>
        </p:spPr>
        <p:txBody>
          <a:bodyPr anchor="t">
            <a:spAutoFit/>
          </a:bodyPr>
          <a:lstStyle/>
          <a:p>
            <a:pPr algn="dist" eaLnBrk="0" hangingPunct="0"/>
            <a:r>
              <a:rPr lang="zh-CN" altLang="en-US" sz="2500" b="1" dirty="0">
                <a:solidFill>
                  <a:sysClr val="window" lastClr="FFFFFF"/>
                </a:solidFill>
                <a:latin typeface="Arial" panose="020B0604020202020204" pitchFamily="34" charset="0"/>
                <a:ea typeface="宋体" panose="02010600030101010101" pitchFamily="2" charset="-122"/>
              </a:rPr>
              <a:t>基础巩固题</a:t>
            </a:r>
            <a:endParaRPr lang="en-US" altLang="zh-CN" sz="2500" b="1" dirty="0">
              <a:solidFill>
                <a:sysClr val="window" lastClr="FFFFFF"/>
              </a:solidFill>
              <a:latin typeface="Arial" panose="020B0604020202020204" pitchFamily="34" charset="0"/>
              <a:ea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1" fill="hold"/>
                                        <p:tgtEl>
                                          <p:spTgt spid="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02866" y="1143273"/>
            <a:ext cx="8773795" cy="2308324"/>
          </a:xfrm>
          <a:prstGeom prst="rect">
            <a:avLst/>
          </a:prstGeom>
          <a:noFill/>
          <a:ln w="9525">
            <a:noFill/>
          </a:ln>
        </p:spPr>
        <p:txBody>
          <a:bodyPr wrap="square">
            <a:spAutoFit/>
          </a:bodyPr>
          <a:lstStyle/>
          <a:p>
            <a:pPr indent="0" fontAlgn="auto">
              <a:lnSpc>
                <a:spcPct val="150000"/>
              </a:lnSpc>
            </a:pPr>
            <a:r>
              <a:rPr lang="en-US" altLang="zh-CN" sz="2400" b="1" dirty="0">
                <a:solidFill>
                  <a:srgbClr val="0000FF"/>
                </a:solidFill>
                <a:latin typeface="Times New Roman" panose="02020603050405020304" pitchFamily="18" charset="0"/>
                <a:ea typeface="楷体" panose="02010609060101010101" pitchFamily="49" charset="-122"/>
                <a:cs typeface="Times New Roman" panose="02020603050405020304" pitchFamily="18" charset="0"/>
              </a:rPr>
              <a:t>4. </a:t>
            </a:r>
            <a:r>
              <a:rPr lang="zh-CN" sz="2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中考体育测试的跳绳项目中</a:t>
            </a:r>
            <a:r>
              <a:rPr lang="zh-CN" altLang="en-US" sz="2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sz="2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某同学在</a:t>
            </a:r>
            <a:r>
              <a:rPr lang="en-US" sz="2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1 min</a:t>
            </a:r>
            <a:r>
              <a:rPr lang="zh-CN" sz="2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内跳了</a:t>
            </a:r>
            <a:r>
              <a:rPr lang="en-US" sz="2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180</a:t>
            </a:r>
            <a:r>
              <a:rPr lang="zh-CN" sz="2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a:t>
            </a:r>
            <a:r>
              <a:rPr lang="zh-CN" altLang="en-US" sz="2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sz="2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每次跳的高度大约为</a:t>
            </a:r>
            <a:r>
              <a:rPr lang="en-US" sz="2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5 cm</a:t>
            </a:r>
            <a:r>
              <a:rPr lang="zh-CN" sz="2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。他跳绳时的功率大约为</a:t>
            </a:r>
            <a:r>
              <a:rPr lang="zh-CN" sz="24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 </a:t>
            </a:r>
            <a:r>
              <a:rPr lang="en-US" sz="24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sz="24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　　</a:t>
            </a:r>
            <a:r>
              <a:rPr lang="en-US" sz="24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p>
          <a:p>
            <a:pPr indent="0" fontAlgn="auto">
              <a:lnSpc>
                <a:spcPct val="150000"/>
              </a:lnSpc>
            </a:pPr>
            <a:r>
              <a:rPr lang="en-US" sz="2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 1 000 W</a:t>
            </a:r>
            <a:r>
              <a:rPr lang="zh-CN" sz="2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sz="2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sz="2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B. 100 W</a:t>
            </a:r>
            <a:r>
              <a:rPr lang="zh-CN" sz="2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en-US" sz="2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0" fontAlgn="auto">
              <a:lnSpc>
                <a:spcPct val="150000"/>
              </a:lnSpc>
            </a:pPr>
            <a:r>
              <a:rPr lang="en-US" sz="2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C. 10 W</a:t>
            </a:r>
            <a:r>
              <a:rPr lang="zh-CN" sz="2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sz="2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D. 1 W</a:t>
            </a:r>
            <a:endParaRPr lang="zh-CN" altLang="en-US" sz="2400" b="1" dirty="0">
              <a:latin typeface="Times New Roman" panose="02020603050405020304" pitchFamily="18" charset="0"/>
              <a:ea typeface="楷体" panose="02010609060101010101" pitchFamily="49" charset="-122"/>
              <a:cs typeface="Times New Roman" panose="02020603050405020304" pitchFamily="18" charset="0"/>
            </a:endParaRPr>
          </a:p>
        </p:txBody>
      </p:sp>
      <p:sp>
        <p:nvSpPr>
          <p:cNvPr id="7" name="文本框 6"/>
          <p:cNvSpPr txBox="1"/>
          <p:nvPr/>
        </p:nvSpPr>
        <p:spPr>
          <a:xfrm>
            <a:off x="7205189" y="1780972"/>
            <a:ext cx="386080" cy="460375"/>
          </a:xfrm>
          <a:prstGeom prst="rect">
            <a:avLst/>
          </a:prstGeom>
          <a:noFill/>
        </p:spPr>
        <p:txBody>
          <a:bodyPr wrap="none" rtlCol="0" anchor="t">
            <a:spAutoFit/>
          </a:bodyPr>
          <a:lstStyle/>
          <a:p>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B</a:t>
            </a:r>
          </a:p>
        </p:txBody>
      </p:sp>
      <p:grpSp>
        <p:nvGrpSpPr>
          <p:cNvPr id="11" name="组合 1"/>
          <p:cNvGrpSpPr>
            <a:grpSpLocks noChangeAspect="1"/>
          </p:cNvGrpSpPr>
          <p:nvPr/>
        </p:nvGrpSpPr>
        <p:grpSpPr>
          <a:xfrm>
            <a:off x="3393483" y="623742"/>
            <a:ext cx="2411412" cy="450850"/>
            <a:chOff x="3564387" y="597378"/>
            <a:chExt cx="2247990" cy="419195"/>
          </a:xfrm>
        </p:grpSpPr>
        <p:sp>
          <p:nvSpPr>
            <p:cNvPr id="12" name="缺角矩形 11"/>
            <p:cNvSpPr/>
            <p:nvPr/>
          </p:nvSpPr>
          <p:spPr>
            <a:xfrm rot="3000000">
              <a:off x="4021489" y="597564"/>
              <a:ext cx="419195" cy="418816"/>
            </a:xfrm>
            <a:prstGeom prst="plaque">
              <a:avLst/>
            </a:prstGeom>
            <a:solidFill>
              <a:srgbClr val="00B9FA">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3" name="缺角矩形 12"/>
            <p:cNvSpPr/>
            <p:nvPr/>
          </p:nvSpPr>
          <p:spPr>
            <a:xfrm rot="3000000">
              <a:off x="4478782" y="597565"/>
              <a:ext cx="419195" cy="418815"/>
            </a:xfrm>
            <a:prstGeom prst="plaque">
              <a:avLst/>
            </a:prstGeom>
            <a:solidFill>
              <a:srgbClr val="FFBF53">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4" name="缺角矩形 13"/>
            <p:cNvSpPr/>
            <p:nvPr/>
          </p:nvSpPr>
          <p:spPr>
            <a:xfrm rot="3000000">
              <a:off x="4936077" y="597564"/>
              <a:ext cx="419195" cy="418816"/>
            </a:xfrm>
            <a:prstGeom prst="plaque">
              <a:avLst/>
            </a:prstGeom>
            <a:solidFill>
              <a:srgbClr val="00B050"/>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5" name="缺角矩形 14"/>
            <p:cNvSpPr/>
            <p:nvPr/>
          </p:nvSpPr>
          <p:spPr>
            <a:xfrm rot="3000000">
              <a:off x="3564194" y="597565"/>
              <a:ext cx="419195" cy="418815"/>
            </a:xfrm>
            <a:prstGeom prst="plaque">
              <a:avLst/>
            </a:prstGeom>
            <a:solidFill>
              <a:srgbClr val="F07474">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6" name="缺角矩形 15"/>
            <p:cNvSpPr/>
            <p:nvPr/>
          </p:nvSpPr>
          <p:spPr>
            <a:xfrm rot="3000000">
              <a:off x="5393369" y="597565"/>
              <a:ext cx="419195" cy="418815"/>
            </a:xfrm>
            <a:prstGeom prst="plaque">
              <a:avLst/>
            </a:prstGeom>
            <a:solidFill>
              <a:srgbClr val="FFBF53">
                <a:lumMod val="50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grpSp>
      <p:sp>
        <p:nvSpPr>
          <p:cNvPr id="17" name="TextBox 15"/>
          <p:cNvSpPr txBox="1"/>
          <p:nvPr/>
        </p:nvSpPr>
        <p:spPr>
          <a:xfrm>
            <a:off x="3358558" y="580879"/>
            <a:ext cx="2479675" cy="477054"/>
          </a:xfrm>
          <a:prstGeom prst="rect">
            <a:avLst/>
          </a:prstGeom>
          <a:noFill/>
          <a:ln w="9525">
            <a:noFill/>
          </a:ln>
        </p:spPr>
        <p:txBody>
          <a:bodyPr anchor="t">
            <a:spAutoFit/>
          </a:bodyPr>
          <a:lstStyle/>
          <a:p>
            <a:pPr algn="dist" eaLnBrk="0" hangingPunct="0"/>
            <a:r>
              <a:rPr lang="zh-CN" altLang="en-US" sz="2500" b="1" dirty="0">
                <a:solidFill>
                  <a:sysClr val="window" lastClr="FFFFFF"/>
                </a:solidFill>
                <a:latin typeface="Arial" panose="020B0604020202020204" pitchFamily="34" charset="0"/>
                <a:ea typeface="宋体" panose="02010600030101010101" pitchFamily="2" charset="-122"/>
              </a:rPr>
              <a:t>基础巩固题</a:t>
            </a:r>
            <a:endParaRPr lang="en-US" altLang="zh-CN" sz="2500" b="1" dirty="0">
              <a:solidFill>
                <a:sysClr val="window" lastClr="FFFFFF"/>
              </a:solidFill>
              <a:latin typeface="Arial" panose="020B0604020202020204" pitchFamily="34" charset="0"/>
              <a:ea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77165" y="907619"/>
            <a:ext cx="8829040" cy="4154984"/>
          </a:xfrm>
          <a:prstGeom prst="rect">
            <a:avLst/>
          </a:prstGeom>
          <a:solidFill>
            <a:schemeClr val="bg1"/>
          </a:solidFill>
        </p:spPr>
        <p:txBody>
          <a:bodyPr wrap="square" rtlCol="0">
            <a:spAutoFit/>
          </a:bodyPr>
          <a:lstStyle/>
          <a:p>
            <a:r>
              <a:rPr lang="en-US" altLang="zh-CN" sz="2400" b="1" dirty="0" smtClean="0">
                <a:solidFill>
                  <a:srgbClr val="0000FF"/>
                </a:solidFill>
                <a:latin typeface="Times New Roman" panose="02020603050405020304" pitchFamily="18" charset="0"/>
                <a:ea typeface="楷体" panose="02010609060101010101" charset="-122"/>
                <a:cs typeface="Times New Roman" panose="02020603050405020304" pitchFamily="18" charset="0"/>
              </a:rPr>
              <a:t>5. </a:t>
            </a:r>
            <a:r>
              <a:rPr lang="zh-CN" altLang="en-US" sz="2400" b="1" dirty="0" smtClean="0">
                <a:latin typeface="Times New Roman" panose="02020603050405020304" pitchFamily="18" charset="0"/>
                <a:ea typeface="楷体" panose="02010609060101010101" charset="-122"/>
                <a:cs typeface="Times New Roman" panose="02020603050405020304" pitchFamily="18" charset="0"/>
              </a:rPr>
              <a:t>如</a:t>
            </a:r>
            <a:r>
              <a:rPr lang="zh-CN" altLang="en-US" sz="2400" b="1" dirty="0">
                <a:latin typeface="Times New Roman" panose="02020603050405020304" pitchFamily="18" charset="0"/>
                <a:ea typeface="楷体" panose="02010609060101010101" charset="-122"/>
                <a:cs typeface="Times New Roman" panose="02020603050405020304" pitchFamily="18" charset="0"/>
              </a:rPr>
              <a:t>图1所示，水平路面由三段长度相等的粗糙区域组成。在2N水平拉力</a:t>
            </a:r>
            <a:r>
              <a:rPr lang="zh-CN" altLang="en-US" sz="2400" b="1" i="1" dirty="0">
                <a:latin typeface="Times New Roman" panose="02020603050405020304" pitchFamily="18" charset="0"/>
                <a:ea typeface="楷体" panose="02010609060101010101" charset="-122"/>
                <a:cs typeface="Times New Roman" panose="02020603050405020304" pitchFamily="18" charset="0"/>
              </a:rPr>
              <a:t>F</a:t>
            </a:r>
            <a:r>
              <a:rPr lang="zh-CN" altLang="en-US" sz="2400" b="1" dirty="0">
                <a:latin typeface="Times New Roman" panose="02020603050405020304" pitchFamily="18" charset="0"/>
                <a:ea typeface="楷体" panose="02010609060101010101" charset="-122"/>
                <a:cs typeface="Times New Roman" panose="02020603050405020304" pitchFamily="18" charset="0"/>
              </a:rPr>
              <a:t>的作用下，物块（体积忽略不计）从区域①的最左端由静止开始运动，在刚进入区域③时撤去拉力，物块最终停在区域③的最右端。图2为物块在区域①和②上运动的</a:t>
            </a:r>
            <a:r>
              <a:rPr lang="zh-CN" altLang="en-US" sz="2400" b="1" i="1" dirty="0">
                <a:latin typeface="Times New Roman" panose="02020603050405020304" pitchFamily="18" charset="0"/>
                <a:ea typeface="楷体" panose="02010609060101010101" charset="-122"/>
                <a:cs typeface="Times New Roman" panose="02020603050405020304" pitchFamily="18" charset="0"/>
              </a:rPr>
              <a:t>v</a:t>
            </a:r>
            <a:r>
              <a:rPr lang="zh-CN" altLang="en-US" sz="2400" b="1" dirty="0">
                <a:latin typeface="Times New Roman" panose="02020603050405020304" pitchFamily="18" charset="0"/>
                <a:ea typeface="楷体" panose="02010609060101010101" charset="-122"/>
                <a:cs typeface="Times New Roman" panose="02020603050405020304" pitchFamily="18" charset="0"/>
              </a:rPr>
              <a:t>-</a:t>
            </a:r>
            <a:r>
              <a:rPr lang="zh-CN" altLang="en-US" sz="2400" b="1" i="1" dirty="0">
                <a:latin typeface="Times New Roman" panose="02020603050405020304" pitchFamily="18" charset="0"/>
                <a:ea typeface="楷体" panose="02010609060101010101" charset="-122"/>
                <a:cs typeface="Times New Roman" panose="02020603050405020304" pitchFamily="18" charset="0"/>
              </a:rPr>
              <a:t>t</a:t>
            </a:r>
            <a:r>
              <a:rPr lang="zh-CN" altLang="en-US" sz="2400" b="1" dirty="0">
                <a:latin typeface="Times New Roman" panose="02020603050405020304" pitchFamily="18" charset="0"/>
                <a:ea typeface="楷体" panose="02010609060101010101" charset="-122"/>
                <a:cs typeface="Times New Roman" panose="02020603050405020304" pitchFamily="18" charset="0"/>
              </a:rPr>
              <a:t>图象，则                              （　　）</a:t>
            </a:r>
          </a:p>
          <a:p>
            <a:r>
              <a:rPr lang="zh-CN" altLang="en-US" sz="2400" b="1" dirty="0">
                <a:latin typeface="Times New Roman" panose="02020603050405020304" pitchFamily="18" charset="0"/>
                <a:ea typeface="楷体" panose="02010609060101010101" charset="-122"/>
                <a:cs typeface="Times New Roman" panose="02020603050405020304" pitchFamily="18" charset="0"/>
              </a:rPr>
              <a:t>A．区域①路面的粗糙程度</a:t>
            </a:r>
            <a:endParaRPr lang="en-US" altLang="zh-CN" sz="2400" b="1" dirty="0">
              <a:latin typeface="Times New Roman" panose="02020603050405020304" pitchFamily="18" charset="0"/>
              <a:ea typeface="楷体" panose="02010609060101010101" charset="-122"/>
              <a:cs typeface="Times New Roman" panose="02020603050405020304" pitchFamily="18" charset="0"/>
            </a:endParaRPr>
          </a:p>
          <a:p>
            <a:r>
              <a:rPr lang="en-US" altLang="zh-CN" sz="2400" b="1" dirty="0">
                <a:latin typeface="Times New Roman" panose="02020603050405020304" pitchFamily="18" charset="0"/>
                <a:ea typeface="楷体" panose="02010609060101010101" charset="-122"/>
                <a:cs typeface="Times New Roman" panose="02020603050405020304" pitchFamily="18" charset="0"/>
              </a:rPr>
              <a:t>   </a:t>
            </a:r>
            <a:r>
              <a:rPr lang="en-US" altLang="zh-CN" sz="2400" b="1" dirty="0" smtClean="0">
                <a:latin typeface="Times New Roman" panose="02020603050405020304" pitchFamily="18" charset="0"/>
                <a:ea typeface="楷体" panose="02010609060101010101" charset="-122"/>
                <a:cs typeface="Times New Roman" panose="02020603050405020304" pitchFamily="18" charset="0"/>
              </a:rPr>
              <a:t>    </a:t>
            </a:r>
            <a:r>
              <a:rPr lang="zh-CN" altLang="en-US" sz="2400" b="1" dirty="0" smtClean="0">
                <a:latin typeface="Times New Roman" panose="02020603050405020304" pitchFamily="18" charset="0"/>
                <a:ea typeface="楷体" panose="02010609060101010101" charset="-122"/>
                <a:cs typeface="Times New Roman" panose="02020603050405020304" pitchFamily="18" charset="0"/>
              </a:rPr>
              <a:t>比</a:t>
            </a:r>
            <a:r>
              <a:rPr lang="zh-CN" altLang="en-US" sz="2400" b="1" dirty="0">
                <a:latin typeface="Times New Roman" panose="02020603050405020304" pitchFamily="18" charset="0"/>
                <a:ea typeface="楷体" panose="02010609060101010101" charset="-122"/>
                <a:cs typeface="Times New Roman" panose="02020603050405020304" pitchFamily="18" charset="0"/>
              </a:rPr>
              <a:t>②的大 </a:t>
            </a:r>
          </a:p>
          <a:p>
            <a:r>
              <a:rPr lang="zh-CN" altLang="en-US" sz="2400" b="1" dirty="0">
                <a:latin typeface="Times New Roman" panose="02020603050405020304" pitchFamily="18" charset="0"/>
                <a:ea typeface="楷体" panose="02010609060101010101" charset="-122"/>
                <a:cs typeface="Times New Roman" panose="02020603050405020304" pitchFamily="18" charset="0"/>
              </a:rPr>
              <a:t>B．拉力在区域①中做功的</a:t>
            </a:r>
            <a:endParaRPr lang="en-US" altLang="zh-CN" sz="2400" b="1" dirty="0">
              <a:latin typeface="Times New Roman" panose="02020603050405020304" pitchFamily="18" charset="0"/>
              <a:ea typeface="楷体" panose="02010609060101010101" charset="-122"/>
              <a:cs typeface="Times New Roman" panose="02020603050405020304" pitchFamily="18" charset="0"/>
            </a:endParaRPr>
          </a:p>
          <a:p>
            <a:r>
              <a:rPr lang="en-US" altLang="zh-CN" sz="2400" b="1" dirty="0">
                <a:latin typeface="Times New Roman" panose="02020603050405020304" pitchFamily="18" charset="0"/>
                <a:ea typeface="楷体" panose="02010609060101010101" charset="-122"/>
                <a:cs typeface="Times New Roman" panose="02020603050405020304" pitchFamily="18" charset="0"/>
              </a:rPr>
              <a:t>   </a:t>
            </a:r>
            <a:r>
              <a:rPr lang="en-US" altLang="zh-CN" sz="2400" b="1" dirty="0" smtClean="0">
                <a:latin typeface="Times New Roman" panose="02020603050405020304" pitchFamily="18" charset="0"/>
                <a:ea typeface="楷体" panose="02010609060101010101" charset="-122"/>
                <a:cs typeface="Times New Roman" panose="02020603050405020304" pitchFamily="18" charset="0"/>
              </a:rPr>
              <a:t>    </a:t>
            </a:r>
            <a:r>
              <a:rPr lang="zh-CN" altLang="en-US" sz="2400" b="1" dirty="0" smtClean="0">
                <a:latin typeface="Times New Roman" panose="02020603050405020304" pitchFamily="18" charset="0"/>
                <a:ea typeface="楷体" panose="02010609060101010101" charset="-122"/>
                <a:cs typeface="Times New Roman" panose="02020603050405020304" pitchFamily="18" charset="0"/>
              </a:rPr>
              <a:t>功</a:t>
            </a:r>
            <a:r>
              <a:rPr lang="zh-CN" altLang="en-US" sz="2400" b="1" dirty="0">
                <a:latin typeface="Times New Roman" panose="02020603050405020304" pitchFamily="18" charset="0"/>
                <a:ea typeface="楷体" panose="02010609060101010101" charset="-122"/>
                <a:cs typeface="Times New Roman" panose="02020603050405020304" pitchFamily="18" charset="0"/>
              </a:rPr>
              <a:t>率比②的小 </a:t>
            </a:r>
          </a:p>
          <a:p>
            <a:r>
              <a:rPr lang="zh-CN" altLang="en-US" sz="2400" b="1" dirty="0">
                <a:latin typeface="Times New Roman" panose="02020603050405020304" pitchFamily="18" charset="0"/>
                <a:ea typeface="楷体" panose="02010609060101010101" charset="-122"/>
                <a:cs typeface="Times New Roman" panose="02020603050405020304" pitchFamily="18" charset="0"/>
              </a:rPr>
              <a:t>C．物块在区域①上所受的摩擦力等于2N </a:t>
            </a:r>
          </a:p>
          <a:p>
            <a:r>
              <a:rPr lang="zh-CN" altLang="en-US" sz="2400" b="1" dirty="0">
                <a:latin typeface="Times New Roman" panose="02020603050405020304" pitchFamily="18" charset="0"/>
                <a:ea typeface="楷体" panose="02010609060101010101" charset="-122"/>
                <a:cs typeface="Times New Roman" panose="02020603050405020304" pitchFamily="18" charset="0"/>
              </a:rPr>
              <a:t>D．物块在区域③上运动的时间可能为1s </a:t>
            </a:r>
          </a:p>
        </p:txBody>
      </p:sp>
      <p:sp>
        <p:nvSpPr>
          <p:cNvPr id="7" name="文本框 6"/>
          <p:cNvSpPr txBox="1"/>
          <p:nvPr/>
        </p:nvSpPr>
        <p:spPr>
          <a:xfrm>
            <a:off x="700749" y="2333917"/>
            <a:ext cx="466794" cy="461665"/>
          </a:xfrm>
          <a:prstGeom prst="rect">
            <a:avLst/>
          </a:prstGeom>
          <a:noFill/>
        </p:spPr>
        <p:txBody>
          <a:bodyPr wrap="none" rtlCol="0" anchor="t">
            <a:spAutoFit/>
          </a:bodyPr>
          <a:lstStyle/>
          <a:p>
            <a:r>
              <a:rPr lang="zh-CN" altLang="en-US" sz="2400" b="1" dirty="0">
                <a:solidFill>
                  <a:srgbClr val="FF0000"/>
                </a:solidFill>
                <a:latin typeface="Times New Roman" panose="02020603050405020304" pitchFamily="18" charset="0"/>
                <a:ea typeface="楷体" panose="02010609060101010101" charset="-122"/>
                <a:cs typeface="Times New Roman" panose="02020603050405020304" pitchFamily="18" charset="0"/>
                <a:sym typeface="+mn-ea"/>
              </a:rPr>
              <a:t> </a:t>
            </a:r>
            <a:r>
              <a:rPr lang="en-US" altLang="zh-CN" sz="2400" b="1" dirty="0">
                <a:solidFill>
                  <a:srgbClr val="FF0000"/>
                </a:solidFill>
                <a:latin typeface="Times New Roman" panose="02020603050405020304" pitchFamily="18" charset="0"/>
                <a:ea typeface="楷体" panose="02010609060101010101" charset="-122"/>
                <a:cs typeface="Times New Roman" panose="02020603050405020304" pitchFamily="18" charset="0"/>
                <a:sym typeface="+mn-ea"/>
              </a:rPr>
              <a:t>B</a:t>
            </a:r>
          </a:p>
        </p:txBody>
      </p:sp>
      <p:grpSp>
        <p:nvGrpSpPr>
          <p:cNvPr id="12" name="组合 1"/>
          <p:cNvGrpSpPr>
            <a:grpSpLocks noChangeAspect="1"/>
          </p:cNvGrpSpPr>
          <p:nvPr/>
        </p:nvGrpSpPr>
        <p:grpSpPr>
          <a:xfrm>
            <a:off x="3301133" y="456769"/>
            <a:ext cx="2411412" cy="450850"/>
            <a:chOff x="3564387" y="597378"/>
            <a:chExt cx="2247990" cy="419195"/>
          </a:xfrm>
        </p:grpSpPr>
        <p:sp>
          <p:nvSpPr>
            <p:cNvPr id="13" name="缺角矩形 12"/>
            <p:cNvSpPr/>
            <p:nvPr/>
          </p:nvSpPr>
          <p:spPr>
            <a:xfrm rot="3000000">
              <a:off x="4021489" y="597564"/>
              <a:ext cx="419195" cy="418816"/>
            </a:xfrm>
            <a:prstGeom prst="plaque">
              <a:avLst/>
            </a:prstGeom>
            <a:solidFill>
              <a:srgbClr val="00B9FA">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4" name="缺角矩形 13"/>
            <p:cNvSpPr/>
            <p:nvPr/>
          </p:nvSpPr>
          <p:spPr>
            <a:xfrm rot="3000000">
              <a:off x="4478782" y="597565"/>
              <a:ext cx="419195" cy="418815"/>
            </a:xfrm>
            <a:prstGeom prst="plaque">
              <a:avLst/>
            </a:prstGeom>
            <a:solidFill>
              <a:srgbClr val="FFBF53">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5" name="缺角矩形 14"/>
            <p:cNvSpPr/>
            <p:nvPr/>
          </p:nvSpPr>
          <p:spPr>
            <a:xfrm rot="3000000">
              <a:off x="4936077" y="597564"/>
              <a:ext cx="419195" cy="418816"/>
            </a:xfrm>
            <a:prstGeom prst="plaque">
              <a:avLst/>
            </a:prstGeom>
            <a:solidFill>
              <a:srgbClr val="00B050"/>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6" name="缺角矩形 15"/>
            <p:cNvSpPr/>
            <p:nvPr/>
          </p:nvSpPr>
          <p:spPr>
            <a:xfrm rot="3000000">
              <a:off x="3564194" y="597565"/>
              <a:ext cx="419195" cy="418815"/>
            </a:xfrm>
            <a:prstGeom prst="plaque">
              <a:avLst/>
            </a:prstGeom>
            <a:solidFill>
              <a:srgbClr val="F07474">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7" name="缺角矩形 16"/>
            <p:cNvSpPr/>
            <p:nvPr/>
          </p:nvSpPr>
          <p:spPr>
            <a:xfrm rot="3000000">
              <a:off x="5393369" y="597565"/>
              <a:ext cx="419195" cy="418815"/>
            </a:xfrm>
            <a:prstGeom prst="plaque">
              <a:avLst/>
            </a:prstGeom>
            <a:solidFill>
              <a:srgbClr val="FFBF53">
                <a:lumMod val="50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grpSp>
      <p:sp>
        <p:nvSpPr>
          <p:cNvPr id="21" name="TextBox 15"/>
          <p:cNvSpPr txBox="1"/>
          <p:nvPr/>
        </p:nvSpPr>
        <p:spPr>
          <a:xfrm>
            <a:off x="3266208" y="413906"/>
            <a:ext cx="2479675" cy="477054"/>
          </a:xfrm>
          <a:prstGeom prst="rect">
            <a:avLst/>
          </a:prstGeom>
          <a:noFill/>
          <a:ln w="9525">
            <a:noFill/>
          </a:ln>
        </p:spPr>
        <p:txBody>
          <a:bodyPr anchor="t">
            <a:spAutoFit/>
          </a:bodyPr>
          <a:lstStyle/>
          <a:p>
            <a:pPr algn="dist" eaLnBrk="0" hangingPunct="0"/>
            <a:r>
              <a:rPr lang="zh-CN" altLang="en-US" sz="2500" b="1" dirty="0">
                <a:solidFill>
                  <a:sysClr val="window" lastClr="FFFFFF"/>
                </a:solidFill>
                <a:latin typeface="Arial" panose="020B0604020202020204" pitchFamily="34" charset="0"/>
                <a:ea typeface="宋体" panose="02010600030101010101" pitchFamily="2" charset="-122"/>
              </a:rPr>
              <a:t>基础巩固题</a:t>
            </a:r>
            <a:endParaRPr lang="en-US" altLang="zh-CN" sz="2500" b="1" dirty="0">
              <a:solidFill>
                <a:sysClr val="window" lastClr="FFFFFF"/>
              </a:solidFill>
              <a:latin typeface="Arial" panose="020B0604020202020204" pitchFamily="34" charset="0"/>
              <a:ea typeface="宋体" panose="02010600030101010101" pitchFamily="2" charset="-122"/>
            </a:endParaRPr>
          </a:p>
        </p:txBody>
      </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l="6591" t="12145" r="2939" b="13920"/>
          <a:stretch/>
        </p:blipFill>
        <p:spPr>
          <a:xfrm>
            <a:off x="4025669" y="2564749"/>
            <a:ext cx="4980536" cy="131772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2070" y="1020194"/>
            <a:ext cx="8941435" cy="3785652"/>
          </a:xfrm>
          <a:prstGeom prst="rect">
            <a:avLst/>
          </a:prstGeom>
          <a:noFill/>
          <a:ln w="9525">
            <a:noFill/>
          </a:ln>
        </p:spPr>
        <p:txBody>
          <a:bodyPr wrap="square">
            <a:spAutoFit/>
          </a:bodyPr>
          <a:lstStyle/>
          <a:p>
            <a:pPr indent="0" fontAlgn="auto">
              <a:lnSpc>
                <a:spcPct val="120000"/>
              </a:lnSpc>
            </a:pPr>
            <a:r>
              <a:rPr lang="en-US" altLang="zh-CN" sz="20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sz="20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如图甲所示的是一艘海事打捞船正在打捞一沉入海底的物体</a:t>
            </a:r>
            <a:r>
              <a:rPr lang="zh-CN" altLang="en-US" sz="20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sz="20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图乙是钢绳将物体竖直向上匀速提起的简化示意图</a:t>
            </a:r>
            <a:r>
              <a:rPr lang="zh-CN" altLang="en-US" sz="20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sz="20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物体从海底被提升到离开海面一定距离的整个过程中速度均保持不变</a:t>
            </a:r>
            <a:r>
              <a:rPr lang="zh-CN" altLang="en-US" sz="20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sz="20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从提升物体开始经过</a:t>
            </a:r>
            <a:r>
              <a:rPr lang="en-US" sz="20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120 s</a:t>
            </a:r>
            <a:r>
              <a:rPr lang="zh-CN" sz="20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后物体刚好全部出水</a:t>
            </a:r>
            <a:r>
              <a:rPr lang="zh-CN" altLang="en-US" sz="20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sz="20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已知物体的体积</a:t>
            </a:r>
            <a:r>
              <a:rPr lang="en-US" sz="2000" b="1" i="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V</a:t>
            </a:r>
            <a:r>
              <a:rPr lang="en-US" sz="20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=2 m</a:t>
            </a:r>
            <a:r>
              <a:rPr lang="en-US" sz="2000" b="1" baseline="30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3</a:t>
            </a:r>
            <a:r>
              <a:rPr lang="zh-CN" altLang="en-US" sz="2000" b="1" baseline="30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sz="20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密度</a:t>
            </a:r>
            <a:r>
              <a:rPr lang="en-US" sz="2000" b="1" i="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ρ</a:t>
            </a:r>
            <a:r>
              <a:rPr lang="en-US" sz="20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=3×10</a:t>
            </a:r>
            <a:r>
              <a:rPr lang="en-US" sz="2000" b="1" baseline="30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3</a:t>
            </a:r>
            <a:r>
              <a:rPr lang="en-US" sz="20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kg/m</a:t>
            </a:r>
            <a:r>
              <a:rPr lang="en-US" sz="2000" b="1" baseline="30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3</a:t>
            </a:r>
            <a:r>
              <a:rPr lang="zh-CN" altLang="en-US" sz="2000" b="1" baseline="30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sz="20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已知物体浸没在水中上升的过程中</a:t>
            </a:r>
            <a:r>
              <a:rPr lang="zh-CN" altLang="en-US" sz="20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sz="20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钢绳提升物体的功率</a:t>
            </a:r>
            <a:r>
              <a:rPr lang="en-US" sz="2000" b="1" i="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P</a:t>
            </a:r>
            <a:r>
              <a:rPr lang="en-US" sz="20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=40 kW</a:t>
            </a:r>
            <a:r>
              <a:rPr lang="zh-CN" altLang="en-US" sz="20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sz="20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sz="20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忽略水的阻力和钢绳重</a:t>
            </a:r>
            <a:r>
              <a:rPr lang="zh-CN" altLang="en-US" sz="20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sz="20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海水的密度取</a:t>
            </a:r>
            <a:r>
              <a:rPr lang="en-US" sz="2000" b="1" i="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ρ</a:t>
            </a:r>
            <a:r>
              <a:rPr lang="zh-CN" sz="20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a:t>
            </a:r>
            <a:r>
              <a:rPr lang="en-US" sz="20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=1.0×10</a:t>
            </a:r>
            <a:r>
              <a:rPr lang="en-US" sz="2000" b="1" baseline="30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3</a:t>
            </a:r>
            <a:r>
              <a:rPr lang="en-US" sz="20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kg/m</a:t>
            </a:r>
            <a:r>
              <a:rPr lang="en-US" sz="2000" b="1" baseline="30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3</a:t>
            </a:r>
            <a:r>
              <a:rPr lang="zh-CN" altLang="en-US" sz="20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sz="2000" b="1" i="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g</a:t>
            </a:r>
            <a:r>
              <a:rPr lang="en-US" sz="20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=10 N/kg</a:t>
            </a:r>
            <a:r>
              <a:rPr lang="en-US" sz="20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sz="20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a:t>
            </a:r>
            <a:r>
              <a:rPr lang="en-US" sz="20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p>
          <a:p>
            <a:pPr indent="0" fontAlgn="auto">
              <a:lnSpc>
                <a:spcPct val="120000"/>
              </a:lnSpc>
            </a:pPr>
            <a:r>
              <a:rPr lang="en-US" sz="2000" b="1" dirty="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en-US" sz="20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1</a:t>
            </a:r>
            <a:r>
              <a:rPr lang="en-US" sz="2000" b="1" dirty="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sz="20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物体浸没在水中上升的过程中</a:t>
            </a:r>
            <a:r>
              <a:rPr lang="zh-CN" altLang="en-US" sz="20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a:t>
            </a:r>
            <a:r>
              <a:rPr lang="zh-CN" sz="20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钢绳</a:t>
            </a:r>
            <a:endParaRPr lang="en-US" altLang="zh-CN" sz="20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endParaRPr>
          </a:p>
          <a:p>
            <a:pPr indent="0" fontAlgn="auto">
              <a:lnSpc>
                <a:spcPct val="120000"/>
              </a:lnSpc>
            </a:pPr>
            <a:r>
              <a:rPr lang="en-US" altLang="zh-CN" sz="20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      </a:t>
            </a:r>
            <a:r>
              <a:rPr lang="zh-CN" sz="20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提升物体的拉力。</a:t>
            </a:r>
            <a:endParaRPr lang="en-US" sz="20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endParaRPr>
          </a:p>
          <a:p>
            <a:pPr indent="0" fontAlgn="auto">
              <a:lnSpc>
                <a:spcPct val="120000"/>
              </a:lnSpc>
            </a:pPr>
            <a:r>
              <a:rPr lang="en-US" sz="2000" b="1" dirty="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en-US" sz="20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2</a:t>
            </a:r>
            <a:r>
              <a:rPr lang="en-US" sz="2000" b="1" dirty="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sz="20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物体全部离开水面后上升的过程中</a:t>
            </a:r>
            <a:r>
              <a:rPr lang="zh-CN" altLang="en-US" sz="20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a:t>
            </a:r>
            <a:endParaRPr lang="en-US" altLang="zh-CN" sz="20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endParaRPr>
          </a:p>
          <a:p>
            <a:pPr indent="0" fontAlgn="auto">
              <a:lnSpc>
                <a:spcPct val="120000"/>
              </a:lnSpc>
            </a:pPr>
            <a:r>
              <a:rPr lang="en-US" altLang="zh-CN" sz="20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      </a:t>
            </a:r>
            <a:r>
              <a:rPr lang="zh-CN" sz="20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钢绳提升物体的功率。</a:t>
            </a:r>
            <a:endParaRPr lang="zh-CN" altLang="en-US" sz="2000" b="1" dirty="0">
              <a:latin typeface="Times New Roman" panose="02020603050405020304" pitchFamily="18" charset="0"/>
              <a:ea typeface="楷体" panose="02010609060101010101" pitchFamily="49" charset="-122"/>
              <a:cs typeface="Times New Roman" panose="02020603050405020304" pitchFamily="18" charset="0"/>
            </a:endParaRPr>
          </a:p>
        </p:txBody>
      </p:sp>
      <p:pic>
        <p:nvPicPr>
          <p:cNvPr id="1111" name="11203.EP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4211" y="3148406"/>
            <a:ext cx="3335254" cy="1621210"/>
          </a:xfrm>
          <a:prstGeom prst="rect">
            <a:avLst/>
          </a:prstGeom>
        </p:spPr>
      </p:pic>
      <p:grpSp>
        <p:nvGrpSpPr>
          <p:cNvPr id="18" name="组合 1"/>
          <p:cNvGrpSpPr>
            <a:grpSpLocks noChangeAspect="1"/>
          </p:cNvGrpSpPr>
          <p:nvPr/>
        </p:nvGrpSpPr>
        <p:grpSpPr bwMode="auto">
          <a:xfrm>
            <a:off x="3216593" y="493052"/>
            <a:ext cx="2411016" cy="450056"/>
            <a:chOff x="3564387" y="597378"/>
            <a:chExt cx="2247990" cy="419195"/>
          </a:xfrm>
        </p:grpSpPr>
        <p:sp>
          <p:nvSpPr>
            <p:cNvPr id="19" name="缺角矩形 21"/>
            <p:cNvSpPr>
              <a:spLocks noChangeArrowheads="1"/>
            </p:cNvSpPr>
            <p:nvPr/>
          </p:nvSpPr>
          <p:spPr bwMode="auto">
            <a:xfrm rot="3000000">
              <a:off x="4021491" y="597567"/>
              <a:ext cx="419195" cy="418816"/>
            </a:xfrm>
            <a:prstGeom prst="plaque">
              <a:avLst>
                <a:gd name="adj" fmla="val 16667"/>
              </a:avLst>
            </a:prstGeom>
            <a:solidFill>
              <a:srgbClr val="008BBB"/>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sp>
          <p:nvSpPr>
            <p:cNvPr id="20" name="缺角矩形 22"/>
            <p:cNvSpPr>
              <a:spLocks noChangeArrowheads="1"/>
            </p:cNvSpPr>
            <p:nvPr/>
          </p:nvSpPr>
          <p:spPr bwMode="auto">
            <a:xfrm rot="3000000">
              <a:off x="4478785" y="597568"/>
              <a:ext cx="419195" cy="418815"/>
            </a:xfrm>
            <a:prstGeom prst="plaque">
              <a:avLst>
                <a:gd name="adj" fmla="val 16667"/>
              </a:avLst>
            </a:prstGeom>
            <a:solidFill>
              <a:srgbClr val="FD9F00"/>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sp>
          <p:nvSpPr>
            <p:cNvPr id="29" name="缺角矩形 23"/>
            <p:cNvSpPr>
              <a:spLocks noChangeArrowheads="1"/>
            </p:cNvSpPr>
            <p:nvPr/>
          </p:nvSpPr>
          <p:spPr bwMode="auto">
            <a:xfrm rot="3000000">
              <a:off x="4936079" y="597567"/>
              <a:ext cx="419195" cy="418816"/>
            </a:xfrm>
            <a:prstGeom prst="plaque">
              <a:avLst>
                <a:gd name="adj" fmla="val 16667"/>
              </a:avLst>
            </a:prstGeom>
            <a:solidFill>
              <a:srgbClr val="00B050"/>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sp>
          <p:nvSpPr>
            <p:cNvPr id="30" name="缺角矩形 24"/>
            <p:cNvSpPr>
              <a:spLocks noChangeArrowheads="1"/>
            </p:cNvSpPr>
            <p:nvPr/>
          </p:nvSpPr>
          <p:spPr bwMode="auto">
            <a:xfrm rot="3000000">
              <a:off x="3564197" y="597568"/>
              <a:ext cx="419195" cy="418815"/>
            </a:xfrm>
            <a:prstGeom prst="plaque">
              <a:avLst>
                <a:gd name="adj" fmla="val 16667"/>
              </a:avLst>
            </a:prstGeom>
            <a:solidFill>
              <a:srgbClr val="E72424"/>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sp>
          <p:nvSpPr>
            <p:cNvPr id="31" name="缺角矩形 25"/>
            <p:cNvSpPr>
              <a:spLocks noChangeArrowheads="1"/>
            </p:cNvSpPr>
            <p:nvPr/>
          </p:nvSpPr>
          <p:spPr bwMode="auto">
            <a:xfrm rot="3000000">
              <a:off x="5393372" y="597568"/>
              <a:ext cx="419195" cy="418815"/>
            </a:xfrm>
            <a:prstGeom prst="plaque">
              <a:avLst>
                <a:gd name="adj" fmla="val 16667"/>
              </a:avLst>
            </a:prstGeom>
            <a:solidFill>
              <a:srgbClr val="A96A00"/>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grpSp>
      <p:sp>
        <p:nvSpPr>
          <p:cNvPr id="32" name="TextBox 15"/>
          <p:cNvSpPr txBox="1">
            <a:spLocks noChangeArrowheads="1"/>
          </p:cNvSpPr>
          <p:nvPr/>
        </p:nvSpPr>
        <p:spPr bwMode="auto">
          <a:xfrm>
            <a:off x="3182065" y="450189"/>
            <a:ext cx="2478881" cy="477050"/>
          </a:xfrm>
          <a:prstGeom prst="rect">
            <a:avLst/>
          </a:prstGeom>
          <a:noFill/>
          <a:ln w="9525">
            <a:noFill/>
            <a:miter lim="800000"/>
          </a:ln>
        </p:spPr>
        <p:txBody>
          <a:bodyPr lIns="91437" tIns="45718" rIns="91437" bIns="45718">
            <a:spAutoFit/>
          </a:bodyPr>
          <a:lstStyle/>
          <a:p>
            <a:pPr algn="dist" defTabSz="1219200" eaLnBrk="0" hangingPunct="0">
              <a:buFont typeface="Arial" panose="020B0604020202020204" pitchFamily="34" charset="0"/>
              <a:buNone/>
            </a:pPr>
            <a:r>
              <a:rPr lang="zh-CN" altLang="en-US" sz="2500" b="1">
                <a:solidFill>
                  <a:schemeClr val="bg1"/>
                </a:solidFill>
                <a:latin typeface="宋体" panose="02010600030101010101" pitchFamily="2" charset="-122"/>
                <a:ea typeface="宋体" panose="02010600030101010101" pitchFamily="2" charset="-122"/>
              </a:rPr>
              <a:t>能力提升题</a:t>
            </a:r>
          </a:p>
        </p:txBody>
      </p:sp>
    </p:spTree>
  </p:cSld>
  <p:clrMapOvr>
    <a:masterClrMapping/>
  </p:clrMapOvr>
  <p:transition spd="slow">
    <p:rand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23414" y="548384"/>
            <a:ext cx="8664575" cy="3970318"/>
          </a:xfrm>
          <a:prstGeom prst="rect">
            <a:avLst/>
          </a:prstGeom>
          <a:noFill/>
          <a:ln w="9525">
            <a:noFill/>
          </a:ln>
        </p:spPr>
        <p:txBody>
          <a:bodyPr wrap="square">
            <a:spAutoFit/>
          </a:bodyPr>
          <a:lstStyle/>
          <a:p>
            <a:pPr indent="0">
              <a:lnSpc>
                <a:spcPct val="150000"/>
              </a:lnSpc>
            </a:pPr>
            <a:r>
              <a:rPr lang="en-US" altLang="zh-CN" sz="2400" b="1" dirty="0">
                <a:solidFill>
                  <a:srgbClr val="000000"/>
                </a:solidFill>
                <a:latin typeface="楷体" panose="02010609060101010101" charset="-122"/>
                <a:ea typeface="楷体" panose="02010609060101010101" charset="-122"/>
                <a:cs typeface="楷体" panose="02010609060101010101" charset="-122"/>
              </a:rPr>
              <a:t>    </a:t>
            </a:r>
            <a:r>
              <a:rPr lang="zh-CN" sz="2400" b="1" dirty="0">
                <a:solidFill>
                  <a:srgbClr val="000000"/>
                </a:solidFill>
                <a:latin typeface="楷体" panose="02010609060101010101" charset="-122"/>
                <a:ea typeface="楷体" panose="02010609060101010101" charset="-122"/>
                <a:cs typeface="楷体" panose="02010609060101010101" charset="-122"/>
              </a:rPr>
              <a:t>建筑大楼时需要先挖</a:t>
            </a:r>
            <a:endParaRPr lang="en-US" altLang="zh-CN" sz="2400" b="1" dirty="0">
              <a:solidFill>
                <a:srgbClr val="000000"/>
              </a:solidFill>
              <a:latin typeface="楷体" panose="02010609060101010101" charset="-122"/>
              <a:ea typeface="楷体" panose="02010609060101010101" charset="-122"/>
              <a:cs typeface="楷体" panose="02010609060101010101" charset="-122"/>
            </a:endParaRPr>
          </a:p>
          <a:p>
            <a:pPr indent="0">
              <a:lnSpc>
                <a:spcPct val="150000"/>
              </a:lnSpc>
            </a:pPr>
            <a:r>
              <a:rPr lang="zh-CN" sz="2400" b="1" dirty="0">
                <a:solidFill>
                  <a:srgbClr val="000000"/>
                </a:solidFill>
                <a:latin typeface="楷体" panose="02010609060101010101" charset="-122"/>
                <a:ea typeface="楷体" panose="02010609060101010101" charset="-122"/>
                <a:cs typeface="楷体" panose="02010609060101010101" charset="-122"/>
              </a:rPr>
              <a:t>地槽</a:t>
            </a:r>
            <a:r>
              <a:rPr lang="en-US" sz="2400" b="1" dirty="0">
                <a:solidFill>
                  <a:srgbClr val="000000"/>
                </a:solidFill>
                <a:latin typeface="楷体" panose="02010609060101010101" charset="-122"/>
                <a:ea typeface="楷体" panose="02010609060101010101" charset="-122"/>
                <a:cs typeface="楷体" panose="02010609060101010101" charset="-122"/>
              </a:rPr>
              <a:t>,</a:t>
            </a:r>
            <a:r>
              <a:rPr lang="zh-CN" sz="2400" b="1" dirty="0">
                <a:solidFill>
                  <a:srgbClr val="000000"/>
                </a:solidFill>
                <a:latin typeface="楷体" panose="02010609060101010101" charset="-122"/>
                <a:ea typeface="楷体" panose="02010609060101010101" charset="-122"/>
                <a:cs typeface="楷体" panose="02010609060101010101" charset="-122"/>
              </a:rPr>
              <a:t> 挖土就得对土做功</a:t>
            </a:r>
            <a:r>
              <a:rPr lang="en-US" sz="2400" b="1" dirty="0">
                <a:solidFill>
                  <a:srgbClr val="000000"/>
                </a:solidFill>
                <a:latin typeface="楷体" panose="02010609060101010101" charset="-122"/>
                <a:ea typeface="楷体" panose="02010609060101010101" charset="-122"/>
                <a:cs typeface="楷体" panose="02010609060101010101" charset="-122"/>
              </a:rPr>
              <a:t>,</a:t>
            </a:r>
          </a:p>
          <a:p>
            <a:pPr indent="0">
              <a:lnSpc>
                <a:spcPct val="150000"/>
              </a:lnSpc>
            </a:pPr>
            <a:r>
              <a:rPr lang="zh-CN" sz="2400" b="1" dirty="0">
                <a:solidFill>
                  <a:srgbClr val="000000"/>
                </a:solidFill>
                <a:latin typeface="楷体" panose="02010609060101010101" charset="-122"/>
                <a:ea typeface="楷体" panose="02010609060101010101" charset="-122"/>
                <a:cs typeface="楷体" panose="02010609060101010101" charset="-122"/>
              </a:rPr>
              <a:t>如果用挖土机来做</a:t>
            </a:r>
            <a:r>
              <a:rPr lang="en-US" sz="2400" b="1" dirty="0">
                <a:solidFill>
                  <a:srgbClr val="000000"/>
                </a:solidFill>
                <a:latin typeface="楷体" panose="02010609060101010101" charset="-122"/>
                <a:ea typeface="楷体" panose="02010609060101010101" charset="-122"/>
                <a:cs typeface="楷体" panose="02010609060101010101" charset="-122"/>
              </a:rPr>
              <a:t>,</a:t>
            </a:r>
            <a:r>
              <a:rPr lang="zh-CN" sz="2400" b="1" dirty="0">
                <a:solidFill>
                  <a:srgbClr val="000000"/>
                </a:solidFill>
                <a:latin typeface="楷体" panose="02010609060101010101" charset="-122"/>
                <a:ea typeface="楷体" panose="02010609060101010101" charset="-122"/>
                <a:cs typeface="楷体" panose="02010609060101010101" charset="-122"/>
              </a:rPr>
              <a:t>一幢大</a:t>
            </a:r>
            <a:endParaRPr lang="en-US" altLang="zh-CN" sz="2400" b="1" dirty="0">
              <a:solidFill>
                <a:srgbClr val="000000"/>
              </a:solidFill>
              <a:latin typeface="楷体" panose="02010609060101010101" charset="-122"/>
              <a:ea typeface="楷体" panose="02010609060101010101" charset="-122"/>
              <a:cs typeface="楷体" panose="02010609060101010101" charset="-122"/>
            </a:endParaRPr>
          </a:p>
          <a:p>
            <a:pPr indent="0">
              <a:lnSpc>
                <a:spcPct val="150000"/>
              </a:lnSpc>
            </a:pPr>
            <a:r>
              <a:rPr lang="zh-CN" sz="2400" b="1" dirty="0">
                <a:solidFill>
                  <a:srgbClr val="000000"/>
                </a:solidFill>
                <a:latin typeface="楷体" panose="02010609060101010101" charset="-122"/>
                <a:ea typeface="楷体" panose="02010609060101010101" charset="-122"/>
                <a:cs typeface="楷体" panose="02010609060101010101" charset="-122"/>
              </a:rPr>
              <a:t>楼的地槽用不了几天就能挖</a:t>
            </a:r>
            <a:endParaRPr lang="en-US" altLang="zh-CN" sz="2400" b="1" dirty="0">
              <a:solidFill>
                <a:srgbClr val="000000"/>
              </a:solidFill>
              <a:latin typeface="楷体" panose="02010609060101010101" charset="-122"/>
              <a:ea typeface="楷体" panose="02010609060101010101" charset="-122"/>
              <a:cs typeface="楷体" panose="02010609060101010101" charset="-122"/>
            </a:endParaRPr>
          </a:p>
          <a:p>
            <a:pPr indent="0">
              <a:lnSpc>
                <a:spcPct val="150000"/>
              </a:lnSpc>
            </a:pPr>
            <a:r>
              <a:rPr lang="zh-CN" sz="2400" b="1" dirty="0">
                <a:solidFill>
                  <a:srgbClr val="000000"/>
                </a:solidFill>
                <a:latin typeface="楷体" panose="02010609060101010101" charset="-122"/>
                <a:ea typeface="楷体" panose="02010609060101010101" charset="-122"/>
                <a:cs typeface="楷体" panose="02010609060101010101" charset="-122"/>
              </a:rPr>
              <a:t>完。而如果一个人挖</a:t>
            </a:r>
            <a:r>
              <a:rPr lang="en-US" sz="2400" b="1" dirty="0">
                <a:solidFill>
                  <a:srgbClr val="000000"/>
                </a:solidFill>
                <a:latin typeface="楷体" panose="02010609060101010101" charset="-122"/>
                <a:ea typeface="楷体" panose="02010609060101010101" charset="-122"/>
                <a:cs typeface="楷体" panose="02010609060101010101" charset="-122"/>
              </a:rPr>
              <a:t>,</a:t>
            </a:r>
            <a:r>
              <a:rPr lang="zh-CN" sz="2400" b="1" dirty="0">
                <a:solidFill>
                  <a:srgbClr val="000000"/>
                </a:solidFill>
                <a:latin typeface="楷体" panose="02010609060101010101" charset="-122"/>
                <a:ea typeface="楷体" panose="02010609060101010101" charset="-122"/>
                <a:cs typeface="楷体" panose="02010609060101010101" charset="-122"/>
              </a:rPr>
              <a:t>恐怕</a:t>
            </a:r>
            <a:endParaRPr lang="en-US" altLang="zh-CN" sz="2400" b="1" dirty="0">
              <a:solidFill>
                <a:srgbClr val="000000"/>
              </a:solidFill>
              <a:latin typeface="楷体" panose="02010609060101010101" charset="-122"/>
              <a:ea typeface="楷体" panose="02010609060101010101" charset="-122"/>
              <a:cs typeface="楷体" panose="02010609060101010101" charset="-122"/>
            </a:endParaRPr>
          </a:p>
          <a:p>
            <a:pPr indent="0">
              <a:lnSpc>
                <a:spcPct val="150000"/>
              </a:lnSpc>
            </a:pPr>
            <a:r>
              <a:rPr lang="zh-CN" sz="2400" b="1" dirty="0">
                <a:solidFill>
                  <a:srgbClr val="000000"/>
                </a:solidFill>
                <a:latin typeface="楷体" panose="02010609060101010101" charset="-122"/>
                <a:ea typeface="楷体" panose="02010609060101010101" charset="-122"/>
                <a:cs typeface="楷体" panose="02010609060101010101" charset="-122"/>
              </a:rPr>
              <a:t>一年也挖不完一幢大楼的地槽。可见</a:t>
            </a:r>
            <a:r>
              <a:rPr lang="en-US" sz="2400" b="1" dirty="0">
                <a:solidFill>
                  <a:srgbClr val="000000"/>
                </a:solidFill>
                <a:latin typeface="楷体" panose="02010609060101010101" charset="-122"/>
                <a:ea typeface="楷体" panose="02010609060101010101" charset="-122"/>
                <a:cs typeface="楷体" panose="02010609060101010101" charset="-122"/>
              </a:rPr>
              <a:t>,</a:t>
            </a:r>
            <a:r>
              <a:rPr lang="zh-CN" sz="2400" b="1" dirty="0">
                <a:solidFill>
                  <a:srgbClr val="000000"/>
                </a:solidFill>
                <a:latin typeface="楷体" panose="02010609060101010101" charset="-122"/>
                <a:ea typeface="楷体" panose="02010609060101010101" charset="-122"/>
                <a:cs typeface="楷体" panose="02010609060101010101" charset="-122"/>
              </a:rPr>
              <a:t>做功除了有多少之外</a:t>
            </a:r>
            <a:r>
              <a:rPr lang="en-US" sz="2400" b="1" dirty="0">
                <a:solidFill>
                  <a:srgbClr val="000000"/>
                </a:solidFill>
                <a:latin typeface="楷体" panose="02010609060101010101" charset="-122"/>
                <a:ea typeface="楷体" panose="02010609060101010101" charset="-122"/>
                <a:cs typeface="楷体" panose="02010609060101010101" charset="-122"/>
              </a:rPr>
              <a:t>,</a:t>
            </a:r>
            <a:r>
              <a:rPr lang="zh-CN" sz="2400" b="1" dirty="0">
                <a:solidFill>
                  <a:srgbClr val="000000"/>
                </a:solidFill>
                <a:latin typeface="楷体" panose="02010609060101010101" charset="-122"/>
                <a:ea typeface="楷体" panose="02010609060101010101" charset="-122"/>
                <a:cs typeface="楷体" panose="02010609060101010101" charset="-122"/>
              </a:rPr>
              <a:t>还有快慢的区别</a:t>
            </a:r>
            <a:r>
              <a:rPr lang="en-US" sz="2400" b="1" dirty="0">
                <a:solidFill>
                  <a:srgbClr val="000000"/>
                </a:solidFill>
                <a:latin typeface="楷体" panose="02010609060101010101" charset="-122"/>
                <a:ea typeface="楷体" panose="02010609060101010101" charset="-122"/>
                <a:cs typeface="楷体" panose="02010609060101010101" charset="-122"/>
              </a:rPr>
              <a:t>,</a:t>
            </a:r>
            <a:r>
              <a:rPr lang="zh-CN" sz="2400" b="1" dirty="0">
                <a:solidFill>
                  <a:srgbClr val="000000"/>
                </a:solidFill>
                <a:latin typeface="楷体" panose="02010609060101010101" charset="-122"/>
                <a:ea typeface="楷体" panose="02010609060101010101" charset="-122"/>
                <a:cs typeface="楷体" panose="02010609060101010101" charset="-122"/>
              </a:rPr>
              <a:t>那么在物理学中</a:t>
            </a:r>
            <a:r>
              <a:rPr lang="en-US" sz="2400" b="1" dirty="0">
                <a:solidFill>
                  <a:srgbClr val="000000"/>
                </a:solidFill>
                <a:latin typeface="楷体" panose="02010609060101010101" charset="-122"/>
                <a:ea typeface="楷体" panose="02010609060101010101" charset="-122"/>
                <a:cs typeface="楷体" panose="02010609060101010101" charset="-122"/>
              </a:rPr>
              <a:t>,</a:t>
            </a:r>
            <a:r>
              <a:rPr lang="zh-CN" sz="2400" b="1" dirty="0">
                <a:solidFill>
                  <a:srgbClr val="000000"/>
                </a:solidFill>
                <a:latin typeface="楷体" panose="02010609060101010101" charset="-122"/>
                <a:ea typeface="楷体" panose="02010609060101010101" charset="-122"/>
                <a:cs typeface="楷体" panose="02010609060101010101" charset="-122"/>
              </a:rPr>
              <a:t>怎样描述机械做功的快慢呢</a:t>
            </a:r>
            <a:r>
              <a:rPr lang="en-US" sz="2400" b="1" dirty="0">
                <a:solidFill>
                  <a:srgbClr val="000000"/>
                </a:solidFill>
                <a:latin typeface="楷体" panose="02010609060101010101" charset="-122"/>
                <a:ea typeface="楷体" panose="02010609060101010101" charset="-122"/>
                <a:cs typeface="楷体" panose="02010609060101010101" charset="-122"/>
              </a:rPr>
              <a:t>?</a:t>
            </a:r>
            <a:endParaRPr lang="zh-CN" altLang="en-US" sz="2400" b="1" dirty="0">
              <a:latin typeface="楷体" panose="02010609060101010101" charset="-122"/>
              <a:ea typeface="楷体" panose="02010609060101010101" charset="-122"/>
              <a:cs typeface="楷体" panose="02010609060101010101" charset="-122"/>
            </a:endParaRPr>
          </a:p>
        </p:txBody>
      </p:sp>
      <p:pic>
        <p:nvPicPr>
          <p:cNvPr id="7177" name="Picture 9" descr="挖泥坑比赛"/>
          <p:cNvPicPr>
            <a:picLocks noChangeAspect="1"/>
          </p:cNvPicPr>
          <p:nvPr/>
        </p:nvPicPr>
        <p:blipFill>
          <a:blip r:embed="rId2">
            <a:clrChange>
              <a:clrFrom>
                <a:srgbClr val="FFFFFF"/>
              </a:clrFrom>
              <a:clrTo>
                <a:srgbClr val="FFFFFF">
                  <a:alpha val="0"/>
                </a:srgbClr>
              </a:clrTo>
            </a:clrChange>
          </a:blip>
          <a:srcRect b="18938"/>
          <a:stretch>
            <a:fillRect/>
          </a:stretch>
        </p:blipFill>
        <p:spPr>
          <a:xfrm>
            <a:off x="4219192" y="779767"/>
            <a:ext cx="4768797" cy="24667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advTm="0">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254635" y="758547"/>
            <a:ext cx="8634730" cy="4355038"/>
          </a:xfrm>
          <a:prstGeom prst="rect">
            <a:avLst/>
          </a:prstGeom>
          <a:noFill/>
          <a:ln w="9525">
            <a:noFill/>
          </a:ln>
        </p:spPr>
        <p:txBody>
          <a:bodyPr wrap="square">
            <a:spAutoFit/>
          </a:bodyPr>
          <a:lstStyle/>
          <a:p>
            <a:pPr indent="0" fontAlgn="auto">
              <a:lnSpc>
                <a:spcPts val="3400"/>
              </a:lnSpc>
            </a:pPr>
            <a:r>
              <a:rPr lang="zh-CN" altLang="en-US" sz="2200" b="1" dirty="0">
                <a:solidFill>
                  <a:srgbClr val="0000FF"/>
                </a:solidFill>
                <a:latin typeface="Times New Roman" panose="02020603050405020304" charset="0"/>
                <a:ea typeface="宋体" panose="02010600030101010101" pitchFamily="2" charset="-122"/>
                <a:cs typeface="Times New Roman" panose="02020603050405020304" charset="0"/>
              </a:rPr>
              <a:t>解：</a:t>
            </a:r>
            <a:r>
              <a:rPr lang="en-US" sz="2200" b="1" dirty="0">
                <a:latin typeface="Times New Roman" panose="02020603050405020304" charset="0"/>
                <a:ea typeface="宋体" panose="02010600030101010101" pitchFamily="2" charset="-122"/>
                <a:cs typeface="Times New Roman" panose="02020603050405020304" charset="0"/>
              </a:rPr>
              <a:t>(1)</a:t>
            </a:r>
            <a:r>
              <a:rPr lang="zh-CN" sz="2200" b="1" dirty="0">
                <a:latin typeface="Times New Roman" panose="02020603050405020304" charset="0"/>
                <a:ea typeface="宋体" panose="02010600030101010101" pitchFamily="2" charset="-122"/>
                <a:cs typeface="Times New Roman" panose="02020603050405020304" charset="0"/>
              </a:rPr>
              <a:t>物体的重力</a:t>
            </a:r>
            <a:endParaRPr lang="en-US" altLang="zh-CN" sz="2200" b="1" dirty="0">
              <a:latin typeface="Times New Roman" panose="02020603050405020304" charset="0"/>
              <a:ea typeface="宋体" panose="02010600030101010101" pitchFamily="2" charset="-122"/>
              <a:cs typeface="Times New Roman" panose="02020603050405020304" charset="0"/>
            </a:endParaRPr>
          </a:p>
          <a:p>
            <a:pPr indent="0" fontAlgn="auto">
              <a:lnSpc>
                <a:spcPts val="3400"/>
              </a:lnSpc>
            </a:pPr>
            <a:r>
              <a:rPr lang="en-US" sz="2200" b="1" i="1" dirty="0">
                <a:solidFill>
                  <a:srgbClr val="FF0000"/>
                </a:solidFill>
                <a:latin typeface="Times New Roman" panose="02020603050405020304" charset="0"/>
                <a:ea typeface="宋体" panose="02010600030101010101" pitchFamily="2" charset="-122"/>
                <a:cs typeface="Times New Roman" panose="02020603050405020304" charset="0"/>
              </a:rPr>
              <a:t>                   G=mg=ρVg</a:t>
            </a:r>
            <a:r>
              <a:rPr lang="en-US" sz="2200" b="1" dirty="0">
                <a:latin typeface="Times New Roman" panose="02020603050405020304" charset="0"/>
                <a:ea typeface="宋体" panose="02010600030101010101" pitchFamily="2" charset="-122"/>
                <a:cs typeface="Times New Roman" panose="02020603050405020304" charset="0"/>
              </a:rPr>
              <a:t>=3×10</a:t>
            </a:r>
            <a:r>
              <a:rPr lang="en-US" sz="2200" b="1" baseline="30000" dirty="0">
                <a:latin typeface="Times New Roman" panose="02020603050405020304" charset="0"/>
                <a:ea typeface="宋体" panose="02010600030101010101" pitchFamily="2" charset="-122"/>
                <a:cs typeface="Times New Roman" panose="02020603050405020304" charset="0"/>
              </a:rPr>
              <a:t>3</a:t>
            </a:r>
            <a:r>
              <a:rPr lang="en-US" sz="2200" b="1" dirty="0">
                <a:latin typeface="Times New Roman" panose="02020603050405020304" charset="0"/>
                <a:ea typeface="宋体" panose="02010600030101010101" pitchFamily="2" charset="-122"/>
                <a:cs typeface="Times New Roman" panose="02020603050405020304" charset="0"/>
              </a:rPr>
              <a:t> kg/m</a:t>
            </a:r>
            <a:r>
              <a:rPr lang="en-US" sz="2200" b="1" baseline="30000" dirty="0">
                <a:latin typeface="Times New Roman" panose="02020603050405020304" charset="0"/>
                <a:ea typeface="宋体" panose="02010600030101010101" pitchFamily="2" charset="-122"/>
                <a:cs typeface="Times New Roman" panose="02020603050405020304" charset="0"/>
              </a:rPr>
              <a:t>3</a:t>
            </a:r>
            <a:r>
              <a:rPr lang="en-US" sz="2200" b="1" dirty="0">
                <a:latin typeface="Times New Roman" panose="02020603050405020304" charset="0"/>
                <a:ea typeface="宋体" panose="02010600030101010101" pitchFamily="2" charset="-122"/>
                <a:cs typeface="Times New Roman" panose="02020603050405020304" charset="0"/>
              </a:rPr>
              <a:t>×2 m</a:t>
            </a:r>
            <a:r>
              <a:rPr lang="en-US" sz="2200" b="1" baseline="30000" dirty="0">
                <a:latin typeface="Times New Roman" panose="02020603050405020304" charset="0"/>
                <a:ea typeface="宋体" panose="02010600030101010101" pitchFamily="2" charset="-122"/>
                <a:cs typeface="Times New Roman" panose="02020603050405020304" charset="0"/>
              </a:rPr>
              <a:t>3</a:t>
            </a:r>
            <a:r>
              <a:rPr lang="en-US" sz="2200" b="1" dirty="0">
                <a:latin typeface="Times New Roman" panose="02020603050405020304" charset="0"/>
                <a:ea typeface="宋体" panose="02010600030101010101" pitchFamily="2" charset="-122"/>
                <a:cs typeface="Times New Roman" panose="02020603050405020304" charset="0"/>
              </a:rPr>
              <a:t>×10 N/kg</a:t>
            </a:r>
            <a:r>
              <a:rPr lang="en-US" sz="2200" b="1" dirty="0">
                <a:solidFill>
                  <a:srgbClr val="FF0000"/>
                </a:solidFill>
                <a:latin typeface="Times New Roman" panose="02020603050405020304" charset="0"/>
                <a:ea typeface="宋体" panose="02010600030101010101" pitchFamily="2" charset="-122"/>
                <a:cs typeface="Times New Roman" panose="02020603050405020304" charset="0"/>
              </a:rPr>
              <a:t>=6×10</a:t>
            </a:r>
            <a:r>
              <a:rPr lang="en-US" sz="2200" b="1" baseline="30000" dirty="0">
                <a:solidFill>
                  <a:srgbClr val="FF0000"/>
                </a:solidFill>
                <a:latin typeface="Times New Roman" panose="02020603050405020304" charset="0"/>
                <a:ea typeface="宋体" panose="02010600030101010101" pitchFamily="2" charset="-122"/>
                <a:cs typeface="Times New Roman" panose="02020603050405020304" charset="0"/>
              </a:rPr>
              <a:t>4</a:t>
            </a:r>
            <a:r>
              <a:rPr lang="en-US" sz="2200" b="1" dirty="0">
                <a:solidFill>
                  <a:srgbClr val="FF0000"/>
                </a:solidFill>
                <a:latin typeface="Times New Roman" panose="02020603050405020304" charset="0"/>
                <a:ea typeface="宋体" panose="02010600030101010101" pitchFamily="2" charset="-122"/>
                <a:cs typeface="Times New Roman" panose="02020603050405020304" charset="0"/>
              </a:rPr>
              <a:t> N;</a:t>
            </a:r>
          </a:p>
          <a:p>
            <a:pPr indent="0" fontAlgn="auto">
              <a:lnSpc>
                <a:spcPts val="3400"/>
              </a:lnSpc>
            </a:pPr>
            <a:r>
              <a:rPr lang="en-US" altLang="zh-CN" sz="2200" b="1" dirty="0">
                <a:latin typeface="Times New Roman" panose="02020603050405020304" charset="0"/>
                <a:ea typeface="宋体" panose="02010600030101010101" pitchFamily="2" charset="-122"/>
                <a:cs typeface="Times New Roman" panose="02020603050405020304" charset="0"/>
              </a:rPr>
              <a:t>             </a:t>
            </a:r>
            <a:r>
              <a:rPr lang="zh-CN" sz="2200" b="1" dirty="0">
                <a:latin typeface="Times New Roman" panose="02020603050405020304" charset="0"/>
                <a:ea typeface="宋体" panose="02010600030101010101" pitchFamily="2" charset="-122"/>
                <a:cs typeface="Times New Roman" panose="02020603050405020304" charset="0"/>
              </a:rPr>
              <a:t>物体受到的浮力</a:t>
            </a:r>
            <a:endParaRPr lang="en-US" altLang="zh-CN" sz="2200" b="1" dirty="0">
              <a:latin typeface="Times New Roman" panose="02020603050405020304" charset="0"/>
              <a:ea typeface="宋体" panose="02010600030101010101" pitchFamily="2" charset="-122"/>
              <a:cs typeface="Times New Roman" panose="02020603050405020304" charset="0"/>
            </a:endParaRPr>
          </a:p>
          <a:p>
            <a:pPr indent="0" fontAlgn="auto">
              <a:lnSpc>
                <a:spcPts val="3400"/>
              </a:lnSpc>
            </a:pPr>
            <a:r>
              <a:rPr lang="en-US" sz="2200" b="1" i="1" dirty="0">
                <a:solidFill>
                  <a:srgbClr val="FF0000"/>
                </a:solidFill>
                <a:latin typeface="Times New Roman" panose="02020603050405020304" charset="0"/>
                <a:ea typeface="宋体" panose="02010600030101010101" pitchFamily="2" charset="-122"/>
                <a:cs typeface="Times New Roman" panose="02020603050405020304" charset="0"/>
              </a:rPr>
              <a:t>                  F</a:t>
            </a:r>
            <a:r>
              <a:rPr lang="zh-CN" sz="2200" b="1" baseline="-25000" dirty="0">
                <a:solidFill>
                  <a:srgbClr val="FF0000"/>
                </a:solidFill>
                <a:latin typeface="Times New Roman" panose="02020603050405020304" charset="0"/>
                <a:ea typeface="宋体" panose="02010600030101010101" pitchFamily="2" charset="-122"/>
                <a:cs typeface="Times New Roman" panose="02020603050405020304" charset="0"/>
              </a:rPr>
              <a:t>浮</a:t>
            </a:r>
            <a:r>
              <a:rPr lang="en-US" sz="2200" b="1" i="1" dirty="0">
                <a:solidFill>
                  <a:srgbClr val="FF0000"/>
                </a:solidFill>
                <a:latin typeface="Times New Roman" panose="02020603050405020304" charset="0"/>
                <a:ea typeface="宋体" panose="02010600030101010101" pitchFamily="2" charset="-122"/>
                <a:cs typeface="Times New Roman" panose="02020603050405020304" charset="0"/>
              </a:rPr>
              <a:t>=ρ</a:t>
            </a:r>
            <a:r>
              <a:rPr lang="zh-CN" sz="2200" b="1" baseline="-25000" dirty="0">
                <a:solidFill>
                  <a:srgbClr val="FF0000"/>
                </a:solidFill>
                <a:latin typeface="Times New Roman" panose="02020603050405020304" charset="0"/>
                <a:ea typeface="宋体" panose="02010600030101010101" pitchFamily="2" charset="-122"/>
                <a:cs typeface="Times New Roman" panose="02020603050405020304" charset="0"/>
              </a:rPr>
              <a:t>水</a:t>
            </a:r>
            <a:r>
              <a:rPr lang="en-US" sz="2200" b="1" i="1" dirty="0">
                <a:solidFill>
                  <a:srgbClr val="FF0000"/>
                </a:solidFill>
                <a:latin typeface="Times New Roman" panose="02020603050405020304" charset="0"/>
                <a:ea typeface="宋体" panose="02010600030101010101" pitchFamily="2" charset="-122"/>
                <a:cs typeface="Times New Roman" panose="02020603050405020304" charset="0"/>
              </a:rPr>
              <a:t>gV</a:t>
            </a:r>
            <a:r>
              <a:rPr lang="zh-CN" sz="2200" b="1" baseline="-25000" dirty="0">
                <a:solidFill>
                  <a:srgbClr val="FF0000"/>
                </a:solidFill>
                <a:latin typeface="Times New Roman" panose="02020603050405020304" charset="0"/>
                <a:ea typeface="宋体" panose="02010600030101010101" pitchFamily="2" charset="-122"/>
                <a:cs typeface="Times New Roman" panose="02020603050405020304" charset="0"/>
              </a:rPr>
              <a:t>排</a:t>
            </a:r>
            <a:r>
              <a:rPr lang="en-US" sz="2200" b="1" dirty="0">
                <a:latin typeface="Times New Roman" panose="02020603050405020304" charset="0"/>
                <a:ea typeface="宋体" panose="02010600030101010101" pitchFamily="2" charset="-122"/>
                <a:cs typeface="Times New Roman" panose="02020603050405020304" charset="0"/>
              </a:rPr>
              <a:t>=1×10</a:t>
            </a:r>
            <a:r>
              <a:rPr lang="en-US" sz="2200" b="1" baseline="30000" dirty="0">
                <a:latin typeface="Times New Roman" panose="02020603050405020304" charset="0"/>
                <a:ea typeface="宋体" panose="02010600030101010101" pitchFamily="2" charset="-122"/>
                <a:cs typeface="Times New Roman" panose="02020603050405020304" charset="0"/>
              </a:rPr>
              <a:t>3</a:t>
            </a:r>
            <a:r>
              <a:rPr lang="en-US" sz="2200" b="1" dirty="0">
                <a:latin typeface="Times New Roman" panose="02020603050405020304" charset="0"/>
                <a:ea typeface="宋体" panose="02010600030101010101" pitchFamily="2" charset="-122"/>
                <a:cs typeface="Times New Roman" panose="02020603050405020304" charset="0"/>
              </a:rPr>
              <a:t> kg/m</a:t>
            </a:r>
            <a:r>
              <a:rPr lang="en-US" sz="2200" b="1" baseline="30000" dirty="0">
                <a:latin typeface="Times New Roman" panose="02020603050405020304" charset="0"/>
                <a:ea typeface="宋体" panose="02010600030101010101" pitchFamily="2" charset="-122"/>
                <a:cs typeface="Times New Roman" panose="02020603050405020304" charset="0"/>
              </a:rPr>
              <a:t>3</a:t>
            </a:r>
            <a:r>
              <a:rPr lang="en-US" sz="2200" b="1" dirty="0">
                <a:latin typeface="Times New Roman" panose="02020603050405020304" charset="0"/>
                <a:ea typeface="宋体" panose="02010600030101010101" pitchFamily="2" charset="-122"/>
                <a:cs typeface="Times New Roman" panose="02020603050405020304" charset="0"/>
              </a:rPr>
              <a:t>×10 N/kg×2 m</a:t>
            </a:r>
            <a:r>
              <a:rPr lang="en-US" sz="2200" b="1" baseline="30000" dirty="0">
                <a:latin typeface="Times New Roman" panose="02020603050405020304" charset="0"/>
                <a:ea typeface="宋体" panose="02010600030101010101" pitchFamily="2" charset="-122"/>
                <a:cs typeface="Times New Roman" panose="02020603050405020304" charset="0"/>
              </a:rPr>
              <a:t>3</a:t>
            </a:r>
            <a:r>
              <a:rPr lang="en-US" sz="2200" b="1" dirty="0">
                <a:solidFill>
                  <a:srgbClr val="FF0000"/>
                </a:solidFill>
                <a:latin typeface="Times New Roman" panose="02020603050405020304" charset="0"/>
                <a:ea typeface="宋体" panose="02010600030101010101" pitchFamily="2" charset="-122"/>
                <a:cs typeface="Times New Roman" panose="02020603050405020304" charset="0"/>
              </a:rPr>
              <a:t>=2×10</a:t>
            </a:r>
            <a:r>
              <a:rPr lang="en-US" sz="2200" b="1" baseline="30000" dirty="0">
                <a:solidFill>
                  <a:srgbClr val="FF0000"/>
                </a:solidFill>
                <a:latin typeface="Times New Roman" panose="02020603050405020304" charset="0"/>
                <a:ea typeface="宋体" panose="02010600030101010101" pitchFamily="2" charset="-122"/>
                <a:cs typeface="Times New Roman" panose="02020603050405020304" charset="0"/>
              </a:rPr>
              <a:t>4</a:t>
            </a:r>
            <a:r>
              <a:rPr lang="en-US" sz="2200" b="1" dirty="0">
                <a:solidFill>
                  <a:srgbClr val="FF0000"/>
                </a:solidFill>
                <a:latin typeface="Times New Roman" panose="02020603050405020304" charset="0"/>
                <a:ea typeface="宋体" panose="02010600030101010101" pitchFamily="2" charset="-122"/>
                <a:cs typeface="Times New Roman" panose="02020603050405020304" charset="0"/>
              </a:rPr>
              <a:t> N;</a:t>
            </a:r>
          </a:p>
          <a:p>
            <a:pPr indent="0" fontAlgn="auto">
              <a:lnSpc>
                <a:spcPts val="3400"/>
              </a:lnSpc>
            </a:pPr>
            <a:r>
              <a:rPr lang="en-US" altLang="zh-CN" sz="2200" b="1" dirty="0">
                <a:solidFill>
                  <a:srgbClr val="FF0000"/>
                </a:solidFill>
                <a:latin typeface="Times New Roman" panose="02020603050405020304" charset="0"/>
                <a:ea typeface="宋体" panose="02010600030101010101" pitchFamily="2" charset="-122"/>
                <a:cs typeface="Times New Roman" panose="02020603050405020304" charset="0"/>
              </a:rPr>
              <a:t>            </a:t>
            </a:r>
            <a:r>
              <a:rPr lang="zh-CN" sz="2200" b="1" dirty="0">
                <a:latin typeface="Times New Roman" panose="02020603050405020304" charset="0"/>
                <a:ea typeface="宋体" panose="02010600030101010101" pitchFamily="2" charset="-122"/>
                <a:cs typeface="Times New Roman" panose="02020603050405020304" charset="0"/>
              </a:rPr>
              <a:t>钢绳提升物体的拉力</a:t>
            </a:r>
            <a:endParaRPr lang="en-US" altLang="zh-CN" sz="2200" b="1" dirty="0">
              <a:latin typeface="Times New Roman" panose="02020603050405020304" charset="0"/>
              <a:ea typeface="宋体" panose="02010600030101010101" pitchFamily="2" charset="-122"/>
              <a:cs typeface="Times New Roman" panose="02020603050405020304" charset="0"/>
            </a:endParaRPr>
          </a:p>
          <a:p>
            <a:pPr indent="0" fontAlgn="auto">
              <a:lnSpc>
                <a:spcPts val="3400"/>
              </a:lnSpc>
            </a:pPr>
            <a:r>
              <a:rPr lang="en-US" sz="2200" b="1" i="1" dirty="0">
                <a:solidFill>
                  <a:srgbClr val="FF0000"/>
                </a:solidFill>
                <a:latin typeface="Times New Roman" panose="02020603050405020304" charset="0"/>
                <a:ea typeface="宋体" panose="02010600030101010101" pitchFamily="2" charset="-122"/>
                <a:cs typeface="Times New Roman" panose="02020603050405020304" charset="0"/>
              </a:rPr>
              <a:t>                 F</a:t>
            </a:r>
            <a:r>
              <a:rPr lang="zh-CN" sz="2200" b="1" baseline="-25000" dirty="0">
                <a:solidFill>
                  <a:srgbClr val="FF0000"/>
                </a:solidFill>
                <a:latin typeface="Times New Roman" panose="02020603050405020304" charset="0"/>
                <a:ea typeface="宋体" panose="02010600030101010101" pitchFamily="2" charset="-122"/>
                <a:cs typeface="Times New Roman" panose="02020603050405020304" charset="0"/>
              </a:rPr>
              <a:t>拉</a:t>
            </a:r>
            <a:r>
              <a:rPr lang="en-US" sz="2200" b="1" i="1" dirty="0">
                <a:solidFill>
                  <a:srgbClr val="FF0000"/>
                </a:solidFill>
                <a:latin typeface="Times New Roman" panose="02020603050405020304" charset="0"/>
                <a:ea typeface="宋体" panose="02010600030101010101" pitchFamily="2" charset="-122"/>
                <a:cs typeface="Times New Roman" panose="02020603050405020304" charset="0"/>
              </a:rPr>
              <a:t>=G-F</a:t>
            </a:r>
            <a:r>
              <a:rPr lang="zh-CN" sz="2200" b="1" baseline="-25000" dirty="0">
                <a:solidFill>
                  <a:srgbClr val="FF0000"/>
                </a:solidFill>
                <a:latin typeface="Times New Roman" panose="02020603050405020304" charset="0"/>
                <a:ea typeface="宋体" panose="02010600030101010101" pitchFamily="2" charset="-122"/>
                <a:cs typeface="Times New Roman" panose="02020603050405020304" charset="0"/>
              </a:rPr>
              <a:t>浮</a:t>
            </a:r>
            <a:r>
              <a:rPr lang="en-US" sz="2200" b="1" dirty="0">
                <a:solidFill>
                  <a:srgbClr val="FF0000"/>
                </a:solidFill>
                <a:latin typeface="Times New Roman" panose="02020603050405020304" charset="0"/>
                <a:ea typeface="宋体" panose="02010600030101010101" pitchFamily="2" charset="-122"/>
                <a:cs typeface="Times New Roman" panose="02020603050405020304" charset="0"/>
              </a:rPr>
              <a:t>=6×10</a:t>
            </a:r>
            <a:r>
              <a:rPr lang="en-US" sz="2200" b="1" baseline="30000" dirty="0">
                <a:solidFill>
                  <a:srgbClr val="FF0000"/>
                </a:solidFill>
                <a:latin typeface="Times New Roman" panose="02020603050405020304" charset="0"/>
                <a:ea typeface="宋体" panose="02010600030101010101" pitchFamily="2" charset="-122"/>
                <a:cs typeface="Times New Roman" panose="02020603050405020304" charset="0"/>
              </a:rPr>
              <a:t>4</a:t>
            </a:r>
            <a:r>
              <a:rPr lang="en-US" sz="2200" b="1" dirty="0">
                <a:solidFill>
                  <a:srgbClr val="FF0000"/>
                </a:solidFill>
                <a:latin typeface="Times New Roman" panose="02020603050405020304" charset="0"/>
                <a:ea typeface="宋体" panose="02010600030101010101" pitchFamily="2" charset="-122"/>
                <a:cs typeface="Times New Roman" panose="02020603050405020304" charset="0"/>
              </a:rPr>
              <a:t> N-2×10</a:t>
            </a:r>
            <a:r>
              <a:rPr lang="en-US" sz="2200" b="1" baseline="30000" dirty="0">
                <a:solidFill>
                  <a:srgbClr val="FF0000"/>
                </a:solidFill>
                <a:latin typeface="Times New Roman" panose="02020603050405020304" charset="0"/>
                <a:ea typeface="宋体" panose="02010600030101010101" pitchFamily="2" charset="-122"/>
                <a:cs typeface="Times New Roman" panose="02020603050405020304" charset="0"/>
              </a:rPr>
              <a:t>4</a:t>
            </a:r>
            <a:r>
              <a:rPr lang="en-US" sz="2200" b="1" dirty="0">
                <a:solidFill>
                  <a:srgbClr val="FF0000"/>
                </a:solidFill>
                <a:latin typeface="Times New Roman" panose="02020603050405020304" charset="0"/>
                <a:ea typeface="宋体" panose="02010600030101010101" pitchFamily="2" charset="-122"/>
                <a:cs typeface="Times New Roman" panose="02020603050405020304" charset="0"/>
              </a:rPr>
              <a:t> N=4×10</a:t>
            </a:r>
            <a:r>
              <a:rPr lang="en-US" sz="2200" b="1" baseline="30000" dirty="0">
                <a:solidFill>
                  <a:srgbClr val="FF0000"/>
                </a:solidFill>
                <a:latin typeface="Times New Roman" panose="02020603050405020304" charset="0"/>
                <a:ea typeface="宋体" panose="02010600030101010101" pitchFamily="2" charset="-122"/>
                <a:cs typeface="Times New Roman" panose="02020603050405020304" charset="0"/>
              </a:rPr>
              <a:t>4</a:t>
            </a:r>
            <a:r>
              <a:rPr lang="en-US" sz="2200" b="1" dirty="0">
                <a:solidFill>
                  <a:srgbClr val="FF0000"/>
                </a:solidFill>
                <a:latin typeface="Times New Roman" panose="02020603050405020304" charset="0"/>
                <a:ea typeface="宋体" panose="02010600030101010101" pitchFamily="2" charset="-122"/>
                <a:cs typeface="Times New Roman" panose="02020603050405020304" charset="0"/>
              </a:rPr>
              <a:t> N</a:t>
            </a:r>
            <a:r>
              <a:rPr lang="zh-CN" sz="2200" b="1"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sz="2200" b="1"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fontAlgn="auto">
              <a:lnSpc>
                <a:spcPts val="3400"/>
              </a:lnSpc>
            </a:pPr>
            <a:r>
              <a:rPr lang="en-US" sz="2200" b="1" dirty="0">
                <a:latin typeface="Times New Roman" panose="02020603050405020304" charset="0"/>
                <a:ea typeface="宋体" panose="02010600030101010101" pitchFamily="2" charset="-122"/>
                <a:cs typeface="Times New Roman" panose="02020603050405020304" charset="0"/>
              </a:rPr>
              <a:t>         (2)</a:t>
            </a:r>
            <a:r>
              <a:rPr lang="zh-CN" sz="2200" b="1" dirty="0">
                <a:latin typeface="Times New Roman" panose="02020603050405020304" charset="0"/>
                <a:ea typeface="宋体" panose="02010600030101010101" pitchFamily="2" charset="-122"/>
                <a:cs typeface="Times New Roman" panose="02020603050405020304" charset="0"/>
              </a:rPr>
              <a:t>由</a:t>
            </a:r>
            <a:r>
              <a:rPr lang="en-US" sz="2200" b="1" i="1" dirty="0">
                <a:latin typeface="Times New Roman" panose="02020603050405020304" charset="0"/>
                <a:ea typeface="宋体" panose="02010600030101010101" pitchFamily="2" charset="-122"/>
                <a:cs typeface="Times New Roman" panose="02020603050405020304" charset="0"/>
              </a:rPr>
              <a:t>P=</a:t>
            </a:r>
            <a:r>
              <a:rPr lang="en-US" sz="2200" b="1" i="1" dirty="0" err="1">
                <a:latin typeface="Times New Roman" panose="02020603050405020304" charset="0"/>
                <a:ea typeface="宋体" panose="02010600030101010101" pitchFamily="2" charset="-122"/>
                <a:cs typeface="Times New Roman" panose="02020603050405020304" charset="0"/>
                <a:sym typeface="+mn-ea"/>
              </a:rPr>
              <a:t>Fv</a:t>
            </a:r>
            <a:r>
              <a:rPr lang="zh-CN" sz="2200" b="1" dirty="0">
                <a:latin typeface="Times New Roman" panose="02020603050405020304" charset="0"/>
                <a:ea typeface="宋体" panose="02010600030101010101" pitchFamily="2" charset="-122"/>
                <a:cs typeface="Times New Roman" panose="02020603050405020304" charset="0"/>
                <a:sym typeface="+mn-ea"/>
              </a:rPr>
              <a:t>得</a:t>
            </a:r>
            <a:r>
              <a:rPr lang="zh-CN" altLang="en-US" sz="2200" b="1" dirty="0">
                <a:latin typeface="Times New Roman" panose="02020603050405020304" charset="0"/>
                <a:ea typeface="宋体" panose="02010600030101010101" pitchFamily="2" charset="-122"/>
                <a:cs typeface="Times New Roman" panose="02020603050405020304" charset="0"/>
                <a:sym typeface="+mn-ea"/>
              </a:rPr>
              <a:t>，</a:t>
            </a:r>
            <a:r>
              <a:rPr lang="zh-CN" sz="2200" b="1" dirty="0">
                <a:latin typeface="Times New Roman" panose="02020603050405020304" charset="0"/>
                <a:ea typeface="宋体" panose="02010600030101010101" pitchFamily="2" charset="-122"/>
                <a:cs typeface="Times New Roman" panose="02020603050405020304" charset="0"/>
                <a:sym typeface="+mn-ea"/>
              </a:rPr>
              <a:t>物体上升的速度</a:t>
            </a:r>
            <a:r>
              <a:rPr lang="en-US" sz="2200" b="1" i="1" dirty="0">
                <a:solidFill>
                  <a:srgbClr val="FF0000"/>
                </a:solidFill>
                <a:latin typeface="Times New Roman" panose="02020603050405020304" charset="0"/>
                <a:ea typeface="宋体" panose="02010600030101010101" pitchFamily="2" charset="-122"/>
                <a:cs typeface="Times New Roman" panose="02020603050405020304" charset="0"/>
                <a:sym typeface="+mn-ea"/>
              </a:rPr>
              <a:t>v=                  </a:t>
            </a:r>
            <a:r>
              <a:rPr lang="en-US" sz="22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=1 m/s;</a:t>
            </a:r>
          </a:p>
          <a:p>
            <a:pPr indent="0" fontAlgn="auto">
              <a:lnSpc>
                <a:spcPts val="3400"/>
              </a:lnSpc>
            </a:pPr>
            <a:r>
              <a:rPr lang="en-US" altLang="zh-CN" sz="2200" b="1" dirty="0">
                <a:latin typeface="Times New Roman" panose="02020603050405020304" charset="0"/>
                <a:ea typeface="宋体" panose="02010600030101010101" pitchFamily="2" charset="-122"/>
                <a:cs typeface="Times New Roman" panose="02020603050405020304" charset="0"/>
                <a:sym typeface="+mn-ea"/>
              </a:rPr>
              <a:t>         </a:t>
            </a:r>
            <a:r>
              <a:rPr lang="zh-CN" sz="2200" b="1" dirty="0">
                <a:latin typeface="Times New Roman" panose="02020603050405020304" charset="0"/>
                <a:ea typeface="宋体" panose="02010600030101010101" pitchFamily="2" charset="-122"/>
                <a:cs typeface="Times New Roman" panose="02020603050405020304" charset="0"/>
                <a:sym typeface="+mn-ea"/>
              </a:rPr>
              <a:t>离开水面后钢绳提升物体的功率</a:t>
            </a:r>
            <a:r>
              <a:rPr lang="en-US" altLang="zh-CN" sz="2200" b="1" dirty="0">
                <a:latin typeface="Times New Roman" panose="02020603050405020304" charset="0"/>
                <a:ea typeface="宋体" panose="02010600030101010101" pitchFamily="2" charset="-122"/>
                <a:cs typeface="Times New Roman" panose="02020603050405020304" charset="0"/>
                <a:sym typeface="+mn-ea"/>
              </a:rPr>
              <a:t>:</a:t>
            </a:r>
            <a:endParaRPr lang="zh-CN" sz="2200" b="1" dirty="0">
              <a:latin typeface="Times New Roman" panose="02020603050405020304" charset="0"/>
              <a:ea typeface="宋体" panose="02010600030101010101" pitchFamily="2" charset="-122"/>
              <a:cs typeface="Times New Roman" panose="02020603050405020304" charset="0"/>
              <a:sym typeface="+mn-ea"/>
            </a:endParaRPr>
          </a:p>
          <a:p>
            <a:pPr indent="0" fontAlgn="auto">
              <a:lnSpc>
                <a:spcPts val="3400"/>
              </a:lnSpc>
            </a:pPr>
            <a:r>
              <a:rPr lang="en-US" sz="2200" b="1" i="1" dirty="0">
                <a:solidFill>
                  <a:srgbClr val="FF0000"/>
                </a:solidFill>
                <a:latin typeface="Times New Roman" panose="02020603050405020304" charset="0"/>
                <a:ea typeface="宋体" panose="02010600030101010101" pitchFamily="2" charset="-122"/>
                <a:cs typeface="Times New Roman" panose="02020603050405020304" charset="0"/>
                <a:sym typeface="+mn-ea"/>
              </a:rPr>
              <a:t>                P'=F'v=Gv=</a:t>
            </a:r>
            <a:r>
              <a:rPr lang="en-US" sz="22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6×10</a:t>
            </a:r>
            <a:r>
              <a:rPr lang="en-US" sz="2200" b="1" baseline="30000" dirty="0">
                <a:solidFill>
                  <a:srgbClr val="FF0000"/>
                </a:solidFill>
                <a:latin typeface="Times New Roman" panose="02020603050405020304" charset="0"/>
                <a:ea typeface="宋体" panose="02010600030101010101" pitchFamily="2" charset="-122"/>
                <a:cs typeface="Times New Roman" panose="02020603050405020304" charset="0"/>
                <a:sym typeface="+mn-ea"/>
              </a:rPr>
              <a:t>4</a:t>
            </a:r>
            <a:r>
              <a:rPr lang="en-US" sz="22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 N×1 m/s=6×10</a:t>
            </a:r>
            <a:r>
              <a:rPr lang="en-US" sz="2200" b="1" baseline="30000" dirty="0">
                <a:solidFill>
                  <a:srgbClr val="FF0000"/>
                </a:solidFill>
                <a:latin typeface="Times New Roman" panose="02020603050405020304" charset="0"/>
                <a:ea typeface="宋体" panose="02010600030101010101" pitchFamily="2" charset="-122"/>
                <a:cs typeface="Times New Roman" panose="02020603050405020304" charset="0"/>
                <a:sym typeface="+mn-ea"/>
              </a:rPr>
              <a:t>4</a:t>
            </a:r>
            <a:r>
              <a:rPr lang="en-US" sz="22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 W=60 kW</a:t>
            </a:r>
            <a:r>
              <a:rPr lang="zh-CN" sz="22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t>
            </a:r>
            <a:endParaRPr lang="zh-CN" altLang="en-US" sz="2200" b="1" dirty="0">
              <a:solidFill>
                <a:srgbClr val="FF0000"/>
              </a:solidFill>
              <a:latin typeface="Times New Roman" panose="02020603050405020304" charset="0"/>
              <a:ea typeface="宋体" panose="02010600030101010101" pitchFamily="2" charset="-122"/>
              <a:cs typeface="Times New Roman" panose="02020603050405020304" charset="0"/>
            </a:endParaRPr>
          </a:p>
          <a:p>
            <a:pPr indent="0"/>
            <a:endParaRPr lang="zh-CN" altLang="en-US" sz="2200" b="1" dirty="0">
              <a:solidFill>
                <a:srgbClr val="FF0000"/>
              </a:solidFill>
              <a:latin typeface="Times New Roman" panose="02020603050405020304" charset="0"/>
              <a:ea typeface="宋体" panose="02010600030101010101" pitchFamily="2" charset="-122"/>
              <a:cs typeface="Times New Roman" panose="02020603050405020304" charset="0"/>
            </a:endParaRPr>
          </a:p>
        </p:txBody>
      </p:sp>
      <p:graphicFrame>
        <p:nvGraphicFramePr>
          <p:cNvPr id="7" name="对象 6">
            <a:hlinkClick r:id="" action="ppaction://ole?verb=0"/>
          </p:cNvPr>
          <p:cNvGraphicFramePr>
            <a:graphicFrameLocks noChangeAspect="1"/>
          </p:cNvGraphicFramePr>
          <p:nvPr>
            <p:extLst>
              <p:ext uri="{D42A27DB-BD31-4B8C-83A1-F6EECF244321}">
                <p14:modId xmlns:p14="http://schemas.microsoft.com/office/powerpoint/2010/main" val="353537210"/>
              </p:ext>
            </p:extLst>
          </p:nvPr>
        </p:nvGraphicFramePr>
        <p:xfrm>
          <a:off x="5104553" y="3272101"/>
          <a:ext cx="1090495" cy="676164"/>
        </p:xfrm>
        <a:graphic>
          <a:graphicData uri="http://schemas.openxmlformats.org/presentationml/2006/ole">
            <mc:AlternateContent xmlns:mc="http://schemas.openxmlformats.org/markup-compatibility/2006">
              <mc:Choice xmlns:v="urn:schemas-microsoft-com:vml" Requires="v">
                <p:oleObj spid="_x0000_s8204" name="Equation" r:id="rId3" imgW="1002960" imgH="622080" progId="Equation.DSMT4">
                  <p:embed/>
                </p:oleObj>
              </mc:Choice>
              <mc:Fallback>
                <p:oleObj name="Equation" r:id="rId3" imgW="1002960" imgH="622080" progId="Equation.DSMT4">
                  <p:embed/>
                  <p:pic>
                    <p:nvPicPr>
                      <p:cNvPr id="0" name="图片 1024"/>
                      <p:cNvPicPr/>
                      <p:nvPr/>
                    </p:nvPicPr>
                    <p:blipFill>
                      <a:blip r:embed="rId4"/>
                      <a:stretch>
                        <a:fillRect/>
                      </a:stretch>
                    </p:blipFill>
                    <p:spPr>
                      <a:xfrm>
                        <a:off x="5104553" y="3272101"/>
                        <a:ext cx="1090495" cy="676164"/>
                      </a:xfrm>
                      <a:prstGeom prst="rect">
                        <a:avLst/>
                      </a:prstGeom>
                    </p:spPr>
                  </p:pic>
                </p:oleObj>
              </mc:Fallback>
            </mc:AlternateContent>
          </a:graphicData>
        </a:graphic>
      </p:graphicFrame>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01">
                                            <p:txEl>
                                              <p:pRg st="0" end="0"/>
                                            </p:txEl>
                                          </p:spTgt>
                                        </p:tgtEl>
                                        <p:attrNameLst>
                                          <p:attrName>style.visibility</p:attrName>
                                        </p:attrNameLst>
                                      </p:cBhvr>
                                      <p:to>
                                        <p:strVal val="visible"/>
                                      </p:to>
                                    </p:set>
                                    <p:anim to="" calcmode="lin" valueType="num">
                                      <p:cBhvr>
                                        <p:cTn id="7" dur="1" fill="hold"/>
                                        <p:tgtEl>
                                          <p:spTgt spid="101">
                                            <p:txEl>
                                              <p:pRg st="0" end="0"/>
                                            </p:txEl>
                                          </p:spTgt>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01">
                                            <p:txEl>
                                              <p:pRg st="1" end="1"/>
                                            </p:txEl>
                                          </p:spTgt>
                                        </p:tgtEl>
                                        <p:attrNameLst>
                                          <p:attrName>style.visibility</p:attrName>
                                        </p:attrNameLst>
                                      </p:cBhvr>
                                      <p:to>
                                        <p:strVal val="visible"/>
                                      </p:to>
                                    </p:set>
                                    <p:anim to="" calcmode="lin" valueType="num">
                                      <p:cBhvr>
                                        <p:cTn id="12" dur="1" fill="hold"/>
                                        <p:tgtEl>
                                          <p:spTgt spid="101">
                                            <p:txEl>
                                              <p:pRg st="1" end="1"/>
                                            </p:txEl>
                                          </p:spTgt>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01">
                                            <p:txEl>
                                              <p:pRg st="2" end="2"/>
                                            </p:txEl>
                                          </p:spTgt>
                                        </p:tgtEl>
                                        <p:attrNameLst>
                                          <p:attrName>style.visibility</p:attrName>
                                        </p:attrNameLst>
                                      </p:cBhvr>
                                      <p:to>
                                        <p:strVal val="visible"/>
                                      </p:to>
                                    </p:set>
                                    <p:anim to="" calcmode="lin" valueType="num">
                                      <p:cBhvr>
                                        <p:cTn id="17" dur="1" fill="hold"/>
                                        <p:tgtEl>
                                          <p:spTgt spid="101">
                                            <p:txEl>
                                              <p:pRg st="2" end="2"/>
                                            </p:txEl>
                                          </p:spTgt>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01">
                                            <p:txEl>
                                              <p:pRg st="3" end="3"/>
                                            </p:txEl>
                                          </p:spTgt>
                                        </p:tgtEl>
                                        <p:attrNameLst>
                                          <p:attrName>style.visibility</p:attrName>
                                        </p:attrNameLst>
                                      </p:cBhvr>
                                      <p:to>
                                        <p:strVal val="visible"/>
                                      </p:to>
                                    </p:set>
                                    <p:anim to="" calcmode="lin" valueType="num">
                                      <p:cBhvr>
                                        <p:cTn id="22" dur="1" fill="hold"/>
                                        <p:tgtEl>
                                          <p:spTgt spid="101">
                                            <p:txEl>
                                              <p:pRg st="3" end="3"/>
                                            </p:txEl>
                                          </p:spTgt>
                                        </p:tgtEl>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101">
                                            <p:txEl>
                                              <p:pRg st="4" end="4"/>
                                            </p:txEl>
                                          </p:spTgt>
                                        </p:tgtEl>
                                        <p:attrNameLst>
                                          <p:attrName>style.visibility</p:attrName>
                                        </p:attrNameLst>
                                      </p:cBhvr>
                                      <p:to>
                                        <p:strVal val="visible"/>
                                      </p:to>
                                    </p:set>
                                    <p:anim to="" calcmode="lin" valueType="num">
                                      <p:cBhvr>
                                        <p:cTn id="27" dur="1" fill="hold"/>
                                        <p:tgtEl>
                                          <p:spTgt spid="101">
                                            <p:txEl>
                                              <p:pRg st="4" end="4"/>
                                            </p:txEl>
                                          </p:spTgt>
                                        </p:tgtEl>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101">
                                            <p:txEl>
                                              <p:pRg st="5" end="5"/>
                                            </p:txEl>
                                          </p:spTgt>
                                        </p:tgtEl>
                                        <p:attrNameLst>
                                          <p:attrName>style.visibility</p:attrName>
                                        </p:attrNameLst>
                                      </p:cBhvr>
                                      <p:to>
                                        <p:strVal val="visible"/>
                                      </p:to>
                                    </p:set>
                                    <p:anim to="" calcmode="lin" valueType="num">
                                      <p:cBhvr>
                                        <p:cTn id="32" dur="1" fill="hold"/>
                                        <p:tgtEl>
                                          <p:spTgt spid="101">
                                            <p:txEl>
                                              <p:pRg st="5" end="5"/>
                                            </p:txEl>
                                          </p:spTgt>
                                        </p:tgtEl>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101">
                                            <p:txEl>
                                              <p:pRg st="6" end="6"/>
                                            </p:txEl>
                                          </p:spTgt>
                                        </p:tgtEl>
                                        <p:attrNameLst>
                                          <p:attrName>style.visibility</p:attrName>
                                        </p:attrNameLst>
                                      </p:cBhvr>
                                      <p:to>
                                        <p:strVal val="visible"/>
                                      </p:to>
                                    </p:set>
                                    <p:anim to="" calcmode="lin" valueType="num">
                                      <p:cBhvr>
                                        <p:cTn id="37" dur="1" fill="hold"/>
                                        <p:tgtEl>
                                          <p:spTgt spid="101">
                                            <p:txEl>
                                              <p:pRg st="6" end="6"/>
                                            </p:txEl>
                                          </p:spTgt>
                                        </p:tgtEl>
                                      </p:cBhvr>
                                    </p:anim>
                                  </p:childTnLst>
                                </p:cTn>
                              </p:par>
                              <p:par>
                                <p:cTn id="38" presetID="24" presetClass="entr" presetSubtype="0" fill="hold" nodeType="withEffect">
                                  <p:stCondLst>
                                    <p:cond delay="0"/>
                                  </p:stCondLst>
                                  <p:childTnLst>
                                    <p:set>
                                      <p:cBhvr>
                                        <p:cTn id="39" dur="1" fill="hold">
                                          <p:stCondLst>
                                            <p:cond delay="0"/>
                                          </p:stCondLst>
                                        </p:cTn>
                                        <p:tgtEl>
                                          <p:spTgt spid="7"/>
                                        </p:tgtEl>
                                        <p:attrNameLst>
                                          <p:attrName>style.visibility</p:attrName>
                                        </p:attrNameLst>
                                      </p:cBhvr>
                                      <p:to>
                                        <p:strVal val="visible"/>
                                      </p:to>
                                    </p:set>
                                    <p:anim to="" calcmode="lin" valueType="num">
                                      <p:cBhvr>
                                        <p:cTn id="40" dur="1" fill="hold"/>
                                        <p:tgtEl>
                                          <p:spTgt spid="7"/>
                                        </p:tgtEl>
                                      </p:cBhvr>
                                    </p:anim>
                                  </p:childTnLst>
                                </p:cTn>
                              </p:par>
                            </p:childTnLst>
                          </p:cTn>
                        </p:par>
                      </p:childTnLst>
                    </p:cTn>
                  </p:par>
                  <p:par>
                    <p:cTn id="41" fill="hold">
                      <p:stCondLst>
                        <p:cond delay="indefinite"/>
                      </p:stCondLst>
                      <p:childTnLst>
                        <p:par>
                          <p:cTn id="42" fill="hold">
                            <p:stCondLst>
                              <p:cond delay="0"/>
                            </p:stCondLst>
                            <p:childTnLst>
                              <p:par>
                                <p:cTn id="43" presetID="24" presetClass="entr" presetSubtype="0" fill="hold" grpId="0" nodeType="clickEffect">
                                  <p:stCondLst>
                                    <p:cond delay="0"/>
                                  </p:stCondLst>
                                  <p:childTnLst>
                                    <p:set>
                                      <p:cBhvr>
                                        <p:cTn id="44" dur="1" fill="hold">
                                          <p:stCondLst>
                                            <p:cond delay="0"/>
                                          </p:stCondLst>
                                        </p:cTn>
                                        <p:tgtEl>
                                          <p:spTgt spid="101">
                                            <p:txEl>
                                              <p:pRg st="7" end="7"/>
                                            </p:txEl>
                                          </p:spTgt>
                                        </p:tgtEl>
                                        <p:attrNameLst>
                                          <p:attrName>style.visibility</p:attrName>
                                        </p:attrNameLst>
                                      </p:cBhvr>
                                      <p:to>
                                        <p:strVal val="visible"/>
                                      </p:to>
                                    </p:set>
                                    <p:anim to="" calcmode="lin" valueType="num">
                                      <p:cBhvr>
                                        <p:cTn id="45" dur="1" fill="hold"/>
                                        <p:tgtEl>
                                          <p:spTgt spid="101">
                                            <p:txEl>
                                              <p:pRg st="7" end="7"/>
                                            </p:txEl>
                                          </p:spTgt>
                                        </p:tgtEl>
                                      </p:cBhvr>
                                    </p:anim>
                                  </p:childTnLst>
                                </p:cTn>
                              </p:par>
                            </p:childTnLst>
                          </p:cTn>
                        </p:par>
                      </p:childTnLst>
                    </p:cTn>
                  </p:par>
                  <p:par>
                    <p:cTn id="46" fill="hold">
                      <p:stCondLst>
                        <p:cond delay="indefinite"/>
                      </p:stCondLst>
                      <p:childTnLst>
                        <p:par>
                          <p:cTn id="47" fill="hold">
                            <p:stCondLst>
                              <p:cond delay="0"/>
                            </p:stCondLst>
                            <p:childTnLst>
                              <p:par>
                                <p:cTn id="48" presetID="24" presetClass="entr" presetSubtype="0" fill="hold" grpId="0" nodeType="clickEffect">
                                  <p:stCondLst>
                                    <p:cond delay="0"/>
                                  </p:stCondLst>
                                  <p:childTnLst>
                                    <p:set>
                                      <p:cBhvr>
                                        <p:cTn id="49" dur="1" fill="hold">
                                          <p:stCondLst>
                                            <p:cond delay="0"/>
                                          </p:stCondLst>
                                        </p:cTn>
                                        <p:tgtEl>
                                          <p:spTgt spid="101">
                                            <p:txEl>
                                              <p:pRg st="8" end="8"/>
                                            </p:txEl>
                                          </p:spTgt>
                                        </p:tgtEl>
                                        <p:attrNameLst>
                                          <p:attrName>style.visibility</p:attrName>
                                        </p:attrNameLst>
                                      </p:cBhvr>
                                      <p:to>
                                        <p:strVal val="visible"/>
                                      </p:to>
                                    </p:set>
                                    <p:anim to="" calcmode="lin" valueType="num">
                                      <p:cBhvr>
                                        <p:cTn id="50" dur="1" fill="hold"/>
                                        <p:tgtEl>
                                          <p:spTgt spid="101">
                                            <p:txEl>
                                              <p:pRg st="8" end="8"/>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9" name="11204a.EPS" descr="id:2147516845;FounderCES"/>
          <p:cNvPicPr>
            <a:picLocks noChangeAspect="1"/>
          </p:cNvPicPr>
          <p:nvPr/>
        </p:nvPicPr>
        <p:blipFill>
          <a:blip r:embed="rId2"/>
          <a:srcRect l="9914" r="9572"/>
          <a:stretch>
            <a:fillRect/>
          </a:stretch>
        </p:blipFill>
        <p:spPr>
          <a:xfrm>
            <a:off x="358775" y="1076960"/>
            <a:ext cx="8486140" cy="285877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19"/>
                                        </p:tgtEl>
                                        <p:attrNameLst>
                                          <p:attrName>style.visibility</p:attrName>
                                        </p:attrNameLst>
                                      </p:cBhvr>
                                      <p:to>
                                        <p:strVal val="visible"/>
                                      </p:to>
                                    </p:set>
                                    <p:anim calcmode="lin" valueType="num">
                                      <p:cBhvr>
                                        <p:cTn id="7" dur="500" fill="hold"/>
                                        <p:tgtEl>
                                          <p:spTgt spid="1119"/>
                                        </p:tgtEl>
                                        <p:attrNameLst>
                                          <p:attrName>ppt_w</p:attrName>
                                        </p:attrNameLst>
                                      </p:cBhvr>
                                      <p:tavLst>
                                        <p:tav tm="0">
                                          <p:val>
                                            <p:fltVal val="0"/>
                                          </p:val>
                                        </p:tav>
                                        <p:tav tm="100000">
                                          <p:val>
                                            <p:strVal val="#ppt_w"/>
                                          </p:val>
                                        </p:tav>
                                      </p:tavLst>
                                    </p:anim>
                                    <p:anim calcmode="lin" valueType="num">
                                      <p:cBhvr>
                                        <p:cTn id="8" dur="500" fill="hold"/>
                                        <p:tgtEl>
                                          <p:spTgt spid="1119"/>
                                        </p:tgtEl>
                                        <p:attrNameLst>
                                          <p:attrName>ppt_h</p:attrName>
                                        </p:attrNameLst>
                                      </p:cBhvr>
                                      <p:tavLst>
                                        <p:tav tm="0">
                                          <p:val>
                                            <p:fltVal val="0"/>
                                          </p:val>
                                        </p:tav>
                                        <p:tav tm="100000">
                                          <p:val>
                                            <p:strVal val="#ppt_h"/>
                                          </p:val>
                                        </p:tav>
                                      </p:tavLst>
                                    </p:anim>
                                    <p:animEffect transition="in" filter="fade">
                                      <p:cBhvr>
                                        <p:cTn id="9" dur="500"/>
                                        <p:tgtEl>
                                          <p:spTgt spid="1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08490" y="1176860"/>
            <a:ext cx="8484508" cy="3283208"/>
            <a:chOff x="508490" y="1176860"/>
            <a:chExt cx="8484508" cy="3283208"/>
          </a:xfrm>
        </p:grpSpPr>
        <p:sp>
          <p:nvSpPr>
            <p:cNvPr id="7" name="等腰三角形 6"/>
            <p:cNvSpPr/>
            <p:nvPr>
              <p:custDataLst>
                <p:tags r:id="rId1"/>
              </p:custDataLst>
            </p:nvPr>
          </p:nvSpPr>
          <p:spPr bwMode="auto">
            <a:xfrm rot="16200000">
              <a:off x="925343" y="1289720"/>
              <a:ext cx="3283208" cy="3057488"/>
            </a:xfrm>
            <a:prstGeom prst="triangle">
              <a:avLst/>
            </a:prstGeom>
            <a:solidFill>
              <a:srgbClr val="4276AA">
                <a:lumMod val="20000"/>
                <a:lumOff val="80000"/>
              </a:srgbClr>
            </a:solidFill>
            <a:ln w="9525">
              <a:noFill/>
              <a:round/>
            </a:ln>
          </p:spPr>
          <p:txBody>
            <a:bodyPr anchor="ctr"/>
            <a:lstStyle/>
            <a:p>
              <a:pPr algn="ctr">
                <a:lnSpc>
                  <a:spcPct val="120000"/>
                </a:lnSpc>
              </a:pPr>
              <a:endParaRPr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椭圆 7"/>
            <p:cNvSpPr/>
            <p:nvPr>
              <p:custDataLst>
                <p:tags r:id="rId2"/>
              </p:custDataLst>
            </p:nvPr>
          </p:nvSpPr>
          <p:spPr bwMode="auto">
            <a:xfrm>
              <a:off x="508490" y="1946362"/>
              <a:ext cx="1744204" cy="1744205"/>
            </a:xfrm>
            <a:prstGeom prst="ellipse">
              <a:avLst/>
            </a:prstGeom>
            <a:solidFill>
              <a:srgbClr val="4276AA"/>
            </a:solidFill>
            <a:ln w="9525">
              <a:noFill/>
              <a:round/>
            </a:ln>
          </p:spPr>
          <p:txBody>
            <a:bodyPr vert="horz" wrap="square" lIns="67500" tIns="67500" rIns="67500" bIns="67500" anchor="ctr" anchorCtr="1" compatLnSpc="1">
              <a:normAutofit/>
            </a:bodyPr>
            <a:lstStyle/>
            <a:p>
              <a:pPr algn="ctr">
                <a:lnSpc>
                  <a:spcPct val="120000"/>
                </a:lnSpc>
              </a:pPr>
              <a:r>
                <a:rPr lang="zh-CN" altLang="zh-CN" sz="2400" b="1" spc="300" dirty="0">
                  <a:solidFill>
                    <a:srgbClr val="FFFFFF"/>
                  </a:solidFill>
                  <a:latin typeface="微软雅黑" panose="020B0503020204020204" pitchFamily="34" charset="-122"/>
                  <a:ea typeface="微软雅黑" panose="020B0503020204020204" pitchFamily="34" charset="-122"/>
                  <a:cs typeface="+mn-ea"/>
                  <a:sym typeface="Arial" panose="020B0604020202020204" pitchFamily="34" charset="0"/>
                </a:rPr>
                <a:t>作业</a:t>
              </a:r>
            </a:p>
            <a:p>
              <a:pPr algn="ctr">
                <a:lnSpc>
                  <a:spcPct val="120000"/>
                </a:lnSpc>
              </a:pPr>
              <a:r>
                <a:rPr lang="zh-CN" altLang="zh-CN" sz="2400" b="1" spc="300" dirty="0">
                  <a:solidFill>
                    <a:srgbClr val="FFFFFF"/>
                  </a:solidFill>
                  <a:latin typeface="微软雅黑" panose="020B0503020204020204" pitchFamily="34" charset="-122"/>
                  <a:ea typeface="微软雅黑" panose="020B0503020204020204" pitchFamily="34" charset="-122"/>
                  <a:cs typeface="+mn-ea"/>
                  <a:sym typeface="Arial" panose="020B0604020202020204" pitchFamily="34" charset="0"/>
                </a:rPr>
                <a:t>内容</a:t>
              </a:r>
            </a:p>
          </p:txBody>
        </p:sp>
        <p:sp>
          <p:nvSpPr>
            <p:cNvPr id="9" name="圆角矩形 8"/>
            <p:cNvSpPr/>
            <p:nvPr>
              <p:custDataLst>
                <p:tags r:id="rId3"/>
              </p:custDataLst>
            </p:nvPr>
          </p:nvSpPr>
          <p:spPr>
            <a:xfrm>
              <a:off x="4215821" y="2093443"/>
              <a:ext cx="101088" cy="531880"/>
            </a:xfrm>
            <a:prstGeom prst="roundRect">
              <a:avLst/>
            </a:prstGeom>
            <a:solidFill>
              <a:srgbClr val="178AA1"/>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圆角矩形 9"/>
            <p:cNvSpPr/>
            <p:nvPr>
              <p:custDataLst>
                <p:tags r:id="rId4"/>
              </p:custDataLst>
            </p:nvPr>
          </p:nvSpPr>
          <p:spPr>
            <a:xfrm>
              <a:off x="4215821" y="3027429"/>
              <a:ext cx="101088" cy="531880"/>
            </a:xfrm>
            <a:prstGeom prst="roundRect">
              <a:avLst/>
            </a:prstGeom>
            <a:solidFill>
              <a:srgbClr val="40A693"/>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文本框 18"/>
            <p:cNvSpPr txBox="1"/>
            <p:nvPr>
              <p:custDataLst>
                <p:tags r:id="rId5"/>
              </p:custDataLst>
            </p:nvPr>
          </p:nvSpPr>
          <p:spPr bwMode="auto">
            <a:xfrm>
              <a:off x="4473893" y="1946407"/>
              <a:ext cx="1544955" cy="311944"/>
            </a:xfrm>
            <a:prstGeom prst="rect">
              <a:avLst/>
            </a:prstGeom>
            <a:noFill/>
          </p:spPr>
          <p:txBody>
            <a:bodyPr wrap="square" lIns="67500" tIns="67500" rIns="67500" bIns="0" anchor="b" anchorCtr="0">
              <a:noAutofit/>
            </a:bodyPr>
            <a:lstStyle/>
            <a:p>
              <a:pPr algn="l">
                <a:lnSpc>
                  <a:spcPct val="120000"/>
                </a:lnSpc>
              </a:pPr>
              <a:r>
                <a:rPr lang="zh-CN" altLang="en-US" sz="2100" b="1" spc="300" dirty="0">
                  <a:solidFill>
                    <a:srgbClr val="178AA1">
                      <a:lumMod val="100000"/>
                    </a:srgbClr>
                  </a:solidFill>
                  <a:effectLst/>
                  <a:latin typeface="微软雅黑" panose="020B0503020204020204" pitchFamily="34" charset="-122"/>
                  <a:ea typeface="微软雅黑" panose="020B0503020204020204" pitchFamily="34" charset="-122"/>
                  <a:cs typeface="+mn-ea"/>
                  <a:sym typeface="Arial" panose="020B0604020202020204" pitchFamily="34" charset="0"/>
                </a:rPr>
                <a:t>教材作业</a:t>
              </a:r>
            </a:p>
          </p:txBody>
        </p:sp>
        <p:sp>
          <p:nvSpPr>
            <p:cNvPr id="20" name="文本框 19"/>
            <p:cNvSpPr txBox="1"/>
            <p:nvPr>
              <p:custDataLst>
                <p:tags r:id="rId6"/>
              </p:custDataLst>
            </p:nvPr>
          </p:nvSpPr>
          <p:spPr bwMode="auto">
            <a:xfrm>
              <a:off x="4316730" y="2383605"/>
              <a:ext cx="4676268" cy="376714"/>
            </a:xfrm>
            <a:prstGeom prst="rect">
              <a:avLst/>
            </a:prstGeom>
            <a:noFill/>
          </p:spPr>
          <p:txBody>
            <a:bodyPr wrap="square" lIns="67500" tIns="0" rIns="67500" bIns="35100" anchor="ctr" anchorCtr="0">
              <a:noAutofit/>
            </a:bodyPr>
            <a:lstStyle/>
            <a:p>
              <a:pPr algn="l" latinLnBrk="0">
                <a:lnSpc>
                  <a:spcPct val="120000"/>
                </a:lnSpc>
              </a:pPr>
              <a:r>
                <a:rPr lang="zh-CN" altLang="en-US" sz="2100" b="1" spc="150" dirty="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 完成课后</a:t>
              </a:r>
              <a:r>
                <a:rPr lang="en-US" altLang="zh-CN" sz="2100" b="1" spc="150" dirty="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a:t>
              </a:r>
              <a:r>
                <a:rPr lang="zh-CN" altLang="en-US" sz="2100" b="1" spc="150" dirty="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动手动脑学物理</a:t>
              </a:r>
              <a:r>
                <a:rPr lang="en-US" altLang="zh-CN" sz="2100" b="1" spc="150" dirty="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a:t>
              </a:r>
              <a:r>
                <a:rPr lang="zh-CN" altLang="en-US" sz="2100" b="1" spc="150" dirty="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练习</a:t>
              </a:r>
            </a:p>
          </p:txBody>
        </p:sp>
        <p:sp>
          <p:nvSpPr>
            <p:cNvPr id="11" name="文本框 10"/>
            <p:cNvSpPr txBox="1"/>
            <p:nvPr>
              <p:custDataLst>
                <p:tags r:id="rId7"/>
              </p:custDataLst>
            </p:nvPr>
          </p:nvSpPr>
          <p:spPr bwMode="auto">
            <a:xfrm>
              <a:off x="4473893" y="2880334"/>
              <a:ext cx="1545431" cy="311944"/>
            </a:xfrm>
            <a:prstGeom prst="rect">
              <a:avLst/>
            </a:prstGeom>
            <a:noFill/>
          </p:spPr>
          <p:txBody>
            <a:bodyPr wrap="square" lIns="67500" tIns="67500" rIns="67500" bIns="0" anchor="b" anchorCtr="0">
              <a:noAutofit/>
            </a:bodyPr>
            <a:lstStyle/>
            <a:p>
              <a:pPr algn="l">
                <a:lnSpc>
                  <a:spcPct val="120000"/>
                </a:lnSpc>
              </a:pPr>
              <a:r>
                <a:rPr lang="zh-CN" altLang="en-US" sz="2100" b="1" spc="300" dirty="0">
                  <a:solidFill>
                    <a:srgbClr val="40A693">
                      <a:lumMod val="100000"/>
                    </a:srgbClr>
                  </a:solidFill>
                  <a:effectLst/>
                  <a:latin typeface="微软雅黑" panose="020B0503020204020204" pitchFamily="34" charset="-122"/>
                  <a:ea typeface="微软雅黑" panose="020B0503020204020204" pitchFamily="34" charset="-122"/>
                  <a:cs typeface="+mn-ea"/>
                  <a:sym typeface="Arial" panose="020B0604020202020204" pitchFamily="34" charset="0"/>
                </a:rPr>
                <a:t>自主安排</a:t>
              </a:r>
            </a:p>
          </p:txBody>
        </p:sp>
        <p:sp>
          <p:nvSpPr>
            <p:cNvPr id="18" name="文本框 17"/>
            <p:cNvSpPr txBox="1"/>
            <p:nvPr>
              <p:custDataLst>
                <p:tags r:id="rId8"/>
              </p:custDataLst>
            </p:nvPr>
          </p:nvSpPr>
          <p:spPr bwMode="auto">
            <a:xfrm>
              <a:off x="4473893" y="3182752"/>
              <a:ext cx="3659505" cy="376714"/>
            </a:xfrm>
            <a:prstGeom prst="rect">
              <a:avLst/>
            </a:prstGeom>
            <a:noFill/>
          </p:spPr>
          <p:txBody>
            <a:bodyPr wrap="square" lIns="67500" tIns="0" rIns="67500" bIns="35100" anchor="ctr" anchorCtr="0">
              <a:noAutofit/>
            </a:bodyPr>
            <a:lstStyle/>
            <a:p>
              <a:pPr algn="l" latinLnBrk="0">
                <a:lnSpc>
                  <a:spcPct val="120000"/>
                </a:lnSpc>
              </a:pPr>
              <a:r>
                <a:rPr lang="zh-CN" altLang="en-US" sz="2100" b="1" spc="150" dirty="0">
                  <a:solidFill>
                    <a:srgbClr val="000000"/>
                  </a:solidFill>
                  <a:effectLst/>
                  <a:latin typeface="宋体" panose="02010600030101010101" pitchFamily="2" charset="-122"/>
                  <a:ea typeface="宋体" panose="02010600030101010101" pitchFamily="2" charset="-122"/>
                  <a:sym typeface="Arial" panose="020B0604020202020204" pitchFamily="34" charset="0"/>
                </a:rPr>
                <a:t>配套练习册练习</a:t>
              </a:r>
            </a:p>
          </p:txBody>
        </p:sp>
      </p:grpSp>
    </p:spTree>
  </p:cSld>
  <p:clrMapOvr>
    <a:masterClrMapping/>
  </p:clrMapOvr>
  <p:transition spd="slow">
    <p:rand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685834" y="1420072"/>
            <a:ext cx="7764780" cy="1106805"/>
          </a:xfrm>
          <a:prstGeom prst="rect">
            <a:avLst/>
          </a:prstGeom>
          <a:noFill/>
          <a:effectLst/>
        </p:spPr>
        <p:txBody>
          <a:bodyPr wrap="none" rtlCol="0">
            <a:spAutoFit/>
          </a:bodyPr>
          <a:lstStyle/>
          <a:p>
            <a:pPr algn="ctr"/>
            <a:r>
              <a:rPr kumimoji="1" lang="zh-CN" altLang="en-US" sz="6600" b="1" dirty="0">
                <a:solidFill>
                  <a:srgbClr val="FF6600"/>
                </a:solidFill>
                <a:latin typeface="Xingkai SC" panose="02010800040101010101" pitchFamily="2" charset="-122"/>
                <a:ea typeface="Xingkai SC" panose="02010800040101010101" pitchFamily="2" charset="-122"/>
              </a:rPr>
              <a:t>七彩课堂  伴你成长</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内容占位符 2"/>
          <p:cNvSpPr txBox="1"/>
          <p:nvPr/>
        </p:nvSpPr>
        <p:spPr bwMode="auto">
          <a:xfrm>
            <a:off x="626745" y="2815405"/>
            <a:ext cx="7385050" cy="1576705"/>
          </a:xfrm>
          <a:prstGeom prst="rect">
            <a:avLst/>
          </a:prstGeom>
          <a:solidFill>
            <a:schemeClr val="accent6">
              <a:lumMod val="20000"/>
              <a:lumOff val="80000"/>
            </a:schemeClr>
          </a:solidFill>
          <a:ln>
            <a:noFill/>
          </a:ln>
          <a:effectLst>
            <a:outerShdw blurRad="76200" dir="13500000" sy="23000" kx="1200000" algn="br" rotWithShape="0">
              <a:prstClr val="black">
                <a:alpha val="20000"/>
              </a:prstClr>
            </a:outerShdw>
          </a:effectLst>
        </p:spPr>
        <p:txBody>
          <a:bodyPr/>
          <a:lstStyle>
            <a:lvl1pPr algn="l" rtl="0" fontAlgn="base">
              <a:lnSpc>
                <a:spcPct val="120000"/>
              </a:lnSpc>
              <a:spcBef>
                <a:spcPts val="0"/>
              </a:spcBef>
              <a:spcAft>
                <a:spcPct val="0"/>
              </a:spcAft>
              <a:defRPr sz="2400" b="1" kern="1200">
                <a:solidFill>
                  <a:schemeClr val="tx1"/>
                </a:solidFill>
                <a:latin typeface="+mj-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l" eaLnBrk="1" hangingPunct="1">
              <a:buClrTx/>
              <a:buSzTx/>
              <a:buFontTx/>
            </a:pPr>
            <a:r>
              <a:rPr lang="zh-CN" altLang="zh-CN" sz="2800" noProof="0" dirty="0">
                <a:ln>
                  <a:noFill/>
                </a:ln>
                <a:solidFill>
                  <a:srgbClr val="FF0000"/>
                </a:solidFill>
                <a:effectLst/>
                <a:uLnTx/>
                <a:uFillTx/>
                <a:latin typeface="Times New Roman" panose="02020603050405020304" charset="0"/>
                <a:ea typeface="楷体" panose="02010609060101010101" charset="-122"/>
                <a:cs typeface="Times New Roman" panose="02020603050405020304" charset="0"/>
                <a:sym typeface="+mn-ea"/>
              </a:rPr>
              <a:t>1.</a:t>
            </a:r>
            <a:r>
              <a:rPr lang="en-US" altLang="zh-CN" sz="2800" noProof="0" dirty="0">
                <a:ln>
                  <a:noFill/>
                </a:ln>
                <a:solidFill>
                  <a:srgbClr val="FF0000"/>
                </a:solidFill>
                <a:effectLst/>
                <a:uLnTx/>
                <a:uFillTx/>
                <a:latin typeface="Times New Roman" panose="02020603050405020304" charset="0"/>
                <a:ea typeface="楷体" panose="02010609060101010101" charset="-122"/>
                <a:cs typeface="Times New Roman" panose="02020603050405020304" charset="0"/>
                <a:sym typeface="+mn-ea"/>
              </a:rPr>
              <a:t> </a:t>
            </a:r>
            <a:r>
              <a:rPr lang="zh-CN" altLang="zh-CN" sz="2800" noProof="0" dirty="0">
                <a:ln>
                  <a:noFill/>
                </a:ln>
                <a:effectLst/>
                <a:uLnTx/>
                <a:uFillTx/>
                <a:latin typeface="Times New Roman" panose="02020603050405020304" charset="0"/>
                <a:ea typeface="楷体" panose="02010609060101010101" charset="-122"/>
                <a:cs typeface="Times New Roman" panose="02020603050405020304" charset="0"/>
                <a:sym typeface="+mn-ea"/>
              </a:rPr>
              <a:t>结合实例理解</a:t>
            </a:r>
            <a:r>
              <a:rPr lang="zh-CN" altLang="zh-CN" sz="2800" noProof="0" dirty="0">
                <a:ln>
                  <a:noFill/>
                </a:ln>
                <a:solidFill>
                  <a:srgbClr val="FF0000"/>
                </a:solidFill>
                <a:effectLst/>
                <a:uLnTx/>
                <a:uFillTx/>
                <a:latin typeface="Times New Roman" panose="02020603050405020304" charset="0"/>
                <a:ea typeface="楷体" panose="02010609060101010101" charset="-122"/>
                <a:cs typeface="Times New Roman" panose="02020603050405020304" charset="0"/>
                <a:sym typeface="+mn-ea"/>
              </a:rPr>
              <a:t>功率</a:t>
            </a:r>
            <a:r>
              <a:rPr lang="zh-CN" altLang="zh-CN" sz="2800" noProof="0" dirty="0">
                <a:ln>
                  <a:noFill/>
                </a:ln>
                <a:effectLst/>
                <a:uLnTx/>
                <a:uFillTx/>
                <a:latin typeface="Times New Roman" panose="02020603050405020304" charset="0"/>
                <a:ea typeface="楷体" panose="02010609060101010101" charset="-122"/>
                <a:cs typeface="Times New Roman" panose="02020603050405020304" charset="0"/>
                <a:sym typeface="+mn-ea"/>
              </a:rPr>
              <a:t>的概念及功率表示的物理意义；能用功率的计算</a:t>
            </a:r>
            <a:r>
              <a:rPr lang="zh-CN" altLang="zh-CN" sz="2800" noProof="0" dirty="0">
                <a:ln>
                  <a:noFill/>
                </a:ln>
                <a:solidFill>
                  <a:srgbClr val="FF0000"/>
                </a:solidFill>
                <a:effectLst/>
                <a:uLnTx/>
                <a:uFillTx/>
                <a:latin typeface="Times New Roman" panose="02020603050405020304" charset="0"/>
                <a:ea typeface="楷体" panose="02010609060101010101" charset="-122"/>
                <a:cs typeface="Times New Roman" panose="02020603050405020304" charset="0"/>
                <a:sym typeface="+mn-ea"/>
              </a:rPr>
              <a:t>公式</a:t>
            </a:r>
            <a:r>
              <a:rPr lang="zh-CN" altLang="zh-CN" sz="2800" noProof="0" dirty="0">
                <a:ln>
                  <a:noFill/>
                </a:ln>
                <a:effectLst/>
                <a:uLnTx/>
                <a:uFillTx/>
                <a:latin typeface="Times New Roman" panose="02020603050405020304" charset="0"/>
                <a:ea typeface="楷体" panose="02010609060101010101" charset="-122"/>
                <a:cs typeface="Times New Roman" panose="02020603050405020304" charset="0"/>
                <a:sym typeface="+mn-ea"/>
              </a:rPr>
              <a:t>进行简单计算；了解功率在实际生活中的应用。</a:t>
            </a:r>
            <a:endParaRPr kumimoji="0" lang="zh-CN" altLang="zh-CN" sz="2800" i="0" u="none" strike="noStrike" kern="1200" cap="none" spc="0" normalizeH="0" baseline="0" noProof="0" dirty="0">
              <a:ln>
                <a:noFill/>
              </a:ln>
              <a:effectLst/>
              <a:uLnTx/>
              <a:uFillTx/>
              <a:latin typeface="Times New Roman" panose="02020603050405020304" charset="0"/>
              <a:ea typeface="楷体" panose="02010609060101010101" charset="-122"/>
              <a:cs typeface="Times New Roman" panose="02020603050405020304" charset="0"/>
              <a:sym typeface="+mn-ea"/>
            </a:endParaRPr>
          </a:p>
        </p:txBody>
      </p:sp>
      <p:sp>
        <p:nvSpPr>
          <p:cNvPr id="27" name="内容占位符 2"/>
          <p:cNvSpPr txBox="1"/>
          <p:nvPr/>
        </p:nvSpPr>
        <p:spPr bwMode="auto">
          <a:xfrm>
            <a:off x="1432560" y="1029335"/>
            <a:ext cx="7343140" cy="1647825"/>
          </a:xfrm>
          <a:prstGeom prst="rect">
            <a:avLst/>
          </a:prstGeom>
          <a:solidFill>
            <a:schemeClr val="accent6">
              <a:lumMod val="20000"/>
              <a:lumOff val="80000"/>
            </a:schemeClr>
          </a:solidFill>
          <a:ln>
            <a:noFill/>
          </a:ln>
          <a:effectLst>
            <a:outerShdw blurRad="76200" dir="13500000" sy="23000" kx="1200000" algn="br" rotWithShape="0">
              <a:prstClr val="black">
                <a:alpha val="20000"/>
              </a:prstClr>
            </a:outerShdw>
          </a:effectLst>
        </p:spPr>
        <p:txBody>
          <a:bodyPr/>
          <a:lstStyle>
            <a:lvl1pPr algn="l" rtl="0" fontAlgn="base">
              <a:lnSpc>
                <a:spcPct val="120000"/>
              </a:lnSpc>
              <a:spcBef>
                <a:spcPts val="0"/>
              </a:spcBef>
              <a:spcAft>
                <a:spcPct val="0"/>
              </a:spcAft>
              <a:defRPr sz="2400" b="1" kern="1200">
                <a:solidFill>
                  <a:schemeClr val="tx1"/>
                </a:solidFill>
                <a:latin typeface="+mj-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ts val="0"/>
              </a:spcBef>
              <a:spcAft>
                <a:spcPct val="0"/>
              </a:spcAft>
              <a:buClrTx/>
              <a:buSzTx/>
              <a:buFontTx/>
              <a:buNone/>
              <a:defRPr/>
            </a:pPr>
            <a:r>
              <a:rPr kumimoji="0" lang="en-US" sz="2800" i="0" u="none" strike="noStrike" kern="1200" cap="none" spc="0" normalizeH="0" baseline="0" noProof="0" dirty="0">
                <a:ln>
                  <a:noFill/>
                </a:ln>
                <a:solidFill>
                  <a:srgbClr val="FF0000"/>
                </a:solidFill>
                <a:effectLst/>
                <a:uLnTx/>
                <a:uFillTx/>
                <a:latin typeface="Times New Roman" panose="02020603050405020304" charset="0"/>
                <a:ea typeface="楷体" panose="02010609060101010101" charset="-122"/>
                <a:cs typeface="Times New Roman" panose="02020603050405020304" charset="0"/>
              </a:rPr>
              <a:t>2. </a:t>
            </a:r>
            <a:r>
              <a:rPr kumimoji="0" lang="en-US" sz="2800" i="0" u="none" strike="noStrike" kern="1200" cap="none" spc="0" normalizeH="0" baseline="0" noProof="0" dirty="0" err="1">
                <a:ln>
                  <a:noFill/>
                </a:ln>
                <a:effectLst/>
                <a:uLnTx/>
                <a:uFillTx/>
                <a:latin typeface="Times New Roman" panose="02020603050405020304" charset="0"/>
                <a:ea typeface="楷体" panose="02010609060101010101" charset="-122"/>
                <a:cs typeface="Times New Roman" panose="02020603050405020304" charset="0"/>
              </a:rPr>
              <a:t>通过观察和联系生活实际了解功率的物理意义。</a:t>
            </a:r>
            <a:r>
              <a:rPr sz="2800" noProof="0" dirty="0" err="1">
                <a:ln>
                  <a:noFill/>
                </a:ln>
                <a:effectLst/>
                <a:uLnTx/>
                <a:uFillTx/>
                <a:latin typeface="Times New Roman" panose="02020603050405020304" charset="0"/>
                <a:ea typeface="楷体" panose="02010609060101010101" charset="-122"/>
                <a:cs typeface="Times New Roman" panose="02020603050405020304" charset="0"/>
              </a:rPr>
              <a:t>培养学生对生活中物理知识的学习兴趣</a:t>
            </a:r>
            <a:r>
              <a:rPr lang="zh-CN" altLang="en-US" sz="2800" noProof="0" dirty="0">
                <a:ln>
                  <a:noFill/>
                </a:ln>
                <a:effectLst/>
                <a:uLnTx/>
                <a:uFillTx/>
                <a:latin typeface="Times New Roman" panose="02020603050405020304" charset="0"/>
                <a:ea typeface="楷体" panose="02010609060101010101" charset="-122"/>
                <a:cs typeface="Times New Roman" panose="02020603050405020304" charset="0"/>
              </a:rPr>
              <a:t>，</a:t>
            </a:r>
            <a:r>
              <a:rPr sz="2800" noProof="0" dirty="0" err="1">
                <a:ln>
                  <a:noFill/>
                </a:ln>
                <a:effectLst/>
                <a:uLnTx/>
                <a:uFillTx/>
                <a:latin typeface="Times New Roman" panose="02020603050405020304" charset="0"/>
                <a:ea typeface="楷体" panose="02010609060101010101" charset="-122"/>
                <a:cs typeface="Times New Roman" panose="02020603050405020304" charset="0"/>
              </a:rPr>
              <a:t>形成对科学的求知欲</a:t>
            </a:r>
            <a:r>
              <a:rPr sz="2800" noProof="0" dirty="0">
                <a:ln>
                  <a:noFill/>
                </a:ln>
                <a:effectLst/>
                <a:uLnTx/>
                <a:uFillTx/>
                <a:latin typeface="Times New Roman" panose="02020603050405020304" charset="0"/>
                <a:ea typeface="楷体" panose="02010609060101010101" charset="-122"/>
                <a:cs typeface="Times New Roman" panose="02020603050405020304" charset="0"/>
              </a:rPr>
              <a:t>。</a:t>
            </a:r>
          </a:p>
          <a:p>
            <a:pPr marL="0" marR="0" lvl="0" indent="0" algn="l" defTabSz="914400" rtl="0" eaLnBrk="1" fontAlgn="base" latinLnBrk="0" hangingPunct="1">
              <a:lnSpc>
                <a:spcPct val="120000"/>
              </a:lnSpc>
              <a:spcBef>
                <a:spcPts val="0"/>
              </a:spcBef>
              <a:spcAft>
                <a:spcPct val="0"/>
              </a:spcAft>
              <a:buClrTx/>
              <a:buSzTx/>
              <a:buFontTx/>
              <a:buNone/>
              <a:defRPr/>
            </a:pPr>
            <a:endParaRPr kumimoji="0" lang="zh-CN" altLang="en-US" sz="2800" i="0" u="none" strike="noStrike" kern="1200" cap="none" spc="0" normalizeH="0" baseline="0" noProof="0" dirty="0">
              <a:ln>
                <a:noFill/>
              </a:ln>
              <a:solidFill>
                <a:schemeClr val="tx1"/>
              </a:solidFill>
              <a:effectLst/>
              <a:uLnTx/>
              <a:uFillTx/>
              <a:latin typeface="Times New Roman" panose="02020603050405020304" charset="0"/>
              <a:ea typeface="楷体" panose="02010609060101010101" charset="-122"/>
              <a:cs typeface="Times New Roman" panose="02020603050405020304" charset="0"/>
              <a:sym typeface="+mn-ea"/>
            </a:endParaRPr>
          </a:p>
        </p:txBody>
      </p:sp>
      <p:grpSp>
        <p:nvGrpSpPr>
          <p:cNvPr id="15" name="组合 14"/>
          <p:cNvGrpSpPr/>
          <p:nvPr/>
        </p:nvGrpSpPr>
        <p:grpSpPr>
          <a:xfrm>
            <a:off x="678815" y="630370"/>
            <a:ext cx="8214995" cy="3888105"/>
            <a:chOff x="987" y="819"/>
            <a:chExt cx="12937" cy="6123"/>
          </a:xfrm>
        </p:grpSpPr>
        <p:cxnSp>
          <p:nvCxnSpPr>
            <p:cNvPr id="16" name="直接连接符 15"/>
            <p:cNvCxnSpPr/>
            <p:nvPr/>
          </p:nvCxnSpPr>
          <p:spPr>
            <a:xfrm flipV="1">
              <a:off x="987" y="6916"/>
              <a:ext cx="12104" cy="26"/>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3027" y="4042"/>
              <a:ext cx="0" cy="2874"/>
            </a:xfrm>
            <a:prstGeom prst="line">
              <a:avLst/>
            </a:prstGeom>
            <a:ln w="57150">
              <a:solidFill>
                <a:srgbClr val="0B5FD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2993" y="4057"/>
              <a:ext cx="912" cy="7"/>
            </a:xfrm>
            <a:prstGeom prst="line">
              <a:avLst/>
            </a:prstGeom>
            <a:ln w="57150">
              <a:solidFill>
                <a:srgbClr val="0B5FD1"/>
              </a:solidFill>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flipH="1" flipV="1">
              <a:off x="13924" y="819"/>
              <a:ext cx="0" cy="3291"/>
            </a:xfrm>
            <a:prstGeom prst="straightConnector1">
              <a:avLst/>
            </a:prstGeom>
            <a:ln w="57150">
              <a:solidFill>
                <a:srgbClr val="0B5FD1"/>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upRight)">
                                      <p:cBhvr>
                                        <p:cTn id="7" dur="500"/>
                                        <p:tgtEl>
                                          <p:spTgt spid="15"/>
                                        </p:tgtEl>
                                      </p:cBhvr>
                                    </p:animEffect>
                                  </p:childTnLst>
                                </p:cTn>
                              </p:par>
                            </p:childTnLst>
                          </p:cTn>
                        </p:par>
                        <p:par>
                          <p:cTn id="8" fill="hold">
                            <p:stCondLst>
                              <p:cond delay="500"/>
                            </p:stCondLst>
                            <p:childTnLst>
                              <p:par>
                                <p:cTn id="9" presetID="26"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80">
                                          <p:stCondLst>
                                            <p:cond delay="0"/>
                                          </p:stCondLst>
                                        </p:cTn>
                                        <p:tgtEl>
                                          <p:spTgt spid="8"/>
                                        </p:tgtEl>
                                      </p:cBhvr>
                                    </p:animEffect>
                                    <p:anim calcmode="lin" valueType="num">
                                      <p:cBhvr>
                                        <p:cTn id="12"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7" dur="26">
                                          <p:stCondLst>
                                            <p:cond delay="650"/>
                                          </p:stCondLst>
                                        </p:cTn>
                                        <p:tgtEl>
                                          <p:spTgt spid="8"/>
                                        </p:tgtEl>
                                      </p:cBhvr>
                                      <p:to x="100000" y="60000"/>
                                    </p:animScale>
                                    <p:animScale>
                                      <p:cBhvr>
                                        <p:cTn id="18" dur="166" decel="50000">
                                          <p:stCondLst>
                                            <p:cond delay="676"/>
                                          </p:stCondLst>
                                        </p:cTn>
                                        <p:tgtEl>
                                          <p:spTgt spid="8"/>
                                        </p:tgtEl>
                                      </p:cBhvr>
                                      <p:to x="100000" y="100000"/>
                                    </p:animScale>
                                    <p:animScale>
                                      <p:cBhvr>
                                        <p:cTn id="19" dur="26">
                                          <p:stCondLst>
                                            <p:cond delay="1312"/>
                                          </p:stCondLst>
                                        </p:cTn>
                                        <p:tgtEl>
                                          <p:spTgt spid="8"/>
                                        </p:tgtEl>
                                      </p:cBhvr>
                                      <p:to x="100000" y="80000"/>
                                    </p:animScale>
                                    <p:animScale>
                                      <p:cBhvr>
                                        <p:cTn id="20" dur="166" decel="50000">
                                          <p:stCondLst>
                                            <p:cond delay="1338"/>
                                          </p:stCondLst>
                                        </p:cTn>
                                        <p:tgtEl>
                                          <p:spTgt spid="8"/>
                                        </p:tgtEl>
                                      </p:cBhvr>
                                      <p:to x="100000" y="100000"/>
                                    </p:animScale>
                                    <p:animScale>
                                      <p:cBhvr>
                                        <p:cTn id="21" dur="26">
                                          <p:stCondLst>
                                            <p:cond delay="1642"/>
                                          </p:stCondLst>
                                        </p:cTn>
                                        <p:tgtEl>
                                          <p:spTgt spid="8"/>
                                        </p:tgtEl>
                                      </p:cBhvr>
                                      <p:to x="100000" y="90000"/>
                                    </p:animScale>
                                    <p:animScale>
                                      <p:cBhvr>
                                        <p:cTn id="22" dur="166" decel="50000">
                                          <p:stCondLst>
                                            <p:cond delay="1668"/>
                                          </p:stCondLst>
                                        </p:cTn>
                                        <p:tgtEl>
                                          <p:spTgt spid="8"/>
                                        </p:tgtEl>
                                      </p:cBhvr>
                                      <p:to x="100000" y="100000"/>
                                    </p:animScale>
                                    <p:animScale>
                                      <p:cBhvr>
                                        <p:cTn id="23" dur="26">
                                          <p:stCondLst>
                                            <p:cond delay="1808"/>
                                          </p:stCondLst>
                                        </p:cTn>
                                        <p:tgtEl>
                                          <p:spTgt spid="8"/>
                                        </p:tgtEl>
                                      </p:cBhvr>
                                      <p:to x="100000" y="95000"/>
                                    </p:animScale>
                                    <p:animScale>
                                      <p:cBhvr>
                                        <p:cTn id="24" dur="166" decel="50000">
                                          <p:stCondLst>
                                            <p:cond delay="1834"/>
                                          </p:stCondLst>
                                        </p:cTn>
                                        <p:tgtEl>
                                          <p:spTgt spid="8"/>
                                        </p:tgtEl>
                                      </p:cBhvr>
                                      <p:to x="100000" y="100000"/>
                                    </p:animScale>
                                  </p:childTnLst>
                                </p:cTn>
                              </p:par>
                            </p:childTnLst>
                          </p:cTn>
                        </p:par>
                      </p:childTnLst>
                    </p:cTn>
                  </p:par>
                  <p:par>
                    <p:cTn id="25" fill="hold">
                      <p:stCondLst>
                        <p:cond delay="indefinite"/>
                      </p:stCondLst>
                      <p:childTnLst>
                        <p:par>
                          <p:cTn id="26" fill="hold">
                            <p:stCondLst>
                              <p:cond delay="0"/>
                            </p:stCondLst>
                            <p:childTnLst>
                              <p:par>
                                <p:cTn id="27" presetID="26" presetClass="entr" presetSubtype="0"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wipe(down)">
                                      <p:cBhvr>
                                        <p:cTn id="29" dur="580">
                                          <p:stCondLst>
                                            <p:cond delay="0"/>
                                          </p:stCondLst>
                                        </p:cTn>
                                        <p:tgtEl>
                                          <p:spTgt spid="27"/>
                                        </p:tgtEl>
                                      </p:cBhvr>
                                    </p:animEffect>
                                    <p:anim calcmode="lin" valueType="num">
                                      <p:cBhvr>
                                        <p:cTn id="30"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35" dur="26">
                                          <p:stCondLst>
                                            <p:cond delay="650"/>
                                          </p:stCondLst>
                                        </p:cTn>
                                        <p:tgtEl>
                                          <p:spTgt spid="27"/>
                                        </p:tgtEl>
                                      </p:cBhvr>
                                      <p:to x="100000" y="60000"/>
                                    </p:animScale>
                                    <p:animScale>
                                      <p:cBhvr>
                                        <p:cTn id="36" dur="166" decel="50000">
                                          <p:stCondLst>
                                            <p:cond delay="676"/>
                                          </p:stCondLst>
                                        </p:cTn>
                                        <p:tgtEl>
                                          <p:spTgt spid="27"/>
                                        </p:tgtEl>
                                      </p:cBhvr>
                                      <p:to x="100000" y="100000"/>
                                    </p:animScale>
                                    <p:animScale>
                                      <p:cBhvr>
                                        <p:cTn id="37" dur="26">
                                          <p:stCondLst>
                                            <p:cond delay="1312"/>
                                          </p:stCondLst>
                                        </p:cTn>
                                        <p:tgtEl>
                                          <p:spTgt spid="27"/>
                                        </p:tgtEl>
                                      </p:cBhvr>
                                      <p:to x="100000" y="80000"/>
                                    </p:animScale>
                                    <p:animScale>
                                      <p:cBhvr>
                                        <p:cTn id="38" dur="166" decel="50000">
                                          <p:stCondLst>
                                            <p:cond delay="1338"/>
                                          </p:stCondLst>
                                        </p:cTn>
                                        <p:tgtEl>
                                          <p:spTgt spid="27"/>
                                        </p:tgtEl>
                                      </p:cBhvr>
                                      <p:to x="100000" y="100000"/>
                                    </p:animScale>
                                    <p:animScale>
                                      <p:cBhvr>
                                        <p:cTn id="39" dur="26">
                                          <p:stCondLst>
                                            <p:cond delay="1642"/>
                                          </p:stCondLst>
                                        </p:cTn>
                                        <p:tgtEl>
                                          <p:spTgt spid="27"/>
                                        </p:tgtEl>
                                      </p:cBhvr>
                                      <p:to x="100000" y="90000"/>
                                    </p:animScale>
                                    <p:animScale>
                                      <p:cBhvr>
                                        <p:cTn id="40" dur="166" decel="50000">
                                          <p:stCondLst>
                                            <p:cond delay="1668"/>
                                          </p:stCondLst>
                                        </p:cTn>
                                        <p:tgtEl>
                                          <p:spTgt spid="27"/>
                                        </p:tgtEl>
                                      </p:cBhvr>
                                      <p:to x="100000" y="100000"/>
                                    </p:animScale>
                                    <p:animScale>
                                      <p:cBhvr>
                                        <p:cTn id="41" dur="26">
                                          <p:stCondLst>
                                            <p:cond delay="1808"/>
                                          </p:stCondLst>
                                        </p:cTn>
                                        <p:tgtEl>
                                          <p:spTgt spid="27"/>
                                        </p:tgtEl>
                                      </p:cBhvr>
                                      <p:to x="100000" y="95000"/>
                                    </p:animScale>
                                    <p:animScale>
                                      <p:cBhvr>
                                        <p:cTn id="42" dur="166" decel="50000">
                                          <p:stCondLst>
                                            <p:cond delay="1834"/>
                                          </p:stCondLst>
                                        </p:cTn>
                                        <p:tgtEl>
                                          <p:spTgt spid="2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27"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768600" y="563880"/>
            <a:ext cx="3252470" cy="463550"/>
            <a:chOff x="4360" y="888"/>
            <a:chExt cx="5122" cy="730"/>
          </a:xfrm>
        </p:grpSpPr>
        <p:grpSp>
          <p:nvGrpSpPr>
            <p:cNvPr id="8200" name="组合 18"/>
            <p:cNvGrpSpPr/>
            <p:nvPr/>
          </p:nvGrpSpPr>
          <p:grpSpPr bwMode="auto">
            <a:xfrm>
              <a:off x="4360" y="946"/>
              <a:ext cx="2343" cy="672"/>
              <a:chOff x="2004695" y="686607"/>
              <a:chExt cx="1983740" cy="570436"/>
            </a:xfrm>
          </p:grpSpPr>
          <p:sp>
            <p:nvSpPr>
              <p:cNvPr id="21" name="圆角矩形 20"/>
              <p:cNvSpPr/>
              <p:nvPr/>
            </p:nvSpPr>
            <p:spPr>
              <a:xfrm>
                <a:off x="2005542" y="686607"/>
                <a:ext cx="1893147" cy="555157"/>
              </a:xfrm>
              <a:prstGeom prst="roundRect">
                <a:avLst/>
              </a:prstGeom>
              <a:solidFill>
                <a:srgbClr val="F07474">
                  <a:lumMod val="75000"/>
                </a:srgbClr>
              </a:solidFill>
              <a:ln w="25400" cap="flat" cmpd="sng" algn="ctr">
                <a:noFill/>
                <a:prstDash val="solid"/>
              </a:ln>
              <a:effectLst/>
            </p:spPr>
            <p:txBody>
              <a:bodyPr anchor="ctr"/>
              <a:lstStyle/>
              <a:p>
                <a:pPr algn="ctr" eaLnBrk="0" fontAlgn="auto" hangingPunct="0">
                  <a:spcBef>
                    <a:spcPts val="0"/>
                  </a:spcBef>
                  <a:spcAft>
                    <a:spcPts val="0"/>
                  </a:spcAft>
                  <a:defRPr/>
                </a:pPr>
                <a:endParaRPr kumimoji="1" lang="zh-CN" altLang="en-US" sz="100"/>
              </a:p>
            </p:txBody>
          </p:sp>
          <p:sp>
            <p:nvSpPr>
              <p:cNvPr id="30737" name="矩形 1"/>
              <p:cNvSpPr>
                <a:spLocks noChangeArrowheads="1"/>
              </p:cNvSpPr>
              <p:nvPr/>
            </p:nvSpPr>
            <p:spPr bwMode="auto">
              <a:xfrm>
                <a:off x="2004695" y="740934"/>
                <a:ext cx="1983740" cy="516109"/>
              </a:xfrm>
              <a:prstGeom prst="rect">
                <a:avLst/>
              </a:prstGeom>
              <a:noFill/>
              <a:ln w="9525">
                <a:noFill/>
                <a:miter lim="800000"/>
              </a:ln>
            </p:spPr>
            <p:txBody>
              <a:bodyPr wrap="square">
                <a:spAutoFit/>
              </a:bodyPr>
              <a:lstStyle/>
              <a:p>
                <a:pPr algn="ctr">
                  <a:lnSpc>
                    <a:spcPct val="80000"/>
                  </a:lnSpc>
                </a:pPr>
                <a:r>
                  <a:rPr lang="zh-CN" altLang="en-US" sz="2400" dirty="0">
                    <a:solidFill>
                      <a:sysClr val="window" lastClr="FFFFFF"/>
                    </a:solidFill>
                    <a:latin typeface="Times New Roman" panose="02020603050405020304" charset="0"/>
                    <a:ea typeface="黑体" panose="02010600030101010101" pitchFamily="49" charset="-122"/>
                  </a:rPr>
                  <a:t>知识点 </a:t>
                </a:r>
                <a:endParaRPr lang="zh-CN" altLang="en-US" sz="2400" b="1" dirty="0">
                  <a:solidFill>
                    <a:sysClr val="window" lastClr="FFFFFF"/>
                  </a:solidFill>
                  <a:latin typeface="Times New Roman" panose="02020603050405020304" charset="0"/>
                  <a:ea typeface="黑体" panose="02010600030101010101" pitchFamily="49" charset="-122"/>
                </a:endParaRPr>
              </a:p>
            </p:txBody>
          </p:sp>
        </p:grpSp>
        <p:sp>
          <p:nvSpPr>
            <p:cNvPr id="22" name="矩形 4"/>
            <p:cNvSpPr>
              <a:spLocks noChangeArrowheads="1"/>
            </p:cNvSpPr>
            <p:nvPr/>
          </p:nvSpPr>
          <p:spPr bwMode="auto">
            <a:xfrm>
              <a:off x="7026" y="888"/>
              <a:ext cx="2456" cy="725"/>
            </a:xfrm>
            <a:prstGeom prst="rect">
              <a:avLst/>
            </a:prstGeom>
            <a:noFill/>
            <a:ln w="9525">
              <a:noFill/>
              <a:miter lim="800000"/>
            </a:ln>
          </p:spPr>
          <p:txBody>
            <a:bodyPr wrap="square">
              <a:spAutoFit/>
            </a:bodyPr>
            <a:lstStyle/>
            <a:p>
              <a:pPr>
                <a:defRPr/>
              </a:pPr>
              <a:r>
                <a:rPr lang="zh-CN" altLang="en-US" sz="2400" b="1" dirty="0">
                  <a:latin typeface="Times New Roman" panose="02020603050405020304" charset="0"/>
                  <a:ea typeface="黑体" panose="02010600030101010101" pitchFamily="49" charset="-122"/>
                </a:rPr>
                <a:t>功 率</a:t>
              </a:r>
            </a:p>
          </p:txBody>
        </p:sp>
      </p:grpSp>
      <p:pic>
        <p:nvPicPr>
          <p:cNvPr id="4" name="图片 3">
            <a:hlinkClick r:id="rId2" action="ppaction://hlinkfile"/>
          </p:cNvPr>
          <p:cNvPicPr>
            <a:picLocks noChangeAspect="1"/>
          </p:cNvPicPr>
          <p:nvPr/>
        </p:nvPicPr>
        <p:blipFill>
          <a:blip r:embed="rId3"/>
          <a:stretch>
            <a:fillRect/>
          </a:stretch>
        </p:blipFill>
        <p:spPr>
          <a:xfrm>
            <a:off x="785955" y="1310340"/>
            <a:ext cx="2693210" cy="1698359"/>
          </a:xfrm>
          <a:prstGeom prst="rect">
            <a:avLst/>
          </a:prstGeom>
        </p:spPr>
      </p:pic>
      <p:sp>
        <p:nvSpPr>
          <p:cNvPr id="5" name="文本框 4"/>
          <p:cNvSpPr txBox="1"/>
          <p:nvPr/>
        </p:nvSpPr>
        <p:spPr>
          <a:xfrm>
            <a:off x="3551660" y="1432307"/>
            <a:ext cx="1409490" cy="1569660"/>
          </a:xfrm>
          <a:prstGeom prst="rect">
            <a:avLst/>
          </a:prstGeom>
          <a:solidFill>
            <a:schemeClr val="bg1"/>
          </a:solidFill>
        </p:spPr>
        <p:txBody>
          <a:bodyPr wrap="square" rtlCol="0">
            <a:spAutoFit/>
          </a:bodyPr>
          <a:lstStyle/>
          <a:p>
            <a:r>
              <a:rPr lang="zh-CN" altLang="en-US" sz="2400" b="1" dirty="0">
                <a:solidFill>
                  <a:srgbClr val="0000FF"/>
                </a:solidFill>
                <a:latin typeface="宋体" panose="02010600030101010101" pitchFamily="2" charset="-122"/>
                <a:ea typeface="宋体" panose="02010600030101010101" pitchFamily="2" charset="-122"/>
              </a:rPr>
              <a:t>做相同的功，用时短的，做功快</a:t>
            </a:r>
          </a:p>
        </p:txBody>
      </p:sp>
      <p:pic>
        <p:nvPicPr>
          <p:cNvPr id="6" name="图片 5">
            <a:hlinkClick r:id="rId2" action="ppaction://hlinkfile"/>
          </p:cNvPr>
          <p:cNvPicPr>
            <a:picLocks noChangeAspect="1"/>
          </p:cNvPicPr>
          <p:nvPr/>
        </p:nvPicPr>
        <p:blipFill>
          <a:blip r:embed="rId4"/>
          <a:stretch>
            <a:fillRect/>
          </a:stretch>
        </p:blipFill>
        <p:spPr>
          <a:xfrm>
            <a:off x="5479013" y="1305092"/>
            <a:ext cx="2835479" cy="1663274"/>
          </a:xfrm>
          <a:prstGeom prst="rect">
            <a:avLst/>
          </a:prstGeom>
        </p:spPr>
      </p:pic>
      <p:sp>
        <p:nvSpPr>
          <p:cNvPr id="7" name="文本框 6"/>
          <p:cNvSpPr txBox="1"/>
          <p:nvPr/>
        </p:nvSpPr>
        <p:spPr>
          <a:xfrm>
            <a:off x="5402649" y="3001967"/>
            <a:ext cx="3430959" cy="829945"/>
          </a:xfrm>
          <a:prstGeom prst="rect">
            <a:avLst/>
          </a:prstGeom>
          <a:solidFill>
            <a:schemeClr val="bg1"/>
          </a:solidFill>
        </p:spPr>
        <p:txBody>
          <a:bodyPr wrap="square" rtlCol="0">
            <a:spAutoFit/>
          </a:bodyPr>
          <a:lstStyle>
            <a:defPPr>
              <a:defRPr lang="zh-CN"/>
            </a:defPPr>
            <a:lvl1pPr>
              <a:defRPr sz="2400" b="1">
                <a:solidFill>
                  <a:srgbClr val="0000FF"/>
                </a:solidFill>
                <a:latin typeface="宋体" panose="02010600030101010101" pitchFamily="2" charset="-122"/>
                <a:ea typeface="宋体" panose="02010600030101010101" pitchFamily="2" charset="-122"/>
              </a:defRPr>
            </a:lvl1pPr>
          </a:lstStyle>
          <a:p>
            <a:pPr algn="ctr"/>
            <a:r>
              <a:rPr lang="zh-CN" altLang="en-US" dirty="0"/>
              <a:t>相等的时间，做功多的，做功快</a:t>
            </a:r>
          </a:p>
        </p:txBody>
      </p:sp>
      <p:pic>
        <p:nvPicPr>
          <p:cNvPr id="8" name="图片 7">
            <a:hlinkClick r:id="rId2" action="ppaction://hlinkfile"/>
          </p:cNvPr>
          <p:cNvPicPr>
            <a:picLocks noChangeAspect="1"/>
          </p:cNvPicPr>
          <p:nvPr/>
        </p:nvPicPr>
        <p:blipFill>
          <a:blip r:embed="rId5"/>
          <a:stretch>
            <a:fillRect/>
          </a:stretch>
        </p:blipFill>
        <p:spPr>
          <a:xfrm>
            <a:off x="1332372" y="3258074"/>
            <a:ext cx="2693210" cy="1690895"/>
          </a:xfrm>
          <a:prstGeom prst="rect">
            <a:avLst/>
          </a:prstGeom>
        </p:spPr>
      </p:pic>
      <p:sp>
        <p:nvSpPr>
          <p:cNvPr id="9" name="文本框 8"/>
          <p:cNvSpPr txBox="1"/>
          <p:nvPr/>
        </p:nvSpPr>
        <p:spPr>
          <a:xfrm>
            <a:off x="4025582" y="3910329"/>
            <a:ext cx="3990975" cy="829945"/>
          </a:xfrm>
          <a:prstGeom prst="rect">
            <a:avLst/>
          </a:prstGeom>
          <a:solidFill>
            <a:schemeClr val="bg1"/>
          </a:solidFill>
        </p:spPr>
        <p:txBody>
          <a:bodyPr wrap="square" rtlCol="0">
            <a:spAutoFit/>
          </a:bodyPr>
          <a:lstStyle/>
          <a:p>
            <a:r>
              <a:rPr lang="zh-CN" altLang="en-US" sz="2400" b="1" dirty="0">
                <a:latin typeface="楷体" panose="02010609060101010101" charset="-122"/>
                <a:ea typeface="楷体" panose="02010609060101010101" charset="-122"/>
              </a:rPr>
              <a:t>做功多少和做功时间都不相同时，如何比较做功快慢呢？</a:t>
            </a:r>
          </a:p>
        </p:txBody>
      </p:sp>
      <p:pic>
        <p:nvPicPr>
          <p:cNvPr id="26" name="Picture 2" descr="D:\图标图片\f3373a58f30e42a28f0f3dcc05381ad6.gif"/>
          <p:cNvPicPr>
            <a:picLocks noChangeAspect="1" noChangeArrowheads="1" noCrop="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0800000">
            <a:off x="3194566" y="2667188"/>
            <a:ext cx="275076" cy="301178"/>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D:\图标图片\f3373a58f30e42a28f0f3dcc05381ad6.gif"/>
          <p:cNvPicPr>
            <a:picLocks noChangeAspect="1" noChangeArrowheads="1" noCrop="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0800000">
            <a:off x="8016557" y="2667188"/>
            <a:ext cx="275076" cy="301178"/>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descr="D:\图标图片\f3373a58f30e42a28f0f3dcc05381ad6.gif"/>
          <p:cNvPicPr>
            <a:picLocks noChangeAspect="1" noChangeArrowheads="1" noCrop="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0800000">
            <a:off x="3751712" y="4647791"/>
            <a:ext cx="275076" cy="30117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cBhvr>
                                    </p:anim>
                                  </p:childTnLst>
                                </p:cTn>
                              </p:par>
                            </p:childTnLst>
                          </p:cTn>
                        </p:par>
                        <p:par>
                          <p:cTn id="8" fill="hold">
                            <p:stCondLst>
                              <p:cond delay="0"/>
                            </p:stCondLst>
                            <p:childTnLst>
                              <p:par>
                                <p:cTn id="9" presetID="10" presetClass="entr" presetSubtype="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 to="" calcmode="lin" valueType="num">
                                      <p:cBhvr>
                                        <p:cTn id="16" dur="1" fill="hold"/>
                                        <p:tgtEl>
                                          <p:spTgt spid="5"/>
                                        </p:tgtEl>
                                      </p:cBhvr>
                                    </p:anim>
                                  </p:childTnLst>
                                </p:cTn>
                              </p:par>
                            </p:childTnLst>
                          </p:cTn>
                        </p:par>
                      </p:childTnLst>
                    </p:cTn>
                  </p:par>
                  <p:par>
                    <p:cTn id="17" fill="hold">
                      <p:stCondLst>
                        <p:cond delay="indefinite"/>
                      </p:stCondLst>
                      <p:childTnLst>
                        <p:par>
                          <p:cTn id="18" fill="hold">
                            <p:stCondLst>
                              <p:cond delay="0"/>
                            </p:stCondLst>
                            <p:childTnLst>
                              <p:par>
                                <p:cTn id="19" presetID="24"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 to="" calcmode="lin" valueType="num">
                                      <p:cBhvr>
                                        <p:cTn id="21" dur="1" fill="hold"/>
                                        <p:tgtEl>
                                          <p:spTgt spid="6"/>
                                        </p:tgtEl>
                                      </p:cBhvr>
                                    </p:anim>
                                  </p:childTnLst>
                                </p:cTn>
                              </p:par>
                              <p:par>
                                <p:cTn id="22" presetID="10" presetClass="entr" presetSubtype="0" fill="hold"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childTnLst>
                          </p:cTn>
                        </p:par>
                      </p:childTnLst>
                    </p:cTn>
                  </p:par>
                  <p:par>
                    <p:cTn id="25" fill="hold">
                      <p:stCondLst>
                        <p:cond delay="indefinite"/>
                      </p:stCondLst>
                      <p:childTnLst>
                        <p:par>
                          <p:cTn id="26" fill="hold">
                            <p:stCondLst>
                              <p:cond delay="0"/>
                            </p:stCondLst>
                            <p:childTnLst>
                              <p:par>
                                <p:cTn id="27" presetID="24"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 to="" calcmode="lin" valueType="num">
                                      <p:cBhvr>
                                        <p:cTn id="29" dur="1" fill="hold"/>
                                        <p:tgtEl>
                                          <p:spTgt spid="7"/>
                                        </p:tgtEl>
                                      </p:cBhvr>
                                    </p:anim>
                                  </p:childTnLst>
                                </p:cTn>
                              </p:par>
                            </p:childTnLst>
                          </p:cTn>
                        </p:par>
                      </p:childTnLst>
                    </p:cTn>
                  </p:par>
                  <p:par>
                    <p:cTn id="30" fill="hold">
                      <p:stCondLst>
                        <p:cond delay="indefinite"/>
                      </p:stCondLst>
                      <p:childTnLst>
                        <p:par>
                          <p:cTn id="31" fill="hold">
                            <p:stCondLst>
                              <p:cond delay="0"/>
                            </p:stCondLst>
                            <p:childTnLst>
                              <p:par>
                                <p:cTn id="32" presetID="24" presetClass="entr" presetSubtype="0"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 to="" calcmode="lin" valueType="num">
                                      <p:cBhvr>
                                        <p:cTn id="34" dur="1" fill="hold"/>
                                        <p:tgtEl>
                                          <p:spTgt spid="8"/>
                                        </p:tgtEl>
                                      </p:cBhvr>
                                    </p:anim>
                                  </p:childTnLst>
                                </p:cTn>
                              </p:par>
                            </p:childTnLst>
                          </p:cTn>
                        </p:par>
                        <p:par>
                          <p:cTn id="35" fill="hold">
                            <p:stCondLst>
                              <p:cond delay="0"/>
                            </p:stCondLst>
                            <p:childTnLst>
                              <p:par>
                                <p:cTn id="36" presetID="10" presetClass="entr" presetSubtype="0" fill="hold"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500"/>
                                        <p:tgtEl>
                                          <p:spTgt spid="28"/>
                                        </p:tgtEl>
                                      </p:cBhvr>
                                    </p:animEffect>
                                  </p:childTnLst>
                                </p:cTn>
                              </p:par>
                            </p:childTnLst>
                          </p:cTn>
                        </p:par>
                      </p:childTnLst>
                    </p:cTn>
                  </p:par>
                  <p:par>
                    <p:cTn id="39" fill="hold">
                      <p:stCondLst>
                        <p:cond delay="indefinite"/>
                      </p:stCondLst>
                      <p:childTnLst>
                        <p:par>
                          <p:cTn id="40" fill="hold">
                            <p:stCondLst>
                              <p:cond delay="0"/>
                            </p:stCondLst>
                            <p:childTnLst>
                              <p:par>
                                <p:cTn id="41" presetID="24" presetClass="entr" presetSubtype="0"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to="" calcmode="lin" valueType="num">
                                      <p:cBhvr>
                                        <p:cTn id="43" dur="1" fill="hold"/>
                                        <p:tgtEl>
                                          <p:spTgt spid="9"/>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bldLvl="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2"/>
          <p:cNvSpPr/>
          <p:nvPr/>
        </p:nvSpPr>
        <p:spPr>
          <a:xfrm>
            <a:off x="489696" y="641478"/>
            <a:ext cx="8047355" cy="936347"/>
          </a:xfrm>
          <a:prstGeom prst="rect">
            <a:avLst/>
          </a:prstGeom>
          <a:noFill/>
          <a:ln w="9525">
            <a:noFill/>
          </a:ln>
        </p:spPr>
        <p:txBody>
          <a:bodyPr wrap="square">
            <a:spAutoFit/>
          </a:bodyPr>
          <a:lstStyle/>
          <a:p>
            <a:pPr>
              <a:lnSpc>
                <a:spcPct val="120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甲、乙、丙三位同学分别搬砖到二楼，</a:t>
            </a:r>
            <a:r>
              <a:rPr lang="zh-CN" altLang="en-US"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每块砖重为</a:t>
            </a:r>
            <a:r>
              <a:rPr lang="en-US" altLang="zh-CN"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10 N</a:t>
            </a:r>
            <a:r>
              <a:rPr lang="zh-CN" altLang="en-US"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，楼高为 </a:t>
            </a:r>
            <a:r>
              <a:rPr lang="en-US" altLang="zh-CN"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3 m</a:t>
            </a:r>
            <a:r>
              <a:rPr lang="zh-CN" altLang="en-US"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a:t>
            </a:r>
            <a:r>
              <a:rPr lang="zh-CN" altLang="en-US" sz="2400" b="1" dirty="0">
                <a:latin typeface="Times New Roman" panose="02020603050405020304" pitchFamily="18" charset="0"/>
                <a:ea typeface="楷体" panose="02010609060101010101" charset="-122"/>
                <a:cs typeface="Times New Roman" panose="02020603050405020304" pitchFamily="18" charset="0"/>
              </a:rPr>
              <a:t>他们搬砖的数量和所用的时间如下表：</a:t>
            </a:r>
          </a:p>
        </p:txBody>
      </p:sp>
      <p:graphicFrame>
        <p:nvGraphicFramePr>
          <p:cNvPr id="37981" name="表格 37980"/>
          <p:cNvGraphicFramePr/>
          <p:nvPr>
            <p:extLst>
              <p:ext uri="{D42A27DB-BD31-4B8C-83A1-F6EECF244321}">
                <p14:modId xmlns:p14="http://schemas.microsoft.com/office/powerpoint/2010/main" val="726308778"/>
              </p:ext>
            </p:extLst>
          </p:nvPr>
        </p:nvGraphicFramePr>
        <p:xfrm>
          <a:off x="494665" y="1769745"/>
          <a:ext cx="8174355" cy="1737392"/>
        </p:xfrm>
        <a:graphic>
          <a:graphicData uri="http://schemas.openxmlformats.org/drawingml/2006/table">
            <a:tbl>
              <a:tblPr/>
              <a:tblGrid>
                <a:gridCol w="2299970">
                  <a:extLst>
                    <a:ext uri="{9D8B030D-6E8A-4147-A177-3AD203B41FA5}">
                      <a16:colId xmlns:a16="http://schemas.microsoft.com/office/drawing/2014/main" xmlns="" val="20000"/>
                    </a:ext>
                  </a:extLst>
                </a:gridCol>
                <a:gridCol w="1859915">
                  <a:extLst>
                    <a:ext uri="{9D8B030D-6E8A-4147-A177-3AD203B41FA5}">
                      <a16:colId xmlns:a16="http://schemas.microsoft.com/office/drawing/2014/main" xmlns="" val="20001"/>
                    </a:ext>
                  </a:extLst>
                </a:gridCol>
                <a:gridCol w="1971040">
                  <a:extLst>
                    <a:ext uri="{9D8B030D-6E8A-4147-A177-3AD203B41FA5}">
                      <a16:colId xmlns:a16="http://schemas.microsoft.com/office/drawing/2014/main" xmlns="" val="20002"/>
                    </a:ext>
                  </a:extLst>
                </a:gridCol>
                <a:gridCol w="2043430">
                  <a:extLst>
                    <a:ext uri="{9D8B030D-6E8A-4147-A177-3AD203B41FA5}">
                      <a16:colId xmlns:a16="http://schemas.microsoft.com/office/drawing/2014/main" xmlns="" val="20003"/>
                    </a:ext>
                  </a:extLst>
                </a:gridCol>
              </a:tblGrid>
              <a:tr h="434340">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lang="zh-CN" altLang="en-US" sz="2400" b="1" dirty="0">
                        <a:latin typeface="Times New Roman" panose="02020603050405020304" pitchFamily="18" charset="0"/>
                        <a:ea typeface="楷体" panose="02010609060101010101" charset="-122"/>
                        <a:cs typeface="Times New Roman" panose="02020603050405020304" pitchFamily="18" charset="0"/>
                      </a:endParaRPr>
                    </a:p>
                  </a:txBody>
                  <a:tcPr marL="68588" marR="68588" marT="34294" marB="34294">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zh-CN" altLang="en-US" sz="2400" b="1" dirty="0">
                          <a:latin typeface="Times New Roman" panose="02020603050405020304" pitchFamily="18" charset="0"/>
                          <a:ea typeface="楷体" panose="02010609060101010101" charset="-122"/>
                          <a:cs typeface="Times New Roman" panose="02020603050405020304" pitchFamily="18" charset="0"/>
                        </a:rPr>
                        <a:t>甲</a:t>
                      </a:r>
                    </a:p>
                  </a:txBody>
                  <a:tcPr marL="68588" marR="68588" marT="34294" marB="34294">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zh-CN" altLang="en-US" sz="2400" b="1" dirty="0">
                          <a:latin typeface="Times New Roman" panose="02020603050405020304" pitchFamily="18" charset="0"/>
                          <a:ea typeface="楷体" panose="02010609060101010101" charset="-122"/>
                          <a:cs typeface="Times New Roman" panose="02020603050405020304" pitchFamily="18" charset="0"/>
                        </a:rPr>
                        <a:t>乙</a:t>
                      </a:r>
                    </a:p>
                  </a:txBody>
                  <a:tcPr marL="68588" marR="68588" marT="34294" marB="34294">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zh-CN" altLang="en-US" sz="2400" b="1" dirty="0">
                          <a:latin typeface="Times New Roman" panose="02020603050405020304" pitchFamily="18" charset="0"/>
                          <a:ea typeface="楷体" panose="02010609060101010101" charset="-122"/>
                          <a:cs typeface="Times New Roman" panose="02020603050405020304" pitchFamily="18" charset="0"/>
                        </a:rPr>
                        <a:t>丙</a:t>
                      </a:r>
                    </a:p>
                  </a:txBody>
                  <a:tcPr marL="68588" marR="68588" marT="34294" marB="34294">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434340">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zh-CN" altLang="en-US" sz="2400" b="1" dirty="0">
                          <a:latin typeface="Times New Roman" panose="02020603050405020304" pitchFamily="18" charset="0"/>
                          <a:ea typeface="楷体" panose="02010609060101010101" charset="-122"/>
                          <a:cs typeface="Times New Roman" panose="02020603050405020304" pitchFamily="18" charset="0"/>
                        </a:rPr>
                        <a:t>砖数（块）</a:t>
                      </a:r>
                    </a:p>
                  </a:txBody>
                  <a:tcPr marL="68588" marR="68588" marT="34294" marB="34294">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en-US" altLang="zh-CN" sz="2400" b="1">
                          <a:latin typeface="Times New Roman" panose="02020603050405020304" pitchFamily="18" charset="0"/>
                          <a:ea typeface="楷体" panose="02010609060101010101" charset="-122"/>
                          <a:cs typeface="Times New Roman" panose="02020603050405020304" pitchFamily="18" charset="0"/>
                        </a:rPr>
                        <a:t>20</a:t>
                      </a:r>
                    </a:p>
                  </a:txBody>
                  <a:tcPr marL="68588" marR="68588" marT="34294" marB="34294">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en-US" altLang="zh-CN" sz="2400" b="1">
                          <a:latin typeface="Times New Roman" panose="02020603050405020304" pitchFamily="18" charset="0"/>
                          <a:ea typeface="楷体" panose="02010609060101010101" charset="-122"/>
                          <a:cs typeface="Times New Roman" panose="02020603050405020304" pitchFamily="18" charset="0"/>
                        </a:rPr>
                        <a:t>20</a:t>
                      </a:r>
                      <a:endParaRPr lang="en-US" altLang="zh-CN" sz="2400" b="1" dirty="0">
                        <a:latin typeface="Times New Roman" panose="02020603050405020304" pitchFamily="18" charset="0"/>
                        <a:ea typeface="楷体" panose="02010609060101010101" charset="-122"/>
                        <a:cs typeface="Times New Roman" panose="02020603050405020304" pitchFamily="18" charset="0"/>
                      </a:endParaRPr>
                    </a:p>
                  </a:txBody>
                  <a:tcPr marL="68588" marR="68588" marT="34294" marB="34294">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en-US" altLang="zh-CN" sz="2400" b="1">
                          <a:latin typeface="Times New Roman" panose="02020603050405020304" pitchFamily="18" charset="0"/>
                          <a:ea typeface="楷体" panose="02010609060101010101" charset="-122"/>
                          <a:cs typeface="Times New Roman" panose="02020603050405020304" pitchFamily="18" charset="0"/>
                        </a:rPr>
                        <a:t>15</a:t>
                      </a:r>
                    </a:p>
                  </a:txBody>
                  <a:tcPr marL="68588" marR="68588" marT="34294" marB="34294">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34340">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zh-CN" altLang="en-US" sz="2400" b="1" dirty="0">
                          <a:latin typeface="Times New Roman" panose="02020603050405020304" pitchFamily="18" charset="0"/>
                          <a:ea typeface="楷体" panose="02010609060101010101" charset="-122"/>
                          <a:cs typeface="Times New Roman" panose="02020603050405020304" pitchFamily="18" charset="0"/>
                        </a:rPr>
                        <a:t>做功（</a:t>
                      </a:r>
                      <a:r>
                        <a:rPr lang="en-US" altLang="zh-CN" sz="2400" b="1" dirty="0">
                          <a:latin typeface="Times New Roman" panose="02020603050405020304" pitchFamily="18" charset="0"/>
                          <a:ea typeface="楷体" panose="02010609060101010101" charset="-122"/>
                          <a:cs typeface="Times New Roman" panose="02020603050405020304" pitchFamily="18" charset="0"/>
                        </a:rPr>
                        <a:t>J</a:t>
                      </a:r>
                      <a:r>
                        <a:rPr lang="zh-CN" altLang="en-US" sz="2400" b="1" dirty="0">
                          <a:latin typeface="Times New Roman" panose="02020603050405020304" pitchFamily="18" charset="0"/>
                          <a:ea typeface="楷体" panose="02010609060101010101" charset="-122"/>
                          <a:cs typeface="Times New Roman" panose="02020603050405020304" pitchFamily="18" charset="0"/>
                        </a:rPr>
                        <a:t>）</a:t>
                      </a:r>
                    </a:p>
                  </a:txBody>
                  <a:tcPr marL="68588" marR="68588" marT="34294" marB="34294">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eaLnBrk="1" hangingPunct="1">
                        <a:spcBef>
                          <a:spcPct val="0"/>
                        </a:spcBef>
                        <a:buFontTx/>
                        <a:buNone/>
                      </a:pPr>
                      <a:endParaRPr lang="zh-CN" altLang="en-US" sz="2400" b="1" dirty="0">
                        <a:latin typeface="Times New Roman" panose="02020603050405020304" pitchFamily="18" charset="0"/>
                        <a:ea typeface="楷体" panose="02010609060101010101" charset="-122"/>
                        <a:cs typeface="Times New Roman" panose="02020603050405020304" pitchFamily="18" charset="0"/>
                      </a:endParaRPr>
                    </a:p>
                  </a:txBody>
                  <a:tcPr marL="68588" marR="68588" marT="34294" marB="34294">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eaLnBrk="1" hangingPunct="1">
                        <a:spcBef>
                          <a:spcPct val="0"/>
                        </a:spcBef>
                        <a:buFontTx/>
                        <a:buNone/>
                      </a:pPr>
                      <a:endParaRPr lang="zh-CN" altLang="en-US" sz="2400" b="1" dirty="0">
                        <a:latin typeface="Times New Roman" panose="02020603050405020304" pitchFamily="18" charset="0"/>
                        <a:ea typeface="楷体" panose="02010609060101010101" charset="-122"/>
                        <a:cs typeface="Times New Roman" panose="02020603050405020304" pitchFamily="18" charset="0"/>
                      </a:endParaRPr>
                    </a:p>
                  </a:txBody>
                  <a:tcPr marL="68588" marR="68588" marT="34294" marB="34294">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eaLnBrk="1" hangingPunct="1">
                        <a:spcBef>
                          <a:spcPct val="0"/>
                        </a:spcBef>
                        <a:buFontTx/>
                        <a:buNone/>
                      </a:pPr>
                      <a:endParaRPr lang="zh-CN" altLang="en-US" sz="2400" b="1" dirty="0">
                        <a:latin typeface="Times New Roman" panose="02020603050405020304" pitchFamily="18" charset="0"/>
                        <a:ea typeface="楷体" panose="02010609060101010101" charset="-122"/>
                        <a:cs typeface="Times New Roman" panose="02020603050405020304" pitchFamily="18" charset="0"/>
                      </a:endParaRPr>
                    </a:p>
                  </a:txBody>
                  <a:tcPr marL="68588" marR="68588" marT="34294" marB="34294">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34340">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zh-CN" altLang="en-US" sz="2400" b="1" dirty="0">
                          <a:latin typeface="Times New Roman" panose="02020603050405020304" pitchFamily="18" charset="0"/>
                          <a:ea typeface="楷体" panose="02010609060101010101" charset="-122"/>
                          <a:cs typeface="Times New Roman" panose="02020603050405020304" pitchFamily="18" charset="0"/>
                        </a:rPr>
                        <a:t>时间（</a:t>
                      </a:r>
                      <a:r>
                        <a:rPr lang="en-US" altLang="zh-CN" sz="2400" b="1" dirty="0">
                          <a:latin typeface="Times New Roman" panose="02020603050405020304" pitchFamily="18" charset="0"/>
                          <a:ea typeface="楷体" panose="02010609060101010101" charset="-122"/>
                          <a:cs typeface="Times New Roman" panose="02020603050405020304" pitchFamily="18" charset="0"/>
                        </a:rPr>
                        <a:t>min</a:t>
                      </a:r>
                      <a:r>
                        <a:rPr lang="zh-CN" altLang="en-US" sz="2400" b="1" dirty="0">
                          <a:latin typeface="Times New Roman" panose="02020603050405020304" pitchFamily="18" charset="0"/>
                          <a:ea typeface="楷体" panose="02010609060101010101" charset="-122"/>
                          <a:cs typeface="Times New Roman" panose="02020603050405020304" pitchFamily="18" charset="0"/>
                        </a:rPr>
                        <a:t>）</a:t>
                      </a:r>
                    </a:p>
                  </a:txBody>
                  <a:tcPr marL="68588" marR="68588" marT="34294" marB="34294">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en-US" altLang="zh-CN" sz="2400" b="1" dirty="0">
                          <a:latin typeface="Times New Roman" panose="02020603050405020304" pitchFamily="18" charset="0"/>
                          <a:ea typeface="楷体" panose="02010609060101010101" charset="-122"/>
                          <a:cs typeface="Times New Roman" panose="02020603050405020304" pitchFamily="18" charset="0"/>
                        </a:rPr>
                        <a:t>10</a:t>
                      </a:r>
                    </a:p>
                  </a:txBody>
                  <a:tcPr marL="68588" marR="68588" marT="34294" marB="34294">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en-US" altLang="zh-CN" sz="2400" b="1">
                          <a:latin typeface="Times New Roman" panose="02020603050405020304" pitchFamily="18" charset="0"/>
                          <a:ea typeface="楷体" panose="02010609060101010101" charset="-122"/>
                          <a:cs typeface="Times New Roman" panose="02020603050405020304" pitchFamily="18" charset="0"/>
                        </a:rPr>
                        <a:t>20</a:t>
                      </a:r>
                      <a:endParaRPr lang="en-US" altLang="zh-CN" sz="2400" b="1" dirty="0">
                        <a:latin typeface="Times New Roman" panose="02020603050405020304" pitchFamily="18" charset="0"/>
                        <a:ea typeface="楷体" panose="02010609060101010101" charset="-122"/>
                        <a:cs typeface="Times New Roman" panose="02020603050405020304" pitchFamily="18" charset="0"/>
                      </a:endParaRPr>
                    </a:p>
                  </a:txBody>
                  <a:tcPr marL="68588" marR="68588" marT="34294" marB="34294">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en-US" altLang="zh-CN" sz="2400" b="1" dirty="0">
                          <a:latin typeface="Times New Roman" panose="02020603050405020304" pitchFamily="18" charset="0"/>
                          <a:ea typeface="楷体" panose="02010609060101010101" charset="-122"/>
                          <a:cs typeface="Times New Roman" panose="02020603050405020304" pitchFamily="18" charset="0"/>
                        </a:rPr>
                        <a:t>20</a:t>
                      </a:r>
                    </a:p>
                  </a:txBody>
                  <a:tcPr marL="68588" marR="68588" marT="34294" marB="34294">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7971" name="圆角矩形 5"/>
          <p:cNvSpPr/>
          <p:nvPr/>
        </p:nvSpPr>
        <p:spPr>
          <a:xfrm>
            <a:off x="602073" y="3737202"/>
            <a:ext cx="4123690" cy="396240"/>
          </a:xfrm>
          <a:prstGeom prst="roundRect">
            <a:avLst>
              <a:gd name="adj" fmla="val 8579"/>
            </a:avLst>
          </a:prstGeom>
          <a:noFill/>
          <a:ln w="25400" cap="flat" cmpd="sng">
            <a:noFill/>
            <a:prstDash val="solid"/>
            <a:headEnd type="none" w="med" len="med"/>
            <a:tailEnd type="none" w="med" len="med"/>
          </a:ln>
        </p:spPr>
        <p:txBody>
          <a:bodyPr anchor="ctr"/>
          <a:lstStyle/>
          <a:p>
            <a:pPr>
              <a:lnSpc>
                <a:spcPct val="120000"/>
              </a:lnSpc>
            </a:pPr>
            <a:r>
              <a:rPr lang="zh-CN" altLang="en-US" sz="2400" b="1" dirty="0">
                <a:latin typeface="楷体" panose="02010609060101010101" charset="-122"/>
                <a:ea typeface="楷体" panose="02010609060101010101" charset="-122"/>
              </a:rPr>
              <a:t>甲、乙、丙做功分别是多少？</a:t>
            </a:r>
          </a:p>
        </p:txBody>
      </p:sp>
      <p:sp>
        <p:nvSpPr>
          <p:cNvPr id="37972" name="矩形 37971"/>
          <p:cNvSpPr/>
          <p:nvPr/>
        </p:nvSpPr>
        <p:spPr>
          <a:xfrm>
            <a:off x="3428365" y="2645410"/>
            <a:ext cx="869950" cy="460375"/>
          </a:xfrm>
          <a:prstGeom prst="rect">
            <a:avLst/>
          </a:prstGeom>
          <a:noFill/>
          <a:ln w="9525">
            <a:noFill/>
          </a:ln>
        </p:spPr>
        <p:txBody>
          <a:bodyPr wrap="square" anchor="t">
            <a:spAutoFit/>
          </a:bodyPr>
          <a:lstStyle/>
          <a:p>
            <a:r>
              <a:rPr lang="en-US" altLang="zh-CN" sz="2400" b="1" dirty="0">
                <a:solidFill>
                  <a:srgbClr val="CC0000"/>
                </a:solidFill>
                <a:latin typeface="Times New Roman" panose="02020603050405020304" pitchFamily="18" charset="0"/>
                <a:ea typeface="楷体" panose="02010609060101010101" charset="-122"/>
                <a:cs typeface="Times New Roman" panose="02020603050405020304" pitchFamily="18" charset="0"/>
              </a:rPr>
              <a:t>600</a:t>
            </a:r>
          </a:p>
        </p:txBody>
      </p:sp>
      <p:sp>
        <p:nvSpPr>
          <p:cNvPr id="37973" name="矩形 37972"/>
          <p:cNvSpPr/>
          <p:nvPr/>
        </p:nvSpPr>
        <p:spPr>
          <a:xfrm>
            <a:off x="7266305" y="2633980"/>
            <a:ext cx="869950" cy="460375"/>
          </a:xfrm>
          <a:prstGeom prst="rect">
            <a:avLst/>
          </a:prstGeom>
          <a:noFill/>
          <a:ln w="9525">
            <a:noFill/>
          </a:ln>
        </p:spPr>
        <p:txBody>
          <a:bodyPr wrap="square" anchor="t">
            <a:spAutoFit/>
          </a:bodyPr>
          <a:lstStyle/>
          <a:p>
            <a:r>
              <a:rPr lang="en-US" altLang="zh-CN" sz="2400" b="1" dirty="0">
                <a:solidFill>
                  <a:srgbClr val="CC0000"/>
                </a:solidFill>
                <a:latin typeface="Times New Roman" panose="02020603050405020304" pitchFamily="18" charset="0"/>
                <a:ea typeface="楷体" panose="02010609060101010101" charset="-122"/>
                <a:cs typeface="Times New Roman" panose="02020603050405020304" pitchFamily="18" charset="0"/>
              </a:rPr>
              <a:t>450</a:t>
            </a:r>
          </a:p>
        </p:txBody>
      </p:sp>
      <p:sp>
        <p:nvSpPr>
          <p:cNvPr id="37974" name="矩形 37973"/>
          <p:cNvSpPr/>
          <p:nvPr/>
        </p:nvSpPr>
        <p:spPr>
          <a:xfrm>
            <a:off x="5329555" y="2633980"/>
            <a:ext cx="869950" cy="460375"/>
          </a:xfrm>
          <a:prstGeom prst="rect">
            <a:avLst/>
          </a:prstGeom>
          <a:noFill/>
          <a:ln w="9525">
            <a:noFill/>
          </a:ln>
        </p:spPr>
        <p:txBody>
          <a:bodyPr wrap="square" anchor="t">
            <a:spAutoFit/>
          </a:bodyPr>
          <a:lstStyle/>
          <a:p>
            <a:r>
              <a:rPr lang="en-US" altLang="zh-CN" sz="2400" b="1">
                <a:solidFill>
                  <a:srgbClr val="CC0000"/>
                </a:solidFill>
                <a:latin typeface="Times New Roman" panose="02020603050405020304" pitchFamily="18" charset="0"/>
                <a:ea typeface="楷体" panose="02010609060101010101" charset="-122"/>
                <a:cs typeface="Times New Roman" panose="02020603050405020304" pitchFamily="18" charset="0"/>
              </a:rPr>
              <a:t>600</a:t>
            </a:r>
            <a:endParaRPr lang="en-US" altLang="zh-CN" sz="2400" b="1" dirty="0">
              <a:solidFill>
                <a:srgbClr val="CC0000"/>
              </a:solidFill>
              <a:latin typeface="Times New Roman" panose="02020603050405020304" pitchFamily="18" charset="0"/>
              <a:ea typeface="楷体" panose="02010609060101010101" charset="-122"/>
              <a:cs typeface="Times New Roman" panose="02020603050405020304" pitchFamily="18" charset="0"/>
            </a:endParaRPr>
          </a:p>
        </p:txBody>
      </p:sp>
      <p:sp>
        <p:nvSpPr>
          <p:cNvPr id="37975" name="圆角矩形 5"/>
          <p:cNvSpPr/>
          <p:nvPr/>
        </p:nvSpPr>
        <p:spPr>
          <a:xfrm>
            <a:off x="4833142" y="3737202"/>
            <a:ext cx="3567430" cy="396875"/>
          </a:xfrm>
          <a:prstGeom prst="roundRect">
            <a:avLst>
              <a:gd name="adj" fmla="val 8579"/>
            </a:avLst>
          </a:prstGeom>
          <a:noFill/>
          <a:ln w="25400" cap="flat" cmpd="sng">
            <a:noFill/>
            <a:prstDash val="solid"/>
            <a:headEnd type="none" w="med" len="med"/>
            <a:tailEnd type="none" w="med" len="med"/>
          </a:ln>
        </p:spPr>
        <p:txBody>
          <a:bodyPr anchor="ctr"/>
          <a:lstStyle/>
          <a:p>
            <a:pPr>
              <a:lnSpc>
                <a:spcPct val="120000"/>
              </a:lnSpc>
            </a:pPr>
            <a:r>
              <a:rPr lang="zh-CN" altLang="en-US" sz="2400" b="1" dirty="0">
                <a:latin typeface="楷体" panose="02010609060101010101" charset="-122"/>
                <a:ea typeface="楷体" panose="02010609060101010101" charset="-122"/>
              </a:rPr>
              <a:t>甲、乙、丙做功谁最快？</a:t>
            </a:r>
          </a:p>
        </p:txBody>
      </p:sp>
      <p:sp>
        <p:nvSpPr>
          <p:cNvPr id="9" name="TextBox 8"/>
          <p:cNvSpPr txBox="1"/>
          <p:nvPr/>
        </p:nvSpPr>
        <p:spPr>
          <a:xfrm>
            <a:off x="4833142" y="4211425"/>
            <a:ext cx="3790741" cy="592271"/>
          </a:xfrm>
          <a:prstGeom prst="round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lnSpc>
                <a:spcPct val="120000"/>
              </a:lnSpc>
            </a:pPr>
            <a:r>
              <a:rPr lang="zh-CN" altLang="en-US" sz="2400" b="1" dirty="0">
                <a:solidFill>
                  <a:srgbClr val="CC0000"/>
                </a:solidFill>
                <a:latin typeface="宋体" panose="02010600030101010101" pitchFamily="2" charset="-122"/>
                <a:cs typeface="楷体" panose="02010609060101010101" charset="-122"/>
              </a:rPr>
              <a:t> 应选取同一标准进行比较。</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7971"/>
                                        </p:tgtEl>
                                        <p:attrNameLst>
                                          <p:attrName>style.visibility</p:attrName>
                                        </p:attrNameLst>
                                      </p:cBhvr>
                                      <p:to>
                                        <p:strVal val="visible"/>
                                      </p:to>
                                    </p:set>
                                    <p:animEffect transition="in" filter="blinds(horizontal)">
                                      <p:cBhvr>
                                        <p:cTn id="7" dur="500"/>
                                        <p:tgtEl>
                                          <p:spTgt spid="3797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797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7974"/>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7973"/>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37975"/>
                                        </p:tgtEl>
                                        <p:attrNameLst>
                                          <p:attrName>style.visibility</p:attrName>
                                        </p:attrNameLst>
                                      </p:cBhvr>
                                      <p:to>
                                        <p:strVal val="visible"/>
                                      </p:to>
                                    </p:set>
                                    <p:animEffect transition="in" filter="blinds(horizontal)">
                                      <p:cBhvr>
                                        <p:cTn id="24" dur="500"/>
                                        <p:tgtEl>
                                          <p:spTgt spid="37975"/>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linds(horizontal)">
                                      <p:cBhvr>
                                        <p:cTn id="2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71" grpId="0" bldLvl="0"/>
      <p:bldP spid="37972" grpId="0"/>
      <p:bldP spid="37973" grpId="0"/>
      <p:bldP spid="37974" grpId="0"/>
      <p:bldP spid="37975" grpId="0" bldLvl="0"/>
      <p:bldP spid="9"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24" name="AutoShape 59"/>
          <p:cNvSpPr/>
          <p:nvPr/>
        </p:nvSpPr>
        <p:spPr>
          <a:xfrm>
            <a:off x="4612945" y="973268"/>
            <a:ext cx="1215390" cy="208915"/>
          </a:xfrm>
          <a:prstGeom prst="rightArrow">
            <a:avLst>
              <a:gd name="adj1" fmla="val 50000"/>
              <a:gd name="adj2" fmla="val 176147"/>
            </a:avLst>
          </a:prstGeom>
          <a:solidFill>
            <a:schemeClr val="accent1"/>
          </a:solidFill>
          <a:ln w="9525" cap="flat" cmpd="sng">
            <a:solidFill>
              <a:schemeClr val="accent1"/>
            </a:solidFill>
            <a:prstDash val="solid"/>
            <a:miter/>
            <a:headEnd type="none" w="med" len="med"/>
            <a:tailEnd type="none" w="med" len="med"/>
          </a:ln>
        </p:spPr>
        <p:txBody>
          <a:bodyPr wrap="none" anchor="ctr"/>
          <a:lstStyle/>
          <a:p>
            <a:endParaRPr lang="zh-CN" altLang="en-US" sz="2400" b="1" dirty="0">
              <a:latin typeface="楷体" panose="02010609060101010101" charset="-122"/>
              <a:ea typeface="楷体" panose="02010609060101010101" charset="-122"/>
            </a:endParaRPr>
          </a:p>
        </p:txBody>
      </p:sp>
      <p:graphicFrame>
        <p:nvGraphicFramePr>
          <p:cNvPr id="39048" name="表格 39047"/>
          <p:cNvGraphicFramePr/>
          <p:nvPr>
            <p:extLst>
              <p:ext uri="{D42A27DB-BD31-4B8C-83A1-F6EECF244321}">
                <p14:modId xmlns:p14="http://schemas.microsoft.com/office/powerpoint/2010/main" val="233672589"/>
              </p:ext>
            </p:extLst>
          </p:nvPr>
        </p:nvGraphicFramePr>
        <p:xfrm>
          <a:off x="551180" y="1657012"/>
          <a:ext cx="8041005" cy="2623852"/>
        </p:xfrm>
        <a:graphic>
          <a:graphicData uri="http://schemas.openxmlformats.org/drawingml/2006/table">
            <a:tbl>
              <a:tblPr/>
              <a:tblGrid>
                <a:gridCol w="3195955">
                  <a:extLst>
                    <a:ext uri="{9D8B030D-6E8A-4147-A177-3AD203B41FA5}">
                      <a16:colId xmlns:a16="http://schemas.microsoft.com/office/drawing/2014/main" xmlns="" val="20000"/>
                    </a:ext>
                  </a:extLst>
                </a:gridCol>
                <a:gridCol w="1651000">
                  <a:extLst>
                    <a:ext uri="{9D8B030D-6E8A-4147-A177-3AD203B41FA5}">
                      <a16:colId xmlns:a16="http://schemas.microsoft.com/office/drawing/2014/main" xmlns="" val="20001"/>
                    </a:ext>
                  </a:extLst>
                </a:gridCol>
                <a:gridCol w="1651000">
                  <a:extLst>
                    <a:ext uri="{9D8B030D-6E8A-4147-A177-3AD203B41FA5}">
                      <a16:colId xmlns:a16="http://schemas.microsoft.com/office/drawing/2014/main" xmlns="" val="20002"/>
                    </a:ext>
                  </a:extLst>
                </a:gridCol>
                <a:gridCol w="1543050">
                  <a:extLst>
                    <a:ext uri="{9D8B030D-6E8A-4147-A177-3AD203B41FA5}">
                      <a16:colId xmlns:a16="http://schemas.microsoft.com/office/drawing/2014/main" xmlns="" val="20003"/>
                    </a:ext>
                  </a:extLst>
                </a:gridCol>
              </a:tblGrid>
              <a:tr h="347980">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endParaRPr lang="zh-CN" altLang="en-US" sz="2400" b="1" dirty="0">
                        <a:latin typeface="Times New Roman" panose="02020603050405020304" pitchFamily="18" charset="0"/>
                        <a:ea typeface="楷体" panose="02010609060101010101" charset="-122"/>
                        <a:cs typeface="Times New Roman" panose="02020603050405020304" pitchFamily="18" charset="0"/>
                      </a:endParaRPr>
                    </a:p>
                  </a:txBody>
                  <a:tcPr marL="68588" marR="68588" marT="34294" marB="34294">
                    <a:lnL w="28575" cap="flat" cmpd="sng">
                      <a:solidFill>
                        <a:schemeClr val="tx1"/>
                      </a:solidFill>
                      <a:prstDash val="solid"/>
                      <a:headEnd type="none" w="med" len="med"/>
                      <a:tailEnd type="none" w="med" len="med"/>
                    </a:lnL>
                    <a:lnR w="635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635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zh-CN" altLang="en-US" sz="2400" b="1" dirty="0">
                          <a:latin typeface="Times New Roman" panose="02020603050405020304" pitchFamily="18" charset="0"/>
                          <a:ea typeface="楷体" panose="02010609060101010101" charset="-122"/>
                          <a:cs typeface="Times New Roman" panose="02020603050405020304" pitchFamily="18" charset="0"/>
                        </a:rPr>
                        <a:t>甲</a:t>
                      </a:r>
                    </a:p>
                  </a:txBody>
                  <a:tcPr marL="68588" marR="68588" marT="34294" marB="34294">
                    <a:lnL w="6350" cap="flat" cmpd="sng">
                      <a:solidFill>
                        <a:schemeClr val="tx1"/>
                      </a:solidFill>
                      <a:prstDash val="solid"/>
                      <a:headEnd type="none" w="med" len="med"/>
                      <a:tailEnd type="none" w="med" len="med"/>
                    </a:lnL>
                    <a:lnR w="635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635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zh-CN" altLang="en-US" sz="2400" b="1" dirty="0">
                          <a:latin typeface="Times New Roman" panose="02020603050405020304" pitchFamily="18" charset="0"/>
                          <a:ea typeface="楷体" panose="02010609060101010101" charset="-122"/>
                          <a:cs typeface="Times New Roman" panose="02020603050405020304" pitchFamily="18" charset="0"/>
                        </a:rPr>
                        <a:t>乙</a:t>
                      </a:r>
                    </a:p>
                  </a:txBody>
                  <a:tcPr marL="68588" marR="68588" marT="34294" marB="34294">
                    <a:lnL w="6350" cap="flat" cmpd="sng">
                      <a:solidFill>
                        <a:schemeClr val="tx1"/>
                      </a:solidFill>
                      <a:prstDash val="solid"/>
                      <a:headEnd type="none" w="med" len="med"/>
                      <a:tailEnd type="none" w="med" len="med"/>
                    </a:lnL>
                    <a:lnR w="635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635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zh-CN" altLang="en-US" sz="2400" b="1" dirty="0">
                          <a:latin typeface="Times New Roman" panose="02020603050405020304" pitchFamily="18" charset="0"/>
                          <a:ea typeface="楷体" panose="02010609060101010101" charset="-122"/>
                          <a:cs typeface="Times New Roman" panose="02020603050405020304" pitchFamily="18" charset="0"/>
                        </a:rPr>
                        <a:t>丙</a:t>
                      </a:r>
                    </a:p>
                  </a:txBody>
                  <a:tcPr marL="68588" marR="68588" marT="34294" marB="34294">
                    <a:lnL w="635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6350"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303530">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zh-CN" altLang="en-US" sz="2400" b="1" dirty="0">
                          <a:latin typeface="Times New Roman" panose="02020603050405020304" pitchFamily="18" charset="0"/>
                          <a:ea typeface="楷体" panose="02010609060101010101" charset="-122"/>
                          <a:cs typeface="Times New Roman" panose="02020603050405020304" pitchFamily="18" charset="0"/>
                        </a:rPr>
                        <a:t>砖数（块）</a:t>
                      </a:r>
                    </a:p>
                  </a:txBody>
                  <a:tcPr marL="68588" marR="68588" marT="34294" marB="34294">
                    <a:lnL w="28575" cap="flat" cmpd="sng">
                      <a:solidFill>
                        <a:schemeClr val="tx1"/>
                      </a:solidFill>
                      <a:prstDash val="solid"/>
                      <a:headEnd type="none" w="med" len="med"/>
                      <a:tailEnd type="none" w="med" len="med"/>
                    </a:lnL>
                    <a:lnR w="6350" cap="flat" cmpd="sng">
                      <a:solidFill>
                        <a:schemeClr val="tx1"/>
                      </a:solidFill>
                      <a:prstDash val="solid"/>
                      <a:headEnd type="none" w="med" len="med"/>
                      <a:tailEnd type="none" w="med" len="med"/>
                    </a:lnR>
                    <a:lnT w="6350" cap="flat" cmpd="sng">
                      <a:solidFill>
                        <a:schemeClr val="tx1"/>
                      </a:solidFill>
                      <a:prstDash val="solid"/>
                      <a:headEnd type="none" w="med" len="med"/>
                      <a:tailEnd type="none" w="med" len="med"/>
                    </a:lnT>
                    <a:lnB w="635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en-US" altLang="zh-CN" sz="2400" b="1">
                          <a:latin typeface="Times New Roman" panose="02020603050405020304" pitchFamily="18" charset="0"/>
                          <a:ea typeface="楷体" panose="02010609060101010101" charset="-122"/>
                          <a:cs typeface="Times New Roman" panose="02020603050405020304" pitchFamily="18" charset="0"/>
                        </a:rPr>
                        <a:t>20</a:t>
                      </a:r>
                    </a:p>
                  </a:txBody>
                  <a:tcPr marL="68588" marR="68588" marT="34294" marB="34294">
                    <a:lnL w="6350" cap="flat" cmpd="sng">
                      <a:solidFill>
                        <a:schemeClr val="tx1"/>
                      </a:solidFill>
                      <a:prstDash val="solid"/>
                      <a:headEnd type="none" w="med" len="med"/>
                      <a:tailEnd type="none" w="med" len="med"/>
                    </a:lnL>
                    <a:lnR w="6350" cap="flat" cmpd="sng">
                      <a:solidFill>
                        <a:schemeClr val="tx1"/>
                      </a:solidFill>
                      <a:prstDash val="solid"/>
                      <a:headEnd type="none" w="med" len="med"/>
                      <a:tailEnd type="none" w="med" len="med"/>
                    </a:lnR>
                    <a:lnT w="6350" cap="flat" cmpd="sng">
                      <a:solidFill>
                        <a:schemeClr val="tx1"/>
                      </a:solidFill>
                      <a:prstDash val="solid"/>
                      <a:headEnd type="none" w="med" len="med"/>
                      <a:tailEnd type="none" w="med" len="med"/>
                    </a:lnT>
                    <a:lnB w="635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en-US" altLang="zh-CN" sz="2400" b="1">
                          <a:latin typeface="Times New Roman" panose="02020603050405020304" pitchFamily="18" charset="0"/>
                          <a:ea typeface="楷体" panose="02010609060101010101" charset="-122"/>
                          <a:cs typeface="Times New Roman" panose="02020603050405020304" pitchFamily="18" charset="0"/>
                        </a:rPr>
                        <a:t>20</a:t>
                      </a:r>
                      <a:endParaRPr lang="en-US" altLang="zh-CN" sz="2400" b="1" dirty="0">
                        <a:latin typeface="Times New Roman" panose="02020603050405020304" pitchFamily="18" charset="0"/>
                        <a:ea typeface="楷体" panose="02010609060101010101" charset="-122"/>
                        <a:cs typeface="Times New Roman" panose="02020603050405020304" pitchFamily="18" charset="0"/>
                      </a:endParaRPr>
                    </a:p>
                  </a:txBody>
                  <a:tcPr marL="68588" marR="68588" marT="34294" marB="34294">
                    <a:lnL w="6350" cap="flat" cmpd="sng">
                      <a:solidFill>
                        <a:schemeClr val="tx1"/>
                      </a:solidFill>
                      <a:prstDash val="solid"/>
                      <a:headEnd type="none" w="med" len="med"/>
                      <a:tailEnd type="none" w="med" len="med"/>
                    </a:lnL>
                    <a:lnR w="6350" cap="flat" cmpd="sng">
                      <a:solidFill>
                        <a:schemeClr val="tx1"/>
                      </a:solidFill>
                      <a:prstDash val="solid"/>
                      <a:headEnd type="none" w="med" len="med"/>
                      <a:tailEnd type="none" w="med" len="med"/>
                    </a:lnR>
                    <a:lnT w="6350" cap="flat" cmpd="sng">
                      <a:solidFill>
                        <a:schemeClr val="tx1"/>
                      </a:solidFill>
                      <a:prstDash val="solid"/>
                      <a:headEnd type="none" w="med" len="med"/>
                      <a:tailEnd type="none" w="med" len="med"/>
                    </a:lnT>
                    <a:lnB w="635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en-US" altLang="zh-CN" sz="2400" b="1">
                          <a:latin typeface="Times New Roman" panose="02020603050405020304" pitchFamily="18" charset="0"/>
                          <a:ea typeface="楷体" panose="02010609060101010101" charset="-122"/>
                          <a:cs typeface="Times New Roman" panose="02020603050405020304" pitchFamily="18" charset="0"/>
                        </a:rPr>
                        <a:t>15</a:t>
                      </a:r>
                    </a:p>
                  </a:txBody>
                  <a:tcPr marL="68588" marR="68588" marT="34294" marB="34294">
                    <a:lnL w="635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6350" cap="flat" cmpd="sng">
                      <a:solidFill>
                        <a:schemeClr val="tx1"/>
                      </a:solidFill>
                      <a:prstDash val="solid"/>
                      <a:headEnd type="none" w="med" len="med"/>
                      <a:tailEnd type="none" w="med" len="med"/>
                    </a:lnT>
                    <a:lnB w="6350"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282575">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zh-CN" altLang="en-US" sz="2400" b="1" dirty="0">
                          <a:latin typeface="Times New Roman" panose="02020603050405020304" pitchFamily="18" charset="0"/>
                          <a:ea typeface="楷体" panose="02010609060101010101" charset="-122"/>
                          <a:cs typeface="Times New Roman" panose="02020603050405020304" pitchFamily="18" charset="0"/>
                        </a:rPr>
                        <a:t>做功（</a:t>
                      </a:r>
                      <a:r>
                        <a:rPr lang="en-US" altLang="zh-CN" sz="2400" b="1">
                          <a:latin typeface="Times New Roman" panose="02020603050405020304" pitchFamily="18" charset="0"/>
                          <a:ea typeface="楷体" panose="02010609060101010101" charset="-122"/>
                          <a:cs typeface="Times New Roman" panose="02020603050405020304" pitchFamily="18" charset="0"/>
                        </a:rPr>
                        <a:t>J</a:t>
                      </a:r>
                      <a:r>
                        <a:rPr lang="zh-CN" altLang="en-US" sz="2400" b="1" dirty="0">
                          <a:latin typeface="Times New Roman" panose="02020603050405020304" pitchFamily="18" charset="0"/>
                          <a:ea typeface="楷体" panose="02010609060101010101" charset="-122"/>
                          <a:cs typeface="Times New Roman" panose="02020603050405020304" pitchFamily="18" charset="0"/>
                        </a:rPr>
                        <a:t>）</a:t>
                      </a:r>
                    </a:p>
                  </a:txBody>
                  <a:tcPr marL="68588" marR="68588" marT="34294" marB="34294">
                    <a:lnL w="28575" cap="flat" cmpd="sng">
                      <a:solidFill>
                        <a:schemeClr val="tx1"/>
                      </a:solidFill>
                      <a:prstDash val="solid"/>
                      <a:headEnd type="none" w="med" len="med"/>
                      <a:tailEnd type="none" w="med" len="med"/>
                    </a:lnL>
                    <a:lnR w="6350" cap="flat" cmpd="sng">
                      <a:solidFill>
                        <a:schemeClr val="tx1"/>
                      </a:solidFill>
                      <a:prstDash val="solid"/>
                      <a:headEnd type="none" w="med" len="med"/>
                      <a:tailEnd type="none" w="med" len="med"/>
                    </a:lnR>
                    <a:lnT w="6350" cap="flat" cmpd="sng">
                      <a:solidFill>
                        <a:schemeClr val="tx1"/>
                      </a:solidFill>
                      <a:prstDash val="solid"/>
                      <a:headEnd type="none" w="med" len="med"/>
                      <a:tailEnd type="none" w="med" len="med"/>
                    </a:lnT>
                    <a:lnB w="635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eaLnBrk="1" hangingPunct="1">
                        <a:spcBef>
                          <a:spcPct val="0"/>
                        </a:spcBef>
                        <a:buFontTx/>
                        <a:buNone/>
                      </a:pPr>
                      <a:endParaRPr lang="zh-CN" altLang="en-US" sz="2400" dirty="0">
                        <a:latin typeface="Times New Roman" panose="02020603050405020304" pitchFamily="18" charset="0"/>
                        <a:ea typeface="楷体" panose="02010609060101010101" charset="-122"/>
                        <a:cs typeface="Times New Roman" panose="02020603050405020304" pitchFamily="18" charset="0"/>
                      </a:endParaRPr>
                    </a:p>
                  </a:txBody>
                  <a:tcPr marL="68588" marR="68588" marT="34294" marB="34294">
                    <a:lnL w="6350" cap="flat" cmpd="sng">
                      <a:solidFill>
                        <a:schemeClr val="tx1"/>
                      </a:solidFill>
                      <a:prstDash val="solid"/>
                      <a:headEnd type="none" w="med" len="med"/>
                      <a:tailEnd type="none" w="med" len="med"/>
                    </a:lnL>
                    <a:lnR w="6350" cap="flat" cmpd="sng">
                      <a:solidFill>
                        <a:schemeClr val="tx1"/>
                      </a:solidFill>
                      <a:prstDash val="solid"/>
                      <a:headEnd type="none" w="med" len="med"/>
                      <a:tailEnd type="none" w="med" len="med"/>
                    </a:lnR>
                    <a:lnT w="6350" cap="flat" cmpd="sng">
                      <a:solidFill>
                        <a:schemeClr val="tx1"/>
                      </a:solidFill>
                      <a:prstDash val="solid"/>
                      <a:headEnd type="none" w="med" len="med"/>
                      <a:tailEnd type="none" w="med" len="med"/>
                    </a:lnT>
                    <a:lnB w="635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eaLnBrk="1" hangingPunct="1">
                        <a:spcBef>
                          <a:spcPct val="0"/>
                        </a:spcBef>
                        <a:buFontTx/>
                        <a:buNone/>
                      </a:pPr>
                      <a:endParaRPr lang="zh-CN" altLang="en-US" sz="2400" dirty="0">
                        <a:latin typeface="Times New Roman" panose="02020603050405020304" pitchFamily="18" charset="0"/>
                        <a:ea typeface="楷体" panose="02010609060101010101" charset="-122"/>
                        <a:cs typeface="Times New Roman" panose="02020603050405020304" pitchFamily="18" charset="0"/>
                      </a:endParaRPr>
                    </a:p>
                  </a:txBody>
                  <a:tcPr marL="68588" marR="68588" marT="34294" marB="34294">
                    <a:lnL w="6350" cap="flat" cmpd="sng">
                      <a:solidFill>
                        <a:schemeClr val="tx1"/>
                      </a:solidFill>
                      <a:prstDash val="solid"/>
                      <a:headEnd type="none" w="med" len="med"/>
                      <a:tailEnd type="none" w="med" len="med"/>
                    </a:lnL>
                    <a:lnR w="6350" cap="flat" cmpd="sng">
                      <a:solidFill>
                        <a:schemeClr val="tx1"/>
                      </a:solidFill>
                      <a:prstDash val="solid"/>
                      <a:headEnd type="none" w="med" len="med"/>
                      <a:tailEnd type="none" w="med" len="med"/>
                    </a:lnR>
                    <a:lnT w="6350" cap="flat" cmpd="sng">
                      <a:solidFill>
                        <a:schemeClr val="tx1"/>
                      </a:solidFill>
                      <a:prstDash val="solid"/>
                      <a:headEnd type="none" w="med" len="med"/>
                      <a:tailEnd type="none" w="med" len="med"/>
                    </a:lnT>
                    <a:lnB w="635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eaLnBrk="1" hangingPunct="1">
                        <a:spcBef>
                          <a:spcPct val="0"/>
                        </a:spcBef>
                        <a:buFontTx/>
                        <a:buNone/>
                      </a:pPr>
                      <a:endParaRPr lang="zh-CN" altLang="en-US" sz="2400" dirty="0">
                        <a:latin typeface="Times New Roman" panose="02020603050405020304" pitchFamily="18" charset="0"/>
                        <a:ea typeface="楷体" panose="02010609060101010101" charset="-122"/>
                        <a:cs typeface="Times New Roman" panose="02020603050405020304" pitchFamily="18" charset="0"/>
                      </a:endParaRPr>
                    </a:p>
                  </a:txBody>
                  <a:tcPr marL="68588" marR="68588" marT="34294" marB="34294">
                    <a:lnL w="635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6350" cap="flat" cmpd="sng">
                      <a:solidFill>
                        <a:schemeClr val="tx1"/>
                      </a:solidFill>
                      <a:prstDash val="solid"/>
                      <a:headEnd type="none" w="med" len="med"/>
                      <a:tailEnd type="none" w="med" len="med"/>
                    </a:lnT>
                    <a:lnB w="6350"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25755">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zh-CN" altLang="en-US" sz="2400" b="1" dirty="0">
                          <a:latin typeface="Times New Roman" panose="02020603050405020304" pitchFamily="18" charset="0"/>
                          <a:ea typeface="楷体" panose="02010609060101010101" charset="-122"/>
                          <a:cs typeface="Times New Roman" panose="02020603050405020304" pitchFamily="18" charset="0"/>
                        </a:rPr>
                        <a:t>时间（</a:t>
                      </a:r>
                      <a:r>
                        <a:rPr lang="en-US" altLang="zh-CN" sz="2400" b="1" dirty="0">
                          <a:latin typeface="Times New Roman" panose="02020603050405020304" pitchFamily="18" charset="0"/>
                          <a:ea typeface="楷体" panose="02010609060101010101" charset="-122"/>
                          <a:cs typeface="Times New Roman" panose="02020603050405020304" pitchFamily="18" charset="0"/>
                        </a:rPr>
                        <a:t>min</a:t>
                      </a:r>
                      <a:r>
                        <a:rPr lang="zh-CN" altLang="en-US" sz="2400" b="1" dirty="0">
                          <a:latin typeface="Times New Roman" panose="02020603050405020304" pitchFamily="18" charset="0"/>
                          <a:ea typeface="楷体" panose="02010609060101010101" charset="-122"/>
                          <a:cs typeface="Times New Roman" panose="02020603050405020304" pitchFamily="18" charset="0"/>
                        </a:rPr>
                        <a:t>）</a:t>
                      </a:r>
                    </a:p>
                  </a:txBody>
                  <a:tcPr marL="68588" marR="68588" marT="34294" marB="34294">
                    <a:lnL w="28575" cap="flat" cmpd="sng">
                      <a:solidFill>
                        <a:schemeClr val="tx1"/>
                      </a:solidFill>
                      <a:prstDash val="solid"/>
                      <a:headEnd type="none" w="med" len="med"/>
                      <a:tailEnd type="none" w="med" len="med"/>
                    </a:lnL>
                    <a:lnR w="6350" cap="flat" cmpd="sng">
                      <a:solidFill>
                        <a:schemeClr val="tx1"/>
                      </a:solidFill>
                      <a:prstDash val="solid"/>
                      <a:headEnd type="none" w="med" len="med"/>
                      <a:tailEnd type="none" w="med" len="med"/>
                    </a:lnR>
                    <a:lnT w="6350" cap="flat" cmpd="sng">
                      <a:solidFill>
                        <a:schemeClr val="tx1"/>
                      </a:solidFill>
                      <a:prstDash val="solid"/>
                      <a:headEnd type="none" w="med" len="med"/>
                      <a:tailEnd type="none" w="med" len="med"/>
                    </a:lnT>
                    <a:lnB w="635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en-US" altLang="zh-CN" sz="2400" b="1">
                          <a:latin typeface="Times New Roman" panose="02020603050405020304" pitchFamily="18" charset="0"/>
                          <a:ea typeface="楷体" panose="02010609060101010101" charset="-122"/>
                          <a:cs typeface="Times New Roman" panose="02020603050405020304" pitchFamily="18" charset="0"/>
                        </a:rPr>
                        <a:t>10</a:t>
                      </a:r>
                      <a:endParaRPr lang="en-US" altLang="zh-CN" sz="2400" b="1" dirty="0">
                        <a:latin typeface="Times New Roman" panose="02020603050405020304" pitchFamily="18" charset="0"/>
                        <a:ea typeface="楷体" panose="02010609060101010101" charset="-122"/>
                        <a:cs typeface="Times New Roman" panose="02020603050405020304" pitchFamily="18" charset="0"/>
                      </a:endParaRPr>
                    </a:p>
                  </a:txBody>
                  <a:tcPr marL="68588" marR="68588" marT="34294" marB="34294">
                    <a:lnL w="6350" cap="flat" cmpd="sng">
                      <a:solidFill>
                        <a:schemeClr val="tx1"/>
                      </a:solidFill>
                      <a:prstDash val="solid"/>
                      <a:headEnd type="none" w="med" len="med"/>
                      <a:tailEnd type="none" w="med" len="med"/>
                    </a:lnL>
                    <a:lnR w="6350" cap="flat" cmpd="sng">
                      <a:solidFill>
                        <a:schemeClr val="tx1"/>
                      </a:solidFill>
                      <a:prstDash val="solid"/>
                      <a:headEnd type="none" w="med" len="med"/>
                      <a:tailEnd type="none" w="med" len="med"/>
                    </a:lnR>
                    <a:lnT w="6350" cap="flat" cmpd="sng">
                      <a:solidFill>
                        <a:schemeClr val="tx1"/>
                      </a:solidFill>
                      <a:prstDash val="solid"/>
                      <a:headEnd type="none" w="med" len="med"/>
                      <a:tailEnd type="none" w="med" len="med"/>
                    </a:lnT>
                    <a:lnB w="635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en-US" altLang="zh-CN" sz="2400" b="1">
                          <a:latin typeface="Times New Roman" panose="02020603050405020304" pitchFamily="18" charset="0"/>
                          <a:ea typeface="楷体" panose="02010609060101010101" charset="-122"/>
                          <a:cs typeface="Times New Roman" panose="02020603050405020304" pitchFamily="18" charset="0"/>
                        </a:rPr>
                        <a:t>20</a:t>
                      </a:r>
                      <a:endParaRPr lang="en-US" altLang="zh-CN" sz="2400" b="1" dirty="0">
                        <a:latin typeface="Times New Roman" panose="02020603050405020304" pitchFamily="18" charset="0"/>
                        <a:ea typeface="楷体" panose="02010609060101010101" charset="-122"/>
                        <a:cs typeface="Times New Roman" panose="02020603050405020304" pitchFamily="18" charset="0"/>
                      </a:endParaRPr>
                    </a:p>
                  </a:txBody>
                  <a:tcPr marL="68588" marR="68588" marT="34294" marB="34294">
                    <a:lnL w="6350" cap="flat" cmpd="sng">
                      <a:solidFill>
                        <a:schemeClr val="tx1"/>
                      </a:solidFill>
                      <a:prstDash val="solid"/>
                      <a:headEnd type="none" w="med" len="med"/>
                      <a:tailEnd type="none" w="med" len="med"/>
                    </a:lnL>
                    <a:lnR w="6350" cap="flat" cmpd="sng">
                      <a:solidFill>
                        <a:schemeClr val="tx1"/>
                      </a:solidFill>
                      <a:prstDash val="solid"/>
                      <a:headEnd type="none" w="med" len="med"/>
                      <a:tailEnd type="none" w="med" len="med"/>
                    </a:lnR>
                    <a:lnT w="6350" cap="flat" cmpd="sng">
                      <a:solidFill>
                        <a:schemeClr val="tx1"/>
                      </a:solidFill>
                      <a:prstDash val="solid"/>
                      <a:headEnd type="none" w="med" len="med"/>
                      <a:tailEnd type="none" w="med" len="med"/>
                    </a:lnT>
                    <a:lnB w="635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en-US" altLang="zh-CN" sz="2400" b="1">
                          <a:latin typeface="Times New Roman" panose="02020603050405020304" pitchFamily="18" charset="0"/>
                          <a:ea typeface="楷体" panose="02010609060101010101" charset="-122"/>
                          <a:cs typeface="Times New Roman" panose="02020603050405020304" pitchFamily="18" charset="0"/>
                        </a:rPr>
                        <a:t>20</a:t>
                      </a:r>
                      <a:endParaRPr lang="en-US" altLang="zh-CN" sz="2400" b="1" dirty="0">
                        <a:latin typeface="Times New Roman" panose="02020603050405020304" pitchFamily="18" charset="0"/>
                        <a:ea typeface="楷体" panose="02010609060101010101" charset="-122"/>
                        <a:cs typeface="Times New Roman" panose="02020603050405020304" pitchFamily="18" charset="0"/>
                      </a:endParaRPr>
                    </a:p>
                  </a:txBody>
                  <a:tcPr marL="68588" marR="68588" marT="34294" marB="34294">
                    <a:lnL w="635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6350" cap="flat" cmpd="sng">
                      <a:solidFill>
                        <a:schemeClr val="tx1"/>
                      </a:solidFill>
                      <a:prstDash val="solid"/>
                      <a:headEnd type="none" w="med" len="med"/>
                      <a:tailEnd type="none" w="med" len="med"/>
                    </a:lnT>
                    <a:lnB w="6350"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86460">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endParaRPr lang="zh-CN" altLang="en-US" sz="2400" b="1" dirty="0">
                        <a:latin typeface="Times New Roman" panose="02020603050405020304" pitchFamily="18" charset="0"/>
                        <a:ea typeface="楷体" panose="02010609060101010101" charset="-122"/>
                        <a:cs typeface="Times New Roman" panose="02020603050405020304" pitchFamily="18" charset="0"/>
                      </a:endParaRPr>
                    </a:p>
                  </a:txBody>
                  <a:tcPr marL="68588" marR="68588" marT="34294" marB="34294">
                    <a:lnL w="28575" cap="flat" cmpd="sng">
                      <a:solidFill>
                        <a:schemeClr val="tx1"/>
                      </a:solidFill>
                      <a:prstDash val="solid"/>
                      <a:headEnd type="none" w="med" len="med"/>
                      <a:tailEnd type="none" w="med" len="med"/>
                    </a:lnL>
                    <a:lnR w="6350" cap="flat" cmpd="sng">
                      <a:solidFill>
                        <a:schemeClr val="tx1"/>
                      </a:solidFill>
                      <a:prstDash val="solid"/>
                      <a:headEnd type="none" w="med" len="med"/>
                      <a:tailEnd type="none" w="med" len="med"/>
                    </a:lnR>
                    <a:lnT w="635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endParaRPr lang="zh-CN" altLang="en-US" sz="2400" b="1" dirty="0">
                        <a:latin typeface="Times New Roman" panose="02020603050405020304" pitchFamily="18" charset="0"/>
                        <a:ea typeface="楷体" panose="02010609060101010101" charset="-122"/>
                        <a:cs typeface="Times New Roman" panose="02020603050405020304" pitchFamily="18" charset="0"/>
                      </a:endParaRPr>
                    </a:p>
                  </a:txBody>
                  <a:tcPr marL="68588" marR="68588" marT="34294" marB="34294">
                    <a:lnL w="6350" cap="flat" cmpd="sng">
                      <a:solidFill>
                        <a:schemeClr val="tx1"/>
                      </a:solidFill>
                      <a:prstDash val="solid"/>
                      <a:headEnd type="none" w="med" len="med"/>
                      <a:tailEnd type="none" w="med" len="med"/>
                    </a:lnL>
                    <a:lnR w="6350" cap="flat" cmpd="sng">
                      <a:solidFill>
                        <a:schemeClr val="tx1"/>
                      </a:solidFill>
                      <a:prstDash val="solid"/>
                      <a:headEnd type="none" w="med" len="med"/>
                      <a:tailEnd type="none" w="med" len="med"/>
                    </a:lnR>
                    <a:lnT w="635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endParaRPr lang="zh-CN" altLang="en-US" sz="2400" b="1" dirty="0">
                        <a:latin typeface="Times New Roman" panose="02020603050405020304" pitchFamily="18" charset="0"/>
                        <a:ea typeface="楷体" panose="02010609060101010101" charset="-122"/>
                        <a:cs typeface="Times New Roman" panose="02020603050405020304" pitchFamily="18" charset="0"/>
                      </a:endParaRPr>
                    </a:p>
                  </a:txBody>
                  <a:tcPr marL="68588" marR="68588" marT="34294" marB="34294">
                    <a:lnL w="6350" cap="flat" cmpd="sng">
                      <a:solidFill>
                        <a:schemeClr val="tx1"/>
                      </a:solidFill>
                      <a:prstDash val="solid"/>
                      <a:headEnd type="none" w="med" len="med"/>
                      <a:tailEnd type="none" w="med" len="med"/>
                    </a:lnL>
                    <a:lnR w="6350" cap="flat" cmpd="sng">
                      <a:solidFill>
                        <a:schemeClr val="tx1"/>
                      </a:solidFill>
                      <a:prstDash val="solid"/>
                      <a:headEnd type="none" w="med" len="med"/>
                      <a:tailEnd type="none" w="med" len="med"/>
                    </a:lnR>
                    <a:lnT w="635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endParaRPr lang="zh-CN" altLang="en-US" sz="2400" b="1" dirty="0">
                        <a:latin typeface="Times New Roman" panose="02020603050405020304" pitchFamily="18" charset="0"/>
                        <a:ea typeface="楷体" panose="02010609060101010101" charset="-122"/>
                        <a:cs typeface="Times New Roman" panose="02020603050405020304" pitchFamily="18" charset="0"/>
                      </a:endParaRPr>
                    </a:p>
                  </a:txBody>
                  <a:tcPr marL="68588" marR="68588" marT="34294" marB="34294">
                    <a:lnL w="635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635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8956" name="矩形 38955"/>
          <p:cNvSpPr/>
          <p:nvPr/>
        </p:nvSpPr>
        <p:spPr>
          <a:xfrm>
            <a:off x="4213225" y="2512992"/>
            <a:ext cx="857250" cy="460375"/>
          </a:xfrm>
          <a:prstGeom prst="rect">
            <a:avLst/>
          </a:prstGeom>
          <a:noFill/>
          <a:ln w="9525">
            <a:noFill/>
          </a:ln>
        </p:spPr>
        <p:txBody>
          <a:bodyPr wrap="square">
            <a:spAutoFit/>
          </a:bodyPr>
          <a:lstStyle/>
          <a:p>
            <a:r>
              <a:rPr lang="en-US" altLang="zh-CN" sz="2400" b="1">
                <a:solidFill>
                  <a:srgbClr val="CC0000"/>
                </a:solidFill>
                <a:latin typeface="Times New Roman" panose="02020603050405020304" pitchFamily="18" charset="0"/>
                <a:ea typeface="楷体" panose="02010609060101010101" charset="-122"/>
                <a:cs typeface="Times New Roman" panose="02020603050405020304" pitchFamily="18" charset="0"/>
              </a:rPr>
              <a:t>600</a:t>
            </a:r>
            <a:endParaRPr lang="en-US" altLang="zh-CN" sz="2400" b="1" dirty="0">
              <a:solidFill>
                <a:srgbClr val="CC0000"/>
              </a:solidFill>
              <a:latin typeface="Times New Roman" panose="02020603050405020304" pitchFamily="18" charset="0"/>
              <a:ea typeface="楷体" panose="02010609060101010101" charset="-122"/>
              <a:cs typeface="Times New Roman" panose="02020603050405020304" pitchFamily="18" charset="0"/>
            </a:endParaRPr>
          </a:p>
        </p:txBody>
      </p:sp>
      <p:sp>
        <p:nvSpPr>
          <p:cNvPr id="38957" name="矩形 38956"/>
          <p:cNvSpPr/>
          <p:nvPr/>
        </p:nvSpPr>
        <p:spPr>
          <a:xfrm>
            <a:off x="7466965" y="2512992"/>
            <a:ext cx="855345" cy="460375"/>
          </a:xfrm>
          <a:prstGeom prst="rect">
            <a:avLst/>
          </a:prstGeom>
          <a:noFill/>
          <a:ln w="9525">
            <a:noFill/>
          </a:ln>
        </p:spPr>
        <p:txBody>
          <a:bodyPr wrap="square" anchor="t">
            <a:spAutoFit/>
          </a:bodyPr>
          <a:lstStyle/>
          <a:p>
            <a:r>
              <a:rPr lang="en-US" altLang="zh-CN" sz="2400" b="1">
                <a:solidFill>
                  <a:srgbClr val="CC0000"/>
                </a:solidFill>
                <a:latin typeface="Times New Roman" panose="02020603050405020304" pitchFamily="18" charset="0"/>
                <a:ea typeface="楷体" panose="02010609060101010101" charset="-122"/>
                <a:cs typeface="Times New Roman" panose="02020603050405020304" pitchFamily="18" charset="0"/>
              </a:rPr>
              <a:t>450</a:t>
            </a:r>
            <a:endParaRPr lang="en-US" altLang="zh-CN" sz="2400" b="1" dirty="0">
              <a:solidFill>
                <a:srgbClr val="CC0000"/>
              </a:solidFill>
              <a:latin typeface="Times New Roman" panose="02020603050405020304" pitchFamily="18" charset="0"/>
              <a:ea typeface="楷体" panose="02010609060101010101" charset="-122"/>
              <a:cs typeface="Times New Roman" panose="02020603050405020304" pitchFamily="18" charset="0"/>
            </a:endParaRPr>
          </a:p>
        </p:txBody>
      </p:sp>
      <p:sp>
        <p:nvSpPr>
          <p:cNvPr id="38958" name="矩形 38957"/>
          <p:cNvSpPr/>
          <p:nvPr/>
        </p:nvSpPr>
        <p:spPr>
          <a:xfrm>
            <a:off x="5819775" y="2512992"/>
            <a:ext cx="855345" cy="460375"/>
          </a:xfrm>
          <a:prstGeom prst="rect">
            <a:avLst/>
          </a:prstGeom>
          <a:noFill/>
          <a:ln w="9525">
            <a:noFill/>
          </a:ln>
        </p:spPr>
        <p:txBody>
          <a:bodyPr wrap="square" anchor="t">
            <a:spAutoFit/>
          </a:bodyPr>
          <a:lstStyle/>
          <a:p>
            <a:r>
              <a:rPr lang="en-US" altLang="zh-CN" sz="2400" b="1">
                <a:solidFill>
                  <a:srgbClr val="CC0000"/>
                </a:solidFill>
                <a:latin typeface="Times New Roman" panose="02020603050405020304" pitchFamily="18" charset="0"/>
                <a:ea typeface="楷体" panose="02010609060101010101" charset="-122"/>
                <a:cs typeface="Times New Roman" panose="02020603050405020304" pitchFamily="18" charset="0"/>
              </a:rPr>
              <a:t>600</a:t>
            </a:r>
            <a:endParaRPr lang="en-US" altLang="zh-CN" sz="2400" b="1" dirty="0">
              <a:solidFill>
                <a:srgbClr val="CC0000"/>
              </a:solidFill>
              <a:latin typeface="Times New Roman" panose="02020603050405020304" pitchFamily="18" charset="0"/>
              <a:ea typeface="楷体" panose="02010609060101010101" charset="-122"/>
              <a:cs typeface="Times New Roman" panose="02020603050405020304" pitchFamily="18" charset="0"/>
            </a:endParaRPr>
          </a:p>
        </p:txBody>
      </p:sp>
      <p:sp>
        <p:nvSpPr>
          <p:cNvPr id="38989" name="矩形 38988"/>
          <p:cNvSpPr/>
          <p:nvPr/>
        </p:nvSpPr>
        <p:spPr>
          <a:xfrm>
            <a:off x="4213225" y="3619797"/>
            <a:ext cx="718185" cy="460375"/>
          </a:xfrm>
          <a:prstGeom prst="rect">
            <a:avLst/>
          </a:prstGeom>
          <a:noFill/>
          <a:ln w="9525">
            <a:noFill/>
          </a:ln>
        </p:spPr>
        <p:txBody>
          <a:bodyPr wrap="square">
            <a:spAutoFit/>
          </a:bodyPr>
          <a:lstStyle/>
          <a:p>
            <a:r>
              <a:rPr lang="en-US" altLang="zh-CN" sz="2400" b="1">
                <a:solidFill>
                  <a:srgbClr val="CC0000"/>
                </a:solidFill>
                <a:latin typeface="Times New Roman" panose="02020603050405020304" pitchFamily="18" charset="0"/>
                <a:ea typeface="楷体" panose="02010609060101010101" charset="-122"/>
                <a:cs typeface="Times New Roman" panose="02020603050405020304" pitchFamily="18" charset="0"/>
              </a:rPr>
              <a:t>60</a:t>
            </a:r>
            <a:endParaRPr lang="en-US" altLang="zh-CN" sz="2400" b="1" dirty="0">
              <a:solidFill>
                <a:srgbClr val="CC0000"/>
              </a:solidFill>
              <a:latin typeface="Times New Roman" panose="02020603050405020304" pitchFamily="18" charset="0"/>
              <a:ea typeface="楷体" panose="02010609060101010101" charset="-122"/>
              <a:cs typeface="Times New Roman" panose="02020603050405020304" pitchFamily="18" charset="0"/>
            </a:endParaRPr>
          </a:p>
        </p:txBody>
      </p:sp>
      <p:sp>
        <p:nvSpPr>
          <p:cNvPr id="38990" name="矩形 38989"/>
          <p:cNvSpPr/>
          <p:nvPr/>
        </p:nvSpPr>
        <p:spPr>
          <a:xfrm>
            <a:off x="5993130" y="3619797"/>
            <a:ext cx="681990" cy="460375"/>
          </a:xfrm>
          <a:prstGeom prst="rect">
            <a:avLst/>
          </a:prstGeom>
          <a:noFill/>
          <a:ln w="9525">
            <a:noFill/>
          </a:ln>
        </p:spPr>
        <p:txBody>
          <a:bodyPr wrap="square">
            <a:spAutoFit/>
          </a:bodyPr>
          <a:lstStyle/>
          <a:p>
            <a:r>
              <a:rPr lang="en-US" altLang="zh-CN" sz="2400" b="1">
                <a:solidFill>
                  <a:srgbClr val="CC0000"/>
                </a:solidFill>
                <a:latin typeface="Times New Roman" panose="02020603050405020304" pitchFamily="18" charset="0"/>
                <a:ea typeface="楷体" panose="02010609060101010101" charset="-122"/>
                <a:cs typeface="Times New Roman" panose="02020603050405020304" pitchFamily="18" charset="0"/>
              </a:rPr>
              <a:t>30</a:t>
            </a:r>
            <a:endParaRPr lang="en-US" altLang="zh-CN" sz="2400" b="1" dirty="0">
              <a:solidFill>
                <a:srgbClr val="CC0000"/>
              </a:solidFill>
              <a:latin typeface="Times New Roman" panose="02020603050405020304" pitchFamily="18" charset="0"/>
              <a:ea typeface="楷体" panose="02010609060101010101" charset="-122"/>
              <a:cs typeface="Times New Roman" panose="02020603050405020304" pitchFamily="18" charset="0"/>
            </a:endParaRPr>
          </a:p>
        </p:txBody>
      </p:sp>
      <p:sp>
        <p:nvSpPr>
          <p:cNvPr id="38991" name="矩形 38990"/>
          <p:cNvSpPr/>
          <p:nvPr/>
        </p:nvSpPr>
        <p:spPr>
          <a:xfrm>
            <a:off x="7419340" y="3575982"/>
            <a:ext cx="902970" cy="460375"/>
          </a:xfrm>
          <a:prstGeom prst="rect">
            <a:avLst/>
          </a:prstGeom>
          <a:noFill/>
          <a:ln w="9525">
            <a:noFill/>
          </a:ln>
        </p:spPr>
        <p:txBody>
          <a:bodyPr wrap="square">
            <a:spAutoFit/>
          </a:bodyPr>
          <a:lstStyle/>
          <a:p>
            <a:r>
              <a:rPr lang="en-US" altLang="zh-CN" sz="2400" b="1">
                <a:solidFill>
                  <a:srgbClr val="CC0000"/>
                </a:solidFill>
                <a:latin typeface="Times New Roman" panose="02020603050405020304" pitchFamily="18" charset="0"/>
                <a:ea typeface="楷体" panose="02010609060101010101" charset="-122"/>
                <a:cs typeface="Times New Roman" panose="02020603050405020304" pitchFamily="18" charset="0"/>
              </a:rPr>
              <a:t>22.5</a:t>
            </a:r>
            <a:endParaRPr lang="en-US" altLang="zh-CN" sz="2400" b="1" dirty="0">
              <a:solidFill>
                <a:srgbClr val="CC0000"/>
              </a:solidFill>
              <a:latin typeface="Times New Roman" panose="02020603050405020304" pitchFamily="18" charset="0"/>
              <a:ea typeface="楷体" panose="02010609060101010101" charset="-122"/>
              <a:cs typeface="Times New Roman" panose="02020603050405020304" pitchFamily="18" charset="0"/>
            </a:endParaRPr>
          </a:p>
        </p:txBody>
      </p:sp>
      <p:sp>
        <p:nvSpPr>
          <p:cNvPr id="9" name="TextBox 8"/>
          <p:cNvSpPr txBox="1"/>
          <p:nvPr/>
        </p:nvSpPr>
        <p:spPr>
          <a:xfrm>
            <a:off x="684530" y="778388"/>
            <a:ext cx="3816985" cy="596451"/>
          </a:xfrm>
          <a:prstGeom prst="round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lnSpc>
                <a:spcPct val="120000"/>
              </a:lnSpc>
            </a:pPr>
            <a:r>
              <a:rPr lang="zh-CN" altLang="en-US" sz="2400" b="1" dirty="0">
                <a:solidFill>
                  <a:srgbClr val="CC0000"/>
                </a:solidFill>
                <a:latin typeface="宋体" panose="02010600030101010101" pitchFamily="2" charset="-122"/>
                <a:cs typeface="楷体" panose="02010609060101010101" charset="-122"/>
              </a:rPr>
              <a:t> 选取时间为标准进行比较</a:t>
            </a:r>
          </a:p>
        </p:txBody>
      </p:sp>
      <p:sp>
        <p:nvSpPr>
          <p:cNvPr id="38994" name="流程图: 可选过程 38993"/>
          <p:cNvSpPr/>
          <p:nvPr/>
        </p:nvSpPr>
        <p:spPr>
          <a:xfrm>
            <a:off x="1525905" y="4447802"/>
            <a:ext cx="5980506" cy="459740"/>
          </a:xfrm>
          <a:prstGeom prst="flowChartAlternateProcess">
            <a:avLst/>
          </a:prstGeom>
          <a:solidFill>
            <a:srgbClr val="0066CC"/>
          </a:solidFill>
          <a:ln w="9525" cap="flat" cmpd="sng">
            <a:solidFill>
              <a:schemeClr val="tx1"/>
            </a:solidFill>
            <a:prstDash val="solid"/>
            <a:miter/>
            <a:headEnd type="none" w="med" len="med"/>
            <a:tailEnd type="none" w="med" len="med"/>
          </a:ln>
        </p:spPr>
        <p:txBody>
          <a:bodyPr wrap="none" anchor="ctr"/>
          <a:lstStyle/>
          <a:p>
            <a:r>
              <a:rPr lang="zh-CN" altLang="en-US" sz="2400" b="1" dirty="0">
                <a:solidFill>
                  <a:schemeClr val="bg1"/>
                </a:solidFill>
                <a:latin typeface="楷体" panose="02010609060101010101" charset="-122"/>
                <a:ea typeface="楷体" panose="02010609060101010101" charset="-122"/>
              </a:rPr>
              <a:t>功与做功时间的比表示物体做功的快慢。</a:t>
            </a:r>
          </a:p>
        </p:txBody>
      </p:sp>
      <p:sp>
        <p:nvSpPr>
          <p:cNvPr id="38999" name="矩形 38998"/>
          <p:cNvSpPr/>
          <p:nvPr/>
        </p:nvSpPr>
        <p:spPr>
          <a:xfrm>
            <a:off x="2453005" y="3575982"/>
            <a:ext cx="1219200" cy="460375"/>
          </a:xfrm>
          <a:prstGeom prst="rect">
            <a:avLst/>
          </a:prstGeom>
          <a:noFill/>
          <a:ln w="9525">
            <a:noFill/>
          </a:ln>
        </p:spPr>
        <p:txBody>
          <a:bodyPr wrap="square">
            <a:spAutoFit/>
          </a:bodyPr>
          <a:lstStyle/>
          <a:p>
            <a:r>
              <a:rPr lang="en-US" altLang="zh-CN" sz="2400" b="1" dirty="0">
                <a:latin typeface="Times New Roman" panose="02020603050405020304" pitchFamily="18" charset="0"/>
                <a:ea typeface="楷体" panose="02010609060101010101" charset="-122"/>
                <a:cs typeface="Times New Roman" panose="02020603050405020304" pitchFamily="18" charset="0"/>
              </a:rPr>
              <a:t>(J/min)</a:t>
            </a:r>
          </a:p>
        </p:txBody>
      </p:sp>
      <p:grpSp>
        <p:nvGrpSpPr>
          <p:cNvPr id="5" name="组合 4"/>
          <p:cNvGrpSpPr/>
          <p:nvPr/>
        </p:nvGrpSpPr>
        <p:grpSpPr>
          <a:xfrm>
            <a:off x="6069965" y="639171"/>
            <a:ext cx="1836420" cy="942340"/>
            <a:chOff x="10378" y="955"/>
            <a:chExt cx="2892" cy="1484"/>
          </a:xfrm>
        </p:grpSpPr>
        <p:sp>
          <p:nvSpPr>
            <p:cNvPr id="2" name="矩形 1"/>
            <p:cNvSpPr/>
            <p:nvPr/>
          </p:nvSpPr>
          <p:spPr>
            <a:xfrm>
              <a:off x="10633" y="955"/>
              <a:ext cx="2524" cy="725"/>
            </a:xfrm>
            <a:prstGeom prst="rect">
              <a:avLst/>
            </a:prstGeom>
            <a:noFill/>
            <a:ln w="9525">
              <a:noFill/>
            </a:ln>
          </p:spPr>
          <p:txBody>
            <a:bodyPr wrap="square">
              <a:spAutoFit/>
            </a:bodyPr>
            <a:lstStyle/>
            <a:p>
              <a:r>
                <a:rPr lang="zh-CN" altLang="en-US" sz="2400" b="1" dirty="0">
                  <a:solidFill>
                    <a:srgbClr val="CC0000"/>
                  </a:solidFill>
                  <a:latin typeface="宋体" panose="02010600030101010101" pitchFamily="2" charset="-122"/>
                  <a:ea typeface="宋体" panose="02010600030101010101" pitchFamily="2" charset="-122"/>
                </a:rPr>
                <a:t>所做的功</a:t>
              </a:r>
            </a:p>
          </p:txBody>
        </p:sp>
        <p:sp>
          <p:nvSpPr>
            <p:cNvPr id="3" name="矩形 2"/>
            <p:cNvSpPr/>
            <p:nvPr/>
          </p:nvSpPr>
          <p:spPr>
            <a:xfrm>
              <a:off x="10633" y="1714"/>
              <a:ext cx="2524" cy="725"/>
            </a:xfrm>
            <a:prstGeom prst="rect">
              <a:avLst/>
            </a:prstGeom>
            <a:noFill/>
            <a:ln w="9525">
              <a:noFill/>
            </a:ln>
          </p:spPr>
          <p:txBody>
            <a:bodyPr wrap="square">
              <a:spAutoFit/>
            </a:bodyPr>
            <a:lstStyle/>
            <a:p>
              <a:r>
                <a:rPr lang="zh-CN" altLang="en-US" sz="2400" b="1" dirty="0">
                  <a:solidFill>
                    <a:srgbClr val="CC0000"/>
                  </a:solidFill>
                  <a:latin typeface="宋体" panose="02010600030101010101" pitchFamily="2" charset="-122"/>
                  <a:ea typeface="宋体" panose="02010600030101010101" pitchFamily="2" charset="-122"/>
                </a:rPr>
                <a:t>做功时间</a:t>
              </a:r>
            </a:p>
          </p:txBody>
        </p:sp>
        <p:cxnSp>
          <p:nvCxnSpPr>
            <p:cNvPr id="4" name="直接连接符 3"/>
            <p:cNvCxnSpPr/>
            <p:nvPr/>
          </p:nvCxnSpPr>
          <p:spPr>
            <a:xfrm>
              <a:off x="10378" y="1680"/>
              <a:ext cx="2892" cy="0"/>
            </a:xfrm>
            <a:prstGeom prst="line">
              <a:avLst/>
            </a:prstGeom>
            <a:ln w="28575" cmpd="sng">
              <a:solidFill>
                <a:srgbClr val="CC0000"/>
              </a:solidFill>
              <a:prstDash val="solid"/>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607695" y="3386117"/>
            <a:ext cx="1836420" cy="942340"/>
            <a:chOff x="10378" y="955"/>
            <a:chExt cx="2892" cy="1484"/>
          </a:xfrm>
        </p:grpSpPr>
        <p:sp>
          <p:nvSpPr>
            <p:cNvPr id="7" name="矩形 6"/>
            <p:cNvSpPr/>
            <p:nvPr/>
          </p:nvSpPr>
          <p:spPr>
            <a:xfrm>
              <a:off x="10633" y="955"/>
              <a:ext cx="2524" cy="725"/>
            </a:xfrm>
            <a:prstGeom prst="rect">
              <a:avLst/>
            </a:prstGeom>
            <a:noFill/>
            <a:ln w="9525">
              <a:noFill/>
            </a:ln>
          </p:spPr>
          <p:txBody>
            <a:bodyPr wrap="square">
              <a:spAutoFit/>
            </a:bodyPr>
            <a:lstStyle/>
            <a:p>
              <a:r>
                <a:rPr lang="zh-CN" altLang="en-US" sz="2400" b="1">
                  <a:solidFill>
                    <a:srgbClr val="CC0000"/>
                  </a:solidFill>
                  <a:latin typeface="楷体" panose="02010609060101010101" charset="-122"/>
                  <a:ea typeface="楷体" panose="02010609060101010101" charset="-122"/>
                </a:rPr>
                <a:t>所做的功</a:t>
              </a:r>
              <a:endParaRPr lang="zh-CN" altLang="en-US" sz="2400" b="1" dirty="0">
                <a:solidFill>
                  <a:srgbClr val="CC0000"/>
                </a:solidFill>
                <a:latin typeface="楷体" panose="02010609060101010101" charset="-122"/>
                <a:ea typeface="楷体" panose="02010609060101010101" charset="-122"/>
              </a:endParaRPr>
            </a:p>
          </p:txBody>
        </p:sp>
        <p:sp>
          <p:nvSpPr>
            <p:cNvPr id="8" name="矩形 7"/>
            <p:cNvSpPr/>
            <p:nvPr/>
          </p:nvSpPr>
          <p:spPr>
            <a:xfrm>
              <a:off x="10633" y="1714"/>
              <a:ext cx="2524" cy="725"/>
            </a:xfrm>
            <a:prstGeom prst="rect">
              <a:avLst/>
            </a:prstGeom>
            <a:noFill/>
            <a:ln w="9525">
              <a:noFill/>
            </a:ln>
          </p:spPr>
          <p:txBody>
            <a:bodyPr wrap="square">
              <a:spAutoFit/>
            </a:bodyPr>
            <a:lstStyle/>
            <a:p>
              <a:r>
                <a:rPr lang="zh-CN" altLang="en-US" sz="2400" b="1">
                  <a:solidFill>
                    <a:srgbClr val="CC0000"/>
                  </a:solidFill>
                  <a:latin typeface="楷体" panose="02010609060101010101" charset="-122"/>
                  <a:ea typeface="楷体" panose="02010609060101010101" charset="-122"/>
                </a:rPr>
                <a:t>做功时间</a:t>
              </a:r>
              <a:endParaRPr lang="zh-CN" altLang="en-US" sz="2400" b="1" dirty="0">
                <a:solidFill>
                  <a:srgbClr val="CC0000"/>
                </a:solidFill>
                <a:latin typeface="楷体" panose="02010609060101010101" charset="-122"/>
                <a:ea typeface="楷体" panose="02010609060101010101" charset="-122"/>
              </a:endParaRPr>
            </a:p>
          </p:txBody>
        </p:sp>
        <p:cxnSp>
          <p:nvCxnSpPr>
            <p:cNvPr id="10" name="直接连接符 9"/>
            <p:cNvCxnSpPr/>
            <p:nvPr/>
          </p:nvCxnSpPr>
          <p:spPr>
            <a:xfrm>
              <a:off x="10378" y="1680"/>
              <a:ext cx="2892" cy="0"/>
            </a:xfrm>
            <a:prstGeom prst="line">
              <a:avLst/>
            </a:prstGeom>
            <a:ln w="28575" cmpd="sng">
              <a:solidFill>
                <a:srgbClr val="CC0000"/>
              </a:solidFill>
              <a:prstDash val="solid"/>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cBhvr>
                                    </p:anim>
                                  </p:childTnLst>
                                </p:cTn>
                              </p:par>
                              <p:par>
                                <p:cTn id="13" presetID="22" presetClass="entr" presetSubtype="8" fill="hold" grpId="0" nodeType="withEffect">
                                  <p:stCondLst>
                                    <p:cond delay="0"/>
                                  </p:stCondLst>
                                  <p:childTnLst>
                                    <p:set>
                                      <p:cBhvr>
                                        <p:cTn id="14" dur="1" fill="hold">
                                          <p:stCondLst>
                                            <p:cond delay="0"/>
                                          </p:stCondLst>
                                        </p:cTn>
                                        <p:tgtEl>
                                          <p:spTgt spid="38924"/>
                                        </p:tgtEl>
                                        <p:attrNameLst>
                                          <p:attrName>style.visibility</p:attrName>
                                        </p:attrNameLst>
                                      </p:cBhvr>
                                      <p:to>
                                        <p:strVal val="visible"/>
                                      </p:to>
                                    </p:set>
                                    <p:animEffect transition="in" filter="wipe(left)">
                                      <p:cBhvr>
                                        <p:cTn id="15" dur="500"/>
                                        <p:tgtEl>
                                          <p:spTgt spid="38924"/>
                                        </p:tgtEl>
                                      </p:cBhvr>
                                    </p:animEffect>
                                  </p:childTnLst>
                                </p:cTn>
                              </p:par>
                            </p:childTnLst>
                          </p:cTn>
                        </p:par>
                      </p:childTnLst>
                    </p:cTn>
                  </p:par>
                  <p:par>
                    <p:cTn id="16" fill="hold">
                      <p:stCondLst>
                        <p:cond delay="indefinite"/>
                      </p:stCondLst>
                      <p:childTnLst>
                        <p:par>
                          <p:cTn id="17" fill="hold">
                            <p:stCondLst>
                              <p:cond delay="0"/>
                            </p:stCondLst>
                            <p:childTnLst>
                              <p:par>
                                <p:cTn id="18" presetID="24"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 to="" calcmode="lin" valueType="num">
                                      <p:cBhvr>
                                        <p:cTn id="20" dur="1" fill="hold"/>
                                        <p:tgtEl>
                                          <p:spTgt spid="6"/>
                                        </p:tgtEl>
                                      </p:cBhvr>
                                    </p:anim>
                                  </p:childTnLst>
                                </p:cTn>
                              </p:par>
                              <p:par>
                                <p:cTn id="21" presetID="1" presetClass="entr" presetSubtype="0" fill="hold" grpId="0" nodeType="withEffect">
                                  <p:stCondLst>
                                    <p:cond delay="0"/>
                                  </p:stCondLst>
                                  <p:childTnLst>
                                    <p:set>
                                      <p:cBhvr>
                                        <p:cTn id="22" dur="1" fill="hold">
                                          <p:stCondLst>
                                            <p:cond delay="0"/>
                                          </p:stCondLst>
                                        </p:cTn>
                                        <p:tgtEl>
                                          <p:spTgt spid="3899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898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899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899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4" presetClass="entr" presetSubtype="0" fill="hold" grpId="0" nodeType="clickEffect">
                                  <p:stCondLst>
                                    <p:cond delay="0"/>
                                  </p:stCondLst>
                                  <p:childTnLst>
                                    <p:set>
                                      <p:cBhvr>
                                        <p:cTn id="34" dur="1" fill="hold">
                                          <p:stCondLst>
                                            <p:cond delay="0"/>
                                          </p:stCondLst>
                                        </p:cTn>
                                        <p:tgtEl>
                                          <p:spTgt spid="38994"/>
                                        </p:tgtEl>
                                        <p:attrNameLst>
                                          <p:attrName>style.visibility</p:attrName>
                                        </p:attrNameLst>
                                      </p:cBhvr>
                                      <p:to>
                                        <p:strVal val="visible"/>
                                      </p:to>
                                    </p:set>
                                    <p:anim to="" calcmode="lin" valueType="num">
                                      <p:cBhvr>
                                        <p:cTn id="35" dur="1" fill="hold"/>
                                        <p:tgtEl>
                                          <p:spTgt spid="3899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24" grpId="0" bldLvl="0" animBg="1"/>
      <p:bldP spid="38989" grpId="0"/>
      <p:bldP spid="38990" grpId="0"/>
      <p:bldP spid="38991" grpId="0"/>
      <p:bldP spid="9" grpId="0" bldLvl="0" animBg="1"/>
      <p:bldP spid="38994" grpId="0" animBg="1"/>
      <p:bldP spid="3899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58" y="741495"/>
            <a:ext cx="1273969" cy="1763078"/>
          </a:xfrm>
          <a:prstGeom prst="rect">
            <a:avLst/>
          </a:prstGeom>
        </p:spPr>
      </p:pic>
      <p:sp>
        <p:nvSpPr>
          <p:cNvPr id="36867" name="Text Box 3"/>
          <p:cNvSpPr txBox="1"/>
          <p:nvPr/>
        </p:nvSpPr>
        <p:spPr>
          <a:xfrm>
            <a:off x="1220045" y="728786"/>
            <a:ext cx="7316470" cy="978729"/>
          </a:xfrm>
          <a:prstGeom prst="rect">
            <a:avLst/>
          </a:prstGeom>
          <a:noFill/>
          <a:ln w="9525">
            <a:noFill/>
          </a:ln>
        </p:spPr>
        <p:txBody>
          <a:bodyPr wrap="square">
            <a:spAutoFit/>
          </a:bodyPr>
          <a:lstStyle/>
          <a:p>
            <a:pPr>
              <a:lnSpc>
                <a:spcPct val="120000"/>
              </a:lnSpc>
            </a:pPr>
            <a:r>
              <a:rPr lang="zh-CN" altLang="en-US" sz="2400" b="1" dirty="0">
                <a:solidFill>
                  <a:srgbClr val="FF0000"/>
                </a:solidFill>
                <a:latin typeface="宋体" panose="02010600030101010101" pitchFamily="2" charset="-122"/>
                <a:ea typeface="宋体" panose="02010600030101010101" pitchFamily="2" charset="-122"/>
                <a:cs typeface="楷体" panose="02010609060101010101" charset="-122"/>
              </a:rPr>
              <a:t>    功与做功时间之比</a:t>
            </a:r>
            <a:r>
              <a:rPr lang="zh-CN" altLang="en-US" sz="2400" b="1" dirty="0">
                <a:latin typeface="宋体" panose="02010600030101010101" pitchFamily="2" charset="-122"/>
                <a:ea typeface="宋体" panose="02010600030101010101" pitchFamily="2" charset="-122"/>
                <a:cs typeface="楷体" panose="02010609060101010101" charset="-122"/>
              </a:rPr>
              <a:t>叫做</a:t>
            </a:r>
            <a:r>
              <a:rPr lang="zh-CN" altLang="en-US" sz="2400" b="1" dirty="0">
                <a:solidFill>
                  <a:srgbClr val="0000FF"/>
                </a:solidFill>
                <a:latin typeface="宋体" panose="02010600030101010101" pitchFamily="2" charset="-122"/>
                <a:ea typeface="宋体" panose="02010600030101010101" pitchFamily="2" charset="-122"/>
                <a:cs typeface="楷体" panose="02010609060101010101" charset="-122"/>
              </a:rPr>
              <a:t>功率</a:t>
            </a:r>
            <a:r>
              <a:rPr lang="zh-CN" altLang="en-US" sz="2400" b="1" dirty="0">
                <a:latin typeface="宋体" panose="02010600030101010101" pitchFamily="2" charset="-122"/>
                <a:ea typeface="宋体" panose="02010600030101010101" pitchFamily="2" charset="-122"/>
                <a:cs typeface="楷体" panose="02010609060101010101" charset="-122"/>
              </a:rPr>
              <a:t>，它在数值上等于单位时间内所做的功。</a:t>
            </a:r>
          </a:p>
        </p:txBody>
      </p:sp>
      <p:sp>
        <p:nvSpPr>
          <p:cNvPr id="49160" name="Rectangle 8"/>
          <p:cNvSpPr/>
          <p:nvPr/>
        </p:nvSpPr>
        <p:spPr>
          <a:xfrm>
            <a:off x="2754630" y="1948180"/>
            <a:ext cx="1816100" cy="460375"/>
          </a:xfrm>
          <a:prstGeom prst="rect">
            <a:avLst/>
          </a:prstGeom>
          <a:noFill/>
          <a:ln w="9525">
            <a:noFill/>
          </a:ln>
        </p:spPr>
        <p:txBody>
          <a:bodyPr wrap="square">
            <a:spAutoFit/>
          </a:bodyPr>
          <a:lstStyle/>
          <a:p>
            <a:pPr>
              <a:spcBef>
                <a:spcPct val="50000"/>
              </a:spcBef>
            </a:pPr>
            <a:r>
              <a:rPr lang="zh-CN" altLang="en-US" sz="2400" b="1" dirty="0">
                <a:solidFill>
                  <a:srgbClr val="0000FF"/>
                </a:solidFill>
                <a:latin typeface="黑体" panose="02010609060101010101" pitchFamily="49" charset="-122"/>
                <a:ea typeface="黑体" panose="02010609060101010101" pitchFamily="49" charset="-122"/>
                <a:cs typeface="楷体" panose="02010609060101010101" charset="-122"/>
              </a:rPr>
              <a:t>表达式：</a:t>
            </a:r>
          </a:p>
        </p:txBody>
      </p:sp>
      <p:sp>
        <p:nvSpPr>
          <p:cNvPr id="10" name="Rectangle 8"/>
          <p:cNvSpPr/>
          <p:nvPr/>
        </p:nvSpPr>
        <p:spPr>
          <a:xfrm>
            <a:off x="1276827" y="4074175"/>
            <a:ext cx="2072005" cy="511810"/>
          </a:xfrm>
          <a:prstGeom prst="rect">
            <a:avLst/>
          </a:prstGeom>
          <a:noFill/>
          <a:ln w="9525">
            <a:solidFill>
              <a:srgbClr val="00B050"/>
            </a:solidFill>
            <a:prstDash val="sysDot"/>
          </a:ln>
        </p:spPr>
        <p:txBody>
          <a:bodyPr lIns="69064" tIns="34532" rIns="69064" bIns="34532"/>
          <a:lstStyle/>
          <a:p>
            <a:pPr marL="342900" indent="-342900">
              <a:lnSpc>
                <a:spcPct val="120000"/>
              </a:lnSpc>
            </a:pPr>
            <a:r>
              <a:rPr lang="en-US" altLang="zh-CN" sz="2400" b="1" dirty="0">
                <a:latin typeface="Times New Roman" panose="02020603050405020304" charset="0"/>
                <a:ea typeface="楷体" panose="02010609060101010101" charset="-122"/>
                <a:cs typeface="Times New Roman" panose="02020603050405020304" charset="0"/>
              </a:rPr>
              <a:t>1</a:t>
            </a:r>
            <a:r>
              <a:rPr lang="zh-CN" altLang="en-US" sz="2400" b="1" dirty="0">
                <a:latin typeface="Times New Roman" panose="02020603050405020304" charset="0"/>
                <a:ea typeface="楷体" panose="02010609060101010101" charset="-122"/>
                <a:cs typeface="Times New Roman" panose="02020603050405020304" charset="0"/>
              </a:rPr>
              <a:t> </a:t>
            </a:r>
            <a:r>
              <a:rPr lang="en-US" altLang="zh-CN" sz="2400" b="1" dirty="0">
                <a:latin typeface="Times New Roman" panose="02020603050405020304" charset="0"/>
                <a:ea typeface="楷体" panose="02010609060101010101" charset="-122"/>
                <a:cs typeface="Times New Roman" panose="02020603050405020304" charset="0"/>
              </a:rPr>
              <a:t>kW= 10</a:t>
            </a:r>
            <a:r>
              <a:rPr lang="en-US" altLang="zh-CN" sz="2400" b="1" baseline="30000" dirty="0">
                <a:latin typeface="Times New Roman" panose="02020603050405020304" charset="0"/>
                <a:ea typeface="楷体" panose="02010609060101010101" charset="-122"/>
                <a:cs typeface="Times New Roman" panose="02020603050405020304" charset="0"/>
              </a:rPr>
              <a:t>3</a:t>
            </a:r>
            <a:r>
              <a:rPr lang="en-US" altLang="zh-CN" sz="2400" b="1" dirty="0">
                <a:latin typeface="Times New Roman" panose="02020603050405020304" charset="0"/>
                <a:ea typeface="楷体" panose="02010609060101010101" charset="-122"/>
                <a:cs typeface="Times New Roman" panose="02020603050405020304" charset="0"/>
              </a:rPr>
              <a:t> W</a:t>
            </a:r>
            <a:r>
              <a:rPr lang="zh-CN" altLang="en-US" sz="2400" b="1" dirty="0">
                <a:latin typeface="Times New Roman" panose="02020603050405020304" charset="0"/>
                <a:ea typeface="楷体" panose="02010609060101010101" charset="-122"/>
                <a:cs typeface="Times New Roman" panose="02020603050405020304" charset="0"/>
              </a:rPr>
              <a:t>    </a:t>
            </a:r>
          </a:p>
        </p:txBody>
      </p:sp>
      <p:grpSp>
        <p:nvGrpSpPr>
          <p:cNvPr id="49185" name="组合 49184"/>
          <p:cNvGrpSpPr/>
          <p:nvPr/>
        </p:nvGrpSpPr>
        <p:grpSpPr>
          <a:xfrm>
            <a:off x="2453784" y="2926730"/>
            <a:ext cx="1695450" cy="459819"/>
            <a:chOff x="3402" y="2218"/>
            <a:chExt cx="1224" cy="386"/>
          </a:xfrm>
        </p:grpSpPr>
        <p:sp>
          <p:nvSpPr>
            <p:cNvPr id="49173" name="直接连接符 49172"/>
            <p:cNvSpPr/>
            <p:nvPr/>
          </p:nvSpPr>
          <p:spPr>
            <a:xfrm>
              <a:off x="3402" y="2422"/>
              <a:ext cx="544" cy="0"/>
            </a:xfrm>
            <a:prstGeom prst="line">
              <a:avLst/>
            </a:prstGeom>
            <a:ln w="28575" cap="flat" cmpd="sng">
              <a:solidFill>
                <a:srgbClr val="CC0000"/>
              </a:solidFill>
              <a:prstDash val="solid"/>
              <a:headEnd type="none" w="med" len="med"/>
              <a:tailEnd type="triangle" w="med" len="med"/>
            </a:ln>
          </p:spPr>
        </p:sp>
        <p:sp>
          <p:nvSpPr>
            <p:cNvPr id="49174" name="文本框 49173"/>
            <p:cNvSpPr txBox="1"/>
            <p:nvPr/>
          </p:nvSpPr>
          <p:spPr>
            <a:xfrm>
              <a:off x="3992" y="2218"/>
              <a:ext cx="634" cy="386"/>
            </a:xfrm>
            <a:prstGeom prst="rect">
              <a:avLst/>
            </a:prstGeom>
            <a:noFill/>
            <a:ln w="9525">
              <a:noFill/>
            </a:ln>
          </p:spPr>
          <p:txBody>
            <a:bodyPr>
              <a:spAutoFit/>
            </a:bodyPr>
            <a:lstStyle/>
            <a:p>
              <a:pPr>
                <a:spcBef>
                  <a:spcPct val="50000"/>
                </a:spcBef>
              </a:pPr>
              <a:r>
                <a:rPr lang="zh-CN" altLang="en-US" sz="2400" b="1" dirty="0">
                  <a:latin typeface="Times New Roman" panose="02020603050405020304" charset="0"/>
                  <a:ea typeface="宋体" panose="02010600030101010101" pitchFamily="2" charset="-122"/>
                </a:rPr>
                <a:t>焦耳</a:t>
              </a:r>
            </a:p>
          </p:txBody>
        </p:sp>
      </p:grpSp>
      <p:grpSp>
        <p:nvGrpSpPr>
          <p:cNvPr id="49180" name="组合 49179"/>
          <p:cNvGrpSpPr/>
          <p:nvPr/>
        </p:nvGrpSpPr>
        <p:grpSpPr>
          <a:xfrm>
            <a:off x="2481089" y="3439810"/>
            <a:ext cx="1446530" cy="460931"/>
            <a:chOff x="3425" y="2591"/>
            <a:chExt cx="1044" cy="387"/>
          </a:xfrm>
        </p:grpSpPr>
        <p:sp>
          <p:nvSpPr>
            <p:cNvPr id="49175" name="文本框 49174"/>
            <p:cNvSpPr txBox="1"/>
            <p:nvPr/>
          </p:nvSpPr>
          <p:spPr>
            <a:xfrm>
              <a:off x="3970" y="2591"/>
              <a:ext cx="499" cy="387"/>
            </a:xfrm>
            <a:prstGeom prst="rect">
              <a:avLst/>
            </a:prstGeom>
            <a:noFill/>
            <a:ln w="9525">
              <a:noFill/>
            </a:ln>
          </p:spPr>
          <p:txBody>
            <a:bodyPr>
              <a:spAutoFit/>
            </a:bodyPr>
            <a:lstStyle/>
            <a:p>
              <a:pPr>
                <a:spcBef>
                  <a:spcPct val="50000"/>
                </a:spcBef>
              </a:pPr>
              <a:r>
                <a:rPr lang="zh-CN" altLang="en-US" sz="2400" b="1" dirty="0">
                  <a:latin typeface="Times New Roman" panose="02020603050405020304" charset="0"/>
                  <a:ea typeface="宋体" panose="02010600030101010101" pitchFamily="2" charset="-122"/>
                </a:rPr>
                <a:t>秒</a:t>
              </a:r>
            </a:p>
          </p:txBody>
        </p:sp>
        <p:sp>
          <p:nvSpPr>
            <p:cNvPr id="49176" name="直接连接符 49175"/>
            <p:cNvSpPr/>
            <p:nvPr/>
          </p:nvSpPr>
          <p:spPr>
            <a:xfrm>
              <a:off x="3425" y="2750"/>
              <a:ext cx="544" cy="0"/>
            </a:xfrm>
            <a:prstGeom prst="line">
              <a:avLst/>
            </a:prstGeom>
            <a:ln w="28575" cap="flat" cmpd="sng">
              <a:solidFill>
                <a:srgbClr val="CC0000"/>
              </a:solidFill>
              <a:prstDash val="solid"/>
              <a:headEnd type="none" w="med" len="med"/>
              <a:tailEnd type="triangle" w="med" len="med"/>
            </a:ln>
          </p:spPr>
        </p:sp>
      </p:grpSp>
      <p:grpSp>
        <p:nvGrpSpPr>
          <p:cNvPr id="49187" name="组合 49186"/>
          <p:cNvGrpSpPr/>
          <p:nvPr/>
        </p:nvGrpSpPr>
        <p:grpSpPr>
          <a:xfrm>
            <a:off x="5701305" y="3161496"/>
            <a:ext cx="1200548" cy="460279"/>
            <a:chOff x="1355" y="2160"/>
            <a:chExt cx="867" cy="433"/>
          </a:xfrm>
        </p:grpSpPr>
        <p:sp>
          <p:nvSpPr>
            <p:cNvPr id="49177" name="直接连接符 49176"/>
            <p:cNvSpPr/>
            <p:nvPr/>
          </p:nvSpPr>
          <p:spPr>
            <a:xfrm flipV="1">
              <a:off x="1355" y="2390"/>
              <a:ext cx="191" cy="0"/>
            </a:xfrm>
            <a:prstGeom prst="line">
              <a:avLst/>
            </a:prstGeom>
            <a:ln w="28575" cap="flat" cmpd="sng">
              <a:solidFill>
                <a:srgbClr val="CC0000"/>
              </a:solidFill>
              <a:prstDash val="solid"/>
              <a:headEnd type="none" w="med" len="med"/>
              <a:tailEnd type="triangle" w="med" len="med"/>
            </a:ln>
          </p:spPr>
        </p:sp>
        <p:sp>
          <p:nvSpPr>
            <p:cNvPr id="49178" name="文本框 49177"/>
            <p:cNvSpPr txBox="1"/>
            <p:nvPr/>
          </p:nvSpPr>
          <p:spPr>
            <a:xfrm>
              <a:off x="1519" y="2160"/>
              <a:ext cx="703" cy="433"/>
            </a:xfrm>
            <a:prstGeom prst="rect">
              <a:avLst/>
            </a:prstGeom>
            <a:noFill/>
            <a:ln w="9525">
              <a:noFill/>
            </a:ln>
          </p:spPr>
          <p:txBody>
            <a:bodyPr>
              <a:spAutoFit/>
            </a:bodyPr>
            <a:lstStyle/>
            <a:p>
              <a:pPr>
                <a:spcBef>
                  <a:spcPct val="50000"/>
                </a:spcBef>
              </a:pPr>
              <a:r>
                <a:rPr lang="zh-CN" altLang="en-US" sz="2400" b="1" dirty="0">
                  <a:latin typeface="Times New Roman" panose="02020603050405020304" charset="0"/>
                  <a:ea typeface="宋体" panose="02010600030101010101" pitchFamily="2" charset="-122"/>
                </a:rPr>
                <a:t>瓦特</a:t>
              </a:r>
            </a:p>
          </p:txBody>
        </p:sp>
      </p:grpSp>
      <p:grpSp>
        <p:nvGrpSpPr>
          <p:cNvPr id="49189" name="组合 49188"/>
          <p:cNvGrpSpPr/>
          <p:nvPr/>
        </p:nvGrpSpPr>
        <p:grpSpPr>
          <a:xfrm>
            <a:off x="4055254" y="3006973"/>
            <a:ext cx="1646051" cy="769326"/>
            <a:chOff x="3696" y="2727"/>
            <a:chExt cx="1188" cy="431"/>
          </a:xfrm>
        </p:grpSpPr>
        <p:sp>
          <p:nvSpPr>
            <p:cNvPr id="49184" name="文本框 49183"/>
            <p:cNvSpPr txBox="1"/>
            <p:nvPr/>
          </p:nvSpPr>
          <p:spPr>
            <a:xfrm>
              <a:off x="3948" y="2814"/>
              <a:ext cx="936" cy="258"/>
            </a:xfrm>
            <a:prstGeom prst="rect">
              <a:avLst/>
            </a:prstGeom>
            <a:noFill/>
            <a:ln w="9525">
              <a:noFill/>
            </a:ln>
          </p:spPr>
          <p:txBody>
            <a:bodyPr wrap="square">
              <a:spAutoFit/>
            </a:bodyPr>
            <a:lstStyle/>
            <a:p>
              <a:pPr>
                <a:spcBef>
                  <a:spcPct val="50000"/>
                </a:spcBef>
              </a:pPr>
              <a:r>
                <a:rPr lang="zh-CN" altLang="en-US" sz="2400" b="1" dirty="0">
                  <a:latin typeface="Times New Roman" panose="02020603050405020304" charset="0"/>
                  <a:ea typeface="宋体" panose="02010600030101010101" pitchFamily="2" charset="-122"/>
                  <a:cs typeface="Times New Roman" panose="02020603050405020304" charset="0"/>
                </a:rPr>
                <a:t>焦耳</a:t>
              </a:r>
              <a:r>
                <a:rPr lang="en-US" altLang="zh-CN" sz="2400" b="1">
                  <a:latin typeface="Times New Roman" panose="02020603050405020304" charset="0"/>
                  <a:ea typeface="宋体" panose="02010600030101010101" pitchFamily="2" charset="-122"/>
                  <a:cs typeface="Times New Roman" panose="02020603050405020304" charset="0"/>
                </a:rPr>
                <a:t>/</a:t>
              </a:r>
              <a:r>
                <a:rPr lang="zh-CN" altLang="en-US" sz="2400" b="1" dirty="0">
                  <a:latin typeface="Times New Roman" panose="02020603050405020304" charset="0"/>
                  <a:ea typeface="宋体" panose="02010600030101010101" pitchFamily="2" charset="-122"/>
                  <a:cs typeface="Times New Roman" panose="02020603050405020304" charset="0"/>
                </a:rPr>
                <a:t>秒</a:t>
              </a:r>
            </a:p>
          </p:txBody>
        </p:sp>
        <p:sp>
          <p:nvSpPr>
            <p:cNvPr id="49186" name="右大括号 49185"/>
            <p:cNvSpPr/>
            <p:nvPr/>
          </p:nvSpPr>
          <p:spPr>
            <a:xfrm>
              <a:off x="3696" y="2727"/>
              <a:ext cx="181" cy="431"/>
            </a:xfrm>
            <a:prstGeom prst="rightBrace">
              <a:avLst>
                <a:gd name="adj1" fmla="val 19843"/>
                <a:gd name="adj2" fmla="val 50000"/>
              </a:avLst>
            </a:prstGeom>
            <a:noFill/>
            <a:ln w="28575" cap="flat" cmpd="sng">
              <a:solidFill>
                <a:srgbClr val="CC0000"/>
              </a:solidFill>
              <a:prstDash val="solid"/>
              <a:headEnd type="none" w="med" len="med"/>
              <a:tailEnd type="none" w="med" len="med"/>
            </a:ln>
          </p:spPr>
          <p:txBody>
            <a:bodyPr/>
            <a:lstStyle/>
            <a:p>
              <a:endParaRPr lang="zh-CN" altLang="en-US" sz="2400" b="1">
                <a:latin typeface="Times New Roman" panose="02020603050405020304" charset="0"/>
                <a:ea typeface="宋体" panose="02010600030101010101" pitchFamily="2" charset="-122"/>
                <a:cs typeface="Times New Roman" panose="02020603050405020304" charset="0"/>
              </a:endParaRPr>
            </a:p>
          </p:txBody>
        </p:sp>
      </p:grpSp>
      <p:sp>
        <p:nvSpPr>
          <p:cNvPr id="49188" name="矩形 49187"/>
          <p:cNvSpPr/>
          <p:nvPr/>
        </p:nvSpPr>
        <p:spPr>
          <a:xfrm>
            <a:off x="6684789" y="3187080"/>
            <a:ext cx="1445260" cy="460375"/>
          </a:xfrm>
          <a:prstGeom prst="rect">
            <a:avLst/>
          </a:prstGeom>
          <a:noFill/>
          <a:ln w="9525">
            <a:noFill/>
          </a:ln>
        </p:spPr>
        <p:txBody>
          <a:bodyPr wrap="square">
            <a:spAutoFit/>
          </a:bodyPr>
          <a:lstStyle/>
          <a:p>
            <a:r>
              <a:rPr lang="en-US" altLang="zh-CN" sz="2400" b="1" dirty="0">
                <a:latin typeface="楷体" panose="02010609060101010101" pitchFamily="49" charset="-122"/>
                <a:ea typeface="楷体" panose="02010609060101010101" pitchFamily="49"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W</a:t>
            </a:r>
            <a:r>
              <a:rPr lang="en-US" altLang="zh-CN" sz="2400" b="1" dirty="0">
                <a:latin typeface="楷体" panose="02010609060101010101" pitchFamily="49" charset="-122"/>
                <a:ea typeface="楷体" panose="02010609060101010101" pitchFamily="49" charset="-122"/>
                <a:cs typeface="Times New Roman" panose="02020603050405020304" charset="0"/>
              </a:rPr>
              <a:t>)</a:t>
            </a:r>
          </a:p>
        </p:txBody>
      </p:sp>
      <p:grpSp>
        <p:nvGrpSpPr>
          <p:cNvPr id="2" name="组合 1"/>
          <p:cNvGrpSpPr/>
          <p:nvPr/>
        </p:nvGrpSpPr>
        <p:grpSpPr>
          <a:xfrm>
            <a:off x="3958590" y="1707515"/>
            <a:ext cx="2782570" cy="942340"/>
            <a:chOff x="3867" y="2570"/>
            <a:chExt cx="4382" cy="1484"/>
          </a:xfrm>
        </p:grpSpPr>
        <p:sp>
          <p:nvSpPr>
            <p:cNvPr id="49172" name="文本框 49171"/>
            <p:cNvSpPr txBox="1"/>
            <p:nvPr/>
          </p:nvSpPr>
          <p:spPr>
            <a:xfrm>
              <a:off x="3867" y="2938"/>
              <a:ext cx="1702" cy="725"/>
            </a:xfrm>
            <a:prstGeom prst="rect">
              <a:avLst/>
            </a:prstGeom>
            <a:noFill/>
            <a:ln w="9525">
              <a:noFill/>
            </a:ln>
          </p:spPr>
          <p:txBody>
            <a:bodyPr wrap="square">
              <a:spAutoFit/>
            </a:bodyPr>
            <a:lstStyle/>
            <a:p>
              <a:pPr>
                <a:spcBef>
                  <a:spcPct val="50000"/>
                </a:spcBef>
              </a:pPr>
              <a:r>
                <a:rPr lang="zh-CN" altLang="en-US" sz="2400" b="1" dirty="0">
                  <a:solidFill>
                    <a:srgbClr val="FF0000"/>
                  </a:solidFill>
                  <a:latin typeface="楷体" panose="02010609060101010101" charset="-122"/>
                  <a:ea typeface="楷体" panose="02010609060101010101" charset="-122"/>
                </a:rPr>
                <a:t>功率</a:t>
              </a:r>
              <a:r>
                <a:rPr lang="en-US" altLang="zh-CN" sz="2400" b="1" dirty="0">
                  <a:solidFill>
                    <a:srgbClr val="FF0000"/>
                  </a:solidFill>
                  <a:latin typeface="楷体" panose="02010609060101010101" charset="-122"/>
                  <a:ea typeface="楷体" panose="02010609060101010101" charset="-122"/>
                </a:rPr>
                <a:t>=</a:t>
              </a:r>
            </a:p>
          </p:txBody>
        </p:sp>
        <p:grpSp>
          <p:nvGrpSpPr>
            <p:cNvPr id="6" name="组合 5"/>
            <p:cNvGrpSpPr/>
            <p:nvPr/>
          </p:nvGrpSpPr>
          <p:grpSpPr>
            <a:xfrm>
              <a:off x="5357" y="2570"/>
              <a:ext cx="2892" cy="1484"/>
              <a:chOff x="10378" y="955"/>
              <a:chExt cx="2892" cy="1484"/>
            </a:xfrm>
          </p:grpSpPr>
          <p:sp>
            <p:nvSpPr>
              <p:cNvPr id="11" name="矩形 10"/>
              <p:cNvSpPr/>
              <p:nvPr/>
            </p:nvSpPr>
            <p:spPr>
              <a:xfrm>
                <a:off x="10633" y="955"/>
                <a:ext cx="2524" cy="725"/>
              </a:xfrm>
              <a:prstGeom prst="rect">
                <a:avLst/>
              </a:prstGeom>
              <a:noFill/>
              <a:ln w="9525">
                <a:noFill/>
              </a:ln>
            </p:spPr>
            <p:txBody>
              <a:bodyPr wrap="square">
                <a:spAutoFit/>
              </a:bodyPr>
              <a:lstStyle/>
              <a:p>
                <a:r>
                  <a:rPr lang="zh-CN" altLang="en-US" sz="2400" b="1" dirty="0">
                    <a:solidFill>
                      <a:srgbClr val="FF0000"/>
                    </a:solidFill>
                    <a:latin typeface="楷体" panose="02010609060101010101" charset="-122"/>
                    <a:ea typeface="楷体" panose="02010609060101010101" charset="-122"/>
                  </a:rPr>
                  <a:t>所做的功</a:t>
                </a:r>
              </a:p>
            </p:txBody>
          </p:sp>
          <p:sp>
            <p:nvSpPr>
              <p:cNvPr id="12" name="矩形 11"/>
              <p:cNvSpPr/>
              <p:nvPr/>
            </p:nvSpPr>
            <p:spPr>
              <a:xfrm>
                <a:off x="10633" y="1714"/>
                <a:ext cx="2524" cy="725"/>
              </a:xfrm>
              <a:prstGeom prst="rect">
                <a:avLst/>
              </a:prstGeom>
              <a:noFill/>
              <a:ln w="9525">
                <a:noFill/>
              </a:ln>
            </p:spPr>
            <p:txBody>
              <a:bodyPr wrap="square">
                <a:spAutoFit/>
              </a:bodyPr>
              <a:lstStyle/>
              <a:p>
                <a:r>
                  <a:rPr lang="zh-CN" altLang="en-US" sz="2400" b="1">
                    <a:solidFill>
                      <a:srgbClr val="FF0000"/>
                    </a:solidFill>
                    <a:latin typeface="楷体" panose="02010609060101010101" charset="-122"/>
                    <a:ea typeface="楷体" panose="02010609060101010101" charset="-122"/>
                  </a:rPr>
                  <a:t>做功时间</a:t>
                </a:r>
                <a:endParaRPr lang="zh-CN" altLang="en-US" sz="2400" b="1" dirty="0">
                  <a:solidFill>
                    <a:srgbClr val="FF0000"/>
                  </a:solidFill>
                  <a:latin typeface="楷体" panose="02010609060101010101" charset="-122"/>
                  <a:ea typeface="楷体" panose="02010609060101010101" charset="-122"/>
                </a:endParaRPr>
              </a:p>
            </p:txBody>
          </p:sp>
          <p:cxnSp>
            <p:nvCxnSpPr>
              <p:cNvPr id="13" name="直接连接符 12"/>
              <p:cNvCxnSpPr/>
              <p:nvPr/>
            </p:nvCxnSpPr>
            <p:spPr>
              <a:xfrm>
                <a:off x="10378" y="1680"/>
                <a:ext cx="2892" cy="0"/>
              </a:xfrm>
              <a:prstGeom prst="line">
                <a:avLst/>
              </a:prstGeom>
              <a:ln w="28575" cmpd="sng">
                <a:solidFill>
                  <a:srgbClr val="CC0000"/>
                </a:solidFill>
                <a:prstDash val="solid"/>
              </a:ln>
            </p:spPr>
            <p:style>
              <a:lnRef idx="1">
                <a:schemeClr val="accent1"/>
              </a:lnRef>
              <a:fillRef idx="0">
                <a:schemeClr val="accent1"/>
              </a:fillRef>
              <a:effectRef idx="0">
                <a:schemeClr val="accent1"/>
              </a:effectRef>
              <a:fontRef idx="minor">
                <a:schemeClr val="tx1"/>
              </a:fontRef>
            </p:style>
          </p:cxnSp>
        </p:grpSp>
      </p:grpSp>
      <p:grpSp>
        <p:nvGrpSpPr>
          <p:cNvPr id="14" name="组合 13"/>
          <p:cNvGrpSpPr/>
          <p:nvPr/>
        </p:nvGrpSpPr>
        <p:grpSpPr>
          <a:xfrm>
            <a:off x="1055514" y="2940065"/>
            <a:ext cx="1318260" cy="942340"/>
            <a:chOff x="4410" y="2570"/>
            <a:chExt cx="2076" cy="1484"/>
          </a:xfrm>
        </p:grpSpPr>
        <p:sp>
          <p:nvSpPr>
            <p:cNvPr id="15" name="文本框 14"/>
            <p:cNvSpPr txBox="1"/>
            <p:nvPr/>
          </p:nvSpPr>
          <p:spPr>
            <a:xfrm>
              <a:off x="4410" y="2932"/>
              <a:ext cx="983" cy="725"/>
            </a:xfrm>
            <a:prstGeom prst="rect">
              <a:avLst/>
            </a:prstGeom>
            <a:noFill/>
            <a:ln w="9525">
              <a:noFill/>
            </a:ln>
          </p:spPr>
          <p:txBody>
            <a:bodyPr wrap="square">
              <a:spAutoFit/>
            </a:bodyPr>
            <a:lstStyle/>
            <a:p>
              <a:pPr>
                <a:spcBef>
                  <a:spcPct val="50000"/>
                </a:spcBef>
              </a:pPr>
              <a:r>
                <a:rPr lang="en-US" altLang="zh-CN" sz="2400" b="1" i="1">
                  <a:latin typeface="Times New Roman" panose="02020603050405020304" charset="0"/>
                  <a:ea typeface="宋体" panose="02010600030101010101" pitchFamily="2" charset="-122"/>
                  <a:cs typeface="Times New Roman" panose="02020603050405020304" charset="0"/>
                </a:rPr>
                <a:t>P =</a:t>
              </a:r>
            </a:p>
          </p:txBody>
        </p:sp>
        <p:grpSp>
          <p:nvGrpSpPr>
            <p:cNvPr id="16" name="组合 15"/>
            <p:cNvGrpSpPr/>
            <p:nvPr/>
          </p:nvGrpSpPr>
          <p:grpSpPr>
            <a:xfrm>
              <a:off x="5357" y="2570"/>
              <a:ext cx="1129" cy="1484"/>
              <a:chOff x="10378" y="955"/>
              <a:chExt cx="1129" cy="1484"/>
            </a:xfrm>
          </p:grpSpPr>
          <p:sp>
            <p:nvSpPr>
              <p:cNvPr id="21" name="矩形 20"/>
              <p:cNvSpPr/>
              <p:nvPr/>
            </p:nvSpPr>
            <p:spPr>
              <a:xfrm>
                <a:off x="10490" y="955"/>
                <a:ext cx="965" cy="725"/>
              </a:xfrm>
              <a:prstGeom prst="rect">
                <a:avLst/>
              </a:prstGeom>
              <a:noFill/>
              <a:ln w="9525">
                <a:noFill/>
              </a:ln>
            </p:spPr>
            <p:txBody>
              <a:bodyPr wrap="square">
                <a:spAutoFit/>
              </a:bodyPr>
              <a:lstStyle/>
              <a:p>
                <a:r>
                  <a:rPr lang="en-US" altLang="zh-CN" sz="2400" b="1" i="1" dirty="0">
                    <a:latin typeface="Times New Roman" panose="02020603050405020304" charset="0"/>
                    <a:ea typeface="宋体" panose="02010600030101010101" pitchFamily="2" charset="-122"/>
                    <a:cs typeface="Times New Roman" panose="02020603050405020304" charset="0"/>
                  </a:rPr>
                  <a:t>W</a:t>
                </a:r>
              </a:p>
            </p:txBody>
          </p:sp>
          <p:sp>
            <p:nvSpPr>
              <p:cNvPr id="22" name="矩形 21"/>
              <p:cNvSpPr/>
              <p:nvPr/>
            </p:nvSpPr>
            <p:spPr>
              <a:xfrm>
                <a:off x="10633" y="1714"/>
                <a:ext cx="874" cy="725"/>
              </a:xfrm>
              <a:prstGeom prst="rect">
                <a:avLst/>
              </a:prstGeom>
              <a:noFill/>
              <a:ln w="9525">
                <a:noFill/>
              </a:ln>
            </p:spPr>
            <p:txBody>
              <a:bodyPr wrap="square">
                <a:spAutoFit/>
              </a:bodyPr>
              <a:lstStyle/>
              <a:p>
                <a:r>
                  <a:rPr lang="en-US" altLang="zh-CN" sz="2400" b="1" i="1" dirty="0">
                    <a:latin typeface="Times New Roman" panose="02020603050405020304" charset="0"/>
                    <a:ea typeface="宋体" panose="02010600030101010101" pitchFamily="2" charset="-122"/>
                    <a:cs typeface="Times New Roman" panose="02020603050405020304" charset="0"/>
                  </a:rPr>
                  <a:t>t</a:t>
                </a:r>
              </a:p>
            </p:txBody>
          </p:sp>
          <p:cxnSp>
            <p:nvCxnSpPr>
              <p:cNvPr id="23" name="直接连接符 22"/>
              <p:cNvCxnSpPr/>
              <p:nvPr/>
            </p:nvCxnSpPr>
            <p:spPr>
              <a:xfrm flipV="1">
                <a:off x="10378" y="1679"/>
                <a:ext cx="938" cy="1"/>
              </a:xfrm>
              <a:prstGeom prst="line">
                <a:avLst/>
              </a:prstGeom>
              <a:ln w="28575" cmpd="sng">
                <a:solidFill>
                  <a:srgbClr val="CC0000"/>
                </a:solidFill>
                <a:prstDash val="solid"/>
              </a:ln>
            </p:spPr>
            <p:style>
              <a:lnRef idx="1">
                <a:schemeClr val="accent1"/>
              </a:lnRef>
              <a:fillRef idx="0">
                <a:schemeClr val="accent1"/>
              </a:fillRef>
              <a:effectRef idx="0">
                <a:schemeClr val="accent1"/>
              </a:effectRef>
              <a:fontRef idx="minor">
                <a:schemeClr val="tx1"/>
              </a:fontRef>
            </p:style>
          </p:cxnSp>
        </p:grpSp>
      </p:grpSp>
      <p:sp>
        <p:nvSpPr>
          <p:cNvPr id="24" name="文本框 23"/>
          <p:cNvSpPr txBox="1"/>
          <p:nvPr/>
        </p:nvSpPr>
        <p:spPr>
          <a:xfrm>
            <a:off x="4149234" y="4125610"/>
            <a:ext cx="4608872" cy="460375"/>
          </a:xfrm>
          <a:prstGeom prst="rect">
            <a:avLst/>
          </a:prstGeom>
          <a:noFill/>
          <a:ln w="9525">
            <a:noFill/>
          </a:ln>
        </p:spPr>
        <p:txBody>
          <a:bodyPr wrap="square">
            <a:spAutoFit/>
          </a:bodyPr>
          <a:lstStyle/>
          <a:p>
            <a:pPr>
              <a:spcBef>
                <a:spcPct val="50000"/>
              </a:spcBef>
            </a:pPr>
            <a:r>
              <a:rPr lang="en-US" altLang="zh-CN" sz="2400" b="1" dirty="0">
                <a:latin typeface="Times New Roman" panose="02020603050405020304" charset="0"/>
                <a:ea typeface="宋体" panose="02010600030101010101" pitchFamily="2" charset="-122"/>
              </a:rPr>
              <a:t>1W</a:t>
            </a:r>
            <a:r>
              <a:rPr lang="zh-CN" altLang="en-US" sz="2400" b="1" dirty="0">
                <a:latin typeface="Times New Roman" panose="02020603050405020304" charset="0"/>
                <a:ea typeface="宋体" panose="02010600030101010101" pitchFamily="2" charset="-122"/>
              </a:rPr>
              <a:t>：</a:t>
            </a:r>
            <a:r>
              <a:rPr lang="en-US" altLang="zh-CN" sz="2400" b="1" dirty="0">
                <a:latin typeface="Times New Roman" panose="02020603050405020304" charset="0"/>
                <a:ea typeface="宋体" panose="02010600030101010101" pitchFamily="2" charset="-122"/>
              </a:rPr>
              <a:t>1s</a:t>
            </a:r>
            <a:r>
              <a:rPr lang="zh-CN" altLang="en-US" sz="2400" b="1" dirty="0">
                <a:latin typeface="Times New Roman" panose="02020603050405020304" charset="0"/>
                <a:ea typeface="宋体" panose="02010600030101010101" pitchFamily="2" charset="-122"/>
              </a:rPr>
              <a:t>做功</a:t>
            </a:r>
            <a:r>
              <a:rPr lang="en-US" altLang="zh-CN" sz="2400" b="1" dirty="0">
                <a:latin typeface="Times New Roman" panose="02020603050405020304" charset="0"/>
                <a:ea typeface="宋体" panose="02010600030101010101" pitchFamily="2" charset="-122"/>
              </a:rPr>
              <a:t>1J</a:t>
            </a:r>
            <a:r>
              <a:rPr lang="zh-CN" altLang="en-US" sz="2400" b="1" dirty="0">
                <a:latin typeface="Times New Roman" panose="02020603050405020304" charset="0"/>
                <a:ea typeface="宋体" panose="02010600030101010101" pitchFamily="2" charset="-122"/>
              </a:rPr>
              <a:t>，功率就是</a:t>
            </a:r>
            <a:r>
              <a:rPr lang="en-US" altLang="zh-CN" sz="2400" b="1" dirty="0">
                <a:latin typeface="Times New Roman" panose="02020603050405020304" charset="0"/>
                <a:ea typeface="宋体" panose="02010600030101010101" pitchFamily="2" charset="-122"/>
              </a:rPr>
              <a:t>1W</a:t>
            </a:r>
            <a:r>
              <a:rPr lang="zh-CN" altLang="en-US" sz="2400" b="1" dirty="0">
                <a:latin typeface="Times New Roman" panose="02020603050405020304" charset="0"/>
                <a:ea typeface="宋体" panose="02010600030101010101" pitchFamily="2" charset="-122"/>
              </a:rPr>
              <a:t>。</a:t>
            </a:r>
            <a:endParaRPr lang="en-US" altLang="zh-CN" sz="2400" b="1" dirty="0">
              <a:latin typeface="Times New Roman" panose="02020603050405020304" charset="0"/>
              <a:ea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3686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916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4"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 to="" calcmode="lin" valueType="num">
                                      <p:cBhvr>
                                        <p:cTn id="15" dur="1" fill="hold"/>
                                        <p:tgtEl>
                                          <p:spTgt spid="2"/>
                                        </p:tgtEl>
                                      </p:cBhvr>
                                    </p:anim>
                                  </p:childTnLst>
                                </p:cTn>
                              </p:par>
                            </p:childTnLst>
                          </p:cTn>
                        </p:par>
                      </p:childTnLst>
                    </p:cTn>
                  </p:par>
                  <p:par>
                    <p:cTn id="16" fill="hold">
                      <p:stCondLst>
                        <p:cond delay="indefinite"/>
                      </p:stCondLst>
                      <p:childTnLst>
                        <p:par>
                          <p:cTn id="17" fill="hold">
                            <p:stCondLst>
                              <p:cond delay="0"/>
                            </p:stCondLst>
                            <p:childTnLst>
                              <p:par>
                                <p:cTn id="18" presetID="24" presetClass="entr" presetSubtype="0" fill="hold" nodeType="clickEffect">
                                  <p:stCondLst>
                                    <p:cond delay="0"/>
                                  </p:stCondLst>
                                  <p:childTnLst>
                                    <p:set>
                                      <p:cBhvr>
                                        <p:cTn id="19" dur="1" fill="hold">
                                          <p:stCondLst>
                                            <p:cond delay="0"/>
                                          </p:stCondLst>
                                        </p:cTn>
                                        <p:tgtEl>
                                          <p:spTgt spid="14"/>
                                        </p:tgtEl>
                                        <p:attrNameLst>
                                          <p:attrName>style.visibility</p:attrName>
                                        </p:attrNameLst>
                                      </p:cBhvr>
                                      <p:to>
                                        <p:strVal val="visible"/>
                                      </p:to>
                                    </p:set>
                                    <p:anim to="" calcmode="lin" valueType="num">
                                      <p:cBhvr>
                                        <p:cTn id="20" dur="1" fill="hold"/>
                                        <p:tgtEl>
                                          <p:spTgt spid="14"/>
                                        </p:tgtEl>
                                      </p:cBhvr>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918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918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918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4918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49188"/>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p:bldP spid="49160" grpId="0"/>
      <p:bldP spid="10" grpId="0" animBg="1"/>
      <p:bldP spid="49188" grpId="0"/>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Text Box 2"/>
          <p:cNvSpPr txBox="1"/>
          <p:nvPr/>
        </p:nvSpPr>
        <p:spPr>
          <a:xfrm>
            <a:off x="3907790" y="745490"/>
            <a:ext cx="4984115" cy="4081117"/>
          </a:xfrm>
          <a:prstGeom prst="rect">
            <a:avLst/>
          </a:prstGeom>
          <a:noFill/>
          <a:ln w="9525">
            <a:noFill/>
          </a:ln>
        </p:spPr>
        <p:txBody>
          <a:bodyPr wrap="square">
            <a:spAutoFit/>
          </a:bodyPr>
          <a:lstStyle/>
          <a:p>
            <a:pPr>
              <a:lnSpc>
                <a:spcPct val="120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        在瓦特之前，已经有纽科门发明的蒸汽机，但是消耗大而效率低，瓦特花了</a:t>
            </a:r>
            <a:r>
              <a:rPr lang="en-US" altLang="zh-CN" sz="2400" b="1" dirty="0">
                <a:latin typeface="Times New Roman" panose="02020603050405020304" pitchFamily="18" charset="0"/>
                <a:ea typeface="楷体" panose="02010609060101010101" charset="-122"/>
                <a:cs typeface="Times New Roman" panose="02020603050405020304" pitchFamily="18" charset="0"/>
              </a:rPr>
              <a:t>10</a:t>
            </a:r>
            <a:r>
              <a:rPr lang="zh-CN" altLang="en-US" sz="2400" b="1" dirty="0">
                <a:latin typeface="Times New Roman" panose="02020603050405020304" pitchFamily="18" charset="0"/>
                <a:ea typeface="楷体" panose="02010609060101010101" charset="-122"/>
                <a:cs typeface="Times New Roman" panose="02020603050405020304" pitchFamily="18" charset="0"/>
              </a:rPr>
              <a:t>年时间，研制出精巧实用的新型蒸汽机，由此把英国带入了工业革命。无论是冶金、矿山、纺织还是交通运输，都开始使用蒸汽机来替代人和牲畜，为了纪念瓦特这位伟大的发明家，人们把常用的功率单位定为瓦特，简称瓦。</a:t>
            </a:r>
          </a:p>
        </p:txBody>
      </p:sp>
      <p:sp>
        <p:nvSpPr>
          <p:cNvPr id="41989" name="Text Box 4"/>
          <p:cNvSpPr txBox="1"/>
          <p:nvPr/>
        </p:nvSpPr>
        <p:spPr>
          <a:xfrm>
            <a:off x="996484" y="4189043"/>
            <a:ext cx="2493336" cy="729430"/>
          </a:xfrm>
          <a:prstGeom prst="rect">
            <a:avLst/>
          </a:prstGeom>
          <a:noFill/>
          <a:ln w="9525">
            <a:noFill/>
          </a:ln>
        </p:spPr>
        <p:txBody>
          <a:bodyPr wrap="square">
            <a:spAutoFit/>
          </a:bodyPr>
          <a:lstStyle/>
          <a:p>
            <a:pPr>
              <a:lnSpc>
                <a:spcPct val="115000"/>
              </a:lnSpc>
            </a:pPr>
            <a:r>
              <a:rPr lang="zh-CN" altLang="en-US" b="1" dirty="0">
                <a:latin typeface="Times New Roman" panose="02020603050405020304" charset="0"/>
              </a:rPr>
              <a:t>瓦特 </a:t>
            </a:r>
            <a:r>
              <a:rPr lang="en-US" altLang="zh-CN" b="1" dirty="0">
                <a:latin typeface="Times New Roman" panose="02020603050405020304" charset="0"/>
              </a:rPr>
              <a:t>James Watt</a:t>
            </a:r>
          </a:p>
          <a:p>
            <a:pPr>
              <a:lnSpc>
                <a:spcPct val="115000"/>
              </a:lnSpc>
            </a:pPr>
            <a:r>
              <a:rPr lang="zh-CN" altLang="en-US" b="1" dirty="0">
                <a:latin typeface="Times New Roman" panose="02020603050405020304" charset="0"/>
              </a:rPr>
              <a:t>英国  </a:t>
            </a:r>
            <a:r>
              <a:rPr lang="en-US" altLang="zh-CN" b="1" dirty="0">
                <a:latin typeface="Times New Roman" panose="02020603050405020304" charset="0"/>
              </a:rPr>
              <a:t>1736—1819</a:t>
            </a:r>
            <a:r>
              <a:rPr lang="zh-CN" altLang="en-US" b="1" dirty="0">
                <a:latin typeface="Times New Roman" panose="02020603050405020304" charset="0"/>
              </a:rPr>
              <a:t>年</a:t>
            </a:r>
          </a:p>
        </p:txBody>
      </p:sp>
      <p:pic>
        <p:nvPicPr>
          <p:cNvPr id="2" name="图片 1"/>
          <p:cNvPicPr>
            <a:picLocks noChangeAspect="1"/>
          </p:cNvPicPr>
          <p:nvPr/>
        </p:nvPicPr>
        <p:blipFill>
          <a:blip r:embed="rId2"/>
          <a:stretch>
            <a:fillRect/>
          </a:stretch>
        </p:blipFill>
        <p:spPr>
          <a:xfrm>
            <a:off x="371475" y="1028700"/>
            <a:ext cx="3248660" cy="3086735"/>
          </a:xfrm>
          <a:prstGeom prst="rect">
            <a:avLst/>
          </a:prstGeom>
        </p:spPr>
      </p:pic>
      <p:grpSp>
        <p:nvGrpSpPr>
          <p:cNvPr id="15" name="组合 14"/>
          <p:cNvGrpSpPr/>
          <p:nvPr/>
        </p:nvGrpSpPr>
        <p:grpSpPr>
          <a:xfrm>
            <a:off x="3153501" y="243214"/>
            <a:ext cx="1508578" cy="661350"/>
            <a:chOff x="931250" y="529255"/>
            <a:chExt cx="1508578" cy="661350"/>
          </a:xfrm>
        </p:grpSpPr>
        <p:sp>
          <p:nvSpPr>
            <p:cNvPr id="16" name="流程图: 延期 15"/>
            <p:cNvSpPr/>
            <p:nvPr/>
          </p:nvSpPr>
          <p:spPr>
            <a:xfrm>
              <a:off x="1247163" y="714091"/>
              <a:ext cx="1007131" cy="461665"/>
            </a:xfrm>
            <a:prstGeom prst="flowChartDelay">
              <a:avLst/>
            </a:prstGeom>
            <a:solidFill>
              <a:srgbClr val="BECE37">
                <a:lumMod val="40000"/>
                <a:lumOff val="60000"/>
              </a:srgbClr>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prstClr val="white"/>
                </a:solidFill>
                <a:effectLst/>
                <a:uLnTx/>
                <a:uFillTx/>
                <a:latin typeface="Times New Roman"/>
                <a:ea typeface="微软雅黑"/>
              </a:endParaRPr>
            </a:p>
          </p:txBody>
        </p:sp>
        <p:pic>
          <p:nvPicPr>
            <p:cNvPr id="17" name="Picture 25"/>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9346" r="100000"/>
                      </a14:imgEffect>
                    </a14:imgLayer>
                  </a14:imgProps>
                </a:ext>
                <a:ext uri="{28A0092B-C50C-407E-A947-70E740481C1C}">
                  <a14:useLocalDpi xmlns:a14="http://schemas.microsoft.com/office/drawing/2010/main" val="0"/>
                </a:ext>
              </a:extLst>
            </a:blip>
            <a:srcRect/>
            <a:stretch>
              <a:fillRect/>
            </a:stretch>
          </p:blipFill>
          <p:spPr bwMode="auto">
            <a:xfrm>
              <a:off x="931250" y="529255"/>
              <a:ext cx="631825" cy="661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1382815" y="742246"/>
              <a:ext cx="1057013" cy="369332"/>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800" b="1" i="0" u="none" strike="noStrike" kern="0" cap="none" spc="0" normalizeH="0" baseline="0" noProof="0" dirty="0">
                  <a:ln>
                    <a:noFill/>
                  </a:ln>
                  <a:solidFill>
                    <a:prstClr val="black"/>
                  </a:solidFill>
                  <a:effectLst/>
                  <a:uLnTx/>
                  <a:uFillTx/>
                  <a:latin typeface="Arial" panose="020B0604020202020204" pitchFamily="34" charset="0"/>
                </a:rPr>
                <a:t>小</a:t>
              </a:r>
              <a:r>
                <a:rPr lang="zh-CN" altLang="en-US" b="1" kern="0" dirty="0">
                  <a:solidFill>
                    <a:prstClr val="black"/>
                  </a:solidFill>
                  <a:latin typeface="Arial" panose="020B0604020202020204" pitchFamily="34" charset="0"/>
                </a:rPr>
                <a:t>资料</a:t>
              </a:r>
              <a:endParaRPr kumimoji="0" lang="zh-CN" altLang="en-US" sz="1800" b="1" i="0" u="none" strike="noStrike" kern="0" cap="none" spc="0" normalizeH="0" baseline="0" noProof="0" dirty="0">
                <a:ln>
                  <a:noFill/>
                </a:ln>
                <a:solidFill>
                  <a:prstClr val="black"/>
                </a:solidFill>
                <a:effectLst/>
                <a:uLnTx/>
                <a:uFillTx/>
                <a:latin typeface="Arial" panose="020B0604020202020204" pitchFamily="34" charset="0"/>
              </a:endParaRPr>
            </a:p>
          </p:txBody>
        </p:sp>
      </p:grpSp>
    </p:spTree>
  </p:cSld>
  <p:clrMapOvr>
    <a:masterClrMapping/>
  </p:clrMapOvr>
  <p:transition spd="slow">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6" name="文本框 46085"/>
          <p:cNvSpPr txBox="1"/>
          <p:nvPr/>
        </p:nvSpPr>
        <p:spPr>
          <a:xfrm>
            <a:off x="394970" y="692785"/>
            <a:ext cx="8062595" cy="936347"/>
          </a:xfrm>
          <a:prstGeom prst="rect">
            <a:avLst/>
          </a:prstGeom>
          <a:noFill/>
          <a:ln w="9525">
            <a:noFill/>
          </a:ln>
        </p:spPr>
        <p:txBody>
          <a:bodyPr wrap="square">
            <a:spAutoFit/>
          </a:bodyPr>
          <a:lstStyle/>
          <a:p>
            <a:pPr>
              <a:lnSpc>
                <a:spcPct val="120000"/>
              </a:lnSpc>
            </a:pPr>
            <a:r>
              <a:rPr lang="zh-CN" altLang="en-US" sz="2400" b="1" dirty="0">
                <a:solidFill>
                  <a:srgbClr val="0000FF"/>
                </a:solidFill>
                <a:latin typeface="Times New Roman" panose="02020603050405020304" charset="0"/>
                <a:ea typeface="宋体" panose="02010600030101010101" pitchFamily="2" charset="-122"/>
                <a:cs typeface="Times New Roman" panose="02020603050405020304" charset="0"/>
              </a:rPr>
              <a:t>例题  </a:t>
            </a:r>
            <a:r>
              <a:rPr lang="zh-CN" altLang="en-US" sz="2400" b="1" dirty="0">
                <a:latin typeface="Times New Roman" panose="02020603050405020304" pitchFamily="18" charset="0"/>
                <a:ea typeface="楷体" panose="02010609060101010101" pitchFamily="49" charset="-122"/>
                <a:cs typeface="Times New Roman" panose="02020603050405020304" pitchFamily="18" charset="0"/>
              </a:rPr>
              <a:t>大石头质量为</a:t>
            </a:r>
            <a:r>
              <a:rPr lang="en-US" altLang="zh-CN" sz="2400" b="1" dirty="0">
                <a:latin typeface="Times New Roman" panose="02020603050405020304" pitchFamily="18" charset="0"/>
                <a:ea typeface="楷体" panose="02010609060101010101" pitchFamily="49" charset="-122"/>
                <a:cs typeface="Times New Roman" panose="02020603050405020304" pitchFamily="18" charset="0"/>
              </a:rPr>
              <a:t>6 t</a:t>
            </a:r>
            <a:r>
              <a:rPr lang="zh-CN" altLang="en-US" sz="2400" b="1" dirty="0">
                <a:latin typeface="Times New Roman" panose="02020603050405020304" pitchFamily="18" charset="0"/>
                <a:ea typeface="楷体" panose="02010609060101010101" pitchFamily="49" charset="-122"/>
                <a:cs typeface="Times New Roman" panose="02020603050405020304" pitchFamily="18" charset="0"/>
              </a:rPr>
              <a:t>，起重机的吊钩在</a:t>
            </a:r>
            <a:r>
              <a:rPr lang="en-US" altLang="zh-CN" sz="2400" b="1" dirty="0">
                <a:latin typeface="Times New Roman" panose="02020603050405020304" pitchFamily="18" charset="0"/>
                <a:ea typeface="楷体" panose="02010609060101010101" pitchFamily="49" charset="-122"/>
                <a:cs typeface="Times New Roman" panose="02020603050405020304" pitchFamily="18" charset="0"/>
              </a:rPr>
              <a:t>15 s </a:t>
            </a:r>
            <a:r>
              <a:rPr lang="zh-CN" altLang="en-US" sz="2400" b="1" dirty="0">
                <a:latin typeface="Times New Roman" panose="02020603050405020304" pitchFamily="18" charset="0"/>
                <a:ea typeface="楷体" panose="02010609060101010101" pitchFamily="49" charset="-122"/>
                <a:cs typeface="Times New Roman" panose="02020603050405020304" pitchFamily="18" charset="0"/>
              </a:rPr>
              <a:t>内将大石头匀速提升了 </a:t>
            </a:r>
            <a:r>
              <a:rPr lang="en-US" altLang="zh-CN" sz="2400" b="1" dirty="0">
                <a:latin typeface="Times New Roman" panose="02020603050405020304" pitchFamily="18" charset="0"/>
                <a:ea typeface="楷体" panose="02010609060101010101" pitchFamily="49" charset="-122"/>
                <a:cs typeface="Times New Roman" panose="02020603050405020304" pitchFamily="18" charset="0"/>
              </a:rPr>
              <a:t>1 m</a:t>
            </a:r>
            <a:r>
              <a:rPr lang="zh-CN" altLang="en-US" sz="2400" b="1" dirty="0">
                <a:latin typeface="Times New Roman" panose="02020603050405020304" pitchFamily="18" charset="0"/>
                <a:ea typeface="楷体" panose="02010609060101010101" pitchFamily="49" charset="-122"/>
                <a:cs typeface="Times New Roman" panose="02020603050405020304" pitchFamily="18" charset="0"/>
              </a:rPr>
              <a:t>，起重机提升大石头的功率是多少？</a:t>
            </a:r>
          </a:p>
        </p:txBody>
      </p:sp>
      <p:sp>
        <p:nvSpPr>
          <p:cNvPr id="46087" name="矩形 46086"/>
          <p:cNvSpPr/>
          <p:nvPr/>
        </p:nvSpPr>
        <p:spPr>
          <a:xfrm>
            <a:off x="319405" y="1629132"/>
            <a:ext cx="8724900" cy="3220085"/>
          </a:xfrm>
          <a:prstGeom prst="rect">
            <a:avLst/>
          </a:prstGeom>
          <a:noFill/>
          <a:ln w="9525">
            <a:noFill/>
          </a:ln>
        </p:spPr>
        <p:txBody>
          <a:bodyPr wrap="square">
            <a:spAutoFit/>
          </a:bodyPr>
          <a:lstStyle/>
          <a:p>
            <a:pPr fontAlgn="auto">
              <a:lnSpc>
                <a:spcPts val="4880"/>
              </a:lnSpc>
            </a:pPr>
            <a:r>
              <a:rPr lang="zh-CN" altLang="en-US" sz="2400" b="1" dirty="0">
                <a:solidFill>
                  <a:srgbClr val="0000FF"/>
                </a:solidFill>
                <a:latin typeface="Times New Roman" panose="02020603050405020304" charset="0"/>
                <a:ea typeface="宋体" panose="02010600030101010101" pitchFamily="2" charset="-122"/>
                <a:cs typeface="Times New Roman" panose="02020603050405020304" charset="0"/>
              </a:rPr>
              <a:t>解 ：</a:t>
            </a:r>
            <a:r>
              <a:rPr lang="zh-CN" altLang="en-US" sz="2400" b="1" dirty="0">
                <a:latin typeface="Times New Roman" panose="02020603050405020304" charset="0"/>
                <a:ea typeface="宋体" panose="02010600030101010101" pitchFamily="2" charset="-122"/>
                <a:cs typeface="Times New Roman" panose="02020603050405020304" charset="0"/>
              </a:rPr>
              <a:t>因为起重机匀速，大石头的拉力与大石头所受的重力相等，  </a:t>
            </a:r>
            <a:endParaRPr lang="en-US" altLang="zh-CN" sz="2400" b="1" dirty="0">
              <a:latin typeface="Times New Roman" panose="02020603050405020304" charset="0"/>
              <a:ea typeface="宋体" panose="02010600030101010101" pitchFamily="2" charset="-122"/>
              <a:cs typeface="Times New Roman" panose="02020603050405020304" charset="0"/>
            </a:endParaRPr>
          </a:p>
          <a:p>
            <a:pPr fontAlgn="auto">
              <a:lnSpc>
                <a:spcPts val="4880"/>
              </a:lnSpc>
            </a:pPr>
            <a:r>
              <a:rPr lang="en-US" altLang="zh-CN" sz="2400" b="1" dirty="0">
                <a:latin typeface="Times New Roman" panose="02020603050405020304" charset="0"/>
                <a:ea typeface="宋体" panose="02010600030101010101" pitchFamily="2" charset="-122"/>
                <a:cs typeface="Times New Roman" panose="02020603050405020304" charset="0"/>
              </a:rPr>
              <a:t>       </a:t>
            </a:r>
            <a:r>
              <a:rPr lang="zh-CN" altLang="en-US" sz="2400" b="1" dirty="0">
                <a:latin typeface="Times New Roman" panose="02020603050405020304" charset="0"/>
                <a:ea typeface="宋体" panose="02010600030101010101" pitchFamily="2" charset="-122"/>
                <a:cs typeface="Times New Roman" panose="02020603050405020304" charset="0"/>
              </a:rPr>
              <a:t>即</a:t>
            </a:r>
            <a:r>
              <a:rPr lang="en-US" altLang="zh-CN" sz="2400" b="1" i="1" dirty="0">
                <a:latin typeface="Times New Roman" panose="02020603050405020304" charset="0"/>
                <a:ea typeface="宋体" panose="02010600030101010101" pitchFamily="2" charset="-122"/>
                <a:cs typeface="Times New Roman" panose="02020603050405020304" charset="0"/>
              </a:rPr>
              <a:t> </a:t>
            </a:r>
            <a:r>
              <a:rPr lang="en-US" altLang="zh-CN" sz="2400" b="1" i="1" dirty="0">
                <a:solidFill>
                  <a:srgbClr val="CC0000"/>
                </a:solidFill>
                <a:latin typeface="Times New Roman" panose="02020603050405020304" charset="0"/>
                <a:ea typeface="宋体" panose="02010600030101010101" pitchFamily="2" charset="-122"/>
                <a:cs typeface="Times New Roman" panose="02020603050405020304" charset="0"/>
              </a:rPr>
              <a:t>F</a:t>
            </a:r>
            <a:r>
              <a:rPr lang="en-US" altLang="zh-CN" sz="2400" b="1" dirty="0">
                <a:solidFill>
                  <a:srgbClr val="CC0000"/>
                </a:solidFill>
                <a:latin typeface="Times New Roman" panose="02020603050405020304" charset="0"/>
                <a:ea typeface="宋体" panose="02010600030101010101" pitchFamily="2" charset="-122"/>
                <a:cs typeface="Times New Roman" panose="02020603050405020304" charset="0"/>
              </a:rPr>
              <a:t> = </a:t>
            </a:r>
            <a:r>
              <a:rPr lang="en-US" altLang="zh-CN" sz="2400" b="1" i="1" dirty="0">
                <a:solidFill>
                  <a:srgbClr val="CC0000"/>
                </a:solidFill>
                <a:latin typeface="Times New Roman" panose="02020603050405020304" charset="0"/>
                <a:ea typeface="宋体" panose="02010600030101010101" pitchFamily="2" charset="-122"/>
                <a:cs typeface="Times New Roman" panose="02020603050405020304" charset="0"/>
              </a:rPr>
              <a:t>G</a:t>
            </a:r>
            <a:r>
              <a:rPr lang="en-US" altLang="zh-CN" sz="2400" b="1" dirty="0">
                <a:solidFill>
                  <a:srgbClr val="CC0000"/>
                </a:solidFill>
                <a:latin typeface="Times New Roman" panose="02020603050405020304" charset="0"/>
                <a:ea typeface="宋体" panose="02010600030101010101" pitchFamily="2" charset="-122"/>
                <a:cs typeface="Times New Roman" panose="02020603050405020304" charset="0"/>
              </a:rPr>
              <a:t> = </a:t>
            </a:r>
            <a:r>
              <a:rPr lang="en-US" altLang="zh-CN" sz="2400" b="1" i="1" dirty="0">
                <a:solidFill>
                  <a:srgbClr val="CC0000"/>
                </a:solidFill>
                <a:latin typeface="Times New Roman" panose="02020603050405020304" charset="0"/>
                <a:ea typeface="宋体" panose="02010600030101010101" pitchFamily="2" charset="-122"/>
                <a:cs typeface="Times New Roman" panose="02020603050405020304" charset="0"/>
              </a:rPr>
              <a:t>mg</a:t>
            </a:r>
            <a:r>
              <a:rPr lang="en-US" altLang="zh-CN" sz="2400" b="1" dirty="0">
                <a:solidFill>
                  <a:srgbClr val="CC0000"/>
                </a:solidFill>
                <a:latin typeface="Times New Roman" panose="02020603050405020304" charset="0"/>
                <a:ea typeface="宋体" panose="02010600030101010101" pitchFamily="2" charset="-122"/>
                <a:cs typeface="Times New Roman" panose="02020603050405020304" charset="0"/>
              </a:rPr>
              <a:t> = 6×10</a:t>
            </a:r>
            <a:r>
              <a:rPr lang="en-US" altLang="zh-CN" sz="2400" b="1" baseline="30000" dirty="0">
                <a:solidFill>
                  <a:srgbClr val="CC0000"/>
                </a:solidFill>
                <a:latin typeface="Times New Roman" panose="02020603050405020304" charset="0"/>
                <a:ea typeface="宋体" panose="02010600030101010101" pitchFamily="2" charset="-122"/>
                <a:cs typeface="Times New Roman" panose="02020603050405020304" charset="0"/>
              </a:rPr>
              <a:t>3</a:t>
            </a:r>
            <a:r>
              <a:rPr lang="en-US" altLang="zh-CN" sz="2400" b="1" dirty="0">
                <a:solidFill>
                  <a:srgbClr val="CC0000"/>
                </a:solidFill>
                <a:latin typeface="Times New Roman" panose="02020603050405020304" charset="0"/>
                <a:ea typeface="宋体" panose="02010600030101010101" pitchFamily="2" charset="-122"/>
                <a:cs typeface="Times New Roman" panose="02020603050405020304" charset="0"/>
              </a:rPr>
              <a:t> kg×10 N/kg = </a:t>
            </a:r>
            <a:r>
              <a:rPr lang="en-US" altLang="zh-CN" sz="2400" b="1" dirty="0" smtClean="0">
                <a:solidFill>
                  <a:srgbClr val="CC0000"/>
                </a:solidFill>
                <a:latin typeface="Times New Roman" panose="02020603050405020304" charset="0"/>
                <a:ea typeface="宋体" panose="02010600030101010101" pitchFamily="2" charset="-122"/>
                <a:cs typeface="Times New Roman" panose="02020603050405020304" charset="0"/>
              </a:rPr>
              <a:t>6×10</a:t>
            </a:r>
            <a:r>
              <a:rPr lang="en-US" altLang="zh-CN" sz="2400" b="1" baseline="30000" dirty="0" smtClean="0">
                <a:solidFill>
                  <a:srgbClr val="CC0000"/>
                </a:solidFill>
                <a:latin typeface="Times New Roman" panose="02020603050405020304" charset="0"/>
                <a:ea typeface="宋体" panose="02010600030101010101" pitchFamily="2" charset="-122"/>
                <a:cs typeface="Times New Roman" panose="02020603050405020304" charset="0"/>
              </a:rPr>
              <a:t>4 </a:t>
            </a:r>
            <a:r>
              <a:rPr lang="en-US" altLang="zh-CN" sz="2400" b="1" dirty="0">
                <a:solidFill>
                  <a:srgbClr val="CC0000"/>
                </a:solidFill>
                <a:latin typeface="Times New Roman" panose="02020603050405020304" charset="0"/>
                <a:ea typeface="宋体" panose="02010600030101010101" pitchFamily="2" charset="-122"/>
                <a:cs typeface="Times New Roman" panose="02020603050405020304" charset="0"/>
              </a:rPr>
              <a:t>N</a:t>
            </a:r>
          </a:p>
          <a:p>
            <a:pPr fontAlgn="auto">
              <a:lnSpc>
                <a:spcPts val="4880"/>
              </a:lnSpc>
            </a:pPr>
            <a:r>
              <a:rPr lang="zh-CN" altLang="en-US" sz="2400" b="1" dirty="0">
                <a:latin typeface="Times New Roman" panose="02020603050405020304" charset="0"/>
                <a:ea typeface="宋体" panose="02010600030101010101" pitchFamily="2" charset="-122"/>
                <a:cs typeface="Times New Roman" panose="02020603050405020304" charset="0"/>
              </a:rPr>
              <a:t>       石头在拉力方向上移动的距离  </a:t>
            </a:r>
            <a:r>
              <a:rPr lang="en-US" altLang="zh-CN" sz="2400" b="1" i="1" dirty="0">
                <a:solidFill>
                  <a:srgbClr val="CC0000"/>
                </a:solidFill>
                <a:latin typeface="Times New Roman" panose="02020603050405020304" charset="0"/>
                <a:ea typeface="宋体" panose="02010600030101010101" pitchFamily="2" charset="-122"/>
                <a:cs typeface="Times New Roman" panose="02020603050405020304" charset="0"/>
              </a:rPr>
              <a:t>s </a:t>
            </a:r>
            <a:r>
              <a:rPr lang="en-US" altLang="zh-CN" sz="2400" b="1" dirty="0">
                <a:solidFill>
                  <a:srgbClr val="CC0000"/>
                </a:solidFill>
                <a:latin typeface="Times New Roman" panose="02020603050405020304" charset="0"/>
                <a:ea typeface="宋体" panose="02010600030101010101" pitchFamily="2" charset="-122"/>
                <a:cs typeface="Times New Roman" panose="02020603050405020304" charset="0"/>
              </a:rPr>
              <a:t>=1m</a:t>
            </a:r>
          </a:p>
          <a:p>
            <a:pPr fontAlgn="auto">
              <a:lnSpc>
                <a:spcPts val="4880"/>
              </a:lnSpc>
            </a:pPr>
            <a:r>
              <a:rPr lang="zh-CN" altLang="en-US" sz="2400" b="1" dirty="0">
                <a:latin typeface="Times New Roman" panose="02020603050405020304" charset="0"/>
                <a:ea typeface="宋体" panose="02010600030101010101" pitchFamily="2" charset="-122"/>
                <a:cs typeface="Times New Roman" panose="02020603050405020304" charset="0"/>
              </a:rPr>
              <a:t>       拉力做的功是：</a:t>
            </a:r>
            <a:r>
              <a:rPr lang="en-US" altLang="zh-CN" sz="2400" b="1" i="1" dirty="0">
                <a:solidFill>
                  <a:srgbClr val="CC0000"/>
                </a:solidFill>
                <a:latin typeface="Times New Roman" panose="02020603050405020304" charset="0"/>
                <a:ea typeface="宋体" panose="02010600030101010101" pitchFamily="2" charset="-122"/>
                <a:cs typeface="Times New Roman" panose="02020603050405020304" charset="0"/>
              </a:rPr>
              <a:t>W</a:t>
            </a:r>
            <a:r>
              <a:rPr lang="en-US" altLang="zh-CN" sz="2400" b="1" dirty="0">
                <a:solidFill>
                  <a:srgbClr val="CC0000"/>
                </a:solidFill>
                <a:latin typeface="Times New Roman" panose="02020603050405020304" charset="0"/>
                <a:ea typeface="宋体" panose="02010600030101010101" pitchFamily="2" charset="-122"/>
                <a:cs typeface="Times New Roman" panose="02020603050405020304" charset="0"/>
              </a:rPr>
              <a:t> = </a:t>
            </a:r>
            <a:r>
              <a:rPr lang="en-US" altLang="zh-CN" sz="2400" b="1" i="1" dirty="0">
                <a:solidFill>
                  <a:srgbClr val="CC0000"/>
                </a:solidFill>
                <a:latin typeface="Times New Roman" panose="02020603050405020304" charset="0"/>
                <a:ea typeface="宋体" panose="02010600030101010101" pitchFamily="2" charset="-122"/>
                <a:cs typeface="Times New Roman" panose="02020603050405020304" charset="0"/>
              </a:rPr>
              <a:t>Fs</a:t>
            </a:r>
            <a:r>
              <a:rPr lang="en-US" altLang="zh-CN" sz="2400" b="1" dirty="0">
                <a:solidFill>
                  <a:srgbClr val="CC0000"/>
                </a:solidFill>
                <a:latin typeface="Times New Roman" panose="02020603050405020304" charset="0"/>
                <a:ea typeface="宋体" panose="02010600030101010101" pitchFamily="2" charset="-122"/>
                <a:cs typeface="Times New Roman" panose="02020603050405020304" charset="0"/>
              </a:rPr>
              <a:t> = </a:t>
            </a:r>
            <a:r>
              <a:rPr lang="en-US" altLang="zh-CN" sz="2400" b="1" dirty="0" smtClean="0">
                <a:solidFill>
                  <a:srgbClr val="CC0000"/>
                </a:solidFill>
                <a:latin typeface="Times New Roman" panose="02020603050405020304" charset="0"/>
                <a:ea typeface="宋体" panose="02010600030101010101" pitchFamily="2" charset="-122"/>
                <a:cs typeface="Times New Roman" panose="02020603050405020304" charset="0"/>
              </a:rPr>
              <a:t>6×10</a:t>
            </a:r>
            <a:r>
              <a:rPr lang="en-US" altLang="zh-CN" sz="2400" b="1" baseline="30000" dirty="0" smtClean="0">
                <a:solidFill>
                  <a:srgbClr val="CC0000"/>
                </a:solidFill>
                <a:latin typeface="Times New Roman" panose="02020603050405020304" charset="0"/>
                <a:ea typeface="宋体" panose="02010600030101010101" pitchFamily="2" charset="-122"/>
                <a:cs typeface="Times New Roman" panose="02020603050405020304" charset="0"/>
              </a:rPr>
              <a:t>4</a:t>
            </a:r>
            <a:r>
              <a:rPr lang="en-US" altLang="zh-CN" sz="2400" b="1" dirty="0" smtClean="0">
                <a:solidFill>
                  <a:srgbClr val="CC0000"/>
                </a:solidFill>
                <a:latin typeface="Times New Roman" panose="02020603050405020304" charset="0"/>
                <a:ea typeface="宋体" panose="02010600030101010101" pitchFamily="2" charset="-122"/>
                <a:cs typeface="Times New Roman" panose="02020603050405020304" charset="0"/>
              </a:rPr>
              <a:t>N </a:t>
            </a:r>
            <a:r>
              <a:rPr lang="en-US" altLang="zh-CN" sz="2400" b="1" dirty="0">
                <a:solidFill>
                  <a:srgbClr val="CC0000"/>
                </a:solidFill>
                <a:latin typeface="Times New Roman" panose="02020603050405020304" charset="0"/>
                <a:ea typeface="宋体" panose="02010600030101010101" pitchFamily="2" charset="-122"/>
                <a:cs typeface="Times New Roman" panose="02020603050405020304" charset="0"/>
              </a:rPr>
              <a:t>×1 m = 6×10</a:t>
            </a:r>
            <a:r>
              <a:rPr lang="en-US" altLang="zh-CN" sz="2400" b="1" baseline="30000" dirty="0">
                <a:solidFill>
                  <a:srgbClr val="CC0000"/>
                </a:solidFill>
                <a:latin typeface="Times New Roman" panose="02020603050405020304" charset="0"/>
                <a:ea typeface="宋体" panose="02010600030101010101" pitchFamily="2" charset="-122"/>
                <a:cs typeface="Times New Roman" panose="02020603050405020304" charset="0"/>
              </a:rPr>
              <a:t>4</a:t>
            </a:r>
            <a:r>
              <a:rPr lang="en-US" altLang="zh-CN" sz="2400" b="1" dirty="0">
                <a:solidFill>
                  <a:srgbClr val="CC0000"/>
                </a:solidFill>
                <a:latin typeface="Times New Roman" panose="02020603050405020304" charset="0"/>
                <a:ea typeface="宋体" panose="02010600030101010101" pitchFamily="2" charset="-122"/>
                <a:cs typeface="Times New Roman" panose="02020603050405020304" charset="0"/>
              </a:rPr>
              <a:t> J</a:t>
            </a:r>
          </a:p>
          <a:p>
            <a:pPr fontAlgn="auto">
              <a:lnSpc>
                <a:spcPts val="4880"/>
              </a:lnSpc>
            </a:pPr>
            <a:r>
              <a:rPr lang="zh-CN" altLang="en-US" sz="2400" b="1" dirty="0">
                <a:latin typeface="Times New Roman" panose="02020603050405020304" charset="0"/>
                <a:ea typeface="宋体" panose="02010600030101010101" pitchFamily="2" charset="-122"/>
                <a:cs typeface="Times New Roman" panose="02020603050405020304" charset="0"/>
              </a:rPr>
              <a:t>       起重机提升大石头的功率是</a:t>
            </a:r>
            <a:endParaRPr lang="en-US" altLang="zh-CN" sz="2400" b="1" dirty="0">
              <a:latin typeface="Times New Roman" panose="02020603050405020304" charset="0"/>
              <a:ea typeface="宋体" panose="02010600030101010101" pitchFamily="2" charset="-122"/>
              <a:cs typeface="Times New Roman" panose="02020603050405020304" charset="0"/>
            </a:endParaRPr>
          </a:p>
        </p:txBody>
      </p:sp>
      <p:graphicFrame>
        <p:nvGraphicFramePr>
          <p:cNvPr id="46088" name="对象 46087"/>
          <p:cNvGraphicFramePr/>
          <p:nvPr>
            <p:extLst>
              <p:ext uri="{D42A27DB-BD31-4B8C-83A1-F6EECF244321}">
                <p14:modId xmlns:p14="http://schemas.microsoft.com/office/powerpoint/2010/main" val="2351163166"/>
              </p:ext>
            </p:extLst>
          </p:nvPr>
        </p:nvGraphicFramePr>
        <p:xfrm>
          <a:off x="4681855" y="4141837"/>
          <a:ext cx="4425950" cy="893445"/>
        </p:xfrm>
        <a:graphic>
          <a:graphicData uri="http://schemas.openxmlformats.org/presentationml/2006/ole">
            <mc:AlternateContent xmlns:mc="http://schemas.openxmlformats.org/markup-compatibility/2006">
              <mc:Choice xmlns:v="urn:schemas-microsoft-com:vml" Requires="v">
                <p:oleObj spid="_x0000_s3095" r:id="rId3" imgW="1930400" imgH="457200" progId="Equation.DSMT4">
                  <p:embed/>
                </p:oleObj>
              </mc:Choice>
              <mc:Fallback>
                <p:oleObj r:id="rId3" imgW="1930400" imgH="457200" progId="Equation.DSMT4">
                  <p:embed/>
                  <p:pic>
                    <p:nvPicPr>
                      <p:cNvPr id="0" name="图片 3080"/>
                      <p:cNvPicPr/>
                      <p:nvPr/>
                    </p:nvPicPr>
                    <p:blipFill>
                      <a:blip r:embed="rId4"/>
                      <a:stretch>
                        <a:fillRect/>
                      </a:stretch>
                    </p:blipFill>
                    <p:spPr>
                      <a:xfrm>
                        <a:off x="4681855" y="4141837"/>
                        <a:ext cx="4425950" cy="893445"/>
                      </a:xfrm>
                      <a:prstGeom prst="rect">
                        <a:avLst/>
                      </a:prstGeom>
                      <a:noFill/>
                      <a:ln w="38100">
                        <a:noFill/>
                        <a:miter/>
                      </a:ln>
                    </p:spPr>
                  </p:pic>
                </p:oleObj>
              </mc:Fallback>
            </mc:AlternateContent>
          </a:graphicData>
        </a:graphic>
      </p:graphicFrame>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6087">
                                            <p:txEl>
                                              <p:pRg st="0" end="0"/>
                                            </p:txEl>
                                          </p:spTgt>
                                        </p:tgtEl>
                                        <p:attrNameLst>
                                          <p:attrName>style.visibility</p:attrName>
                                        </p:attrNameLst>
                                      </p:cBhvr>
                                      <p:to>
                                        <p:strVal val="visible"/>
                                      </p:to>
                                    </p:set>
                                    <p:anim to="" calcmode="lin" valueType="num">
                                      <p:cBhvr>
                                        <p:cTn id="7" dur="1" fill="hold"/>
                                        <p:tgtEl>
                                          <p:spTgt spid="46087">
                                            <p:txEl>
                                              <p:pRg st="0" end="0"/>
                                            </p:txEl>
                                          </p:spTgt>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46087">
                                            <p:txEl>
                                              <p:pRg st="1" end="1"/>
                                            </p:txEl>
                                          </p:spTgt>
                                        </p:tgtEl>
                                        <p:attrNameLst>
                                          <p:attrName>style.visibility</p:attrName>
                                        </p:attrNameLst>
                                      </p:cBhvr>
                                      <p:to>
                                        <p:strVal val="visible"/>
                                      </p:to>
                                    </p:set>
                                    <p:anim to="" calcmode="lin" valueType="num">
                                      <p:cBhvr>
                                        <p:cTn id="12" dur="1" fill="hold"/>
                                        <p:tgtEl>
                                          <p:spTgt spid="46087">
                                            <p:txEl>
                                              <p:pRg st="1" end="1"/>
                                            </p:txEl>
                                          </p:spTgt>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46087">
                                            <p:txEl>
                                              <p:pRg st="2" end="2"/>
                                            </p:txEl>
                                          </p:spTgt>
                                        </p:tgtEl>
                                        <p:attrNameLst>
                                          <p:attrName>style.visibility</p:attrName>
                                        </p:attrNameLst>
                                      </p:cBhvr>
                                      <p:to>
                                        <p:strVal val="visible"/>
                                      </p:to>
                                    </p:set>
                                    <p:anim to="" calcmode="lin" valueType="num">
                                      <p:cBhvr>
                                        <p:cTn id="17" dur="1" fill="hold"/>
                                        <p:tgtEl>
                                          <p:spTgt spid="46087">
                                            <p:txEl>
                                              <p:pRg st="2" end="2"/>
                                            </p:txEl>
                                          </p:spTgt>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46087">
                                            <p:txEl>
                                              <p:pRg st="3" end="3"/>
                                            </p:txEl>
                                          </p:spTgt>
                                        </p:tgtEl>
                                        <p:attrNameLst>
                                          <p:attrName>style.visibility</p:attrName>
                                        </p:attrNameLst>
                                      </p:cBhvr>
                                      <p:to>
                                        <p:strVal val="visible"/>
                                      </p:to>
                                    </p:set>
                                    <p:anim to="" calcmode="lin" valueType="num">
                                      <p:cBhvr>
                                        <p:cTn id="22" dur="1" fill="hold"/>
                                        <p:tgtEl>
                                          <p:spTgt spid="46087">
                                            <p:txEl>
                                              <p:pRg st="3" end="3"/>
                                            </p:txEl>
                                          </p:spTgt>
                                        </p:tgtEl>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nodeType="clickEffect">
                                  <p:stCondLst>
                                    <p:cond delay="0"/>
                                  </p:stCondLst>
                                  <p:childTnLst>
                                    <p:set>
                                      <p:cBhvr>
                                        <p:cTn id="26" dur="1" fill="hold">
                                          <p:stCondLst>
                                            <p:cond delay="0"/>
                                          </p:stCondLst>
                                        </p:cTn>
                                        <p:tgtEl>
                                          <p:spTgt spid="46087">
                                            <p:txEl>
                                              <p:pRg st="4" end="4"/>
                                            </p:txEl>
                                          </p:spTgt>
                                        </p:tgtEl>
                                        <p:attrNameLst>
                                          <p:attrName>style.visibility</p:attrName>
                                        </p:attrNameLst>
                                      </p:cBhvr>
                                      <p:to>
                                        <p:strVal val="visible"/>
                                      </p:to>
                                    </p:set>
                                    <p:anim to="" calcmode="lin" valueType="num">
                                      <p:cBhvr>
                                        <p:cTn id="27" dur="1" fill="hold"/>
                                        <p:tgtEl>
                                          <p:spTgt spid="46087">
                                            <p:txEl>
                                              <p:pRg st="4" end="4"/>
                                            </p:txEl>
                                          </p:spTgt>
                                        </p:tgtEl>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nodeType="clickEffect">
                                  <p:stCondLst>
                                    <p:cond delay="0"/>
                                  </p:stCondLst>
                                  <p:childTnLst>
                                    <p:set>
                                      <p:cBhvr>
                                        <p:cTn id="31" dur="1" fill="hold">
                                          <p:stCondLst>
                                            <p:cond delay="0"/>
                                          </p:stCondLst>
                                        </p:cTn>
                                        <p:tgtEl>
                                          <p:spTgt spid="46088"/>
                                        </p:tgtEl>
                                        <p:attrNameLst>
                                          <p:attrName>style.visibility</p:attrName>
                                        </p:attrNameLst>
                                      </p:cBhvr>
                                      <p:to>
                                        <p:strVal val="visible"/>
                                      </p:to>
                                    </p:set>
                                    <p:anim to="" calcmode="lin" valueType="num">
                                      <p:cBhvr>
                                        <p:cTn id="32" dur="1" fill="hold"/>
                                        <p:tgtEl>
                                          <p:spTgt spid="4608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0.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54"/>
  <p:tag name="KSO_WM_UNIT_HIGHLIGHT" val="0"/>
  <p:tag name="KSO_WM_UNIT_COMPATIBLE" val="0"/>
  <p:tag name="KSO_WM_DIAGRAM_GROUP_CODE" val="n1-1"/>
  <p:tag name="KSO_WM_UNIT_TYPE" val="n_h_a"/>
  <p:tag name="KSO_WM_UNIT_INDEX" val="1_1_1"/>
  <p:tag name="KSO_WM_UNIT_ID" val="diagram20187637_2*n_h_a*1_1_1"/>
  <p:tag name="KSO_WM_TEMPLATE_CATEGORY" val="diagram"/>
  <p:tag name="KSO_WM_TEMPLATE_INDEX" val="20187637"/>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h_i"/>
  <p:tag name="KSO_WM_UNIT_INDEX" val="1_2_1_1"/>
  <p:tag name="KSO_WM_UNIT_ID" val="diagram20187637_2*n_h_h_i*1_2_1_1"/>
  <p:tag name="KSO_WM_TEMPLATE_CATEGORY" val="diagram"/>
  <p:tag name="KSO_WM_TEMPLATE_INDEX" val="20187637"/>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h_i"/>
  <p:tag name="KSO_WM_UNIT_INDEX" val="1_2_2_1"/>
  <p:tag name="KSO_WM_UNIT_ID" val="diagram20187637_2*n_h_h_i*1_2_2_1"/>
  <p:tag name="KSO_WM_TEMPLATE_CATEGORY" val="diagram"/>
  <p:tag name="KSO_WM_TEMPLATE_INDEX" val="20187637"/>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16"/>
  <p:tag name="KSO_WM_UNIT_HIGHLIGHT" val="0"/>
  <p:tag name="KSO_WM_UNIT_COMPATIBLE" val="0"/>
  <p:tag name="KSO_WM_DIAGRAM_GROUP_CODE" val="n1-1"/>
  <p:tag name="KSO_WM_UNIT_TYPE" val="n_h_h_a"/>
  <p:tag name="KSO_WM_UNIT_INDEX" val="1_2_1_1"/>
  <p:tag name="KSO_WM_UNIT_ID" val="diagram20187637_2*n_h_h_a*1_2_1_1"/>
  <p:tag name="KSO_WM_TEMPLATE_CATEGORY" val="diagram"/>
  <p:tag name="KSO_WM_TEMPLATE_INDEX" val="20187637"/>
  <p:tag name="KSO_WM_UNIT_LAYERLEVEL" val="1_1_1_1"/>
  <p:tag name="KSO_WM_TAG_VERSION" val="1.0"/>
  <p:tag name="KSO_WM_BEAUTIFY_FLAG" val="#wm#"/>
  <p:tag name="KSO_WM_UNIT_PRESET_TEXT" val="添加标题"/>
  <p:tag name="KSO_WM_UNIT_TEXT_FILL_FORE_SCHEMECOLOR_INDEX" val="6"/>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VALUE" val="38"/>
  <p:tag name="KSO_WM_UNIT_HIGHLIGHT" val="0"/>
  <p:tag name="KSO_WM_UNIT_COMPATIBLE" val="0"/>
  <p:tag name="KSO_WM_DIAGRAM_GROUP_CODE" val="n1-1"/>
  <p:tag name="KSO_WM_UNIT_TYPE" val="n_h_h_f"/>
  <p:tag name="KSO_WM_UNIT_INDEX" val="1_2_1_1"/>
  <p:tag name="KSO_WM_UNIT_ID" val="diagram20187637_2*n_h_h_f*1_2_1_1"/>
  <p:tag name="KSO_WM_TEMPLATE_CATEGORY" val="diagram"/>
  <p:tag name="KSO_WM_TEMPLATE_INDEX" val="20187637"/>
  <p:tag name="KSO_WM_UNIT_LAYERLEVEL" val="1_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16"/>
  <p:tag name="KSO_WM_UNIT_HIGHLIGHT" val="0"/>
  <p:tag name="KSO_WM_UNIT_COMPATIBLE" val="0"/>
  <p:tag name="KSO_WM_DIAGRAM_GROUP_CODE" val="n1-1"/>
  <p:tag name="KSO_WM_UNIT_TYPE" val="n_h_h_a"/>
  <p:tag name="KSO_WM_UNIT_INDEX" val="1_2_2_1"/>
  <p:tag name="KSO_WM_UNIT_ID" val="diagram20187637_2*n_h_h_a*1_2_2_1"/>
  <p:tag name="KSO_WM_TEMPLATE_CATEGORY" val="diagram"/>
  <p:tag name="KSO_WM_TEMPLATE_INDEX" val="20187637"/>
  <p:tag name="KSO_WM_UNIT_LAYERLEVEL" val="1_1_1_1"/>
  <p:tag name="KSO_WM_TAG_VERSION" val="1.0"/>
  <p:tag name="KSO_WM_BEAUTIFY_FLAG" val="#wm#"/>
  <p:tag name="KSO_WM_UNIT_PRESET_TEXT" val="添加标题"/>
  <p:tag name="KSO_WM_UNIT_TEXT_FILL_FORE_SCHEMECOLOR_INDEX" val="7"/>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UNIT_VALUE" val="38"/>
  <p:tag name="KSO_WM_UNIT_HIGHLIGHT" val="0"/>
  <p:tag name="KSO_WM_UNIT_COMPATIBLE" val="0"/>
  <p:tag name="KSO_WM_DIAGRAM_GROUP_CODE" val="n1-1"/>
  <p:tag name="KSO_WM_UNIT_TYPE" val="n_h_h_f"/>
  <p:tag name="KSO_WM_UNIT_INDEX" val="1_2_2_1"/>
  <p:tag name="KSO_WM_UNIT_ID" val="diagram20187637_2*n_h_h_f*1_2_2_1"/>
  <p:tag name="KSO_WM_TEMPLATE_CATEGORY" val="diagram"/>
  <p:tag name="KSO_WM_TEMPLATE_INDEX" val="20187637"/>
  <p:tag name="KSO_WM_UNIT_LAYERLEVEL" val="1_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3.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4.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5.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6.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7.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 name="KSO_WM_SLIDE_MODEL_TYPE" val="cover"/>
</p:tagLst>
</file>

<file path=ppt/tags/tag8.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 name="KSO_WM_UNIT_TYPE" val="a"/>
  <p:tag name="KSO_WM_UNIT_INDEX" val="1"/>
  <p:tag name="KSO_WM_UNIT_ID" val="custom20184553_1*a*1"/>
  <p:tag name="KSO_WM_UNIT_LAYERLEVEL" val="1"/>
  <p:tag name="KSO_WM_UNIT_VALUE" val="10"/>
  <p:tag name="KSO_WM_UNIT_ISCONTENTSTITLE" val="0"/>
  <p:tag name="KSO_WM_UNIT_HIGHLIGHT" val="0"/>
  <p:tag name="KSO_WM_UNIT_COMPATIBLE" val="0"/>
  <p:tag name="KSO_WM_UNIT_CLEAR" val="0"/>
  <p:tag name="KSO_WM_BEAUTIFY_FLAG" val="#wm#"/>
  <p:tag name="KSO_WM_UNIT_PRESET_TEXT" val="空白演示"/>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i"/>
  <p:tag name="KSO_WM_UNIT_INDEX" val="1_1_1"/>
  <p:tag name="KSO_WM_UNIT_ID" val="diagram20187637_2*n_h_i*1_1_1"/>
  <p:tag name="KSO_WM_TEMPLATE_CATEGORY" val="diagram"/>
  <p:tag name="KSO_WM_TEMPLATE_INDEX" val="20187637"/>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heme/theme1.xml><?xml version="1.0" encoding="utf-8"?>
<a:theme xmlns:a="http://schemas.openxmlformats.org/drawingml/2006/main" name="《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七彩课堂》课件模板（新）">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七彩课堂》课件模板（新）">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1796</Words>
  <Application>Microsoft Office PowerPoint</Application>
  <PresentationFormat>全屏显示(16:9)</PresentationFormat>
  <Paragraphs>162</Paragraphs>
  <Slides>23</Slides>
  <Notes>2</Notes>
  <HiddenSlides>0</HiddenSlides>
  <MMClips>0</MMClips>
  <ScaleCrop>false</ScaleCrop>
  <HeadingPairs>
    <vt:vector size="6" baseType="variant">
      <vt:variant>
        <vt:lpstr>主题</vt:lpstr>
      </vt:variant>
      <vt:variant>
        <vt:i4>3</vt:i4>
      </vt:variant>
      <vt:variant>
        <vt:lpstr>嵌入 OLE 服务器</vt:lpstr>
      </vt:variant>
      <vt:variant>
        <vt:i4>3</vt:i4>
      </vt:variant>
      <vt:variant>
        <vt:lpstr>幻灯片标题</vt:lpstr>
      </vt:variant>
      <vt:variant>
        <vt:i4>23</vt:i4>
      </vt:variant>
    </vt:vector>
  </HeadingPairs>
  <TitlesOfParts>
    <vt:vector size="29" baseType="lpstr">
      <vt:lpstr>《七彩课堂》课件模板（新）</vt:lpstr>
      <vt:lpstr>1_《七彩课堂》课件模板（新）</vt:lpstr>
      <vt:lpstr>自定义设计方案</vt:lpstr>
      <vt:lpstr>MathType 6.0 Equation</vt:lpstr>
      <vt:lpstr>Equation</vt:lpstr>
      <vt:lpstr>Equation.KSEE3</vt:lpstr>
      <vt:lpstr>  第十一章 功和机械能 第2节  功率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48</cp:revision>
  <dcterms:created xsi:type="dcterms:W3CDTF">2018-03-01T02:03:00Z</dcterms:created>
  <dcterms:modified xsi:type="dcterms:W3CDTF">2019-11-11T06:30:15Z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2052-11.1.0.8976</vt:lpwstr>
  </property>
  <property fmtid="{D5CDD505-2E9C-101B-9397-08002B2CF9AE}" pid="3" name="KSORubyTemplateID">
    <vt:lpwstr>13</vt:lpwstr>
  </property>
</Properties>
</file>