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FC54-8A47-494A-9B58-C535BA5AB1A3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2938-862F-418D-B097-86CD8F94C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9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B5EBFD-ABF5-4749-A664-2B2D9E5ADC8D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3ED7FF-F0A6-4F3D-A19E-301B32445AB9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8868ECE-E838-4D92-9D61-D34EA271D4AD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3FE38D-AFC7-41B9-AE41-4E31E7FDB6DB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766F54-B806-4A70-B573-5CEB48056A9D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F893F4-FB89-4E9B-A23F-1E9A9B373310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文本占位符 2"/>
          <p:cNvSpPr>
            <a:spLocks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WWW.ziyuanku.com</a:t>
            </a:r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711657-557F-4013-856B-1D717A0D8E25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837137-F8DB-4782-A5CE-C7922DB2B536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4E2D74-CEF5-4EDD-9DA7-ADD33B88DCC1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60B1F6-223B-4A6A-B106-74BA3553F665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资*源</a:t>
            </a:r>
            <a:r>
              <a:rPr lang="en-US" altLang="zh-CN" smtClean="0"/>
              <a:t>%</a:t>
            </a:r>
            <a:r>
              <a:rPr lang="zh-CN" altLang="en-US" smtClean="0"/>
              <a:t>库 </a:t>
            </a:r>
            <a:r>
              <a:rPr lang="en-US" altLang="zh-CN" smtClean="0"/>
              <a:t>ziyuanku.com</a:t>
            </a: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A52906-8319-4F15-BE63-459D1155AA0B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5D8543-E6E2-4741-A816-F745F68D463E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418A37-7113-4E78-B390-D4C766D913BC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99DCB6-A9B1-40EE-B48C-4C43ACA017B4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1132-81B2-470A-9768-D97E9A391713}" type="datetimeFigureOut">
              <a:rPr lang="zh-CN" altLang="en-US"/>
              <a:pPr>
                <a:defRPr/>
              </a:pPr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700791-30A5-411A-B76A-E46420662B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55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8.w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20.png"/><Relationship Id="rId5" Type="http://schemas.openxmlformats.org/officeDocument/2006/relationships/tags" Target="../tags/tag6.xml"/><Relationship Id="rId10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NULL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文本框 1"/>
          <p:cNvSpPr txBox="1">
            <a:spLocks noChangeArrowheads="1"/>
          </p:cNvSpPr>
          <p:nvPr/>
        </p:nvSpPr>
        <p:spPr bwMode="auto">
          <a:xfrm>
            <a:off x="2555776" y="2202859"/>
            <a:ext cx="4015843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itchFamily="49" charset="-122"/>
                <a:ea typeface="汉真广标" pitchFamily="49" charset="-122"/>
                <a:sym typeface="幼圆" panose="02010509060101010101" pitchFamily="49" charset="-122"/>
              </a:rPr>
              <a:t>11.2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itchFamily="49" charset="-122"/>
                <a:ea typeface="汉真广标" pitchFamily="49" charset="-122"/>
                <a:sym typeface="幼圆" panose="02010509060101010101" pitchFamily="49" charset="-122"/>
              </a:rPr>
              <a:t>功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itchFamily="49" charset="-122"/>
                <a:ea typeface="汉真广标" pitchFamily="49" charset="-122"/>
                <a:sym typeface="幼圆" panose="02010509060101010101" pitchFamily="49" charset="-122"/>
              </a:rPr>
              <a:t>率</a:t>
            </a:r>
          </a:p>
        </p:txBody>
      </p:sp>
    </p:spTree>
    <p:extLst>
      <p:ext uri="{BB962C8B-B14F-4D97-AF65-F5344CB8AC3E}">
        <p14:creationId xmlns:p14="http://schemas.microsoft.com/office/powerpoint/2010/main" val="253222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611188" y="692150"/>
            <a:ext cx="823436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zh-CN" altLang="en-US" sz="4400" b="1"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/>
            <a:endParaRPr lang="zh-CN" altLang="en-US" sz="4400" b="1"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4" name="Picture 4" descr="CIMG1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7041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27088" y="4184650"/>
            <a:ext cx="7327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4000" b="1">
                <a:latin typeface="楷体" pitchFamily="49" charset="-122"/>
              </a:rPr>
              <a:t>图相同时间，比较路程。</a:t>
            </a:r>
          </a:p>
          <a:p>
            <a:r>
              <a:rPr lang="en-US" altLang="zh-CN" sz="4000" b="1">
                <a:latin typeface="楷体" pitchFamily="49" charset="-122"/>
              </a:rPr>
              <a:t>b</a:t>
            </a:r>
            <a:r>
              <a:rPr lang="zh-CN" altLang="en-US" sz="4000" b="1">
                <a:latin typeface="楷体" pitchFamily="49" charset="-122"/>
              </a:rPr>
              <a:t>图相同路程，比较时间。    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58775" y="368300"/>
            <a:ext cx="799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Comic Sans MS" pitchFamily="66" charset="0"/>
              </a:rPr>
              <a:t>比较物体运动的快慢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724525" y="350838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C00FF"/>
                </a:solidFill>
              </a:rPr>
              <a:t>速度</a:t>
            </a:r>
            <a:r>
              <a:rPr lang="en-US" altLang="zh-CN" sz="4000" b="1">
                <a:solidFill>
                  <a:srgbClr val="CC00FF"/>
                </a:solidFill>
              </a:rPr>
              <a:t>=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7235825" y="80963"/>
            <a:ext cx="1331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u="sng">
                <a:solidFill>
                  <a:schemeClr val="hlink"/>
                </a:solidFill>
              </a:rPr>
              <a:t>路程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7235825" y="69215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hlink"/>
                </a:solidFill>
              </a:rPr>
              <a:t>时间</a:t>
            </a:r>
          </a:p>
        </p:txBody>
      </p:sp>
    </p:spTree>
    <p:extLst>
      <p:ext uri="{BB962C8B-B14F-4D97-AF65-F5344CB8AC3E}">
        <p14:creationId xmlns:p14="http://schemas.microsoft.com/office/powerpoint/2010/main" val="30883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8" grpId="0" build="allAtOnce"/>
      <p:bldP spid="71690" grpId="0"/>
      <p:bldP spid="716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0"/>
            <a:ext cx="5153025" cy="1143000"/>
          </a:xfrm>
        </p:spPr>
        <p:txBody>
          <a:bodyPr/>
          <a:lstStyle/>
          <a:p>
            <a:r>
              <a:rPr lang="zh-CN" altLang="en-US" sz="4800" b="1" smtClean="0">
                <a:solidFill>
                  <a:srgbClr val="0000CC"/>
                </a:solidFill>
                <a:ea typeface="隶书" pitchFamily="49" charset="-122"/>
              </a:rPr>
              <a:t>探究一、认识功率</a:t>
            </a:r>
            <a:endParaRPr lang="zh-CN" altLang="en-US" smtClean="0">
              <a:solidFill>
                <a:srgbClr val="0000CC"/>
              </a:solidFill>
            </a:endParaRPr>
          </a:p>
        </p:txBody>
      </p:sp>
      <p:sp>
        <p:nvSpPr>
          <p:cNvPr id="19458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468313" y="1268413"/>
            <a:ext cx="5256212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smtClean="0"/>
              <a:t>1.</a:t>
            </a:r>
            <a:r>
              <a:rPr lang="zh-CN" altLang="en-US" b="1" smtClean="0"/>
              <a:t>符号</a:t>
            </a:r>
            <a:r>
              <a:rPr lang="en-US" altLang="zh-CN" b="1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smtClean="0"/>
              <a:t>2.</a:t>
            </a:r>
            <a:r>
              <a:rPr lang="zh-CN" altLang="en-US" b="1" smtClean="0"/>
              <a:t>物理意义</a:t>
            </a:r>
            <a:r>
              <a:rPr lang="en-US" altLang="zh-CN" b="1" smtClean="0"/>
              <a:t>:</a:t>
            </a:r>
            <a:endParaRPr lang="zh-CN" altLang="en-US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smtClean="0"/>
              <a:t>3.</a:t>
            </a:r>
            <a:r>
              <a:rPr lang="zh-CN" altLang="en-US" b="1" smtClean="0"/>
              <a:t>定义</a:t>
            </a:r>
            <a:r>
              <a:rPr lang="en-US" altLang="zh-CN" b="1" smtClean="0"/>
              <a:t>:</a:t>
            </a:r>
            <a:endParaRPr lang="zh-CN" altLang="en-US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smtClean="0"/>
              <a:t>4.</a:t>
            </a:r>
            <a:r>
              <a:rPr lang="zh-CN" altLang="en-US" b="1" smtClean="0"/>
              <a:t>单位</a:t>
            </a:r>
            <a:r>
              <a:rPr lang="en-US" altLang="zh-CN" b="1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smtClean="0"/>
              <a:t>5.</a:t>
            </a:r>
            <a:r>
              <a:rPr lang="zh-CN" altLang="en-US" b="1" smtClean="0"/>
              <a:t>计算公式：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b="1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62125" y="4724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051050" y="1196975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700338" y="1773238"/>
            <a:ext cx="4968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表示了做功快慢的物理量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835150" y="2349500"/>
            <a:ext cx="633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单位时间内所做的功叫做功率。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119563" y="4437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356100" y="620713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graphicFrame>
        <p:nvGraphicFramePr>
          <p:cNvPr id="132106" name="Object 2"/>
          <p:cNvGraphicFramePr>
            <a:graphicFrameLocks/>
          </p:cNvGraphicFramePr>
          <p:nvPr>
            <p:ph sz="half" idx="2"/>
          </p:nvPr>
        </p:nvGraphicFramePr>
        <p:xfrm>
          <a:off x="2500313" y="4041775"/>
          <a:ext cx="1760537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2" r:id="rId3" imgW="457002" imgH="393529" progId="Equation.DSMT4">
                  <p:embed/>
                </p:oleObj>
              </mc:Choice>
              <mc:Fallback>
                <p:oleObj r:id="rId3" imgW="457002" imgH="393529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041775"/>
                        <a:ext cx="1760537" cy="14890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908175" y="2924175"/>
            <a:ext cx="496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瓦特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,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简称瓦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,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符号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W   1KW=1000W</a:t>
            </a:r>
            <a:endParaRPr lang="zh-CN" altLang="en-US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4787900" y="3573463"/>
            <a:ext cx="33115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W----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功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------ J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t-----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时间 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-----S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P-------</a:t>
            </a:r>
            <a:r>
              <a:rPr lang="zh-CN" altLang="en-US" sz="3200" b="1">
                <a:solidFill>
                  <a:srgbClr val="CC0000"/>
                </a:solidFill>
                <a:latin typeface="Times New Roman" pitchFamily="18" charset="0"/>
              </a:rPr>
              <a:t>功率</a:t>
            </a: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-----W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684213" y="5805488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  <a:latin typeface="Times New Roman" pitchFamily="18" charset="0"/>
              </a:rPr>
              <a:t>1W=1J/s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700338" y="5589588"/>
            <a:ext cx="6192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1W</a:t>
            </a:r>
            <a:r>
              <a:rPr lang="zh-CN" altLang="en-US" sz="2800" b="1">
                <a:latin typeface="Times New Roman" pitchFamily="18" charset="0"/>
              </a:rPr>
              <a:t>的物理意义</a:t>
            </a:r>
            <a:r>
              <a:rPr lang="en-US" altLang="zh-CN" sz="2800" b="1">
                <a:latin typeface="Times New Roman" pitchFamily="18" charset="0"/>
              </a:rPr>
              <a:t>:</a:t>
            </a:r>
            <a:r>
              <a:rPr lang="zh-CN" altLang="en-US" sz="2800" b="1">
                <a:latin typeface="Times New Roman" pitchFamily="18" charset="0"/>
              </a:rPr>
              <a:t>如果物体在</a:t>
            </a:r>
            <a:r>
              <a:rPr lang="en-US" altLang="zh-CN" sz="2800" b="1">
                <a:latin typeface="Times New Roman" pitchFamily="18" charset="0"/>
              </a:rPr>
              <a:t>1S</a:t>
            </a:r>
            <a:r>
              <a:rPr lang="zh-CN" altLang="en-US" sz="2800" b="1">
                <a:latin typeface="Times New Roman" pitchFamily="18" charset="0"/>
              </a:rPr>
              <a:t>内做的功是</a:t>
            </a:r>
            <a:r>
              <a:rPr lang="en-US" altLang="zh-CN" sz="2800" b="1">
                <a:latin typeface="Times New Roman" pitchFamily="18" charset="0"/>
              </a:rPr>
              <a:t>1J,</a:t>
            </a:r>
            <a:r>
              <a:rPr lang="zh-CN" altLang="en-US" sz="2800" b="1">
                <a:latin typeface="Times New Roman" pitchFamily="18" charset="0"/>
              </a:rPr>
              <a:t>那么物体做功的功率就是</a:t>
            </a:r>
            <a:r>
              <a:rPr lang="en-US" altLang="zh-CN" sz="2800" b="1">
                <a:latin typeface="Times New Roman" pitchFamily="18" charset="0"/>
              </a:rPr>
              <a:t>1W.</a:t>
            </a:r>
          </a:p>
        </p:txBody>
      </p:sp>
    </p:spTree>
    <p:extLst>
      <p:ext uri="{BB962C8B-B14F-4D97-AF65-F5344CB8AC3E}">
        <p14:creationId xmlns:p14="http://schemas.microsoft.com/office/powerpoint/2010/main" val="24353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2" grpId="0"/>
      <p:bldP spid="132103" grpId="0"/>
      <p:bldP spid="132107" grpId="0"/>
      <p:bldP spid="132108" grpId="0"/>
      <p:bldP spid="132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778000" y="1047750"/>
            <a:ext cx="52625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计算功率的另一公式：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06588"/>
            <a:ext cx="536733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290638" y="4721225"/>
            <a:ext cx="70961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                             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Fv</a:t>
            </a:r>
          </a:p>
          <a:p>
            <a:pPr>
              <a:buFont typeface="Arial" pitchFamily="34" charset="0"/>
              <a:buNone/>
            </a:pPr>
            <a:r>
              <a:rPr lang="en-US" altLang="zh-CN" sz="2800"/>
              <a:t> </a:t>
            </a:r>
          </a:p>
          <a:p>
            <a:pPr>
              <a:buFont typeface="Arial" pitchFamily="34" charset="0"/>
              <a:buNone/>
            </a:pPr>
            <a:r>
              <a:rPr lang="en-US" altLang="zh-CN" sz="2800" i="1">
                <a:latin typeface="Times New Roman" pitchFamily="18" charset="0"/>
              </a:rPr>
              <a:t>F</a:t>
            </a:r>
            <a:r>
              <a:rPr lang="en-US" altLang="zh-CN" sz="2800"/>
              <a:t>——</a:t>
            </a:r>
            <a:r>
              <a:rPr lang="zh-CN" altLang="en-US" sz="2800"/>
              <a:t>物体所受的力     </a:t>
            </a:r>
            <a:r>
              <a:rPr lang="en-US" altLang="zh-CN" sz="2800" i="1">
                <a:latin typeface="Times New Roman" pitchFamily="18" charset="0"/>
              </a:rPr>
              <a:t>v</a:t>
            </a:r>
            <a:r>
              <a:rPr lang="en-US" altLang="zh-CN" sz="2800"/>
              <a:t>——</a:t>
            </a:r>
            <a:r>
              <a:rPr lang="zh-CN" altLang="en-US" sz="2800"/>
              <a:t>物体的运动速度</a:t>
            </a:r>
          </a:p>
          <a:p>
            <a:pPr>
              <a:buFont typeface="Arial" pitchFamily="34" charset="0"/>
              <a:buNone/>
            </a:pPr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7709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49275"/>
            <a:ext cx="914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0404"/>
                </a:solidFill>
                <a:latin typeface="黑体" pitchFamily="49" charset="-122"/>
                <a:ea typeface="黑体" pitchFamily="49" charset="-122"/>
              </a:rPr>
              <a:t>   开车上坡时，司机往往会增大油门，</a:t>
            </a:r>
            <a:r>
              <a:rPr lang="zh-CN" altLang="en-US" sz="4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减慢速度</a:t>
            </a:r>
            <a:r>
              <a:rPr lang="zh-CN" altLang="en-US" sz="4800" b="1">
                <a:solidFill>
                  <a:srgbClr val="000404"/>
                </a:solidFill>
                <a:latin typeface="黑体" pitchFamily="49" charset="-122"/>
                <a:ea typeface="黑体" pitchFamily="49" charset="-122"/>
              </a:rPr>
              <a:t>？这是为什么？</a:t>
            </a:r>
            <a:endParaRPr lang="en-US" altLang="zh-CN" sz="4800" b="1">
              <a:solidFill>
                <a:srgbClr val="000404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4648200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4500562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41" name="对象 14340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557338" y="5948363"/>
          <a:ext cx="4238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6" r:id="rId12" imgW="307862" imgH="177487" progId="Equation.3">
                  <p:embed/>
                </p:oleObj>
              </mc:Choice>
              <mc:Fallback>
                <p:oleObj r:id="rId12" imgW="307862" imgH="177487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948363"/>
                        <a:ext cx="42386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42" name="直接连接符 1434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4643438" y="6308725"/>
            <a:ext cx="0" cy="5492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直接连接符 14342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4211638" y="6381750"/>
            <a:ext cx="0" cy="476250"/>
          </a:xfrm>
          <a:prstGeom prst="line">
            <a:avLst/>
          </a:prstGeom>
          <a:noFill/>
          <a:ln w="57150">
            <a:solidFill>
              <a:srgbClr val="0004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等腰三角形 143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60000" flipV="1">
            <a:off x="2122488" y="6451600"/>
            <a:ext cx="288925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3975">
            <a:solidFill>
              <a:srgbClr val="000404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879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527425" y="296863"/>
            <a:ext cx="54006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3333"/>
                </a:solidFill>
                <a:latin typeface="Times New Roman" pitchFamily="18" charset="0"/>
              </a:rPr>
              <a:t>  </a:t>
            </a:r>
            <a:r>
              <a:rPr lang="zh-CN" altLang="en-US" sz="3200" b="1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zh-CN" altLang="en-US" sz="3200" b="1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zh-CN" altLang="en-US" sz="3200" b="1">
                <a:solidFill>
                  <a:srgbClr val="000099"/>
                </a:solidFill>
                <a:latin typeface="楷体" pitchFamily="49" charset="-122"/>
              </a:rPr>
              <a:t>在瓦特之前，已经有纽科门发明的蒸汽机，但效率低，瓦特花了</a:t>
            </a:r>
            <a:r>
              <a:rPr lang="en-US" altLang="zh-CN" sz="3200" b="1">
                <a:solidFill>
                  <a:srgbClr val="000099"/>
                </a:solidFill>
                <a:latin typeface="楷体" pitchFamily="49" charset="-122"/>
              </a:rPr>
              <a:t>10</a:t>
            </a:r>
            <a:r>
              <a:rPr lang="zh-CN" altLang="en-US" sz="3200" b="1">
                <a:solidFill>
                  <a:srgbClr val="000099"/>
                </a:solidFill>
                <a:latin typeface="楷体" pitchFamily="49" charset="-122"/>
              </a:rPr>
              <a:t>年时间，研制出新型</a:t>
            </a:r>
            <a:r>
              <a:rPr lang="zh-CN" altLang="en-US" sz="3200" b="1">
                <a:solidFill>
                  <a:schemeClr val="accent2"/>
                </a:solidFill>
                <a:latin typeface="楷体" pitchFamily="49" charset="-122"/>
              </a:rPr>
              <a:t>蒸汽机</a:t>
            </a:r>
            <a:r>
              <a:rPr lang="zh-CN" altLang="en-US" sz="3200" b="1">
                <a:solidFill>
                  <a:srgbClr val="000099"/>
                </a:solidFill>
                <a:latin typeface="楷体" pitchFamily="49" charset="-122"/>
              </a:rPr>
              <a:t>，由此把英国带入了工业革命。无论是冶金、矿山、纺织还是交通运输，都开始使用蒸汽机来替代人和牲畜力，为了纪念他，人们把功率单位定为瓦特。</a:t>
            </a:r>
          </a:p>
        </p:txBody>
      </p:sp>
      <p:pic>
        <p:nvPicPr>
          <p:cNvPr id="23554" name="Picture 3" descr="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9098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95288" y="4581525"/>
            <a:ext cx="2663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</a:rPr>
              <a:t>瓦特</a:t>
            </a:r>
            <a:r>
              <a:rPr lang="zh-CN" altLang="en-US" sz="2400" b="1">
                <a:latin typeface="Times New Roman" pitchFamily="18" charset="0"/>
              </a:rPr>
              <a:t> </a:t>
            </a:r>
            <a:r>
              <a:rPr lang="en-US" altLang="zh-CN" sz="2400" b="1">
                <a:solidFill>
                  <a:srgbClr val="6600FF"/>
                </a:solidFill>
                <a:latin typeface="Times New Roman" pitchFamily="18" charset="0"/>
              </a:rPr>
              <a:t>James Watt</a:t>
            </a:r>
          </a:p>
          <a:p>
            <a:pPr>
              <a:lnSpc>
                <a:spcPct val="115000"/>
              </a:lnSpc>
            </a:pP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</a:rPr>
              <a:t>英国  </a:t>
            </a:r>
            <a:r>
              <a:rPr lang="en-US" altLang="zh-CN" sz="2400" b="1">
                <a:solidFill>
                  <a:srgbClr val="CC0000"/>
                </a:solidFill>
                <a:latin typeface="Times New Roman" pitchFamily="18" charset="0"/>
              </a:rPr>
              <a:t>1736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</a:rPr>
              <a:t>－</a:t>
            </a:r>
            <a:r>
              <a:rPr lang="en-US" altLang="zh-CN" sz="2400" b="1">
                <a:solidFill>
                  <a:srgbClr val="CC0000"/>
                </a:solidFill>
                <a:latin typeface="Times New Roman" pitchFamily="18" charset="0"/>
              </a:rPr>
              <a:t>1819</a:t>
            </a:r>
            <a:endParaRPr lang="zh-CN" altLang="en-US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9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612775"/>
            <a:ext cx="8497888" cy="11604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smtClean="0">
                <a:latin typeface="宋体" pitchFamily="2" charset="-122"/>
              </a:rPr>
              <a:t>      </a:t>
            </a:r>
            <a:r>
              <a:rPr lang="zh-CN" altLang="en-US" sz="2800" b="1" smtClean="0">
                <a:solidFill>
                  <a:srgbClr val="000000"/>
                </a:solidFill>
                <a:latin typeface="宋体" pitchFamily="2" charset="-122"/>
              </a:rPr>
              <a:t>一般机器上都有一个小牌子叫做铭牌，上面标有一些数据，功率是其中的一项。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051050" y="4221163"/>
            <a:ext cx="4176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latin typeface="Times New Roman" pitchFamily="18" charset="0"/>
            </a:endParaRPr>
          </a:p>
        </p:txBody>
      </p:sp>
      <p:pic>
        <p:nvPicPr>
          <p:cNvPr id="24579" name="Picture 4" descr="20051610552434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26273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187450" y="1916113"/>
            <a:ext cx="31686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型号：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5C11  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流量：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52m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/h  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吸程：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10m  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功率：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1.2kw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27088" y="4781550"/>
            <a:ext cx="6408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功率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1.2kW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表示什么物理意义？</a:t>
            </a:r>
          </a:p>
        </p:txBody>
      </p:sp>
      <p:sp>
        <p:nvSpPr>
          <p:cNvPr id="962567" name="Text Box 7"/>
          <p:cNvSpPr txBox="1">
            <a:spLocks noChangeArrowheads="1"/>
          </p:cNvSpPr>
          <p:nvPr/>
        </p:nvSpPr>
        <p:spPr bwMode="auto">
          <a:xfrm>
            <a:off x="611188" y="5373688"/>
            <a:ext cx="601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表示物体在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1s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内做功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1200J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。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500563" y="4149725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</a:rPr>
              <a:t>抽水机</a:t>
            </a:r>
          </a:p>
        </p:txBody>
      </p:sp>
    </p:spTree>
    <p:extLst>
      <p:ext uri="{BB962C8B-B14F-4D97-AF65-F5344CB8AC3E}">
        <p14:creationId xmlns:p14="http://schemas.microsoft.com/office/powerpoint/2010/main" val="152589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bikepi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35200"/>
            <a:ext cx="576103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74713" y="657225"/>
            <a:ext cx="70802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下面请浏览人、一些动物和交通工具的功率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C00FF"/>
                </a:solidFill>
                <a:latin typeface="宋体" pitchFamily="2" charset="-122"/>
              </a:rPr>
              <a:t>优秀运动员长时间运动的功率约为</a:t>
            </a:r>
            <a:r>
              <a:rPr lang="en-US" altLang="zh-CN" sz="2400" b="1">
                <a:solidFill>
                  <a:srgbClr val="CC00FF"/>
                </a:solidFill>
                <a:latin typeface="宋体" pitchFamily="2" charset="-122"/>
              </a:rPr>
              <a:t>70 W</a:t>
            </a:r>
            <a:r>
              <a:rPr lang="zh-CN" altLang="en-US" sz="2400" b="1">
                <a:solidFill>
                  <a:srgbClr val="CC00FF"/>
                </a:solidFill>
                <a:latin typeface="宋体" pitchFamily="2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C00FF"/>
                </a:solidFill>
                <a:latin typeface="宋体" pitchFamily="2" charset="-122"/>
              </a:rPr>
              <a:t>短时间运动的功率可达</a:t>
            </a:r>
            <a:r>
              <a:rPr lang="en-US" altLang="zh-CN" sz="2400" b="1">
                <a:solidFill>
                  <a:srgbClr val="CC00FF"/>
                </a:solidFill>
                <a:latin typeface="宋体" pitchFamily="2" charset="-122"/>
              </a:rPr>
              <a:t>1 KW</a:t>
            </a:r>
          </a:p>
        </p:txBody>
      </p:sp>
    </p:spTree>
    <p:extLst>
      <p:ext uri="{BB962C8B-B14F-4D97-AF65-F5344CB8AC3E}">
        <p14:creationId xmlns:p14="http://schemas.microsoft.com/office/powerpoint/2010/main" val="9652926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2006331115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58324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308100" y="5122863"/>
            <a:ext cx="655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上海桑塔纳小轿车的功率约为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66 KW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解放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CA141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型载货汽车的功率约为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99 KW</a:t>
            </a:r>
          </a:p>
        </p:txBody>
      </p:sp>
    </p:spTree>
    <p:extLst>
      <p:ext uri="{BB962C8B-B14F-4D97-AF65-F5344CB8AC3E}">
        <p14:creationId xmlns:p14="http://schemas.microsoft.com/office/powerpoint/2010/main" val="18669378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20060512101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0483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543050" y="5346700"/>
            <a:ext cx="673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马长时间拉车的功率约为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450 W</a:t>
            </a:r>
          </a:p>
        </p:txBody>
      </p:sp>
    </p:spTree>
    <p:extLst>
      <p:ext uri="{BB962C8B-B14F-4D97-AF65-F5344CB8AC3E}">
        <p14:creationId xmlns:p14="http://schemas.microsoft.com/office/powerpoint/2010/main" val="12395240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0906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56896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335088" y="5013325"/>
            <a:ext cx="71977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韶山型电力机车的功率约为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4200KW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东风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型内燃机车的功率约为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2646KW</a:t>
            </a:r>
          </a:p>
        </p:txBody>
      </p:sp>
    </p:spTree>
    <p:extLst>
      <p:ext uri="{BB962C8B-B14F-4D97-AF65-F5344CB8AC3E}">
        <p14:creationId xmlns:p14="http://schemas.microsoft.com/office/powerpoint/2010/main" val="4374733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3793" descr="FR_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0250"/>
            <a:ext cx="6858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33794"/>
          <p:cNvSpPr>
            <a:spLocks noChangeArrowheads="1" noChangeShapeType="1" noTextEdit="1"/>
          </p:cNvSpPr>
          <p:nvPr/>
        </p:nvSpPr>
        <p:spPr bwMode="auto">
          <a:xfrm>
            <a:off x="3086100" y="3086100"/>
            <a:ext cx="2808288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隶书"/>
                <a:ea typeface="隶书"/>
              </a:rPr>
              <a:t>做功有快慢</a:t>
            </a:r>
          </a:p>
        </p:txBody>
      </p:sp>
      <p:pic>
        <p:nvPicPr>
          <p:cNvPr id="6147" name="图片 33795" descr="GTH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514600"/>
            <a:ext cx="7953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33796"/>
          <p:cNvSpPr>
            <a:spLocks noChangeArrowheads="1"/>
          </p:cNvSpPr>
          <p:nvPr/>
        </p:nvSpPr>
        <p:spPr bwMode="auto">
          <a:xfrm>
            <a:off x="2141538" y="3970338"/>
            <a:ext cx="52387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zh-CN" altLang="en-US" sz="2700" b="1">
                <a:ea typeface="幼圆" pitchFamily="49" charset="-122"/>
              </a:rPr>
              <a:t>所以，在工农业生产中，人们越来越多地使用机器来代替人力、畜力做功。使做功更快！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6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20068241435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70246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233488" y="52990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蓝鲸游动的功率可达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350 KW</a:t>
            </a:r>
          </a:p>
        </p:txBody>
      </p:sp>
    </p:spTree>
    <p:extLst>
      <p:ext uri="{BB962C8B-B14F-4D97-AF65-F5344CB8AC3E}">
        <p14:creationId xmlns:p14="http://schemas.microsoft.com/office/powerpoint/2010/main" val="15307160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44035" descr="CAR_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056063"/>
            <a:ext cx="2032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矩形 44036"/>
          <p:cNvSpPr>
            <a:spLocks noChangeArrowheads="1"/>
          </p:cNvSpPr>
          <p:nvPr/>
        </p:nvSpPr>
        <p:spPr bwMode="auto">
          <a:xfrm>
            <a:off x="1331913" y="1592263"/>
            <a:ext cx="66690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例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1.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一架起重机在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5min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内把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60000N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的重物匀速举高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25m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，它的功率是多少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kw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？</a:t>
            </a:r>
          </a:p>
        </p:txBody>
      </p:sp>
      <p:sp>
        <p:nvSpPr>
          <p:cNvPr id="44038" name="矩形 44037"/>
          <p:cNvSpPr>
            <a:spLocks noChangeArrowheads="1"/>
          </p:cNvSpPr>
          <p:nvPr/>
        </p:nvSpPr>
        <p:spPr bwMode="auto">
          <a:xfrm>
            <a:off x="2087563" y="2457450"/>
            <a:ext cx="5508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解</a:t>
            </a:r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:W=Fs=60000N</a:t>
            </a:r>
            <a:r>
              <a:rPr lang="en-US" altLang="zh-CN" sz="1500" b="1"/>
              <a:t>×</a:t>
            </a:r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25m=1500000J</a:t>
            </a:r>
          </a:p>
        </p:txBody>
      </p:sp>
      <p:sp>
        <p:nvSpPr>
          <p:cNvPr id="44039" name="矩形 44038"/>
          <p:cNvSpPr>
            <a:spLocks noChangeArrowheads="1"/>
          </p:cNvSpPr>
          <p:nvPr/>
        </p:nvSpPr>
        <p:spPr bwMode="auto">
          <a:xfrm>
            <a:off x="2087563" y="2887663"/>
            <a:ext cx="59134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   </a:t>
            </a:r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P=W/t=1500000J/300S=5000W=5KW</a:t>
            </a:r>
            <a:r>
              <a:rPr lang="en-US" altLang="zh-CN" sz="24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 </a:t>
            </a:r>
          </a:p>
        </p:txBody>
      </p:sp>
      <p:sp>
        <p:nvSpPr>
          <p:cNvPr id="44040" name="矩形 44039"/>
          <p:cNvSpPr>
            <a:spLocks noChangeArrowheads="1"/>
          </p:cNvSpPr>
          <p:nvPr/>
        </p:nvSpPr>
        <p:spPr bwMode="auto">
          <a:xfrm>
            <a:off x="2087563" y="3335338"/>
            <a:ext cx="39322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答：起重机的功率是</a:t>
            </a:r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5KW.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  <p:bldP spid="440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1073150" y="1357313"/>
            <a:ext cx="798353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幼圆" pitchFamily="49" charset="-122"/>
              </a:rPr>
              <a:t>例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幼圆" pitchFamily="49" charset="-122"/>
              </a:rPr>
              <a:t>　</a:t>
            </a:r>
            <a:r>
              <a:rPr lang="zh-CN" altLang="en-US" sz="2800" b="1">
                <a:latin typeface="Times New Roman" pitchFamily="18" charset="0"/>
                <a:ea typeface="幼圆" pitchFamily="49" charset="-122"/>
              </a:rPr>
              <a:t>一个质量</a:t>
            </a:r>
            <a:r>
              <a:rPr lang="en-US" altLang="zh-CN" sz="2800" b="1">
                <a:latin typeface="Times New Roman" pitchFamily="18" charset="0"/>
                <a:ea typeface="幼圆" pitchFamily="49" charset="-122"/>
              </a:rPr>
              <a:t>60 kg</a:t>
            </a:r>
            <a:r>
              <a:rPr lang="zh-CN" altLang="en-US" sz="2800" b="1">
                <a:latin typeface="Times New Roman" pitchFamily="18" charset="0"/>
                <a:ea typeface="幼圆" pitchFamily="49" charset="-122"/>
              </a:rPr>
              <a:t>的人，从山脚爬到山顶，山高</a:t>
            </a:r>
            <a:r>
              <a:rPr lang="en-US" altLang="zh-CN" sz="2800" b="1">
                <a:latin typeface="Times New Roman" pitchFamily="18" charset="0"/>
                <a:ea typeface="幼圆" pitchFamily="49" charset="-122"/>
              </a:rPr>
              <a:t>200</a:t>
            </a:r>
            <a:r>
              <a:rPr lang="zh-CN" altLang="en-US" sz="2800" b="1">
                <a:latin typeface="Times New Roman" pitchFamily="18" charset="0"/>
                <a:ea typeface="幼圆" pitchFamily="49" charset="-122"/>
              </a:rPr>
              <a:t>米，大约需要</a:t>
            </a:r>
            <a:r>
              <a:rPr lang="en-US" altLang="zh-CN" sz="2800" b="1">
                <a:latin typeface="Times New Roman" pitchFamily="18" charset="0"/>
                <a:ea typeface="幼圆" pitchFamily="49" charset="-122"/>
              </a:rPr>
              <a:t>20 min</a:t>
            </a:r>
            <a:r>
              <a:rPr lang="zh-CN" altLang="en-US" sz="2800" b="1">
                <a:latin typeface="Times New Roman" pitchFamily="18" charset="0"/>
                <a:ea typeface="幼圆" pitchFamily="49" charset="-122"/>
              </a:rPr>
              <a:t>，这个人做功的功率大约是多少？</a:t>
            </a:r>
          </a:p>
        </p:txBody>
      </p:sp>
      <p:graphicFrame>
        <p:nvGraphicFramePr>
          <p:cNvPr id="45090" name="对象 45089"/>
          <p:cNvGraphicFramePr>
            <a:graphicFrameLocks/>
          </p:cNvGraphicFramePr>
          <p:nvPr/>
        </p:nvGraphicFramePr>
        <p:xfrm>
          <a:off x="2046288" y="3289300"/>
          <a:ext cx="5049837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0" r:id="rId4" imgW="2387600" imgH="889000" progId="Equation.DSMT4">
                  <p:embed/>
                </p:oleObj>
              </mc:Choice>
              <mc:Fallback>
                <p:oleObj r:id="rId4" imgW="2387600" imgH="8890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289300"/>
                        <a:ext cx="5049837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文本框 45090"/>
          <p:cNvSpPr txBox="1">
            <a:spLocks noChangeArrowheads="1"/>
          </p:cNvSpPr>
          <p:nvPr/>
        </p:nvSpPr>
        <p:spPr bwMode="auto">
          <a:xfrm>
            <a:off x="1222375" y="30083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/>
              <a:t>解：</a:t>
            </a:r>
          </a:p>
        </p:txBody>
      </p:sp>
    </p:spTree>
    <p:extLst>
      <p:ext uri="{BB962C8B-B14F-4D97-AF65-F5344CB8AC3E}">
        <p14:creationId xmlns:p14="http://schemas.microsoft.com/office/powerpoint/2010/main" val="14424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76263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mtClean="0"/>
              <a:t> </a:t>
            </a:r>
            <a:r>
              <a:rPr lang="zh-CN" altLang="en-US" sz="2800" b="1" smtClean="0"/>
              <a:t>例</a:t>
            </a:r>
            <a:r>
              <a:rPr lang="en-US" altLang="zh-CN" sz="2800" b="1" smtClean="0"/>
              <a:t>3</a:t>
            </a:r>
            <a:r>
              <a:rPr lang="zh-CN" altLang="en-US" sz="2800" b="1" smtClean="0"/>
              <a:t>．一辆汽车匀速行驶时受到的摩擦力为</a:t>
            </a:r>
            <a:r>
              <a:rPr lang="en-US" altLang="zh-CN" sz="2800" b="1" smtClean="0"/>
              <a:t>50000N</a:t>
            </a:r>
            <a:r>
              <a:rPr lang="zh-CN" altLang="en-US" sz="2800" b="1" smtClean="0"/>
              <a:t>，速度可达</a:t>
            </a:r>
            <a:r>
              <a:rPr lang="en-US" altLang="zh-CN" sz="2800" b="1" smtClean="0"/>
              <a:t>72Km/h</a:t>
            </a:r>
            <a:r>
              <a:rPr lang="zh-CN" altLang="en-US" sz="2800" b="1" smtClean="0"/>
              <a:t>。求：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1</a:t>
            </a:r>
            <a:r>
              <a:rPr lang="zh-CN" altLang="en-US" sz="2800" b="1" smtClean="0"/>
              <a:t>）该汽车发动机的功率是多少？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2</a:t>
            </a:r>
            <a:r>
              <a:rPr lang="zh-CN" altLang="en-US" sz="2800" b="1" smtClean="0"/>
              <a:t>）若将该汽车发动机装在汽船上，匀速行驶的速度只能达到</a:t>
            </a:r>
            <a:r>
              <a:rPr lang="en-US" altLang="zh-CN" sz="2800" b="1" smtClean="0"/>
              <a:t>10m/s</a:t>
            </a:r>
            <a:r>
              <a:rPr lang="zh-CN" altLang="en-US" sz="2800" b="1" smtClean="0"/>
              <a:t>，则汽船行驶时受到的摩擦力为多少？（设发动机功率恒定不变）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11188" y="3500438"/>
            <a:ext cx="79216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itchFamily="18" charset="0"/>
              </a:rPr>
              <a:t>解已知</a:t>
            </a:r>
            <a:r>
              <a:rPr lang="en-US" altLang="zh-CN" sz="2400" b="1">
                <a:latin typeface="Times New Roman" pitchFamily="18" charset="0"/>
              </a:rPr>
              <a:t>F</a:t>
            </a:r>
            <a:r>
              <a:rPr lang="zh-CN" altLang="en-US" sz="2400" b="1">
                <a:latin typeface="Times New Roman" pitchFamily="18" charset="0"/>
              </a:rPr>
              <a:t>车</a:t>
            </a:r>
            <a:r>
              <a:rPr lang="en-US" altLang="zh-CN" sz="2400" b="1">
                <a:latin typeface="Times New Roman" pitchFamily="18" charset="0"/>
              </a:rPr>
              <a:t>=f</a:t>
            </a:r>
            <a:r>
              <a:rPr lang="zh-CN" altLang="en-US" sz="2400" b="1">
                <a:latin typeface="Times New Roman" pitchFamily="18" charset="0"/>
              </a:rPr>
              <a:t>车</a:t>
            </a:r>
            <a:r>
              <a:rPr lang="en-US" altLang="zh-CN" sz="2400" b="1">
                <a:latin typeface="Times New Roman" pitchFamily="18" charset="0"/>
              </a:rPr>
              <a:t>=50000N</a:t>
            </a:r>
            <a:r>
              <a:rPr lang="zh-CN" altLang="en-US" sz="2400" b="1">
                <a:latin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</a:rPr>
              <a:t>v</a:t>
            </a:r>
            <a:r>
              <a:rPr lang="zh-CN" altLang="en-US" sz="2400" b="1">
                <a:latin typeface="Times New Roman" pitchFamily="18" charset="0"/>
              </a:rPr>
              <a:t>车</a:t>
            </a:r>
            <a:r>
              <a:rPr lang="en-US" altLang="zh-CN" sz="2400" b="1">
                <a:latin typeface="Times New Roman" pitchFamily="18" charset="0"/>
              </a:rPr>
              <a:t>=72Km/h=20m/s</a:t>
            </a:r>
            <a:r>
              <a:rPr lang="zh-CN" altLang="en-US" sz="2400" b="1">
                <a:latin typeface="Times New Roman" pitchFamily="18" charset="0"/>
              </a:rPr>
              <a:t>，</a:t>
            </a:r>
            <a:r>
              <a:rPr lang="en-US" altLang="zh-CN" sz="2400" b="1">
                <a:latin typeface="Times New Roman" pitchFamily="18" charset="0"/>
              </a:rPr>
              <a:t>v</a:t>
            </a:r>
            <a:r>
              <a:rPr lang="zh-CN" altLang="en-US" sz="2400" b="1">
                <a:latin typeface="Times New Roman" pitchFamily="18" charset="0"/>
              </a:rPr>
              <a:t>船</a:t>
            </a:r>
            <a:r>
              <a:rPr lang="en-US" altLang="zh-CN" sz="2400" b="1">
                <a:latin typeface="Times New Roman" pitchFamily="18" charset="0"/>
              </a:rPr>
              <a:t>=10m/s</a:t>
            </a:r>
          </a:p>
          <a:p>
            <a:r>
              <a:rPr lang="zh-CN" altLang="en-US" sz="2400" b="1">
                <a:latin typeface="Times New Roman" pitchFamily="18" charset="0"/>
              </a:rPr>
              <a:t>（</a:t>
            </a:r>
            <a:r>
              <a:rPr lang="en-US" altLang="zh-CN" sz="2400" b="1">
                <a:latin typeface="Times New Roman" pitchFamily="18" charset="0"/>
              </a:rPr>
              <a:t>1</a:t>
            </a:r>
            <a:r>
              <a:rPr lang="zh-CN" altLang="en-US" sz="2400" b="1">
                <a:latin typeface="Times New Roman" pitchFamily="18" charset="0"/>
              </a:rPr>
              <a:t>）根据公式计算功率</a:t>
            </a:r>
            <a:r>
              <a:rPr lang="en-US" altLang="zh-CN" sz="2400" b="1">
                <a:latin typeface="Times New Roman" pitchFamily="18" charset="0"/>
              </a:rPr>
              <a:t>P=Fv =50000N×20m/s=1×10</a:t>
            </a:r>
            <a:r>
              <a:rPr lang="en-US" altLang="zh-CN" sz="2400" b="1" baseline="30000">
                <a:latin typeface="Times New Roman" pitchFamily="18" charset="0"/>
              </a:rPr>
              <a:t>6 </a:t>
            </a:r>
            <a:r>
              <a:rPr lang="en-US" altLang="zh-CN" sz="2400" b="1">
                <a:latin typeface="Times New Roman" pitchFamily="18" charset="0"/>
              </a:rPr>
              <a:t>w</a:t>
            </a:r>
          </a:p>
          <a:p>
            <a:r>
              <a:rPr lang="zh-CN" altLang="en-US" sz="2400" b="1">
                <a:latin typeface="Times New Roman" pitchFamily="18" charset="0"/>
              </a:rPr>
              <a:t>（</a:t>
            </a:r>
            <a:r>
              <a:rPr lang="en-US" altLang="zh-CN" sz="2400" b="1">
                <a:latin typeface="Times New Roman" pitchFamily="18" charset="0"/>
              </a:rPr>
              <a:t>2</a:t>
            </a:r>
            <a:r>
              <a:rPr lang="zh-CN" altLang="en-US" sz="2400" b="1">
                <a:latin typeface="Times New Roman" pitchFamily="18" charset="0"/>
              </a:rPr>
              <a:t>）由于是同一台发动机，所以功率相同。</a:t>
            </a:r>
            <a:r>
              <a:rPr lang="en-US" altLang="zh-CN" sz="2400" b="1">
                <a:latin typeface="Times New Roman" pitchFamily="18" charset="0"/>
              </a:rPr>
              <a:t>P</a:t>
            </a:r>
            <a:r>
              <a:rPr lang="zh-CN" altLang="en-US" sz="2400" b="1">
                <a:latin typeface="Times New Roman" pitchFamily="18" charset="0"/>
              </a:rPr>
              <a:t>船</a:t>
            </a:r>
            <a:r>
              <a:rPr lang="en-US" altLang="zh-CN" sz="2400" b="1">
                <a:latin typeface="Times New Roman" pitchFamily="18" charset="0"/>
              </a:rPr>
              <a:t>=P</a:t>
            </a:r>
            <a:r>
              <a:rPr lang="zh-CN" altLang="en-US" sz="2400" b="1">
                <a:latin typeface="Times New Roman" pitchFamily="18" charset="0"/>
              </a:rPr>
              <a:t>车</a:t>
            </a:r>
          </a:p>
          <a:p>
            <a:r>
              <a:rPr lang="zh-CN" altLang="en-US" sz="2400" b="1">
                <a:latin typeface="Times New Roman" pitchFamily="18" charset="0"/>
              </a:rPr>
              <a:t>根据公式计算摩擦力</a:t>
            </a:r>
            <a:r>
              <a:rPr lang="en-US" altLang="zh-CN" sz="2400" b="1">
                <a:latin typeface="Times New Roman" pitchFamily="18" charset="0"/>
              </a:rPr>
              <a:t>f</a:t>
            </a:r>
            <a:r>
              <a:rPr lang="zh-CN" altLang="en-US" sz="2400" b="1">
                <a:latin typeface="Times New Roman" pitchFamily="18" charset="0"/>
              </a:rPr>
              <a:t>船</a:t>
            </a:r>
            <a:r>
              <a:rPr lang="en-US" altLang="zh-CN" sz="2400" b="1">
                <a:latin typeface="Times New Roman" pitchFamily="18" charset="0"/>
              </a:rPr>
              <a:t>=F</a:t>
            </a:r>
            <a:r>
              <a:rPr lang="zh-CN" altLang="en-US" sz="2400" b="1">
                <a:latin typeface="Times New Roman" pitchFamily="18" charset="0"/>
              </a:rPr>
              <a:t>船</a:t>
            </a:r>
            <a:r>
              <a:rPr lang="en-US" altLang="zh-CN" sz="2400" b="1">
                <a:latin typeface="Times New Roman" pitchFamily="18" charset="0"/>
              </a:rPr>
              <a:t>= P/v=1×10</a:t>
            </a:r>
            <a:r>
              <a:rPr lang="en-US" altLang="zh-CN" sz="2400" b="1" baseline="30000">
                <a:latin typeface="Times New Roman" pitchFamily="18" charset="0"/>
              </a:rPr>
              <a:t>6</a:t>
            </a:r>
            <a:r>
              <a:rPr lang="en-US" altLang="zh-CN" sz="2400" b="1">
                <a:latin typeface="Times New Roman" pitchFamily="18" charset="0"/>
              </a:rPr>
              <a:t>w÷10m/s=100000N=1×10</a:t>
            </a:r>
            <a:r>
              <a:rPr lang="en-US" altLang="zh-CN" sz="2400" b="1" baseline="30000">
                <a:latin typeface="Times New Roman" pitchFamily="18" charset="0"/>
              </a:rPr>
              <a:t>5</a:t>
            </a:r>
            <a:r>
              <a:rPr lang="en-US" altLang="zh-CN" sz="2400" b="1">
                <a:latin typeface="Times New Roman" pitchFamily="18" charset="0"/>
              </a:rPr>
              <a:t> N</a:t>
            </a:r>
          </a:p>
          <a:p>
            <a:r>
              <a:rPr lang="zh-CN" altLang="en-US" sz="2400" b="1">
                <a:latin typeface="Times New Roman" pitchFamily="18" charset="0"/>
              </a:rPr>
              <a:t>答：该发动机的功率是</a:t>
            </a:r>
            <a:r>
              <a:rPr lang="en-US" altLang="zh-CN" sz="2400" b="1">
                <a:latin typeface="Times New Roman" pitchFamily="18" charset="0"/>
              </a:rPr>
              <a:t>1×10</a:t>
            </a:r>
            <a:r>
              <a:rPr lang="en-US" altLang="zh-CN" sz="2400" b="1" baseline="30000">
                <a:latin typeface="Times New Roman" pitchFamily="18" charset="0"/>
              </a:rPr>
              <a:t>6</a:t>
            </a:r>
            <a:r>
              <a:rPr lang="en-US" altLang="zh-CN" sz="2400" b="1">
                <a:latin typeface="Times New Roman" pitchFamily="18" charset="0"/>
              </a:rPr>
              <a:t> w</a:t>
            </a:r>
            <a:r>
              <a:rPr lang="zh-CN" altLang="en-US" sz="2400" b="1">
                <a:latin typeface="Times New Roman" pitchFamily="18" charset="0"/>
              </a:rPr>
              <a:t>，汽船匀速行驶时受到的摩擦力为</a:t>
            </a:r>
            <a:r>
              <a:rPr lang="en-US" altLang="zh-CN" sz="2400" b="1">
                <a:latin typeface="Times New Roman" pitchFamily="18" charset="0"/>
              </a:rPr>
              <a:t>1×10</a:t>
            </a:r>
            <a:r>
              <a:rPr lang="en-US" altLang="zh-CN" sz="2400" b="1" baseline="30000">
                <a:latin typeface="Times New Roman" pitchFamily="18" charset="0"/>
              </a:rPr>
              <a:t>5</a:t>
            </a:r>
            <a:r>
              <a:rPr lang="en-US" altLang="zh-CN" sz="2400" b="1">
                <a:latin typeface="Times New Roman" pitchFamily="18" charset="0"/>
              </a:rPr>
              <a:t> N</a:t>
            </a:r>
            <a:r>
              <a:rPr lang="zh-CN" altLang="en-US" sz="2400" b="1">
                <a:latin typeface="Times New Roman" pitchFamily="18" charset="0"/>
              </a:rPr>
              <a:t>。</a:t>
            </a:r>
          </a:p>
          <a:p>
            <a:pPr>
              <a:spcBef>
                <a:spcPct val="50000"/>
              </a:spcBef>
            </a:pPr>
            <a:endParaRPr lang="zh-CN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45058"/>
          <p:cNvSpPr>
            <a:spLocks noChangeArrowheads="1"/>
          </p:cNvSpPr>
          <p:nvPr/>
        </p:nvSpPr>
        <p:spPr bwMode="auto">
          <a:xfrm>
            <a:off x="1143000" y="857250"/>
            <a:ext cx="6858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例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4.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质量为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50kg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的物体，用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50N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的水平推力使它在粗糙水平面上以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2m/S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的速度匀速移动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10m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。问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(1)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功率多大？</a:t>
            </a:r>
            <a:r>
              <a:rPr lang="en-US" altLang="zh-CN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(2)</a:t>
            </a:r>
            <a:r>
              <a:rPr lang="zh-CN" altLang="en-US" sz="2700" b="1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重力的的功率多大？</a:t>
            </a:r>
          </a:p>
        </p:txBody>
      </p:sp>
      <p:sp>
        <p:nvSpPr>
          <p:cNvPr id="45060" name="矩形 45059"/>
          <p:cNvSpPr>
            <a:spLocks noChangeArrowheads="1"/>
          </p:cNvSpPr>
          <p:nvPr/>
        </p:nvSpPr>
        <p:spPr bwMode="auto">
          <a:xfrm>
            <a:off x="1865313" y="2563813"/>
            <a:ext cx="54530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解</a:t>
            </a:r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:(1)t=s/v=10m/2m/s=5s</a:t>
            </a:r>
          </a:p>
        </p:txBody>
      </p:sp>
      <p:sp>
        <p:nvSpPr>
          <p:cNvPr id="45061" name="矩形 45060"/>
          <p:cNvSpPr>
            <a:spLocks noChangeArrowheads="1"/>
          </p:cNvSpPr>
          <p:nvPr/>
        </p:nvSpPr>
        <p:spPr bwMode="auto">
          <a:xfrm>
            <a:off x="1871663" y="3049588"/>
            <a:ext cx="5454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      W=Fs=50NX10m=500J</a:t>
            </a:r>
          </a:p>
        </p:txBody>
      </p:sp>
      <p:sp>
        <p:nvSpPr>
          <p:cNvPr id="45062" name="矩形 45061"/>
          <p:cNvSpPr>
            <a:spLocks noChangeArrowheads="1"/>
          </p:cNvSpPr>
          <p:nvPr/>
        </p:nvSpPr>
        <p:spPr bwMode="auto">
          <a:xfrm>
            <a:off x="1893888" y="3522663"/>
            <a:ext cx="5454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      P=W/t=500J/5S=100W</a:t>
            </a:r>
          </a:p>
        </p:txBody>
      </p:sp>
      <p:sp>
        <p:nvSpPr>
          <p:cNvPr id="45063" name="矩形 45062"/>
          <p:cNvSpPr>
            <a:spLocks noChangeArrowheads="1"/>
          </p:cNvSpPr>
          <p:nvPr/>
        </p:nvSpPr>
        <p:spPr bwMode="auto">
          <a:xfrm>
            <a:off x="1601788" y="4400550"/>
            <a:ext cx="59404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(2)</a:t>
            </a:r>
            <a:r>
              <a:rPr lang="zh-CN" altLang="en-US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因为在重力方向上没有通过距离，所以</a:t>
            </a:r>
            <a:r>
              <a:rPr lang="en-US" altLang="zh-CN" sz="27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W=0,P=0.</a:t>
            </a:r>
          </a:p>
        </p:txBody>
      </p:sp>
      <p:sp>
        <p:nvSpPr>
          <p:cNvPr id="45064" name="矩形 45063"/>
          <p:cNvSpPr>
            <a:spLocks noChangeArrowheads="1"/>
          </p:cNvSpPr>
          <p:nvPr/>
        </p:nvSpPr>
        <p:spPr bwMode="auto">
          <a:xfrm>
            <a:off x="2465388" y="3914775"/>
            <a:ext cx="5076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/>
          <a:p>
            <a:r>
              <a:rPr lang="zh-CN" altLang="en-US" sz="2100" b="1"/>
              <a:t>（</a:t>
            </a:r>
            <a:r>
              <a:rPr lang="en-US" altLang="zh-CN" sz="2100" b="1"/>
              <a:t>P</a:t>
            </a:r>
            <a:r>
              <a:rPr lang="en-US" altLang="zh-CN" sz="2100"/>
              <a:t>=</a:t>
            </a:r>
            <a:r>
              <a:rPr lang="en-US" altLang="zh-CN" sz="2100" b="1" i="1"/>
              <a:t>W</a:t>
            </a:r>
            <a:r>
              <a:rPr lang="en-US" altLang="zh-CN" sz="2100" b="1"/>
              <a:t>/t=FS/t=Fv=50N·2m/s =100w</a:t>
            </a:r>
            <a:r>
              <a:rPr lang="zh-CN" altLang="en-US" sz="2100" b="1"/>
              <a:t>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3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/>
      <p:bldP spid="450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40982"/>
          <p:cNvSpPr txBox="1">
            <a:spLocks noChangeArrowheads="1"/>
          </p:cNvSpPr>
          <p:nvPr/>
        </p:nvSpPr>
        <p:spPr bwMode="auto">
          <a:xfrm>
            <a:off x="414338" y="2303463"/>
            <a:ext cx="86455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41438" indent="-134143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</a:rPr>
              <a:t>　</a:t>
            </a:r>
            <a:r>
              <a:rPr lang="zh-CN" altLang="en-US" sz="2800" b="1">
                <a:latin typeface="Times New Roman" pitchFamily="18" charset="0"/>
              </a:rPr>
              <a:t>使用机械做功时，下面说法正确的是</a:t>
            </a:r>
            <a:r>
              <a:rPr lang="en-US" altLang="zh-CN" sz="2800" b="1">
                <a:latin typeface="宋体" pitchFamily="2" charset="-122"/>
              </a:rPr>
              <a:t>(    )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800" b="1">
                <a:latin typeface="Times New Roman" pitchFamily="18" charset="0"/>
              </a:rPr>
              <a:t>        A</a:t>
            </a:r>
            <a:r>
              <a:rPr lang="zh-CN" altLang="en-US" sz="2800" b="1">
                <a:latin typeface="Times New Roman" pitchFamily="18" charset="0"/>
              </a:rPr>
              <a:t>．功率大的机器一定比功率小的机器做功多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        </a:t>
            </a:r>
            <a:r>
              <a:rPr lang="en-US" altLang="zh-CN" sz="2800" b="1">
                <a:latin typeface="Times New Roman" pitchFamily="18" charset="0"/>
              </a:rPr>
              <a:t>B</a:t>
            </a:r>
            <a:r>
              <a:rPr lang="zh-CN" altLang="en-US" sz="2800" b="1">
                <a:latin typeface="Times New Roman" pitchFamily="18" charset="0"/>
              </a:rPr>
              <a:t>．功率大的机器一定比功率小的机器做功时间少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        </a:t>
            </a:r>
            <a:r>
              <a:rPr lang="en-US" altLang="zh-CN" sz="2800" b="1">
                <a:latin typeface="Times New Roman" pitchFamily="18" charset="0"/>
              </a:rPr>
              <a:t>C</a:t>
            </a:r>
            <a:r>
              <a:rPr lang="zh-CN" altLang="en-US" sz="2800" b="1">
                <a:latin typeface="Times New Roman" pitchFamily="18" charset="0"/>
              </a:rPr>
              <a:t>．功率小的机器一定比功率大的机器做功慢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        </a:t>
            </a:r>
            <a:r>
              <a:rPr lang="en-US" altLang="zh-CN" sz="2800" b="1">
                <a:latin typeface="Times New Roman" pitchFamily="18" charset="0"/>
              </a:rPr>
              <a:t>D</a:t>
            </a:r>
            <a:r>
              <a:rPr lang="zh-CN" altLang="en-US" sz="2800" b="1">
                <a:latin typeface="Times New Roman" pitchFamily="18" charset="0"/>
              </a:rPr>
              <a:t>．以上说法都不对</a:t>
            </a:r>
          </a:p>
        </p:txBody>
      </p:sp>
      <p:sp>
        <p:nvSpPr>
          <p:cNvPr id="111619" name="文本框 40983"/>
          <p:cNvSpPr txBox="1">
            <a:spLocks noChangeArrowheads="1"/>
          </p:cNvSpPr>
          <p:nvPr/>
        </p:nvSpPr>
        <p:spPr bwMode="auto">
          <a:xfrm>
            <a:off x="7115175" y="2303463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>
                <a:solidFill>
                  <a:srgbClr val="CC0000"/>
                </a:solidFill>
                <a:latin typeface="Times New Roman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832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r>
              <a:rPr lang="zh-CN" altLang="en-US" smtClean="0"/>
              <a:t>、一台机器的功率是</a:t>
            </a:r>
            <a:r>
              <a:rPr lang="en-US" altLang="zh-CN" smtClean="0"/>
              <a:t>750W,</a:t>
            </a:r>
            <a:r>
              <a:rPr lang="zh-CN" altLang="en-US" smtClean="0"/>
              <a:t>它表示的意思是                     </a:t>
            </a:r>
            <a:r>
              <a:rPr lang="en-US" altLang="zh-CN" smtClean="0"/>
              <a:t>(       )</a:t>
            </a:r>
          </a:p>
          <a:p>
            <a:r>
              <a:rPr lang="en-US" altLang="zh-CN" smtClean="0"/>
              <a:t>A.</a:t>
            </a:r>
            <a:r>
              <a:rPr lang="zh-CN" altLang="en-US" smtClean="0"/>
              <a:t>这台机器</a:t>
            </a:r>
            <a:r>
              <a:rPr lang="en-US" altLang="zh-CN" smtClean="0"/>
              <a:t>1min</a:t>
            </a:r>
            <a:r>
              <a:rPr lang="zh-CN" altLang="en-US" smtClean="0"/>
              <a:t>做功是</a:t>
            </a:r>
            <a:r>
              <a:rPr lang="en-US" altLang="zh-CN" smtClean="0"/>
              <a:t>750W     </a:t>
            </a:r>
          </a:p>
          <a:p>
            <a:r>
              <a:rPr lang="en-US" altLang="zh-CN" smtClean="0"/>
              <a:t> B.</a:t>
            </a:r>
            <a:r>
              <a:rPr lang="zh-CN" altLang="en-US" smtClean="0"/>
              <a:t>这台机器</a:t>
            </a:r>
            <a:r>
              <a:rPr lang="en-US" altLang="zh-CN" smtClean="0"/>
              <a:t>1min</a:t>
            </a:r>
            <a:r>
              <a:rPr lang="zh-CN" altLang="en-US" smtClean="0"/>
              <a:t>做的功是</a:t>
            </a:r>
            <a:r>
              <a:rPr lang="en-US" altLang="zh-CN" smtClean="0"/>
              <a:t>750J</a:t>
            </a:r>
          </a:p>
          <a:p>
            <a:r>
              <a:rPr lang="en-US" altLang="zh-CN" smtClean="0"/>
              <a:t>C.</a:t>
            </a:r>
            <a:r>
              <a:rPr lang="zh-CN" altLang="en-US" smtClean="0"/>
              <a:t>这台机器</a:t>
            </a:r>
            <a:r>
              <a:rPr lang="en-US" altLang="zh-CN" smtClean="0"/>
              <a:t>1s</a:t>
            </a:r>
            <a:r>
              <a:rPr lang="zh-CN" altLang="en-US" smtClean="0"/>
              <a:t>做的功是</a:t>
            </a:r>
            <a:r>
              <a:rPr lang="en-US" altLang="zh-CN" smtClean="0"/>
              <a:t>750J     </a:t>
            </a:r>
          </a:p>
          <a:p>
            <a:r>
              <a:rPr lang="en-US" altLang="zh-CN" smtClean="0"/>
              <a:t> D.</a:t>
            </a:r>
            <a:r>
              <a:rPr lang="zh-CN" altLang="en-US" smtClean="0"/>
              <a:t>这台机器</a:t>
            </a:r>
            <a:r>
              <a:rPr lang="en-US" altLang="zh-CN" smtClean="0"/>
              <a:t>1s</a:t>
            </a:r>
            <a:r>
              <a:rPr lang="zh-CN" altLang="en-US" smtClean="0"/>
              <a:t>做的功是</a:t>
            </a:r>
            <a:r>
              <a:rPr lang="en-US" altLang="zh-CN" smtClean="0"/>
              <a:t>750W</a:t>
            </a:r>
            <a:endParaRPr lang="zh-CN" altLang="en-US" smtClean="0"/>
          </a:p>
        </p:txBody>
      </p:sp>
      <p:sp>
        <p:nvSpPr>
          <p:cNvPr id="111619" name="文本框 40983"/>
          <p:cNvSpPr txBox="1">
            <a:spLocks noChangeArrowheads="1"/>
          </p:cNvSpPr>
          <p:nvPr/>
        </p:nvSpPr>
        <p:spPr bwMode="auto">
          <a:xfrm>
            <a:off x="4071938" y="2154238"/>
            <a:ext cx="719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>
                <a:solidFill>
                  <a:srgbClr val="CC0000"/>
                </a:solidFill>
                <a:latin typeface="Times New Roman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8833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20481"/>
          <p:cNvGraphicFramePr>
            <a:graphicFrameLocks/>
          </p:cNvGraphicFramePr>
          <p:nvPr/>
        </p:nvGraphicFramePr>
        <p:xfrm>
          <a:off x="390525" y="796925"/>
          <a:ext cx="836295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4" r:id="rId3" imgW="11132640" imgH="5298480" progId="Word.Document.8">
                  <p:embed/>
                </p:oleObj>
              </mc:Choice>
              <mc:Fallback>
                <p:oleObj r:id="rId3" imgW="11132640" imgH="52984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796925"/>
                        <a:ext cx="836295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矩形 20482"/>
          <p:cNvSpPr>
            <a:spLocks noChangeArrowheads="1"/>
          </p:cNvSpPr>
          <p:nvPr/>
        </p:nvSpPr>
        <p:spPr bwMode="auto">
          <a:xfrm>
            <a:off x="8085138" y="1268413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A 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　</a:t>
            </a:r>
          </a:p>
        </p:txBody>
      </p:sp>
      <p:sp>
        <p:nvSpPr>
          <p:cNvPr id="20484" name="矩形 20483"/>
          <p:cNvSpPr>
            <a:spLocks noChangeArrowheads="1"/>
          </p:cNvSpPr>
          <p:nvPr/>
        </p:nvSpPr>
        <p:spPr bwMode="auto">
          <a:xfrm>
            <a:off x="1017588" y="54197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　</a:t>
            </a:r>
          </a:p>
        </p:txBody>
      </p:sp>
      <p:sp>
        <p:nvSpPr>
          <p:cNvPr id="20485" name="矩形 20484"/>
          <p:cNvSpPr>
            <a:spLocks noChangeArrowheads="1"/>
          </p:cNvSpPr>
          <p:nvPr/>
        </p:nvSpPr>
        <p:spPr bwMode="auto">
          <a:xfrm>
            <a:off x="4140200" y="5445125"/>
            <a:ext cx="59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60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　</a:t>
            </a:r>
          </a:p>
        </p:txBody>
      </p:sp>
      <p:sp>
        <p:nvSpPr>
          <p:cNvPr id="45061" name="矩形 2048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5062" name="图片 20486" descr="D:/张蕴霞/课件/天府教育/2019/全能学练课时达标练与测/8下人教物理/新建文件夹/F122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773238"/>
            <a:ext cx="1743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82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430213" y="1196975"/>
            <a:ext cx="86058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       甲乙两辆汽车功率相同，在相同的时间内通过的路程之比为</a:t>
            </a:r>
            <a:r>
              <a:rPr lang="en-US" altLang="zh-CN" sz="4000" b="1"/>
              <a:t>2</a:t>
            </a:r>
            <a:r>
              <a:rPr lang="zh-CN" altLang="en-US" sz="4000" b="1"/>
              <a:t>：</a:t>
            </a:r>
            <a:r>
              <a:rPr lang="en-US" altLang="zh-CN" sz="4000" b="1"/>
              <a:t>1</a:t>
            </a:r>
            <a:r>
              <a:rPr lang="zh-CN" altLang="en-US" sz="4000" b="1"/>
              <a:t>，则两辆的速度之比  </a:t>
            </a:r>
            <a:r>
              <a:rPr lang="zh-CN" altLang="en-US" sz="4000" u="sng"/>
              <a:t>       </a:t>
            </a:r>
            <a:r>
              <a:rPr lang="zh-CN" altLang="en-US" sz="4000" b="1"/>
              <a:t> ，做功之比是</a:t>
            </a:r>
            <a:r>
              <a:rPr lang="zh-CN" altLang="en-US" sz="4000" b="1" u="sng"/>
              <a:t>         </a:t>
            </a:r>
            <a:r>
              <a:rPr lang="zh-CN" altLang="en-US" sz="4000" b="1"/>
              <a:t>，牵引力之比  </a:t>
            </a:r>
            <a:r>
              <a:rPr lang="zh-CN" altLang="en-US" sz="4000" b="1" u="sng"/>
              <a:t>        </a:t>
            </a:r>
            <a:r>
              <a:rPr lang="zh-CN" altLang="en-US" sz="4000" b="1"/>
              <a:t> 。</a:t>
            </a:r>
            <a:endParaRPr lang="en-US" altLang="zh-CN" sz="4000" b="1" u="sng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427538" y="2420938"/>
            <a:ext cx="1836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FF"/>
                </a:solidFill>
              </a:rPr>
              <a:t>2</a:t>
            </a:r>
            <a:r>
              <a:rPr lang="zh-CN" altLang="en-US" sz="4000" b="1">
                <a:solidFill>
                  <a:srgbClr val="FF00FF"/>
                </a:solidFill>
              </a:rPr>
              <a:t>：</a:t>
            </a:r>
            <a:r>
              <a:rPr lang="en-US" altLang="zh-CN" sz="40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24525" y="3105150"/>
            <a:ext cx="2484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</a:rPr>
              <a:t>1</a:t>
            </a:r>
            <a:r>
              <a:rPr lang="zh-CN" altLang="en-US" sz="3600" b="1">
                <a:solidFill>
                  <a:srgbClr val="FF00FF"/>
                </a:solidFill>
              </a:rPr>
              <a:t>：</a:t>
            </a:r>
            <a:r>
              <a:rPr lang="en-US" altLang="zh-CN" sz="36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150938" y="3111500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</a:rPr>
              <a:t>1</a:t>
            </a:r>
            <a:r>
              <a:rPr lang="zh-CN" altLang="en-US" sz="3600" b="1">
                <a:solidFill>
                  <a:srgbClr val="FF00FF"/>
                </a:solidFill>
              </a:rPr>
              <a:t>：</a:t>
            </a:r>
            <a:r>
              <a:rPr lang="en-US" altLang="zh-CN" sz="36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862013" y="1196975"/>
            <a:ext cx="1512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</a:rPr>
              <a:t>5</a:t>
            </a:r>
            <a:r>
              <a:rPr lang="zh-CN" altLang="en-US" sz="4000" b="1">
                <a:solidFill>
                  <a:srgbClr val="990000"/>
                </a:solidFill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8227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占位符 24599"/>
          <p:cNvSpPr>
            <a:spLocks noGrp="1" noChangeArrowheads="1"/>
          </p:cNvSpPr>
          <p:nvPr>
            <p:ph idx="1"/>
          </p:nvPr>
        </p:nvSpPr>
        <p:spPr>
          <a:xfrm>
            <a:off x="333375" y="2468563"/>
            <a:ext cx="8477250" cy="2257425"/>
          </a:xfrm>
        </p:spPr>
        <p:txBody>
          <a:bodyPr>
            <a:spAutoFit/>
          </a:bodyPr>
          <a:lstStyle/>
          <a:p>
            <a:r>
              <a:rPr lang="en-US" altLang="zh-CN" smtClean="0"/>
              <a:t>6</a:t>
            </a:r>
            <a:r>
              <a:rPr lang="zh-CN" altLang="en-US" smtClean="0"/>
              <a:t>．一位同学用</a:t>
            </a:r>
            <a:r>
              <a:rPr lang="en-US" altLang="zh-CN" smtClean="0"/>
              <a:t>20 s</a:t>
            </a:r>
            <a:r>
              <a:rPr lang="zh-CN" altLang="en-US" smtClean="0"/>
              <a:t>从一楼走到三楼，他上楼时的功率可能是</a:t>
            </a:r>
            <a:r>
              <a:rPr lang="en-US" altLang="zh-CN" smtClean="0"/>
              <a:t>(</a:t>
            </a:r>
            <a:r>
              <a:rPr lang="zh-CN" altLang="en-US" smtClean="0">
                <a:solidFill>
                  <a:srgbClr val="FF0000"/>
                </a:solidFill>
              </a:rPr>
              <a:t>　　</a:t>
            </a:r>
            <a:r>
              <a:rPr lang="pl-PL" altLang="zh-CN" smtClean="0"/>
              <a:t>)</a:t>
            </a:r>
          </a:p>
          <a:p>
            <a:r>
              <a:rPr lang="pl-PL" altLang="zh-CN" smtClean="0"/>
              <a:t>A</a:t>
            </a:r>
            <a:r>
              <a:rPr lang="zh-CN" altLang="pl-PL" smtClean="0"/>
              <a:t>．</a:t>
            </a:r>
            <a:r>
              <a:rPr lang="pl-PL" altLang="zh-CN" smtClean="0"/>
              <a:t>1 500 W	B</a:t>
            </a:r>
            <a:r>
              <a:rPr lang="zh-CN" altLang="pl-PL" smtClean="0"/>
              <a:t>．</a:t>
            </a:r>
            <a:r>
              <a:rPr lang="pl-PL" altLang="zh-CN" smtClean="0"/>
              <a:t>150 W</a:t>
            </a:r>
          </a:p>
          <a:p>
            <a:r>
              <a:rPr lang="pl-PL" altLang="zh-CN" smtClean="0"/>
              <a:t>C</a:t>
            </a:r>
            <a:r>
              <a:rPr lang="zh-CN" altLang="pl-PL" smtClean="0"/>
              <a:t>．</a:t>
            </a:r>
            <a:r>
              <a:rPr lang="pl-PL" altLang="zh-CN" smtClean="0"/>
              <a:t>15 W	D</a:t>
            </a:r>
            <a:r>
              <a:rPr lang="zh-CN" altLang="pl-PL" smtClean="0"/>
              <a:t>．</a:t>
            </a:r>
            <a:r>
              <a:rPr lang="pl-PL" altLang="zh-CN" smtClean="0"/>
              <a:t>1.5 W</a:t>
            </a:r>
            <a:endParaRPr lang="zh-CN" altLang="en-US" smtClean="0"/>
          </a:p>
        </p:txBody>
      </p:sp>
      <p:sp>
        <p:nvSpPr>
          <p:cNvPr id="24601" name="矩形 24600"/>
          <p:cNvSpPr>
            <a:spLocks noChangeArrowheads="1"/>
          </p:cNvSpPr>
          <p:nvPr/>
        </p:nvSpPr>
        <p:spPr bwMode="auto">
          <a:xfrm>
            <a:off x="4110038" y="3090863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B 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50501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ctrTitle"/>
          </p:nvPr>
        </p:nvSpPr>
        <p:spPr>
          <a:xfrm>
            <a:off x="1519238" y="1863725"/>
            <a:ext cx="3136900" cy="889000"/>
          </a:xfrm>
        </p:spPr>
        <p:txBody>
          <a:bodyPr lIns="67500" tIns="35100" rIns="67500" bIns="35100" anchor="b"/>
          <a:lstStyle/>
          <a:p>
            <a:pPr defTabSz="685800"/>
            <a:endParaRPr lang="zh-CN" altLang="en-US" kern="1200" spc="200" noProof="1">
              <a:latin typeface="(使用中文字体)"/>
              <a:ea typeface="汉仪旗黑-85S" pitchFamily="18" charset="-122"/>
            </a:endParaRPr>
          </a:p>
        </p:txBody>
      </p:sp>
      <p:sp>
        <p:nvSpPr>
          <p:cNvPr id="50178" name="副标题 2"/>
          <p:cNvSpPr>
            <a:spLocks noGrp="1"/>
          </p:cNvSpPr>
          <p:nvPr>
            <p:ph type="subTitle" idx="1"/>
          </p:nvPr>
        </p:nvSpPr>
        <p:spPr>
          <a:xfrm>
            <a:off x="1519238" y="2820988"/>
            <a:ext cx="3170237" cy="603250"/>
          </a:xfrm>
        </p:spPr>
        <p:txBody>
          <a:bodyPr lIns="67500" tIns="35100" rIns="67500" bIns="35100"/>
          <a:lstStyle/>
          <a:p>
            <a:pPr defTabSz="685800"/>
            <a:endParaRPr lang="zh-CN" altLang="en-US" kern="1200" spc="15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519238" y="4213225"/>
            <a:ext cx="1087437" cy="409575"/>
          </a:xfrm>
        </p:spPr>
        <p:txBody>
          <a:bodyPr anchor="ctr">
            <a:normAutofit fontScale="67500" lnSpcReduction="10000"/>
          </a:bodyPr>
          <a:lstStyle/>
          <a:p>
            <a:pPr fontAlgn="auto"/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4294967295"/>
          </p:nvPr>
        </p:nvSpPr>
        <p:spPr>
          <a:xfrm>
            <a:off x="1519238" y="4699000"/>
            <a:ext cx="1087437" cy="409575"/>
          </a:xfrm>
        </p:spPr>
        <p:txBody>
          <a:bodyPr anchor="ctr">
            <a:normAutofit fontScale="67500" lnSpcReduction="10000"/>
          </a:bodyPr>
          <a:lstStyle/>
          <a:p>
            <a:pPr fontAlgn="auto"/>
            <a:endParaRPr lang="zh-CN" altLang="en-US" noProof="1"/>
          </a:p>
        </p:txBody>
      </p:sp>
      <p:pic>
        <p:nvPicPr>
          <p:cNvPr id="7173" name="图片 34817" descr="u=2754042221,2992999770&amp;fm=23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合 34818"/>
          <p:cNvGrpSpPr>
            <a:grpSpLocks/>
          </p:cNvGrpSpPr>
          <p:nvPr/>
        </p:nvGrpSpPr>
        <p:grpSpPr bwMode="auto">
          <a:xfrm>
            <a:off x="2087563" y="2673350"/>
            <a:ext cx="4997450" cy="2925763"/>
            <a:chOff x="1669" y="2504"/>
            <a:chExt cx="3289" cy="1505"/>
          </a:xfrm>
        </p:grpSpPr>
        <p:grpSp>
          <p:nvGrpSpPr>
            <p:cNvPr id="7175" name="组合 34819"/>
            <p:cNvGrpSpPr>
              <a:grpSpLocks/>
            </p:cNvGrpSpPr>
            <p:nvPr/>
          </p:nvGrpSpPr>
          <p:grpSpPr bwMode="auto">
            <a:xfrm>
              <a:off x="1669" y="2926"/>
              <a:ext cx="1576" cy="576"/>
              <a:chOff x="1104" y="2112"/>
              <a:chExt cx="1722" cy="680"/>
            </a:xfrm>
          </p:grpSpPr>
          <p:sp>
            <p:nvSpPr>
              <p:cNvPr id="7176" name="矩形 3482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1722" cy="68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7177" name="文本框 34821"/>
              <p:cNvSpPr txBox="1">
                <a:spLocks noChangeArrowheads="1"/>
              </p:cNvSpPr>
              <p:nvPr/>
            </p:nvSpPr>
            <p:spPr bwMode="auto">
              <a:xfrm>
                <a:off x="1317" y="2274"/>
                <a:ext cx="1296" cy="3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2700" b="1">
                    <a:solidFill>
                      <a:srgbClr val="0000FF"/>
                    </a:solidFill>
                    <a:latin typeface="Times New Roman" pitchFamily="18" charset="0"/>
                    <a:ea typeface="幼圆" pitchFamily="49" charset="-122"/>
                  </a:rPr>
                  <a:t>比较物体</a:t>
                </a: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2700" b="1">
                    <a:solidFill>
                      <a:srgbClr val="0000FF"/>
                    </a:solidFill>
                    <a:latin typeface="Times New Roman" pitchFamily="18" charset="0"/>
                    <a:ea typeface="幼圆" pitchFamily="49" charset="-122"/>
                  </a:rPr>
                  <a:t>做功的快慢</a:t>
                </a:r>
              </a:p>
            </p:txBody>
          </p:sp>
        </p:grpSp>
        <p:sp>
          <p:nvSpPr>
            <p:cNvPr id="7178" name="任意多边形 34822"/>
            <p:cNvSpPr>
              <a:spLocks noChangeArrowheads="1"/>
            </p:cNvSpPr>
            <p:nvPr/>
          </p:nvSpPr>
          <p:spPr bwMode="auto">
            <a:xfrm>
              <a:off x="3493" y="3408"/>
              <a:ext cx="551" cy="530"/>
            </a:xfrm>
            <a:custGeom>
              <a:avLst/>
              <a:gdLst>
                <a:gd name="T0" fmla="*/ 931 w 1102"/>
                <a:gd name="T1" fmla="*/ 913 h 1059"/>
                <a:gd name="T2" fmla="*/ 863 w 1102"/>
                <a:gd name="T3" fmla="*/ 967 h 1059"/>
                <a:gd name="T4" fmla="*/ 813 w 1102"/>
                <a:gd name="T5" fmla="*/ 996 h 1059"/>
                <a:gd name="T6" fmla="*/ 758 w 1102"/>
                <a:gd name="T7" fmla="*/ 1021 h 1059"/>
                <a:gd name="T8" fmla="*/ 674 w 1102"/>
                <a:gd name="T9" fmla="*/ 1046 h 1059"/>
                <a:gd name="T10" fmla="*/ 493 w 1102"/>
                <a:gd name="T11" fmla="*/ 1058 h 1059"/>
                <a:gd name="T12" fmla="*/ 361 w 1102"/>
                <a:gd name="T13" fmla="*/ 1027 h 1059"/>
                <a:gd name="T14" fmla="*/ 288 w 1102"/>
                <a:gd name="T15" fmla="*/ 996 h 1059"/>
                <a:gd name="T16" fmla="*/ 241 w 1102"/>
                <a:gd name="T17" fmla="*/ 969 h 1059"/>
                <a:gd name="T18" fmla="*/ 142 w 1102"/>
                <a:gd name="T19" fmla="*/ 886 h 1059"/>
                <a:gd name="T20" fmla="*/ 79 w 1102"/>
                <a:gd name="T21" fmla="*/ 804 h 1059"/>
                <a:gd name="T22" fmla="*/ 25 w 1102"/>
                <a:gd name="T23" fmla="*/ 686 h 1059"/>
                <a:gd name="T24" fmla="*/ 10 w 1102"/>
                <a:gd name="T25" fmla="*/ 423 h 1059"/>
                <a:gd name="T26" fmla="*/ 53 w 1102"/>
                <a:gd name="T27" fmla="*/ 299 h 1059"/>
                <a:gd name="T28" fmla="*/ 109 w 1102"/>
                <a:gd name="T29" fmla="*/ 211 h 1059"/>
                <a:gd name="T30" fmla="*/ 179 w 1102"/>
                <a:gd name="T31" fmla="*/ 137 h 1059"/>
                <a:gd name="T32" fmla="*/ 241 w 1102"/>
                <a:gd name="T33" fmla="*/ 89 h 1059"/>
                <a:gd name="T34" fmla="*/ 288 w 1102"/>
                <a:gd name="T35" fmla="*/ 62 h 1059"/>
                <a:gd name="T36" fmla="*/ 336 w 1102"/>
                <a:gd name="T37" fmla="*/ 40 h 1059"/>
                <a:gd name="T38" fmla="*/ 440 w 1102"/>
                <a:gd name="T39" fmla="*/ 10 h 1059"/>
                <a:gd name="T40" fmla="*/ 607 w 1102"/>
                <a:gd name="T41" fmla="*/ 2 h 1059"/>
                <a:gd name="T42" fmla="*/ 741 w 1102"/>
                <a:gd name="T43" fmla="*/ 30 h 1059"/>
                <a:gd name="T44" fmla="*/ 814 w 1102"/>
                <a:gd name="T45" fmla="*/ 62 h 1059"/>
                <a:gd name="T46" fmla="*/ 858 w 1102"/>
                <a:gd name="T47" fmla="*/ 89 h 1059"/>
                <a:gd name="T48" fmla="*/ 958 w 1102"/>
                <a:gd name="T49" fmla="*/ 173 h 1059"/>
                <a:gd name="T50" fmla="*/ 1023 w 1102"/>
                <a:gd name="T51" fmla="*/ 254 h 1059"/>
                <a:gd name="T52" fmla="*/ 1077 w 1102"/>
                <a:gd name="T53" fmla="*/ 372 h 1059"/>
                <a:gd name="T54" fmla="*/ 1089 w 1102"/>
                <a:gd name="T55" fmla="*/ 651 h 1059"/>
                <a:gd name="T56" fmla="*/ 1047 w 1102"/>
                <a:gd name="T57" fmla="*/ 762 h 1059"/>
                <a:gd name="T58" fmla="*/ 918 w 1102"/>
                <a:gd name="T59" fmla="*/ 451 h 1059"/>
                <a:gd name="T60" fmla="*/ 881 w 1102"/>
                <a:gd name="T61" fmla="*/ 354 h 1059"/>
                <a:gd name="T62" fmla="*/ 818 w 1102"/>
                <a:gd name="T63" fmla="*/ 273 h 1059"/>
                <a:gd name="T64" fmla="*/ 763 w 1102"/>
                <a:gd name="T65" fmla="*/ 230 h 1059"/>
                <a:gd name="T66" fmla="*/ 699 w 1102"/>
                <a:gd name="T67" fmla="*/ 199 h 1059"/>
                <a:gd name="T68" fmla="*/ 632 w 1102"/>
                <a:gd name="T69" fmla="*/ 176 h 1059"/>
                <a:gd name="T70" fmla="*/ 448 w 1102"/>
                <a:gd name="T71" fmla="*/ 186 h 1059"/>
                <a:gd name="T72" fmla="*/ 366 w 1102"/>
                <a:gd name="T73" fmla="*/ 221 h 1059"/>
                <a:gd name="T74" fmla="*/ 296 w 1102"/>
                <a:gd name="T75" fmla="*/ 273 h 1059"/>
                <a:gd name="T76" fmla="*/ 216 w 1102"/>
                <a:gd name="T77" fmla="*/ 384 h 1059"/>
                <a:gd name="T78" fmla="*/ 204 w 1102"/>
                <a:gd name="T79" fmla="*/ 627 h 1059"/>
                <a:gd name="T80" fmla="*/ 241 w 1102"/>
                <a:gd name="T81" fmla="*/ 705 h 1059"/>
                <a:gd name="T82" fmla="*/ 323 w 1102"/>
                <a:gd name="T83" fmla="*/ 794 h 1059"/>
                <a:gd name="T84" fmla="*/ 366 w 1102"/>
                <a:gd name="T85" fmla="*/ 823 h 1059"/>
                <a:gd name="T86" fmla="*/ 430 w 1102"/>
                <a:gd name="T87" fmla="*/ 854 h 1059"/>
                <a:gd name="T88" fmla="*/ 518 w 1102"/>
                <a:gd name="T89" fmla="*/ 872 h 1059"/>
                <a:gd name="T90" fmla="*/ 697 w 1102"/>
                <a:gd name="T91" fmla="*/ 846 h 1059"/>
                <a:gd name="T92" fmla="*/ 756 w 1102"/>
                <a:gd name="T93" fmla="*/ 816 h 1059"/>
                <a:gd name="T94" fmla="*/ 831 w 1102"/>
                <a:gd name="T95" fmla="*/ 757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059">
                  <a:moveTo>
                    <a:pt x="831" y="757"/>
                  </a:moveTo>
                  <a:lnTo>
                    <a:pt x="972" y="872"/>
                  </a:lnTo>
                  <a:lnTo>
                    <a:pt x="952" y="894"/>
                  </a:lnTo>
                  <a:lnTo>
                    <a:pt x="931" y="913"/>
                  </a:lnTo>
                  <a:lnTo>
                    <a:pt x="908" y="932"/>
                  </a:lnTo>
                  <a:lnTo>
                    <a:pt x="886" y="951"/>
                  </a:lnTo>
                  <a:lnTo>
                    <a:pt x="873" y="959"/>
                  </a:lnTo>
                  <a:lnTo>
                    <a:pt x="863" y="967"/>
                  </a:lnTo>
                  <a:lnTo>
                    <a:pt x="850" y="975"/>
                  </a:lnTo>
                  <a:lnTo>
                    <a:pt x="838" y="983"/>
                  </a:lnTo>
                  <a:lnTo>
                    <a:pt x="824" y="989"/>
                  </a:lnTo>
                  <a:lnTo>
                    <a:pt x="813" y="996"/>
                  </a:lnTo>
                  <a:lnTo>
                    <a:pt x="799" y="1002"/>
                  </a:lnTo>
                  <a:lnTo>
                    <a:pt x="786" y="1008"/>
                  </a:lnTo>
                  <a:lnTo>
                    <a:pt x="773" y="1016"/>
                  </a:lnTo>
                  <a:lnTo>
                    <a:pt x="758" y="1021"/>
                  </a:lnTo>
                  <a:lnTo>
                    <a:pt x="744" y="1024"/>
                  </a:lnTo>
                  <a:lnTo>
                    <a:pt x="731" y="1031"/>
                  </a:lnTo>
                  <a:lnTo>
                    <a:pt x="702" y="1040"/>
                  </a:lnTo>
                  <a:lnTo>
                    <a:pt x="674" y="1046"/>
                  </a:lnTo>
                  <a:lnTo>
                    <a:pt x="642" y="1051"/>
                  </a:lnTo>
                  <a:lnTo>
                    <a:pt x="614" y="1056"/>
                  </a:lnTo>
                  <a:lnTo>
                    <a:pt x="550" y="1059"/>
                  </a:lnTo>
                  <a:lnTo>
                    <a:pt x="493" y="1058"/>
                  </a:lnTo>
                  <a:lnTo>
                    <a:pt x="440" y="1050"/>
                  </a:lnTo>
                  <a:lnTo>
                    <a:pt x="413" y="1042"/>
                  </a:lnTo>
                  <a:lnTo>
                    <a:pt x="386" y="1035"/>
                  </a:lnTo>
                  <a:lnTo>
                    <a:pt x="361" y="1027"/>
                  </a:lnTo>
                  <a:lnTo>
                    <a:pt x="336" y="1018"/>
                  </a:lnTo>
                  <a:lnTo>
                    <a:pt x="311" y="1008"/>
                  </a:lnTo>
                  <a:lnTo>
                    <a:pt x="299" y="1000"/>
                  </a:lnTo>
                  <a:lnTo>
                    <a:pt x="288" y="996"/>
                  </a:lnTo>
                  <a:lnTo>
                    <a:pt x="276" y="989"/>
                  </a:lnTo>
                  <a:lnTo>
                    <a:pt x="266" y="983"/>
                  </a:lnTo>
                  <a:lnTo>
                    <a:pt x="252" y="977"/>
                  </a:lnTo>
                  <a:lnTo>
                    <a:pt x="241" y="969"/>
                  </a:lnTo>
                  <a:lnTo>
                    <a:pt x="201" y="938"/>
                  </a:lnTo>
                  <a:lnTo>
                    <a:pt x="179" y="921"/>
                  </a:lnTo>
                  <a:lnTo>
                    <a:pt x="160" y="904"/>
                  </a:lnTo>
                  <a:lnTo>
                    <a:pt x="142" y="886"/>
                  </a:lnTo>
                  <a:lnTo>
                    <a:pt x="125" y="865"/>
                  </a:lnTo>
                  <a:lnTo>
                    <a:pt x="109" y="846"/>
                  </a:lnTo>
                  <a:lnTo>
                    <a:pt x="92" y="826"/>
                  </a:lnTo>
                  <a:lnTo>
                    <a:pt x="79" y="804"/>
                  </a:lnTo>
                  <a:lnTo>
                    <a:pt x="65" y="781"/>
                  </a:lnTo>
                  <a:lnTo>
                    <a:pt x="53" y="759"/>
                  </a:lnTo>
                  <a:lnTo>
                    <a:pt x="42" y="735"/>
                  </a:lnTo>
                  <a:lnTo>
                    <a:pt x="25" y="686"/>
                  </a:lnTo>
                  <a:lnTo>
                    <a:pt x="10" y="635"/>
                  </a:lnTo>
                  <a:lnTo>
                    <a:pt x="0" y="529"/>
                  </a:lnTo>
                  <a:lnTo>
                    <a:pt x="2" y="475"/>
                  </a:lnTo>
                  <a:lnTo>
                    <a:pt x="10" y="423"/>
                  </a:lnTo>
                  <a:lnTo>
                    <a:pt x="25" y="372"/>
                  </a:lnTo>
                  <a:lnTo>
                    <a:pt x="33" y="346"/>
                  </a:lnTo>
                  <a:lnTo>
                    <a:pt x="42" y="322"/>
                  </a:lnTo>
                  <a:lnTo>
                    <a:pt x="53" y="299"/>
                  </a:lnTo>
                  <a:lnTo>
                    <a:pt x="65" y="276"/>
                  </a:lnTo>
                  <a:lnTo>
                    <a:pt x="79" y="254"/>
                  </a:lnTo>
                  <a:lnTo>
                    <a:pt x="92" y="232"/>
                  </a:lnTo>
                  <a:lnTo>
                    <a:pt x="109" y="211"/>
                  </a:lnTo>
                  <a:lnTo>
                    <a:pt x="125" y="191"/>
                  </a:lnTo>
                  <a:lnTo>
                    <a:pt x="142" y="173"/>
                  </a:lnTo>
                  <a:lnTo>
                    <a:pt x="160" y="154"/>
                  </a:lnTo>
                  <a:lnTo>
                    <a:pt x="179" y="137"/>
                  </a:lnTo>
                  <a:lnTo>
                    <a:pt x="201" y="119"/>
                  </a:lnTo>
                  <a:lnTo>
                    <a:pt x="221" y="103"/>
                  </a:lnTo>
                  <a:lnTo>
                    <a:pt x="232" y="97"/>
                  </a:lnTo>
                  <a:lnTo>
                    <a:pt x="241" y="89"/>
                  </a:lnTo>
                  <a:lnTo>
                    <a:pt x="252" y="83"/>
                  </a:lnTo>
                  <a:lnTo>
                    <a:pt x="266" y="76"/>
                  </a:lnTo>
                  <a:lnTo>
                    <a:pt x="276" y="68"/>
                  </a:lnTo>
                  <a:lnTo>
                    <a:pt x="288" y="62"/>
                  </a:lnTo>
                  <a:lnTo>
                    <a:pt x="299" y="57"/>
                  </a:lnTo>
                  <a:lnTo>
                    <a:pt x="311" y="51"/>
                  </a:lnTo>
                  <a:lnTo>
                    <a:pt x="324" y="45"/>
                  </a:lnTo>
                  <a:lnTo>
                    <a:pt x="336" y="40"/>
                  </a:lnTo>
                  <a:lnTo>
                    <a:pt x="361" y="30"/>
                  </a:lnTo>
                  <a:lnTo>
                    <a:pt x="386" y="22"/>
                  </a:lnTo>
                  <a:lnTo>
                    <a:pt x="413" y="16"/>
                  </a:lnTo>
                  <a:lnTo>
                    <a:pt x="440" y="10"/>
                  </a:lnTo>
                  <a:lnTo>
                    <a:pt x="467" y="5"/>
                  </a:lnTo>
                  <a:lnTo>
                    <a:pt x="493" y="2"/>
                  </a:lnTo>
                  <a:lnTo>
                    <a:pt x="550" y="0"/>
                  </a:lnTo>
                  <a:lnTo>
                    <a:pt x="607" y="2"/>
                  </a:lnTo>
                  <a:lnTo>
                    <a:pt x="662" y="10"/>
                  </a:lnTo>
                  <a:lnTo>
                    <a:pt x="689" y="16"/>
                  </a:lnTo>
                  <a:lnTo>
                    <a:pt x="716" y="22"/>
                  </a:lnTo>
                  <a:lnTo>
                    <a:pt x="741" y="30"/>
                  </a:lnTo>
                  <a:lnTo>
                    <a:pt x="766" y="40"/>
                  </a:lnTo>
                  <a:lnTo>
                    <a:pt x="789" y="51"/>
                  </a:lnTo>
                  <a:lnTo>
                    <a:pt x="801" y="57"/>
                  </a:lnTo>
                  <a:lnTo>
                    <a:pt x="814" y="62"/>
                  </a:lnTo>
                  <a:lnTo>
                    <a:pt x="824" y="68"/>
                  </a:lnTo>
                  <a:lnTo>
                    <a:pt x="836" y="76"/>
                  </a:lnTo>
                  <a:lnTo>
                    <a:pt x="848" y="83"/>
                  </a:lnTo>
                  <a:lnTo>
                    <a:pt x="858" y="89"/>
                  </a:lnTo>
                  <a:lnTo>
                    <a:pt x="901" y="119"/>
                  </a:lnTo>
                  <a:lnTo>
                    <a:pt x="921" y="137"/>
                  </a:lnTo>
                  <a:lnTo>
                    <a:pt x="940" y="154"/>
                  </a:lnTo>
                  <a:lnTo>
                    <a:pt x="958" y="173"/>
                  </a:lnTo>
                  <a:lnTo>
                    <a:pt x="977" y="191"/>
                  </a:lnTo>
                  <a:lnTo>
                    <a:pt x="993" y="211"/>
                  </a:lnTo>
                  <a:lnTo>
                    <a:pt x="1007" y="232"/>
                  </a:lnTo>
                  <a:lnTo>
                    <a:pt x="1023" y="254"/>
                  </a:lnTo>
                  <a:lnTo>
                    <a:pt x="1035" y="276"/>
                  </a:lnTo>
                  <a:lnTo>
                    <a:pt x="1049" y="299"/>
                  </a:lnTo>
                  <a:lnTo>
                    <a:pt x="1059" y="322"/>
                  </a:lnTo>
                  <a:lnTo>
                    <a:pt x="1077" y="372"/>
                  </a:lnTo>
                  <a:lnTo>
                    <a:pt x="1090" y="423"/>
                  </a:lnTo>
                  <a:lnTo>
                    <a:pt x="1102" y="529"/>
                  </a:lnTo>
                  <a:lnTo>
                    <a:pt x="1099" y="591"/>
                  </a:lnTo>
                  <a:lnTo>
                    <a:pt x="1089" y="651"/>
                  </a:lnTo>
                  <a:lnTo>
                    <a:pt x="1080" y="680"/>
                  </a:lnTo>
                  <a:lnTo>
                    <a:pt x="1070" y="708"/>
                  </a:lnTo>
                  <a:lnTo>
                    <a:pt x="1059" y="735"/>
                  </a:lnTo>
                  <a:lnTo>
                    <a:pt x="1047" y="762"/>
                  </a:lnTo>
                  <a:lnTo>
                    <a:pt x="888" y="680"/>
                  </a:lnTo>
                  <a:lnTo>
                    <a:pt x="915" y="603"/>
                  </a:lnTo>
                  <a:lnTo>
                    <a:pt x="926" y="523"/>
                  </a:lnTo>
                  <a:lnTo>
                    <a:pt x="918" y="451"/>
                  </a:lnTo>
                  <a:lnTo>
                    <a:pt x="910" y="418"/>
                  </a:lnTo>
                  <a:lnTo>
                    <a:pt x="898" y="384"/>
                  </a:lnTo>
                  <a:lnTo>
                    <a:pt x="890" y="369"/>
                  </a:lnTo>
                  <a:lnTo>
                    <a:pt x="881" y="354"/>
                  </a:lnTo>
                  <a:lnTo>
                    <a:pt x="873" y="340"/>
                  </a:lnTo>
                  <a:lnTo>
                    <a:pt x="863" y="326"/>
                  </a:lnTo>
                  <a:lnTo>
                    <a:pt x="841" y="297"/>
                  </a:lnTo>
                  <a:lnTo>
                    <a:pt x="818" y="273"/>
                  </a:lnTo>
                  <a:lnTo>
                    <a:pt x="791" y="251"/>
                  </a:lnTo>
                  <a:lnTo>
                    <a:pt x="778" y="240"/>
                  </a:lnTo>
                  <a:lnTo>
                    <a:pt x="771" y="235"/>
                  </a:lnTo>
                  <a:lnTo>
                    <a:pt x="763" y="230"/>
                  </a:lnTo>
                  <a:lnTo>
                    <a:pt x="749" y="221"/>
                  </a:lnTo>
                  <a:lnTo>
                    <a:pt x="732" y="213"/>
                  </a:lnTo>
                  <a:lnTo>
                    <a:pt x="716" y="205"/>
                  </a:lnTo>
                  <a:lnTo>
                    <a:pt x="699" y="199"/>
                  </a:lnTo>
                  <a:lnTo>
                    <a:pt x="682" y="191"/>
                  </a:lnTo>
                  <a:lnTo>
                    <a:pt x="666" y="186"/>
                  </a:lnTo>
                  <a:lnTo>
                    <a:pt x="649" y="181"/>
                  </a:lnTo>
                  <a:lnTo>
                    <a:pt x="632" y="176"/>
                  </a:lnTo>
                  <a:lnTo>
                    <a:pt x="594" y="172"/>
                  </a:lnTo>
                  <a:lnTo>
                    <a:pt x="557" y="170"/>
                  </a:lnTo>
                  <a:lnTo>
                    <a:pt x="483" y="176"/>
                  </a:lnTo>
                  <a:lnTo>
                    <a:pt x="448" y="186"/>
                  </a:lnTo>
                  <a:lnTo>
                    <a:pt x="413" y="199"/>
                  </a:lnTo>
                  <a:lnTo>
                    <a:pt x="396" y="205"/>
                  </a:lnTo>
                  <a:lnTo>
                    <a:pt x="381" y="213"/>
                  </a:lnTo>
                  <a:lnTo>
                    <a:pt x="366" y="221"/>
                  </a:lnTo>
                  <a:lnTo>
                    <a:pt x="349" y="230"/>
                  </a:lnTo>
                  <a:lnTo>
                    <a:pt x="336" y="240"/>
                  </a:lnTo>
                  <a:lnTo>
                    <a:pt x="323" y="251"/>
                  </a:lnTo>
                  <a:lnTo>
                    <a:pt x="296" y="273"/>
                  </a:lnTo>
                  <a:lnTo>
                    <a:pt x="273" y="297"/>
                  </a:lnTo>
                  <a:lnTo>
                    <a:pt x="251" y="326"/>
                  </a:lnTo>
                  <a:lnTo>
                    <a:pt x="232" y="354"/>
                  </a:lnTo>
                  <a:lnTo>
                    <a:pt x="216" y="384"/>
                  </a:lnTo>
                  <a:lnTo>
                    <a:pt x="194" y="451"/>
                  </a:lnTo>
                  <a:lnTo>
                    <a:pt x="187" y="523"/>
                  </a:lnTo>
                  <a:lnTo>
                    <a:pt x="194" y="594"/>
                  </a:lnTo>
                  <a:lnTo>
                    <a:pt x="204" y="627"/>
                  </a:lnTo>
                  <a:lnTo>
                    <a:pt x="216" y="661"/>
                  </a:lnTo>
                  <a:lnTo>
                    <a:pt x="224" y="675"/>
                  </a:lnTo>
                  <a:lnTo>
                    <a:pt x="232" y="691"/>
                  </a:lnTo>
                  <a:lnTo>
                    <a:pt x="241" y="705"/>
                  </a:lnTo>
                  <a:lnTo>
                    <a:pt x="251" y="719"/>
                  </a:lnTo>
                  <a:lnTo>
                    <a:pt x="273" y="746"/>
                  </a:lnTo>
                  <a:lnTo>
                    <a:pt x="296" y="772"/>
                  </a:lnTo>
                  <a:lnTo>
                    <a:pt x="323" y="794"/>
                  </a:lnTo>
                  <a:lnTo>
                    <a:pt x="336" y="805"/>
                  </a:lnTo>
                  <a:lnTo>
                    <a:pt x="343" y="810"/>
                  </a:lnTo>
                  <a:lnTo>
                    <a:pt x="349" y="815"/>
                  </a:lnTo>
                  <a:lnTo>
                    <a:pt x="366" y="823"/>
                  </a:lnTo>
                  <a:lnTo>
                    <a:pt x="381" y="832"/>
                  </a:lnTo>
                  <a:lnTo>
                    <a:pt x="396" y="840"/>
                  </a:lnTo>
                  <a:lnTo>
                    <a:pt x="413" y="846"/>
                  </a:lnTo>
                  <a:lnTo>
                    <a:pt x="430" y="854"/>
                  </a:lnTo>
                  <a:lnTo>
                    <a:pt x="448" y="859"/>
                  </a:lnTo>
                  <a:lnTo>
                    <a:pt x="465" y="862"/>
                  </a:lnTo>
                  <a:lnTo>
                    <a:pt x="483" y="867"/>
                  </a:lnTo>
                  <a:lnTo>
                    <a:pt x="518" y="872"/>
                  </a:lnTo>
                  <a:lnTo>
                    <a:pt x="557" y="875"/>
                  </a:lnTo>
                  <a:lnTo>
                    <a:pt x="614" y="867"/>
                  </a:lnTo>
                  <a:lnTo>
                    <a:pt x="659" y="856"/>
                  </a:lnTo>
                  <a:lnTo>
                    <a:pt x="697" y="846"/>
                  </a:lnTo>
                  <a:lnTo>
                    <a:pt x="714" y="838"/>
                  </a:lnTo>
                  <a:lnTo>
                    <a:pt x="727" y="832"/>
                  </a:lnTo>
                  <a:lnTo>
                    <a:pt x="741" y="824"/>
                  </a:lnTo>
                  <a:lnTo>
                    <a:pt x="756" y="816"/>
                  </a:lnTo>
                  <a:lnTo>
                    <a:pt x="768" y="808"/>
                  </a:lnTo>
                  <a:lnTo>
                    <a:pt x="779" y="799"/>
                  </a:lnTo>
                  <a:lnTo>
                    <a:pt x="804" y="780"/>
                  </a:lnTo>
                  <a:lnTo>
                    <a:pt x="831" y="7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任意多边形 34823"/>
            <p:cNvSpPr>
              <a:spLocks noChangeArrowheads="1"/>
            </p:cNvSpPr>
            <p:nvPr/>
          </p:nvSpPr>
          <p:spPr bwMode="auto">
            <a:xfrm>
              <a:off x="3988" y="3339"/>
              <a:ext cx="814" cy="269"/>
            </a:xfrm>
            <a:custGeom>
              <a:avLst/>
              <a:gdLst>
                <a:gd name="T0" fmla="*/ 181 w 1627"/>
                <a:gd name="T1" fmla="*/ 538 h 538"/>
                <a:gd name="T2" fmla="*/ 1627 w 1627"/>
                <a:gd name="T3" fmla="*/ 535 h 538"/>
                <a:gd name="T4" fmla="*/ 1627 w 1627"/>
                <a:gd name="T5" fmla="*/ 21 h 538"/>
                <a:gd name="T6" fmla="*/ 1375 w 1627"/>
                <a:gd name="T7" fmla="*/ 21 h 538"/>
                <a:gd name="T8" fmla="*/ 1375 w 1627"/>
                <a:gd name="T9" fmla="*/ 87 h 538"/>
                <a:gd name="T10" fmla="*/ 1529 w 1627"/>
                <a:gd name="T11" fmla="*/ 87 h 538"/>
                <a:gd name="T12" fmla="*/ 1529 w 1627"/>
                <a:gd name="T13" fmla="*/ 160 h 538"/>
                <a:gd name="T14" fmla="*/ 1378 w 1627"/>
                <a:gd name="T15" fmla="*/ 160 h 538"/>
                <a:gd name="T16" fmla="*/ 1378 w 1627"/>
                <a:gd name="T17" fmla="*/ 230 h 538"/>
                <a:gd name="T18" fmla="*/ 1524 w 1627"/>
                <a:gd name="T19" fmla="*/ 230 h 538"/>
                <a:gd name="T20" fmla="*/ 1524 w 1627"/>
                <a:gd name="T21" fmla="*/ 313 h 538"/>
                <a:gd name="T22" fmla="*/ 1373 w 1627"/>
                <a:gd name="T23" fmla="*/ 313 h 538"/>
                <a:gd name="T24" fmla="*/ 1373 w 1627"/>
                <a:gd name="T25" fmla="*/ 383 h 538"/>
                <a:gd name="T26" fmla="*/ 1520 w 1627"/>
                <a:gd name="T27" fmla="*/ 383 h 538"/>
                <a:gd name="T28" fmla="*/ 1520 w 1627"/>
                <a:gd name="T29" fmla="*/ 465 h 538"/>
                <a:gd name="T30" fmla="*/ 1167 w 1627"/>
                <a:gd name="T31" fmla="*/ 465 h 538"/>
                <a:gd name="T32" fmla="*/ 1167 w 1627"/>
                <a:gd name="T33" fmla="*/ 0 h 538"/>
                <a:gd name="T34" fmla="*/ 590 w 1627"/>
                <a:gd name="T35" fmla="*/ 0 h 538"/>
                <a:gd name="T36" fmla="*/ 331 w 1627"/>
                <a:gd name="T37" fmla="*/ 248 h 538"/>
                <a:gd name="T38" fmla="*/ 0 w 1627"/>
                <a:gd name="T39" fmla="*/ 248 h 538"/>
                <a:gd name="T40" fmla="*/ 97 w 1627"/>
                <a:gd name="T41" fmla="*/ 343 h 538"/>
                <a:gd name="T42" fmla="*/ 147 w 1627"/>
                <a:gd name="T43" fmla="*/ 456 h 538"/>
                <a:gd name="T44" fmla="*/ 181 w 1627"/>
                <a:gd name="T45" fmla="*/ 538 h 538"/>
                <a:gd name="T46" fmla="*/ 181 w 1627"/>
                <a:gd name="T4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7" h="538">
                  <a:moveTo>
                    <a:pt x="181" y="538"/>
                  </a:moveTo>
                  <a:lnTo>
                    <a:pt x="1627" y="535"/>
                  </a:lnTo>
                  <a:lnTo>
                    <a:pt x="1627" y="21"/>
                  </a:lnTo>
                  <a:lnTo>
                    <a:pt x="1375" y="21"/>
                  </a:lnTo>
                  <a:lnTo>
                    <a:pt x="1375" y="87"/>
                  </a:lnTo>
                  <a:lnTo>
                    <a:pt x="1529" y="87"/>
                  </a:lnTo>
                  <a:lnTo>
                    <a:pt x="1529" y="160"/>
                  </a:lnTo>
                  <a:lnTo>
                    <a:pt x="1378" y="160"/>
                  </a:lnTo>
                  <a:lnTo>
                    <a:pt x="1378" y="230"/>
                  </a:lnTo>
                  <a:lnTo>
                    <a:pt x="1524" y="230"/>
                  </a:lnTo>
                  <a:lnTo>
                    <a:pt x="1524" y="313"/>
                  </a:lnTo>
                  <a:lnTo>
                    <a:pt x="1373" y="313"/>
                  </a:lnTo>
                  <a:lnTo>
                    <a:pt x="1373" y="383"/>
                  </a:lnTo>
                  <a:lnTo>
                    <a:pt x="1520" y="383"/>
                  </a:lnTo>
                  <a:lnTo>
                    <a:pt x="1520" y="465"/>
                  </a:lnTo>
                  <a:lnTo>
                    <a:pt x="1167" y="465"/>
                  </a:lnTo>
                  <a:lnTo>
                    <a:pt x="1167" y="0"/>
                  </a:lnTo>
                  <a:lnTo>
                    <a:pt x="590" y="0"/>
                  </a:lnTo>
                  <a:lnTo>
                    <a:pt x="331" y="248"/>
                  </a:lnTo>
                  <a:lnTo>
                    <a:pt x="0" y="248"/>
                  </a:lnTo>
                  <a:lnTo>
                    <a:pt x="97" y="343"/>
                  </a:lnTo>
                  <a:lnTo>
                    <a:pt x="147" y="456"/>
                  </a:lnTo>
                  <a:lnTo>
                    <a:pt x="181" y="53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0" name="任意多边形 34824"/>
            <p:cNvSpPr>
              <a:spLocks noChangeArrowheads="1"/>
            </p:cNvSpPr>
            <p:nvPr/>
          </p:nvSpPr>
          <p:spPr bwMode="auto">
            <a:xfrm>
              <a:off x="3944" y="3091"/>
              <a:ext cx="856" cy="402"/>
            </a:xfrm>
            <a:custGeom>
              <a:avLst/>
              <a:gdLst>
                <a:gd name="T0" fmla="*/ 303 w 1713"/>
                <a:gd name="T1" fmla="*/ 762 h 805"/>
                <a:gd name="T2" fmla="*/ 303 w 1713"/>
                <a:gd name="T3" fmla="*/ 338 h 805"/>
                <a:gd name="T4" fmla="*/ 143 w 1713"/>
                <a:gd name="T5" fmla="*/ 248 h 805"/>
                <a:gd name="T6" fmla="*/ 81 w 1713"/>
                <a:gd name="T7" fmla="*/ 364 h 805"/>
                <a:gd name="T8" fmla="*/ 0 w 1713"/>
                <a:gd name="T9" fmla="*/ 322 h 805"/>
                <a:gd name="T10" fmla="*/ 168 w 1713"/>
                <a:gd name="T11" fmla="*/ 0 h 805"/>
                <a:gd name="T12" fmla="*/ 258 w 1713"/>
                <a:gd name="T13" fmla="*/ 35 h 805"/>
                <a:gd name="T14" fmla="*/ 198 w 1713"/>
                <a:gd name="T15" fmla="*/ 156 h 805"/>
                <a:gd name="T16" fmla="*/ 342 w 1713"/>
                <a:gd name="T17" fmla="*/ 246 h 805"/>
                <a:gd name="T18" fmla="*/ 1479 w 1713"/>
                <a:gd name="T19" fmla="*/ 246 h 805"/>
                <a:gd name="T20" fmla="*/ 1494 w 1713"/>
                <a:gd name="T21" fmla="*/ 253 h 805"/>
                <a:gd name="T22" fmla="*/ 1512 w 1713"/>
                <a:gd name="T23" fmla="*/ 259 h 805"/>
                <a:gd name="T24" fmla="*/ 1532 w 1713"/>
                <a:gd name="T25" fmla="*/ 270 h 805"/>
                <a:gd name="T26" fmla="*/ 1546 w 1713"/>
                <a:gd name="T27" fmla="*/ 276 h 805"/>
                <a:gd name="T28" fmla="*/ 1556 w 1713"/>
                <a:gd name="T29" fmla="*/ 283 h 805"/>
                <a:gd name="T30" fmla="*/ 1571 w 1713"/>
                <a:gd name="T31" fmla="*/ 289 h 805"/>
                <a:gd name="T32" fmla="*/ 1582 w 1713"/>
                <a:gd name="T33" fmla="*/ 297 h 805"/>
                <a:gd name="T34" fmla="*/ 1606 w 1713"/>
                <a:gd name="T35" fmla="*/ 316 h 805"/>
                <a:gd name="T36" fmla="*/ 1629 w 1713"/>
                <a:gd name="T37" fmla="*/ 337 h 805"/>
                <a:gd name="T38" fmla="*/ 1649 w 1713"/>
                <a:gd name="T39" fmla="*/ 362 h 805"/>
                <a:gd name="T40" fmla="*/ 1666 w 1713"/>
                <a:gd name="T41" fmla="*/ 392 h 805"/>
                <a:gd name="T42" fmla="*/ 1681 w 1713"/>
                <a:gd name="T43" fmla="*/ 426 h 805"/>
                <a:gd name="T44" fmla="*/ 1693 w 1713"/>
                <a:gd name="T45" fmla="*/ 461 h 805"/>
                <a:gd name="T46" fmla="*/ 1708 w 1713"/>
                <a:gd name="T47" fmla="*/ 516 h 805"/>
                <a:gd name="T48" fmla="*/ 1713 w 1713"/>
                <a:gd name="T49" fmla="*/ 538 h 805"/>
                <a:gd name="T50" fmla="*/ 1626 w 1713"/>
                <a:gd name="T51" fmla="*/ 538 h 805"/>
                <a:gd name="T52" fmla="*/ 1618 w 1713"/>
                <a:gd name="T53" fmla="*/ 489 h 805"/>
                <a:gd name="T54" fmla="*/ 1609 w 1713"/>
                <a:gd name="T55" fmla="*/ 465 h 805"/>
                <a:gd name="T56" fmla="*/ 1598 w 1713"/>
                <a:gd name="T57" fmla="*/ 442 h 805"/>
                <a:gd name="T58" fmla="*/ 1581 w 1713"/>
                <a:gd name="T59" fmla="*/ 419 h 805"/>
                <a:gd name="T60" fmla="*/ 1556 w 1713"/>
                <a:gd name="T61" fmla="*/ 399 h 805"/>
                <a:gd name="T62" fmla="*/ 1531 w 1713"/>
                <a:gd name="T63" fmla="*/ 380 h 805"/>
                <a:gd name="T64" fmla="*/ 1521 w 1713"/>
                <a:gd name="T65" fmla="*/ 372 h 805"/>
                <a:gd name="T66" fmla="*/ 1509 w 1713"/>
                <a:gd name="T67" fmla="*/ 364 h 805"/>
                <a:gd name="T68" fmla="*/ 1497 w 1713"/>
                <a:gd name="T69" fmla="*/ 357 h 805"/>
                <a:gd name="T70" fmla="*/ 1489 w 1713"/>
                <a:gd name="T71" fmla="*/ 351 h 805"/>
                <a:gd name="T72" fmla="*/ 1472 w 1713"/>
                <a:gd name="T73" fmla="*/ 343 h 805"/>
                <a:gd name="T74" fmla="*/ 1457 w 1713"/>
                <a:gd name="T75" fmla="*/ 335 h 805"/>
                <a:gd name="T76" fmla="*/ 1447 w 1713"/>
                <a:gd name="T77" fmla="*/ 329 h 805"/>
                <a:gd name="T78" fmla="*/ 1439 w 1713"/>
                <a:gd name="T79" fmla="*/ 326 h 805"/>
                <a:gd name="T80" fmla="*/ 405 w 1713"/>
                <a:gd name="T81" fmla="*/ 326 h 805"/>
                <a:gd name="T82" fmla="*/ 405 w 1713"/>
                <a:gd name="T83" fmla="*/ 805 h 805"/>
                <a:gd name="T84" fmla="*/ 303 w 1713"/>
                <a:gd name="T85" fmla="*/ 762 h 805"/>
                <a:gd name="T86" fmla="*/ 303 w 1713"/>
                <a:gd name="T87" fmla="*/ 762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13" h="805">
                  <a:moveTo>
                    <a:pt x="303" y="762"/>
                  </a:moveTo>
                  <a:lnTo>
                    <a:pt x="303" y="338"/>
                  </a:lnTo>
                  <a:lnTo>
                    <a:pt x="143" y="248"/>
                  </a:lnTo>
                  <a:lnTo>
                    <a:pt x="81" y="364"/>
                  </a:lnTo>
                  <a:lnTo>
                    <a:pt x="0" y="322"/>
                  </a:lnTo>
                  <a:lnTo>
                    <a:pt x="168" y="0"/>
                  </a:lnTo>
                  <a:lnTo>
                    <a:pt x="258" y="35"/>
                  </a:lnTo>
                  <a:lnTo>
                    <a:pt x="198" y="156"/>
                  </a:lnTo>
                  <a:lnTo>
                    <a:pt x="342" y="246"/>
                  </a:lnTo>
                  <a:lnTo>
                    <a:pt x="1479" y="246"/>
                  </a:lnTo>
                  <a:lnTo>
                    <a:pt x="1494" y="253"/>
                  </a:lnTo>
                  <a:lnTo>
                    <a:pt x="1512" y="259"/>
                  </a:lnTo>
                  <a:lnTo>
                    <a:pt x="1532" y="270"/>
                  </a:lnTo>
                  <a:lnTo>
                    <a:pt x="1546" y="276"/>
                  </a:lnTo>
                  <a:lnTo>
                    <a:pt x="1556" y="283"/>
                  </a:lnTo>
                  <a:lnTo>
                    <a:pt x="1571" y="289"/>
                  </a:lnTo>
                  <a:lnTo>
                    <a:pt x="1582" y="297"/>
                  </a:lnTo>
                  <a:lnTo>
                    <a:pt x="1606" y="316"/>
                  </a:lnTo>
                  <a:lnTo>
                    <a:pt x="1629" y="337"/>
                  </a:lnTo>
                  <a:lnTo>
                    <a:pt x="1649" y="362"/>
                  </a:lnTo>
                  <a:lnTo>
                    <a:pt x="1666" y="392"/>
                  </a:lnTo>
                  <a:lnTo>
                    <a:pt x="1681" y="426"/>
                  </a:lnTo>
                  <a:lnTo>
                    <a:pt x="1693" y="461"/>
                  </a:lnTo>
                  <a:lnTo>
                    <a:pt x="1708" y="516"/>
                  </a:lnTo>
                  <a:lnTo>
                    <a:pt x="1713" y="538"/>
                  </a:lnTo>
                  <a:lnTo>
                    <a:pt x="1626" y="538"/>
                  </a:lnTo>
                  <a:lnTo>
                    <a:pt x="1618" y="489"/>
                  </a:lnTo>
                  <a:lnTo>
                    <a:pt x="1609" y="465"/>
                  </a:lnTo>
                  <a:lnTo>
                    <a:pt x="1598" y="442"/>
                  </a:lnTo>
                  <a:lnTo>
                    <a:pt x="1581" y="419"/>
                  </a:lnTo>
                  <a:lnTo>
                    <a:pt x="1556" y="399"/>
                  </a:lnTo>
                  <a:lnTo>
                    <a:pt x="1531" y="380"/>
                  </a:lnTo>
                  <a:lnTo>
                    <a:pt x="1521" y="372"/>
                  </a:lnTo>
                  <a:lnTo>
                    <a:pt x="1509" y="364"/>
                  </a:lnTo>
                  <a:lnTo>
                    <a:pt x="1497" y="357"/>
                  </a:lnTo>
                  <a:lnTo>
                    <a:pt x="1489" y="351"/>
                  </a:lnTo>
                  <a:lnTo>
                    <a:pt x="1472" y="343"/>
                  </a:lnTo>
                  <a:lnTo>
                    <a:pt x="1457" y="335"/>
                  </a:lnTo>
                  <a:lnTo>
                    <a:pt x="1447" y="329"/>
                  </a:lnTo>
                  <a:lnTo>
                    <a:pt x="1439" y="326"/>
                  </a:lnTo>
                  <a:lnTo>
                    <a:pt x="405" y="326"/>
                  </a:lnTo>
                  <a:lnTo>
                    <a:pt x="405" y="805"/>
                  </a:lnTo>
                  <a:lnTo>
                    <a:pt x="303" y="7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任意多边形 34825"/>
            <p:cNvSpPr>
              <a:spLocks noChangeArrowheads="1"/>
            </p:cNvSpPr>
            <p:nvPr/>
          </p:nvSpPr>
          <p:spPr bwMode="auto">
            <a:xfrm>
              <a:off x="3630" y="3129"/>
              <a:ext cx="293" cy="217"/>
            </a:xfrm>
            <a:custGeom>
              <a:avLst/>
              <a:gdLst>
                <a:gd name="T0" fmla="*/ 0 w 586"/>
                <a:gd name="T1" fmla="*/ 0 h 435"/>
                <a:gd name="T2" fmla="*/ 0 w 586"/>
                <a:gd name="T3" fmla="*/ 312 h 435"/>
                <a:gd name="T4" fmla="*/ 5 w 586"/>
                <a:gd name="T5" fmla="*/ 324 h 435"/>
                <a:gd name="T6" fmla="*/ 19 w 586"/>
                <a:gd name="T7" fmla="*/ 356 h 435"/>
                <a:gd name="T8" fmla="*/ 30 w 586"/>
                <a:gd name="T9" fmla="*/ 375 h 435"/>
                <a:gd name="T10" fmla="*/ 45 w 586"/>
                <a:gd name="T11" fmla="*/ 394 h 435"/>
                <a:gd name="T12" fmla="*/ 64 w 586"/>
                <a:gd name="T13" fmla="*/ 410 h 435"/>
                <a:gd name="T14" fmla="*/ 74 w 586"/>
                <a:gd name="T15" fmla="*/ 418 h 435"/>
                <a:gd name="T16" fmla="*/ 86 w 586"/>
                <a:gd name="T17" fmla="*/ 423 h 435"/>
                <a:gd name="T18" fmla="*/ 101 w 586"/>
                <a:gd name="T19" fmla="*/ 429 h 435"/>
                <a:gd name="T20" fmla="*/ 126 w 586"/>
                <a:gd name="T21" fmla="*/ 432 h 435"/>
                <a:gd name="T22" fmla="*/ 191 w 586"/>
                <a:gd name="T23" fmla="*/ 435 h 435"/>
                <a:gd name="T24" fmla="*/ 360 w 586"/>
                <a:gd name="T25" fmla="*/ 435 h 435"/>
                <a:gd name="T26" fmla="*/ 517 w 586"/>
                <a:gd name="T27" fmla="*/ 427 h 435"/>
                <a:gd name="T28" fmla="*/ 586 w 586"/>
                <a:gd name="T29" fmla="*/ 423 h 435"/>
                <a:gd name="T30" fmla="*/ 579 w 586"/>
                <a:gd name="T31" fmla="*/ 386 h 435"/>
                <a:gd name="T32" fmla="*/ 571 w 586"/>
                <a:gd name="T33" fmla="*/ 367 h 435"/>
                <a:gd name="T34" fmla="*/ 557 w 586"/>
                <a:gd name="T35" fmla="*/ 348 h 435"/>
                <a:gd name="T36" fmla="*/ 537 w 586"/>
                <a:gd name="T37" fmla="*/ 331 h 435"/>
                <a:gd name="T38" fmla="*/ 525 w 586"/>
                <a:gd name="T39" fmla="*/ 321 h 435"/>
                <a:gd name="T40" fmla="*/ 510 w 586"/>
                <a:gd name="T41" fmla="*/ 312 h 435"/>
                <a:gd name="T42" fmla="*/ 492 w 586"/>
                <a:gd name="T43" fmla="*/ 304 h 435"/>
                <a:gd name="T44" fmla="*/ 474 w 586"/>
                <a:gd name="T45" fmla="*/ 297 h 435"/>
                <a:gd name="T46" fmla="*/ 450 w 586"/>
                <a:gd name="T47" fmla="*/ 293 h 435"/>
                <a:gd name="T48" fmla="*/ 425 w 586"/>
                <a:gd name="T49" fmla="*/ 288 h 435"/>
                <a:gd name="T50" fmla="*/ 370 w 586"/>
                <a:gd name="T51" fmla="*/ 285 h 435"/>
                <a:gd name="T52" fmla="*/ 313 w 586"/>
                <a:gd name="T53" fmla="*/ 285 h 435"/>
                <a:gd name="T54" fmla="*/ 218 w 586"/>
                <a:gd name="T55" fmla="*/ 289 h 435"/>
                <a:gd name="T56" fmla="*/ 177 w 586"/>
                <a:gd name="T57" fmla="*/ 293 h 435"/>
                <a:gd name="T58" fmla="*/ 60 w 586"/>
                <a:gd name="T59" fmla="*/ 24 h 435"/>
                <a:gd name="T60" fmla="*/ 0 w 586"/>
                <a:gd name="T61" fmla="*/ 0 h 435"/>
                <a:gd name="T62" fmla="*/ 0 w 586"/>
                <a:gd name="T6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6" h="435">
                  <a:moveTo>
                    <a:pt x="0" y="0"/>
                  </a:moveTo>
                  <a:lnTo>
                    <a:pt x="0" y="312"/>
                  </a:lnTo>
                  <a:lnTo>
                    <a:pt x="5" y="324"/>
                  </a:lnTo>
                  <a:lnTo>
                    <a:pt x="19" y="356"/>
                  </a:lnTo>
                  <a:lnTo>
                    <a:pt x="30" y="375"/>
                  </a:lnTo>
                  <a:lnTo>
                    <a:pt x="45" y="394"/>
                  </a:lnTo>
                  <a:lnTo>
                    <a:pt x="64" y="410"/>
                  </a:lnTo>
                  <a:lnTo>
                    <a:pt x="74" y="418"/>
                  </a:lnTo>
                  <a:lnTo>
                    <a:pt x="86" y="423"/>
                  </a:lnTo>
                  <a:lnTo>
                    <a:pt x="101" y="429"/>
                  </a:lnTo>
                  <a:lnTo>
                    <a:pt x="126" y="432"/>
                  </a:lnTo>
                  <a:lnTo>
                    <a:pt x="191" y="435"/>
                  </a:lnTo>
                  <a:lnTo>
                    <a:pt x="360" y="435"/>
                  </a:lnTo>
                  <a:lnTo>
                    <a:pt x="517" y="427"/>
                  </a:lnTo>
                  <a:lnTo>
                    <a:pt x="586" y="423"/>
                  </a:lnTo>
                  <a:lnTo>
                    <a:pt x="579" y="386"/>
                  </a:lnTo>
                  <a:lnTo>
                    <a:pt x="571" y="367"/>
                  </a:lnTo>
                  <a:lnTo>
                    <a:pt x="557" y="348"/>
                  </a:lnTo>
                  <a:lnTo>
                    <a:pt x="537" y="331"/>
                  </a:lnTo>
                  <a:lnTo>
                    <a:pt x="525" y="321"/>
                  </a:lnTo>
                  <a:lnTo>
                    <a:pt x="510" y="312"/>
                  </a:lnTo>
                  <a:lnTo>
                    <a:pt x="492" y="304"/>
                  </a:lnTo>
                  <a:lnTo>
                    <a:pt x="474" y="297"/>
                  </a:lnTo>
                  <a:lnTo>
                    <a:pt x="450" y="293"/>
                  </a:lnTo>
                  <a:lnTo>
                    <a:pt x="425" y="288"/>
                  </a:lnTo>
                  <a:lnTo>
                    <a:pt x="370" y="285"/>
                  </a:lnTo>
                  <a:lnTo>
                    <a:pt x="313" y="285"/>
                  </a:lnTo>
                  <a:lnTo>
                    <a:pt x="218" y="289"/>
                  </a:lnTo>
                  <a:lnTo>
                    <a:pt x="177" y="293"/>
                  </a:lnTo>
                  <a:lnTo>
                    <a:pt x="6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任意多边形 34826"/>
            <p:cNvSpPr>
              <a:spLocks noChangeArrowheads="1"/>
            </p:cNvSpPr>
            <p:nvPr/>
          </p:nvSpPr>
          <p:spPr bwMode="auto">
            <a:xfrm>
              <a:off x="3724" y="3321"/>
              <a:ext cx="58" cy="104"/>
            </a:xfrm>
            <a:custGeom>
              <a:avLst/>
              <a:gdLst>
                <a:gd name="T0" fmla="*/ 0 w 117"/>
                <a:gd name="T1" fmla="*/ 8 h 208"/>
                <a:gd name="T2" fmla="*/ 0 w 117"/>
                <a:gd name="T3" fmla="*/ 208 h 208"/>
                <a:gd name="T4" fmla="*/ 117 w 117"/>
                <a:gd name="T5" fmla="*/ 208 h 208"/>
                <a:gd name="T6" fmla="*/ 117 w 117"/>
                <a:gd name="T7" fmla="*/ 0 h 208"/>
                <a:gd name="T8" fmla="*/ 0 w 117"/>
                <a:gd name="T9" fmla="*/ 8 h 208"/>
                <a:gd name="T10" fmla="*/ 0 w 117"/>
                <a:gd name="T11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208">
                  <a:moveTo>
                    <a:pt x="0" y="8"/>
                  </a:moveTo>
                  <a:lnTo>
                    <a:pt x="0" y="208"/>
                  </a:lnTo>
                  <a:lnTo>
                    <a:pt x="117" y="208"/>
                  </a:lnTo>
                  <a:lnTo>
                    <a:pt x="1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任意多边形 34827"/>
            <p:cNvSpPr>
              <a:spLocks noChangeArrowheads="1"/>
            </p:cNvSpPr>
            <p:nvPr/>
          </p:nvSpPr>
          <p:spPr bwMode="auto">
            <a:xfrm>
              <a:off x="3730" y="3624"/>
              <a:ext cx="83" cy="79"/>
            </a:xfrm>
            <a:custGeom>
              <a:avLst/>
              <a:gdLst>
                <a:gd name="T0" fmla="*/ 84 w 167"/>
                <a:gd name="T1" fmla="*/ 159 h 159"/>
                <a:gd name="T2" fmla="*/ 117 w 167"/>
                <a:gd name="T3" fmla="*/ 154 h 159"/>
                <a:gd name="T4" fmla="*/ 131 w 167"/>
                <a:gd name="T5" fmla="*/ 146 h 159"/>
                <a:gd name="T6" fmla="*/ 142 w 167"/>
                <a:gd name="T7" fmla="*/ 137 h 159"/>
                <a:gd name="T8" fmla="*/ 161 w 167"/>
                <a:gd name="T9" fmla="*/ 111 h 159"/>
                <a:gd name="T10" fmla="*/ 167 w 167"/>
                <a:gd name="T11" fmla="*/ 79 h 159"/>
                <a:gd name="T12" fmla="*/ 161 w 167"/>
                <a:gd name="T13" fmla="*/ 49 h 159"/>
                <a:gd name="T14" fmla="*/ 152 w 167"/>
                <a:gd name="T15" fmla="*/ 35 h 159"/>
                <a:gd name="T16" fmla="*/ 142 w 167"/>
                <a:gd name="T17" fmla="*/ 24 h 159"/>
                <a:gd name="T18" fmla="*/ 131 w 167"/>
                <a:gd name="T19" fmla="*/ 14 h 159"/>
                <a:gd name="T20" fmla="*/ 117 w 167"/>
                <a:gd name="T21" fmla="*/ 6 h 159"/>
                <a:gd name="T22" fmla="*/ 101 w 167"/>
                <a:gd name="T23" fmla="*/ 2 h 159"/>
                <a:gd name="T24" fmla="*/ 84 w 167"/>
                <a:gd name="T25" fmla="*/ 0 h 159"/>
                <a:gd name="T26" fmla="*/ 50 w 167"/>
                <a:gd name="T27" fmla="*/ 6 h 159"/>
                <a:gd name="T28" fmla="*/ 37 w 167"/>
                <a:gd name="T29" fmla="*/ 14 h 159"/>
                <a:gd name="T30" fmla="*/ 25 w 167"/>
                <a:gd name="T31" fmla="*/ 24 h 159"/>
                <a:gd name="T32" fmla="*/ 7 w 167"/>
                <a:gd name="T33" fmla="*/ 49 h 159"/>
                <a:gd name="T34" fmla="*/ 0 w 167"/>
                <a:gd name="T35" fmla="*/ 79 h 159"/>
                <a:gd name="T36" fmla="*/ 7 w 167"/>
                <a:gd name="T37" fmla="*/ 111 h 159"/>
                <a:gd name="T38" fmla="*/ 15 w 167"/>
                <a:gd name="T39" fmla="*/ 124 h 159"/>
                <a:gd name="T40" fmla="*/ 25 w 167"/>
                <a:gd name="T41" fmla="*/ 137 h 159"/>
                <a:gd name="T42" fmla="*/ 37 w 167"/>
                <a:gd name="T43" fmla="*/ 146 h 159"/>
                <a:gd name="T44" fmla="*/ 50 w 167"/>
                <a:gd name="T45" fmla="*/ 154 h 159"/>
                <a:gd name="T46" fmla="*/ 67 w 167"/>
                <a:gd name="T47" fmla="*/ 157 h 159"/>
                <a:gd name="T48" fmla="*/ 84 w 167"/>
                <a:gd name="T49" fmla="*/ 159 h 159"/>
                <a:gd name="T50" fmla="*/ 84 w 167"/>
                <a:gd name="T5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59">
                  <a:moveTo>
                    <a:pt x="84" y="159"/>
                  </a:moveTo>
                  <a:lnTo>
                    <a:pt x="117" y="154"/>
                  </a:lnTo>
                  <a:lnTo>
                    <a:pt x="131" y="146"/>
                  </a:lnTo>
                  <a:lnTo>
                    <a:pt x="142" y="137"/>
                  </a:lnTo>
                  <a:lnTo>
                    <a:pt x="161" y="111"/>
                  </a:lnTo>
                  <a:lnTo>
                    <a:pt x="167" y="79"/>
                  </a:lnTo>
                  <a:lnTo>
                    <a:pt x="161" y="49"/>
                  </a:lnTo>
                  <a:lnTo>
                    <a:pt x="152" y="35"/>
                  </a:lnTo>
                  <a:lnTo>
                    <a:pt x="142" y="24"/>
                  </a:lnTo>
                  <a:lnTo>
                    <a:pt x="131" y="14"/>
                  </a:lnTo>
                  <a:lnTo>
                    <a:pt x="117" y="6"/>
                  </a:lnTo>
                  <a:lnTo>
                    <a:pt x="101" y="2"/>
                  </a:lnTo>
                  <a:lnTo>
                    <a:pt x="84" y="0"/>
                  </a:lnTo>
                  <a:lnTo>
                    <a:pt x="50" y="6"/>
                  </a:lnTo>
                  <a:lnTo>
                    <a:pt x="37" y="14"/>
                  </a:lnTo>
                  <a:lnTo>
                    <a:pt x="25" y="24"/>
                  </a:lnTo>
                  <a:lnTo>
                    <a:pt x="7" y="49"/>
                  </a:lnTo>
                  <a:lnTo>
                    <a:pt x="0" y="79"/>
                  </a:lnTo>
                  <a:lnTo>
                    <a:pt x="7" y="111"/>
                  </a:lnTo>
                  <a:lnTo>
                    <a:pt x="15" y="124"/>
                  </a:lnTo>
                  <a:lnTo>
                    <a:pt x="25" y="137"/>
                  </a:lnTo>
                  <a:lnTo>
                    <a:pt x="37" y="146"/>
                  </a:lnTo>
                  <a:lnTo>
                    <a:pt x="50" y="154"/>
                  </a:lnTo>
                  <a:lnTo>
                    <a:pt x="67" y="157"/>
                  </a:lnTo>
                  <a:lnTo>
                    <a:pt x="84" y="15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任意多边形 34828"/>
            <p:cNvSpPr>
              <a:spLocks noChangeArrowheads="1"/>
            </p:cNvSpPr>
            <p:nvPr/>
          </p:nvSpPr>
          <p:spPr bwMode="auto">
            <a:xfrm>
              <a:off x="4719" y="3753"/>
              <a:ext cx="55" cy="52"/>
            </a:xfrm>
            <a:custGeom>
              <a:avLst/>
              <a:gdLst>
                <a:gd name="T0" fmla="*/ 55 w 110"/>
                <a:gd name="T1" fmla="*/ 105 h 105"/>
                <a:gd name="T2" fmla="*/ 77 w 110"/>
                <a:gd name="T3" fmla="*/ 100 h 105"/>
                <a:gd name="T4" fmla="*/ 93 w 110"/>
                <a:gd name="T5" fmla="*/ 89 h 105"/>
                <a:gd name="T6" fmla="*/ 110 w 110"/>
                <a:gd name="T7" fmla="*/ 53 h 105"/>
                <a:gd name="T8" fmla="*/ 105 w 110"/>
                <a:gd name="T9" fmla="*/ 32 h 105"/>
                <a:gd name="T10" fmla="*/ 93 w 110"/>
                <a:gd name="T11" fmla="*/ 15 h 105"/>
                <a:gd name="T12" fmla="*/ 85 w 110"/>
                <a:gd name="T13" fmla="*/ 10 h 105"/>
                <a:gd name="T14" fmla="*/ 77 w 110"/>
                <a:gd name="T15" fmla="*/ 3 h 105"/>
                <a:gd name="T16" fmla="*/ 55 w 110"/>
                <a:gd name="T17" fmla="*/ 0 h 105"/>
                <a:gd name="T18" fmla="*/ 33 w 110"/>
                <a:gd name="T19" fmla="*/ 3 h 105"/>
                <a:gd name="T20" fmla="*/ 16 w 110"/>
                <a:gd name="T21" fmla="*/ 15 h 105"/>
                <a:gd name="T22" fmla="*/ 0 w 110"/>
                <a:gd name="T23" fmla="*/ 53 h 105"/>
                <a:gd name="T24" fmla="*/ 5 w 110"/>
                <a:gd name="T25" fmla="*/ 73 h 105"/>
                <a:gd name="T26" fmla="*/ 16 w 110"/>
                <a:gd name="T27" fmla="*/ 89 h 105"/>
                <a:gd name="T28" fmla="*/ 23 w 110"/>
                <a:gd name="T29" fmla="*/ 95 h 105"/>
                <a:gd name="T30" fmla="*/ 33 w 110"/>
                <a:gd name="T31" fmla="*/ 100 h 105"/>
                <a:gd name="T32" fmla="*/ 55 w 110"/>
                <a:gd name="T33" fmla="*/ 105 h 105"/>
                <a:gd name="T34" fmla="*/ 55 w 110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05">
                  <a:moveTo>
                    <a:pt x="55" y="105"/>
                  </a:moveTo>
                  <a:lnTo>
                    <a:pt x="77" y="100"/>
                  </a:lnTo>
                  <a:lnTo>
                    <a:pt x="93" y="89"/>
                  </a:lnTo>
                  <a:lnTo>
                    <a:pt x="110" y="53"/>
                  </a:lnTo>
                  <a:lnTo>
                    <a:pt x="105" y="32"/>
                  </a:lnTo>
                  <a:lnTo>
                    <a:pt x="93" y="15"/>
                  </a:lnTo>
                  <a:lnTo>
                    <a:pt x="85" y="10"/>
                  </a:lnTo>
                  <a:lnTo>
                    <a:pt x="77" y="3"/>
                  </a:lnTo>
                  <a:lnTo>
                    <a:pt x="55" y="0"/>
                  </a:lnTo>
                  <a:lnTo>
                    <a:pt x="33" y="3"/>
                  </a:lnTo>
                  <a:lnTo>
                    <a:pt x="16" y="15"/>
                  </a:lnTo>
                  <a:lnTo>
                    <a:pt x="0" y="53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100"/>
                  </a:lnTo>
                  <a:lnTo>
                    <a:pt x="55" y="10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任意多边形 34829"/>
            <p:cNvSpPr>
              <a:spLocks noChangeArrowheads="1"/>
            </p:cNvSpPr>
            <p:nvPr/>
          </p:nvSpPr>
          <p:spPr bwMode="auto">
            <a:xfrm>
              <a:off x="3902" y="3743"/>
              <a:ext cx="111" cy="106"/>
            </a:xfrm>
            <a:custGeom>
              <a:avLst/>
              <a:gdLst>
                <a:gd name="T0" fmla="*/ 0 w 222"/>
                <a:gd name="T1" fmla="*/ 95 h 213"/>
                <a:gd name="T2" fmla="*/ 68 w 222"/>
                <a:gd name="T3" fmla="*/ 0 h 213"/>
                <a:gd name="T4" fmla="*/ 222 w 222"/>
                <a:gd name="T5" fmla="*/ 80 h 213"/>
                <a:gd name="T6" fmla="*/ 180 w 222"/>
                <a:gd name="T7" fmla="*/ 156 h 213"/>
                <a:gd name="T8" fmla="*/ 135 w 222"/>
                <a:gd name="T9" fmla="*/ 213 h 213"/>
                <a:gd name="T10" fmla="*/ 0 w 222"/>
                <a:gd name="T11" fmla="*/ 95 h 213"/>
                <a:gd name="T12" fmla="*/ 0 w 222"/>
                <a:gd name="T13" fmla="*/ 9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13">
                  <a:moveTo>
                    <a:pt x="0" y="95"/>
                  </a:moveTo>
                  <a:lnTo>
                    <a:pt x="68" y="0"/>
                  </a:lnTo>
                  <a:lnTo>
                    <a:pt x="222" y="80"/>
                  </a:lnTo>
                  <a:lnTo>
                    <a:pt x="180" y="156"/>
                  </a:lnTo>
                  <a:lnTo>
                    <a:pt x="135" y="21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任意多边形 34830"/>
            <p:cNvSpPr>
              <a:spLocks noChangeArrowheads="1"/>
            </p:cNvSpPr>
            <p:nvPr/>
          </p:nvSpPr>
          <p:spPr bwMode="auto">
            <a:xfrm>
              <a:off x="4573" y="3623"/>
              <a:ext cx="334" cy="318"/>
            </a:xfrm>
            <a:custGeom>
              <a:avLst/>
              <a:gdLst>
                <a:gd name="T0" fmla="*/ 401 w 667"/>
                <a:gd name="T1" fmla="*/ 7 h 635"/>
                <a:gd name="T2" fmla="*/ 463 w 667"/>
                <a:gd name="T3" fmla="*/ 24 h 635"/>
                <a:gd name="T4" fmla="*/ 493 w 667"/>
                <a:gd name="T5" fmla="*/ 37 h 635"/>
                <a:gd name="T6" fmla="*/ 520 w 667"/>
                <a:gd name="T7" fmla="*/ 53 h 635"/>
                <a:gd name="T8" fmla="*/ 545 w 667"/>
                <a:gd name="T9" fmla="*/ 72 h 635"/>
                <a:gd name="T10" fmla="*/ 590 w 667"/>
                <a:gd name="T11" fmla="*/ 116 h 635"/>
                <a:gd name="T12" fmla="*/ 627 w 667"/>
                <a:gd name="T13" fmla="*/ 166 h 635"/>
                <a:gd name="T14" fmla="*/ 660 w 667"/>
                <a:gd name="T15" fmla="*/ 254 h 635"/>
                <a:gd name="T16" fmla="*/ 660 w 667"/>
                <a:gd name="T17" fmla="*/ 381 h 635"/>
                <a:gd name="T18" fmla="*/ 640 w 667"/>
                <a:gd name="T19" fmla="*/ 440 h 635"/>
                <a:gd name="T20" fmla="*/ 627 w 667"/>
                <a:gd name="T21" fmla="*/ 469 h 635"/>
                <a:gd name="T22" fmla="*/ 590 w 667"/>
                <a:gd name="T23" fmla="*/ 520 h 635"/>
                <a:gd name="T24" fmla="*/ 545 w 667"/>
                <a:gd name="T25" fmla="*/ 562 h 635"/>
                <a:gd name="T26" fmla="*/ 520 w 667"/>
                <a:gd name="T27" fmla="*/ 581 h 635"/>
                <a:gd name="T28" fmla="*/ 493 w 667"/>
                <a:gd name="T29" fmla="*/ 597 h 635"/>
                <a:gd name="T30" fmla="*/ 463 w 667"/>
                <a:gd name="T31" fmla="*/ 612 h 635"/>
                <a:gd name="T32" fmla="*/ 433 w 667"/>
                <a:gd name="T33" fmla="*/ 621 h 635"/>
                <a:gd name="T34" fmla="*/ 368 w 667"/>
                <a:gd name="T35" fmla="*/ 635 h 635"/>
                <a:gd name="T36" fmla="*/ 267 w 667"/>
                <a:gd name="T37" fmla="*/ 629 h 635"/>
                <a:gd name="T38" fmla="*/ 204 w 667"/>
                <a:gd name="T39" fmla="*/ 612 h 635"/>
                <a:gd name="T40" fmla="*/ 175 w 667"/>
                <a:gd name="T41" fmla="*/ 597 h 635"/>
                <a:gd name="T42" fmla="*/ 147 w 667"/>
                <a:gd name="T43" fmla="*/ 581 h 635"/>
                <a:gd name="T44" fmla="*/ 122 w 667"/>
                <a:gd name="T45" fmla="*/ 562 h 635"/>
                <a:gd name="T46" fmla="*/ 77 w 667"/>
                <a:gd name="T47" fmla="*/ 520 h 635"/>
                <a:gd name="T48" fmla="*/ 40 w 667"/>
                <a:gd name="T49" fmla="*/ 469 h 635"/>
                <a:gd name="T50" fmla="*/ 6 w 667"/>
                <a:gd name="T51" fmla="*/ 381 h 635"/>
                <a:gd name="T52" fmla="*/ 6 w 667"/>
                <a:gd name="T53" fmla="*/ 258 h 635"/>
                <a:gd name="T54" fmla="*/ 23 w 667"/>
                <a:gd name="T55" fmla="*/ 204 h 635"/>
                <a:gd name="T56" fmla="*/ 50 w 667"/>
                <a:gd name="T57" fmla="*/ 151 h 635"/>
                <a:gd name="T58" fmla="*/ 85 w 667"/>
                <a:gd name="T59" fmla="*/ 107 h 635"/>
                <a:gd name="T60" fmla="*/ 128 w 667"/>
                <a:gd name="T61" fmla="*/ 69 h 635"/>
                <a:gd name="T62" fmla="*/ 152 w 667"/>
                <a:gd name="T63" fmla="*/ 51 h 635"/>
                <a:gd name="T64" fmla="*/ 179 w 667"/>
                <a:gd name="T65" fmla="*/ 37 h 635"/>
                <a:gd name="T66" fmla="*/ 204 w 667"/>
                <a:gd name="T67" fmla="*/ 24 h 635"/>
                <a:gd name="T68" fmla="*/ 232 w 667"/>
                <a:gd name="T69" fmla="*/ 15 h 635"/>
                <a:gd name="T70" fmla="*/ 292 w 667"/>
                <a:gd name="T71" fmla="*/ 2 h 635"/>
                <a:gd name="T72" fmla="*/ 274 w 667"/>
                <a:gd name="T73" fmla="*/ 156 h 635"/>
                <a:gd name="T74" fmla="*/ 247 w 667"/>
                <a:gd name="T75" fmla="*/ 169 h 635"/>
                <a:gd name="T76" fmla="*/ 184 w 667"/>
                <a:gd name="T77" fmla="*/ 232 h 635"/>
                <a:gd name="T78" fmla="*/ 160 w 667"/>
                <a:gd name="T79" fmla="*/ 320 h 635"/>
                <a:gd name="T80" fmla="*/ 175 w 667"/>
                <a:gd name="T81" fmla="*/ 389 h 635"/>
                <a:gd name="T82" fmla="*/ 192 w 667"/>
                <a:gd name="T83" fmla="*/ 420 h 635"/>
                <a:gd name="T84" fmla="*/ 214 w 667"/>
                <a:gd name="T85" fmla="*/ 447 h 635"/>
                <a:gd name="T86" fmla="*/ 259 w 667"/>
                <a:gd name="T87" fmla="*/ 477 h 635"/>
                <a:gd name="T88" fmla="*/ 292 w 667"/>
                <a:gd name="T89" fmla="*/ 489 h 635"/>
                <a:gd name="T90" fmla="*/ 348 w 667"/>
                <a:gd name="T91" fmla="*/ 497 h 635"/>
                <a:gd name="T92" fmla="*/ 421 w 667"/>
                <a:gd name="T93" fmla="*/ 485 h 635"/>
                <a:gd name="T94" fmla="*/ 453 w 667"/>
                <a:gd name="T95" fmla="*/ 467 h 635"/>
                <a:gd name="T96" fmla="*/ 503 w 667"/>
                <a:gd name="T97" fmla="*/ 420 h 635"/>
                <a:gd name="T98" fmla="*/ 535 w 667"/>
                <a:gd name="T99" fmla="*/ 320 h 635"/>
                <a:gd name="T100" fmla="*/ 520 w 667"/>
                <a:gd name="T101" fmla="*/ 250 h 635"/>
                <a:gd name="T102" fmla="*/ 503 w 667"/>
                <a:gd name="T103" fmla="*/ 220 h 635"/>
                <a:gd name="T104" fmla="*/ 480 w 667"/>
                <a:gd name="T105" fmla="*/ 193 h 635"/>
                <a:gd name="T106" fmla="*/ 438 w 667"/>
                <a:gd name="T107" fmla="*/ 162 h 635"/>
                <a:gd name="T108" fmla="*/ 404 w 667"/>
                <a:gd name="T109" fmla="*/ 150 h 635"/>
                <a:gd name="T110" fmla="*/ 348 w 667"/>
                <a:gd name="T111" fmla="*/ 140 h 635"/>
                <a:gd name="T112" fmla="*/ 334 w 667"/>
                <a:gd name="T113" fmla="*/ 120 h 635"/>
                <a:gd name="T114" fmla="*/ 334 w 667"/>
                <a:gd name="T115" fmla="*/ 58 h 635"/>
                <a:gd name="T116" fmla="*/ 334 w 667"/>
                <a:gd name="T117" fmla="*/ 23 h 635"/>
                <a:gd name="T118" fmla="*/ 334 w 667"/>
                <a:gd name="T11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7" h="635">
                  <a:moveTo>
                    <a:pt x="334" y="0"/>
                  </a:moveTo>
                  <a:lnTo>
                    <a:pt x="401" y="7"/>
                  </a:lnTo>
                  <a:lnTo>
                    <a:pt x="433" y="13"/>
                  </a:lnTo>
                  <a:lnTo>
                    <a:pt x="463" y="24"/>
                  </a:lnTo>
                  <a:lnTo>
                    <a:pt x="478" y="31"/>
                  </a:lnTo>
                  <a:lnTo>
                    <a:pt x="493" y="37"/>
                  </a:lnTo>
                  <a:lnTo>
                    <a:pt x="506" y="45"/>
                  </a:lnTo>
                  <a:lnTo>
                    <a:pt x="520" y="53"/>
                  </a:lnTo>
                  <a:lnTo>
                    <a:pt x="533" y="62"/>
                  </a:lnTo>
                  <a:lnTo>
                    <a:pt x="545" y="72"/>
                  </a:lnTo>
                  <a:lnTo>
                    <a:pt x="570" y="93"/>
                  </a:lnTo>
                  <a:lnTo>
                    <a:pt x="590" y="116"/>
                  </a:lnTo>
                  <a:lnTo>
                    <a:pt x="610" y="140"/>
                  </a:lnTo>
                  <a:lnTo>
                    <a:pt x="627" y="166"/>
                  </a:lnTo>
                  <a:lnTo>
                    <a:pt x="640" y="194"/>
                  </a:lnTo>
                  <a:lnTo>
                    <a:pt x="660" y="254"/>
                  </a:lnTo>
                  <a:lnTo>
                    <a:pt x="667" y="318"/>
                  </a:lnTo>
                  <a:lnTo>
                    <a:pt x="660" y="381"/>
                  </a:lnTo>
                  <a:lnTo>
                    <a:pt x="652" y="412"/>
                  </a:lnTo>
                  <a:lnTo>
                    <a:pt x="640" y="440"/>
                  </a:lnTo>
                  <a:lnTo>
                    <a:pt x="635" y="456"/>
                  </a:lnTo>
                  <a:lnTo>
                    <a:pt x="627" y="469"/>
                  </a:lnTo>
                  <a:lnTo>
                    <a:pt x="610" y="496"/>
                  </a:lnTo>
                  <a:lnTo>
                    <a:pt x="590" y="520"/>
                  </a:lnTo>
                  <a:lnTo>
                    <a:pt x="570" y="542"/>
                  </a:lnTo>
                  <a:lnTo>
                    <a:pt x="545" y="562"/>
                  </a:lnTo>
                  <a:lnTo>
                    <a:pt x="533" y="572"/>
                  </a:lnTo>
                  <a:lnTo>
                    <a:pt x="520" y="581"/>
                  </a:lnTo>
                  <a:lnTo>
                    <a:pt x="506" y="589"/>
                  </a:lnTo>
                  <a:lnTo>
                    <a:pt x="493" y="597"/>
                  </a:lnTo>
                  <a:lnTo>
                    <a:pt x="478" y="604"/>
                  </a:lnTo>
                  <a:lnTo>
                    <a:pt x="463" y="612"/>
                  </a:lnTo>
                  <a:lnTo>
                    <a:pt x="448" y="616"/>
                  </a:lnTo>
                  <a:lnTo>
                    <a:pt x="433" y="621"/>
                  </a:lnTo>
                  <a:lnTo>
                    <a:pt x="401" y="629"/>
                  </a:lnTo>
                  <a:lnTo>
                    <a:pt x="368" y="635"/>
                  </a:lnTo>
                  <a:lnTo>
                    <a:pt x="334" y="635"/>
                  </a:lnTo>
                  <a:lnTo>
                    <a:pt x="267" y="629"/>
                  </a:lnTo>
                  <a:lnTo>
                    <a:pt x="236" y="621"/>
                  </a:lnTo>
                  <a:lnTo>
                    <a:pt x="204" y="612"/>
                  </a:lnTo>
                  <a:lnTo>
                    <a:pt x="189" y="604"/>
                  </a:lnTo>
                  <a:lnTo>
                    <a:pt x="175" y="597"/>
                  </a:lnTo>
                  <a:lnTo>
                    <a:pt x="162" y="589"/>
                  </a:lnTo>
                  <a:lnTo>
                    <a:pt x="147" y="581"/>
                  </a:lnTo>
                  <a:lnTo>
                    <a:pt x="133" y="572"/>
                  </a:lnTo>
                  <a:lnTo>
                    <a:pt x="122" y="562"/>
                  </a:lnTo>
                  <a:lnTo>
                    <a:pt x="98" y="542"/>
                  </a:lnTo>
                  <a:lnTo>
                    <a:pt x="77" y="520"/>
                  </a:lnTo>
                  <a:lnTo>
                    <a:pt x="57" y="496"/>
                  </a:lnTo>
                  <a:lnTo>
                    <a:pt x="40" y="469"/>
                  </a:lnTo>
                  <a:lnTo>
                    <a:pt x="26" y="440"/>
                  </a:lnTo>
                  <a:lnTo>
                    <a:pt x="6" y="381"/>
                  </a:lnTo>
                  <a:lnTo>
                    <a:pt x="0" y="318"/>
                  </a:lnTo>
                  <a:lnTo>
                    <a:pt x="6" y="258"/>
                  </a:lnTo>
                  <a:lnTo>
                    <a:pt x="13" y="231"/>
                  </a:lnTo>
                  <a:lnTo>
                    <a:pt x="23" y="204"/>
                  </a:lnTo>
                  <a:lnTo>
                    <a:pt x="35" y="177"/>
                  </a:lnTo>
                  <a:lnTo>
                    <a:pt x="50" y="151"/>
                  </a:lnTo>
                  <a:lnTo>
                    <a:pt x="67" y="127"/>
                  </a:lnTo>
                  <a:lnTo>
                    <a:pt x="85" y="107"/>
                  </a:lnTo>
                  <a:lnTo>
                    <a:pt x="105" y="86"/>
                  </a:lnTo>
                  <a:lnTo>
                    <a:pt x="128" y="69"/>
                  </a:lnTo>
                  <a:lnTo>
                    <a:pt x="139" y="59"/>
                  </a:lnTo>
                  <a:lnTo>
                    <a:pt x="152" y="51"/>
                  </a:lnTo>
                  <a:lnTo>
                    <a:pt x="164" y="43"/>
                  </a:lnTo>
                  <a:lnTo>
                    <a:pt x="179" y="37"/>
                  </a:lnTo>
                  <a:lnTo>
                    <a:pt x="190" y="31"/>
                  </a:lnTo>
                  <a:lnTo>
                    <a:pt x="204" y="24"/>
                  </a:lnTo>
                  <a:lnTo>
                    <a:pt x="219" y="20"/>
                  </a:lnTo>
                  <a:lnTo>
                    <a:pt x="232" y="15"/>
                  </a:lnTo>
                  <a:lnTo>
                    <a:pt x="262" y="7"/>
                  </a:lnTo>
                  <a:lnTo>
                    <a:pt x="292" y="2"/>
                  </a:lnTo>
                  <a:lnTo>
                    <a:pt x="304" y="147"/>
                  </a:lnTo>
                  <a:lnTo>
                    <a:pt x="274" y="156"/>
                  </a:lnTo>
                  <a:lnTo>
                    <a:pt x="261" y="161"/>
                  </a:lnTo>
                  <a:lnTo>
                    <a:pt x="247" y="169"/>
                  </a:lnTo>
                  <a:lnTo>
                    <a:pt x="202" y="207"/>
                  </a:lnTo>
                  <a:lnTo>
                    <a:pt x="184" y="232"/>
                  </a:lnTo>
                  <a:lnTo>
                    <a:pt x="170" y="259"/>
                  </a:lnTo>
                  <a:lnTo>
                    <a:pt x="160" y="320"/>
                  </a:lnTo>
                  <a:lnTo>
                    <a:pt x="164" y="356"/>
                  </a:lnTo>
                  <a:lnTo>
                    <a:pt x="175" y="389"/>
                  </a:lnTo>
                  <a:lnTo>
                    <a:pt x="182" y="405"/>
                  </a:lnTo>
                  <a:lnTo>
                    <a:pt x="192" y="420"/>
                  </a:lnTo>
                  <a:lnTo>
                    <a:pt x="204" y="432"/>
                  </a:lnTo>
                  <a:lnTo>
                    <a:pt x="214" y="447"/>
                  </a:lnTo>
                  <a:lnTo>
                    <a:pt x="242" y="467"/>
                  </a:lnTo>
                  <a:lnTo>
                    <a:pt x="259" y="477"/>
                  </a:lnTo>
                  <a:lnTo>
                    <a:pt x="274" y="485"/>
                  </a:lnTo>
                  <a:lnTo>
                    <a:pt x="292" y="489"/>
                  </a:lnTo>
                  <a:lnTo>
                    <a:pt x="311" y="496"/>
                  </a:lnTo>
                  <a:lnTo>
                    <a:pt x="348" y="497"/>
                  </a:lnTo>
                  <a:lnTo>
                    <a:pt x="386" y="496"/>
                  </a:lnTo>
                  <a:lnTo>
                    <a:pt x="421" y="485"/>
                  </a:lnTo>
                  <a:lnTo>
                    <a:pt x="438" y="477"/>
                  </a:lnTo>
                  <a:lnTo>
                    <a:pt x="453" y="467"/>
                  </a:lnTo>
                  <a:lnTo>
                    <a:pt x="480" y="447"/>
                  </a:lnTo>
                  <a:lnTo>
                    <a:pt x="503" y="420"/>
                  </a:lnTo>
                  <a:lnTo>
                    <a:pt x="520" y="389"/>
                  </a:lnTo>
                  <a:lnTo>
                    <a:pt x="535" y="320"/>
                  </a:lnTo>
                  <a:lnTo>
                    <a:pt x="530" y="283"/>
                  </a:lnTo>
                  <a:lnTo>
                    <a:pt x="520" y="250"/>
                  </a:lnTo>
                  <a:lnTo>
                    <a:pt x="511" y="234"/>
                  </a:lnTo>
                  <a:lnTo>
                    <a:pt x="503" y="220"/>
                  </a:lnTo>
                  <a:lnTo>
                    <a:pt x="491" y="205"/>
                  </a:lnTo>
                  <a:lnTo>
                    <a:pt x="480" y="193"/>
                  </a:lnTo>
                  <a:lnTo>
                    <a:pt x="453" y="172"/>
                  </a:lnTo>
                  <a:lnTo>
                    <a:pt x="438" y="162"/>
                  </a:lnTo>
                  <a:lnTo>
                    <a:pt x="421" y="154"/>
                  </a:lnTo>
                  <a:lnTo>
                    <a:pt x="404" y="150"/>
                  </a:lnTo>
                  <a:lnTo>
                    <a:pt x="386" y="145"/>
                  </a:lnTo>
                  <a:lnTo>
                    <a:pt x="348" y="140"/>
                  </a:lnTo>
                  <a:lnTo>
                    <a:pt x="334" y="140"/>
                  </a:lnTo>
                  <a:lnTo>
                    <a:pt x="334" y="120"/>
                  </a:lnTo>
                  <a:lnTo>
                    <a:pt x="334" y="70"/>
                  </a:lnTo>
                  <a:lnTo>
                    <a:pt x="334" y="58"/>
                  </a:lnTo>
                  <a:lnTo>
                    <a:pt x="334" y="45"/>
                  </a:lnTo>
                  <a:lnTo>
                    <a:pt x="334" y="2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任意多边形 34831"/>
            <p:cNvSpPr>
              <a:spLocks noChangeArrowheads="1"/>
            </p:cNvSpPr>
            <p:nvPr/>
          </p:nvSpPr>
          <p:spPr bwMode="auto">
            <a:xfrm>
              <a:off x="4716" y="3624"/>
              <a:ext cx="31" cy="73"/>
            </a:xfrm>
            <a:custGeom>
              <a:avLst/>
              <a:gdLst>
                <a:gd name="T0" fmla="*/ 0 w 64"/>
                <a:gd name="T1" fmla="*/ 2 h 146"/>
                <a:gd name="T2" fmla="*/ 64 w 64"/>
                <a:gd name="T3" fmla="*/ 0 h 146"/>
                <a:gd name="T4" fmla="*/ 62 w 64"/>
                <a:gd name="T5" fmla="*/ 138 h 146"/>
                <a:gd name="T6" fmla="*/ 0 w 64"/>
                <a:gd name="T7" fmla="*/ 146 h 146"/>
                <a:gd name="T8" fmla="*/ 0 w 64"/>
                <a:gd name="T9" fmla="*/ 2 h 146"/>
                <a:gd name="T10" fmla="*/ 0 w 64"/>
                <a:gd name="T1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46">
                  <a:moveTo>
                    <a:pt x="0" y="2"/>
                  </a:moveTo>
                  <a:lnTo>
                    <a:pt x="64" y="0"/>
                  </a:lnTo>
                  <a:lnTo>
                    <a:pt x="62" y="138"/>
                  </a:lnTo>
                  <a:lnTo>
                    <a:pt x="0" y="1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任意多边形 34832"/>
            <p:cNvSpPr>
              <a:spLocks noChangeArrowheads="1"/>
            </p:cNvSpPr>
            <p:nvPr/>
          </p:nvSpPr>
          <p:spPr bwMode="auto">
            <a:xfrm>
              <a:off x="3452" y="3938"/>
              <a:ext cx="1506" cy="71"/>
            </a:xfrm>
            <a:custGeom>
              <a:avLst/>
              <a:gdLst>
                <a:gd name="T0" fmla="*/ 0 w 3012"/>
                <a:gd name="T1" fmla="*/ 0 h 143"/>
                <a:gd name="T2" fmla="*/ 3012 w 3012"/>
                <a:gd name="T3" fmla="*/ 0 h 143"/>
                <a:gd name="T4" fmla="*/ 3012 w 3012"/>
                <a:gd name="T5" fmla="*/ 143 h 143"/>
                <a:gd name="T6" fmla="*/ 0 w 3012"/>
                <a:gd name="T7" fmla="*/ 143 h 143"/>
                <a:gd name="T8" fmla="*/ 0 w 3012"/>
                <a:gd name="T9" fmla="*/ 0 h 143"/>
                <a:gd name="T10" fmla="*/ 0 w 301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2" h="143">
                  <a:moveTo>
                    <a:pt x="0" y="0"/>
                  </a:moveTo>
                  <a:lnTo>
                    <a:pt x="3012" y="0"/>
                  </a:lnTo>
                  <a:lnTo>
                    <a:pt x="3012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任意多边形 34833"/>
            <p:cNvSpPr>
              <a:spLocks noChangeArrowheads="1"/>
            </p:cNvSpPr>
            <p:nvPr/>
          </p:nvSpPr>
          <p:spPr bwMode="auto">
            <a:xfrm>
              <a:off x="4282" y="2910"/>
              <a:ext cx="63" cy="328"/>
            </a:xfrm>
            <a:custGeom>
              <a:avLst/>
              <a:gdLst>
                <a:gd name="T0" fmla="*/ 1 w 125"/>
                <a:gd name="T1" fmla="*/ 0 h 657"/>
                <a:gd name="T2" fmla="*/ 0 w 125"/>
                <a:gd name="T3" fmla="*/ 657 h 657"/>
                <a:gd name="T4" fmla="*/ 125 w 125"/>
                <a:gd name="T5" fmla="*/ 657 h 657"/>
                <a:gd name="T6" fmla="*/ 125 w 125"/>
                <a:gd name="T7" fmla="*/ 0 h 657"/>
                <a:gd name="T8" fmla="*/ 1 w 125"/>
                <a:gd name="T9" fmla="*/ 0 h 657"/>
                <a:gd name="T10" fmla="*/ 1 w 125"/>
                <a:gd name="T11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57">
                  <a:moveTo>
                    <a:pt x="1" y="0"/>
                  </a:moveTo>
                  <a:lnTo>
                    <a:pt x="0" y="657"/>
                  </a:lnTo>
                  <a:lnTo>
                    <a:pt x="125" y="657"/>
                  </a:lnTo>
                  <a:lnTo>
                    <a:pt x="12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任意多边形 34834"/>
            <p:cNvSpPr>
              <a:spLocks noChangeArrowheads="1"/>
            </p:cNvSpPr>
            <p:nvPr/>
          </p:nvSpPr>
          <p:spPr bwMode="auto">
            <a:xfrm>
              <a:off x="3510" y="2504"/>
              <a:ext cx="838" cy="361"/>
            </a:xfrm>
            <a:custGeom>
              <a:avLst/>
              <a:gdLst>
                <a:gd name="T0" fmla="*/ 1542 w 1678"/>
                <a:gd name="T1" fmla="*/ 618 h 722"/>
                <a:gd name="T2" fmla="*/ 1514 w 1678"/>
                <a:gd name="T3" fmla="*/ 584 h 722"/>
                <a:gd name="T4" fmla="*/ 1455 w 1678"/>
                <a:gd name="T5" fmla="*/ 567 h 722"/>
                <a:gd name="T6" fmla="*/ 1188 w 1678"/>
                <a:gd name="T7" fmla="*/ 525 h 722"/>
                <a:gd name="T8" fmla="*/ 1181 w 1678"/>
                <a:gd name="T9" fmla="*/ 448 h 722"/>
                <a:gd name="T10" fmla="*/ 1206 w 1678"/>
                <a:gd name="T11" fmla="*/ 330 h 722"/>
                <a:gd name="T12" fmla="*/ 1189 w 1678"/>
                <a:gd name="T13" fmla="*/ 305 h 722"/>
                <a:gd name="T14" fmla="*/ 1091 w 1678"/>
                <a:gd name="T15" fmla="*/ 308 h 722"/>
                <a:gd name="T16" fmla="*/ 1022 w 1678"/>
                <a:gd name="T17" fmla="*/ 333 h 722"/>
                <a:gd name="T18" fmla="*/ 979 w 1678"/>
                <a:gd name="T19" fmla="*/ 349 h 722"/>
                <a:gd name="T20" fmla="*/ 935 w 1678"/>
                <a:gd name="T21" fmla="*/ 367 h 722"/>
                <a:gd name="T22" fmla="*/ 867 w 1678"/>
                <a:gd name="T23" fmla="*/ 391 h 722"/>
                <a:gd name="T24" fmla="*/ 775 w 1678"/>
                <a:gd name="T25" fmla="*/ 387 h 722"/>
                <a:gd name="T26" fmla="*/ 704 w 1678"/>
                <a:gd name="T27" fmla="*/ 260 h 722"/>
                <a:gd name="T28" fmla="*/ 673 w 1678"/>
                <a:gd name="T29" fmla="*/ 221 h 722"/>
                <a:gd name="T30" fmla="*/ 587 w 1678"/>
                <a:gd name="T31" fmla="*/ 229 h 722"/>
                <a:gd name="T32" fmla="*/ 495 w 1678"/>
                <a:gd name="T33" fmla="*/ 252 h 722"/>
                <a:gd name="T34" fmla="*/ 385 w 1678"/>
                <a:gd name="T35" fmla="*/ 281 h 722"/>
                <a:gd name="T36" fmla="*/ 278 w 1678"/>
                <a:gd name="T37" fmla="*/ 302 h 722"/>
                <a:gd name="T38" fmla="*/ 156 w 1678"/>
                <a:gd name="T39" fmla="*/ 298 h 722"/>
                <a:gd name="T40" fmla="*/ 148 w 1678"/>
                <a:gd name="T41" fmla="*/ 244 h 722"/>
                <a:gd name="T42" fmla="*/ 179 w 1678"/>
                <a:gd name="T43" fmla="*/ 164 h 722"/>
                <a:gd name="T44" fmla="*/ 211 w 1678"/>
                <a:gd name="T45" fmla="*/ 116 h 722"/>
                <a:gd name="T46" fmla="*/ 19 w 1678"/>
                <a:gd name="T47" fmla="*/ 130 h 722"/>
                <a:gd name="T48" fmla="*/ 51 w 1678"/>
                <a:gd name="T49" fmla="*/ 113 h 722"/>
                <a:gd name="T50" fmla="*/ 79 w 1678"/>
                <a:gd name="T51" fmla="*/ 95 h 722"/>
                <a:gd name="T52" fmla="*/ 114 w 1678"/>
                <a:gd name="T53" fmla="*/ 78 h 722"/>
                <a:gd name="T54" fmla="*/ 153 w 1678"/>
                <a:gd name="T55" fmla="*/ 60 h 722"/>
                <a:gd name="T56" fmla="*/ 191 w 1678"/>
                <a:gd name="T57" fmla="*/ 44 h 722"/>
                <a:gd name="T58" fmla="*/ 273 w 1678"/>
                <a:gd name="T59" fmla="*/ 25 h 722"/>
                <a:gd name="T60" fmla="*/ 380 w 1678"/>
                <a:gd name="T61" fmla="*/ 60 h 722"/>
                <a:gd name="T62" fmla="*/ 368 w 1678"/>
                <a:gd name="T63" fmla="*/ 141 h 722"/>
                <a:gd name="T64" fmla="*/ 355 w 1678"/>
                <a:gd name="T65" fmla="*/ 176 h 722"/>
                <a:gd name="T66" fmla="*/ 395 w 1678"/>
                <a:gd name="T67" fmla="*/ 148 h 722"/>
                <a:gd name="T68" fmla="*/ 437 w 1678"/>
                <a:gd name="T69" fmla="*/ 121 h 722"/>
                <a:gd name="T70" fmla="*/ 470 w 1678"/>
                <a:gd name="T71" fmla="*/ 100 h 722"/>
                <a:gd name="T72" fmla="*/ 499 w 1678"/>
                <a:gd name="T73" fmla="*/ 84 h 722"/>
                <a:gd name="T74" fmla="*/ 526 w 1678"/>
                <a:gd name="T75" fmla="*/ 68 h 722"/>
                <a:gd name="T76" fmla="*/ 587 w 1678"/>
                <a:gd name="T77" fmla="*/ 41 h 722"/>
                <a:gd name="T78" fmla="*/ 649 w 1678"/>
                <a:gd name="T79" fmla="*/ 17 h 722"/>
                <a:gd name="T80" fmla="*/ 733 w 1678"/>
                <a:gd name="T81" fmla="*/ 2 h 722"/>
                <a:gd name="T82" fmla="*/ 845 w 1678"/>
                <a:gd name="T83" fmla="*/ 17 h 722"/>
                <a:gd name="T84" fmla="*/ 898 w 1678"/>
                <a:gd name="T85" fmla="*/ 54 h 722"/>
                <a:gd name="T86" fmla="*/ 939 w 1678"/>
                <a:gd name="T87" fmla="*/ 164 h 722"/>
                <a:gd name="T88" fmla="*/ 905 w 1678"/>
                <a:gd name="T89" fmla="*/ 237 h 722"/>
                <a:gd name="T90" fmla="*/ 929 w 1678"/>
                <a:gd name="T91" fmla="*/ 224 h 722"/>
                <a:gd name="T92" fmla="*/ 960 w 1678"/>
                <a:gd name="T93" fmla="*/ 206 h 722"/>
                <a:gd name="T94" fmla="*/ 1000 w 1678"/>
                <a:gd name="T95" fmla="*/ 187 h 722"/>
                <a:gd name="T96" fmla="*/ 1049 w 1678"/>
                <a:gd name="T97" fmla="*/ 165 h 722"/>
                <a:gd name="T98" fmla="*/ 1101 w 1678"/>
                <a:gd name="T99" fmla="*/ 148 h 722"/>
                <a:gd name="T100" fmla="*/ 1173 w 1678"/>
                <a:gd name="T101" fmla="*/ 129 h 722"/>
                <a:gd name="T102" fmla="*/ 1312 w 1678"/>
                <a:gd name="T103" fmla="*/ 135 h 722"/>
                <a:gd name="T104" fmla="*/ 1382 w 1678"/>
                <a:gd name="T105" fmla="*/ 189 h 722"/>
                <a:gd name="T106" fmla="*/ 1410 w 1678"/>
                <a:gd name="T107" fmla="*/ 318 h 722"/>
                <a:gd name="T108" fmla="*/ 1378 w 1678"/>
                <a:gd name="T109" fmla="*/ 406 h 722"/>
                <a:gd name="T110" fmla="*/ 1405 w 1678"/>
                <a:gd name="T111" fmla="*/ 400 h 722"/>
                <a:gd name="T112" fmla="*/ 1459 w 1678"/>
                <a:gd name="T113" fmla="*/ 386 h 722"/>
                <a:gd name="T114" fmla="*/ 1567 w 1678"/>
                <a:gd name="T115" fmla="*/ 373 h 722"/>
                <a:gd name="T116" fmla="*/ 1664 w 1678"/>
                <a:gd name="T117" fmla="*/ 430 h 722"/>
                <a:gd name="T118" fmla="*/ 1671 w 1678"/>
                <a:gd name="T119" fmla="*/ 599 h 722"/>
                <a:gd name="T120" fmla="*/ 1643 w 1678"/>
                <a:gd name="T121" fmla="*/ 687 h 722"/>
                <a:gd name="T122" fmla="*/ 1618 w 1678"/>
                <a:gd name="T123" fmla="*/ 708 h 722"/>
                <a:gd name="T124" fmla="*/ 1546 w 1678"/>
                <a:gd name="T12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8" h="722">
                  <a:moveTo>
                    <a:pt x="1546" y="722"/>
                  </a:moveTo>
                  <a:lnTo>
                    <a:pt x="1551" y="646"/>
                  </a:lnTo>
                  <a:lnTo>
                    <a:pt x="1542" y="618"/>
                  </a:lnTo>
                  <a:lnTo>
                    <a:pt x="1534" y="605"/>
                  </a:lnTo>
                  <a:lnTo>
                    <a:pt x="1526" y="594"/>
                  </a:lnTo>
                  <a:lnTo>
                    <a:pt x="1514" y="584"/>
                  </a:lnTo>
                  <a:lnTo>
                    <a:pt x="1497" y="576"/>
                  </a:lnTo>
                  <a:lnTo>
                    <a:pt x="1477" y="568"/>
                  </a:lnTo>
                  <a:lnTo>
                    <a:pt x="1455" y="567"/>
                  </a:lnTo>
                  <a:lnTo>
                    <a:pt x="1256" y="549"/>
                  </a:lnTo>
                  <a:lnTo>
                    <a:pt x="1216" y="538"/>
                  </a:lnTo>
                  <a:lnTo>
                    <a:pt x="1188" y="525"/>
                  </a:lnTo>
                  <a:lnTo>
                    <a:pt x="1173" y="505"/>
                  </a:lnTo>
                  <a:lnTo>
                    <a:pt x="1171" y="479"/>
                  </a:lnTo>
                  <a:lnTo>
                    <a:pt x="1181" y="448"/>
                  </a:lnTo>
                  <a:lnTo>
                    <a:pt x="1191" y="418"/>
                  </a:lnTo>
                  <a:lnTo>
                    <a:pt x="1208" y="356"/>
                  </a:lnTo>
                  <a:lnTo>
                    <a:pt x="1206" y="330"/>
                  </a:lnTo>
                  <a:lnTo>
                    <a:pt x="1205" y="319"/>
                  </a:lnTo>
                  <a:lnTo>
                    <a:pt x="1198" y="311"/>
                  </a:lnTo>
                  <a:lnTo>
                    <a:pt x="1189" y="305"/>
                  </a:lnTo>
                  <a:lnTo>
                    <a:pt x="1176" y="300"/>
                  </a:lnTo>
                  <a:lnTo>
                    <a:pt x="1139" y="298"/>
                  </a:lnTo>
                  <a:lnTo>
                    <a:pt x="1091" y="308"/>
                  </a:lnTo>
                  <a:lnTo>
                    <a:pt x="1064" y="318"/>
                  </a:lnTo>
                  <a:lnTo>
                    <a:pt x="1036" y="327"/>
                  </a:lnTo>
                  <a:lnTo>
                    <a:pt x="1022" y="333"/>
                  </a:lnTo>
                  <a:lnTo>
                    <a:pt x="1007" y="338"/>
                  </a:lnTo>
                  <a:lnTo>
                    <a:pt x="994" y="344"/>
                  </a:lnTo>
                  <a:lnTo>
                    <a:pt x="979" y="349"/>
                  </a:lnTo>
                  <a:lnTo>
                    <a:pt x="965" y="356"/>
                  </a:lnTo>
                  <a:lnTo>
                    <a:pt x="949" y="362"/>
                  </a:lnTo>
                  <a:lnTo>
                    <a:pt x="935" y="367"/>
                  </a:lnTo>
                  <a:lnTo>
                    <a:pt x="922" y="373"/>
                  </a:lnTo>
                  <a:lnTo>
                    <a:pt x="893" y="383"/>
                  </a:lnTo>
                  <a:lnTo>
                    <a:pt x="867" y="391"/>
                  </a:lnTo>
                  <a:lnTo>
                    <a:pt x="840" y="394"/>
                  </a:lnTo>
                  <a:lnTo>
                    <a:pt x="817" y="397"/>
                  </a:lnTo>
                  <a:lnTo>
                    <a:pt x="775" y="387"/>
                  </a:lnTo>
                  <a:lnTo>
                    <a:pt x="746" y="359"/>
                  </a:lnTo>
                  <a:lnTo>
                    <a:pt x="713" y="287"/>
                  </a:lnTo>
                  <a:lnTo>
                    <a:pt x="704" y="260"/>
                  </a:lnTo>
                  <a:lnTo>
                    <a:pt x="694" y="238"/>
                  </a:lnTo>
                  <a:lnTo>
                    <a:pt x="681" y="224"/>
                  </a:lnTo>
                  <a:lnTo>
                    <a:pt x="673" y="221"/>
                  </a:lnTo>
                  <a:lnTo>
                    <a:pt x="661" y="217"/>
                  </a:lnTo>
                  <a:lnTo>
                    <a:pt x="631" y="219"/>
                  </a:lnTo>
                  <a:lnTo>
                    <a:pt x="587" y="229"/>
                  </a:lnTo>
                  <a:lnTo>
                    <a:pt x="559" y="237"/>
                  </a:lnTo>
                  <a:lnTo>
                    <a:pt x="529" y="244"/>
                  </a:lnTo>
                  <a:lnTo>
                    <a:pt x="495" y="252"/>
                  </a:lnTo>
                  <a:lnTo>
                    <a:pt x="459" y="262"/>
                  </a:lnTo>
                  <a:lnTo>
                    <a:pt x="424" y="271"/>
                  </a:lnTo>
                  <a:lnTo>
                    <a:pt x="385" y="281"/>
                  </a:lnTo>
                  <a:lnTo>
                    <a:pt x="350" y="289"/>
                  </a:lnTo>
                  <a:lnTo>
                    <a:pt x="313" y="297"/>
                  </a:lnTo>
                  <a:lnTo>
                    <a:pt x="278" y="302"/>
                  </a:lnTo>
                  <a:lnTo>
                    <a:pt x="246" y="306"/>
                  </a:lnTo>
                  <a:lnTo>
                    <a:pt x="191" y="308"/>
                  </a:lnTo>
                  <a:lnTo>
                    <a:pt x="156" y="298"/>
                  </a:lnTo>
                  <a:lnTo>
                    <a:pt x="148" y="289"/>
                  </a:lnTo>
                  <a:lnTo>
                    <a:pt x="144" y="275"/>
                  </a:lnTo>
                  <a:lnTo>
                    <a:pt x="148" y="244"/>
                  </a:lnTo>
                  <a:lnTo>
                    <a:pt x="156" y="214"/>
                  </a:lnTo>
                  <a:lnTo>
                    <a:pt x="168" y="187"/>
                  </a:lnTo>
                  <a:lnTo>
                    <a:pt x="179" y="164"/>
                  </a:lnTo>
                  <a:lnTo>
                    <a:pt x="191" y="144"/>
                  </a:lnTo>
                  <a:lnTo>
                    <a:pt x="201" y="130"/>
                  </a:lnTo>
                  <a:lnTo>
                    <a:pt x="211" y="116"/>
                  </a:lnTo>
                  <a:lnTo>
                    <a:pt x="0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22"/>
                  </a:lnTo>
                  <a:lnTo>
                    <a:pt x="41" y="117"/>
                  </a:lnTo>
                  <a:lnTo>
                    <a:pt x="51" y="113"/>
                  </a:lnTo>
                  <a:lnTo>
                    <a:pt x="59" y="106"/>
                  </a:lnTo>
                  <a:lnTo>
                    <a:pt x="69" y="102"/>
                  </a:lnTo>
                  <a:lnTo>
                    <a:pt x="79" y="95"/>
                  </a:lnTo>
                  <a:lnTo>
                    <a:pt x="91" y="90"/>
                  </a:lnTo>
                  <a:lnTo>
                    <a:pt x="101" y="83"/>
                  </a:lnTo>
                  <a:lnTo>
                    <a:pt x="114" y="78"/>
                  </a:lnTo>
                  <a:lnTo>
                    <a:pt x="126" y="71"/>
                  </a:lnTo>
                  <a:lnTo>
                    <a:pt x="139" y="67"/>
                  </a:lnTo>
                  <a:lnTo>
                    <a:pt x="153" y="60"/>
                  </a:lnTo>
                  <a:lnTo>
                    <a:pt x="166" y="54"/>
                  </a:lnTo>
                  <a:lnTo>
                    <a:pt x="179" y="49"/>
                  </a:lnTo>
                  <a:lnTo>
                    <a:pt x="191" y="44"/>
                  </a:lnTo>
                  <a:lnTo>
                    <a:pt x="219" y="37"/>
                  </a:lnTo>
                  <a:lnTo>
                    <a:pt x="246" y="30"/>
                  </a:lnTo>
                  <a:lnTo>
                    <a:pt x="273" y="25"/>
                  </a:lnTo>
                  <a:lnTo>
                    <a:pt x="323" y="25"/>
                  </a:lnTo>
                  <a:lnTo>
                    <a:pt x="360" y="40"/>
                  </a:lnTo>
                  <a:lnTo>
                    <a:pt x="380" y="60"/>
                  </a:lnTo>
                  <a:lnTo>
                    <a:pt x="383" y="86"/>
                  </a:lnTo>
                  <a:lnTo>
                    <a:pt x="380" y="114"/>
                  </a:lnTo>
                  <a:lnTo>
                    <a:pt x="368" y="141"/>
                  </a:lnTo>
                  <a:lnTo>
                    <a:pt x="357" y="165"/>
                  </a:lnTo>
                  <a:lnTo>
                    <a:pt x="342" y="187"/>
                  </a:lnTo>
                  <a:lnTo>
                    <a:pt x="355" y="176"/>
                  </a:lnTo>
                  <a:lnTo>
                    <a:pt x="373" y="164"/>
                  </a:lnTo>
                  <a:lnTo>
                    <a:pt x="383" y="156"/>
                  </a:lnTo>
                  <a:lnTo>
                    <a:pt x="395" y="148"/>
                  </a:lnTo>
                  <a:lnTo>
                    <a:pt x="408" y="138"/>
                  </a:lnTo>
                  <a:lnTo>
                    <a:pt x="422" y="130"/>
                  </a:lnTo>
                  <a:lnTo>
                    <a:pt x="437" y="121"/>
                  </a:lnTo>
                  <a:lnTo>
                    <a:pt x="454" y="110"/>
                  </a:lnTo>
                  <a:lnTo>
                    <a:pt x="462" y="105"/>
                  </a:lnTo>
                  <a:lnTo>
                    <a:pt x="470" y="100"/>
                  </a:lnTo>
                  <a:lnTo>
                    <a:pt x="480" y="94"/>
                  </a:lnTo>
                  <a:lnTo>
                    <a:pt x="489" y="90"/>
                  </a:lnTo>
                  <a:lnTo>
                    <a:pt x="499" y="84"/>
                  </a:lnTo>
                  <a:lnTo>
                    <a:pt x="507" y="79"/>
                  </a:lnTo>
                  <a:lnTo>
                    <a:pt x="517" y="75"/>
                  </a:lnTo>
                  <a:lnTo>
                    <a:pt x="526" y="68"/>
                  </a:lnTo>
                  <a:lnTo>
                    <a:pt x="546" y="59"/>
                  </a:lnTo>
                  <a:lnTo>
                    <a:pt x="566" y="49"/>
                  </a:lnTo>
                  <a:lnTo>
                    <a:pt x="587" y="41"/>
                  </a:lnTo>
                  <a:lnTo>
                    <a:pt x="607" y="32"/>
                  </a:lnTo>
                  <a:lnTo>
                    <a:pt x="629" y="24"/>
                  </a:lnTo>
                  <a:lnTo>
                    <a:pt x="649" y="17"/>
                  </a:lnTo>
                  <a:lnTo>
                    <a:pt x="671" y="11"/>
                  </a:lnTo>
                  <a:lnTo>
                    <a:pt x="691" y="6"/>
                  </a:lnTo>
                  <a:lnTo>
                    <a:pt x="733" y="2"/>
                  </a:lnTo>
                  <a:lnTo>
                    <a:pt x="773" y="0"/>
                  </a:lnTo>
                  <a:lnTo>
                    <a:pt x="810" y="5"/>
                  </a:lnTo>
                  <a:lnTo>
                    <a:pt x="845" y="17"/>
                  </a:lnTo>
                  <a:lnTo>
                    <a:pt x="860" y="27"/>
                  </a:lnTo>
                  <a:lnTo>
                    <a:pt x="873" y="35"/>
                  </a:lnTo>
                  <a:lnTo>
                    <a:pt x="898" y="54"/>
                  </a:lnTo>
                  <a:lnTo>
                    <a:pt x="927" y="90"/>
                  </a:lnTo>
                  <a:lnTo>
                    <a:pt x="940" y="129"/>
                  </a:lnTo>
                  <a:lnTo>
                    <a:pt x="939" y="164"/>
                  </a:lnTo>
                  <a:lnTo>
                    <a:pt x="929" y="195"/>
                  </a:lnTo>
                  <a:lnTo>
                    <a:pt x="915" y="219"/>
                  </a:lnTo>
                  <a:lnTo>
                    <a:pt x="905" y="237"/>
                  </a:lnTo>
                  <a:lnTo>
                    <a:pt x="900" y="241"/>
                  </a:lnTo>
                  <a:lnTo>
                    <a:pt x="914" y="233"/>
                  </a:lnTo>
                  <a:lnTo>
                    <a:pt x="929" y="224"/>
                  </a:lnTo>
                  <a:lnTo>
                    <a:pt x="939" y="219"/>
                  </a:lnTo>
                  <a:lnTo>
                    <a:pt x="949" y="213"/>
                  </a:lnTo>
                  <a:lnTo>
                    <a:pt x="960" y="206"/>
                  </a:lnTo>
                  <a:lnTo>
                    <a:pt x="974" y="200"/>
                  </a:lnTo>
                  <a:lnTo>
                    <a:pt x="987" y="194"/>
                  </a:lnTo>
                  <a:lnTo>
                    <a:pt x="1000" y="187"/>
                  </a:lnTo>
                  <a:lnTo>
                    <a:pt x="1016" y="179"/>
                  </a:lnTo>
                  <a:lnTo>
                    <a:pt x="1032" y="173"/>
                  </a:lnTo>
                  <a:lnTo>
                    <a:pt x="1049" y="165"/>
                  </a:lnTo>
                  <a:lnTo>
                    <a:pt x="1066" y="159"/>
                  </a:lnTo>
                  <a:lnTo>
                    <a:pt x="1082" y="154"/>
                  </a:lnTo>
                  <a:lnTo>
                    <a:pt x="1101" y="148"/>
                  </a:lnTo>
                  <a:lnTo>
                    <a:pt x="1119" y="141"/>
                  </a:lnTo>
                  <a:lnTo>
                    <a:pt x="1138" y="137"/>
                  </a:lnTo>
                  <a:lnTo>
                    <a:pt x="1173" y="129"/>
                  </a:lnTo>
                  <a:lnTo>
                    <a:pt x="1210" y="122"/>
                  </a:lnTo>
                  <a:lnTo>
                    <a:pt x="1280" y="127"/>
                  </a:lnTo>
                  <a:lnTo>
                    <a:pt x="1312" y="135"/>
                  </a:lnTo>
                  <a:lnTo>
                    <a:pt x="1325" y="141"/>
                  </a:lnTo>
                  <a:lnTo>
                    <a:pt x="1340" y="151"/>
                  </a:lnTo>
                  <a:lnTo>
                    <a:pt x="1382" y="189"/>
                  </a:lnTo>
                  <a:lnTo>
                    <a:pt x="1405" y="233"/>
                  </a:lnTo>
                  <a:lnTo>
                    <a:pt x="1414" y="276"/>
                  </a:lnTo>
                  <a:lnTo>
                    <a:pt x="1410" y="318"/>
                  </a:lnTo>
                  <a:lnTo>
                    <a:pt x="1400" y="356"/>
                  </a:lnTo>
                  <a:lnTo>
                    <a:pt x="1388" y="384"/>
                  </a:lnTo>
                  <a:lnTo>
                    <a:pt x="1378" y="406"/>
                  </a:lnTo>
                  <a:lnTo>
                    <a:pt x="1375" y="413"/>
                  </a:lnTo>
                  <a:lnTo>
                    <a:pt x="1383" y="410"/>
                  </a:lnTo>
                  <a:lnTo>
                    <a:pt x="1405" y="400"/>
                  </a:lnTo>
                  <a:lnTo>
                    <a:pt x="1420" y="397"/>
                  </a:lnTo>
                  <a:lnTo>
                    <a:pt x="1439" y="391"/>
                  </a:lnTo>
                  <a:lnTo>
                    <a:pt x="1459" y="386"/>
                  </a:lnTo>
                  <a:lnTo>
                    <a:pt x="1479" y="381"/>
                  </a:lnTo>
                  <a:lnTo>
                    <a:pt x="1522" y="375"/>
                  </a:lnTo>
                  <a:lnTo>
                    <a:pt x="1567" y="373"/>
                  </a:lnTo>
                  <a:lnTo>
                    <a:pt x="1608" y="381"/>
                  </a:lnTo>
                  <a:lnTo>
                    <a:pt x="1643" y="398"/>
                  </a:lnTo>
                  <a:lnTo>
                    <a:pt x="1664" y="430"/>
                  </a:lnTo>
                  <a:lnTo>
                    <a:pt x="1676" y="467"/>
                  </a:lnTo>
                  <a:lnTo>
                    <a:pt x="1678" y="554"/>
                  </a:lnTo>
                  <a:lnTo>
                    <a:pt x="1671" y="599"/>
                  </a:lnTo>
                  <a:lnTo>
                    <a:pt x="1661" y="637"/>
                  </a:lnTo>
                  <a:lnTo>
                    <a:pt x="1651" y="667"/>
                  </a:lnTo>
                  <a:lnTo>
                    <a:pt x="1643" y="687"/>
                  </a:lnTo>
                  <a:lnTo>
                    <a:pt x="1631" y="699"/>
                  </a:lnTo>
                  <a:lnTo>
                    <a:pt x="1626" y="705"/>
                  </a:lnTo>
                  <a:lnTo>
                    <a:pt x="1618" y="708"/>
                  </a:lnTo>
                  <a:lnTo>
                    <a:pt x="1601" y="714"/>
                  </a:lnTo>
                  <a:lnTo>
                    <a:pt x="1586" y="718"/>
                  </a:lnTo>
                  <a:lnTo>
                    <a:pt x="1546" y="72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直接连接符 34835"/>
            <p:cNvSpPr>
              <a:spLocks noChangeShapeType="1"/>
            </p:cNvSpPr>
            <p:nvPr/>
          </p:nvSpPr>
          <p:spPr bwMode="auto">
            <a:xfrm flipH="1">
              <a:off x="3255" y="3390"/>
              <a:ext cx="49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92" name="组合 34836"/>
            <p:cNvGrpSpPr>
              <a:grpSpLocks/>
            </p:cNvGrpSpPr>
            <p:nvPr/>
          </p:nvGrpSpPr>
          <p:grpSpPr bwMode="auto">
            <a:xfrm>
              <a:off x="2665" y="3523"/>
              <a:ext cx="443" cy="398"/>
              <a:chOff x="4032" y="1440"/>
              <a:chExt cx="960" cy="960"/>
            </a:xfrm>
          </p:grpSpPr>
          <p:sp>
            <p:nvSpPr>
              <p:cNvPr id="7193" name="椭圆 34837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0" cy="960"/>
              </a:xfrm>
              <a:prstGeom prst="ellipse">
                <a:avLst/>
              </a:prstGeom>
              <a:solidFill>
                <a:srgbClr val="66FF33"/>
              </a:solidFill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7194" name="椭圆 34838"/>
              <p:cNvSpPr>
                <a:spLocks noChangeArrowheads="1"/>
              </p:cNvSpPr>
              <p:nvPr/>
            </p:nvSpPr>
            <p:spPr bwMode="auto">
              <a:xfrm>
                <a:off x="4368" y="1776"/>
                <a:ext cx="288" cy="28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grpSp>
          <p:nvGrpSpPr>
            <p:cNvPr id="7195" name="组合 34839"/>
            <p:cNvGrpSpPr>
              <a:grpSpLocks/>
            </p:cNvGrpSpPr>
            <p:nvPr/>
          </p:nvGrpSpPr>
          <p:grpSpPr bwMode="auto">
            <a:xfrm>
              <a:off x="1975" y="3523"/>
              <a:ext cx="443" cy="398"/>
              <a:chOff x="4032" y="1440"/>
              <a:chExt cx="960" cy="960"/>
            </a:xfrm>
          </p:grpSpPr>
          <p:sp>
            <p:nvSpPr>
              <p:cNvPr id="7196" name="椭圆 34840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0" cy="960"/>
              </a:xfrm>
              <a:prstGeom prst="ellipse">
                <a:avLst/>
              </a:prstGeom>
              <a:solidFill>
                <a:srgbClr val="66FF33"/>
              </a:solidFill>
              <a:ln w="762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7197" name="椭圆 34841"/>
              <p:cNvSpPr>
                <a:spLocks noChangeArrowheads="1"/>
              </p:cNvSpPr>
              <p:nvPr/>
            </p:nvSpPr>
            <p:spPr bwMode="auto">
              <a:xfrm>
                <a:off x="4368" y="1776"/>
                <a:ext cx="288" cy="28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</p:grpSp>
      <p:sp>
        <p:nvSpPr>
          <p:cNvPr id="7198" name="矩形 34842"/>
          <p:cNvSpPr>
            <a:spLocks noChangeArrowheads="1"/>
          </p:cNvSpPr>
          <p:nvPr/>
        </p:nvSpPr>
        <p:spPr bwMode="auto">
          <a:xfrm>
            <a:off x="2057400" y="5543550"/>
            <a:ext cx="5943600" cy="457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4844" name="矩形 34843"/>
          <p:cNvSpPr>
            <a:spLocks noChangeArrowheads="1" noChangeShapeType="1" noTextEdit="1"/>
          </p:cNvSpPr>
          <p:nvPr/>
        </p:nvSpPr>
        <p:spPr bwMode="auto">
          <a:xfrm>
            <a:off x="2573338" y="1268413"/>
            <a:ext cx="3959225" cy="1362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8468"/>
              </a:avLst>
            </a:prstTxWarp>
          </a:bodyPr>
          <a:lstStyle/>
          <a:p>
            <a:pPr algn="ctr"/>
            <a:r>
              <a:rPr lang="zh-CN" altLang="en-US" sz="33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宋体"/>
                <a:ea typeface="宋体"/>
              </a:rPr>
              <a:t>今天我们学习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916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U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48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占位符 30721"/>
          <p:cNvSpPr>
            <a:spLocks noGrp="1" noChangeArrowheads="1"/>
          </p:cNvSpPr>
          <p:nvPr>
            <p:ph idx="1"/>
          </p:nvPr>
        </p:nvSpPr>
        <p:spPr>
          <a:xfrm>
            <a:off x="333375" y="881063"/>
            <a:ext cx="8477250" cy="3670300"/>
          </a:xfrm>
        </p:spPr>
        <p:txBody>
          <a:bodyPr/>
          <a:lstStyle/>
          <a:p>
            <a:r>
              <a:rPr lang="en-US" altLang="zh-CN" smtClean="0"/>
              <a:t>7</a:t>
            </a:r>
            <a:r>
              <a:rPr lang="zh-CN" altLang="en-US" smtClean="0"/>
              <a:t>．</a:t>
            </a:r>
            <a:r>
              <a:rPr lang="zh-CN" altLang="en-US" smtClean="0">
                <a:ea typeface="黑体" pitchFamily="49" charset="-122"/>
              </a:rPr>
              <a:t>【</a:t>
            </a:r>
            <a:r>
              <a:rPr lang="en-US" altLang="zh-CN" smtClean="0">
                <a:ea typeface="黑体" pitchFamily="49" charset="-122"/>
              </a:rPr>
              <a:t>2019</a:t>
            </a:r>
            <a:r>
              <a:rPr lang="en-US" altLang="zh-CN" smtClean="0">
                <a:latin typeface="Courier New" pitchFamily="49" charset="0"/>
                <a:ea typeface="黑体" pitchFamily="49" charset="-122"/>
              </a:rPr>
              <a:t>·</a:t>
            </a:r>
            <a:r>
              <a:rPr lang="zh-CN" altLang="en-US" smtClean="0">
                <a:ea typeface="黑体" pitchFamily="49" charset="-122"/>
              </a:rPr>
              <a:t>四川南充中考】</a:t>
            </a:r>
            <a:r>
              <a:rPr lang="zh-CN" altLang="en-US" smtClean="0"/>
              <a:t>将物体</a:t>
            </a:r>
            <a:r>
              <a:rPr lang="en-US" altLang="zh-CN" i="1" smtClean="0"/>
              <a:t>A</a:t>
            </a:r>
            <a:r>
              <a:rPr lang="zh-CN" altLang="en-US" smtClean="0"/>
              <a:t>放在水平面上，在水平拉力</a:t>
            </a:r>
            <a:r>
              <a:rPr lang="en-US" altLang="zh-CN" i="1" smtClean="0"/>
              <a:t>F</a:t>
            </a:r>
            <a:r>
              <a:rPr lang="en-US" altLang="zh-CN" baseline="-30000" smtClean="0"/>
              <a:t>1</a:t>
            </a:r>
            <a:r>
              <a:rPr lang="zh-CN" altLang="en-US" smtClean="0"/>
              <a:t>作用下，以</a:t>
            </a:r>
            <a:r>
              <a:rPr lang="en-US" altLang="zh-CN" i="1" smtClean="0">
                <a:latin typeface="Book Antiqua" pitchFamily="18" charset="0"/>
              </a:rPr>
              <a:t>v</a:t>
            </a:r>
            <a:r>
              <a:rPr lang="en-US" altLang="zh-CN" baseline="-30000" smtClean="0"/>
              <a:t>1</a:t>
            </a:r>
            <a:r>
              <a:rPr lang="zh-CN" altLang="en-US" smtClean="0"/>
              <a:t>＝</a:t>
            </a:r>
            <a:r>
              <a:rPr lang="en-US" altLang="zh-CN" smtClean="0"/>
              <a:t>4 m</a:t>
            </a:r>
            <a:r>
              <a:rPr lang="en-US" altLang="zh-CN" smtClean="0">
                <a:latin typeface="IPAPANNEW" pitchFamily="2" charset="0"/>
              </a:rPr>
              <a:t>/s</a:t>
            </a:r>
            <a:r>
              <a:rPr lang="zh-CN" altLang="en-US" smtClean="0">
                <a:latin typeface="IPAPANNEW" pitchFamily="2" charset="0"/>
              </a:rPr>
              <a:t>的速度向右匀速运动，在同一水平面上，物体</a:t>
            </a:r>
            <a:r>
              <a:rPr lang="en-US" altLang="zh-CN" i="1" smtClean="0">
                <a:latin typeface="IPAPANNEW" pitchFamily="2" charset="0"/>
              </a:rPr>
              <a:t>A</a:t>
            </a:r>
            <a:r>
              <a:rPr lang="zh-CN" altLang="en-US" smtClean="0">
                <a:latin typeface="IPAPANNEW" pitchFamily="2" charset="0"/>
              </a:rPr>
              <a:t>受到水平拉力</a:t>
            </a:r>
            <a:r>
              <a:rPr lang="en-US" altLang="zh-CN" i="1" smtClean="0">
                <a:latin typeface="IPAPANNEW" pitchFamily="2" charset="0"/>
              </a:rPr>
              <a:t>F</a:t>
            </a:r>
            <a:r>
              <a:rPr lang="en-US" altLang="zh-CN" baseline="-30000" smtClean="0">
                <a:latin typeface="IPAPANNEW" pitchFamily="2" charset="0"/>
              </a:rPr>
              <a:t>2</a:t>
            </a:r>
            <a:r>
              <a:rPr lang="zh-CN" altLang="en-US" smtClean="0">
                <a:latin typeface="IPAPANNEW" pitchFamily="2" charset="0"/>
              </a:rPr>
              <a:t>作用时，以</a:t>
            </a:r>
            <a:r>
              <a:rPr lang="en-US" altLang="zh-CN" i="1" smtClean="0">
                <a:latin typeface="IPAPANNEW" pitchFamily="2" charset="0"/>
              </a:rPr>
              <a:t>v</a:t>
            </a:r>
            <a:r>
              <a:rPr lang="en-US" altLang="zh-CN" baseline="-30000" smtClean="0">
                <a:latin typeface="IPAPANNEW" pitchFamily="2" charset="0"/>
              </a:rPr>
              <a:t>2</a:t>
            </a:r>
            <a:r>
              <a:rPr lang="zh-CN" altLang="en-US" smtClean="0">
                <a:latin typeface="IPAPANNEW" pitchFamily="2" charset="0"/>
              </a:rPr>
              <a:t>＝</a:t>
            </a:r>
            <a:r>
              <a:rPr lang="en-US" altLang="zh-CN" smtClean="0">
                <a:latin typeface="IPAPANNEW" pitchFamily="2" charset="0"/>
              </a:rPr>
              <a:t>6 m/</a:t>
            </a:r>
            <a:r>
              <a:rPr lang="en-US" altLang="zh-CN" smtClean="0"/>
              <a:t>s</a:t>
            </a:r>
            <a:r>
              <a:rPr lang="zh-CN" altLang="en-US" smtClean="0"/>
              <a:t>的速度向右匀速运动，两次移动的距离相同，则两次拉力做功</a:t>
            </a:r>
            <a:r>
              <a:rPr lang="en-US" altLang="zh-CN" i="1" smtClean="0"/>
              <a:t>W</a:t>
            </a:r>
            <a:r>
              <a:rPr lang="en-US" altLang="zh-CN" baseline="-30000" smtClean="0"/>
              <a:t>1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smtClean="0"/>
              <a:t>__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i="1" smtClean="0"/>
              <a:t>W</a:t>
            </a:r>
            <a:r>
              <a:rPr lang="en-US" altLang="zh-CN" baseline="-30000" smtClean="0"/>
              <a:t>2</a:t>
            </a:r>
            <a:r>
              <a:rPr lang="zh-CN" altLang="en-US" smtClean="0"/>
              <a:t>，两次拉力的功率</a:t>
            </a:r>
            <a:r>
              <a:rPr lang="en-US" altLang="zh-CN" i="1" smtClean="0"/>
              <a:t>P</a:t>
            </a:r>
            <a:r>
              <a:rPr lang="en-US" altLang="zh-CN" baseline="-30000" smtClean="0"/>
              <a:t>1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smtClean="0"/>
              <a:t>__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i="1" smtClean="0"/>
              <a:t>P</a:t>
            </a:r>
            <a:r>
              <a:rPr lang="en-US" altLang="zh-CN" baseline="-30000" smtClean="0"/>
              <a:t>2</a:t>
            </a:r>
            <a:r>
              <a:rPr lang="en-US" altLang="zh-CN" smtClean="0"/>
              <a:t>.(</a:t>
            </a:r>
            <a:r>
              <a:rPr lang="zh-CN" altLang="en-US" smtClean="0"/>
              <a:t>均选填“＞”“＜”或“＝”</a:t>
            </a:r>
            <a:r>
              <a:rPr lang="en-US" altLang="zh-CN" smtClean="0"/>
              <a:t>)</a:t>
            </a:r>
          </a:p>
        </p:txBody>
      </p:sp>
      <p:sp>
        <p:nvSpPr>
          <p:cNvPr id="30725" name="矩形 30724"/>
          <p:cNvSpPr>
            <a:spLocks noChangeArrowheads="1"/>
          </p:cNvSpPr>
          <p:nvPr/>
        </p:nvSpPr>
        <p:spPr bwMode="auto">
          <a:xfrm>
            <a:off x="5805488" y="3319463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＝　</a:t>
            </a:r>
          </a:p>
        </p:txBody>
      </p:sp>
      <p:sp>
        <p:nvSpPr>
          <p:cNvPr id="30726" name="矩形 30725"/>
          <p:cNvSpPr>
            <a:spLocks noChangeArrowheads="1"/>
          </p:cNvSpPr>
          <p:nvPr/>
        </p:nvSpPr>
        <p:spPr bwMode="auto">
          <a:xfrm>
            <a:off x="3686175" y="3776663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&lt;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80828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占位符 32769"/>
          <p:cNvSpPr>
            <a:spLocks noGrp="1" noChangeArrowheads="1"/>
          </p:cNvSpPr>
          <p:nvPr>
            <p:ph idx="1"/>
          </p:nvPr>
        </p:nvSpPr>
        <p:spPr>
          <a:xfrm>
            <a:off x="333375" y="881063"/>
            <a:ext cx="8477250" cy="2136775"/>
          </a:xfrm>
        </p:spPr>
        <p:txBody>
          <a:bodyPr/>
          <a:lstStyle/>
          <a:p>
            <a:r>
              <a:rPr lang="en-US" altLang="zh-CN" smtClean="0"/>
              <a:t>8</a:t>
            </a:r>
            <a:r>
              <a:rPr lang="zh-CN" altLang="en-US" smtClean="0"/>
              <a:t>．</a:t>
            </a:r>
            <a:r>
              <a:rPr lang="zh-CN" altLang="en-US" smtClean="0">
                <a:ea typeface="黑体" pitchFamily="49" charset="-122"/>
              </a:rPr>
              <a:t>【贵州安顺中考】</a:t>
            </a:r>
            <a:r>
              <a:rPr lang="zh-CN" altLang="en-US" smtClean="0"/>
              <a:t>在自由下落过程中，物体运动速度会越来越快，一个物体由</a:t>
            </a:r>
            <a:r>
              <a:rPr lang="en-US" altLang="zh-CN" i="1" smtClean="0"/>
              <a:t>A</a:t>
            </a:r>
            <a:r>
              <a:rPr lang="zh-CN" altLang="en-US" smtClean="0"/>
              <a:t>点自由下落，相继经过</a:t>
            </a:r>
            <a:r>
              <a:rPr lang="en-US" altLang="zh-CN" i="1" smtClean="0"/>
              <a:t>B</a:t>
            </a:r>
            <a:r>
              <a:rPr lang="zh-CN" altLang="en-US" smtClean="0"/>
              <a:t>、</a:t>
            </a:r>
            <a:r>
              <a:rPr lang="en-US" altLang="zh-CN" i="1" smtClean="0"/>
              <a:t>C</a:t>
            </a:r>
            <a:r>
              <a:rPr lang="zh-CN" altLang="en-US" smtClean="0"/>
              <a:t>两点，已知</a:t>
            </a:r>
            <a:r>
              <a:rPr lang="en-US" altLang="zh-CN" i="1" smtClean="0"/>
              <a:t>AB</a:t>
            </a:r>
            <a:r>
              <a:rPr lang="zh-CN" altLang="en-US" smtClean="0"/>
              <a:t>＝</a:t>
            </a:r>
            <a:r>
              <a:rPr lang="en-US" altLang="zh-CN" i="1" smtClean="0"/>
              <a:t>BC</a:t>
            </a:r>
            <a:r>
              <a:rPr lang="en-US" altLang="zh-CN" smtClean="0"/>
              <a:t>.</a:t>
            </a:r>
            <a:r>
              <a:rPr lang="zh-CN" altLang="en-US" smtClean="0"/>
              <a:t>如图所示，物体在</a:t>
            </a:r>
            <a:r>
              <a:rPr lang="en-US" altLang="zh-CN" i="1" smtClean="0"/>
              <a:t>AB</a:t>
            </a:r>
            <a:r>
              <a:rPr lang="zh-CN" altLang="en-US" smtClean="0"/>
              <a:t>段重力做功</a:t>
            </a:r>
            <a:r>
              <a:rPr lang="en-US" altLang="zh-CN" i="1" smtClean="0"/>
              <a:t>W</a:t>
            </a:r>
            <a:r>
              <a:rPr lang="en-US" altLang="zh-CN" baseline="-30000" smtClean="0"/>
              <a:t>1</a:t>
            </a:r>
            <a:r>
              <a:rPr lang="zh-CN" altLang="en-US" smtClean="0"/>
              <a:t>，做功功率</a:t>
            </a:r>
            <a:r>
              <a:rPr lang="en-US" altLang="zh-CN" i="1" smtClean="0"/>
              <a:t>P</a:t>
            </a:r>
            <a:r>
              <a:rPr lang="en-US" altLang="zh-CN" baseline="-30000" smtClean="0"/>
              <a:t>1</a:t>
            </a:r>
            <a:r>
              <a:rPr lang="zh-CN" altLang="en-US" smtClean="0"/>
              <a:t>；在</a:t>
            </a:r>
            <a:r>
              <a:rPr lang="en-US" altLang="zh-CN" i="1" smtClean="0"/>
              <a:t>BC</a:t>
            </a:r>
            <a:r>
              <a:rPr lang="zh-CN" altLang="en-US" smtClean="0"/>
              <a:t>段重力做功</a:t>
            </a:r>
            <a:r>
              <a:rPr lang="en-US" altLang="zh-CN" i="1" smtClean="0"/>
              <a:t>W</a:t>
            </a:r>
            <a:r>
              <a:rPr lang="en-US" altLang="zh-CN" baseline="-30000" smtClean="0"/>
              <a:t>2</a:t>
            </a:r>
            <a:r>
              <a:rPr lang="zh-CN" altLang="en-US" smtClean="0"/>
              <a:t>，做功功率</a:t>
            </a:r>
            <a:r>
              <a:rPr lang="en-US" altLang="zh-CN" i="1" smtClean="0"/>
              <a:t>P</a:t>
            </a:r>
            <a:r>
              <a:rPr lang="en-US" altLang="zh-CN" baseline="-30000" smtClean="0"/>
              <a:t>2</a:t>
            </a:r>
            <a:r>
              <a:rPr lang="zh-CN" altLang="en-US" smtClean="0"/>
              <a:t>，则</a:t>
            </a:r>
            <a:r>
              <a:rPr lang="en-US" altLang="zh-CN" i="1" smtClean="0"/>
              <a:t>W</a:t>
            </a:r>
            <a:r>
              <a:rPr lang="en-US" altLang="zh-CN" baseline="-30000" smtClean="0"/>
              <a:t>1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smtClean="0"/>
              <a:t>__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i="1" smtClean="0"/>
              <a:t>W</a:t>
            </a:r>
            <a:r>
              <a:rPr lang="en-US" altLang="zh-CN" baseline="-30000" smtClean="0"/>
              <a:t>2</a:t>
            </a:r>
            <a:r>
              <a:rPr lang="zh-CN" altLang="en-US" smtClean="0"/>
              <a:t>，</a:t>
            </a:r>
            <a:r>
              <a:rPr lang="en-US" altLang="zh-CN" i="1" smtClean="0"/>
              <a:t>P</a:t>
            </a:r>
            <a:r>
              <a:rPr lang="en-US" altLang="zh-CN" baseline="-30000" smtClean="0"/>
              <a:t>1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smtClean="0"/>
              <a:t>__</a:t>
            </a:r>
            <a:r>
              <a:rPr lang="en-US" altLang="zh-CN" smtClean="0">
                <a:ea typeface="楷体_GB2312" pitchFamily="49" charset="-122"/>
              </a:rPr>
              <a:t>__</a:t>
            </a:r>
            <a:r>
              <a:rPr lang="en-US" altLang="zh-CN" i="1" smtClean="0"/>
              <a:t>P</a:t>
            </a:r>
            <a:r>
              <a:rPr lang="en-US" altLang="zh-CN" baseline="-30000" smtClean="0"/>
              <a:t>2</a:t>
            </a:r>
            <a:r>
              <a:rPr lang="en-US" altLang="zh-CN" smtClean="0"/>
              <a:t>.(</a:t>
            </a:r>
            <a:r>
              <a:rPr lang="zh-CN" altLang="en-US" smtClean="0"/>
              <a:t>均选填“＞”“＜”或“＝”</a:t>
            </a:r>
            <a:r>
              <a:rPr lang="en-US" altLang="zh-CN" smtClean="0"/>
              <a:t>)</a:t>
            </a:r>
          </a:p>
        </p:txBody>
      </p:sp>
      <p:sp>
        <p:nvSpPr>
          <p:cNvPr id="32771" name="矩形 32770"/>
          <p:cNvSpPr>
            <a:spLocks noChangeArrowheads="1"/>
          </p:cNvSpPr>
          <p:nvPr/>
        </p:nvSpPr>
        <p:spPr bwMode="auto">
          <a:xfrm>
            <a:off x="2584450" y="3387725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＝　</a:t>
            </a:r>
          </a:p>
        </p:txBody>
      </p:sp>
      <p:sp>
        <p:nvSpPr>
          <p:cNvPr id="32772" name="矩形 32771"/>
          <p:cNvSpPr>
            <a:spLocks noChangeArrowheads="1"/>
          </p:cNvSpPr>
          <p:nvPr/>
        </p:nvSpPr>
        <p:spPr bwMode="auto">
          <a:xfrm>
            <a:off x="5268913" y="3387725"/>
            <a:ext cx="59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＜　</a:t>
            </a:r>
          </a:p>
        </p:txBody>
      </p:sp>
      <p:pic>
        <p:nvPicPr>
          <p:cNvPr id="49156" name="图片 32772" descr="D:/张蕴霞/课件/天府教育/2019/全能学练课时达标练与测/8下人教物理/新建文件夹/E87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073525"/>
            <a:ext cx="663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51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4"/>
          <p:cNvSpPr txBox="1">
            <a:spLocks noChangeArrowheads="1"/>
          </p:cNvSpPr>
          <p:nvPr/>
        </p:nvSpPr>
        <p:spPr bwMode="auto">
          <a:xfrm>
            <a:off x="395288" y="260350"/>
            <a:ext cx="835183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800" b="1">
              <a:solidFill>
                <a:srgbClr val="0000FF"/>
              </a:solidFill>
              <a:latin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9.如图甲所示，放在水平地面上的物体，受到方向不变的水平拉力F的作用，其F﹣t和v﹣t图象分别如图乙、丙所示，下列说法正确的是（　　）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A．当t=2s时，物体处于静止状态，摩擦力是0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B．0-2s内，拉力做功为6J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C．4﹣6s内，拉力F做的功是20J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D．4﹣6s内拉力做的功率为9 W</a:t>
            </a:r>
          </a:p>
        </p:txBody>
      </p:sp>
      <p:pic>
        <p:nvPicPr>
          <p:cNvPr id="50178" name="图片 2" descr="G5D3KFQW)HN55J3NW`P8C3T"/>
          <p:cNvPicPr>
            <a:picLocks noChangeAspect="1" noChangeArrowheads="1"/>
          </p:cNvPicPr>
          <p:nvPr/>
        </p:nvPicPr>
        <p:blipFill>
          <a:blip r:embed="rId4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351338"/>
            <a:ext cx="7802563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337300" y="1785938"/>
            <a:ext cx="69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111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/>
          <p:cNvSpPr txBox="1">
            <a:spLocks noChangeArrowheads="1"/>
          </p:cNvSpPr>
          <p:nvPr/>
        </p:nvSpPr>
        <p:spPr bwMode="auto">
          <a:xfrm>
            <a:off x="5580063" y="1628775"/>
            <a:ext cx="3240087" cy="2632075"/>
          </a:xfrm>
          <a:prstGeom prst="rect">
            <a:avLst/>
          </a:prstGeom>
          <a:solidFill>
            <a:schemeClr val="bg1"/>
          </a:solidFill>
          <a:ln w="25400">
            <a:solidFill>
              <a:srgbClr val="3D8F95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>
                <a:solidFill>
                  <a:srgbClr val="000000"/>
                </a:solidFill>
                <a:latin typeface="华文楷体" pitchFamily="2" charset="-122"/>
              </a:rPr>
              <a:t>　　</a:t>
            </a:r>
            <a:r>
              <a:rPr lang="zh-CN" altLang="en-US" sz="4400" b="1">
                <a:solidFill>
                  <a:srgbClr val="000000"/>
                </a:solidFill>
                <a:latin typeface="华文楷体" pitchFamily="2" charset="-122"/>
              </a:rPr>
              <a:t>怎样测量自己爬楼梯的功率</a:t>
            </a:r>
            <a:r>
              <a:rPr lang="zh-CN" altLang="en-US" sz="4400" b="1">
                <a:solidFill>
                  <a:schemeClr val="hlink"/>
                </a:solidFill>
                <a:latin typeface="华文楷体" pitchFamily="2" charset="-122"/>
              </a:rPr>
              <a:t>？</a:t>
            </a:r>
          </a:p>
        </p:txBody>
      </p:sp>
      <p:sp>
        <p:nvSpPr>
          <p:cNvPr id="5" name="燕尾形 4"/>
          <p:cNvSpPr/>
          <p:nvPr/>
        </p:nvSpPr>
        <p:spPr>
          <a:xfrm flipH="1">
            <a:off x="4922838" y="3179763"/>
            <a:ext cx="500062" cy="785812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222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92263"/>
            <a:ext cx="4537075" cy="437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7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4"/>
          <p:cNvSpPr txBox="1">
            <a:spLocks noChangeArrowheads="1"/>
          </p:cNvSpPr>
          <p:nvPr/>
        </p:nvSpPr>
        <p:spPr bwMode="auto">
          <a:xfrm>
            <a:off x="250825" y="1482725"/>
            <a:ext cx="82454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   （</a:t>
            </a:r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）器材：体重计，皮尺，秒表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   （</a:t>
            </a:r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）需要测量的物理量：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       体重</a:t>
            </a:r>
            <a:r>
              <a:rPr lang="en-US" altLang="zh-CN" sz="4000">
                <a:solidFill>
                  <a:srgbClr val="9933FF"/>
                </a:solidFill>
              </a:rPr>
              <a:t>m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，楼层的高度</a:t>
            </a:r>
            <a:r>
              <a:rPr lang="en-US" altLang="zh-CN" sz="4000">
                <a:solidFill>
                  <a:srgbClr val="9933FF"/>
                </a:solidFill>
              </a:rPr>
              <a:t>h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，爬楼时间</a:t>
            </a:r>
            <a:r>
              <a:rPr lang="en-US" altLang="zh-CN" sz="4000" b="1">
                <a:solidFill>
                  <a:srgbClr val="9933FF"/>
                </a:solidFill>
              </a:rPr>
              <a:t>t</a:t>
            </a:r>
            <a:endParaRPr lang="zh-CN" altLang="en-US" sz="3600" b="1">
              <a:solidFill>
                <a:srgbClr val="000000"/>
              </a:solidFill>
              <a:latin typeface="华文楷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   （</a:t>
            </a:r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</a:rPr>
              <a:t>3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</a:rPr>
              <a:t>）原理： </a:t>
            </a:r>
            <a:r>
              <a:rPr lang="en-US" altLang="zh-CN" sz="3600" b="1" i="1">
                <a:solidFill>
                  <a:srgbClr val="990000"/>
                </a:solidFill>
                <a:latin typeface="Times New Roman" pitchFamily="18" charset="0"/>
              </a:rPr>
              <a:t>W</a:t>
            </a:r>
            <a:r>
              <a:rPr lang="en-US" altLang="zh-CN" sz="3600" b="1">
                <a:solidFill>
                  <a:srgbClr val="990000"/>
                </a:solidFill>
                <a:latin typeface="Times New Roman" pitchFamily="18" charset="0"/>
              </a:rPr>
              <a:t> = </a:t>
            </a:r>
            <a:r>
              <a:rPr lang="en-US" altLang="zh-CN" sz="3600" b="1" i="1">
                <a:solidFill>
                  <a:srgbClr val="990000"/>
                </a:solidFill>
                <a:latin typeface="Times New Roman" pitchFamily="18" charset="0"/>
              </a:rPr>
              <a:t>Gh</a:t>
            </a:r>
            <a:r>
              <a:rPr lang="en-US" altLang="zh-CN" sz="3600" b="1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990000"/>
                </a:solidFill>
                <a:latin typeface="Times New Roman" pitchFamily="18" charset="0"/>
              </a:rPr>
              <a:t>                          </a:t>
            </a:r>
            <a:r>
              <a:rPr lang="zh-CN" altLang="en-US" sz="3600" b="1">
                <a:solidFill>
                  <a:srgbClr val="990000"/>
                </a:solidFill>
                <a:latin typeface="Times New Roman" pitchFamily="18" charset="0"/>
              </a:rPr>
              <a:t>或</a:t>
            </a:r>
            <a:r>
              <a:rPr lang="en-US" altLang="zh-CN" sz="3600" b="1">
                <a:solidFill>
                  <a:srgbClr val="9933FF"/>
                </a:solidFill>
                <a:latin typeface="Times New Roman" pitchFamily="18" charset="0"/>
              </a:rPr>
              <a:t>P=</a:t>
            </a: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6200" name="Object 56"/>
          <p:cNvGraphicFramePr>
            <a:graphicFrameLocks noChangeAspect="1"/>
          </p:cNvGraphicFramePr>
          <p:nvPr/>
        </p:nvGraphicFramePr>
        <p:xfrm>
          <a:off x="5399088" y="3716338"/>
          <a:ext cx="205263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8" r:id="rId3" imgW="494870" imgH="406048" progId="Equation.DSMT4">
                  <p:embed/>
                </p:oleObj>
              </mc:Choice>
              <mc:Fallback>
                <p:oleObj r:id="rId3" imgW="494870" imgH="4060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3716338"/>
                        <a:ext cx="2052637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500563" y="4546600"/>
            <a:ext cx="117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9933FF"/>
                </a:solidFill>
              </a:rPr>
              <a:t>mgh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892675" y="5140325"/>
            <a:ext cx="538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9933FF"/>
                </a:solidFill>
              </a:rPr>
              <a:t>t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4530725" y="5213350"/>
            <a:ext cx="118903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1187450" y="333375"/>
            <a:ext cx="6311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0000"/>
                </a:solidFill>
                <a:latin typeface="华文楷体" pitchFamily="2" charset="-122"/>
              </a:rPr>
              <a:t>测量自己爬楼梯的功率</a:t>
            </a:r>
          </a:p>
        </p:txBody>
      </p:sp>
    </p:spTree>
    <p:extLst>
      <p:ext uri="{BB962C8B-B14F-4D97-AF65-F5344CB8AC3E}">
        <p14:creationId xmlns:p14="http://schemas.microsoft.com/office/powerpoint/2010/main" val="33109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占位符 21505"/>
          <p:cNvSpPr>
            <a:spLocks noGrp="1" noChangeArrowheads="1"/>
          </p:cNvSpPr>
          <p:nvPr>
            <p:ph idx="1"/>
          </p:nvPr>
        </p:nvSpPr>
        <p:spPr>
          <a:xfrm>
            <a:off x="100013" y="360363"/>
            <a:ext cx="8477250" cy="5203825"/>
          </a:xfrm>
        </p:spPr>
        <p:txBody>
          <a:bodyPr/>
          <a:lstStyle/>
          <a:p>
            <a:r>
              <a:rPr lang="en-US" altLang="zh-CN" sz="2800" smtClean="0"/>
              <a:t>5</a:t>
            </a:r>
            <a:r>
              <a:rPr lang="zh-CN" altLang="en-US" sz="2800" smtClean="0"/>
              <a:t>．学习了功率的知识后，小科和几位同学准备做“估测上楼时的功率”的活动：</a:t>
            </a:r>
          </a:p>
          <a:p>
            <a:r>
              <a:rPr lang="en-US" altLang="zh-CN" sz="2800" smtClean="0"/>
              <a:t>(1)</a:t>
            </a:r>
            <a:r>
              <a:rPr lang="zh-CN" altLang="en-US" sz="2800" smtClean="0"/>
              <a:t>他需要的测量工具分别是测量身体质量</a:t>
            </a:r>
            <a:r>
              <a:rPr lang="en-US" altLang="zh-CN" sz="2800" i="1" smtClean="0"/>
              <a:t>m</a:t>
            </a:r>
            <a:r>
              <a:rPr lang="zh-CN" altLang="en-US" sz="2800" smtClean="0"/>
              <a:t>的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____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zh-CN" altLang="en-US" sz="2800" smtClean="0"/>
              <a:t>、测量爬楼高度</a:t>
            </a:r>
            <a:r>
              <a:rPr lang="en-US" altLang="zh-CN" sz="2800" i="1" smtClean="0"/>
              <a:t>h</a:t>
            </a:r>
            <a:r>
              <a:rPr lang="zh-CN" altLang="en-US" sz="2800" smtClean="0"/>
              <a:t>的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______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zh-CN" altLang="en-US" sz="2800" smtClean="0"/>
              <a:t>的和测量时间</a:t>
            </a:r>
            <a:r>
              <a:rPr lang="en-US" altLang="zh-CN" sz="2800" i="1" smtClean="0"/>
              <a:t>t</a:t>
            </a:r>
            <a:r>
              <a:rPr lang="zh-CN" altLang="en-US" sz="2800" smtClean="0"/>
              <a:t>的秒表．</a:t>
            </a:r>
            <a:r>
              <a:rPr lang="en-US" altLang="zh-CN" sz="2800" smtClean="0"/>
              <a:t>(</a:t>
            </a:r>
            <a:r>
              <a:rPr lang="zh-CN" altLang="en-US" sz="2800" smtClean="0"/>
              <a:t>均填写测量器材</a:t>
            </a:r>
            <a:r>
              <a:rPr lang="en-US" altLang="zh-CN" sz="2800" smtClean="0"/>
              <a:t>)</a:t>
            </a:r>
          </a:p>
          <a:p>
            <a:r>
              <a:rPr lang="en-US" altLang="zh-CN" sz="2800" smtClean="0"/>
              <a:t>(2)</a:t>
            </a:r>
            <a:r>
              <a:rPr lang="zh-CN" altLang="en-US" sz="2800" smtClean="0"/>
              <a:t>利用所测物理量计算功率的表达式是</a:t>
            </a:r>
            <a:r>
              <a:rPr lang="en-US" altLang="zh-CN" sz="2800" i="1" smtClean="0"/>
              <a:t>P</a:t>
            </a:r>
            <a:r>
              <a:rPr lang="zh-CN" altLang="en-US" sz="2800" smtClean="0"/>
              <a:t>＝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>
                <a:ea typeface="宋体-方正超大字符集" pitchFamily="65" charset="-122"/>
              </a:rPr>
              <a:t>__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.</a:t>
            </a:r>
          </a:p>
          <a:p>
            <a:r>
              <a:rPr lang="en-US" altLang="zh-CN" sz="2800" smtClean="0"/>
              <a:t>(3)</a:t>
            </a:r>
            <a:r>
              <a:rPr lang="zh-CN" altLang="en-US" sz="2800" smtClean="0"/>
              <a:t>测得小科的质量是</a:t>
            </a:r>
            <a:r>
              <a:rPr lang="en-US" altLang="zh-CN" sz="2800" smtClean="0"/>
              <a:t>50 kg</a:t>
            </a:r>
            <a:r>
              <a:rPr lang="zh-CN" altLang="en-US" sz="2800" smtClean="0"/>
              <a:t>，他从一楼登上三楼</a:t>
            </a:r>
            <a:r>
              <a:rPr lang="en-US" altLang="zh-CN" sz="2800" smtClean="0"/>
              <a:t>(</a:t>
            </a:r>
            <a:r>
              <a:rPr lang="zh-CN" altLang="en-US" sz="2800" smtClean="0"/>
              <a:t>每层楼高</a:t>
            </a:r>
            <a:r>
              <a:rPr lang="en-US" altLang="zh-CN" sz="2800" smtClean="0"/>
              <a:t>3 m)</a:t>
            </a:r>
            <a:r>
              <a:rPr lang="zh-CN" altLang="en-US" sz="2800" smtClean="0"/>
              <a:t>用了</a:t>
            </a:r>
            <a:r>
              <a:rPr lang="en-US" altLang="zh-CN" sz="2800" smtClean="0"/>
              <a:t>20 s</a:t>
            </a:r>
            <a:r>
              <a:rPr lang="zh-CN" altLang="en-US" sz="2800" smtClean="0"/>
              <a:t>的时间，则小明登楼的功率是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___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W.(</a:t>
            </a:r>
            <a:r>
              <a:rPr lang="en-US" altLang="zh-CN" sz="2800" i="1" smtClean="0"/>
              <a:t>g</a:t>
            </a:r>
            <a:r>
              <a:rPr lang="zh-CN" altLang="en-US" sz="2800" smtClean="0"/>
              <a:t>取</a:t>
            </a:r>
            <a:r>
              <a:rPr lang="en-US" altLang="zh-CN" sz="2800" smtClean="0"/>
              <a:t>10 N/kg)</a:t>
            </a:r>
          </a:p>
          <a:p>
            <a:r>
              <a:rPr lang="en-US" altLang="zh-CN" sz="2800" smtClean="0"/>
              <a:t>(4)</a:t>
            </a:r>
            <a:r>
              <a:rPr lang="zh-CN" altLang="en-US" sz="2800" smtClean="0"/>
              <a:t>小科要和小明比赛看谁先从一楼爬到六楼，于是两人同时开始向上爬，结果小科先到六楼，小明后到六楼．已知他俩的体重相同，他俩做的功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____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zh-CN" altLang="en-US" sz="2800" smtClean="0"/>
              <a:t>大，功率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en-US" altLang="zh-CN" sz="2800" smtClean="0"/>
              <a:t>____</a:t>
            </a:r>
            <a:r>
              <a:rPr lang="en-US" altLang="zh-CN" sz="2800" smtClean="0">
                <a:ea typeface="楷体_GB2312" pitchFamily="49" charset="-122"/>
              </a:rPr>
              <a:t>__</a:t>
            </a:r>
            <a:r>
              <a:rPr lang="zh-CN" altLang="en-US" sz="2800" smtClean="0"/>
              <a:t>大．</a:t>
            </a:r>
            <a:endParaRPr lang="en-US" altLang="zh-CN" sz="2800" smtClean="0"/>
          </a:p>
        </p:txBody>
      </p:sp>
      <p:sp>
        <p:nvSpPr>
          <p:cNvPr id="21507" name="矩形 21506"/>
          <p:cNvSpPr>
            <a:spLocks noChangeArrowheads="1"/>
          </p:cNvSpPr>
          <p:nvPr/>
        </p:nvSpPr>
        <p:spPr bwMode="auto">
          <a:xfrm>
            <a:off x="1019175" y="1687513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磅秤　</a:t>
            </a:r>
          </a:p>
        </p:txBody>
      </p:sp>
      <p:sp>
        <p:nvSpPr>
          <p:cNvPr id="21508" name="矩形 21507"/>
          <p:cNvSpPr>
            <a:spLocks noChangeArrowheads="1"/>
          </p:cNvSpPr>
          <p:nvPr/>
        </p:nvSpPr>
        <p:spPr bwMode="auto">
          <a:xfrm>
            <a:off x="5510213" y="1776413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刻度尺　</a:t>
            </a:r>
          </a:p>
        </p:txBody>
      </p:sp>
      <p:sp>
        <p:nvSpPr>
          <p:cNvPr id="21509" name="矩形 21508"/>
          <p:cNvSpPr>
            <a:spLocks noChangeArrowheads="1"/>
          </p:cNvSpPr>
          <p:nvPr/>
        </p:nvSpPr>
        <p:spPr bwMode="auto">
          <a:xfrm>
            <a:off x="900113" y="401955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150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　</a:t>
            </a:r>
          </a:p>
        </p:txBody>
      </p:sp>
      <p:sp>
        <p:nvSpPr>
          <p:cNvPr id="21510" name="矩形 21509"/>
          <p:cNvSpPr>
            <a:spLocks noChangeArrowheads="1"/>
          </p:cNvSpPr>
          <p:nvPr/>
        </p:nvSpPr>
        <p:spPr bwMode="auto">
          <a:xfrm>
            <a:off x="1287463" y="6181725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一样　</a:t>
            </a:r>
          </a:p>
        </p:txBody>
      </p:sp>
      <p:sp>
        <p:nvSpPr>
          <p:cNvPr id="21511" name="矩形 21510"/>
          <p:cNvSpPr>
            <a:spLocks noChangeArrowheads="1"/>
          </p:cNvSpPr>
          <p:nvPr/>
        </p:nvSpPr>
        <p:spPr bwMode="auto">
          <a:xfrm>
            <a:off x="3924300" y="61817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小科　</a:t>
            </a:r>
          </a:p>
        </p:txBody>
      </p:sp>
      <p:graphicFrame>
        <p:nvGraphicFramePr>
          <p:cNvPr id="21512" name="对象 21511"/>
          <p:cNvGraphicFramePr>
            <a:graphicFrameLocks/>
          </p:cNvGraphicFramePr>
          <p:nvPr/>
        </p:nvGraphicFramePr>
        <p:xfrm>
          <a:off x="7429500" y="2390775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2" r:id="rId3" imgW="1130400" imgH="853560" progId="Word.Document.8">
                  <p:embed/>
                </p:oleObj>
              </mc:Choice>
              <mc:Fallback>
                <p:oleObj r:id="rId3" imgW="1130400" imgH="8535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390775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54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54273"/>
          <p:cNvSpPr>
            <a:spLocks noChangeArrowheads="1"/>
          </p:cNvSpPr>
          <p:nvPr/>
        </p:nvSpPr>
        <p:spPr bwMode="auto">
          <a:xfrm>
            <a:off x="1012825" y="5162550"/>
            <a:ext cx="80168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Garamond" pitchFamily="18" charset="0"/>
              </a:rPr>
              <a:t>操场上有一堆砖，需要搬到正在修建的楼房上去，我们可以采用几种方法搬上去呢？</a:t>
            </a:r>
          </a:p>
        </p:txBody>
      </p:sp>
      <p:pic>
        <p:nvPicPr>
          <p:cNvPr id="54275" name="内容占位符 5427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16840" y="1770691"/>
            <a:ext cx="4248150" cy="3206750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8195" name="图片 54275" descr="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096963"/>
            <a:ext cx="2286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4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圆角矩形 5"/>
          <p:cNvSpPr>
            <a:spLocks noChangeArrowheads="1"/>
          </p:cNvSpPr>
          <p:nvPr/>
        </p:nvSpPr>
        <p:spPr bwMode="auto">
          <a:xfrm>
            <a:off x="2560638" y="876300"/>
            <a:ext cx="4579937" cy="11509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人与起重机，哪个做功快？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你是怎样比较出来的？</a:t>
            </a:r>
            <a:endParaRPr lang="zh-CN" altLang="en-US" sz="2800" b="1">
              <a:latin typeface="华文楷体" pitchFamily="2" charset="-122"/>
            </a:endParaRPr>
          </a:p>
        </p:txBody>
      </p:sp>
      <p:grpSp>
        <p:nvGrpSpPr>
          <p:cNvPr id="10242" name="组合 33818"/>
          <p:cNvGrpSpPr>
            <a:grpSpLocks/>
          </p:cNvGrpSpPr>
          <p:nvPr/>
        </p:nvGrpSpPr>
        <p:grpSpPr bwMode="auto">
          <a:xfrm>
            <a:off x="1031875" y="2130425"/>
            <a:ext cx="7561263" cy="3671888"/>
            <a:chOff x="521" y="482"/>
            <a:chExt cx="4763" cy="2313"/>
          </a:xfrm>
        </p:grpSpPr>
        <p:pic>
          <p:nvPicPr>
            <p:cNvPr id="10243" name="图片 338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482"/>
              <a:ext cx="4445" cy="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4" name="组合 33808"/>
            <p:cNvGrpSpPr>
              <a:grpSpLocks/>
            </p:cNvGrpSpPr>
            <p:nvPr/>
          </p:nvGrpSpPr>
          <p:grpSpPr bwMode="auto">
            <a:xfrm>
              <a:off x="3606" y="2387"/>
              <a:ext cx="1406" cy="408"/>
              <a:chOff x="2880" y="2432"/>
              <a:chExt cx="2394" cy="635"/>
            </a:xfrm>
          </p:grpSpPr>
          <p:pic>
            <p:nvPicPr>
              <p:cNvPr id="10245" name="图片 3380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478"/>
                <a:ext cx="2394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6" name="矩形 33807"/>
              <p:cNvSpPr>
                <a:spLocks noChangeArrowheads="1"/>
              </p:cNvSpPr>
              <p:nvPr/>
            </p:nvSpPr>
            <p:spPr bwMode="auto">
              <a:xfrm>
                <a:off x="2880" y="2432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  <p:grpSp>
          <p:nvGrpSpPr>
            <p:cNvPr id="10247" name="组合 33809"/>
            <p:cNvGrpSpPr>
              <a:grpSpLocks/>
            </p:cNvGrpSpPr>
            <p:nvPr/>
          </p:nvGrpSpPr>
          <p:grpSpPr bwMode="auto">
            <a:xfrm>
              <a:off x="521" y="2387"/>
              <a:ext cx="1361" cy="408"/>
              <a:chOff x="2925" y="3249"/>
              <a:chExt cx="2359" cy="635"/>
            </a:xfrm>
          </p:grpSpPr>
          <p:pic>
            <p:nvPicPr>
              <p:cNvPr id="10248" name="图片 338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3294"/>
                <a:ext cx="2268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9" name="矩形 33811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  <p:grpSp>
          <p:nvGrpSpPr>
            <p:cNvPr id="10250" name="组合 33812"/>
            <p:cNvGrpSpPr>
              <a:grpSpLocks/>
            </p:cNvGrpSpPr>
            <p:nvPr/>
          </p:nvGrpSpPr>
          <p:grpSpPr bwMode="auto">
            <a:xfrm>
              <a:off x="2199" y="2432"/>
              <a:ext cx="1044" cy="317"/>
              <a:chOff x="1746" y="2341"/>
              <a:chExt cx="2359" cy="635"/>
            </a:xfrm>
          </p:grpSpPr>
          <p:pic>
            <p:nvPicPr>
              <p:cNvPr id="10251" name="图片 338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2387"/>
                <a:ext cx="22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2" name="矩形 33814"/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</p:grpSp>
      <p:sp>
        <p:nvSpPr>
          <p:cNvPr id="104462" name="TextBox 8"/>
          <p:cNvSpPr>
            <a:spLocks noChangeArrowheads="1"/>
          </p:cNvSpPr>
          <p:nvPr/>
        </p:nvSpPr>
        <p:spPr bwMode="auto">
          <a:xfrm>
            <a:off x="2105025" y="6084888"/>
            <a:ext cx="5551488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itchFamily="2" charset="-122"/>
                <a:ea typeface="幼圆" pitchFamily="49" charset="-122"/>
              </a:rPr>
              <a:t>做一样多的功，所用时间不同。</a:t>
            </a:r>
          </a:p>
        </p:txBody>
      </p:sp>
      <p:sp>
        <p:nvSpPr>
          <p:cNvPr id="10254" name="文本框 33820"/>
          <p:cNvSpPr txBox="1">
            <a:spLocks noChangeArrowheads="1"/>
          </p:cNvSpPr>
          <p:nvPr/>
        </p:nvSpPr>
        <p:spPr bwMode="auto">
          <a:xfrm>
            <a:off x="1211263" y="3390900"/>
            <a:ext cx="53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/>
              <a:t>甲</a:t>
            </a:r>
          </a:p>
        </p:txBody>
      </p:sp>
      <p:sp>
        <p:nvSpPr>
          <p:cNvPr id="10255" name="文本框 33821"/>
          <p:cNvSpPr txBox="1">
            <a:spLocks noChangeArrowheads="1"/>
          </p:cNvSpPr>
          <p:nvPr/>
        </p:nvSpPr>
        <p:spPr bwMode="auto">
          <a:xfrm>
            <a:off x="8304213" y="3319463"/>
            <a:ext cx="53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/>
              <a:t>乙</a:t>
            </a:r>
          </a:p>
        </p:txBody>
      </p:sp>
    </p:spTree>
    <p:extLst>
      <p:ext uri="{BB962C8B-B14F-4D97-AF65-F5344CB8AC3E}">
        <p14:creationId xmlns:p14="http://schemas.microsoft.com/office/powerpoint/2010/main" val="6782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35867"/>
          <p:cNvGrpSpPr>
            <a:grpSpLocks/>
          </p:cNvGrpSpPr>
          <p:nvPr/>
        </p:nvGrpSpPr>
        <p:grpSpPr bwMode="auto">
          <a:xfrm>
            <a:off x="1420813" y="2043113"/>
            <a:ext cx="6769100" cy="3930650"/>
            <a:chOff x="793" y="1162"/>
            <a:chExt cx="4264" cy="2476"/>
          </a:xfrm>
        </p:grpSpPr>
        <p:pic>
          <p:nvPicPr>
            <p:cNvPr id="12290" name="图片 35863" descr="t9-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162"/>
              <a:ext cx="4127" cy="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1" name="组合 35864"/>
            <p:cNvGrpSpPr>
              <a:grpSpLocks/>
            </p:cNvGrpSpPr>
            <p:nvPr/>
          </p:nvGrpSpPr>
          <p:grpSpPr bwMode="auto">
            <a:xfrm>
              <a:off x="793" y="1252"/>
              <a:ext cx="1105" cy="1724"/>
              <a:chOff x="748" y="572"/>
              <a:chExt cx="1105" cy="1724"/>
            </a:xfrm>
          </p:grpSpPr>
          <p:pic>
            <p:nvPicPr>
              <p:cNvPr id="12292" name="图片 358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" y="572"/>
                <a:ext cx="936" cy="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3" name="矩形 35866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227" cy="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</p:grpSp>
      <p:pic>
        <p:nvPicPr>
          <p:cNvPr id="12294" name="图片 35842" descr="t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44700"/>
            <a:ext cx="65516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组合 35851"/>
          <p:cNvGrpSpPr>
            <a:grpSpLocks/>
          </p:cNvGrpSpPr>
          <p:nvPr/>
        </p:nvGrpSpPr>
        <p:grpSpPr bwMode="auto">
          <a:xfrm>
            <a:off x="3795713" y="5140325"/>
            <a:ext cx="1657350" cy="504825"/>
            <a:chOff x="1746" y="2341"/>
            <a:chExt cx="2359" cy="635"/>
          </a:xfrm>
        </p:grpSpPr>
        <p:pic>
          <p:nvPicPr>
            <p:cNvPr id="12296" name="图片 358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387"/>
              <a:ext cx="2292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矩形 35850"/>
            <p:cNvSpPr>
              <a:spLocks noChangeArrowheads="1"/>
            </p:cNvSpPr>
            <p:nvPr/>
          </p:nvSpPr>
          <p:spPr bwMode="auto">
            <a:xfrm>
              <a:off x="1746" y="2341"/>
              <a:ext cx="2359" cy="63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zh-CN">
                <a:ea typeface="幼圆" pitchFamily="49" charset="-122"/>
              </a:endParaRPr>
            </a:p>
          </p:txBody>
        </p:sp>
      </p:grpSp>
      <p:sp>
        <p:nvSpPr>
          <p:cNvPr id="12298" name="矩形 35852"/>
          <p:cNvSpPr>
            <a:spLocks noChangeArrowheads="1"/>
          </p:cNvSpPr>
          <p:nvPr/>
        </p:nvSpPr>
        <p:spPr bwMode="auto">
          <a:xfrm>
            <a:off x="1492250" y="4995863"/>
            <a:ext cx="12969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zh-CN" altLang="zh-CN">
              <a:ea typeface="幼圆" pitchFamily="49" charset="-122"/>
            </a:endParaRPr>
          </a:p>
        </p:txBody>
      </p:sp>
      <p:sp>
        <p:nvSpPr>
          <p:cNvPr id="12299" name="矩形 35853"/>
          <p:cNvSpPr>
            <a:spLocks noChangeArrowheads="1"/>
          </p:cNvSpPr>
          <p:nvPr/>
        </p:nvSpPr>
        <p:spPr bwMode="auto">
          <a:xfrm>
            <a:off x="6245225" y="4995863"/>
            <a:ext cx="12969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zh-CN" altLang="zh-CN">
              <a:ea typeface="幼圆" pitchFamily="49" charset="-122"/>
            </a:endParaRPr>
          </a:p>
        </p:txBody>
      </p:sp>
      <p:grpSp>
        <p:nvGrpSpPr>
          <p:cNvPr id="12300" name="组合 35858"/>
          <p:cNvGrpSpPr>
            <a:grpSpLocks/>
          </p:cNvGrpSpPr>
          <p:nvPr/>
        </p:nvGrpSpPr>
        <p:grpSpPr bwMode="auto">
          <a:xfrm>
            <a:off x="1420813" y="2187575"/>
            <a:ext cx="1754187" cy="2736850"/>
            <a:chOff x="748" y="572"/>
            <a:chExt cx="1105" cy="1724"/>
          </a:xfrm>
        </p:grpSpPr>
        <p:pic>
          <p:nvPicPr>
            <p:cNvPr id="12301" name="图片 358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572"/>
              <a:ext cx="936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矩形 35857"/>
            <p:cNvSpPr>
              <a:spLocks noChangeArrowheads="1"/>
            </p:cNvSpPr>
            <p:nvPr/>
          </p:nvSpPr>
          <p:spPr bwMode="auto">
            <a:xfrm>
              <a:off x="748" y="572"/>
              <a:ext cx="227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zh-CN">
                <a:ea typeface="幼圆" pitchFamily="49" charset="-122"/>
              </a:endParaRPr>
            </a:p>
          </p:txBody>
        </p:sp>
      </p:grpSp>
      <p:grpSp>
        <p:nvGrpSpPr>
          <p:cNvPr id="12303" name="组合 35846"/>
          <p:cNvGrpSpPr>
            <a:grpSpLocks/>
          </p:cNvGrpSpPr>
          <p:nvPr/>
        </p:nvGrpSpPr>
        <p:grpSpPr bwMode="auto">
          <a:xfrm>
            <a:off x="1133475" y="5140325"/>
            <a:ext cx="2160588" cy="647700"/>
            <a:chOff x="2925" y="3249"/>
            <a:chExt cx="2359" cy="635"/>
          </a:xfrm>
        </p:grpSpPr>
        <p:pic>
          <p:nvPicPr>
            <p:cNvPr id="12304" name="图片 3584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294"/>
              <a:ext cx="2268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矩形 35848"/>
            <p:cNvSpPr>
              <a:spLocks noChangeArrowheads="1"/>
            </p:cNvSpPr>
            <p:nvPr/>
          </p:nvSpPr>
          <p:spPr bwMode="auto">
            <a:xfrm>
              <a:off x="2925" y="3249"/>
              <a:ext cx="2359" cy="63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zh-CN">
                <a:ea typeface="幼圆" pitchFamily="49" charset="-122"/>
              </a:endParaRPr>
            </a:p>
          </p:txBody>
        </p:sp>
      </p:grpSp>
      <p:grpSp>
        <p:nvGrpSpPr>
          <p:cNvPr id="12306" name="组合 35845"/>
          <p:cNvGrpSpPr>
            <a:grpSpLocks/>
          </p:cNvGrpSpPr>
          <p:nvPr/>
        </p:nvGrpSpPr>
        <p:grpSpPr bwMode="auto">
          <a:xfrm>
            <a:off x="5957888" y="5140325"/>
            <a:ext cx="2160587" cy="647700"/>
            <a:chOff x="2925" y="3249"/>
            <a:chExt cx="2359" cy="635"/>
          </a:xfrm>
        </p:grpSpPr>
        <p:pic>
          <p:nvPicPr>
            <p:cNvPr id="12307" name="图片 358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294"/>
              <a:ext cx="2268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矩形 35844"/>
            <p:cNvSpPr>
              <a:spLocks noChangeArrowheads="1"/>
            </p:cNvSpPr>
            <p:nvPr/>
          </p:nvSpPr>
          <p:spPr bwMode="auto">
            <a:xfrm>
              <a:off x="2925" y="3249"/>
              <a:ext cx="2359" cy="63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zh-CN">
                <a:ea typeface="幼圆" pitchFamily="49" charset="-122"/>
              </a:endParaRPr>
            </a:p>
          </p:txBody>
        </p:sp>
      </p:grpSp>
      <p:sp>
        <p:nvSpPr>
          <p:cNvPr id="105494" name="TextBox 8"/>
          <p:cNvSpPr>
            <a:spLocks noChangeArrowheads="1"/>
          </p:cNvSpPr>
          <p:nvPr/>
        </p:nvSpPr>
        <p:spPr bwMode="auto">
          <a:xfrm>
            <a:off x="1781175" y="6003925"/>
            <a:ext cx="6315075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itchFamily="2" charset="-122"/>
                <a:ea typeface="幼圆" pitchFamily="49" charset="-122"/>
              </a:rPr>
              <a:t>在相同的时间内，做功多少不一样。</a:t>
            </a:r>
          </a:p>
        </p:txBody>
      </p:sp>
      <p:sp>
        <p:nvSpPr>
          <p:cNvPr id="12310" name="圆角矩形 5"/>
          <p:cNvSpPr>
            <a:spLocks noChangeArrowheads="1"/>
          </p:cNvSpPr>
          <p:nvPr/>
        </p:nvSpPr>
        <p:spPr bwMode="auto">
          <a:xfrm>
            <a:off x="2573338" y="862013"/>
            <a:ext cx="4667250" cy="11509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人与起重机，哪个做功快？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你是怎样比较出来的？</a:t>
            </a:r>
            <a:endParaRPr lang="zh-CN" altLang="en-US" sz="2800" b="1">
              <a:latin typeface="华文楷体" pitchFamily="2" charset="-122"/>
            </a:endParaRPr>
          </a:p>
        </p:txBody>
      </p:sp>
      <p:sp>
        <p:nvSpPr>
          <p:cNvPr id="12311" name="文本框 35870"/>
          <p:cNvSpPr txBox="1">
            <a:spLocks noChangeArrowheads="1"/>
          </p:cNvSpPr>
          <p:nvPr/>
        </p:nvSpPr>
        <p:spPr bwMode="auto">
          <a:xfrm>
            <a:off x="1025525" y="3303588"/>
            <a:ext cx="53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/>
              <a:t>甲</a:t>
            </a:r>
          </a:p>
        </p:txBody>
      </p:sp>
      <p:sp>
        <p:nvSpPr>
          <p:cNvPr id="12312" name="文本框 35871"/>
          <p:cNvSpPr txBox="1">
            <a:spLocks noChangeArrowheads="1"/>
          </p:cNvSpPr>
          <p:nvPr/>
        </p:nvSpPr>
        <p:spPr bwMode="auto">
          <a:xfrm>
            <a:off x="8118475" y="3232150"/>
            <a:ext cx="53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/>
              <a:t>乙</a:t>
            </a:r>
          </a:p>
        </p:txBody>
      </p:sp>
    </p:spTree>
    <p:extLst>
      <p:ext uri="{BB962C8B-B14F-4D97-AF65-F5344CB8AC3E}">
        <p14:creationId xmlns:p14="http://schemas.microsoft.com/office/powerpoint/2010/main" val="12141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1446213" y="831850"/>
            <a:ext cx="4349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3200" b="1">
                <a:latin typeface="宋体" pitchFamily="2" charset="-122"/>
              </a:rPr>
              <a:t>比较做功快慢的方法．</a:t>
            </a:r>
            <a:r>
              <a:rPr lang="zh-CN" alt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385888" y="1346200"/>
            <a:ext cx="7561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方法一： </a:t>
            </a:r>
            <a:r>
              <a:rPr lang="en-US" altLang="zh-CN" sz="2800" b="1" i="1">
                <a:latin typeface="Times New Roman" pitchFamily="18" charset="0"/>
              </a:rPr>
              <a:t>W</a:t>
            </a:r>
            <a:r>
              <a:rPr lang="zh-CN" altLang="en-US" sz="2800" b="1" baseline="-25000">
                <a:latin typeface="Times New Roman" pitchFamily="18" charset="0"/>
              </a:rPr>
              <a:t>甲</a:t>
            </a:r>
            <a:r>
              <a:rPr lang="en-US" altLang="zh-CN" sz="2800" b="1">
                <a:latin typeface="Times New Roman" pitchFamily="18" charset="0"/>
              </a:rPr>
              <a:t>=</a:t>
            </a:r>
            <a:r>
              <a:rPr lang="en-US" altLang="zh-CN" sz="2800" b="1" i="1">
                <a:latin typeface="Times New Roman" pitchFamily="18" charset="0"/>
              </a:rPr>
              <a:t>W</a:t>
            </a:r>
            <a:r>
              <a:rPr lang="zh-CN" altLang="en-US" sz="2800" b="1" baseline="-25000">
                <a:latin typeface="Times New Roman" pitchFamily="18" charset="0"/>
              </a:rPr>
              <a:t>乙</a:t>
            </a:r>
            <a:r>
              <a:rPr lang="zh-CN" altLang="en-US" sz="2800" b="1">
                <a:latin typeface="Times New Roman" pitchFamily="18" charset="0"/>
              </a:rPr>
              <a:t>时，用时间短的则做功快；</a:t>
            </a:r>
            <a:endParaRPr lang="zh-CN" altLang="en-US" sz="2800" b="1" baseline="-25000">
              <a:latin typeface="Times New Roman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385888" y="1885950"/>
            <a:ext cx="7342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方法二：  </a:t>
            </a:r>
            <a:r>
              <a:rPr lang="en-US" altLang="zh-CN" sz="2800" b="1" i="1">
                <a:latin typeface="Times New Roman" pitchFamily="18" charset="0"/>
              </a:rPr>
              <a:t>t</a:t>
            </a:r>
            <a:r>
              <a:rPr lang="zh-CN" altLang="en-US" sz="2800" b="1" baseline="-25000">
                <a:latin typeface="Times New Roman" pitchFamily="18" charset="0"/>
              </a:rPr>
              <a:t>甲</a:t>
            </a:r>
            <a:r>
              <a:rPr lang="en-US" altLang="zh-CN" sz="2800" b="1">
                <a:latin typeface="Times New Roman" pitchFamily="18" charset="0"/>
              </a:rPr>
              <a:t>= </a:t>
            </a:r>
            <a:r>
              <a:rPr lang="en-US" altLang="zh-CN" sz="2800" b="1" i="1">
                <a:latin typeface="Times New Roman" pitchFamily="18" charset="0"/>
              </a:rPr>
              <a:t>t</a:t>
            </a:r>
            <a:r>
              <a:rPr lang="zh-CN" altLang="en-US" sz="2800" b="1" baseline="-25000">
                <a:latin typeface="Times New Roman" pitchFamily="18" charset="0"/>
              </a:rPr>
              <a:t>乙</a:t>
            </a:r>
            <a:r>
              <a:rPr lang="zh-CN" altLang="en-US" sz="2800" b="1">
                <a:latin typeface="Times New Roman" pitchFamily="18" charset="0"/>
              </a:rPr>
              <a:t>时，做功多的则做功快。</a:t>
            </a:r>
          </a:p>
        </p:txBody>
      </p:sp>
      <p:sp>
        <p:nvSpPr>
          <p:cNvPr id="106501" name="圆角矩形 5"/>
          <p:cNvSpPr>
            <a:spLocks noChangeArrowheads="1"/>
          </p:cNvSpPr>
          <p:nvPr/>
        </p:nvSpPr>
        <p:spPr bwMode="auto">
          <a:xfrm>
            <a:off x="1243013" y="5751513"/>
            <a:ext cx="7488237" cy="1036637"/>
          </a:xfrm>
          <a:prstGeom prst="roundRect">
            <a:avLst>
              <a:gd name="adj" fmla="val 85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800" b="1">
                <a:latin typeface="Times New Roman" pitchFamily="18" charset="0"/>
              </a:rPr>
              <a:t>       </a:t>
            </a:r>
            <a:r>
              <a:rPr lang="zh-CN" altLang="en-US" sz="2800" b="1">
                <a:latin typeface="Times New Roman" pitchFamily="18" charset="0"/>
              </a:rPr>
              <a:t>若时间和做功都不相同，怎样去比较做功的快慢呢</a:t>
            </a:r>
            <a:r>
              <a:rPr lang="en-US" altLang="zh-CN" sz="2800" b="1">
                <a:latin typeface="Times New Roman" pitchFamily="18" charset="0"/>
              </a:rPr>
              <a:t>?</a:t>
            </a:r>
          </a:p>
        </p:txBody>
      </p:sp>
      <p:grpSp>
        <p:nvGrpSpPr>
          <p:cNvPr id="14341" name="组合 36885"/>
          <p:cNvGrpSpPr>
            <a:grpSpLocks/>
          </p:cNvGrpSpPr>
          <p:nvPr/>
        </p:nvGrpSpPr>
        <p:grpSpPr bwMode="auto">
          <a:xfrm>
            <a:off x="1744663" y="2438400"/>
            <a:ext cx="6265862" cy="3168650"/>
            <a:chOff x="657" y="1389"/>
            <a:chExt cx="3947" cy="1996"/>
          </a:xfrm>
        </p:grpSpPr>
        <p:pic>
          <p:nvPicPr>
            <p:cNvPr id="14342" name="图片 36875" descr="两种机械比较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389"/>
              <a:ext cx="3538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3" name="组合 36878"/>
            <p:cNvGrpSpPr>
              <a:grpSpLocks/>
            </p:cNvGrpSpPr>
            <p:nvPr/>
          </p:nvGrpSpPr>
          <p:grpSpPr bwMode="auto">
            <a:xfrm>
              <a:off x="657" y="3022"/>
              <a:ext cx="1225" cy="363"/>
              <a:chOff x="1701" y="1842"/>
              <a:chExt cx="2358" cy="636"/>
            </a:xfrm>
          </p:grpSpPr>
          <p:pic>
            <p:nvPicPr>
              <p:cNvPr id="14344" name="图片 3687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8" y="1887"/>
                <a:ext cx="2244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5" name="矩形 36877"/>
              <p:cNvSpPr>
                <a:spLocks noChangeArrowheads="1"/>
              </p:cNvSpPr>
              <p:nvPr/>
            </p:nvSpPr>
            <p:spPr bwMode="auto">
              <a:xfrm>
                <a:off x="1701" y="1842"/>
                <a:ext cx="2358" cy="636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  <p:grpSp>
          <p:nvGrpSpPr>
            <p:cNvPr id="14346" name="组合 36881"/>
            <p:cNvGrpSpPr>
              <a:grpSpLocks/>
            </p:cNvGrpSpPr>
            <p:nvPr/>
          </p:nvGrpSpPr>
          <p:grpSpPr bwMode="auto">
            <a:xfrm>
              <a:off x="3288" y="3022"/>
              <a:ext cx="1269" cy="363"/>
              <a:chOff x="1701" y="1842"/>
              <a:chExt cx="2358" cy="630"/>
            </a:xfrm>
          </p:grpSpPr>
          <p:pic>
            <p:nvPicPr>
              <p:cNvPr id="14347" name="图片 3687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" y="1848"/>
                <a:ext cx="23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8" name="矩形 36880"/>
              <p:cNvSpPr>
                <a:spLocks noChangeArrowheads="1"/>
              </p:cNvSpPr>
              <p:nvPr/>
            </p:nvSpPr>
            <p:spPr bwMode="auto">
              <a:xfrm>
                <a:off x="1701" y="1842"/>
                <a:ext cx="2358" cy="59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  <p:grpSp>
          <p:nvGrpSpPr>
            <p:cNvPr id="14349" name="组合 36882"/>
            <p:cNvGrpSpPr>
              <a:grpSpLocks/>
            </p:cNvGrpSpPr>
            <p:nvPr/>
          </p:nvGrpSpPr>
          <p:grpSpPr bwMode="auto">
            <a:xfrm>
              <a:off x="2064" y="3022"/>
              <a:ext cx="1044" cy="356"/>
              <a:chOff x="1746" y="2342"/>
              <a:chExt cx="2359" cy="712"/>
            </a:xfrm>
          </p:grpSpPr>
          <p:pic>
            <p:nvPicPr>
              <p:cNvPr id="14350" name="图片 3688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2387"/>
                <a:ext cx="22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1" name="矩形 36884"/>
              <p:cNvSpPr>
                <a:spLocks noChangeArrowheads="1"/>
              </p:cNvSpPr>
              <p:nvPr/>
            </p:nvSpPr>
            <p:spPr bwMode="auto">
              <a:xfrm>
                <a:off x="1746" y="2342"/>
                <a:ext cx="2359" cy="71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zh-CN">
                  <a:ea typeface="幼圆" pitchFamily="49" charset="-122"/>
                </a:endParaRPr>
              </a:p>
            </p:txBody>
          </p:sp>
        </p:grpSp>
      </p:grpSp>
      <p:sp>
        <p:nvSpPr>
          <p:cNvPr id="14352" name="文本框 36886"/>
          <p:cNvSpPr txBox="1">
            <a:spLocks noChangeArrowheads="1"/>
          </p:cNvSpPr>
          <p:nvPr/>
        </p:nvSpPr>
        <p:spPr bwMode="auto">
          <a:xfrm>
            <a:off x="2105025" y="3403600"/>
            <a:ext cx="53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/>
              <a:t>甲</a:t>
            </a:r>
          </a:p>
        </p:txBody>
      </p:sp>
      <p:sp>
        <p:nvSpPr>
          <p:cNvPr id="14353" name="文本框 36887"/>
          <p:cNvSpPr txBox="1">
            <a:spLocks noChangeArrowheads="1"/>
          </p:cNvSpPr>
          <p:nvPr/>
        </p:nvSpPr>
        <p:spPr bwMode="auto">
          <a:xfrm>
            <a:off x="7843838" y="3332163"/>
            <a:ext cx="53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/>
              <a:t>乙</a:t>
            </a:r>
          </a:p>
        </p:txBody>
      </p:sp>
    </p:spTree>
    <p:extLst>
      <p:ext uri="{BB962C8B-B14F-4D97-AF65-F5344CB8AC3E}">
        <p14:creationId xmlns:p14="http://schemas.microsoft.com/office/powerpoint/2010/main" val="4324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2030413"/>
            <a:ext cx="88931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宋体" pitchFamily="2" charset="-122"/>
              </a:rPr>
              <a:t>   </a:t>
            </a:r>
            <a:endParaRPr lang="en-US" altLang="zh-CN" sz="3600" b="1">
              <a:latin typeface="宋体" pitchFamily="2" charset="-122"/>
            </a:endParaRPr>
          </a:p>
          <a:p>
            <a:r>
              <a:rPr lang="zh-CN" altLang="en-US" sz="4000" b="1">
                <a:solidFill>
                  <a:srgbClr val="6600FF"/>
                </a:solidFill>
                <a:latin typeface="Times New Roman" pitchFamily="18" charset="0"/>
              </a:rPr>
              <a:t>（</a:t>
            </a:r>
            <a:r>
              <a:rPr lang="en-US" altLang="zh-CN" sz="4000" b="1">
                <a:solidFill>
                  <a:srgbClr val="6600FF"/>
                </a:solidFill>
                <a:latin typeface="Times New Roman" pitchFamily="18" charset="0"/>
              </a:rPr>
              <a:t>1</a:t>
            </a:r>
            <a:r>
              <a:rPr lang="zh-CN" altLang="en-US" sz="4000" b="1">
                <a:solidFill>
                  <a:srgbClr val="6600FF"/>
                </a:solidFill>
                <a:latin typeface="Times New Roman" pitchFamily="18" charset="0"/>
              </a:rPr>
              <a:t>）</a:t>
            </a:r>
            <a:r>
              <a:rPr lang="en-US" altLang="zh-CN" sz="4000" b="1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zh-CN" altLang="en-US" sz="4000" b="1">
                <a:solidFill>
                  <a:srgbClr val="6600FF"/>
                </a:solidFill>
                <a:latin typeface="Times New Roman" pitchFamily="18" charset="0"/>
              </a:rPr>
              <a:t>做功相同时，用时短的做功快。</a:t>
            </a:r>
          </a:p>
          <a:p>
            <a:r>
              <a:rPr lang="zh-CN" altLang="en-US" sz="4000" b="1">
                <a:solidFill>
                  <a:srgbClr val="6600FF"/>
                </a:solidFill>
                <a:latin typeface="Times New Roman" pitchFamily="18" charset="0"/>
              </a:rPr>
              <a:t>（</a:t>
            </a:r>
            <a:r>
              <a:rPr lang="en-US" altLang="zh-CN" sz="4000" b="1">
                <a:solidFill>
                  <a:srgbClr val="6600FF"/>
                </a:solidFill>
                <a:latin typeface="Times New Roman" pitchFamily="18" charset="0"/>
              </a:rPr>
              <a:t>2</a:t>
            </a:r>
            <a:r>
              <a:rPr lang="zh-CN" altLang="en-US" sz="4000" b="1">
                <a:solidFill>
                  <a:srgbClr val="6600FF"/>
                </a:solidFill>
                <a:latin typeface="Times New Roman" pitchFamily="18" charset="0"/>
              </a:rPr>
              <a:t>）时间相同时，做功多的则做功快。</a:t>
            </a:r>
          </a:p>
          <a:p>
            <a:endParaRPr lang="zh-CN" altLang="en-US" sz="4000" b="1">
              <a:solidFill>
                <a:srgbClr val="6600FF"/>
              </a:solidFill>
              <a:latin typeface="Times New Roman" pitchFamily="18" charset="0"/>
            </a:endParaRPr>
          </a:p>
          <a:p>
            <a:endParaRPr lang="en-US" altLang="zh-CN" sz="4000" b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1979613" y="787400"/>
            <a:ext cx="6007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chemeClr val="bg2"/>
                </a:solidFill>
                <a:latin typeface="楷体" pitchFamily="49" charset="-122"/>
              </a:rPr>
              <a:t>比较做功快慢的方法</a:t>
            </a:r>
            <a:r>
              <a:rPr lang="en-US" altLang="zh-CN" sz="4800" b="1">
                <a:solidFill>
                  <a:schemeClr val="bg2"/>
                </a:solidFill>
                <a:latin typeface="楷体" pitchFamily="49" charset="-122"/>
              </a:rPr>
              <a:t>:</a:t>
            </a:r>
            <a:endParaRPr lang="zh-CN" altLang="en-US" sz="4800" b="1">
              <a:solidFill>
                <a:schemeClr val="bg2"/>
              </a:solidFill>
              <a:latin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710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323850" y="441325"/>
            <a:ext cx="8532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990000"/>
                </a:solidFill>
              </a:rPr>
              <a:t>思考</a:t>
            </a:r>
            <a:r>
              <a:rPr lang="zh-CN" altLang="en-US" sz="4000"/>
              <a:t>：</a:t>
            </a:r>
          </a:p>
          <a:p>
            <a:pPr>
              <a:spcBef>
                <a:spcPct val="50000"/>
              </a:spcBef>
            </a:pPr>
            <a:r>
              <a:rPr lang="zh-CN" altLang="en-US" sz="4000"/>
              <a:t>      </a:t>
            </a:r>
            <a:r>
              <a:rPr lang="zh-CN" altLang="en-US" sz="4000" b="1"/>
              <a:t>小强搬砖做功</a:t>
            </a:r>
            <a:r>
              <a:rPr lang="en-US" altLang="zh-CN" sz="4000">
                <a:solidFill>
                  <a:srgbClr val="FF00FF"/>
                </a:solidFill>
              </a:rPr>
              <a:t>100 </a:t>
            </a:r>
            <a:r>
              <a:rPr lang="en-US" altLang="zh-CN" sz="4000" b="1">
                <a:solidFill>
                  <a:srgbClr val="FF00FF"/>
                </a:solidFill>
              </a:rPr>
              <a:t>J</a:t>
            </a:r>
            <a:r>
              <a:rPr lang="zh-CN" altLang="en-US" sz="4000" b="1"/>
              <a:t>，用时</a:t>
            </a:r>
            <a:r>
              <a:rPr lang="en-US" altLang="zh-CN" sz="4000" b="1">
                <a:solidFill>
                  <a:srgbClr val="FF00FF"/>
                </a:solidFill>
              </a:rPr>
              <a:t>20s</a:t>
            </a:r>
            <a:r>
              <a:rPr lang="en-US" altLang="zh-CN" sz="4000" b="1"/>
              <a:t>,</a:t>
            </a:r>
          </a:p>
          <a:p>
            <a:pPr>
              <a:spcBef>
                <a:spcPct val="50000"/>
              </a:spcBef>
            </a:pPr>
            <a:r>
              <a:rPr lang="zh-CN" altLang="en-US" sz="4000" b="1"/>
              <a:t>他爷爷搬砖做功</a:t>
            </a:r>
            <a:r>
              <a:rPr lang="en-US" altLang="zh-CN" sz="4000" b="1">
                <a:solidFill>
                  <a:srgbClr val="FF00FF"/>
                </a:solidFill>
              </a:rPr>
              <a:t>75 J </a:t>
            </a:r>
            <a:r>
              <a:rPr lang="zh-CN" altLang="en-US" sz="4000" b="1"/>
              <a:t>，用时</a:t>
            </a:r>
            <a:r>
              <a:rPr lang="en-US" altLang="zh-CN" sz="4000" b="1">
                <a:solidFill>
                  <a:srgbClr val="FF00FF"/>
                </a:solidFill>
              </a:rPr>
              <a:t>15s</a:t>
            </a:r>
            <a:r>
              <a:rPr lang="zh-CN" altLang="en-US" sz="4000" b="1"/>
              <a:t>。他们谁做功快？</a:t>
            </a:r>
          </a:p>
        </p:txBody>
      </p:sp>
    </p:spTree>
    <p:extLst>
      <p:ext uri="{BB962C8B-B14F-4D97-AF65-F5344CB8AC3E}">
        <p14:creationId xmlns:p14="http://schemas.microsoft.com/office/powerpoint/2010/main" val="373416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6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6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1921</Words>
  <Application>Microsoft Office PowerPoint</Application>
  <PresentationFormat>全屏显示(4:3)</PresentationFormat>
  <Paragraphs>170</Paragraphs>
  <Slides>35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Office 主题</vt:lpstr>
      <vt:lpstr>Equation.DSMT4</vt:lpstr>
      <vt:lpstr>Microsoft 公式 3.0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探究一、认识功率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一、力</dc:title>
  <dc:creator>Administrator</dc:creator>
  <cp:lastModifiedBy>User</cp:lastModifiedBy>
  <cp:revision>8</cp:revision>
  <dcterms:created xsi:type="dcterms:W3CDTF">2021-02-06T05:00:33Z</dcterms:created>
  <dcterms:modified xsi:type="dcterms:W3CDTF">2021-02-06T05:21:09Z</dcterms:modified>
</cp:coreProperties>
</file>