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89FC54-8A47-494A-9B58-C535BA5AB1A3}" type="datetimeFigureOut">
              <a:rPr lang="zh-CN" altLang="en-US" smtClean="0"/>
              <a:t>2021/2/6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902938-862F-418D-B097-86CD8F94C4C1}" type="slidenum">
              <a:rPr lang="zh-CN" altLang="en-US" smtClean="0"/>
              <a:t>‹#›</a:t>
            </a:fld>
            <a:endParaRPr lang="zh-CN" altLang="en-US"/>
          </a:p>
        </p:txBody>
      </p:sp>
    </p:spTree>
    <p:extLst>
      <p:ext uri="{BB962C8B-B14F-4D97-AF65-F5344CB8AC3E}">
        <p14:creationId xmlns:p14="http://schemas.microsoft.com/office/powerpoint/2010/main" val="1960198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24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02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1DEBFEA-55DF-4F2E-9D18-40A979AB1C11}" type="slidenum">
              <a:rPr lang="zh-CN" altLang="en-US"/>
              <a:pPr/>
              <a:t>3</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638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63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69D4EC6-5F17-4F11-A050-A6258871F337}" type="slidenum">
              <a:rPr lang="zh-CN" altLang="en-US"/>
              <a:pPr/>
              <a:t>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048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04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F8B5E85-2D18-4AB6-A08E-FC40657BBCB3}" type="slidenum">
              <a:rPr lang="en-US" altLang="zh-CN"/>
              <a:pPr/>
              <a:t>11</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686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68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2344F9-5A3E-4982-BAE5-F1FB7D0F01AB}" type="slidenum">
              <a:rPr lang="en-US" altLang="zh-CN"/>
              <a:pPr/>
              <a:t>26</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89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89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E8C5E10-063C-4ACB-A52E-90AC8A18F620}" type="slidenum">
              <a:rPr lang="en-US" altLang="zh-CN"/>
              <a:pPr/>
              <a:t>27</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096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09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D8F580E-058D-46FB-9D72-BD8F8C84F777}" type="slidenum">
              <a:rPr lang="en-US" altLang="zh-CN"/>
              <a:pPr/>
              <a:t>28</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608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1E43080-A341-4720-B46E-62A88CEF7D49}" type="slidenum">
              <a:rPr lang="zh-CN" altLang="en-US"/>
              <a:pPr/>
              <a:t>32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defTabSz="599440" fontAlgn="auto">
              <a:spcBef>
                <a:spcPts val="0"/>
              </a:spcBef>
              <a:spcAft>
                <a:spcPts val="0"/>
              </a:spcAft>
              <a:defRPr sz="1200">
                <a:solidFill>
                  <a:schemeClr val="tx1">
                    <a:tint val="75000"/>
                  </a:schemeClr>
                </a:solidFill>
                <a:latin typeface="+mn-lt"/>
                <a:ea typeface="+mn-ea"/>
              </a:defRPr>
            </a:lvl1pPr>
          </a:lstStyle>
          <a:p>
            <a:pPr>
              <a:defRPr/>
            </a:pPr>
            <a:fld id="{0C72F844-5732-4B2B-AD02-F837B13DE3A5}" type="datetimeFigureOut">
              <a:rPr lang="zh-CN" altLang="en-US"/>
              <a:pPr>
                <a:defRPr/>
              </a:pPr>
              <a:t>2021/2/6</a:t>
            </a:fld>
            <a:endParaRPr lang="zh-CN" altLang="en-US"/>
          </a:p>
        </p:txBody>
      </p:sp>
      <p:sp>
        <p:nvSpPr>
          <p:cNvPr id="3" name="页脚占位符 2"/>
          <p:cNvSpPr>
            <a:spLocks noGrp="1"/>
          </p:cNvSpPr>
          <p:nvPr>
            <p:ph type="ftr" sz="quarter" idx="11"/>
          </p:nvPr>
        </p:nvSpPr>
        <p:spPr/>
        <p:txBody>
          <a:bodyPr/>
          <a:lstStyle>
            <a:lvl1pPr defTabSz="599440"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defTabSz="600075">
              <a:defRPr sz="1200">
                <a:solidFill>
                  <a:srgbClr val="898989"/>
                </a:solidFill>
              </a:defRPr>
            </a:lvl1pPr>
          </a:lstStyle>
          <a:p>
            <a:fld id="{CBC9CA69-BECA-400D-8E1E-11A181A49A1B}" type="slidenum">
              <a:rPr lang="zh-CN" altLang="en-US"/>
              <a:pPr/>
              <a:t>‹#›</a:t>
            </a:fld>
            <a:endParaRPr lang="en-US" altLang="zh-CN"/>
          </a:p>
        </p:txBody>
      </p:sp>
    </p:spTree>
    <p:extLst>
      <p:ext uri="{BB962C8B-B14F-4D97-AF65-F5344CB8AC3E}">
        <p14:creationId xmlns:p14="http://schemas.microsoft.com/office/powerpoint/2010/main" val="3742018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a:xfrm>
            <a:off x="539750" y="1557338"/>
            <a:ext cx="8229600" cy="4525962"/>
          </a:xfrm>
        </p:spPr>
        <p:txBody>
          <a:bodyPr/>
          <a:lstStyle/>
          <a:p>
            <a:pPr lvl="0"/>
            <a:endParaRPr lang="zh-CN"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870212AC-4905-477A-B1C0-9C18EFFCECF3}" type="slidenum">
              <a:rPr lang="zh-CN" altLang="zh-CN"/>
              <a:pPr/>
              <a:t>‹#›</a:t>
            </a:fld>
            <a:endParaRPr lang="zh-CN" altLang="zh-CN"/>
          </a:p>
        </p:txBody>
      </p:sp>
    </p:spTree>
    <p:extLst>
      <p:ext uri="{BB962C8B-B14F-4D97-AF65-F5344CB8AC3E}">
        <p14:creationId xmlns:p14="http://schemas.microsoft.com/office/powerpoint/2010/main" val="1665362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539750" y="1557338"/>
            <a:ext cx="4038600" cy="452596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730750" y="1557338"/>
            <a:ext cx="4038600" cy="452596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fld id="{EA19412E-8A0C-4997-9D05-E501CFCA12F5}" type="slidenum">
              <a:rPr lang="zh-CN" altLang="zh-CN"/>
              <a:pPr/>
              <a:t>‹#›</a:t>
            </a:fld>
            <a:endParaRPr lang="zh-CN" altLang="zh-CN"/>
          </a:p>
        </p:txBody>
      </p:sp>
    </p:spTree>
    <p:extLst>
      <p:ext uri="{BB962C8B-B14F-4D97-AF65-F5344CB8AC3E}">
        <p14:creationId xmlns:p14="http://schemas.microsoft.com/office/powerpoint/2010/main" val="3902867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defTabSz="599440" fontAlgn="auto">
              <a:spcBef>
                <a:spcPts val="0"/>
              </a:spcBef>
              <a:spcAft>
                <a:spcPts val="0"/>
              </a:spcAft>
              <a:defRPr sz="1200">
                <a:solidFill>
                  <a:schemeClr val="tx1">
                    <a:tint val="75000"/>
                  </a:schemeClr>
                </a:solidFill>
                <a:latin typeface="+mn-lt"/>
                <a:ea typeface="+mn-ea"/>
              </a:defRPr>
            </a:lvl1pPr>
          </a:lstStyle>
          <a:p>
            <a:pPr>
              <a:defRPr/>
            </a:pPr>
            <a:fld id="{0C72F844-5732-4B2B-AD02-F837B13DE3A5}" type="datetimeFigureOut">
              <a:rPr lang="zh-CN" altLang="en-US"/>
              <a:pPr>
                <a:defRPr/>
              </a:pPr>
              <a:t>2021/2/6</a:t>
            </a:fld>
            <a:endParaRPr lang="zh-CN" altLang="en-US"/>
          </a:p>
        </p:txBody>
      </p:sp>
      <p:sp>
        <p:nvSpPr>
          <p:cNvPr id="3" name="页脚占位符 2"/>
          <p:cNvSpPr>
            <a:spLocks noGrp="1"/>
          </p:cNvSpPr>
          <p:nvPr>
            <p:ph type="ftr" sz="quarter" idx="11"/>
          </p:nvPr>
        </p:nvSpPr>
        <p:spPr/>
        <p:txBody>
          <a:bodyPr/>
          <a:lstStyle>
            <a:lvl1pPr defTabSz="599440"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defTabSz="600075">
              <a:defRPr sz="1200">
                <a:solidFill>
                  <a:srgbClr val="898989"/>
                </a:solidFill>
              </a:defRPr>
            </a:lvl1pPr>
          </a:lstStyle>
          <a:p>
            <a:fld id="{9DC9E4C1-C107-4FAF-A4BC-83886176EBDB}" type="slidenum">
              <a:rPr lang="zh-CN" altLang="en-US"/>
              <a:pPr/>
              <a:t>‹#›</a:t>
            </a:fld>
            <a:endParaRPr lang="en-US" altLang="zh-CN"/>
          </a:p>
        </p:txBody>
      </p:sp>
    </p:spTree>
    <p:extLst>
      <p:ext uri="{BB962C8B-B14F-4D97-AF65-F5344CB8AC3E}">
        <p14:creationId xmlns:p14="http://schemas.microsoft.com/office/powerpoint/2010/main" val="3162130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20108;&#21147;&#24179;&#34913;&#30740;&#31350;&#65288;&#19987;&#19994;&#35299;&#35828;&#29256;&#65289;.swf" TargetMode="External"/><Relationship Id="rId1" Type="http://schemas.openxmlformats.org/officeDocument/2006/relationships/slideLayout" Target="../slideLayouts/slideLayout2.xml"/><Relationship Id="rId4" Type="http://schemas.openxmlformats.org/officeDocument/2006/relationships/hyperlink" Target="0001.&#22303;&#35910;&#32593;-&#20108;&#21147;&#24179;&#34913;.flv"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20108;&#21147;&#24179;&#34913;&#30740;&#31350;&#65288;&#19987;&#19994;&#35299;&#35828;&#29256;&#65289;.sw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20108;&#21147;&#24179;&#34913;&#30740;&#31350;&#65288;&#19987;&#19994;&#35299;&#35828;&#29256;&#65289;.sw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20108;&#21147;&#24179;&#34913;&#30740;&#31350;&#65288;&#19987;&#19994;&#35299;&#35828;&#29256;&#65289;.swf" TargetMode="External"/><Relationship Id="rId1" Type="http://schemas.openxmlformats.org/officeDocument/2006/relationships/slideLayout" Target="../slideLayouts/slideLayout2.xml"/><Relationship Id="rId5" Type="http://schemas.openxmlformats.org/officeDocument/2006/relationships/hyperlink" Target="&#21147;&#23398;&#23454;&#39564;11.&#25506;&#31350;&#20108;&#21147;&#24179;&#34913;&#30340;&#26465;&#20214;_&#26631;&#28165;.kux" TargetMode="Externa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ctrTitle"/>
          </p:nvPr>
        </p:nvSpPr>
        <p:spPr>
          <a:xfrm>
            <a:off x="10798" y="1412776"/>
            <a:ext cx="8763000" cy="1198562"/>
          </a:xfrm>
        </p:spPr>
        <p:txBody>
          <a:bodyPr>
            <a:normAutofit/>
          </a:bodyPr>
          <a:lstStyle/>
          <a:p>
            <a:pPr eaLnBrk="1" hangingPunct="1"/>
            <a:r>
              <a:rPr lang="zh-CN" altLang="en-US" sz="6000" b="1" dirty="0" smtClean="0">
                <a:latin typeface="黑体" pitchFamily="49" charset="-122"/>
                <a:ea typeface="黑体" pitchFamily="49" charset="-122"/>
              </a:rPr>
              <a:t>8</a:t>
            </a:r>
            <a:r>
              <a:rPr lang="en-US" altLang="zh-CN" sz="6000" b="1" dirty="0" smtClean="0">
                <a:latin typeface="黑体" pitchFamily="49" charset="-122"/>
                <a:ea typeface="黑体" pitchFamily="49" charset="-122"/>
              </a:rPr>
              <a:t>.2 </a:t>
            </a:r>
            <a:r>
              <a:rPr lang="zh-CN" altLang="en-US" sz="6000" b="1" dirty="0" smtClean="0">
                <a:latin typeface="黑体" pitchFamily="49" charset="-122"/>
                <a:ea typeface="黑体" pitchFamily="49" charset="-122"/>
              </a:rPr>
              <a:t>二</a:t>
            </a:r>
            <a:r>
              <a:rPr lang="zh-CN" altLang="en-US" sz="6000" b="1" dirty="0" smtClean="0">
                <a:latin typeface="黑体" pitchFamily="49" charset="-122"/>
                <a:ea typeface="黑体" pitchFamily="49" charset="-122"/>
              </a:rPr>
              <a:t>力平衡</a:t>
            </a:r>
            <a:endParaRPr lang="en-US" altLang="zh-CN" sz="6000" b="1" dirty="0" smtClean="0">
              <a:latin typeface="黑体" pitchFamily="49" charset="-122"/>
              <a:ea typeface="黑体" pitchFamily="49" charset="-122"/>
            </a:endParaRPr>
          </a:p>
        </p:txBody>
      </p:sp>
      <p:sp>
        <p:nvSpPr>
          <p:cNvPr id="7170" name="AutoShape 6"/>
          <p:cNvSpPr>
            <a:spLocks noChangeArrowheads="1"/>
          </p:cNvSpPr>
          <p:nvPr/>
        </p:nvSpPr>
        <p:spPr bwMode="auto">
          <a:xfrm>
            <a:off x="1182688" y="3482975"/>
            <a:ext cx="7134225" cy="2430463"/>
          </a:xfrm>
          <a:prstGeom prst="plaque">
            <a:avLst>
              <a:gd name="adj" fmla="val 29389"/>
            </a:avLst>
          </a:prstGeom>
          <a:blipFill dpi="0" rotWithShape="1">
            <a:blip r:embed="rId2"/>
            <a:srcRect/>
            <a:stretch>
              <a:fillRect/>
            </a:stretch>
          </a:blipFill>
          <a:ln w="76200" cmpd="tri">
            <a:solidFill>
              <a:schemeClr val="tx1"/>
            </a:solidFill>
            <a:miter lim="800000"/>
            <a:headEnd/>
            <a:tailEnd/>
          </a:ln>
        </p:spPr>
        <p:txBody>
          <a:bodyPr wrap="none" anchor="ctr"/>
          <a:lstStyle/>
          <a:p>
            <a:endParaRPr lang="zh-CN" altLang="en-US">
              <a:latin typeface="Times New Roman" pitchFamily="18" charset="0"/>
            </a:endParaRPr>
          </a:p>
        </p:txBody>
      </p:sp>
    </p:spTree>
    <p:extLst>
      <p:ext uri="{BB962C8B-B14F-4D97-AF65-F5344CB8AC3E}">
        <p14:creationId xmlns:p14="http://schemas.microsoft.com/office/powerpoint/2010/main" val="2905983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5"/>
          <p:cNvSpPr txBox="1">
            <a:spLocks noChangeArrowheads="1"/>
          </p:cNvSpPr>
          <p:nvPr/>
        </p:nvSpPr>
        <p:spPr bwMode="auto">
          <a:xfrm>
            <a:off x="381000" y="461963"/>
            <a:ext cx="87630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3</a:t>
            </a:r>
            <a:r>
              <a:rPr lang="zh-CN" altLang="en-US" sz="4000" b="1">
                <a:latin typeface="黑体" pitchFamily="49" charset="-122"/>
                <a:ea typeface="黑体" pitchFamily="49" charset="-122"/>
              </a:rPr>
              <a:t>、判断</a:t>
            </a:r>
          </a:p>
          <a:p>
            <a:r>
              <a:rPr lang="en-US" altLang="zh-CN" sz="4000" b="1">
                <a:latin typeface="黑体" pitchFamily="49" charset="-122"/>
                <a:ea typeface="黑体" pitchFamily="49" charset="-122"/>
              </a:rPr>
              <a:t>⑴</a:t>
            </a:r>
            <a:r>
              <a:rPr lang="zh-CN" altLang="en-US" sz="4000" b="1">
                <a:latin typeface="黑体" pitchFamily="49" charset="-122"/>
                <a:ea typeface="黑体" pitchFamily="49" charset="-122"/>
              </a:rPr>
              <a:t>如果物体处于平衡状态，则物体一定处于静止状态。</a:t>
            </a:r>
            <a:r>
              <a:rPr lang="en-US" altLang="zh-CN" sz="4000" b="1">
                <a:latin typeface="黑体" pitchFamily="49" charset="-122"/>
                <a:ea typeface="黑体" pitchFamily="49" charset="-122"/>
              </a:rPr>
              <a:t> </a:t>
            </a:r>
          </a:p>
          <a:p>
            <a:endParaRPr lang="en-US" altLang="zh-CN" sz="4000" b="1">
              <a:latin typeface="黑体" pitchFamily="49" charset="-122"/>
              <a:ea typeface="黑体" pitchFamily="49" charset="-122"/>
            </a:endParaRPr>
          </a:p>
        </p:txBody>
      </p:sp>
      <p:sp>
        <p:nvSpPr>
          <p:cNvPr id="126983" name="Text Box 7"/>
          <p:cNvSpPr txBox="1">
            <a:spLocks noChangeArrowheads="1"/>
          </p:cNvSpPr>
          <p:nvPr/>
        </p:nvSpPr>
        <p:spPr bwMode="auto">
          <a:xfrm>
            <a:off x="4313238" y="1712913"/>
            <a:ext cx="819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b="1">
                <a:solidFill>
                  <a:srgbClr val="FF0000"/>
                </a:solidFill>
                <a:latin typeface="黑体" pitchFamily="49" charset="-122"/>
                <a:ea typeface="黑体" pitchFamily="49" charset="-122"/>
              </a:rPr>
              <a:t>×</a:t>
            </a:r>
            <a:endParaRPr lang="zh-CN" altLang="en-US" sz="4800" b="1">
              <a:solidFill>
                <a:srgbClr val="FF0000"/>
              </a:solidFill>
              <a:latin typeface="黑体" pitchFamily="49" charset="-122"/>
              <a:ea typeface="黑体" pitchFamily="49" charset="-122"/>
            </a:endParaRPr>
          </a:p>
        </p:txBody>
      </p:sp>
      <p:sp>
        <p:nvSpPr>
          <p:cNvPr id="18435" name="Rectangle 13"/>
          <p:cNvSpPr>
            <a:spLocks noChangeArrowheads="1"/>
          </p:cNvSpPr>
          <p:nvPr/>
        </p:nvSpPr>
        <p:spPr bwMode="auto">
          <a:xfrm>
            <a:off x="363538" y="3044825"/>
            <a:ext cx="867410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4000" b="1">
                <a:latin typeface="黑体" pitchFamily="49" charset="-122"/>
                <a:ea typeface="黑体" pitchFamily="49" charset="-122"/>
              </a:rPr>
              <a:t>⑵</a:t>
            </a:r>
            <a:r>
              <a:rPr lang="zh-CN" altLang="en-US" sz="4000" b="1">
                <a:latin typeface="黑体" pitchFamily="49" charset="-122"/>
                <a:ea typeface="黑体" pitchFamily="49" charset="-122"/>
              </a:rPr>
              <a:t>如果物体处于静止状态，物体一定处于平衡状态。</a:t>
            </a:r>
          </a:p>
        </p:txBody>
      </p:sp>
      <p:sp>
        <p:nvSpPr>
          <p:cNvPr id="126984" name="Text Box 8"/>
          <p:cNvSpPr txBox="1">
            <a:spLocks noChangeArrowheads="1"/>
          </p:cNvSpPr>
          <p:nvPr/>
        </p:nvSpPr>
        <p:spPr bwMode="auto">
          <a:xfrm>
            <a:off x="3700463" y="3536950"/>
            <a:ext cx="9429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800" b="1">
                <a:solidFill>
                  <a:srgbClr val="FF0000"/>
                </a:solidFill>
                <a:latin typeface="黑体" pitchFamily="49" charset="-122"/>
                <a:ea typeface="黑体" pitchFamily="49" charset="-122"/>
              </a:rPr>
              <a:t>√</a:t>
            </a:r>
          </a:p>
        </p:txBody>
      </p:sp>
    </p:spTree>
    <p:extLst>
      <p:ext uri="{BB962C8B-B14F-4D97-AF65-F5344CB8AC3E}">
        <p14:creationId xmlns:p14="http://schemas.microsoft.com/office/powerpoint/2010/main" val="8153937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6983"/>
                                        </p:tgtEl>
                                        <p:attrNameLst>
                                          <p:attrName>style.visibility</p:attrName>
                                        </p:attrNameLst>
                                      </p:cBhvr>
                                      <p:to>
                                        <p:strVal val="visible"/>
                                      </p:to>
                                    </p:set>
                                    <p:animEffect transition="in" filter="blinds(horizontal)">
                                      <p:cBhvr>
                                        <p:cTn id="7" dur="500"/>
                                        <p:tgtEl>
                                          <p:spTgt spid="1269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6984"/>
                                        </p:tgtEl>
                                        <p:attrNameLst>
                                          <p:attrName>style.visibility</p:attrName>
                                        </p:attrNameLst>
                                      </p:cBhvr>
                                      <p:to>
                                        <p:strVal val="visible"/>
                                      </p:to>
                                    </p:set>
                                    <p:animEffect transition="in" filter="blinds(horizontal)">
                                      <p:cBhvr>
                                        <p:cTn id="12" dur="500"/>
                                        <p:tgtEl>
                                          <p:spTgt spid="126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3" grpId="0"/>
      <p:bldP spid="12698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AutoShape 15"/>
          <p:cNvSpPr>
            <a:spLocks noChangeArrowheads="1"/>
          </p:cNvSpPr>
          <p:nvPr/>
        </p:nvSpPr>
        <p:spPr bwMode="auto">
          <a:xfrm>
            <a:off x="395288" y="836613"/>
            <a:ext cx="8569325" cy="2016125"/>
          </a:xfrm>
          <a:prstGeom prst="flowChartAlternate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lstStyle/>
          <a:p>
            <a:endParaRPr lang="zh-CN" altLang="zh-CN" sz="3200">
              <a:solidFill>
                <a:srgbClr val="0000FF"/>
              </a:solidFill>
            </a:endParaRPr>
          </a:p>
        </p:txBody>
      </p:sp>
      <p:sp>
        <p:nvSpPr>
          <p:cNvPr id="958467" name="Rectangle 5"/>
          <p:cNvSpPr>
            <a:spLocks noChangeArrowheads="1"/>
          </p:cNvSpPr>
          <p:nvPr/>
        </p:nvSpPr>
        <p:spPr bwMode="auto">
          <a:xfrm>
            <a:off x="504825" y="981075"/>
            <a:ext cx="84597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00FF"/>
                </a:solidFill>
              </a:rPr>
              <a:t>                      </a:t>
            </a:r>
            <a:r>
              <a:rPr lang="zh-CN" altLang="en-US" sz="3200">
                <a:solidFill>
                  <a:srgbClr val="0000FF"/>
                </a:solidFill>
                <a:ea typeface="隶书" pitchFamily="49" charset="-122"/>
              </a:rPr>
              <a:t>一个物体在两个力的作用下，如果保持静止状态或匀速直线运动状态，则这两个力的平衡就称为二力平衡。</a:t>
            </a:r>
          </a:p>
        </p:txBody>
      </p:sp>
      <p:sp>
        <p:nvSpPr>
          <p:cNvPr id="958468" name="Text Box 6"/>
          <p:cNvSpPr txBox="1">
            <a:spLocks noChangeArrowheads="1"/>
          </p:cNvSpPr>
          <p:nvPr/>
        </p:nvSpPr>
        <p:spPr bwMode="auto">
          <a:xfrm>
            <a:off x="431800" y="927100"/>
            <a:ext cx="2736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a:solidFill>
                  <a:srgbClr val="FF0000"/>
                </a:solidFill>
                <a:ea typeface="隶书" pitchFamily="49" charset="-122"/>
              </a:rPr>
              <a:t>二力平衡：</a:t>
            </a:r>
          </a:p>
        </p:txBody>
      </p:sp>
      <p:grpSp>
        <p:nvGrpSpPr>
          <p:cNvPr id="2" name="Group 11"/>
          <p:cNvGrpSpPr>
            <a:grpSpLocks/>
          </p:cNvGrpSpPr>
          <p:nvPr/>
        </p:nvGrpSpPr>
        <p:grpSpPr bwMode="auto">
          <a:xfrm>
            <a:off x="250825" y="3956050"/>
            <a:ext cx="2160588" cy="577850"/>
            <a:chOff x="0" y="0"/>
            <a:chExt cx="2812" cy="547"/>
          </a:xfrm>
        </p:grpSpPr>
        <p:graphicFrame>
          <p:nvGraphicFramePr>
            <p:cNvPr id="19461" name="Object 12"/>
            <p:cNvGraphicFramePr>
              <a:graphicFrameLocks noChangeAspect="1"/>
            </p:cNvGraphicFramePr>
            <p:nvPr/>
          </p:nvGraphicFramePr>
          <p:xfrm>
            <a:off x="597" y="0"/>
            <a:ext cx="1256" cy="276"/>
          </p:xfrm>
          <a:graphic>
            <a:graphicData uri="http://schemas.openxmlformats.org/presentationml/2006/ole">
              <mc:AlternateContent xmlns:mc="http://schemas.openxmlformats.org/markup-compatibility/2006">
                <mc:Choice xmlns:v="urn:schemas-microsoft-com:vml" Requires="v">
                  <p:oleObj spid="_x0000_s4098" r:id="rId4" imgW="1994040" imgH="438120" progId="Flash.Movie">
                    <p:embed/>
                  </p:oleObj>
                </mc:Choice>
                <mc:Fallback>
                  <p:oleObj r:id="rId4" imgW="1994040" imgH="438120" progId="Flash.Movi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 y="0"/>
                          <a:ext cx="1256"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462" name="Rectangle 13"/>
            <p:cNvSpPr>
              <a:spLocks noChangeArrowheads="1"/>
            </p:cNvSpPr>
            <p:nvPr/>
          </p:nvSpPr>
          <p:spPr bwMode="auto">
            <a:xfrm>
              <a:off x="0" y="274"/>
              <a:ext cx="2812" cy="273"/>
            </a:xfrm>
            <a:prstGeom prst="rect">
              <a:avLst/>
            </a:prstGeom>
            <a:solidFill>
              <a:srgbClr val="996633"/>
            </a:solidFill>
            <a:ln w="9525">
              <a:solidFill>
                <a:schemeClr val="tx1"/>
              </a:solidFill>
              <a:miter lim="800000"/>
              <a:headEnd/>
              <a:tailEnd/>
            </a:ln>
          </p:spPr>
          <p:txBody>
            <a:bodyPr wrap="none" anchor="ctr"/>
            <a:lstStyle/>
            <a:p>
              <a:pPr>
                <a:buFont typeface="Arial" pitchFamily="34" charset="0"/>
                <a:buNone/>
              </a:pPr>
              <a:endParaRPr lang="zh-CN" altLang="zh-CN"/>
            </a:p>
          </p:txBody>
        </p:sp>
      </p:grpSp>
      <p:sp>
        <p:nvSpPr>
          <p:cNvPr id="26638" name="Line 14"/>
          <p:cNvSpPr>
            <a:spLocks noChangeShapeType="1"/>
          </p:cNvSpPr>
          <p:nvPr/>
        </p:nvSpPr>
        <p:spPr bwMode="auto">
          <a:xfrm rot="10800000">
            <a:off x="1227138" y="3138488"/>
            <a:ext cx="0" cy="1008062"/>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39" name="Line 15"/>
          <p:cNvSpPr>
            <a:spLocks noChangeShapeType="1"/>
          </p:cNvSpPr>
          <p:nvPr/>
        </p:nvSpPr>
        <p:spPr bwMode="auto">
          <a:xfrm>
            <a:off x="1227138" y="4146550"/>
            <a:ext cx="0" cy="1008063"/>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58474" name="Oval 16"/>
          <p:cNvSpPr>
            <a:spLocks noChangeArrowheads="1"/>
          </p:cNvSpPr>
          <p:nvPr/>
        </p:nvSpPr>
        <p:spPr bwMode="auto">
          <a:xfrm>
            <a:off x="1206500" y="4137025"/>
            <a:ext cx="34925" cy="47625"/>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buFont typeface="Arial" pitchFamily="34" charset="0"/>
              <a:buNone/>
            </a:pPr>
            <a:endParaRPr lang="zh-CN" altLang="zh-CN"/>
          </a:p>
        </p:txBody>
      </p:sp>
      <p:sp>
        <p:nvSpPr>
          <p:cNvPr id="958475" name="Text Box 17"/>
          <p:cNvSpPr txBox="1">
            <a:spLocks noChangeArrowheads="1"/>
          </p:cNvSpPr>
          <p:nvPr/>
        </p:nvSpPr>
        <p:spPr bwMode="auto">
          <a:xfrm>
            <a:off x="1419225" y="3209925"/>
            <a:ext cx="1096963"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ea typeface="黑体" pitchFamily="49" charset="-122"/>
              </a:rPr>
              <a:t>支持力</a:t>
            </a:r>
          </a:p>
        </p:txBody>
      </p:sp>
      <p:sp>
        <p:nvSpPr>
          <p:cNvPr id="958476" name="Text Box 18"/>
          <p:cNvSpPr txBox="1">
            <a:spLocks noChangeArrowheads="1"/>
          </p:cNvSpPr>
          <p:nvPr/>
        </p:nvSpPr>
        <p:spPr bwMode="auto">
          <a:xfrm>
            <a:off x="1347788" y="4722813"/>
            <a:ext cx="7905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ea typeface="黑体" pitchFamily="49" charset="-122"/>
              </a:rPr>
              <a:t>重力</a:t>
            </a:r>
          </a:p>
        </p:txBody>
      </p:sp>
      <p:sp>
        <p:nvSpPr>
          <p:cNvPr id="958477" name="Rectangle 20"/>
          <p:cNvSpPr>
            <a:spLocks noChangeArrowheads="1"/>
          </p:cNvSpPr>
          <p:nvPr/>
        </p:nvSpPr>
        <p:spPr bwMode="auto">
          <a:xfrm>
            <a:off x="2413000" y="3600450"/>
            <a:ext cx="2159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FF00FF"/>
                </a:solidFill>
                <a:ea typeface="楷体" pitchFamily="49" charset="-122"/>
              </a:rPr>
              <a:t>支持力和重力是平衡力，书处于二力平衡状态</a:t>
            </a:r>
          </a:p>
        </p:txBody>
      </p:sp>
    </p:spTree>
    <p:extLst>
      <p:ext uri="{BB962C8B-B14F-4D97-AF65-F5344CB8AC3E}">
        <p14:creationId xmlns:p14="http://schemas.microsoft.com/office/powerpoint/2010/main" val="2132279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958468"/>
                                        </p:tgtEl>
                                        <p:attrNameLst>
                                          <p:attrName>style.visibility</p:attrName>
                                        </p:attrNameLst>
                                      </p:cBhvr>
                                      <p:to>
                                        <p:strVal val="visible"/>
                                      </p:to>
                                    </p:set>
                                    <p:anim calcmode="lin" valueType="num">
                                      <p:cBhvr>
                                        <p:cTn id="7" dur="500" fill="hold"/>
                                        <p:tgtEl>
                                          <p:spTgt spid="958468"/>
                                        </p:tgtEl>
                                        <p:attrNameLst>
                                          <p:attrName>ppt_w</p:attrName>
                                        </p:attrNameLst>
                                      </p:cBhvr>
                                      <p:tavLst>
                                        <p:tav tm="0">
                                          <p:val>
                                            <p:fltVal val="0"/>
                                          </p:val>
                                        </p:tav>
                                        <p:tav tm="100000">
                                          <p:val>
                                            <p:strVal val="#ppt_w"/>
                                          </p:val>
                                        </p:tav>
                                      </p:tavLst>
                                    </p:anim>
                                    <p:anim calcmode="lin" valueType="num">
                                      <p:cBhvr>
                                        <p:cTn id="8" dur="500" fill="hold"/>
                                        <p:tgtEl>
                                          <p:spTgt spid="95846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58467"/>
                                        </p:tgtEl>
                                        <p:attrNameLst>
                                          <p:attrName>style.visibility</p:attrName>
                                        </p:attrNameLst>
                                      </p:cBhvr>
                                      <p:to>
                                        <p:strVal val="visible"/>
                                      </p:to>
                                    </p:set>
                                    <p:animEffect transition="in" filter="blinds(horizontal)">
                                      <p:cBhvr>
                                        <p:cTn id="13" dur="500"/>
                                        <p:tgtEl>
                                          <p:spTgt spid="958467"/>
                                        </p:tgtEl>
                                      </p:cBhvr>
                                    </p:animEffect>
                                  </p:childTnLst>
                                </p:cTn>
                              </p:par>
                            </p:childTnLst>
                          </p:cTn>
                        </p:par>
                        <p:par>
                          <p:cTn id="14" fill="hold" nodeType="afterGroup">
                            <p:stCondLst>
                              <p:cond delay="500"/>
                            </p:stCondLst>
                            <p:childTnLst>
                              <p:par>
                                <p:cTn id="15" presetID="9" presetClass="entr" presetSubtype="0" fill="hold" grpId="0" nodeType="afterEffect" nodePh="1">
                                  <p:stCondLst>
                                    <p:cond delay="0"/>
                                  </p:stCondLst>
                                  <p:endCondLst>
                                    <p:cond delay="0"/>
                                  </p:endCondLst>
                                  <p:childTnLst>
                                    <p:set>
                                      <p:cBhvr>
                                        <p:cTn id="16" dur="1" fill="hold">
                                          <p:stCondLst>
                                            <p:cond delay="0"/>
                                          </p:stCondLst>
                                        </p:cTn>
                                        <p:tgtEl>
                                          <p:spTgt spid="958466"/>
                                        </p:tgtEl>
                                        <p:attrNameLst>
                                          <p:attrName>style.visibility</p:attrName>
                                        </p:attrNameLst>
                                      </p:cBhvr>
                                      <p:to>
                                        <p:strVal val="visible"/>
                                      </p:to>
                                    </p:set>
                                    <p:animEffect transition="in" filter="dissolve">
                                      <p:cBhvr>
                                        <p:cTn id="17" dur="500"/>
                                        <p:tgtEl>
                                          <p:spTgt spid="958466"/>
                                        </p:tgtEl>
                                      </p:cBhvr>
                                    </p:animEffect>
                                  </p:childTnLst>
                                </p:cTn>
                              </p:par>
                            </p:childTnLst>
                          </p:cTn>
                        </p:par>
                        <p:par>
                          <p:cTn id="18" fill="hold" nodeType="afterGroup">
                            <p:stCondLst>
                              <p:cond delay="1000"/>
                            </p:stCondLst>
                            <p:childTnLst>
                              <p:par>
                                <p:cTn id="19" presetID="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000" fill="hold"/>
                                        <p:tgtEl>
                                          <p:spTgt spid="2"/>
                                        </p:tgtEl>
                                        <p:attrNameLst>
                                          <p:attrName>ppt_x</p:attrName>
                                        </p:attrNameLst>
                                      </p:cBhvr>
                                      <p:tavLst>
                                        <p:tav tm="0">
                                          <p:val>
                                            <p:strVal val="#ppt_x"/>
                                          </p:val>
                                        </p:tav>
                                        <p:tav tm="100000">
                                          <p:val>
                                            <p:strVal val="#ppt_x"/>
                                          </p:val>
                                        </p:tav>
                                      </p:tavLst>
                                    </p:anim>
                                    <p:anim calcmode="lin" valueType="num">
                                      <p:cBhvr additive="base">
                                        <p:cTn id="2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nodePh="1">
                                  <p:stCondLst>
                                    <p:cond delay="0"/>
                                  </p:stCondLst>
                                  <p:endCondLst>
                                    <p:cond delay="0"/>
                                  </p:endCondLst>
                                  <p:childTnLst>
                                    <p:set>
                                      <p:cBhvr>
                                        <p:cTn id="26" dur="1" fill="hold">
                                          <p:stCondLst>
                                            <p:cond delay="0"/>
                                          </p:stCondLst>
                                        </p:cTn>
                                        <p:tgtEl>
                                          <p:spTgt spid="958474"/>
                                        </p:tgtEl>
                                        <p:attrNameLst>
                                          <p:attrName>style.visibility</p:attrName>
                                        </p:attrNameLst>
                                      </p:cBhvr>
                                      <p:to>
                                        <p:strVal val="visible"/>
                                      </p:to>
                                    </p:set>
                                    <p:anim calcmode="lin" valueType="num">
                                      <p:cBhvr additive="base">
                                        <p:cTn id="27" dur="500" fill="hold"/>
                                        <p:tgtEl>
                                          <p:spTgt spid="958474"/>
                                        </p:tgtEl>
                                        <p:attrNameLst>
                                          <p:attrName>ppt_x</p:attrName>
                                        </p:attrNameLst>
                                      </p:cBhvr>
                                      <p:tavLst>
                                        <p:tav tm="0">
                                          <p:val>
                                            <p:strVal val="#ppt_x"/>
                                          </p:val>
                                        </p:tav>
                                        <p:tav tm="100000">
                                          <p:val>
                                            <p:strVal val="#ppt_x"/>
                                          </p:val>
                                        </p:tav>
                                      </p:tavLst>
                                    </p:anim>
                                    <p:anim calcmode="lin" valueType="num">
                                      <p:cBhvr additive="base">
                                        <p:cTn id="28" dur="500" fill="hold"/>
                                        <p:tgtEl>
                                          <p:spTgt spid="958474"/>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26639"/>
                                        </p:tgtEl>
                                        <p:attrNameLst>
                                          <p:attrName>style.visibility</p:attrName>
                                        </p:attrNameLst>
                                      </p:cBhvr>
                                      <p:to>
                                        <p:strVal val="visible"/>
                                      </p:to>
                                    </p:set>
                                    <p:anim calcmode="lin" valueType="num">
                                      <p:cBhvr additive="base">
                                        <p:cTn id="32" dur="1000" fill="hold"/>
                                        <p:tgtEl>
                                          <p:spTgt spid="26639"/>
                                        </p:tgtEl>
                                        <p:attrNameLst>
                                          <p:attrName>ppt_x</p:attrName>
                                        </p:attrNameLst>
                                      </p:cBhvr>
                                      <p:tavLst>
                                        <p:tav tm="0">
                                          <p:val>
                                            <p:strVal val="#ppt_x"/>
                                          </p:val>
                                        </p:tav>
                                        <p:tav tm="100000">
                                          <p:val>
                                            <p:strVal val="#ppt_x"/>
                                          </p:val>
                                        </p:tav>
                                      </p:tavLst>
                                    </p:anim>
                                    <p:anim calcmode="lin" valueType="num">
                                      <p:cBhvr additive="base">
                                        <p:cTn id="33" dur="1000" fill="hold"/>
                                        <p:tgtEl>
                                          <p:spTgt spid="2663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958476"/>
                                        </p:tgtEl>
                                        <p:attrNameLst>
                                          <p:attrName>style.visibility</p:attrName>
                                        </p:attrNameLst>
                                      </p:cBhvr>
                                      <p:to>
                                        <p:strVal val="visible"/>
                                      </p:to>
                                    </p:set>
                                    <p:anim calcmode="lin" valueType="num">
                                      <p:cBhvr additive="base">
                                        <p:cTn id="37" dur="500" fill="hold"/>
                                        <p:tgtEl>
                                          <p:spTgt spid="958476"/>
                                        </p:tgtEl>
                                        <p:attrNameLst>
                                          <p:attrName>ppt_x</p:attrName>
                                        </p:attrNameLst>
                                      </p:cBhvr>
                                      <p:tavLst>
                                        <p:tav tm="0">
                                          <p:val>
                                            <p:strVal val="#ppt_x"/>
                                          </p:val>
                                        </p:tav>
                                        <p:tav tm="100000">
                                          <p:val>
                                            <p:strVal val="#ppt_x"/>
                                          </p:val>
                                        </p:tav>
                                      </p:tavLst>
                                    </p:anim>
                                    <p:anim calcmode="lin" valueType="num">
                                      <p:cBhvr additive="base">
                                        <p:cTn id="38" dur="500" fill="hold"/>
                                        <p:tgtEl>
                                          <p:spTgt spid="958476"/>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6638"/>
                                        </p:tgtEl>
                                        <p:attrNameLst>
                                          <p:attrName>style.visibility</p:attrName>
                                        </p:attrNameLst>
                                      </p:cBhvr>
                                      <p:to>
                                        <p:strVal val="visible"/>
                                      </p:to>
                                    </p:set>
                                    <p:anim calcmode="lin" valueType="num">
                                      <p:cBhvr additive="base">
                                        <p:cTn id="42" dur="1000" fill="hold"/>
                                        <p:tgtEl>
                                          <p:spTgt spid="26638"/>
                                        </p:tgtEl>
                                        <p:attrNameLst>
                                          <p:attrName>ppt_x</p:attrName>
                                        </p:attrNameLst>
                                      </p:cBhvr>
                                      <p:tavLst>
                                        <p:tav tm="0">
                                          <p:val>
                                            <p:strVal val="#ppt_x"/>
                                          </p:val>
                                        </p:tav>
                                        <p:tav tm="100000">
                                          <p:val>
                                            <p:strVal val="#ppt_x"/>
                                          </p:val>
                                        </p:tav>
                                      </p:tavLst>
                                    </p:anim>
                                    <p:anim calcmode="lin" valueType="num">
                                      <p:cBhvr additive="base">
                                        <p:cTn id="43" dur="1000" fill="hold"/>
                                        <p:tgtEl>
                                          <p:spTgt spid="26638"/>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958475"/>
                                        </p:tgtEl>
                                        <p:attrNameLst>
                                          <p:attrName>style.visibility</p:attrName>
                                        </p:attrNameLst>
                                      </p:cBhvr>
                                      <p:to>
                                        <p:strVal val="visible"/>
                                      </p:to>
                                    </p:set>
                                    <p:anim calcmode="lin" valueType="num">
                                      <p:cBhvr additive="base">
                                        <p:cTn id="47" dur="500" fill="hold"/>
                                        <p:tgtEl>
                                          <p:spTgt spid="958475"/>
                                        </p:tgtEl>
                                        <p:attrNameLst>
                                          <p:attrName>ppt_x</p:attrName>
                                        </p:attrNameLst>
                                      </p:cBhvr>
                                      <p:tavLst>
                                        <p:tav tm="0">
                                          <p:val>
                                            <p:strVal val="#ppt_x"/>
                                          </p:val>
                                        </p:tav>
                                        <p:tav tm="100000">
                                          <p:val>
                                            <p:strVal val="#ppt_x"/>
                                          </p:val>
                                        </p:tav>
                                      </p:tavLst>
                                    </p:anim>
                                    <p:anim calcmode="lin" valueType="num">
                                      <p:cBhvr additive="base">
                                        <p:cTn id="48" dur="500" fill="hold"/>
                                        <p:tgtEl>
                                          <p:spTgt spid="958475"/>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58477"/>
                                        </p:tgtEl>
                                        <p:attrNameLst>
                                          <p:attrName>style.visibility</p:attrName>
                                        </p:attrNameLst>
                                      </p:cBhvr>
                                      <p:to>
                                        <p:strVal val="visible"/>
                                      </p:to>
                                    </p:set>
                                    <p:anim calcmode="lin" valueType="num">
                                      <p:cBhvr additive="base">
                                        <p:cTn id="53" dur="500" fill="hold"/>
                                        <p:tgtEl>
                                          <p:spTgt spid="958477"/>
                                        </p:tgtEl>
                                        <p:attrNameLst>
                                          <p:attrName>ppt_x</p:attrName>
                                        </p:attrNameLst>
                                      </p:cBhvr>
                                      <p:tavLst>
                                        <p:tav tm="0">
                                          <p:val>
                                            <p:strVal val="#ppt_x"/>
                                          </p:val>
                                        </p:tav>
                                        <p:tav tm="100000">
                                          <p:val>
                                            <p:strVal val="#ppt_x"/>
                                          </p:val>
                                        </p:tav>
                                      </p:tavLst>
                                    </p:anim>
                                    <p:anim calcmode="lin" valueType="num">
                                      <p:cBhvr additive="base">
                                        <p:cTn id="54" dur="500" fill="hold"/>
                                        <p:tgtEl>
                                          <p:spTgt spid="9584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8466" grpId="0"/>
      <p:bldP spid="958467" grpId="0"/>
      <p:bldP spid="958468" grpId="0"/>
      <p:bldP spid="26638" grpId="0" animBg="1"/>
      <p:bldP spid="26639" grpId="0" animBg="1"/>
      <p:bldP spid="958474" grpId="0"/>
      <p:bldP spid="958475" grpId="0"/>
      <p:bldP spid="958476" grpId="0"/>
      <p:bldP spid="9584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Rot="1" noChangeArrowheads="1"/>
          </p:cNvSpPr>
          <p:nvPr/>
        </p:nvSpPr>
        <p:spPr bwMode="auto">
          <a:xfrm>
            <a:off x="298450" y="228600"/>
            <a:ext cx="80835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zh-CN" altLang="en-US" sz="4000">
                <a:solidFill>
                  <a:schemeClr val="tx2"/>
                </a:solidFill>
              </a:rPr>
              <a:t>生活中的二力平衡例子：两人推门</a:t>
            </a:r>
          </a:p>
        </p:txBody>
      </p:sp>
      <p:pic>
        <p:nvPicPr>
          <p:cNvPr id="21506" name="Picture 3" descr="fanfangxi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90625"/>
            <a:ext cx="6705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4"/>
          <p:cNvGrpSpPr>
            <a:grpSpLocks/>
          </p:cNvGrpSpPr>
          <p:nvPr/>
        </p:nvGrpSpPr>
        <p:grpSpPr bwMode="auto">
          <a:xfrm>
            <a:off x="4419600" y="4079875"/>
            <a:ext cx="2667000" cy="946150"/>
            <a:chOff x="2736" y="2496"/>
            <a:chExt cx="1680" cy="596"/>
          </a:xfrm>
        </p:grpSpPr>
        <p:sp>
          <p:nvSpPr>
            <p:cNvPr id="21508" name="Oval 5"/>
            <p:cNvSpPr>
              <a:spLocks noChangeArrowheads="1"/>
            </p:cNvSpPr>
            <p:nvPr/>
          </p:nvSpPr>
          <p:spPr bwMode="auto">
            <a:xfrm>
              <a:off x="2736" y="2496"/>
              <a:ext cx="192" cy="192"/>
            </a:xfrm>
            <a:prstGeom prst="ellipse">
              <a:avLst/>
            </a:prstGeom>
            <a:solidFill>
              <a:srgbClr val="CC0000"/>
            </a:solidFill>
            <a:ln w="9525">
              <a:solidFill>
                <a:schemeClr val="tx1"/>
              </a:solidFill>
              <a:round/>
              <a:headEnd/>
              <a:tailEnd/>
            </a:ln>
          </p:spPr>
          <p:txBody>
            <a:bodyPr wrap="none" anchor="ctr"/>
            <a:lstStyle/>
            <a:p>
              <a:endParaRPr lang="zh-CN" altLang="en-US"/>
            </a:p>
          </p:txBody>
        </p:sp>
        <p:sp>
          <p:nvSpPr>
            <p:cNvPr id="21509" name="Line 6"/>
            <p:cNvSpPr>
              <a:spLocks noChangeShapeType="1"/>
            </p:cNvSpPr>
            <p:nvPr/>
          </p:nvSpPr>
          <p:spPr bwMode="auto">
            <a:xfrm>
              <a:off x="2880" y="2592"/>
              <a:ext cx="960" cy="0"/>
            </a:xfrm>
            <a:prstGeom prst="line">
              <a:avLst/>
            </a:prstGeom>
            <a:noFill/>
            <a:ln w="635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1510" name="Text Box 7"/>
            <p:cNvSpPr txBox="1">
              <a:spLocks noChangeArrowheads="1"/>
            </p:cNvSpPr>
            <p:nvPr/>
          </p:nvSpPr>
          <p:spPr bwMode="auto">
            <a:xfrm>
              <a:off x="3744" y="2688"/>
              <a:ext cx="67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CC0000"/>
                  </a:solidFill>
                </a:rPr>
                <a:t>F</a:t>
              </a:r>
              <a:r>
                <a:rPr lang="en-US" altLang="zh-CN" sz="3600" baseline="-25000">
                  <a:solidFill>
                    <a:srgbClr val="CC0000"/>
                  </a:solidFill>
                </a:rPr>
                <a:t>1</a:t>
              </a:r>
            </a:p>
          </p:txBody>
        </p:sp>
      </p:grpSp>
      <p:grpSp>
        <p:nvGrpSpPr>
          <p:cNvPr id="3" name="Group 8"/>
          <p:cNvGrpSpPr>
            <a:grpSpLocks/>
          </p:cNvGrpSpPr>
          <p:nvPr/>
        </p:nvGrpSpPr>
        <p:grpSpPr bwMode="auto">
          <a:xfrm>
            <a:off x="2497138" y="4191000"/>
            <a:ext cx="1981200" cy="717550"/>
            <a:chOff x="1488" y="2592"/>
            <a:chExt cx="1248" cy="452"/>
          </a:xfrm>
        </p:grpSpPr>
        <p:sp>
          <p:nvSpPr>
            <p:cNvPr id="21512" name="Line 9"/>
            <p:cNvSpPr>
              <a:spLocks noChangeShapeType="1"/>
            </p:cNvSpPr>
            <p:nvPr/>
          </p:nvSpPr>
          <p:spPr bwMode="auto">
            <a:xfrm flipH="1">
              <a:off x="1776" y="2592"/>
              <a:ext cx="960" cy="0"/>
            </a:xfrm>
            <a:prstGeom prst="line">
              <a:avLst/>
            </a:prstGeom>
            <a:noFill/>
            <a:ln w="635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1513" name="Text Box 10"/>
            <p:cNvSpPr txBox="1">
              <a:spLocks noChangeArrowheads="1"/>
            </p:cNvSpPr>
            <p:nvPr/>
          </p:nvSpPr>
          <p:spPr bwMode="auto">
            <a:xfrm>
              <a:off x="1488" y="2640"/>
              <a:ext cx="67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CC0000"/>
                  </a:solidFill>
                </a:rPr>
                <a:t>F</a:t>
              </a:r>
              <a:r>
                <a:rPr lang="en-US" altLang="zh-CN" sz="3600" baseline="-25000">
                  <a:solidFill>
                    <a:srgbClr val="CC0000"/>
                  </a:solidFill>
                </a:rPr>
                <a:t>2</a:t>
              </a:r>
            </a:p>
          </p:txBody>
        </p:sp>
      </p:grpSp>
    </p:spTree>
    <p:extLst>
      <p:ext uri="{BB962C8B-B14F-4D97-AF65-F5344CB8AC3E}">
        <p14:creationId xmlns:p14="http://schemas.microsoft.com/office/powerpoint/2010/main" val="13908286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img716218_2"/>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990600"/>
            <a:ext cx="3019425" cy="4286250"/>
          </a:xfrm>
        </p:spPr>
      </p:pic>
      <p:grpSp>
        <p:nvGrpSpPr>
          <p:cNvPr id="22530" name="Group 3"/>
          <p:cNvGrpSpPr>
            <a:grpSpLocks/>
          </p:cNvGrpSpPr>
          <p:nvPr/>
        </p:nvGrpSpPr>
        <p:grpSpPr bwMode="auto">
          <a:xfrm>
            <a:off x="4876800" y="609600"/>
            <a:ext cx="3048000" cy="4651375"/>
            <a:chOff x="2928" y="1008"/>
            <a:chExt cx="1920" cy="2930"/>
          </a:xfrm>
        </p:grpSpPr>
        <p:grpSp>
          <p:nvGrpSpPr>
            <p:cNvPr id="22531" name="Group 4"/>
            <p:cNvGrpSpPr>
              <a:grpSpLocks/>
            </p:cNvGrpSpPr>
            <p:nvPr/>
          </p:nvGrpSpPr>
          <p:grpSpPr bwMode="auto">
            <a:xfrm>
              <a:off x="2928" y="1008"/>
              <a:ext cx="1920" cy="96"/>
              <a:chOff x="2592" y="912"/>
              <a:chExt cx="2880" cy="240"/>
            </a:xfrm>
          </p:grpSpPr>
          <p:sp>
            <p:nvSpPr>
              <p:cNvPr id="22532" name="Line 5"/>
              <p:cNvSpPr>
                <a:spLocks noChangeShapeType="1"/>
              </p:cNvSpPr>
              <p:nvPr/>
            </p:nvSpPr>
            <p:spPr bwMode="auto">
              <a:xfrm>
                <a:off x="2592" y="1152"/>
                <a:ext cx="2880"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3" name="Line 6"/>
              <p:cNvSpPr>
                <a:spLocks noChangeShapeType="1"/>
              </p:cNvSpPr>
              <p:nvPr/>
            </p:nvSpPr>
            <p:spPr bwMode="auto">
              <a:xfrm flipH="1">
                <a:off x="2832"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4" name="Line 7"/>
              <p:cNvSpPr>
                <a:spLocks noChangeShapeType="1"/>
              </p:cNvSpPr>
              <p:nvPr/>
            </p:nvSpPr>
            <p:spPr bwMode="auto">
              <a:xfrm flipH="1">
                <a:off x="3120"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5" name="Line 8"/>
              <p:cNvSpPr>
                <a:spLocks noChangeShapeType="1"/>
              </p:cNvSpPr>
              <p:nvPr/>
            </p:nvSpPr>
            <p:spPr bwMode="auto">
              <a:xfrm flipH="1">
                <a:off x="3408"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6" name="Line 9"/>
              <p:cNvSpPr>
                <a:spLocks noChangeShapeType="1"/>
              </p:cNvSpPr>
              <p:nvPr/>
            </p:nvSpPr>
            <p:spPr bwMode="auto">
              <a:xfrm flipH="1">
                <a:off x="3696"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7" name="Line 10"/>
              <p:cNvSpPr>
                <a:spLocks noChangeShapeType="1"/>
              </p:cNvSpPr>
              <p:nvPr/>
            </p:nvSpPr>
            <p:spPr bwMode="auto">
              <a:xfrm flipH="1">
                <a:off x="3984"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8" name="Line 11"/>
              <p:cNvSpPr>
                <a:spLocks noChangeShapeType="1"/>
              </p:cNvSpPr>
              <p:nvPr/>
            </p:nvSpPr>
            <p:spPr bwMode="auto">
              <a:xfrm flipH="1">
                <a:off x="4224"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9" name="Line 12"/>
              <p:cNvSpPr>
                <a:spLocks noChangeShapeType="1"/>
              </p:cNvSpPr>
              <p:nvPr/>
            </p:nvSpPr>
            <p:spPr bwMode="auto">
              <a:xfrm flipH="1">
                <a:off x="4464"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0" name="Line 13"/>
              <p:cNvSpPr>
                <a:spLocks noChangeShapeType="1"/>
              </p:cNvSpPr>
              <p:nvPr/>
            </p:nvSpPr>
            <p:spPr bwMode="auto">
              <a:xfrm flipH="1">
                <a:off x="4752"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1" name="Line 14"/>
              <p:cNvSpPr>
                <a:spLocks noChangeShapeType="1"/>
              </p:cNvSpPr>
              <p:nvPr/>
            </p:nvSpPr>
            <p:spPr bwMode="auto">
              <a:xfrm flipH="1">
                <a:off x="4992" y="912"/>
                <a:ext cx="192" cy="24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42" name="Line 15"/>
            <p:cNvSpPr>
              <a:spLocks noChangeShapeType="1"/>
            </p:cNvSpPr>
            <p:nvPr/>
          </p:nvSpPr>
          <p:spPr bwMode="auto">
            <a:xfrm>
              <a:off x="3840" y="1104"/>
              <a:ext cx="0" cy="144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3" name="Oval 16"/>
            <p:cNvSpPr>
              <a:spLocks noChangeArrowheads="1"/>
            </p:cNvSpPr>
            <p:nvPr/>
          </p:nvSpPr>
          <p:spPr bwMode="auto">
            <a:xfrm>
              <a:off x="3648" y="3312"/>
              <a:ext cx="384" cy="336"/>
            </a:xfrm>
            <a:prstGeom prst="ellipse">
              <a:avLst/>
            </a:prstGeom>
            <a:solidFill>
              <a:schemeClr val="bg2"/>
            </a:solidFill>
            <a:ln w="38100">
              <a:solidFill>
                <a:schemeClr val="tx1"/>
              </a:solidFill>
              <a:round/>
              <a:headEnd/>
              <a:tailEnd/>
            </a:ln>
          </p:spPr>
          <p:txBody>
            <a:bodyPr wrap="none" anchor="ctr"/>
            <a:lstStyle/>
            <a:p>
              <a:endParaRPr lang="zh-CN" altLang="en-US"/>
            </a:p>
          </p:txBody>
        </p:sp>
        <p:sp>
          <p:nvSpPr>
            <p:cNvPr id="22544" name="AutoShape 17"/>
            <p:cNvSpPr>
              <a:spLocks noChangeArrowheads="1"/>
            </p:cNvSpPr>
            <p:nvPr/>
          </p:nvSpPr>
          <p:spPr bwMode="auto">
            <a:xfrm rot="8090947">
              <a:off x="3278" y="2766"/>
              <a:ext cx="1154" cy="1185"/>
            </a:xfrm>
            <a:prstGeom prst="rtTriangle">
              <a:avLst/>
            </a:prstGeom>
            <a:solidFill>
              <a:schemeClr val="bg2"/>
            </a:solidFill>
            <a:ln w="31750">
              <a:solidFill>
                <a:schemeClr val="tx1"/>
              </a:solidFill>
              <a:miter lim="800000"/>
              <a:headEnd/>
              <a:tailEnd/>
            </a:ln>
          </p:spPr>
          <p:txBody>
            <a:bodyPr wrap="none" anchor="ctr"/>
            <a:lstStyle/>
            <a:p>
              <a:endParaRPr lang="zh-CN" altLang="en-US"/>
            </a:p>
          </p:txBody>
        </p:sp>
      </p:grpSp>
      <p:grpSp>
        <p:nvGrpSpPr>
          <p:cNvPr id="4" name="Group 18"/>
          <p:cNvGrpSpPr>
            <a:grpSpLocks/>
          </p:cNvGrpSpPr>
          <p:nvPr/>
        </p:nvGrpSpPr>
        <p:grpSpPr bwMode="auto">
          <a:xfrm>
            <a:off x="6210300" y="3733800"/>
            <a:ext cx="876300" cy="1784350"/>
            <a:chOff x="3912" y="2352"/>
            <a:chExt cx="552" cy="1124"/>
          </a:xfrm>
        </p:grpSpPr>
        <p:sp>
          <p:nvSpPr>
            <p:cNvPr id="22546" name="Oval 19"/>
            <p:cNvSpPr>
              <a:spLocks noChangeArrowheads="1"/>
            </p:cNvSpPr>
            <p:nvPr/>
          </p:nvSpPr>
          <p:spPr bwMode="auto">
            <a:xfrm>
              <a:off x="3912" y="2352"/>
              <a:ext cx="144" cy="144"/>
            </a:xfrm>
            <a:prstGeom prst="ellipse">
              <a:avLst/>
            </a:prstGeom>
            <a:solidFill>
              <a:schemeClr val="tx2"/>
            </a:solidFill>
            <a:ln w="9525">
              <a:solidFill>
                <a:schemeClr val="tx1"/>
              </a:solidFill>
              <a:round/>
              <a:headEnd/>
              <a:tailEnd/>
            </a:ln>
          </p:spPr>
          <p:txBody>
            <a:bodyPr wrap="none" anchor="ctr"/>
            <a:lstStyle/>
            <a:p>
              <a:endParaRPr lang="zh-CN" altLang="en-US"/>
            </a:p>
          </p:txBody>
        </p:sp>
        <p:grpSp>
          <p:nvGrpSpPr>
            <p:cNvPr id="22547" name="Group 20"/>
            <p:cNvGrpSpPr>
              <a:grpSpLocks/>
            </p:cNvGrpSpPr>
            <p:nvPr/>
          </p:nvGrpSpPr>
          <p:grpSpPr bwMode="auto">
            <a:xfrm>
              <a:off x="3984" y="2448"/>
              <a:ext cx="480" cy="1028"/>
              <a:chOff x="3696" y="2784"/>
              <a:chExt cx="480" cy="1028"/>
            </a:xfrm>
          </p:grpSpPr>
          <p:sp>
            <p:nvSpPr>
              <p:cNvPr id="22548" name="Line 21"/>
              <p:cNvSpPr>
                <a:spLocks noChangeShapeType="1"/>
              </p:cNvSpPr>
              <p:nvPr/>
            </p:nvSpPr>
            <p:spPr bwMode="auto">
              <a:xfrm>
                <a:off x="3696" y="2784"/>
                <a:ext cx="0" cy="912"/>
              </a:xfrm>
              <a:prstGeom prst="line">
                <a:avLst/>
              </a:prstGeom>
              <a:noFill/>
              <a:ln w="381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2549" name="Text Box 22"/>
              <p:cNvSpPr txBox="1">
                <a:spLocks noChangeArrowheads="1"/>
              </p:cNvSpPr>
              <p:nvPr/>
            </p:nvSpPr>
            <p:spPr bwMode="auto">
              <a:xfrm>
                <a:off x="3744" y="3408"/>
                <a:ext cx="43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CC0000"/>
                    </a:solidFill>
                  </a:rPr>
                  <a:t>G</a:t>
                </a:r>
              </a:p>
            </p:txBody>
          </p:sp>
        </p:grpSp>
      </p:grpSp>
      <p:grpSp>
        <p:nvGrpSpPr>
          <p:cNvPr id="6" name="Group 23"/>
          <p:cNvGrpSpPr>
            <a:grpSpLocks/>
          </p:cNvGrpSpPr>
          <p:nvPr/>
        </p:nvGrpSpPr>
        <p:grpSpPr bwMode="auto">
          <a:xfrm>
            <a:off x="6324600" y="2362200"/>
            <a:ext cx="533400" cy="1600200"/>
            <a:chOff x="3696" y="1824"/>
            <a:chExt cx="336" cy="1008"/>
          </a:xfrm>
        </p:grpSpPr>
        <p:sp>
          <p:nvSpPr>
            <p:cNvPr id="22551" name="Line 24"/>
            <p:cNvSpPr>
              <a:spLocks noChangeShapeType="1"/>
            </p:cNvSpPr>
            <p:nvPr/>
          </p:nvSpPr>
          <p:spPr bwMode="auto">
            <a:xfrm flipV="1">
              <a:off x="3696" y="1920"/>
              <a:ext cx="0" cy="912"/>
            </a:xfrm>
            <a:prstGeom prst="line">
              <a:avLst/>
            </a:prstGeom>
            <a:noFill/>
            <a:ln w="381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2552" name="Text Box 25"/>
            <p:cNvSpPr txBox="1">
              <a:spLocks noChangeArrowheads="1"/>
            </p:cNvSpPr>
            <p:nvPr/>
          </p:nvSpPr>
          <p:spPr bwMode="auto">
            <a:xfrm>
              <a:off x="3744" y="1824"/>
              <a:ext cx="28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CC0000"/>
                  </a:solidFill>
                </a:rPr>
                <a:t>F</a:t>
              </a:r>
            </a:p>
          </p:txBody>
        </p:sp>
      </p:grpSp>
      <p:sp>
        <p:nvSpPr>
          <p:cNvPr id="22553" name="Rectangle 26"/>
          <p:cNvSpPr>
            <a:spLocks noChangeArrowheads="1"/>
          </p:cNvSpPr>
          <p:nvPr/>
        </p:nvSpPr>
        <p:spPr bwMode="auto">
          <a:xfrm>
            <a:off x="685800" y="304800"/>
            <a:ext cx="3124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solidFill>
                  <a:srgbClr val="000000"/>
                </a:solidFill>
              </a:rPr>
              <a:t>悬挂着的电灯</a:t>
            </a:r>
            <a:endParaRPr lang="zh-CN" altLang="en-US" sz="3600" b="1">
              <a:solidFill>
                <a:srgbClr val="000000"/>
              </a:solidFill>
            </a:endParaRPr>
          </a:p>
        </p:txBody>
      </p:sp>
    </p:spTree>
    <p:extLst>
      <p:ext uri="{BB962C8B-B14F-4D97-AF65-F5344CB8AC3E}">
        <p14:creationId xmlns:p14="http://schemas.microsoft.com/office/powerpoint/2010/main" val="3392144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ChangeArrowheads="1"/>
          </p:cNvSpPr>
          <p:nvPr>
            <p:ph type="title"/>
          </p:nvPr>
        </p:nvSpPr>
        <p:spPr/>
        <p:txBody>
          <a:bodyPr/>
          <a:lstStyle/>
          <a:p>
            <a:endParaRPr lang="zh-CN" altLang="en-US" smtClean="0"/>
          </a:p>
        </p:txBody>
      </p:sp>
      <p:pic>
        <p:nvPicPr>
          <p:cNvPr id="219140" name="Picture 4"/>
          <p:cNvPicPr>
            <a:picLocks noChangeAspect="1" noChangeArrowheads="1"/>
          </p:cNvPicPr>
          <p:nvPr/>
        </p:nvPicPr>
        <p:blipFill>
          <a:blip r:embed="rId2">
            <a:clrChange>
              <a:clrFrom>
                <a:srgbClr val="FEFEFC"/>
              </a:clrFrom>
              <a:clrTo>
                <a:srgbClr val="FEFEFC">
                  <a:alpha val="0"/>
                </a:srgbClr>
              </a:clrTo>
            </a:clrChange>
            <a:extLst>
              <a:ext uri="{28A0092B-C50C-407E-A947-70E740481C1C}">
                <a14:useLocalDpi xmlns:a14="http://schemas.microsoft.com/office/drawing/2010/main" val="0"/>
              </a:ext>
            </a:extLst>
          </a:blip>
          <a:srcRect l="35487" t="77092" r="43077" b="13281"/>
          <a:stretch>
            <a:fillRect/>
          </a:stretch>
        </p:blipFill>
        <p:spPr bwMode="auto">
          <a:xfrm>
            <a:off x="3962400" y="1295400"/>
            <a:ext cx="4565650" cy="309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1540" name="AutoShape 5"/>
          <p:cNvSpPr>
            <a:spLocks noChangeArrowheads="1"/>
          </p:cNvSpPr>
          <p:nvPr/>
        </p:nvSpPr>
        <p:spPr bwMode="auto">
          <a:xfrm>
            <a:off x="107950" y="3644900"/>
            <a:ext cx="5472113" cy="2447925"/>
          </a:xfrm>
          <a:prstGeom prst="cloudCallout">
            <a:avLst>
              <a:gd name="adj1" fmla="val 73352"/>
              <a:gd name="adj2" fmla="val -3106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1"/>
          <a:lstStyle/>
          <a:p>
            <a:r>
              <a:rPr lang="en-US" altLang="zh-CN" sz="2800">
                <a:solidFill>
                  <a:srgbClr val="0000FF"/>
                </a:solidFill>
                <a:ea typeface="华文行楷" pitchFamily="2" charset="-122"/>
              </a:rPr>
              <a:t>       </a:t>
            </a:r>
            <a:r>
              <a:rPr lang="zh-CN" altLang="en-US" sz="2800" b="1">
                <a:solidFill>
                  <a:srgbClr val="FF0000"/>
                </a:solidFill>
                <a:ea typeface="华文行楷" pitchFamily="2" charset="-122"/>
              </a:rPr>
              <a:t>思考：</a:t>
            </a:r>
            <a:r>
              <a:rPr lang="zh-CN" altLang="en-US" sz="2800">
                <a:solidFill>
                  <a:srgbClr val="0000FF"/>
                </a:solidFill>
                <a:ea typeface="华文行楷" pitchFamily="2" charset="-122"/>
              </a:rPr>
              <a:t>如果作用在一个物体上的两个力互相平衡，这两个力需要满足什么条件呢？</a:t>
            </a:r>
          </a:p>
          <a:p>
            <a:endParaRPr lang="en-US" altLang="zh-CN" sz="2800">
              <a:solidFill>
                <a:srgbClr val="0000FF"/>
              </a:solidFill>
              <a:ea typeface="华文行楷" pitchFamily="2" charset="-122"/>
            </a:endParaRPr>
          </a:p>
        </p:txBody>
      </p:sp>
      <p:sp>
        <p:nvSpPr>
          <p:cNvPr id="23556" name="内容占位符 1"/>
          <p:cNvSpPr>
            <a:spLocks noChangeArrowheads="1"/>
          </p:cNvSpPr>
          <p:nvPr>
            <p:ph idx="1"/>
          </p:nvPr>
        </p:nvSpPr>
        <p:spPr/>
        <p:txBody>
          <a:bodyPr/>
          <a:lstStyle/>
          <a:p>
            <a:endParaRPr lang="zh-CN" altLang="en-US" smtClean="0"/>
          </a:p>
        </p:txBody>
      </p:sp>
    </p:spTree>
    <p:extLst>
      <p:ext uri="{BB962C8B-B14F-4D97-AF65-F5344CB8AC3E}">
        <p14:creationId xmlns:p14="http://schemas.microsoft.com/office/powerpoint/2010/main" val="29790428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2000"/>
                                  </p:stCondLst>
                                  <p:childTnLst>
                                    <p:set>
                                      <p:cBhvr>
                                        <p:cTn id="6" dur="1" fill="hold">
                                          <p:stCondLst>
                                            <p:cond delay="0"/>
                                          </p:stCondLst>
                                        </p:cTn>
                                        <p:tgtEl>
                                          <p:spTgt spid="219140"/>
                                        </p:tgtEl>
                                        <p:attrNameLst>
                                          <p:attrName>style.visibility</p:attrName>
                                        </p:attrNameLst>
                                      </p:cBhvr>
                                      <p:to>
                                        <p:strVal val="visible"/>
                                      </p:to>
                                    </p:set>
                                    <p:animEffect transition="in" filter="fade">
                                      <p:cBhvr>
                                        <p:cTn id="7" dur="1000"/>
                                        <p:tgtEl>
                                          <p:spTgt spid="219140"/>
                                        </p:tgtEl>
                                      </p:cBhvr>
                                    </p:animEffect>
                                    <p:anim calcmode="lin" valueType="num">
                                      <p:cBhvr>
                                        <p:cTn id="8" dur="1000" fill="hold"/>
                                        <p:tgtEl>
                                          <p:spTgt spid="219140"/>
                                        </p:tgtEl>
                                        <p:attrNameLst>
                                          <p:attrName>ppt_x</p:attrName>
                                        </p:attrNameLst>
                                      </p:cBhvr>
                                      <p:tavLst>
                                        <p:tav tm="0">
                                          <p:val>
                                            <p:strVal val="#ppt_x"/>
                                          </p:val>
                                        </p:tav>
                                        <p:tav tm="100000">
                                          <p:val>
                                            <p:strVal val="#ppt_x"/>
                                          </p:val>
                                        </p:tav>
                                      </p:tavLst>
                                    </p:anim>
                                    <p:anim calcmode="lin" valueType="num">
                                      <p:cBhvr>
                                        <p:cTn id="9" dur="1000" fill="hold"/>
                                        <p:tgtEl>
                                          <p:spTgt spid="21914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961540"/>
                                        </p:tgtEl>
                                        <p:attrNameLst>
                                          <p:attrName>style.visibility</p:attrName>
                                        </p:attrNameLst>
                                      </p:cBhvr>
                                      <p:to>
                                        <p:strVal val="visible"/>
                                      </p:to>
                                    </p:set>
                                    <p:anim calcmode="lin" valueType="num">
                                      <p:cBhvr>
                                        <p:cTn id="14" dur="1000" fill="hold"/>
                                        <p:tgtEl>
                                          <p:spTgt spid="961540"/>
                                        </p:tgtEl>
                                        <p:attrNameLst>
                                          <p:attrName>ppt_x</p:attrName>
                                        </p:attrNameLst>
                                      </p:cBhvr>
                                      <p:tavLst>
                                        <p:tav tm="0">
                                          <p:val>
                                            <p:strVal val="0-#ppt_w/2"/>
                                          </p:val>
                                        </p:tav>
                                        <p:tav tm="100000">
                                          <p:val>
                                            <p:strVal val="#ppt_x"/>
                                          </p:val>
                                        </p:tav>
                                      </p:tavLst>
                                    </p:anim>
                                    <p:anim calcmode="lin" valueType="num">
                                      <p:cBhvr>
                                        <p:cTn id="15" dur="1000" fill="hold"/>
                                        <p:tgtEl>
                                          <p:spTgt spid="9615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15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8" descr="048">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21257" t="25569" r="51871" b="65123"/>
          <a:stretch>
            <a:fillRect/>
          </a:stretch>
        </p:blipFill>
        <p:spPr bwMode="auto">
          <a:xfrm>
            <a:off x="1108075" y="2574925"/>
            <a:ext cx="6731000"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10"/>
          <p:cNvSpPr>
            <a:spLocks noChangeArrowheads="1"/>
          </p:cNvSpPr>
          <p:nvPr/>
        </p:nvSpPr>
        <p:spPr bwMode="auto">
          <a:xfrm>
            <a:off x="430213" y="1028700"/>
            <a:ext cx="8713787"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700"/>
              </a:lnSpc>
            </a:pPr>
            <a:r>
              <a:rPr lang="en-US" altLang="zh-CN" sz="4000" b="1">
                <a:latin typeface="黑体" pitchFamily="49" charset="-122"/>
                <a:ea typeface="黑体" pitchFamily="49" charset="-122"/>
              </a:rPr>
              <a:t>1</a:t>
            </a:r>
            <a:r>
              <a:rPr lang="zh-CN" altLang="en-US" sz="4000" b="1">
                <a:latin typeface="黑体" pitchFamily="49" charset="-122"/>
                <a:ea typeface="黑体" pitchFamily="49" charset="-122"/>
              </a:rPr>
              <a:t>、器材：小车、 </a:t>
            </a:r>
            <a:r>
              <a:rPr lang="zh-CN" altLang="en-US" sz="4000" b="1">
                <a:solidFill>
                  <a:srgbClr val="FF0000"/>
                </a:solidFill>
                <a:latin typeface="黑体" pitchFamily="49" charset="-122"/>
                <a:ea typeface="黑体" pitchFamily="49" charset="-122"/>
              </a:rPr>
              <a:t>钩码（或砝码和托盘） </a:t>
            </a:r>
            <a:r>
              <a:rPr lang="zh-CN" altLang="en-US" sz="4000" b="1">
                <a:latin typeface="黑体" pitchFamily="49" charset="-122"/>
                <a:ea typeface="黑体" pitchFamily="49" charset="-122"/>
              </a:rPr>
              <a:t>、细线、滑轮。　　　</a:t>
            </a:r>
            <a:r>
              <a:rPr lang="zh-CN" altLang="en-US" sz="4000" b="1">
                <a:solidFill>
                  <a:srgbClr val="FF3300"/>
                </a:solidFill>
                <a:latin typeface="黑体" pitchFamily="49" charset="-122"/>
                <a:ea typeface="黑体" pitchFamily="49" charset="-122"/>
              </a:rPr>
              <a:t>　</a:t>
            </a:r>
            <a:endParaRPr lang="zh-CN" altLang="en-US" sz="4000">
              <a:latin typeface="Times New Roman" pitchFamily="18" charset="0"/>
            </a:endParaRPr>
          </a:p>
        </p:txBody>
      </p:sp>
      <p:sp>
        <p:nvSpPr>
          <p:cNvPr id="24579" name="Rectangle 9"/>
          <p:cNvSpPr>
            <a:spLocks noChangeArrowheads="1"/>
          </p:cNvSpPr>
          <p:nvPr/>
        </p:nvSpPr>
        <p:spPr bwMode="auto">
          <a:xfrm>
            <a:off x="150813" y="160338"/>
            <a:ext cx="81073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a:latin typeface="Times New Roman" pitchFamily="18" charset="0"/>
                <a:ea typeface="黑体" pitchFamily="49" charset="-122"/>
              </a:rPr>
              <a:t>二、实验：探究二力平衡的条件</a:t>
            </a:r>
          </a:p>
        </p:txBody>
      </p:sp>
      <p:sp>
        <p:nvSpPr>
          <p:cNvPr id="2" name="右箭头 1">
            <a:hlinkClick r:id="rId4" action="ppaction://hlinkfile"/>
          </p:cNvPr>
          <p:cNvSpPr/>
          <p:nvPr/>
        </p:nvSpPr>
        <p:spPr>
          <a:xfrm>
            <a:off x="8101013" y="6237288"/>
            <a:ext cx="6477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14375474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8" descr="048">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21257" t="25569" r="51871" b="65770"/>
          <a:stretch>
            <a:fillRect/>
          </a:stretch>
        </p:blipFill>
        <p:spPr bwMode="auto">
          <a:xfrm>
            <a:off x="4030663" y="185738"/>
            <a:ext cx="3808412"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矩形 8"/>
          <p:cNvSpPr>
            <a:spLocks noChangeArrowheads="1"/>
          </p:cNvSpPr>
          <p:nvPr/>
        </p:nvSpPr>
        <p:spPr bwMode="auto">
          <a:xfrm>
            <a:off x="141288" y="417513"/>
            <a:ext cx="56467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2</a:t>
            </a:r>
            <a:r>
              <a:rPr lang="zh-CN" altLang="en-US" sz="4000" b="1">
                <a:latin typeface="黑体" pitchFamily="49" charset="-122"/>
                <a:ea typeface="黑体" pitchFamily="49" charset="-122"/>
              </a:rPr>
              <a:t>、注意事项：</a:t>
            </a:r>
            <a:endParaRPr lang="en-US" altLang="zh-CN" sz="4000" b="1">
              <a:latin typeface="黑体" pitchFamily="49" charset="-122"/>
              <a:ea typeface="黑体" pitchFamily="49" charset="-122"/>
            </a:endParaRPr>
          </a:p>
        </p:txBody>
      </p:sp>
      <p:sp>
        <p:nvSpPr>
          <p:cNvPr id="12293" name="矩形 7"/>
          <p:cNvSpPr>
            <a:spLocks noChangeArrowheads="1"/>
          </p:cNvSpPr>
          <p:nvPr/>
        </p:nvSpPr>
        <p:spPr bwMode="auto">
          <a:xfrm>
            <a:off x="230188" y="4251325"/>
            <a:ext cx="86471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(2)</a:t>
            </a:r>
            <a:r>
              <a:rPr lang="zh-CN" altLang="en-US" sz="4000" b="1">
                <a:latin typeface="黑体" pitchFamily="49" charset="-122"/>
                <a:ea typeface="黑体" pitchFamily="49" charset="-122"/>
              </a:rPr>
              <a:t>通过改变</a:t>
            </a:r>
            <a:r>
              <a:rPr lang="zh-CN" altLang="en-US" sz="4000" b="1">
                <a:solidFill>
                  <a:srgbClr val="FF0000"/>
                </a:solidFill>
                <a:latin typeface="黑体" pitchFamily="49" charset="-122"/>
                <a:ea typeface="黑体" pitchFamily="49" charset="-122"/>
              </a:rPr>
              <a:t>钩码的个数（或砝码的质量）</a:t>
            </a:r>
            <a:r>
              <a:rPr lang="zh-CN" altLang="en-US" sz="4000" b="1">
                <a:latin typeface="黑体" pitchFamily="49" charset="-122"/>
                <a:ea typeface="黑体" pitchFamily="49" charset="-122"/>
              </a:rPr>
              <a:t>改变两个力的大小。</a:t>
            </a:r>
          </a:p>
        </p:txBody>
      </p:sp>
      <p:sp>
        <p:nvSpPr>
          <p:cNvPr id="12296" name="矩形 7"/>
          <p:cNvSpPr>
            <a:spLocks noChangeArrowheads="1"/>
          </p:cNvSpPr>
          <p:nvPr/>
        </p:nvSpPr>
        <p:spPr bwMode="auto">
          <a:xfrm>
            <a:off x="195263" y="2735263"/>
            <a:ext cx="8761412"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(1)</a:t>
            </a:r>
            <a:r>
              <a:rPr lang="zh-CN" altLang="en-US" sz="4000" b="1">
                <a:latin typeface="黑体" pitchFamily="49" charset="-122"/>
                <a:ea typeface="黑体" pitchFamily="49" charset="-122"/>
              </a:rPr>
              <a:t>探究二力平衡时应让小车处于</a:t>
            </a:r>
            <a:r>
              <a:rPr lang="zh-CN" altLang="en-US" sz="4000" b="1">
                <a:solidFill>
                  <a:srgbClr val="FF0000"/>
                </a:solidFill>
                <a:latin typeface="黑体" pitchFamily="49" charset="-122"/>
                <a:ea typeface="黑体" pitchFamily="49" charset="-122"/>
              </a:rPr>
              <a:t>静止</a:t>
            </a:r>
            <a:r>
              <a:rPr lang="zh-CN" altLang="en-US" sz="4000" b="1">
                <a:latin typeface="黑体" pitchFamily="49" charset="-122"/>
                <a:ea typeface="黑体" pitchFamily="49" charset="-122"/>
              </a:rPr>
              <a:t>状态</a:t>
            </a:r>
          </a:p>
        </p:txBody>
      </p:sp>
    </p:spTree>
    <p:extLst>
      <p:ext uri="{BB962C8B-B14F-4D97-AF65-F5344CB8AC3E}">
        <p14:creationId xmlns:p14="http://schemas.microsoft.com/office/powerpoint/2010/main" val="20698584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8" descr="048">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21257" t="25569" r="51871" b="65123"/>
          <a:stretch>
            <a:fillRect/>
          </a:stretch>
        </p:blipFill>
        <p:spPr bwMode="auto">
          <a:xfrm>
            <a:off x="2222500" y="192088"/>
            <a:ext cx="3689350"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4"/>
          <p:cNvSpPr txBox="1">
            <a:spLocks noChangeArrowheads="1"/>
          </p:cNvSpPr>
          <p:nvPr/>
        </p:nvSpPr>
        <p:spPr bwMode="auto">
          <a:xfrm>
            <a:off x="190500" y="4645025"/>
            <a:ext cx="8953500"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200"/>
              </a:lnSpc>
              <a:spcBef>
                <a:spcPct val="50000"/>
              </a:spcBef>
            </a:pPr>
            <a:r>
              <a:rPr lang="en-US" altLang="zh-CN" sz="4000" b="1">
                <a:latin typeface="黑体" pitchFamily="49" charset="-122"/>
                <a:ea typeface="黑体" pitchFamily="49" charset="-122"/>
              </a:rPr>
              <a:t>(4)</a:t>
            </a:r>
            <a:r>
              <a:rPr lang="zh-CN" altLang="en-US" sz="4000" b="1">
                <a:latin typeface="黑体" pitchFamily="49" charset="-122"/>
                <a:ea typeface="黑体" pitchFamily="49" charset="-122"/>
              </a:rPr>
              <a:t>用小车不用木块，桌面尽量光滑，目的是</a:t>
            </a:r>
            <a:r>
              <a:rPr lang="en-US" altLang="zh-CN" sz="4000"/>
              <a:t>__________________</a:t>
            </a:r>
            <a:r>
              <a:rPr lang="zh-CN" altLang="en-US" sz="4000" b="1"/>
              <a:t>。</a:t>
            </a:r>
          </a:p>
        </p:txBody>
      </p:sp>
      <p:sp>
        <p:nvSpPr>
          <p:cNvPr id="17" name="Rectangle 6"/>
          <p:cNvSpPr>
            <a:spLocks noChangeArrowheads="1"/>
          </p:cNvSpPr>
          <p:nvPr/>
        </p:nvSpPr>
        <p:spPr bwMode="auto">
          <a:xfrm>
            <a:off x="1914525" y="5245100"/>
            <a:ext cx="68119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b="1">
                <a:solidFill>
                  <a:srgbClr val="FF0000"/>
                </a:solidFill>
                <a:latin typeface="黑体" pitchFamily="49" charset="-122"/>
                <a:ea typeface="黑体" pitchFamily="49" charset="-122"/>
              </a:rPr>
              <a:t>减小摩擦力对实验结果的影响</a:t>
            </a:r>
          </a:p>
        </p:txBody>
      </p:sp>
      <p:sp>
        <p:nvSpPr>
          <p:cNvPr id="12" name="矩形 10"/>
          <p:cNvSpPr>
            <a:spLocks noChangeArrowheads="1"/>
          </p:cNvSpPr>
          <p:nvPr/>
        </p:nvSpPr>
        <p:spPr bwMode="auto">
          <a:xfrm>
            <a:off x="141288" y="2519363"/>
            <a:ext cx="88423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latin typeface="黑体" pitchFamily="49" charset="-122"/>
                <a:ea typeface="黑体" pitchFamily="49" charset="-122"/>
              </a:rPr>
              <a:t>（</a:t>
            </a:r>
            <a:r>
              <a:rPr lang="en-US" altLang="zh-CN" sz="4000" b="1">
                <a:latin typeface="黑体" pitchFamily="49" charset="-122"/>
                <a:ea typeface="黑体" pitchFamily="49" charset="-122"/>
              </a:rPr>
              <a:t>3</a:t>
            </a:r>
            <a:r>
              <a:rPr lang="zh-CN" altLang="en-US" sz="4000" b="1">
                <a:latin typeface="黑体" pitchFamily="49" charset="-122"/>
                <a:ea typeface="黑体" pitchFamily="49" charset="-122"/>
              </a:rPr>
              <a:t>）把小车</a:t>
            </a:r>
            <a:r>
              <a:rPr lang="zh-CN" altLang="en-US" sz="4000" b="1">
                <a:solidFill>
                  <a:srgbClr val="FF0000"/>
                </a:solidFill>
                <a:latin typeface="黑体" pitchFamily="49" charset="-122"/>
                <a:ea typeface="黑体" pitchFamily="49" charset="-122"/>
              </a:rPr>
              <a:t>旋转</a:t>
            </a:r>
            <a:r>
              <a:rPr lang="zh-CN" altLang="en-US" sz="4000" b="1">
                <a:latin typeface="黑体" pitchFamily="49" charset="-122"/>
                <a:ea typeface="黑体" pitchFamily="49" charset="-122"/>
              </a:rPr>
              <a:t>一个角度，小车</a:t>
            </a:r>
            <a:r>
              <a:rPr lang="zh-CN" altLang="en-US" sz="4000" b="1">
                <a:solidFill>
                  <a:srgbClr val="FF0000"/>
                </a:solidFill>
                <a:latin typeface="黑体" pitchFamily="49" charset="-122"/>
                <a:ea typeface="黑体" pitchFamily="49" charset="-122"/>
              </a:rPr>
              <a:t>不能</a:t>
            </a:r>
            <a:r>
              <a:rPr lang="zh-CN" altLang="en-US" sz="4000" b="1">
                <a:latin typeface="黑体" pitchFamily="49" charset="-122"/>
                <a:ea typeface="黑体" pitchFamily="49" charset="-122"/>
              </a:rPr>
              <a:t>平衡，是为了</a:t>
            </a:r>
            <a:r>
              <a:rPr lang="zh-CN" altLang="en-US" sz="4000" b="1">
                <a:solidFill>
                  <a:srgbClr val="FF0000"/>
                </a:solidFill>
                <a:latin typeface="黑体" pitchFamily="49" charset="-122"/>
                <a:ea typeface="黑体" pitchFamily="49" charset="-122"/>
              </a:rPr>
              <a:t>验证不在同一条直线上的两个力能否平衡</a:t>
            </a:r>
            <a:endParaRPr lang="zh-CN" altLang="en-US" sz="4000" b="1">
              <a:latin typeface="黑体" pitchFamily="49" charset="-122"/>
              <a:ea typeface="黑体" pitchFamily="49" charset="-122"/>
            </a:endParaRPr>
          </a:p>
        </p:txBody>
      </p:sp>
    </p:spTree>
    <p:extLst>
      <p:ext uri="{BB962C8B-B14F-4D97-AF65-F5344CB8AC3E}">
        <p14:creationId xmlns:p14="http://schemas.microsoft.com/office/powerpoint/2010/main" val="29147061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8" descr="048">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21257" t="25569" r="51871" b="65123"/>
          <a:stretch>
            <a:fillRect/>
          </a:stretch>
        </p:blipFill>
        <p:spPr bwMode="auto">
          <a:xfrm>
            <a:off x="546100" y="146050"/>
            <a:ext cx="3546475"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14"/>
          <p:cNvSpPr>
            <a:spLocks noChangeArrowheads="1"/>
          </p:cNvSpPr>
          <p:nvPr/>
        </p:nvSpPr>
        <p:spPr bwMode="auto">
          <a:xfrm>
            <a:off x="234950" y="4689475"/>
            <a:ext cx="89090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(6)</a:t>
            </a:r>
            <a:r>
              <a:rPr lang="zh-CN" altLang="en-US" sz="4000" b="1">
                <a:latin typeface="黑体" pitchFamily="49" charset="-122"/>
                <a:ea typeface="黑体" pitchFamily="49" charset="-122"/>
              </a:rPr>
              <a:t>选择</a:t>
            </a:r>
            <a:r>
              <a:rPr lang="zh-CN" altLang="en-US" sz="4000" b="1">
                <a:solidFill>
                  <a:srgbClr val="FF0000"/>
                </a:solidFill>
                <a:latin typeface="黑体" pitchFamily="49" charset="-122"/>
                <a:ea typeface="黑体" pitchFamily="49" charset="-122"/>
              </a:rPr>
              <a:t>质量小</a:t>
            </a:r>
            <a:r>
              <a:rPr lang="zh-CN" altLang="en-US" sz="4000" b="1">
                <a:latin typeface="黑体" pitchFamily="49" charset="-122"/>
                <a:ea typeface="黑体" pitchFamily="49" charset="-122"/>
              </a:rPr>
              <a:t>的卡片的目的：</a:t>
            </a:r>
            <a:r>
              <a:rPr lang="zh-CN" altLang="en-US" sz="4000" b="1">
                <a:solidFill>
                  <a:srgbClr val="FF0000"/>
                </a:solidFill>
                <a:latin typeface="黑体" pitchFamily="49" charset="-122"/>
                <a:ea typeface="黑体" pitchFamily="49" charset="-122"/>
              </a:rPr>
              <a:t>卡片的重力可以忽略</a:t>
            </a:r>
            <a:r>
              <a:rPr lang="zh-CN" altLang="en-US" sz="4000" b="1">
                <a:latin typeface="黑体" pitchFamily="49" charset="-122"/>
                <a:ea typeface="黑体" pitchFamily="49" charset="-122"/>
              </a:rPr>
              <a:t>。</a:t>
            </a:r>
            <a:endParaRPr lang="zh-CN" altLang="en-US" sz="4000" b="1">
              <a:solidFill>
                <a:srgbClr val="FF0000"/>
              </a:solidFill>
              <a:latin typeface="黑体" pitchFamily="49" charset="-122"/>
              <a:ea typeface="黑体" pitchFamily="49" charset="-122"/>
            </a:endParaRPr>
          </a:p>
        </p:txBody>
      </p:sp>
      <p:sp>
        <p:nvSpPr>
          <p:cNvPr id="13316" name="矩形 13"/>
          <p:cNvSpPr>
            <a:spLocks noChangeArrowheads="1"/>
          </p:cNvSpPr>
          <p:nvPr/>
        </p:nvSpPr>
        <p:spPr bwMode="auto">
          <a:xfrm>
            <a:off x="254000" y="2628900"/>
            <a:ext cx="88900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latin typeface="黑体" pitchFamily="49" charset="-122"/>
                <a:ea typeface="黑体" pitchFamily="49" charset="-122"/>
              </a:rPr>
              <a:t>(5)</a:t>
            </a:r>
            <a:r>
              <a:rPr lang="zh-CN" altLang="en-US" sz="4000" b="1">
                <a:latin typeface="黑体" pitchFamily="49" charset="-122"/>
                <a:ea typeface="黑体" pitchFamily="49" charset="-122"/>
              </a:rPr>
              <a:t>如果改用卡片做实验，为了证明</a:t>
            </a:r>
            <a:r>
              <a:rPr lang="zh-CN" altLang="en-US" sz="4000" b="1">
                <a:solidFill>
                  <a:srgbClr val="FF0000"/>
                </a:solidFill>
                <a:latin typeface="黑体" pitchFamily="49" charset="-122"/>
                <a:ea typeface="黑体" pitchFamily="49" charset="-122"/>
              </a:rPr>
              <a:t>相互平衡的两个力必须作用在同一物体上</a:t>
            </a:r>
            <a:r>
              <a:rPr lang="zh-CN" altLang="en-US" sz="4000" b="1">
                <a:latin typeface="黑体" pitchFamily="49" charset="-122"/>
                <a:ea typeface="黑体" pitchFamily="49" charset="-122"/>
              </a:rPr>
              <a:t>，应</a:t>
            </a:r>
            <a:r>
              <a:rPr lang="zh-CN" altLang="en-US" sz="4000" b="1">
                <a:solidFill>
                  <a:srgbClr val="FF0000"/>
                </a:solidFill>
                <a:latin typeface="黑体" pitchFamily="49" charset="-122"/>
                <a:ea typeface="黑体" pitchFamily="49" charset="-122"/>
              </a:rPr>
              <a:t>将卡片沿竖直方向剪开</a:t>
            </a:r>
          </a:p>
        </p:txBody>
      </p:sp>
      <p:pic>
        <p:nvPicPr>
          <p:cNvPr id="27652" name="Picture 10" descr="http://cooco.net.cn/files/down/test/2015/03/18/15/2015031815531069187739.files/image005.jpg"/>
          <p:cNvPicPr>
            <a:picLocks noChangeAspect="1" noChangeArrowheads="1"/>
          </p:cNvPicPr>
          <p:nvPr/>
        </p:nvPicPr>
        <p:blipFill>
          <a:blip r:embed="rId4">
            <a:extLst>
              <a:ext uri="{28A0092B-C50C-407E-A947-70E740481C1C}">
                <a14:useLocalDpi xmlns:a14="http://schemas.microsoft.com/office/drawing/2010/main" val="0"/>
              </a:ext>
            </a:extLst>
          </a:blip>
          <a:srcRect r="54881" b="10619"/>
          <a:stretch>
            <a:fillRect/>
          </a:stretch>
        </p:blipFill>
        <p:spPr bwMode="auto">
          <a:xfrm>
            <a:off x="5416550" y="0"/>
            <a:ext cx="3230563"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a:hlinkClick r:id="rId5" action="ppaction://hlinkfile"/>
          </p:cNvPr>
          <p:cNvSpPr/>
          <p:nvPr/>
        </p:nvSpPr>
        <p:spPr>
          <a:xfrm>
            <a:off x="7235825" y="5734050"/>
            <a:ext cx="792163" cy="358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13371705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1524000" y="1752600"/>
            <a:ext cx="4191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0000FF"/>
                </a:solidFill>
                <a:latin typeface="Times New Roman" pitchFamily="18" charset="0"/>
                <a:ea typeface="楷体_GB2312" pitchFamily="49" charset="-122"/>
              </a:rPr>
              <a:t>作用在同一物体上</a:t>
            </a:r>
          </a:p>
        </p:txBody>
      </p:sp>
      <p:sp>
        <p:nvSpPr>
          <p:cNvPr id="223235" name="Text Box 3"/>
          <p:cNvSpPr txBox="1">
            <a:spLocks noChangeArrowheads="1"/>
          </p:cNvSpPr>
          <p:nvPr/>
        </p:nvSpPr>
        <p:spPr bwMode="auto">
          <a:xfrm>
            <a:off x="1524000" y="2667000"/>
            <a:ext cx="213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0000FF"/>
                </a:solidFill>
                <a:latin typeface="Times New Roman" pitchFamily="18" charset="0"/>
                <a:ea typeface="楷体_GB2312" pitchFamily="49" charset="-122"/>
              </a:rPr>
              <a:t>大小相等</a:t>
            </a:r>
          </a:p>
        </p:txBody>
      </p:sp>
      <p:sp>
        <p:nvSpPr>
          <p:cNvPr id="223236" name="Text Box 4"/>
          <p:cNvSpPr txBox="1">
            <a:spLocks noChangeArrowheads="1"/>
          </p:cNvSpPr>
          <p:nvPr/>
        </p:nvSpPr>
        <p:spPr bwMode="auto">
          <a:xfrm>
            <a:off x="1524000" y="3657600"/>
            <a:ext cx="213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0000FF"/>
                </a:solidFill>
                <a:latin typeface="Times New Roman" pitchFamily="18" charset="0"/>
                <a:ea typeface="楷体_GB2312" pitchFamily="49" charset="-122"/>
              </a:rPr>
              <a:t>方向相反</a:t>
            </a:r>
          </a:p>
        </p:txBody>
      </p:sp>
      <p:sp>
        <p:nvSpPr>
          <p:cNvPr id="223237" name="Text Box 5"/>
          <p:cNvSpPr txBox="1">
            <a:spLocks noChangeArrowheads="1"/>
          </p:cNvSpPr>
          <p:nvPr/>
        </p:nvSpPr>
        <p:spPr bwMode="auto">
          <a:xfrm>
            <a:off x="1524000" y="4572000"/>
            <a:ext cx="434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0000FF"/>
                </a:solidFill>
                <a:latin typeface="Times New Roman" pitchFamily="18" charset="0"/>
                <a:ea typeface="楷体_GB2312" pitchFamily="49" charset="-122"/>
              </a:rPr>
              <a:t>作用在同一直线上</a:t>
            </a:r>
          </a:p>
        </p:txBody>
      </p:sp>
      <p:sp>
        <p:nvSpPr>
          <p:cNvPr id="28677" name="Text Box 6"/>
          <p:cNvSpPr txBox="1">
            <a:spLocks noChangeArrowheads="1"/>
          </p:cNvSpPr>
          <p:nvPr/>
        </p:nvSpPr>
        <p:spPr bwMode="auto">
          <a:xfrm>
            <a:off x="1981200" y="762000"/>
            <a:ext cx="3581400" cy="57943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a:solidFill>
                  <a:srgbClr val="FF0066"/>
                </a:solidFill>
                <a:latin typeface="Times New Roman" pitchFamily="18" charset="0"/>
                <a:ea typeface="隶书" pitchFamily="49" charset="-122"/>
              </a:rPr>
              <a:t>二力平衡条件</a:t>
            </a:r>
          </a:p>
        </p:txBody>
      </p:sp>
      <p:sp>
        <p:nvSpPr>
          <p:cNvPr id="223239" name="AutoShape 7"/>
          <p:cNvSpPr>
            <a:spLocks/>
          </p:cNvSpPr>
          <p:nvPr/>
        </p:nvSpPr>
        <p:spPr bwMode="auto">
          <a:xfrm>
            <a:off x="1219200" y="1905000"/>
            <a:ext cx="381000" cy="3124200"/>
          </a:xfrm>
          <a:prstGeom prst="leftBrace">
            <a:avLst>
              <a:gd name="adj1" fmla="val 68257"/>
              <a:gd name="adj2" fmla="val 50000"/>
            </a:avLst>
          </a:prstGeom>
          <a:noFill/>
          <a:ln w="381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3240" name="Rectangle 8"/>
          <p:cNvSpPr>
            <a:spLocks noChangeArrowheads="1"/>
          </p:cNvSpPr>
          <p:nvPr/>
        </p:nvSpPr>
        <p:spPr bwMode="auto">
          <a:xfrm>
            <a:off x="4572000" y="1828800"/>
            <a:ext cx="198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i="1">
                <a:solidFill>
                  <a:srgbClr val="FF5050"/>
                </a:solidFill>
                <a:ea typeface="黑体" pitchFamily="49" charset="-122"/>
              </a:rPr>
              <a:t>同体</a:t>
            </a:r>
          </a:p>
        </p:txBody>
      </p:sp>
      <p:sp>
        <p:nvSpPr>
          <p:cNvPr id="223241" name="Rectangle 9"/>
          <p:cNvSpPr>
            <a:spLocks noChangeArrowheads="1"/>
          </p:cNvSpPr>
          <p:nvPr/>
        </p:nvSpPr>
        <p:spPr bwMode="auto">
          <a:xfrm>
            <a:off x="4572000" y="2667000"/>
            <a:ext cx="198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i="1">
                <a:solidFill>
                  <a:srgbClr val="FF5050"/>
                </a:solidFill>
                <a:ea typeface="黑体" pitchFamily="49" charset="-122"/>
              </a:rPr>
              <a:t>等大</a:t>
            </a:r>
          </a:p>
        </p:txBody>
      </p:sp>
      <p:sp>
        <p:nvSpPr>
          <p:cNvPr id="223242" name="Rectangle 10"/>
          <p:cNvSpPr>
            <a:spLocks noChangeArrowheads="1"/>
          </p:cNvSpPr>
          <p:nvPr/>
        </p:nvSpPr>
        <p:spPr bwMode="auto">
          <a:xfrm>
            <a:off x="4572000" y="3581400"/>
            <a:ext cx="198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i="1">
                <a:solidFill>
                  <a:srgbClr val="FF5050"/>
                </a:solidFill>
                <a:ea typeface="黑体" pitchFamily="49" charset="-122"/>
              </a:rPr>
              <a:t>反向</a:t>
            </a:r>
          </a:p>
        </p:txBody>
      </p:sp>
      <p:sp>
        <p:nvSpPr>
          <p:cNvPr id="223243" name="Rectangle 11"/>
          <p:cNvSpPr>
            <a:spLocks noChangeArrowheads="1"/>
          </p:cNvSpPr>
          <p:nvPr/>
        </p:nvSpPr>
        <p:spPr bwMode="auto">
          <a:xfrm>
            <a:off x="4572000" y="4648200"/>
            <a:ext cx="198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800" b="1" i="1">
                <a:solidFill>
                  <a:srgbClr val="FF5050"/>
                </a:solidFill>
                <a:ea typeface="黑体" pitchFamily="49" charset="-122"/>
              </a:rPr>
              <a:t>共线</a:t>
            </a:r>
          </a:p>
        </p:txBody>
      </p:sp>
      <p:pic>
        <p:nvPicPr>
          <p:cNvPr id="28683" name="Picture 12" descr="png-07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4864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3" descr="png-07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5334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72293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3239"/>
                                        </p:tgtEl>
                                        <p:attrNameLst>
                                          <p:attrName>style.visibility</p:attrName>
                                        </p:attrNameLst>
                                      </p:cBhvr>
                                      <p:to>
                                        <p:strVal val="visible"/>
                                      </p:to>
                                    </p:set>
                                    <p:animEffect transition="in" filter="blinds(horizontal)">
                                      <p:cBhvr>
                                        <p:cTn id="7" dur="500"/>
                                        <p:tgtEl>
                                          <p:spTgt spid="2232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3234"/>
                                        </p:tgtEl>
                                        <p:attrNameLst>
                                          <p:attrName>style.visibility</p:attrName>
                                        </p:attrNameLst>
                                      </p:cBhvr>
                                      <p:to>
                                        <p:strVal val="visible"/>
                                      </p:to>
                                    </p:set>
                                    <p:animEffect transition="in" filter="slide(fromBottom)">
                                      <p:cBhvr>
                                        <p:cTn id="12" dur="500"/>
                                        <p:tgtEl>
                                          <p:spTgt spid="2232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23240"/>
                                        </p:tgtEl>
                                        <p:attrNameLst>
                                          <p:attrName>style.visibility</p:attrName>
                                        </p:attrNameLst>
                                      </p:cBhvr>
                                      <p:to>
                                        <p:strVal val="visible"/>
                                      </p:to>
                                    </p:set>
                                    <p:anim calcmode="lin" valueType="num">
                                      <p:cBhvr>
                                        <p:cTn id="17" dur="500" fill="hold"/>
                                        <p:tgtEl>
                                          <p:spTgt spid="223240"/>
                                        </p:tgtEl>
                                        <p:attrNameLst>
                                          <p:attrName>ppt_w</p:attrName>
                                        </p:attrNameLst>
                                      </p:cBhvr>
                                      <p:tavLst>
                                        <p:tav tm="0">
                                          <p:val>
                                            <p:fltVal val="0"/>
                                          </p:val>
                                        </p:tav>
                                        <p:tav tm="100000">
                                          <p:val>
                                            <p:strVal val="#ppt_w"/>
                                          </p:val>
                                        </p:tav>
                                      </p:tavLst>
                                    </p:anim>
                                    <p:anim calcmode="lin" valueType="num">
                                      <p:cBhvr>
                                        <p:cTn id="18" dur="500" fill="hold"/>
                                        <p:tgtEl>
                                          <p:spTgt spid="223240"/>
                                        </p:tgtEl>
                                        <p:attrNameLst>
                                          <p:attrName>ppt_h</p:attrName>
                                        </p:attrNameLst>
                                      </p:cBhvr>
                                      <p:tavLst>
                                        <p:tav tm="0">
                                          <p:val>
                                            <p:fltVal val="0"/>
                                          </p:val>
                                        </p:tav>
                                        <p:tav tm="100000">
                                          <p:val>
                                            <p:strVal val="#ppt_h"/>
                                          </p:val>
                                        </p:tav>
                                      </p:tavLst>
                                    </p:anim>
                                    <p:animEffect transition="in" filter="fade">
                                      <p:cBhvr>
                                        <p:cTn id="19" dur="500"/>
                                        <p:tgtEl>
                                          <p:spTgt spid="22324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23235"/>
                                        </p:tgtEl>
                                        <p:attrNameLst>
                                          <p:attrName>style.visibility</p:attrName>
                                        </p:attrNameLst>
                                      </p:cBhvr>
                                      <p:to>
                                        <p:strVal val="visible"/>
                                      </p:to>
                                    </p:set>
                                    <p:animEffect transition="in" filter="slide(fromBottom)">
                                      <p:cBhvr>
                                        <p:cTn id="24" dur="500"/>
                                        <p:tgtEl>
                                          <p:spTgt spid="22323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23241"/>
                                        </p:tgtEl>
                                        <p:attrNameLst>
                                          <p:attrName>style.visibility</p:attrName>
                                        </p:attrNameLst>
                                      </p:cBhvr>
                                      <p:to>
                                        <p:strVal val="visible"/>
                                      </p:to>
                                    </p:set>
                                    <p:anim calcmode="lin" valueType="num">
                                      <p:cBhvr>
                                        <p:cTn id="29" dur="500" fill="hold"/>
                                        <p:tgtEl>
                                          <p:spTgt spid="223241"/>
                                        </p:tgtEl>
                                        <p:attrNameLst>
                                          <p:attrName>ppt_w</p:attrName>
                                        </p:attrNameLst>
                                      </p:cBhvr>
                                      <p:tavLst>
                                        <p:tav tm="0">
                                          <p:val>
                                            <p:fltVal val="0"/>
                                          </p:val>
                                        </p:tav>
                                        <p:tav tm="100000">
                                          <p:val>
                                            <p:strVal val="#ppt_w"/>
                                          </p:val>
                                        </p:tav>
                                      </p:tavLst>
                                    </p:anim>
                                    <p:anim calcmode="lin" valueType="num">
                                      <p:cBhvr>
                                        <p:cTn id="30" dur="500" fill="hold"/>
                                        <p:tgtEl>
                                          <p:spTgt spid="223241"/>
                                        </p:tgtEl>
                                        <p:attrNameLst>
                                          <p:attrName>ppt_h</p:attrName>
                                        </p:attrNameLst>
                                      </p:cBhvr>
                                      <p:tavLst>
                                        <p:tav tm="0">
                                          <p:val>
                                            <p:fltVal val="0"/>
                                          </p:val>
                                        </p:tav>
                                        <p:tav tm="100000">
                                          <p:val>
                                            <p:strVal val="#ppt_h"/>
                                          </p:val>
                                        </p:tav>
                                      </p:tavLst>
                                    </p:anim>
                                    <p:animEffect transition="in" filter="fade">
                                      <p:cBhvr>
                                        <p:cTn id="31" dur="500"/>
                                        <p:tgtEl>
                                          <p:spTgt spid="2232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23236"/>
                                        </p:tgtEl>
                                        <p:attrNameLst>
                                          <p:attrName>style.visibility</p:attrName>
                                        </p:attrNameLst>
                                      </p:cBhvr>
                                      <p:to>
                                        <p:strVal val="visible"/>
                                      </p:to>
                                    </p:set>
                                    <p:animEffect transition="in" filter="slide(fromBottom)">
                                      <p:cBhvr>
                                        <p:cTn id="36" dur="500"/>
                                        <p:tgtEl>
                                          <p:spTgt spid="22323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23242"/>
                                        </p:tgtEl>
                                        <p:attrNameLst>
                                          <p:attrName>style.visibility</p:attrName>
                                        </p:attrNameLst>
                                      </p:cBhvr>
                                      <p:to>
                                        <p:strVal val="visible"/>
                                      </p:to>
                                    </p:set>
                                    <p:anim calcmode="lin" valueType="num">
                                      <p:cBhvr>
                                        <p:cTn id="41" dur="500" fill="hold"/>
                                        <p:tgtEl>
                                          <p:spTgt spid="223242"/>
                                        </p:tgtEl>
                                        <p:attrNameLst>
                                          <p:attrName>ppt_w</p:attrName>
                                        </p:attrNameLst>
                                      </p:cBhvr>
                                      <p:tavLst>
                                        <p:tav tm="0">
                                          <p:val>
                                            <p:fltVal val="0"/>
                                          </p:val>
                                        </p:tav>
                                        <p:tav tm="100000">
                                          <p:val>
                                            <p:strVal val="#ppt_w"/>
                                          </p:val>
                                        </p:tav>
                                      </p:tavLst>
                                    </p:anim>
                                    <p:anim calcmode="lin" valueType="num">
                                      <p:cBhvr>
                                        <p:cTn id="42" dur="500" fill="hold"/>
                                        <p:tgtEl>
                                          <p:spTgt spid="223242"/>
                                        </p:tgtEl>
                                        <p:attrNameLst>
                                          <p:attrName>ppt_h</p:attrName>
                                        </p:attrNameLst>
                                      </p:cBhvr>
                                      <p:tavLst>
                                        <p:tav tm="0">
                                          <p:val>
                                            <p:fltVal val="0"/>
                                          </p:val>
                                        </p:tav>
                                        <p:tav tm="100000">
                                          <p:val>
                                            <p:strVal val="#ppt_h"/>
                                          </p:val>
                                        </p:tav>
                                      </p:tavLst>
                                    </p:anim>
                                    <p:animEffect transition="in" filter="fade">
                                      <p:cBhvr>
                                        <p:cTn id="43" dur="500"/>
                                        <p:tgtEl>
                                          <p:spTgt spid="22324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23237"/>
                                        </p:tgtEl>
                                        <p:attrNameLst>
                                          <p:attrName>style.visibility</p:attrName>
                                        </p:attrNameLst>
                                      </p:cBhvr>
                                      <p:to>
                                        <p:strVal val="visible"/>
                                      </p:to>
                                    </p:set>
                                    <p:animEffect transition="in" filter="slide(fromBottom)">
                                      <p:cBhvr>
                                        <p:cTn id="48" dur="500"/>
                                        <p:tgtEl>
                                          <p:spTgt spid="223237"/>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23243"/>
                                        </p:tgtEl>
                                        <p:attrNameLst>
                                          <p:attrName>style.visibility</p:attrName>
                                        </p:attrNameLst>
                                      </p:cBhvr>
                                      <p:to>
                                        <p:strVal val="visible"/>
                                      </p:to>
                                    </p:set>
                                    <p:anim calcmode="lin" valueType="num">
                                      <p:cBhvr>
                                        <p:cTn id="53" dur="500" fill="hold"/>
                                        <p:tgtEl>
                                          <p:spTgt spid="223243"/>
                                        </p:tgtEl>
                                        <p:attrNameLst>
                                          <p:attrName>ppt_w</p:attrName>
                                        </p:attrNameLst>
                                      </p:cBhvr>
                                      <p:tavLst>
                                        <p:tav tm="0">
                                          <p:val>
                                            <p:fltVal val="0"/>
                                          </p:val>
                                        </p:tav>
                                        <p:tav tm="100000">
                                          <p:val>
                                            <p:strVal val="#ppt_w"/>
                                          </p:val>
                                        </p:tav>
                                      </p:tavLst>
                                    </p:anim>
                                    <p:anim calcmode="lin" valueType="num">
                                      <p:cBhvr>
                                        <p:cTn id="54" dur="500" fill="hold"/>
                                        <p:tgtEl>
                                          <p:spTgt spid="223243"/>
                                        </p:tgtEl>
                                        <p:attrNameLst>
                                          <p:attrName>ppt_h</p:attrName>
                                        </p:attrNameLst>
                                      </p:cBhvr>
                                      <p:tavLst>
                                        <p:tav tm="0">
                                          <p:val>
                                            <p:fltVal val="0"/>
                                          </p:val>
                                        </p:tav>
                                        <p:tav tm="100000">
                                          <p:val>
                                            <p:strVal val="#ppt_h"/>
                                          </p:val>
                                        </p:tav>
                                      </p:tavLst>
                                    </p:anim>
                                    <p:animEffect transition="in" filter="fade">
                                      <p:cBhvr>
                                        <p:cTn id="55" dur="500"/>
                                        <p:tgtEl>
                                          <p:spTgt spid="223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p:bldP spid="223235" grpId="0"/>
      <p:bldP spid="223236" grpId="0"/>
      <p:bldP spid="223237" grpId="0"/>
      <p:bldP spid="223239" grpId="0" animBg="1"/>
      <p:bldP spid="223240" grpId="0"/>
      <p:bldP spid="223241" grpId="0"/>
      <p:bldP spid="223242" grpId="0"/>
      <p:bldP spid="2232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50826" y="28574"/>
            <a:ext cx="7705724" cy="4842370"/>
            <a:chOff x="-409" y="-237"/>
            <a:chExt cx="4854" cy="2690"/>
          </a:xfrm>
        </p:grpSpPr>
        <p:sp>
          <p:nvSpPr>
            <p:cNvPr id="245763" name="Text Box 3"/>
            <p:cNvSpPr txBox="1">
              <a:spLocks noChangeArrowheads="1"/>
            </p:cNvSpPr>
            <p:nvPr/>
          </p:nvSpPr>
          <p:spPr bwMode="auto">
            <a:xfrm>
              <a:off x="-409" y="-237"/>
              <a:ext cx="3216" cy="692"/>
            </a:xfrm>
            <a:prstGeom prst="rect">
              <a:avLst/>
            </a:prstGeom>
            <a:noFill/>
            <a:ln w="9525">
              <a:noFill/>
              <a:miter lim="800000"/>
            </a:ln>
            <a:effectLst/>
          </p:spPr>
          <p:txBody>
            <a:bodyPr lIns="90000" tIns="46800" rIns="90000" bIns="46800" anchor="b">
              <a:spAutoFit/>
            </a:bodyPr>
            <a:lstStyle/>
            <a:p>
              <a:pPr eaLnBrk="0" hangingPunct="0">
                <a:spcBef>
                  <a:spcPct val="50000"/>
                </a:spcBef>
                <a:buFont typeface="Arial" panose="020B0604020202020204" pitchFamily="34" charset="0"/>
                <a:buNone/>
                <a:defRPr/>
              </a:pPr>
              <a:r>
                <a:rPr lang="zh-CN" altLang="en-US" sz="6600" b="1" dirty="0">
                  <a:solidFill>
                    <a:srgbClr val="000000"/>
                  </a:solidFill>
                  <a:effectLst>
                    <a:outerShdw blurRad="38100" dist="38100" dir="2700000" algn="tl">
                      <a:srgbClr val="C0C0C0"/>
                    </a:outerShdw>
                  </a:effectLst>
                  <a:ea typeface="华文彩云" panose="02010800040101010101" pitchFamily="2" charset="-122"/>
                </a:rPr>
                <a:t>想一想：</a:t>
              </a:r>
            </a:p>
          </p:txBody>
        </p:sp>
        <p:sp>
          <p:nvSpPr>
            <p:cNvPr id="245764" name="Text Box 4"/>
            <p:cNvSpPr txBox="1">
              <a:spLocks noChangeArrowheads="1"/>
            </p:cNvSpPr>
            <p:nvPr/>
          </p:nvSpPr>
          <p:spPr bwMode="auto">
            <a:xfrm>
              <a:off x="272" y="1012"/>
              <a:ext cx="4173" cy="1441"/>
            </a:xfrm>
            <a:prstGeom prst="rect">
              <a:avLst/>
            </a:prstGeom>
            <a:noFill/>
            <a:ln w="9525">
              <a:noFill/>
              <a:miter lim="800000"/>
            </a:ln>
            <a:effectLst/>
          </p:spPr>
          <p:txBody>
            <a:bodyPr>
              <a:spAutoFit/>
            </a:bodyPr>
            <a:lstStyle/>
            <a:p>
              <a:pPr eaLnBrk="0" hangingPunct="0">
                <a:spcBef>
                  <a:spcPct val="50000"/>
                </a:spcBef>
                <a:buFont typeface="Arial" panose="020B0604020202020204" pitchFamily="34" charset="0"/>
                <a:buNone/>
                <a:defRPr/>
              </a:pPr>
              <a:r>
                <a:rPr lang="zh-CN" altLang="en-US" sz="4800" b="1" dirty="0">
                  <a:solidFill>
                    <a:srgbClr val="000000"/>
                  </a:solidFill>
                  <a:effectLst>
                    <a:outerShdw blurRad="38100" dist="38100" dir="2700000" algn="tl">
                      <a:srgbClr val="C0C0C0"/>
                    </a:outerShdw>
                  </a:effectLst>
                  <a:latin typeface="楷体_GB2312" pitchFamily="49" charset="-122"/>
                  <a:ea typeface="楷体_GB2312" pitchFamily="49" charset="-122"/>
                </a:rPr>
                <a:t>是否只有不受力的物体才能保持静止、才能做匀速直线运动？</a:t>
              </a:r>
            </a:p>
          </p:txBody>
        </p:sp>
      </p:grpSp>
      <p:sp>
        <p:nvSpPr>
          <p:cNvPr id="5123" name="WordArt 5"/>
          <p:cNvSpPr>
            <a:spLocks noChangeArrowheads="1" noChangeShapeType="1" noTextEdit="1"/>
          </p:cNvSpPr>
          <p:nvPr/>
        </p:nvSpPr>
        <p:spPr bwMode="auto">
          <a:xfrm>
            <a:off x="683568" y="1196752"/>
            <a:ext cx="8281987" cy="1368425"/>
          </a:xfrm>
          <a:prstGeom prst="rect">
            <a:avLst/>
          </a:prstGeom>
        </p:spPr>
        <p:txBody>
          <a:bodyPr wrap="none" fromWordArt="1">
            <a:prstTxWarp prst="textInflateBottom">
              <a:avLst>
                <a:gd name="adj" fmla="val 51611"/>
              </a:avLst>
            </a:prstTxWarp>
          </a:bodyPr>
          <a:lstStyle/>
          <a:p>
            <a:pPr algn="ctr"/>
            <a:r>
              <a:rPr lang="zh-CN" altLang="en-US" sz="3600" kern="10" spc="-180" normalizeH="1" dirty="0">
                <a:ln w="19050">
                  <a:solidFill>
                    <a:srgbClr val="99CCFF"/>
                  </a:solidFill>
                  <a:round/>
                  <a:headEnd/>
                  <a:tailEnd/>
                </a:ln>
                <a:solidFill>
                  <a:srgbClr val="0000FF"/>
                </a:solidFill>
                <a:effectLst>
                  <a:outerShdw dist="35921" dir="2700000" algn="ctr" rotWithShape="0">
                    <a:srgbClr val="990000"/>
                  </a:outerShdw>
                </a:effectLst>
                <a:latin typeface="宋体"/>
                <a:ea typeface="宋体"/>
              </a:rPr>
              <a:t>我们身边有静止或匀速直线运动的物体</a:t>
            </a:r>
          </a:p>
        </p:txBody>
      </p:sp>
      <p:sp>
        <p:nvSpPr>
          <p:cNvPr id="5124" name="WordArt 6"/>
          <p:cNvSpPr>
            <a:spLocks noChangeArrowheads="1" noChangeShapeType="1" noTextEdit="1"/>
          </p:cNvSpPr>
          <p:nvPr/>
        </p:nvSpPr>
        <p:spPr bwMode="auto">
          <a:xfrm>
            <a:off x="1331913" y="4669449"/>
            <a:ext cx="6172200" cy="685800"/>
          </a:xfrm>
          <a:prstGeom prst="rect">
            <a:avLst/>
          </a:prstGeom>
        </p:spPr>
        <p:txBody>
          <a:bodyPr spcFirstLastPara="1" wrap="none" fromWordArt="1">
            <a:prstTxWarp prst="textArchDown">
              <a:avLst>
                <a:gd name="adj" fmla="val 0"/>
              </a:avLst>
            </a:prstTxWarp>
          </a:bodyPr>
          <a:lstStyle/>
          <a:p>
            <a:pPr algn="ctr"/>
            <a:r>
              <a:rPr lang="zh-CN" altLang="en-US" sz="5400" kern="10" dirty="0">
                <a:ln w="12700">
                  <a:solidFill>
                    <a:srgbClr val="FF0000"/>
                  </a:solidFill>
                  <a:round/>
                  <a:headEnd/>
                  <a:tailEnd/>
                </a:ln>
                <a:solidFill>
                  <a:srgbClr val="FF99CC"/>
                </a:solidFill>
                <a:effectLst>
                  <a:outerShdw dist="35921" dir="2700000" algn="ctr" rotWithShape="0">
                    <a:srgbClr val="990000"/>
                  </a:outerShdw>
                </a:effectLst>
                <a:latin typeface="宋体"/>
                <a:ea typeface="宋体"/>
              </a:rPr>
              <a:t>你能想到那些实际的例子？</a:t>
            </a:r>
          </a:p>
        </p:txBody>
      </p:sp>
    </p:spTree>
    <p:extLst>
      <p:ext uri="{BB962C8B-B14F-4D97-AF65-F5344CB8AC3E}">
        <p14:creationId xmlns:p14="http://schemas.microsoft.com/office/powerpoint/2010/main" val="41481520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wipe(down)">
                                      <p:cBhvr>
                                        <p:cTn id="15" dur="580">
                                          <p:stCondLst>
                                            <p:cond delay="0"/>
                                          </p:stCondLst>
                                        </p:cTn>
                                        <p:tgtEl>
                                          <p:spTgt spid="5123"/>
                                        </p:tgtEl>
                                      </p:cBhvr>
                                    </p:animEffect>
                                    <p:anim calcmode="lin" valueType="num">
                                      <p:cBhvr>
                                        <p:cTn id="16"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21" dur="26">
                                          <p:stCondLst>
                                            <p:cond delay="650"/>
                                          </p:stCondLst>
                                        </p:cTn>
                                        <p:tgtEl>
                                          <p:spTgt spid="5123"/>
                                        </p:tgtEl>
                                      </p:cBhvr>
                                      <p:to x="100000" y="60000"/>
                                    </p:animScale>
                                    <p:animScale>
                                      <p:cBhvr>
                                        <p:cTn id="22" dur="166" decel="50000">
                                          <p:stCondLst>
                                            <p:cond delay="676"/>
                                          </p:stCondLst>
                                        </p:cTn>
                                        <p:tgtEl>
                                          <p:spTgt spid="5123"/>
                                        </p:tgtEl>
                                      </p:cBhvr>
                                      <p:to x="100000" y="100000"/>
                                    </p:animScale>
                                    <p:animScale>
                                      <p:cBhvr>
                                        <p:cTn id="23" dur="26">
                                          <p:stCondLst>
                                            <p:cond delay="1312"/>
                                          </p:stCondLst>
                                        </p:cTn>
                                        <p:tgtEl>
                                          <p:spTgt spid="5123"/>
                                        </p:tgtEl>
                                      </p:cBhvr>
                                      <p:to x="100000" y="80000"/>
                                    </p:animScale>
                                    <p:animScale>
                                      <p:cBhvr>
                                        <p:cTn id="24" dur="166" decel="50000">
                                          <p:stCondLst>
                                            <p:cond delay="1338"/>
                                          </p:stCondLst>
                                        </p:cTn>
                                        <p:tgtEl>
                                          <p:spTgt spid="5123"/>
                                        </p:tgtEl>
                                      </p:cBhvr>
                                      <p:to x="100000" y="100000"/>
                                    </p:animScale>
                                    <p:animScale>
                                      <p:cBhvr>
                                        <p:cTn id="25" dur="26">
                                          <p:stCondLst>
                                            <p:cond delay="1642"/>
                                          </p:stCondLst>
                                        </p:cTn>
                                        <p:tgtEl>
                                          <p:spTgt spid="5123"/>
                                        </p:tgtEl>
                                      </p:cBhvr>
                                      <p:to x="100000" y="90000"/>
                                    </p:animScale>
                                    <p:animScale>
                                      <p:cBhvr>
                                        <p:cTn id="26" dur="166" decel="50000">
                                          <p:stCondLst>
                                            <p:cond delay="1668"/>
                                          </p:stCondLst>
                                        </p:cTn>
                                        <p:tgtEl>
                                          <p:spTgt spid="5123"/>
                                        </p:tgtEl>
                                      </p:cBhvr>
                                      <p:to x="100000" y="100000"/>
                                    </p:animScale>
                                    <p:animScale>
                                      <p:cBhvr>
                                        <p:cTn id="27" dur="26">
                                          <p:stCondLst>
                                            <p:cond delay="1808"/>
                                          </p:stCondLst>
                                        </p:cTn>
                                        <p:tgtEl>
                                          <p:spTgt spid="5123"/>
                                        </p:tgtEl>
                                      </p:cBhvr>
                                      <p:to x="100000" y="95000"/>
                                    </p:animScale>
                                    <p:animScale>
                                      <p:cBhvr>
                                        <p:cTn id="28" dur="166" decel="50000">
                                          <p:stCondLst>
                                            <p:cond delay="1834"/>
                                          </p:stCondLst>
                                        </p:cTn>
                                        <p:tgtEl>
                                          <p:spTgt spid="5123"/>
                                        </p:tgtEl>
                                      </p:cBhvr>
                                      <p:to x="100000" y="100000"/>
                                    </p:animScale>
                                  </p:childTnLst>
                                </p:cTn>
                              </p:par>
                            </p:childTnLst>
                          </p:cTn>
                        </p:par>
                        <p:par>
                          <p:cTn id="29" fill="hold" nodeType="afterGroup">
                            <p:stCondLst>
                              <p:cond delay="2000"/>
                            </p:stCondLst>
                            <p:childTnLst>
                              <p:par>
                                <p:cTn id="30" presetID="5" presetClass="exit" presetSubtype="10" fill="hold" nodeType="afterEffect">
                                  <p:stCondLst>
                                    <p:cond delay="0"/>
                                  </p:stCondLst>
                                  <p:childTnLst>
                                    <p:animEffect transition="out" filter="checkerboard(across)">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childTnLst>
                          </p:cTn>
                        </p:par>
                        <p:par>
                          <p:cTn id="33" fill="hold" nodeType="afterGroup">
                            <p:stCondLst>
                              <p:cond delay="2500"/>
                            </p:stCondLst>
                            <p:childTnLst>
                              <p:par>
                                <p:cTn id="34" presetID="37" presetClass="entr" presetSubtype="0" fill="hold" grpId="0" nodeType="afterEffect">
                                  <p:stCondLst>
                                    <p:cond delay="2000"/>
                                  </p:stCondLst>
                                  <p:childTnLst>
                                    <p:set>
                                      <p:cBhvr>
                                        <p:cTn id="35" dur="1" fill="hold">
                                          <p:stCondLst>
                                            <p:cond delay="0"/>
                                          </p:stCondLst>
                                        </p:cTn>
                                        <p:tgtEl>
                                          <p:spTgt spid="5124"/>
                                        </p:tgtEl>
                                        <p:attrNameLst>
                                          <p:attrName>style.visibility</p:attrName>
                                        </p:attrNameLst>
                                      </p:cBhvr>
                                      <p:to>
                                        <p:strVal val="visible"/>
                                      </p:to>
                                    </p:set>
                                    <p:animEffect transition="in" filter="fade">
                                      <p:cBhvr>
                                        <p:cTn id="36" dur="1000"/>
                                        <p:tgtEl>
                                          <p:spTgt spid="5124"/>
                                        </p:tgtEl>
                                      </p:cBhvr>
                                    </p:animEffect>
                                    <p:anim calcmode="lin" valueType="num">
                                      <p:cBhvr>
                                        <p:cTn id="37" dur="1000" fill="hold"/>
                                        <p:tgtEl>
                                          <p:spTgt spid="5124"/>
                                        </p:tgtEl>
                                        <p:attrNameLst>
                                          <p:attrName>ppt_x</p:attrName>
                                        </p:attrNameLst>
                                      </p:cBhvr>
                                      <p:tavLst>
                                        <p:tav tm="0">
                                          <p:val>
                                            <p:strVal val="#ppt_x"/>
                                          </p:val>
                                        </p:tav>
                                        <p:tav tm="100000">
                                          <p:val>
                                            <p:strVal val="#ppt_x"/>
                                          </p:val>
                                        </p:tav>
                                      </p:tavLst>
                                    </p:anim>
                                    <p:anim calcmode="lin" valueType="num">
                                      <p:cBhvr>
                                        <p:cTn id="38" dur="900" decel="100000" fill="hold"/>
                                        <p:tgtEl>
                                          <p:spTgt spid="5124"/>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1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123825" y="862013"/>
            <a:ext cx="10471150" cy="736600"/>
          </a:xfrm>
        </p:spPr>
        <p:txBody>
          <a:bodyPr>
            <a:normAutofit fontScale="90000"/>
          </a:bodyPr>
          <a:lstStyle/>
          <a:p>
            <a:pPr algn="l" eaLnBrk="1" hangingPunct="1"/>
            <a:r>
              <a:rPr lang="en-US" altLang="zh-CN" b="1" smtClean="0">
                <a:solidFill>
                  <a:srgbClr val="000000"/>
                </a:solidFill>
                <a:latin typeface="黑体" pitchFamily="49" charset="-122"/>
                <a:ea typeface="黑体" pitchFamily="49" charset="-122"/>
              </a:rPr>
              <a:t>1</a:t>
            </a:r>
            <a:r>
              <a:rPr lang="zh-CN" altLang="en-US" b="1" smtClean="0">
                <a:solidFill>
                  <a:srgbClr val="000000"/>
                </a:solidFill>
                <a:latin typeface="黑体" pitchFamily="49" charset="-122"/>
                <a:ea typeface="黑体" pitchFamily="49" charset="-122"/>
              </a:rPr>
              <a:t>、物体受平衡力的是（   ）</a:t>
            </a:r>
          </a:p>
        </p:txBody>
      </p:sp>
      <p:grpSp>
        <p:nvGrpSpPr>
          <p:cNvPr id="29698" name="Group 3"/>
          <p:cNvGrpSpPr>
            <a:grpSpLocks/>
          </p:cNvGrpSpPr>
          <p:nvPr/>
        </p:nvGrpSpPr>
        <p:grpSpPr bwMode="auto">
          <a:xfrm>
            <a:off x="381000" y="1828800"/>
            <a:ext cx="8763000" cy="4238625"/>
            <a:chOff x="240" y="1152"/>
            <a:chExt cx="5034" cy="2670"/>
          </a:xfrm>
        </p:grpSpPr>
        <p:grpSp>
          <p:nvGrpSpPr>
            <p:cNvPr id="29699" name="Group 4"/>
            <p:cNvGrpSpPr>
              <a:grpSpLocks/>
            </p:cNvGrpSpPr>
            <p:nvPr/>
          </p:nvGrpSpPr>
          <p:grpSpPr bwMode="auto">
            <a:xfrm>
              <a:off x="240" y="1152"/>
              <a:ext cx="2332" cy="1405"/>
              <a:chOff x="816" y="1536"/>
              <a:chExt cx="2112" cy="1119"/>
            </a:xfrm>
          </p:grpSpPr>
          <p:sp>
            <p:nvSpPr>
              <p:cNvPr id="29700" name="Rectangle 5"/>
              <p:cNvSpPr>
                <a:spLocks noChangeArrowheads="1"/>
              </p:cNvSpPr>
              <p:nvPr/>
            </p:nvSpPr>
            <p:spPr bwMode="auto">
              <a:xfrm>
                <a:off x="1440" y="1920"/>
                <a:ext cx="672" cy="384"/>
              </a:xfrm>
              <a:prstGeom prst="rect">
                <a:avLst/>
              </a:prstGeom>
              <a:solidFill>
                <a:schemeClr val="accent1"/>
              </a:solidFill>
              <a:ln w="12700" cap="sq">
                <a:solidFill>
                  <a:schemeClr val="tx1"/>
                </a:solidFill>
                <a:miter lim="800000"/>
                <a:headEnd type="none" w="sm" len="sm"/>
                <a:tailEnd type="none" w="sm" len="sm"/>
              </a:ln>
            </p:spPr>
            <p:txBody>
              <a:bodyPr wrap="none" anchor="ctr"/>
              <a:lstStyle/>
              <a:p>
                <a:endParaRPr lang="zh-CN" altLang="en-US">
                  <a:latin typeface="Times New Roman" pitchFamily="18" charset="0"/>
                </a:endParaRPr>
              </a:p>
            </p:txBody>
          </p:sp>
          <p:sp>
            <p:nvSpPr>
              <p:cNvPr id="29701" name="Line 6"/>
              <p:cNvSpPr>
                <a:spLocks noChangeShapeType="1"/>
              </p:cNvSpPr>
              <p:nvPr/>
            </p:nvSpPr>
            <p:spPr bwMode="auto">
              <a:xfrm flipH="1">
                <a:off x="912" y="1920"/>
                <a:ext cx="528" cy="0"/>
              </a:xfrm>
              <a:prstGeom prst="line">
                <a:avLst/>
              </a:prstGeom>
              <a:noFill/>
              <a:ln w="28575" cap="sq">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02" name="Line 7"/>
              <p:cNvSpPr>
                <a:spLocks noChangeShapeType="1"/>
              </p:cNvSpPr>
              <p:nvPr/>
            </p:nvSpPr>
            <p:spPr bwMode="auto">
              <a:xfrm>
                <a:off x="2112" y="2304"/>
                <a:ext cx="528" cy="0"/>
              </a:xfrm>
              <a:prstGeom prst="line">
                <a:avLst/>
              </a:prstGeom>
              <a:noFill/>
              <a:ln w="28575"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03" name="Text Box 8"/>
              <p:cNvSpPr txBox="1">
                <a:spLocks noChangeArrowheads="1"/>
              </p:cNvSpPr>
              <p:nvPr/>
            </p:nvSpPr>
            <p:spPr bwMode="auto">
              <a:xfrm>
                <a:off x="816" y="1536"/>
                <a:ext cx="67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1</a:t>
                </a:r>
                <a:r>
                  <a:rPr lang="en-US" altLang="zh-CN" sz="3200" b="1">
                    <a:latin typeface="黑体" pitchFamily="49" charset="-122"/>
                    <a:ea typeface="黑体" pitchFamily="49" charset="-122"/>
                  </a:rPr>
                  <a:t>=5N</a:t>
                </a:r>
              </a:p>
            </p:txBody>
          </p:sp>
          <p:sp>
            <p:nvSpPr>
              <p:cNvPr id="29704" name="Text Box 9"/>
              <p:cNvSpPr txBox="1">
                <a:spLocks noChangeArrowheads="1"/>
              </p:cNvSpPr>
              <p:nvPr/>
            </p:nvSpPr>
            <p:spPr bwMode="auto">
              <a:xfrm>
                <a:off x="2208" y="1968"/>
                <a:ext cx="72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2</a:t>
                </a:r>
                <a:r>
                  <a:rPr lang="en-US" altLang="zh-CN" sz="3200" b="1">
                    <a:latin typeface="黑体" pitchFamily="49" charset="-122"/>
                    <a:ea typeface="黑体" pitchFamily="49" charset="-122"/>
                  </a:rPr>
                  <a:t>=5N</a:t>
                </a:r>
              </a:p>
            </p:txBody>
          </p:sp>
          <p:sp>
            <p:nvSpPr>
              <p:cNvPr id="29705" name="Text Box 10"/>
              <p:cNvSpPr txBox="1">
                <a:spLocks noChangeArrowheads="1"/>
              </p:cNvSpPr>
              <p:nvPr/>
            </p:nvSpPr>
            <p:spPr bwMode="auto">
              <a:xfrm>
                <a:off x="1632" y="2303"/>
                <a:ext cx="288"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A</a:t>
                </a:r>
              </a:p>
            </p:txBody>
          </p:sp>
        </p:grpSp>
        <p:sp>
          <p:nvSpPr>
            <p:cNvPr id="29706" name="AutoShape 11"/>
            <p:cNvSpPr>
              <a:spLocks noChangeArrowheads="1"/>
            </p:cNvSpPr>
            <p:nvPr/>
          </p:nvSpPr>
          <p:spPr bwMode="auto">
            <a:xfrm>
              <a:off x="3366" y="1574"/>
              <a:ext cx="954" cy="481"/>
            </a:xfrm>
            <a:prstGeom prst="parallelogram">
              <a:avLst>
                <a:gd name="adj" fmla="val 49584"/>
              </a:avLst>
            </a:prstGeom>
            <a:solidFill>
              <a:schemeClr val="accent1"/>
            </a:solidFill>
            <a:ln w="12700" cap="sq">
              <a:solidFill>
                <a:schemeClr val="tx1"/>
              </a:solidFill>
              <a:miter lim="800000"/>
              <a:headEnd type="none" w="sm" len="sm"/>
              <a:tailEnd type="none" w="sm" len="sm"/>
            </a:ln>
          </p:spPr>
          <p:txBody>
            <a:bodyPr wrap="none" anchor="ctr"/>
            <a:lstStyle/>
            <a:p>
              <a:endParaRPr lang="zh-CN" altLang="en-US">
                <a:latin typeface="Times New Roman" pitchFamily="18" charset="0"/>
              </a:endParaRPr>
            </a:p>
          </p:txBody>
        </p:sp>
        <p:sp>
          <p:nvSpPr>
            <p:cNvPr id="29707" name="Line 12"/>
            <p:cNvSpPr>
              <a:spLocks noChangeShapeType="1"/>
            </p:cNvSpPr>
            <p:nvPr/>
          </p:nvSpPr>
          <p:spPr bwMode="auto">
            <a:xfrm rot="1444530" flipH="1">
              <a:off x="3071" y="1954"/>
              <a:ext cx="277" cy="257"/>
            </a:xfrm>
            <a:prstGeom prst="line">
              <a:avLst/>
            </a:prstGeom>
            <a:noFill/>
            <a:ln w="28575"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08" name="Line 13"/>
            <p:cNvSpPr>
              <a:spLocks noChangeShapeType="1"/>
            </p:cNvSpPr>
            <p:nvPr/>
          </p:nvSpPr>
          <p:spPr bwMode="auto">
            <a:xfrm flipV="1">
              <a:off x="4320" y="1333"/>
              <a:ext cx="477" cy="241"/>
            </a:xfrm>
            <a:prstGeom prst="line">
              <a:avLst/>
            </a:prstGeom>
            <a:noFill/>
            <a:ln w="28575"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09" name="Text Box 14"/>
            <p:cNvSpPr txBox="1">
              <a:spLocks noChangeArrowheads="1"/>
            </p:cNvSpPr>
            <p:nvPr/>
          </p:nvSpPr>
          <p:spPr bwMode="auto">
            <a:xfrm>
              <a:off x="2731" y="1694"/>
              <a:ext cx="74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1</a:t>
              </a:r>
              <a:r>
                <a:rPr lang="en-US" altLang="zh-CN" sz="3200" b="1">
                  <a:latin typeface="黑体" pitchFamily="49" charset="-122"/>
                  <a:ea typeface="黑体" pitchFamily="49" charset="-122"/>
                </a:rPr>
                <a:t>=3N</a:t>
              </a:r>
            </a:p>
          </p:txBody>
        </p:sp>
        <p:sp>
          <p:nvSpPr>
            <p:cNvPr id="29710" name="Text Box 15"/>
            <p:cNvSpPr txBox="1">
              <a:spLocks noChangeArrowheads="1"/>
            </p:cNvSpPr>
            <p:nvPr/>
          </p:nvSpPr>
          <p:spPr bwMode="auto">
            <a:xfrm>
              <a:off x="4479" y="1453"/>
              <a:ext cx="79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2</a:t>
              </a:r>
              <a:r>
                <a:rPr lang="en-US" altLang="zh-CN" sz="3200" b="1">
                  <a:latin typeface="黑体" pitchFamily="49" charset="-122"/>
                  <a:ea typeface="黑体" pitchFamily="49" charset="-122"/>
                </a:rPr>
                <a:t>=5N</a:t>
              </a:r>
            </a:p>
          </p:txBody>
        </p:sp>
        <p:sp>
          <p:nvSpPr>
            <p:cNvPr id="29711" name="Text Box 16"/>
            <p:cNvSpPr txBox="1">
              <a:spLocks noChangeArrowheads="1"/>
            </p:cNvSpPr>
            <p:nvPr/>
          </p:nvSpPr>
          <p:spPr bwMode="auto">
            <a:xfrm>
              <a:off x="3737" y="2055"/>
              <a:ext cx="265"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B</a:t>
              </a:r>
            </a:p>
          </p:txBody>
        </p:sp>
        <p:sp>
          <p:nvSpPr>
            <p:cNvPr id="29712" name="Rectangle 17"/>
            <p:cNvSpPr>
              <a:spLocks noChangeArrowheads="1"/>
            </p:cNvSpPr>
            <p:nvPr/>
          </p:nvSpPr>
          <p:spPr bwMode="auto">
            <a:xfrm>
              <a:off x="929" y="2778"/>
              <a:ext cx="318" cy="542"/>
            </a:xfrm>
            <a:prstGeom prst="rect">
              <a:avLst/>
            </a:prstGeom>
            <a:solidFill>
              <a:schemeClr val="accent1"/>
            </a:solidFill>
            <a:ln w="12700" cap="sq">
              <a:solidFill>
                <a:schemeClr val="tx1"/>
              </a:solidFill>
              <a:miter lim="800000"/>
              <a:headEnd type="none" w="sm" len="sm"/>
              <a:tailEnd type="none" w="sm" len="sm"/>
            </a:ln>
          </p:spPr>
          <p:txBody>
            <a:bodyPr wrap="none" anchor="ctr"/>
            <a:lstStyle/>
            <a:p>
              <a:endParaRPr lang="zh-CN" altLang="en-US">
                <a:latin typeface="Times New Roman" pitchFamily="18" charset="0"/>
              </a:endParaRPr>
            </a:p>
          </p:txBody>
        </p:sp>
        <p:sp>
          <p:nvSpPr>
            <p:cNvPr id="29713" name="Rectangle 18"/>
            <p:cNvSpPr>
              <a:spLocks noChangeArrowheads="1"/>
            </p:cNvSpPr>
            <p:nvPr/>
          </p:nvSpPr>
          <p:spPr bwMode="auto">
            <a:xfrm>
              <a:off x="1300" y="2778"/>
              <a:ext cx="318" cy="542"/>
            </a:xfrm>
            <a:prstGeom prst="rect">
              <a:avLst/>
            </a:prstGeom>
            <a:solidFill>
              <a:schemeClr val="accent1"/>
            </a:solidFill>
            <a:ln w="12700" cap="sq">
              <a:solidFill>
                <a:schemeClr val="tx1"/>
              </a:solidFill>
              <a:miter lim="800000"/>
              <a:headEnd type="none" w="sm" len="sm"/>
              <a:tailEnd type="none" w="sm" len="sm"/>
            </a:ln>
          </p:spPr>
          <p:txBody>
            <a:bodyPr wrap="none" anchor="ctr"/>
            <a:lstStyle/>
            <a:p>
              <a:endParaRPr lang="zh-CN" altLang="en-US">
                <a:latin typeface="Times New Roman" pitchFamily="18" charset="0"/>
              </a:endParaRPr>
            </a:p>
          </p:txBody>
        </p:sp>
        <p:sp>
          <p:nvSpPr>
            <p:cNvPr id="29714" name="Line 19"/>
            <p:cNvSpPr>
              <a:spLocks noChangeShapeType="1"/>
            </p:cNvSpPr>
            <p:nvPr/>
          </p:nvSpPr>
          <p:spPr bwMode="auto">
            <a:xfrm flipH="1">
              <a:off x="346" y="3019"/>
              <a:ext cx="583" cy="0"/>
            </a:xfrm>
            <a:prstGeom prst="line">
              <a:avLst/>
            </a:prstGeom>
            <a:noFill/>
            <a:ln w="28575"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15" name="Line 20"/>
            <p:cNvSpPr>
              <a:spLocks noChangeShapeType="1"/>
            </p:cNvSpPr>
            <p:nvPr/>
          </p:nvSpPr>
          <p:spPr bwMode="auto">
            <a:xfrm flipH="1">
              <a:off x="1618" y="3019"/>
              <a:ext cx="583" cy="0"/>
            </a:xfrm>
            <a:prstGeom prst="line">
              <a:avLst/>
            </a:prstGeom>
            <a:noFill/>
            <a:ln w="28575" cap="sq">
              <a:solidFill>
                <a:schemeClr val="tx1"/>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9716" name="Text Box 21"/>
            <p:cNvSpPr txBox="1">
              <a:spLocks noChangeArrowheads="1"/>
            </p:cNvSpPr>
            <p:nvPr/>
          </p:nvSpPr>
          <p:spPr bwMode="auto">
            <a:xfrm>
              <a:off x="240" y="2658"/>
              <a:ext cx="79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1</a:t>
              </a:r>
              <a:r>
                <a:rPr lang="en-US" altLang="zh-CN" sz="3200" b="1">
                  <a:latin typeface="黑体" pitchFamily="49" charset="-122"/>
                  <a:ea typeface="黑体" pitchFamily="49" charset="-122"/>
                </a:rPr>
                <a:t>=5N</a:t>
              </a:r>
            </a:p>
          </p:txBody>
        </p:sp>
        <p:sp>
          <p:nvSpPr>
            <p:cNvPr id="29717" name="Text Box 22"/>
            <p:cNvSpPr txBox="1">
              <a:spLocks noChangeArrowheads="1"/>
            </p:cNvSpPr>
            <p:nvPr/>
          </p:nvSpPr>
          <p:spPr bwMode="auto">
            <a:xfrm>
              <a:off x="1618" y="2658"/>
              <a:ext cx="74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2</a:t>
              </a:r>
              <a:r>
                <a:rPr lang="en-US" altLang="zh-CN" sz="3200" b="1">
                  <a:latin typeface="黑体" pitchFamily="49" charset="-122"/>
                  <a:ea typeface="黑体" pitchFamily="49" charset="-122"/>
                </a:rPr>
                <a:t>=5N</a:t>
              </a:r>
            </a:p>
          </p:txBody>
        </p:sp>
        <p:sp>
          <p:nvSpPr>
            <p:cNvPr id="29718" name="Text Box 23"/>
            <p:cNvSpPr txBox="1">
              <a:spLocks noChangeArrowheads="1"/>
            </p:cNvSpPr>
            <p:nvPr/>
          </p:nvSpPr>
          <p:spPr bwMode="auto">
            <a:xfrm>
              <a:off x="1141" y="3320"/>
              <a:ext cx="265"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C</a:t>
              </a:r>
            </a:p>
          </p:txBody>
        </p:sp>
        <p:sp>
          <p:nvSpPr>
            <p:cNvPr id="29719" name="AutoShape 24"/>
            <p:cNvSpPr>
              <a:spLocks noChangeArrowheads="1"/>
            </p:cNvSpPr>
            <p:nvPr/>
          </p:nvSpPr>
          <p:spPr bwMode="auto">
            <a:xfrm>
              <a:off x="3366" y="2778"/>
              <a:ext cx="848" cy="602"/>
            </a:xfrm>
            <a:custGeom>
              <a:avLst/>
              <a:gdLst>
                <a:gd name="T0" fmla="*/ 0 w 21600"/>
                <a:gd name="T1" fmla="*/ 0 h 21600"/>
                <a:gd name="T2" fmla="*/ 5400 w 21600"/>
                <a:gd name="T3" fmla="*/ 21600 h 21600"/>
                <a:gd name="T4" fmla="*/ 16200 w 21600"/>
                <a:gd name="T5" fmla="*/ 21600 h 21600"/>
                <a:gd name="T6" fmla="*/ 21600 w 21600"/>
                <a:gd name="T7" fmla="*/ 0 h 21600"/>
              </a:gdLst>
              <a:ahLst/>
              <a:cxnLst>
                <a:cxn ang="0">
                  <a:pos x="T0" y="T1"/>
                </a:cxn>
                <a:cxn ang="0">
                  <a:pos x="T2" y="T3"/>
                </a:cxn>
                <a:cxn ang="0">
                  <a:pos x="T4" y="T5"/>
                </a:cxn>
                <a:cxn ang="0">
                  <a:pos x="T6" y="T7"/>
                </a:cxn>
              </a:cxnLst>
              <a:rect l="0" t="0" r="r" b="b"/>
              <a:pathLst>
                <a:path w="21600" h="21600">
                  <a:moveTo>
                    <a:pt x="0" y="0"/>
                  </a:moveTo>
                  <a:lnTo>
                    <a:pt x="5400" y="21600"/>
                  </a:lnTo>
                  <a:lnTo>
                    <a:pt x="16200" y="21600"/>
                  </a:lnTo>
                  <a:lnTo>
                    <a:pt x="21600" y="0"/>
                  </a:lnTo>
                  <a:close/>
                </a:path>
              </a:pathLst>
            </a:custGeom>
            <a:solidFill>
              <a:schemeClr val="accent1"/>
            </a:solidFill>
            <a:ln w="12700" cap="sq">
              <a:solidFill>
                <a:schemeClr val="tx1"/>
              </a:solidFill>
              <a:miter lim="800000"/>
              <a:headEnd type="none" w="sm" len="sm"/>
              <a:tailEnd type="none" w="sm" len="sm"/>
            </a:ln>
          </p:spPr>
          <p:txBody>
            <a:bodyPr/>
            <a:lstStyle/>
            <a:p>
              <a:endParaRPr lang="zh-CN" altLang="en-US"/>
            </a:p>
          </p:txBody>
        </p:sp>
        <p:sp>
          <p:nvSpPr>
            <p:cNvPr id="29720" name="Line 25"/>
            <p:cNvSpPr>
              <a:spLocks noChangeShapeType="1"/>
            </p:cNvSpPr>
            <p:nvPr/>
          </p:nvSpPr>
          <p:spPr bwMode="auto">
            <a:xfrm flipH="1">
              <a:off x="2995" y="3200"/>
              <a:ext cx="530" cy="361"/>
            </a:xfrm>
            <a:prstGeom prst="line">
              <a:avLst/>
            </a:prstGeom>
            <a:noFill/>
            <a:ln w="28575"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21" name="Line 26"/>
            <p:cNvSpPr>
              <a:spLocks noChangeShapeType="1"/>
            </p:cNvSpPr>
            <p:nvPr/>
          </p:nvSpPr>
          <p:spPr bwMode="auto">
            <a:xfrm flipH="1">
              <a:off x="4105" y="2428"/>
              <a:ext cx="530" cy="361"/>
            </a:xfrm>
            <a:prstGeom prst="line">
              <a:avLst/>
            </a:prstGeom>
            <a:noFill/>
            <a:ln w="28575" cap="sq">
              <a:solidFill>
                <a:schemeClr val="tx1"/>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9722" name="Text Box 27"/>
            <p:cNvSpPr txBox="1">
              <a:spLocks noChangeArrowheads="1"/>
            </p:cNvSpPr>
            <p:nvPr/>
          </p:nvSpPr>
          <p:spPr bwMode="auto">
            <a:xfrm>
              <a:off x="2678" y="3019"/>
              <a:ext cx="84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1</a:t>
              </a:r>
              <a:r>
                <a:rPr lang="en-US" altLang="zh-CN" sz="3200" b="1">
                  <a:latin typeface="黑体" pitchFamily="49" charset="-122"/>
                  <a:ea typeface="黑体" pitchFamily="49" charset="-122"/>
                </a:rPr>
                <a:t>=5N</a:t>
              </a:r>
            </a:p>
          </p:txBody>
        </p:sp>
        <p:sp>
          <p:nvSpPr>
            <p:cNvPr id="29723" name="Text Box 28"/>
            <p:cNvSpPr txBox="1">
              <a:spLocks noChangeArrowheads="1"/>
            </p:cNvSpPr>
            <p:nvPr/>
          </p:nvSpPr>
          <p:spPr bwMode="auto">
            <a:xfrm>
              <a:off x="4532" y="2477"/>
              <a:ext cx="74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3200" b="1">
                  <a:latin typeface="黑体" pitchFamily="49" charset="-122"/>
                  <a:ea typeface="黑体" pitchFamily="49" charset="-122"/>
                </a:rPr>
                <a:t>F</a:t>
              </a:r>
              <a:r>
                <a:rPr lang="en-US" altLang="zh-CN" sz="3200" b="1" baseline="-25000">
                  <a:latin typeface="黑体" pitchFamily="49" charset="-122"/>
                  <a:ea typeface="黑体" pitchFamily="49" charset="-122"/>
                </a:rPr>
                <a:t>2</a:t>
              </a:r>
              <a:r>
                <a:rPr lang="en-US" altLang="zh-CN" sz="3200" b="1">
                  <a:latin typeface="黑体" pitchFamily="49" charset="-122"/>
                  <a:ea typeface="黑体" pitchFamily="49" charset="-122"/>
                </a:rPr>
                <a:t>=5N</a:t>
              </a:r>
            </a:p>
          </p:txBody>
        </p:sp>
        <p:sp>
          <p:nvSpPr>
            <p:cNvPr id="29724" name="Text Box 29"/>
            <p:cNvSpPr txBox="1">
              <a:spLocks noChangeArrowheads="1"/>
            </p:cNvSpPr>
            <p:nvPr/>
          </p:nvSpPr>
          <p:spPr bwMode="auto">
            <a:xfrm>
              <a:off x="3684" y="3380"/>
              <a:ext cx="265"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spcBef>
                  <a:spcPct val="50000"/>
                </a:spcBef>
              </a:pPr>
              <a:r>
                <a:rPr lang="en-US" altLang="zh-CN" sz="4000" b="1">
                  <a:latin typeface="黑体" pitchFamily="49" charset="-122"/>
                  <a:ea typeface="黑体" pitchFamily="49" charset="-122"/>
                </a:rPr>
                <a:t>D</a:t>
              </a:r>
            </a:p>
          </p:txBody>
        </p:sp>
      </p:grpSp>
      <p:sp>
        <p:nvSpPr>
          <p:cNvPr id="95263" name="Text Box 31"/>
          <p:cNvSpPr txBox="1">
            <a:spLocks noChangeArrowheads="1"/>
          </p:cNvSpPr>
          <p:nvPr/>
        </p:nvSpPr>
        <p:spPr bwMode="auto">
          <a:xfrm>
            <a:off x="6300788" y="8826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solidFill>
                  <a:srgbClr val="FF0000"/>
                </a:solidFill>
                <a:latin typeface="黑体" pitchFamily="49" charset="-122"/>
                <a:ea typeface="黑体" pitchFamily="49" charset="-122"/>
              </a:rPr>
              <a:t>D</a:t>
            </a:r>
            <a:endParaRPr lang="zh-CN" altLang="en-US" sz="4000" b="1">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28195418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5263">
                                            <p:txEl>
                                              <p:pRg st="0" end="0"/>
                                            </p:txEl>
                                          </p:spTgt>
                                        </p:tgtEl>
                                        <p:attrNameLst>
                                          <p:attrName>style.visibility</p:attrName>
                                        </p:attrNameLst>
                                      </p:cBhvr>
                                      <p:to>
                                        <p:strVal val="visible"/>
                                      </p:to>
                                    </p:set>
                                    <p:animEffect transition="in" filter="blinds(horizontal)">
                                      <p:cBhvr>
                                        <p:cTn id="7" dur="500"/>
                                        <p:tgtEl>
                                          <p:spTgt spid="952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ChangeArrowheads="1"/>
          </p:cNvSpPr>
          <p:nvPr/>
        </p:nvSpPr>
        <p:spPr bwMode="auto">
          <a:xfrm>
            <a:off x="3124200" y="3352800"/>
            <a:ext cx="1676400" cy="914400"/>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30722" name="Rectangle 3"/>
          <p:cNvSpPr>
            <a:spLocks noChangeArrowheads="1"/>
          </p:cNvSpPr>
          <p:nvPr>
            <p:ph type="title"/>
          </p:nvPr>
        </p:nvSpPr>
        <p:spPr>
          <a:xfrm>
            <a:off x="304800" y="1295400"/>
            <a:ext cx="8839200" cy="1557338"/>
          </a:xfrm>
        </p:spPr>
        <p:txBody>
          <a:bodyPr/>
          <a:lstStyle/>
          <a:p>
            <a:pPr algn="l"/>
            <a:r>
              <a:rPr lang="en-US" altLang="zh-CN" sz="3600" smtClean="0">
                <a:solidFill>
                  <a:srgbClr val="003366"/>
                </a:solidFill>
              </a:rPr>
              <a:t>2</a:t>
            </a:r>
            <a:r>
              <a:rPr lang="zh-CN" altLang="en-US" sz="3600" smtClean="0">
                <a:solidFill>
                  <a:srgbClr val="003366"/>
                </a:solidFill>
              </a:rPr>
              <a:t>、</a:t>
            </a:r>
            <a:r>
              <a:rPr lang="zh-CN" altLang="en-US" sz="3600" b="1" smtClean="0">
                <a:solidFill>
                  <a:srgbClr val="003366"/>
                </a:solidFill>
              </a:rPr>
              <a:t>如果作用在同一物体上的两个力的三要素完全相同，这两个力是一对平衡力吗？</a:t>
            </a:r>
          </a:p>
        </p:txBody>
      </p:sp>
      <p:grpSp>
        <p:nvGrpSpPr>
          <p:cNvPr id="2" name="Group 4"/>
          <p:cNvGrpSpPr>
            <a:grpSpLocks/>
          </p:cNvGrpSpPr>
          <p:nvPr/>
        </p:nvGrpSpPr>
        <p:grpSpPr bwMode="auto">
          <a:xfrm>
            <a:off x="3810000" y="3505200"/>
            <a:ext cx="1905000" cy="519113"/>
            <a:chOff x="2400" y="2208"/>
            <a:chExt cx="1200" cy="327"/>
          </a:xfrm>
        </p:grpSpPr>
        <p:grpSp>
          <p:nvGrpSpPr>
            <p:cNvPr id="30724" name="Group 5"/>
            <p:cNvGrpSpPr>
              <a:grpSpLocks/>
            </p:cNvGrpSpPr>
            <p:nvPr/>
          </p:nvGrpSpPr>
          <p:grpSpPr bwMode="auto">
            <a:xfrm>
              <a:off x="2544" y="2208"/>
              <a:ext cx="1056" cy="327"/>
              <a:chOff x="2688" y="1248"/>
              <a:chExt cx="1056" cy="327"/>
            </a:xfrm>
          </p:grpSpPr>
          <p:sp>
            <p:nvSpPr>
              <p:cNvPr id="30725" name="Line 6"/>
              <p:cNvSpPr>
                <a:spLocks noChangeShapeType="1"/>
              </p:cNvSpPr>
              <p:nvPr/>
            </p:nvSpPr>
            <p:spPr bwMode="auto">
              <a:xfrm>
                <a:off x="2688" y="1440"/>
                <a:ext cx="720" cy="0"/>
              </a:xfrm>
              <a:prstGeom prst="line">
                <a:avLst/>
              </a:prstGeom>
              <a:noFill/>
              <a:ln w="34925">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30726" name="Text Box 7"/>
              <p:cNvSpPr txBox="1">
                <a:spLocks noChangeArrowheads="1"/>
              </p:cNvSpPr>
              <p:nvPr/>
            </p:nvSpPr>
            <p:spPr bwMode="auto">
              <a:xfrm>
                <a:off x="3456"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a:solidFill>
                      <a:schemeClr val="tx2"/>
                    </a:solidFill>
                  </a:rPr>
                  <a:t>F</a:t>
                </a:r>
              </a:p>
            </p:txBody>
          </p:sp>
        </p:grpSp>
        <p:sp>
          <p:nvSpPr>
            <p:cNvPr id="30727" name="Oval 8"/>
            <p:cNvSpPr>
              <a:spLocks noChangeArrowheads="1"/>
            </p:cNvSpPr>
            <p:nvPr/>
          </p:nvSpPr>
          <p:spPr bwMode="auto">
            <a:xfrm>
              <a:off x="2400" y="2352"/>
              <a:ext cx="144" cy="144"/>
            </a:xfrm>
            <a:prstGeom prst="ellipse">
              <a:avLst/>
            </a:prstGeom>
            <a:solidFill>
              <a:srgbClr val="FF0000"/>
            </a:solidFill>
            <a:ln w="9525">
              <a:solidFill>
                <a:schemeClr val="tx1"/>
              </a:solidFill>
              <a:round/>
              <a:headEnd/>
              <a:tailEnd/>
            </a:ln>
          </p:spPr>
          <p:txBody>
            <a:bodyPr wrap="none" anchor="ctr"/>
            <a:lstStyle/>
            <a:p>
              <a:endParaRPr lang="zh-CN" altLang="en-US"/>
            </a:p>
          </p:txBody>
        </p:sp>
      </p:grpSp>
      <p:grpSp>
        <p:nvGrpSpPr>
          <p:cNvPr id="4" name="Group 9"/>
          <p:cNvGrpSpPr>
            <a:grpSpLocks/>
          </p:cNvGrpSpPr>
          <p:nvPr/>
        </p:nvGrpSpPr>
        <p:grpSpPr bwMode="auto">
          <a:xfrm>
            <a:off x="4038600" y="3810000"/>
            <a:ext cx="1676400" cy="519113"/>
            <a:chOff x="2688" y="1488"/>
            <a:chExt cx="1056" cy="327"/>
          </a:xfrm>
        </p:grpSpPr>
        <p:sp>
          <p:nvSpPr>
            <p:cNvPr id="30729" name="Line 10"/>
            <p:cNvSpPr>
              <a:spLocks noChangeShapeType="1"/>
            </p:cNvSpPr>
            <p:nvPr/>
          </p:nvSpPr>
          <p:spPr bwMode="auto">
            <a:xfrm>
              <a:off x="2688" y="1488"/>
              <a:ext cx="720" cy="0"/>
            </a:xfrm>
            <a:prstGeom prst="line">
              <a:avLst/>
            </a:prstGeom>
            <a:noFill/>
            <a:ln w="34925">
              <a:solidFill>
                <a:srgbClr val="0033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30730" name="Text Box 11"/>
            <p:cNvSpPr txBox="1">
              <a:spLocks noChangeArrowheads="1"/>
            </p:cNvSpPr>
            <p:nvPr/>
          </p:nvSpPr>
          <p:spPr bwMode="auto">
            <a:xfrm>
              <a:off x="3456" y="148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a:t>F</a:t>
              </a:r>
            </a:p>
          </p:txBody>
        </p:sp>
      </p:grpSp>
      <p:sp>
        <p:nvSpPr>
          <p:cNvPr id="226317" name="Text Box 13"/>
          <p:cNvSpPr txBox="1">
            <a:spLocks noChangeArrowheads="1"/>
          </p:cNvSpPr>
          <p:nvPr/>
        </p:nvSpPr>
        <p:spPr bwMode="auto">
          <a:xfrm>
            <a:off x="6804025" y="3429000"/>
            <a:ext cx="16557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CC0000"/>
                </a:solidFill>
              </a:rPr>
              <a:t>不是</a:t>
            </a:r>
          </a:p>
        </p:txBody>
      </p:sp>
    </p:spTree>
    <p:extLst>
      <p:ext uri="{BB962C8B-B14F-4D97-AF65-F5344CB8AC3E}">
        <p14:creationId xmlns:p14="http://schemas.microsoft.com/office/powerpoint/2010/main" val="3212709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6306"/>
                                        </p:tgtEl>
                                        <p:attrNameLst>
                                          <p:attrName>style.visibility</p:attrName>
                                        </p:attrNameLst>
                                      </p:cBhvr>
                                      <p:to>
                                        <p:strVal val="visible"/>
                                      </p:to>
                                    </p:set>
                                    <p:animEffect transition="in" filter="slide(fromBottom)">
                                      <p:cBhvr>
                                        <p:cTn id="7" dur="500"/>
                                        <p:tgtEl>
                                          <p:spTgt spid="2263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26317"/>
                                        </p:tgtEl>
                                        <p:attrNameLst>
                                          <p:attrName>style.visibility</p:attrName>
                                        </p:attrNameLst>
                                      </p:cBhvr>
                                      <p:to>
                                        <p:strVal val="visible"/>
                                      </p:to>
                                    </p:set>
                                    <p:anim calcmode="lin" valueType="num">
                                      <p:cBhvr>
                                        <p:cTn id="22" dur="500" fill="hold"/>
                                        <p:tgtEl>
                                          <p:spTgt spid="226317"/>
                                        </p:tgtEl>
                                        <p:attrNameLst>
                                          <p:attrName>ppt_x</p:attrName>
                                        </p:attrNameLst>
                                      </p:cBhvr>
                                      <p:tavLst>
                                        <p:tav tm="0">
                                          <p:val>
                                            <p:strVal val="0-#ppt_w/2"/>
                                          </p:val>
                                        </p:tav>
                                        <p:tav tm="100000">
                                          <p:val>
                                            <p:strVal val="#ppt_x"/>
                                          </p:val>
                                        </p:tav>
                                      </p:tavLst>
                                    </p:anim>
                                    <p:anim calcmode="lin" valueType="num">
                                      <p:cBhvr>
                                        <p:cTn id="23" dur="500" fill="hold"/>
                                        <p:tgtEl>
                                          <p:spTgt spid="22631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1" nodeType="clickEffect">
                                  <p:stCondLst>
                                    <p:cond delay="0"/>
                                  </p:stCondLst>
                                  <p:childTnLst>
                                    <p:set>
                                      <p:cBhvr>
                                        <p:cTn id="27" dur="1" fill="hold">
                                          <p:stCondLst>
                                            <p:cond delay="0"/>
                                          </p:stCondLst>
                                        </p:cTn>
                                        <p:tgtEl>
                                          <p:spTgt spid="226317"/>
                                        </p:tgtEl>
                                        <p:attrNameLst>
                                          <p:attrName>style.visibility</p:attrName>
                                        </p:attrNameLst>
                                      </p:cBhvr>
                                      <p:to>
                                        <p:strVal val="visible"/>
                                      </p:to>
                                    </p:set>
                                    <p:animEffect transition="in" filter="blinds(horizontal)">
                                      <p:cBhvr>
                                        <p:cTn id="28" dur="500"/>
                                        <p:tgtEl>
                                          <p:spTgt spid="226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ldLvl="0" animBg="1"/>
      <p:bldP spid="226317" grpId="0"/>
      <p:bldP spid="22631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2"/>
          <p:cNvSpPr txBox="1">
            <a:spLocks noChangeArrowheads="1"/>
          </p:cNvSpPr>
          <p:nvPr/>
        </p:nvSpPr>
        <p:spPr bwMode="auto">
          <a:xfrm>
            <a:off x="301625" y="522288"/>
            <a:ext cx="6126163"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4000" b="1">
                <a:latin typeface="黑体" pitchFamily="49" charset="-122"/>
                <a:ea typeface="黑体" pitchFamily="49" charset="-122"/>
              </a:rPr>
              <a:t>3</a:t>
            </a:r>
            <a:r>
              <a:rPr lang="zh-CN" altLang="en-US" sz="4000" b="1">
                <a:latin typeface="黑体" pitchFamily="49" charset="-122"/>
                <a:ea typeface="黑体" pitchFamily="49" charset="-122"/>
              </a:rPr>
              <a:t>、某人用绳提着一条鱼静止不动，则鱼所受拉力的施力物体为</a:t>
            </a:r>
            <a:r>
              <a:rPr lang="zh-CN" altLang="en-US" sz="4000" b="1" u="sng">
                <a:latin typeface="黑体" pitchFamily="49" charset="-122"/>
                <a:ea typeface="黑体" pitchFamily="49" charset="-122"/>
              </a:rPr>
              <a:t>        </a:t>
            </a:r>
            <a:r>
              <a:rPr lang="zh-CN" altLang="en-US" sz="4000" b="1">
                <a:latin typeface="黑体" pitchFamily="49" charset="-122"/>
                <a:ea typeface="黑体" pitchFamily="49" charset="-122"/>
              </a:rPr>
              <a:t>，此时鱼所受拉力的平衡力是</a:t>
            </a:r>
            <a:r>
              <a:rPr lang="en-US" altLang="zh-CN" sz="4000" b="1">
                <a:latin typeface="黑体" pitchFamily="49" charset="-122"/>
                <a:ea typeface="黑体" pitchFamily="49" charset="-122"/>
              </a:rPr>
              <a:t>___________</a:t>
            </a:r>
            <a:r>
              <a:rPr lang="zh-CN" altLang="en-US" sz="4000" b="1">
                <a:latin typeface="黑体" pitchFamily="49" charset="-122"/>
                <a:ea typeface="黑体" pitchFamily="49" charset="-122"/>
              </a:rPr>
              <a:t>。</a:t>
            </a:r>
          </a:p>
        </p:txBody>
      </p:sp>
      <p:sp>
        <p:nvSpPr>
          <p:cNvPr id="120836" name="Text Box 4"/>
          <p:cNvSpPr txBox="1">
            <a:spLocks noChangeArrowheads="1"/>
          </p:cNvSpPr>
          <p:nvPr/>
        </p:nvSpPr>
        <p:spPr bwMode="auto">
          <a:xfrm>
            <a:off x="500063" y="4246563"/>
            <a:ext cx="2863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solidFill>
                  <a:srgbClr val="FF0000"/>
                </a:solidFill>
                <a:ea typeface="黑体" pitchFamily="49" charset="-122"/>
              </a:rPr>
              <a:t>鱼受到重力</a:t>
            </a:r>
          </a:p>
        </p:txBody>
      </p:sp>
      <p:pic>
        <p:nvPicPr>
          <p:cNvPr id="31747" name="Picture 2" descr="http://thumb.1010pic.com/pic7/pages/31B0/0025/0019/739607937f680fdfaa1146117ce953bf/A/Image52483.gif"/>
          <p:cNvPicPr>
            <a:picLocks noChangeAspect="1" noChangeArrowheads="1"/>
          </p:cNvPicPr>
          <p:nvPr/>
        </p:nvPicPr>
        <p:blipFill>
          <a:blip r:embed="rId2">
            <a:extLst>
              <a:ext uri="{28A0092B-C50C-407E-A947-70E740481C1C}">
                <a14:useLocalDpi xmlns:a14="http://schemas.microsoft.com/office/drawing/2010/main" val="0"/>
              </a:ext>
            </a:extLst>
          </a:blip>
          <a:srcRect b="10202"/>
          <a:stretch>
            <a:fillRect/>
          </a:stretch>
        </p:blipFill>
        <p:spPr bwMode="auto">
          <a:xfrm>
            <a:off x="6461125" y="603250"/>
            <a:ext cx="2460625"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4"/>
          <p:cNvSpPr txBox="1">
            <a:spLocks noChangeArrowheads="1"/>
          </p:cNvSpPr>
          <p:nvPr/>
        </p:nvSpPr>
        <p:spPr bwMode="auto">
          <a:xfrm>
            <a:off x="3201988" y="2401888"/>
            <a:ext cx="2244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solidFill>
                  <a:srgbClr val="FF0000"/>
                </a:solidFill>
                <a:ea typeface="黑体" pitchFamily="49" charset="-122"/>
              </a:rPr>
              <a:t>绳子</a:t>
            </a:r>
          </a:p>
        </p:txBody>
      </p:sp>
    </p:spTree>
    <p:extLst>
      <p:ext uri="{BB962C8B-B14F-4D97-AF65-F5344CB8AC3E}">
        <p14:creationId xmlns:p14="http://schemas.microsoft.com/office/powerpoint/2010/main" val="20265808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0836"/>
                                        </p:tgtEl>
                                        <p:attrNameLst>
                                          <p:attrName>style.visibility</p:attrName>
                                        </p:attrNameLst>
                                      </p:cBhvr>
                                      <p:to>
                                        <p:strVal val="visible"/>
                                      </p:to>
                                    </p:set>
                                    <p:animEffect transition="in" filter="blinds(horizontal)">
                                      <p:cBhvr>
                                        <p:cTn id="12" dur="5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p:nvPr/>
        </p:nvSpPr>
        <p:spPr>
          <a:xfrm>
            <a:off x="301625" y="522288"/>
            <a:ext cx="8558213" cy="3600450"/>
          </a:xfrm>
          <a:prstGeom prst="rect">
            <a:avLst/>
          </a:prstGeom>
          <a:noFill/>
          <a:ln w="9525">
            <a:noFill/>
          </a:ln>
        </p:spPr>
        <p:txBody>
          <a:bodyPr>
            <a:spAutoFit/>
          </a:bodyPr>
          <a:lstStyle/>
          <a:p>
            <a:pPr>
              <a:lnSpc>
                <a:spcPct val="150000"/>
              </a:lnSpc>
            </a:pPr>
            <a:r>
              <a:rPr lang="en-US" altLang="zh-CN" sz="4000" b="1" noProof="1">
                <a:latin typeface="黑体" panose="02010609060101010101" pitchFamily="2" charset="-122"/>
                <a:ea typeface="黑体" panose="02010609060101010101" pitchFamily="2" charset="-122"/>
              </a:rPr>
              <a:t>4</a:t>
            </a:r>
            <a:r>
              <a:rPr lang="zh-CN" altLang="en-US" sz="4000" b="1" noProof="1">
                <a:latin typeface="黑体" panose="02010609060101010101" pitchFamily="2" charset="-122"/>
                <a:ea typeface="黑体" panose="02010609060101010101" pitchFamily="2" charset="-122"/>
              </a:rPr>
              <a:t>、</a:t>
            </a:r>
            <a:r>
              <a:rPr sz="2800" b="1" noProof="1">
                <a:latin typeface="黑体" panose="02010609060101010101" pitchFamily="2" charset="-122"/>
                <a:ea typeface="黑体" panose="02010609060101010101" pitchFamily="2" charset="-122"/>
              </a:rPr>
              <a:t>一辆行驶的汽车车厢里挂着一个小球．当出现了如图所示的情景时，汽车在做</a:t>
            </a:r>
            <a:r>
              <a:rPr sz="2800" b="1" u="heavy" noProof="1">
                <a:latin typeface="黑体" panose="02010609060101010101" pitchFamily="2" charset="-122"/>
                <a:ea typeface="黑体" panose="02010609060101010101" pitchFamily="2" charset="-122"/>
              </a:rPr>
              <a:t>　　</a:t>
            </a:r>
            <a:r>
              <a:rPr sz="2800" b="1" noProof="1">
                <a:latin typeface="黑体" panose="02010609060101010101" pitchFamily="2" charset="-122"/>
                <a:ea typeface="黑体" panose="02010609060101010101" pitchFamily="2" charset="-122"/>
              </a:rPr>
              <a:t>（选填“加速”、“匀速”或“减速’）运动．如果忽略空气阻力，小球一共受到</a:t>
            </a:r>
            <a:r>
              <a:rPr sz="2800" b="1" u="heavy" noProof="1">
                <a:latin typeface="黑体" panose="02010609060101010101" pitchFamily="2" charset="-122"/>
                <a:ea typeface="黑体" panose="02010609060101010101" pitchFamily="2" charset="-122"/>
                <a:sym typeface="+mn-ea"/>
              </a:rPr>
              <a:t>　　</a:t>
            </a:r>
            <a:r>
              <a:rPr sz="2800" b="1" noProof="1">
                <a:latin typeface="黑体" panose="02010609060101010101" pitchFamily="2" charset="-122"/>
                <a:ea typeface="黑体" panose="02010609060101010101" pitchFamily="2" charset="-122"/>
              </a:rPr>
              <a:t>几个力的作用．这几个力</a:t>
            </a:r>
            <a:r>
              <a:rPr sz="2800" b="1" u="heavy" noProof="1">
                <a:latin typeface="黑体" panose="02010609060101010101" pitchFamily="2" charset="-122"/>
                <a:ea typeface="黑体" panose="02010609060101010101" pitchFamily="2" charset="-122"/>
                <a:sym typeface="+mn-ea"/>
              </a:rPr>
              <a:t>　　</a:t>
            </a:r>
            <a:r>
              <a:rPr sz="2800" b="1" noProof="1">
                <a:latin typeface="黑体" panose="02010609060101010101" pitchFamily="2" charset="-122"/>
                <a:ea typeface="黑体" panose="02010609060101010101" pitchFamily="2" charset="-122"/>
              </a:rPr>
              <a:t>（选填“是”或“不是”）平衡力．</a:t>
            </a:r>
          </a:p>
        </p:txBody>
      </p:sp>
      <p:sp>
        <p:nvSpPr>
          <p:cNvPr id="120836" name="Text Box 4"/>
          <p:cNvSpPr txBox="1">
            <a:spLocks noChangeArrowheads="1"/>
          </p:cNvSpPr>
          <p:nvPr/>
        </p:nvSpPr>
        <p:spPr bwMode="auto">
          <a:xfrm>
            <a:off x="912813" y="5530850"/>
            <a:ext cx="41544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solidFill>
                  <a:srgbClr val="FF0000"/>
                </a:solidFill>
                <a:ea typeface="黑体" pitchFamily="49" charset="-122"/>
              </a:rPr>
              <a:t>加速；2；不是</a:t>
            </a:r>
          </a:p>
        </p:txBody>
      </p:sp>
      <p:grpSp>
        <p:nvGrpSpPr>
          <p:cNvPr id="32771" name="组合 24"/>
          <p:cNvGrpSpPr>
            <a:grpSpLocks/>
          </p:cNvGrpSpPr>
          <p:nvPr/>
        </p:nvGrpSpPr>
        <p:grpSpPr bwMode="auto">
          <a:xfrm>
            <a:off x="1077913" y="4302125"/>
            <a:ext cx="5816600" cy="1050925"/>
            <a:chOff x="0" y="0"/>
            <a:chExt cx="4400550" cy="876300"/>
          </a:xfrm>
        </p:grpSpPr>
        <p:pic>
          <p:nvPicPr>
            <p:cNvPr id="32772" name="图片 19" descr="http://www.zxxk.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987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图片 18" descr="http://www.zxxk.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5100" y="95250"/>
              <a:ext cx="16954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68577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blinds(horizontal)">
                                      <p:cBhvr>
                                        <p:cTn id="7" dur="5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p:nvPr/>
        </p:nvSpPr>
        <p:spPr>
          <a:xfrm>
            <a:off x="233363" y="192088"/>
            <a:ext cx="8558212" cy="4195762"/>
          </a:xfrm>
          <a:prstGeom prst="rect">
            <a:avLst/>
          </a:prstGeom>
          <a:noFill/>
          <a:ln w="9525">
            <a:noFill/>
          </a:ln>
        </p:spPr>
        <p:txBody>
          <a:bodyPr>
            <a:spAutoFit/>
          </a:bodyPr>
          <a:lstStyle/>
          <a:p>
            <a:pPr>
              <a:lnSpc>
                <a:spcPts val="2000"/>
              </a:lnSpc>
            </a:pPr>
            <a:r>
              <a:rPr lang="en-US" altLang="zh-CN" b="1" noProof="1">
                <a:latin typeface="黑体" panose="02010609060101010101" pitchFamily="2" charset="-122"/>
                <a:ea typeface="黑体" panose="02010609060101010101" pitchFamily="2" charset="-122"/>
              </a:rPr>
              <a:t>5</a:t>
            </a:r>
            <a:r>
              <a:rPr lang="zh-CN" altLang="en-US" b="1" noProof="1">
                <a:latin typeface="黑体" panose="02010609060101010101" pitchFamily="2" charset="-122"/>
                <a:ea typeface="黑体" panose="02010609060101010101" pitchFamily="2" charset="-122"/>
              </a:rPr>
              <a:t>、</a:t>
            </a:r>
            <a:r>
              <a:rPr b="1" noProof="1">
                <a:latin typeface="黑体" panose="02010609060101010101" pitchFamily="2" charset="-122"/>
                <a:ea typeface="黑体" panose="02010609060101010101" pitchFamily="2" charset="-122"/>
              </a:rPr>
              <a:t>如图甲是小碧同学探究二力平衡条件时的实验情景：</a:t>
            </a:r>
          </a:p>
          <a:p>
            <a:pPr>
              <a:lnSpc>
                <a:spcPts val="2000"/>
              </a:lnSpc>
            </a:pPr>
            <a:r>
              <a:rPr b="1" noProof="1">
                <a:latin typeface="黑体" panose="02010609060101010101" pitchFamily="2" charset="-122"/>
                <a:ea typeface="黑体" panose="02010609060101010101" pitchFamily="2" charset="-122"/>
              </a:rPr>
              <a:t>（1）小碧将系于小卡片（重力可忽略不计）两对角上的细线分别跨过左右支架上的滑轮，并在线的两端挂上钩码，使作用在小卡片上的两个拉力方向</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，并通过调整　</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来改变拉力的大小。</a:t>
            </a:r>
          </a:p>
          <a:p>
            <a:pPr>
              <a:lnSpc>
                <a:spcPts val="2000"/>
              </a:lnSpc>
            </a:pPr>
            <a:r>
              <a:rPr b="1" noProof="1">
                <a:latin typeface="黑体" panose="02010609060101010101" pitchFamily="2" charset="-122"/>
                <a:ea typeface="黑体" panose="02010609060101010101" pitchFamily="2" charset="-122"/>
              </a:rPr>
              <a:t>（2）当小卡片平衡时，小碧将小卡片转过一个角度，松手后小卡片　</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（选填“能”或“不能”）平衡，设计此实验步骤的目的是为了探究</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a:t>
            </a:r>
          </a:p>
          <a:p>
            <a:pPr>
              <a:lnSpc>
                <a:spcPts val="2000"/>
              </a:lnSpc>
            </a:pPr>
            <a:r>
              <a:rPr b="1" noProof="1">
                <a:latin typeface="黑体" panose="02010609060101010101" pitchFamily="2" charset="-122"/>
                <a:ea typeface="黑体" panose="02010609060101010101" pitchFamily="2" charset="-122"/>
              </a:rPr>
              <a:t>（3）在探究同一问题时，小明将木块放在水平桌面上，设计了如图乙所示的实验，同学们都认为小碧的实验优于小明的实验。其主要原因是　   　。</a:t>
            </a:r>
          </a:p>
          <a:p>
            <a:pPr>
              <a:lnSpc>
                <a:spcPts val="2000"/>
              </a:lnSpc>
            </a:pPr>
            <a:r>
              <a:rPr b="1" noProof="1">
                <a:latin typeface="黑体" panose="02010609060101010101" pitchFamily="2" charset="-122"/>
                <a:ea typeface="黑体" panose="02010609060101010101" pitchFamily="2" charset="-122"/>
              </a:rPr>
              <a:t>A．减少摩擦力对实验结果的影响              </a:t>
            </a:r>
          </a:p>
          <a:p>
            <a:pPr>
              <a:lnSpc>
                <a:spcPts val="2000"/>
              </a:lnSpc>
            </a:pPr>
            <a:r>
              <a:rPr b="1" noProof="1">
                <a:latin typeface="黑体" panose="02010609060101010101" pitchFamily="2" charset="-122"/>
                <a:ea typeface="黑体" panose="02010609060101010101" pitchFamily="2" charset="-122"/>
              </a:rPr>
              <a:t>B．小卡片是比较容易获取的材料</a:t>
            </a:r>
          </a:p>
          <a:p>
            <a:pPr>
              <a:lnSpc>
                <a:spcPts val="2000"/>
              </a:lnSpc>
            </a:pPr>
            <a:r>
              <a:rPr b="1" noProof="1">
                <a:latin typeface="黑体" panose="02010609060101010101" pitchFamily="2" charset="-122"/>
                <a:ea typeface="黑体" panose="02010609060101010101" pitchFamily="2" charset="-122"/>
              </a:rPr>
              <a:t>C．容易让小卡片在水平方向上保持平衡    </a:t>
            </a:r>
          </a:p>
          <a:p>
            <a:pPr>
              <a:lnSpc>
                <a:spcPts val="2000"/>
              </a:lnSpc>
            </a:pPr>
            <a:r>
              <a:rPr b="1" noProof="1">
                <a:latin typeface="黑体" panose="02010609060101010101" pitchFamily="2" charset="-122"/>
                <a:ea typeface="黑体" panose="02010609060101010101" pitchFamily="2" charset="-122"/>
              </a:rPr>
              <a:t>D．小卡片容易扭转</a:t>
            </a:r>
          </a:p>
          <a:p>
            <a:pPr>
              <a:lnSpc>
                <a:spcPts val="2000"/>
              </a:lnSpc>
            </a:pPr>
            <a:r>
              <a:rPr b="1" noProof="1">
                <a:latin typeface="黑体" panose="02010609060101010101" pitchFamily="2" charset="-122"/>
                <a:ea typeface="黑体" panose="02010609060101010101" pitchFamily="2" charset="-122"/>
              </a:rPr>
              <a:t>当他将小车放在水平桌面上，在小车左端挂上200g的砝码，右端挂上150g的钩码时，小车静止，此时小车受到的</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（可能、一定、一定不）是平衡力。他发现这个现象与二力平衡条件不完全相符，你认为产生此现象的原因可能是</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力的存在。</a:t>
            </a:r>
          </a:p>
          <a:p>
            <a:pPr>
              <a:lnSpc>
                <a:spcPts val="2000"/>
              </a:lnSpc>
            </a:pPr>
            <a:r>
              <a:rPr b="1" noProof="1">
                <a:latin typeface="黑体" panose="02010609060101010101" pitchFamily="2" charset="-122"/>
                <a:ea typeface="黑体" panose="02010609060101010101" pitchFamily="2" charset="-122"/>
              </a:rPr>
              <a:t>（4）利用图丙装置</a:t>
            </a:r>
            <a:r>
              <a:rPr b="1" u="heavy" noProof="1">
                <a:latin typeface="黑体" panose="02010609060101010101" pitchFamily="2" charset="-122"/>
                <a:ea typeface="黑体" panose="02010609060101010101" pitchFamily="2" charset="-122"/>
                <a:sym typeface="+mn-ea"/>
              </a:rPr>
              <a:t>　　</a:t>
            </a:r>
            <a:r>
              <a:rPr b="1" noProof="1">
                <a:latin typeface="黑体" panose="02010609060101010101" pitchFamily="2" charset="-122"/>
                <a:ea typeface="黑体" panose="02010609060101010101" pitchFamily="2" charset="-122"/>
              </a:rPr>
              <a:t>（选填“能”或“不能”）探究二力平衡的条件。</a:t>
            </a:r>
          </a:p>
        </p:txBody>
      </p:sp>
      <p:sp>
        <p:nvSpPr>
          <p:cNvPr id="120836" name="Text Box 4"/>
          <p:cNvSpPr txBox="1">
            <a:spLocks noChangeArrowheads="1"/>
          </p:cNvSpPr>
          <p:nvPr/>
        </p:nvSpPr>
        <p:spPr bwMode="auto">
          <a:xfrm>
            <a:off x="419100" y="5816600"/>
            <a:ext cx="77882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FF0000"/>
                </a:solidFill>
                <a:ea typeface="黑体" pitchFamily="49" charset="-122"/>
              </a:rPr>
              <a:t>（1）相反；钩码数量；（2）不能；不在同一直线上的二力能否平衡；（3）A；一定；摩擦；（4）能。</a:t>
            </a:r>
          </a:p>
        </p:txBody>
      </p:sp>
      <p:pic>
        <p:nvPicPr>
          <p:cNvPr id="33795"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413" y="4387850"/>
            <a:ext cx="52705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3328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blinds(horizontal)">
                                      <p:cBhvr>
                                        <p:cTn id="7" dur="5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ChangeArrowheads="1"/>
          </p:cNvSpPr>
          <p:nvPr>
            <p:ph type="title"/>
          </p:nvPr>
        </p:nvSpPr>
        <p:spPr/>
        <p:txBody>
          <a:bodyPr>
            <a:normAutofit fontScale="90000"/>
          </a:bodyPr>
          <a:lstStyle/>
          <a:p>
            <a:r>
              <a:rPr lang="zh-CN" altLang="en-US" smtClean="0"/>
              <a:t>一对</a:t>
            </a:r>
            <a:r>
              <a:rPr lang="zh-CN" altLang="en-US" smtClean="0">
                <a:solidFill>
                  <a:srgbClr val="00FF00"/>
                </a:solidFill>
              </a:rPr>
              <a:t>平衡力</a:t>
            </a:r>
            <a:r>
              <a:rPr lang="zh-CN" altLang="en-US" smtClean="0"/>
              <a:t>和</a:t>
            </a:r>
            <a:r>
              <a:rPr lang="zh-CN" altLang="en-US" smtClean="0">
                <a:solidFill>
                  <a:srgbClr val="FF0000"/>
                </a:solidFill>
              </a:rPr>
              <a:t>相互作用的力</a:t>
            </a:r>
            <a:r>
              <a:rPr lang="zh-CN" altLang="en-US" smtClean="0"/>
              <a:t>的比较</a:t>
            </a:r>
          </a:p>
        </p:txBody>
      </p:sp>
      <p:graphicFrame>
        <p:nvGraphicFramePr>
          <p:cNvPr id="224259" name="Group 3"/>
          <p:cNvGraphicFramePr>
            <a:graphicFrameLocks noGrp="1"/>
          </p:cNvGraphicFramePr>
          <p:nvPr>
            <p:ph idx="4294967295"/>
          </p:nvPr>
        </p:nvGraphicFramePr>
        <p:xfrm>
          <a:off x="457200" y="1036638"/>
          <a:ext cx="8229600" cy="5327683"/>
        </p:xfrm>
        <a:graphic>
          <a:graphicData uri="http://schemas.openxmlformats.org/drawingml/2006/table">
            <a:tbl>
              <a:tblPr/>
              <a:tblGrid>
                <a:gridCol w="479425"/>
                <a:gridCol w="1160463"/>
                <a:gridCol w="3278187"/>
                <a:gridCol w="3311525"/>
              </a:tblGrid>
              <a:tr h="457145">
                <a:tc gridSpan="2">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平衡力</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相互作用的力</a:t>
                      </a: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74615">
                <a:tc gridSpan="2">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实例</a:t>
                      </a: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9845">
                <a:tc rowSpan="2">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相同点</a:t>
                      </a:r>
                    </a:p>
                  </a:txBody>
                  <a:tcPr marT="45715" marB="45715" vert="eaVert"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大小</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r>
              <a:tr h="668258">
                <a:tc v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方向</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r>
              <a:tr h="557146">
                <a:tc rowSpan="3">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不同点</a:t>
                      </a:r>
                    </a:p>
                  </a:txBody>
                  <a:tcPr marT="45715" marB="45715" vert="eaVert"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作用点</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4924">
                <a:tc v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效果</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6">
                <a:tc v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rPr>
                        <a:t>存在性</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4854" name="Picture 3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44800" y="1622425"/>
            <a:ext cx="1714500"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40"/>
          <p:cNvGrpSpPr>
            <a:grpSpLocks/>
          </p:cNvGrpSpPr>
          <p:nvPr/>
        </p:nvGrpSpPr>
        <p:grpSpPr bwMode="auto">
          <a:xfrm>
            <a:off x="3609975" y="2146300"/>
            <a:ext cx="406400" cy="1350963"/>
            <a:chOff x="2274" y="1240"/>
            <a:chExt cx="256" cy="851"/>
          </a:xfrm>
        </p:grpSpPr>
        <p:sp>
          <p:nvSpPr>
            <p:cNvPr id="34856" name="Oval 41"/>
            <p:cNvSpPr>
              <a:spLocks noChangeArrowheads="1"/>
            </p:cNvSpPr>
            <p:nvPr/>
          </p:nvSpPr>
          <p:spPr bwMode="auto">
            <a:xfrm>
              <a:off x="2290" y="1633"/>
              <a:ext cx="58" cy="5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4857" name="Line 42"/>
            <p:cNvSpPr>
              <a:spLocks noChangeShapeType="1"/>
            </p:cNvSpPr>
            <p:nvPr/>
          </p:nvSpPr>
          <p:spPr bwMode="auto">
            <a:xfrm>
              <a:off x="2319" y="1392"/>
              <a:ext cx="0" cy="540"/>
            </a:xfrm>
            <a:prstGeom prst="line">
              <a:avLst/>
            </a:prstGeom>
            <a:noFill/>
            <a:ln w="28575">
              <a:solidFill>
                <a:srgbClr val="FF0000"/>
              </a:solidFill>
              <a:round/>
              <a:headEnd type="arrow" w="med" len="lg"/>
              <a:tailEnd type="arrow" w="med" len="lg"/>
            </a:ln>
            <a:extLst>
              <a:ext uri="{909E8E84-426E-40DD-AFC4-6F175D3DCCD1}">
                <a14:hiddenFill xmlns:a14="http://schemas.microsoft.com/office/drawing/2010/main">
                  <a:noFill/>
                </a14:hiddenFill>
              </a:ext>
            </a:extLst>
          </p:spPr>
          <p:txBody>
            <a:bodyPr/>
            <a:lstStyle/>
            <a:p>
              <a:endParaRPr lang="zh-CN" altLang="en-US"/>
            </a:p>
          </p:txBody>
        </p:sp>
        <p:sp>
          <p:nvSpPr>
            <p:cNvPr id="34858" name="Text Box 43"/>
            <p:cNvSpPr txBox="1">
              <a:spLocks noChangeArrowheads="1"/>
            </p:cNvSpPr>
            <p:nvPr/>
          </p:nvSpPr>
          <p:spPr bwMode="auto">
            <a:xfrm>
              <a:off x="2318" y="1240"/>
              <a:ext cx="21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b="1">
                  <a:solidFill>
                    <a:srgbClr val="FF0000"/>
                  </a:solidFill>
                  <a:latin typeface="Times New Roman" pitchFamily="18" charset="0"/>
                </a:rPr>
                <a:t>T</a:t>
              </a:r>
            </a:p>
          </p:txBody>
        </p:sp>
        <p:sp>
          <p:nvSpPr>
            <p:cNvPr id="34859" name="Text Box 44"/>
            <p:cNvSpPr txBox="1">
              <a:spLocks noChangeArrowheads="1"/>
            </p:cNvSpPr>
            <p:nvPr/>
          </p:nvSpPr>
          <p:spPr bwMode="auto">
            <a:xfrm>
              <a:off x="2274" y="1860"/>
              <a:ext cx="2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b="1">
                  <a:solidFill>
                    <a:srgbClr val="FF0000"/>
                  </a:solidFill>
                  <a:latin typeface="Times New Roman" pitchFamily="18" charset="0"/>
                </a:rPr>
                <a:t>G</a:t>
              </a:r>
            </a:p>
          </p:txBody>
        </p:sp>
      </p:grpSp>
      <p:pic>
        <p:nvPicPr>
          <p:cNvPr id="34860" name="Picture 4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64288" y="1638300"/>
            <a:ext cx="1444625"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46"/>
          <p:cNvGrpSpPr>
            <a:grpSpLocks/>
          </p:cNvGrpSpPr>
          <p:nvPr/>
        </p:nvGrpSpPr>
        <p:grpSpPr bwMode="auto">
          <a:xfrm>
            <a:off x="6869113" y="2305050"/>
            <a:ext cx="601662" cy="1162050"/>
            <a:chOff x="4327" y="1452"/>
            <a:chExt cx="379" cy="732"/>
          </a:xfrm>
        </p:grpSpPr>
        <p:grpSp>
          <p:nvGrpSpPr>
            <p:cNvPr id="34862" name="Group 47"/>
            <p:cNvGrpSpPr>
              <a:grpSpLocks/>
            </p:cNvGrpSpPr>
            <p:nvPr/>
          </p:nvGrpSpPr>
          <p:grpSpPr bwMode="auto">
            <a:xfrm>
              <a:off x="4327" y="2093"/>
              <a:ext cx="289" cy="52"/>
              <a:chOff x="3121" y="1752"/>
              <a:chExt cx="722" cy="130"/>
            </a:xfrm>
          </p:grpSpPr>
          <p:sp>
            <p:nvSpPr>
              <p:cNvPr id="34863" name="Line 48"/>
              <p:cNvSpPr>
                <a:spLocks noChangeShapeType="1"/>
              </p:cNvSpPr>
              <p:nvPr/>
            </p:nvSpPr>
            <p:spPr bwMode="auto">
              <a:xfrm flipH="1">
                <a:off x="3121" y="1760"/>
                <a:ext cx="120" cy="1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4" name="Line 49"/>
              <p:cNvSpPr>
                <a:spLocks noChangeShapeType="1"/>
              </p:cNvSpPr>
              <p:nvPr/>
            </p:nvSpPr>
            <p:spPr bwMode="auto">
              <a:xfrm flipH="1">
                <a:off x="3241" y="1760"/>
                <a:ext cx="121" cy="1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5" name="Line 50"/>
              <p:cNvSpPr>
                <a:spLocks noChangeShapeType="1"/>
              </p:cNvSpPr>
              <p:nvPr/>
            </p:nvSpPr>
            <p:spPr bwMode="auto">
              <a:xfrm flipH="1">
                <a:off x="3362" y="1760"/>
                <a:ext cx="120" cy="1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6" name="Line 51"/>
              <p:cNvSpPr>
                <a:spLocks noChangeShapeType="1"/>
              </p:cNvSpPr>
              <p:nvPr/>
            </p:nvSpPr>
            <p:spPr bwMode="auto">
              <a:xfrm flipH="1">
                <a:off x="3482" y="1760"/>
                <a:ext cx="120" cy="1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7" name="Line 52"/>
              <p:cNvSpPr>
                <a:spLocks noChangeShapeType="1"/>
              </p:cNvSpPr>
              <p:nvPr/>
            </p:nvSpPr>
            <p:spPr bwMode="auto">
              <a:xfrm flipH="1">
                <a:off x="3602" y="1760"/>
                <a:ext cx="120" cy="1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8" name="Line 53"/>
              <p:cNvSpPr>
                <a:spLocks noChangeShapeType="1"/>
              </p:cNvSpPr>
              <p:nvPr/>
            </p:nvSpPr>
            <p:spPr bwMode="auto">
              <a:xfrm flipH="1">
                <a:off x="3722" y="1760"/>
                <a:ext cx="121" cy="1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9" name="Line 54"/>
              <p:cNvSpPr>
                <a:spLocks noChangeShapeType="1"/>
              </p:cNvSpPr>
              <p:nvPr/>
            </p:nvSpPr>
            <p:spPr bwMode="auto">
              <a:xfrm>
                <a:off x="3144" y="1752"/>
                <a:ext cx="69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870" name="Oval 55"/>
            <p:cNvSpPr>
              <a:spLocks noChangeArrowheads="1"/>
            </p:cNvSpPr>
            <p:nvPr/>
          </p:nvSpPr>
          <p:spPr bwMode="auto">
            <a:xfrm>
              <a:off x="4432" y="1452"/>
              <a:ext cx="56" cy="56"/>
            </a:xfrm>
            <a:prstGeom prst="ellipse">
              <a:avLst/>
            </a:prstGeom>
            <a:solidFill>
              <a:srgbClr val="FF0000"/>
            </a:solidFill>
            <a:ln w="9525">
              <a:solidFill>
                <a:srgbClr val="FF0000"/>
              </a:solidFill>
              <a:round/>
              <a:headEnd/>
              <a:tailEnd/>
            </a:ln>
          </p:spPr>
          <p:txBody>
            <a:bodyPr wrap="none" anchor="ctr"/>
            <a:lstStyle/>
            <a:p>
              <a:endParaRPr lang="zh-CN" altLang="en-US"/>
            </a:p>
          </p:txBody>
        </p:sp>
        <p:sp>
          <p:nvSpPr>
            <p:cNvPr id="34871" name="Oval 56"/>
            <p:cNvSpPr>
              <a:spLocks noChangeArrowheads="1"/>
            </p:cNvSpPr>
            <p:nvPr/>
          </p:nvSpPr>
          <p:spPr bwMode="auto">
            <a:xfrm>
              <a:off x="4432" y="2128"/>
              <a:ext cx="56" cy="56"/>
            </a:xfrm>
            <a:prstGeom prst="ellipse">
              <a:avLst/>
            </a:prstGeom>
            <a:solidFill>
              <a:srgbClr val="FF0000"/>
            </a:solidFill>
            <a:ln w="9525">
              <a:solidFill>
                <a:srgbClr val="FF0000"/>
              </a:solidFill>
              <a:round/>
              <a:headEnd/>
              <a:tailEnd/>
            </a:ln>
          </p:spPr>
          <p:txBody>
            <a:bodyPr wrap="none" anchor="ctr"/>
            <a:lstStyle/>
            <a:p>
              <a:endParaRPr lang="zh-CN" altLang="en-US"/>
            </a:p>
          </p:txBody>
        </p:sp>
        <p:sp>
          <p:nvSpPr>
            <p:cNvPr id="34872" name="Line 57"/>
            <p:cNvSpPr>
              <a:spLocks noChangeShapeType="1"/>
            </p:cNvSpPr>
            <p:nvPr/>
          </p:nvSpPr>
          <p:spPr bwMode="auto">
            <a:xfrm>
              <a:off x="4460" y="1484"/>
              <a:ext cx="0" cy="280"/>
            </a:xfrm>
            <a:prstGeom prst="line">
              <a:avLst/>
            </a:prstGeom>
            <a:noFill/>
            <a:ln w="28575">
              <a:solidFill>
                <a:srgbClr val="FF0000"/>
              </a:solidFill>
              <a:round/>
              <a:headEnd/>
              <a:tailEnd type="arrow" w="med" len="lg"/>
            </a:ln>
            <a:extLst>
              <a:ext uri="{909E8E84-426E-40DD-AFC4-6F175D3DCCD1}">
                <a14:hiddenFill xmlns:a14="http://schemas.microsoft.com/office/drawing/2010/main">
                  <a:noFill/>
                </a14:hiddenFill>
              </a:ext>
            </a:extLst>
          </p:spPr>
          <p:txBody>
            <a:bodyPr/>
            <a:lstStyle/>
            <a:p>
              <a:endParaRPr lang="zh-CN" altLang="en-US"/>
            </a:p>
          </p:txBody>
        </p:sp>
        <p:sp>
          <p:nvSpPr>
            <p:cNvPr id="34873" name="Line 58"/>
            <p:cNvSpPr>
              <a:spLocks noChangeShapeType="1"/>
            </p:cNvSpPr>
            <p:nvPr/>
          </p:nvSpPr>
          <p:spPr bwMode="auto">
            <a:xfrm>
              <a:off x="4460" y="1876"/>
              <a:ext cx="0" cy="280"/>
            </a:xfrm>
            <a:prstGeom prst="line">
              <a:avLst/>
            </a:prstGeom>
            <a:noFill/>
            <a:ln w="28575">
              <a:solidFill>
                <a:srgbClr val="FF0000"/>
              </a:solidFill>
              <a:round/>
              <a:headEnd type="arrow" w="med" len="lg"/>
              <a:tailEnd/>
            </a:ln>
            <a:extLst>
              <a:ext uri="{909E8E84-426E-40DD-AFC4-6F175D3DCCD1}">
                <a14:hiddenFill xmlns:a14="http://schemas.microsoft.com/office/drawing/2010/main">
                  <a:noFill/>
                </a14:hiddenFill>
              </a:ext>
            </a:extLst>
          </p:spPr>
          <p:txBody>
            <a:bodyPr/>
            <a:lstStyle/>
            <a:p>
              <a:endParaRPr lang="zh-CN" altLang="en-US"/>
            </a:p>
          </p:txBody>
        </p:sp>
        <p:sp>
          <p:nvSpPr>
            <p:cNvPr id="34874" name="Text Box 59"/>
            <p:cNvSpPr txBox="1">
              <a:spLocks noChangeArrowheads="1"/>
            </p:cNvSpPr>
            <p:nvPr/>
          </p:nvSpPr>
          <p:spPr bwMode="auto">
            <a:xfrm>
              <a:off x="4442" y="1620"/>
              <a:ext cx="2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a:solidFill>
                    <a:srgbClr val="FF0000"/>
                  </a:solidFill>
                  <a:latin typeface="Times New Roman" pitchFamily="18" charset="0"/>
                </a:rPr>
                <a:t>G</a:t>
              </a:r>
            </a:p>
          </p:txBody>
        </p:sp>
        <p:sp>
          <p:nvSpPr>
            <p:cNvPr id="34875" name="Text Box 60"/>
            <p:cNvSpPr txBox="1">
              <a:spLocks noChangeArrowheads="1"/>
            </p:cNvSpPr>
            <p:nvPr/>
          </p:nvSpPr>
          <p:spPr bwMode="auto">
            <a:xfrm>
              <a:off x="4454" y="1804"/>
              <a:ext cx="2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a:solidFill>
                    <a:srgbClr val="FF0000"/>
                  </a:solidFill>
                  <a:latin typeface="Times New Roman" pitchFamily="18" charset="0"/>
                </a:rPr>
                <a:t>G′</a:t>
              </a:r>
            </a:p>
          </p:txBody>
        </p:sp>
      </p:grpSp>
      <p:sp>
        <p:nvSpPr>
          <p:cNvPr id="224317" name="Rectangle 61"/>
          <p:cNvSpPr>
            <a:spLocks noChangeArrowheads="1"/>
          </p:cNvSpPr>
          <p:nvPr/>
        </p:nvSpPr>
        <p:spPr bwMode="auto">
          <a:xfrm>
            <a:off x="2216150" y="3582988"/>
            <a:ext cx="25225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大小相等</a:t>
            </a:r>
          </a:p>
        </p:txBody>
      </p:sp>
      <p:sp>
        <p:nvSpPr>
          <p:cNvPr id="224318" name="Rectangle 62"/>
          <p:cNvSpPr>
            <a:spLocks noChangeArrowheads="1"/>
          </p:cNvSpPr>
          <p:nvPr/>
        </p:nvSpPr>
        <p:spPr bwMode="auto">
          <a:xfrm>
            <a:off x="2201863" y="4275138"/>
            <a:ext cx="58737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b="1">
                <a:solidFill>
                  <a:schemeClr val="tx2"/>
                </a:solidFill>
                <a:latin typeface="Times New Roman" pitchFamily="18" charset="0"/>
                <a:ea typeface="华文中宋" pitchFamily="2" charset="-122"/>
              </a:rPr>
              <a:t>方向相反，并且在同一条直线上</a:t>
            </a:r>
          </a:p>
        </p:txBody>
      </p:sp>
      <p:sp>
        <p:nvSpPr>
          <p:cNvPr id="224319" name="Rectangle 63"/>
          <p:cNvSpPr>
            <a:spLocks noChangeArrowheads="1"/>
          </p:cNvSpPr>
          <p:nvPr/>
        </p:nvSpPr>
        <p:spPr bwMode="auto">
          <a:xfrm>
            <a:off x="2238375" y="4875213"/>
            <a:ext cx="25225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同一物体上</a:t>
            </a:r>
          </a:p>
        </p:txBody>
      </p:sp>
      <p:sp>
        <p:nvSpPr>
          <p:cNvPr id="224320" name="Rectangle 64"/>
          <p:cNvSpPr>
            <a:spLocks noChangeArrowheads="1"/>
          </p:cNvSpPr>
          <p:nvPr/>
        </p:nvSpPr>
        <p:spPr bwMode="auto">
          <a:xfrm>
            <a:off x="5381625" y="4852988"/>
            <a:ext cx="25225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不同物体上</a:t>
            </a:r>
          </a:p>
        </p:txBody>
      </p:sp>
      <p:sp>
        <p:nvSpPr>
          <p:cNvPr id="224321" name="Rectangle 65"/>
          <p:cNvSpPr>
            <a:spLocks noChangeArrowheads="1"/>
          </p:cNvSpPr>
          <p:nvPr/>
        </p:nvSpPr>
        <p:spPr bwMode="auto">
          <a:xfrm>
            <a:off x="2259013" y="5410200"/>
            <a:ext cx="25225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能相互抵消</a:t>
            </a:r>
          </a:p>
        </p:txBody>
      </p:sp>
      <p:sp>
        <p:nvSpPr>
          <p:cNvPr id="224322" name="Rectangle 66"/>
          <p:cNvSpPr>
            <a:spLocks noChangeArrowheads="1"/>
          </p:cNvSpPr>
          <p:nvPr/>
        </p:nvSpPr>
        <p:spPr bwMode="auto">
          <a:xfrm>
            <a:off x="5380038" y="5410200"/>
            <a:ext cx="33035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不能相互抵消</a:t>
            </a:r>
          </a:p>
        </p:txBody>
      </p:sp>
      <p:sp>
        <p:nvSpPr>
          <p:cNvPr id="224323" name="Rectangle 67"/>
          <p:cNvSpPr>
            <a:spLocks noChangeArrowheads="1"/>
          </p:cNvSpPr>
          <p:nvPr/>
        </p:nvSpPr>
        <p:spPr bwMode="auto">
          <a:xfrm>
            <a:off x="2235200" y="5900738"/>
            <a:ext cx="33035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互相独立</a:t>
            </a:r>
          </a:p>
        </p:txBody>
      </p:sp>
      <p:sp>
        <p:nvSpPr>
          <p:cNvPr id="224324" name="Rectangle 68"/>
          <p:cNvSpPr>
            <a:spLocks noChangeArrowheads="1"/>
          </p:cNvSpPr>
          <p:nvPr/>
        </p:nvSpPr>
        <p:spPr bwMode="auto">
          <a:xfrm>
            <a:off x="5424488" y="5900738"/>
            <a:ext cx="33035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a:solidFill>
                  <a:schemeClr val="tx2"/>
                </a:solidFill>
                <a:latin typeface="Times New Roman" pitchFamily="18" charset="0"/>
                <a:ea typeface="华文中宋" pitchFamily="2" charset="-122"/>
              </a:rPr>
              <a:t>同时变化</a:t>
            </a:r>
          </a:p>
        </p:txBody>
      </p:sp>
      <p:grpSp>
        <p:nvGrpSpPr>
          <p:cNvPr id="5" name="Group 69"/>
          <p:cNvGrpSpPr>
            <a:grpSpLocks/>
          </p:cNvGrpSpPr>
          <p:nvPr/>
        </p:nvGrpSpPr>
        <p:grpSpPr bwMode="auto">
          <a:xfrm>
            <a:off x="8140700" y="0"/>
            <a:ext cx="1003300" cy="5218113"/>
            <a:chOff x="5128" y="0"/>
            <a:chExt cx="632" cy="3287"/>
          </a:xfrm>
        </p:grpSpPr>
        <p:grpSp>
          <p:nvGrpSpPr>
            <p:cNvPr id="34885" name="Group 70"/>
            <p:cNvGrpSpPr>
              <a:grpSpLocks/>
            </p:cNvGrpSpPr>
            <p:nvPr/>
          </p:nvGrpSpPr>
          <p:grpSpPr bwMode="auto">
            <a:xfrm>
              <a:off x="5190" y="0"/>
              <a:ext cx="570" cy="807"/>
              <a:chOff x="0" y="2691"/>
              <a:chExt cx="798" cy="1130"/>
            </a:xfrm>
          </p:grpSpPr>
          <p:sp>
            <p:nvSpPr>
              <p:cNvPr id="34886" name="AutoShape 71"/>
              <p:cNvSpPr>
                <a:spLocks noChangeAspect="1" noChangeArrowheads="1" noTextEdit="1"/>
              </p:cNvSpPr>
              <p:nvPr/>
            </p:nvSpPr>
            <p:spPr bwMode="auto">
              <a:xfrm>
                <a:off x="0" y="2691"/>
                <a:ext cx="798"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887" name="Freeform 72"/>
              <p:cNvSpPr>
                <a:spLocks noChangeArrowheads="1"/>
              </p:cNvSpPr>
              <p:nvPr/>
            </p:nvSpPr>
            <p:spPr bwMode="auto">
              <a:xfrm>
                <a:off x="126" y="3080"/>
                <a:ext cx="661" cy="662"/>
              </a:xfrm>
              <a:custGeom>
                <a:avLst/>
                <a:gdLst>
                  <a:gd name="T0" fmla="*/ 730 w 1323"/>
                  <a:gd name="T1" fmla="*/ 1319 h 1322"/>
                  <a:gd name="T2" fmla="*/ 859 w 1323"/>
                  <a:gd name="T3" fmla="*/ 1292 h 1322"/>
                  <a:gd name="T4" fmla="*/ 978 w 1323"/>
                  <a:gd name="T5" fmla="*/ 1243 h 1322"/>
                  <a:gd name="T6" fmla="*/ 1082 w 1323"/>
                  <a:gd name="T7" fmla="*/ 1171 h 1322"/>
                  <a:gd name="T8" fmla="*/ 1172 w 1323"/>
                  <a:gd name="T9" fmla="*/ 1081 h 1322"/>
                  <a:gd name="T10" fmla="*/ 1244 w 1323"/>
                  <a:gd name="T11" fmla="*/ 976 h 1322"/>
                  <a:gd name="T12" fmla="*/ 1293 w 1323"/>
                  <a:gd name="T13" fmla="*/ 858 h 1322"/>
                  <a:gd name="T14" fmla="*/ 1320 w 1323"/>
                  <a:gd name="T15" fmla="*/ 729 h 1322"/>
                  <a:gd name="T16" fmla="*/ 1320 w 1323"/>
                  <a:gd name="T17" fmla="*/ 593 h 1322"/>
                  <a:gd name="T18" fmla="*/ 1293 w 1323"/>
                  <a:gd name="T19" fmla="*/ 464 h 1322"/>
                  <a:gd name="T20" fmla="*/ 1244 w 1323"/>
                  <a:gd name="T21" fmla="*/ 345 h 1322"/>
                  <a:gd name="T22" fmla="*/ 1172 w 1323"/>
                  <a:gd name="T23" fmla="*/ 240 h 1322"/>
                  <a:gd name="T24" fmla="*/ 1082 w 1323"/>
                  <a:gd name="T25" fmla="*/ 151 h 1322"/>
                  <a:gd name="T26" fmla="*/ 978 w 1323"/>
                  <a:gd name="T27" fmla="*/ 79 h 1322"/>
                  <a:gd name="T28" fmla="*/ 859 w 1323"/>
                  <a:gd name="T29" fmla="*/ 30 h 1322"/>
                  <a:gd name="T30" fmla="*/ 730 w 1323"/>
                  <a:gd name="T31" fmla="*/ 3 h 1322"/>
                  <a:gd name="T32" fmla="*/ 594 w 1323"/>
                  <a:gd name="T33" fmla="*/ 3 h 1322"/>
                  <a:gd name="T34" fmla="*/ 465 w 1323"/>
                  <a:gd name="T35" fmla="*/ 30 h 1322"/>
                  <a:gd name="T36" fmla="*/ 347 w 1323"/>
                  <a:gd name="T37" fmla="*/ 79 h 1322"/>
                  <a:gd name="T38" fmla="*/ 241 w 1323"/>
                  <a:gd name="T39" fmla="*/ 151 h 1322"/>
                  <a:gd name="T40" fmla="*/ 151 w 1323"/>
                  <a:gd name="T41" fmla="*/ 240 h 1322"/>
                  <a:gd name="T42" fmla="*/ 79 w 1323"/>
                  <a:gd name="T43" fmla="*/ 345 h 1322"/>
                  <a:gd name="T44" fmla="*/ 30 w 1323"/>
                  <a:gd name="T45" fmla="*/ 464 h 1322"/>
                  <a:gd name="T46" fmla="*/ 3 w 1323"/>
                  <a:gd name="T47" fmla="*/ 593 h 1322"/>
                  <a:gd name="T48" fmla="*/ 3 w 1323"/>
                  <a:gd name="T49" fmla="*/ 729 h 1322"/>
                  <a:gd name="T50" fmla="*/ 30 w 1323"/>
                  <a:gd name="T51" fmla="*/ 858 h 1322"/>
                  <a:gd name="T52" fmla="*/ 79 w 1323"/>
                  <a:gd name="T53" fmla="*/ 976 h 1322"/>
                  <a:gd name="T54" fmla="*/ 151 w 1323"/>
                  <a:gd name="T55" fmla="*/ 1081 h 1322"/>
                  <a:gd name="T56" fmla="*/ 241 w 1323"/>
                  <a:gd name="T57" fmla="*/ 1171 h 1322"/>
                  <a:gd name="T58" fmla="*/ 347 w 1323"/>
                  <a:gd name="T59" fmla="*/ 1243 h 1322"/>
                  <a:gd name="T60" fmla="*/ 465 w 1323"/>
                  <a:gd name="T61" fmla="*/ 1292 h 1322"/>
                  <a:gd name="T62" fmla="*/ 594 w 1323"/>
                  <a:gd name="T63" fmla="*/ 1319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3" h="1322">
                    <a:moveTo>
                      <a:pt x="662" y="1322"/>
                    </a:moveTo>
                    <a:lnTo>
                      <a:pt x="730" y="1319"/>
                    </a:lnTo>
                    <a:lnTo>
                      <a:pt x="796" y="1308"/>
                    </a:lnTo>
                    <a:lnTo>
                      <a:pt x="859" y="1292"/>
                    </a:lnTo>
                    <a:lnTo>
                      <a:pt x="919" y="1270"/>
                    </a:lnTo>
                    <a:lnTo>
                      <a:pt x="978" y="1243"/>
                    </a:lnTo>
                    <a:lnTo>
                      <a:pt x="1032" y="1209"/>
                    </a:lnTo>
                    <a:lnTo>
                      <a:pt x="1082" y="1171"/>
                    </a:lnTo>
                    <a:lnTo>
                      <a:pt x="1130" y="1129"/>
                    </a:lnTo>
                    <a:lnTo>
                      <a:pt x="1172" y="1081"/>
                    </a:lnTo>
                    <a:lnTo>
                      <a:pt x="1210" y="1031"/>
                    </a:lnTo>
                    <a:lnTo>
                      <a:pt x="1244" y="976"/>
                    </a:lnTo>
                    <a:lnTo>
                      <a:pt x="1271" y="918"/>
                    </a:lnTo>
                    <a:lnTo>
                      <a:pt x="1293" y="858"/>
                    </a:lnTo>
                    <a:lnTo>
                      <a:pt x="1309" y="794"/>
                    </a:lnTo>
                    <a:lnTo>
                      <a:pt x="1320" y="729"/>
                    </a:lnTo>
                    <a:lnTo>
                      <a:pt x="1323" y="661"/>
                    </a:lnTo>
                    <a:lnTo>
                      <a:pt x="1320" y="593"/>
                    </a:lnTo>
                    <a:lnTo>
                      <a:pt x="1309" y="527"/>
                    </a:lnTo>
                    <a:lnTo>
                      <a:pt x="1293" y="464"/>
                    </a:lnTo>
                    <a:lnTo>
                      <a:pt x="1271" y="404"/>
                    </a:lnTo>
                    <a:lnTo>
                      <a:pt x="1244" y="345"/>
                    </a:lnTo>
                    <a:lnTo>
                      <a:pt x="1210" y="291"/>
                    </a:lnTo>
                    <a:lnTo>
                      <a:pt x="1172" y="240"/>
                    </a:lnTo>
                    <a:lnTo>
                      <a:pt x="1130" y="193"/>
                    </a:lnTo>
                    <a:lnTo>
                      <a:pt x="1082" y="151"/>
                    </a:lnTo>
                    <a:lnTo>
                      <a:pt x="1032" y="113"/>
                    </a:lnTo>
                    <a:lnTo>
                      <a:pt x="978" y="79"/>
                    </a:lnTo>
                    <a:lnTo>
                      <a:pt x="919" y="52"/>
                    </a:lnTo>
                    <a:lnTo>
                      <a:pt x="859" y="30"/>
                    </a:lnTo>
                    <a:lnTo>
                      <a:pt x="796" y="13"/>
                    </a:lnTo>
                    <a:lnTo>
                      <a:pt x="730" y="3"/>
                    </a:lnTo>
                    <a:lnTo>
                      <a:pt x="662" y="0"/>
                    </a:lnTo>
                    <a:lnTo>
                      <a:pt x="594" y="3"/>
                    </a:lnTo>
                    <a:lnTo>
                      <a:pt x="529" y="13"/>
                    </a:lnTo>
                    <a:lnTo>
                      <a:pt x="465" y="30"/>
                    </a:lnTo>
                    <a:lnTo>
                      <a:pt x="404" y="52"/>
                    </a:lnTo>
                    <a:lnTo>
                      <a:pt x="347" y="79"/>
                    </a:lnTo>
                    <a:lnTo>
                      <a:pt x="291" y="113"/>
                    </a:lnTo>
                    <a:lnTo>
                      <a:pt x="241" y="151"/>
                    </a:lnTo>
                    <a:lnTo>
                      <a:pt x="193" y="193"/>
                    </a:lnTo>
                    <a:lnTo>
                      <a:pt x="151" y="240"/>
                    </a:lnTo>
                    <a:lnTo>
                      <a:pt x="113" y="291"/>
                    </a:lnTo>
                    <a:lnTo>
                      <a:pt x="79" y="345"/>
                    </a:lnTo>
                    <a:lnTo>
                      <a:pt x="52" y="404"/>
                    </a:lnTo>
                    <a:lnTo>
                      <a:pt x="30" y="464"/>
                    </a:lnTo>
                    <a:lnTo>
                      <a:pt x="14" y="527"/>
                    </a:lnTo>
                    <a:lnTo>
                      <a:pt x="3" y="593"/>
                    </a:lnTo>
                    <a:lnTo>
                      <a:pt x="0" y="661"/>
                    </a:lnTo>
                    <a:lnTo>
                      <a:pt x="3" y="729"/>
                    </a:lnTo>
                    <a:lnTo>
                      <a:pt x="14" y="794"/>
                    </a:lnTo>
                    <a:lnTo>
                      <a:pt x="30" y="858"/>
                    </a:lnTo>
                    <a:lnTo>
                      <a:pt x="52" y="918"/>
                    </a:lnTo>
                    <a:lnTo>
                      <a:pt x="79" y="976"/>
                    </a:lnTo>
                    <a:lnTo>
                      <a:pt x="113" y="1031"/>
                    </a:lnTo>
                    <a:lnTo>
                      <a:pt x="151" y="1081"/>
                    </a:lnTo>
                    <a:lnTo>
                      <a:pt x="193" y="1129"/>
                    </a:lnTo>
                    <a:lnTo>
                      <a:pt x="241" y="1171"/>
                    </a:lnTo>
                    <a:lnTo>
                      <a:pt x="291" y="1209"/>
                    </a:lnTo>
                    <a:lnTo>
                      <a:pt x="347" y="1243"/>
                    </a:lnTo>
                    <a:lnTo>
                      <a:pt x="404" y="1270"/>
                    </a:lnTo>
                    <a:lnTo>
                      <a:pt x="465" y="1292"/>
                    </a:lnTo>
                    <a:lnTo>
                      <a:pt x="529" y="1308"/>
                    </a:lnTo>
                    <a:lnTo>
                      <a:pt x="594" y="1319"/>
                    </a:lnTo>
                    <a:lnTo>
                      <a:pt x="662" y="1322"/>
                    </a:lnTo>
                    <a:close/>
                  </a:path>
                </a:pathLst>
              </a:custGeom>
              <a:solidFill>
                <a:srgbClr val="DDDD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8" name="Freeform 73"/>
              <p:cNvSpPr>
                <a:spLocks noChangeArrowheads="1"/>
              </p:cNvSpPr>
              <p:nvPr/>
            </p:nvSpPr>
            <p:spPr bwMode="auto">
              <a:xfrm>
                <a:off x="650" y="3033"/>
                <a:ext cx="69" cy="67"/>
              </a:xfrm>
              <a:custGeom>
                <a:avLst/>
                <a:gdLst>
                  <a:gd name="T0" fmla="*/ 68 w 137"/>
                  <a:gd name="T1" fmla="*/ 136 h 136"/>
                  <a:gd name="T2" fmla="*/ 82 w 137"/>
                  <a:gd name="T3" fmla="*/ 135 h 136"/>
                  <a:gd name="T4" fmla="*/ 94 w 137"/>
                  <a:gd name="T5" fmla="*/ 130 h 136"/>
                  <a:gd name="T6" fmla="*/ 106 w 137"/>
                  <a:gd name="T7" fmla="*/ 124 h 136"/>
                  <a:gd name="T8" fmla="*/ 116 w 137"/>
                  <a:gd name="T9" fmla="*/ 116 h 136"/>
                  <a:gd name="T10" fmla="*/ 126 w 137"/>
                  <a:gd name="T11" fmla="*/ 106 h 136"/>
                  <a:gd name="T12" fmla="*/ 131 w 137"/>
                  <a:gd name="T13" fmla="*/ 95 h 136"/>
                  <a:gd name="T14" fmla="*/ 136 w 137"/>
                  <a:gd name="T15" fmla="*/ 82 h 136"/>
                  <a:gd name="T16" fmla="*/ 137 w 137"/>
                  <a:gd name="T17" fmla="*/ 68 h 136"/>
                  <a:gd name="T18" fmla="*/ 136 w 137"/>
                  <a:gd name="T19" fmla="*/ 54 h 136"/>
                  <a:gd name="T20" fmla="*/ 131 w 137"/>
                  <a:gd name="T21" fmla="*/ 42 h 136"/>
                  <a:gd name="T22" fmla="*/ 126 w 137"/>
                  <a:gd name="T23" fmla="*/ 30 h 136"/>
                  <a:gd name="T24" fmla="*/ 116 w 137"/>
                  <a:gd name="T25" fmla="*/ 20 h 136"/>
                  <a:gd name="T26" fmla="*/ 106 w 137"/>
                  <a:gd name="T27" fmla="*/ 12 h 136"/>
                  <a:gd name="T28" fmla="*/ 94 w 137"/>
                  <a:gd name="T29" fmla="*/ 6 h 136"/>
                  <a:gd name="T30" fmla="*/ 82 w 137"/>
                  <a:gd name="T31" fmla="*/ 1 h 136"/>
                  <a:gd name="T32" fmla="*/ 68 w 137"/>
                  <a:gd name="T33" fmla="*/ 0 h 136"/>
                  <a:gd name="T34" fmla="*/ 54 w 137"/>
                  <a:gd name="T35" fmla="*/ 1 h 136"/>
                  <a:gd name="T36" fmla="*/ 42 w 137"/>
                  <a:gd name="T37" fmla="*/ 6 h 136"/>
                  <a:gd name="T38" fmla="*/ 30 w 137"/>
                  <a:gd name="T39" fmla="*/ 12 h 136"/>
                  <a:gd name="T40" fmla="*/ 21 w 137"/>
                  <a:gd name="T41" fmla="*/ 20 h 136"/>
                  <a:gd name="T42" fmla="*/ 12 w 137"/>
                  <a:gd name="T43" fmla="*/ 30 h 136"/>
                  <a:gd name="T44" fmla="*/ 6 w 137"/>
                  <a:gd name="T45" fmla="*/ 42 h 136"/>
                  <a:gd name="T46" fmla="*/ 1 w 137"/>
                  <a:gd name="T47" fmla="*/ 54 h 136"/>
                  <a:gd name="T48" fmla="*/ 0 w 137"/>
                  <a:gd name="T49" fmla="*/ 68 h 136"/>
                  <a:gd name="T50" fmla="*/ 1 w 137"/>
                  <a:gd name="T51" fmla="*/ 82 h 136"/>
                  <a:gd name="T52" fmla="*/ 6 w 137"/>
                  <a:gd name="T53" fmla="*/ 95 h 136"/>
                  <a:gd name="T54" fmla="*/ 12 w 137"/>
                  <a:gd name="T55" fmla="*/ 106 h 136"/>
                  <a:gd name="T56" fmla="*/ 21 w 137"/>
                  <a:gd name="T57" fmla="*/ 116 h 136"/>
                  <a:gd name="T58" fmla="*/ 30 w 137"/>
                  <a:gd name="T59" fmla="*/ 124 h 136"/>
                  <a:gd name="T60" fmla="*/ 42 w 137"/>
                  <a:gd name="T61" fmla="*/ 130 h 136"/>
                  <a:gd name="T62" fmla="*/ 54 w 137"/>
                  <a:gd name="T63" fmla="*/ 135 h 136"/>
                  <a:gd name="T64" fmla="*/ 68 w 137"/>
                  <a:gd name="T6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36">
                    <a:moveTo>
                      <a:pt x="68" y="136"/>
                    </a:moveTo>
                    <a:lnTo>
                      <a:pt x="82" y="135"/>
                    </a:lnTo>
                    <a:lnTo>
                      <a:pt x="94" y="130"/>
                    </a:lnTo>
                    <a:lnTo>
                      <a:pt x="106" y="124"/>
                    </a:lnTo>
                    <a:lnTo>
                      <a:pt x="116" y="116"/>
                    </a:lnTo>
                    <a:lnTo>
                      <a:pt x="126" y="106"/>
                    </a:lnTo>
                    <a:lnTo>
                      <a:pt x="131" y="95"/>
                    </a:lnTo>
                    <a:lnTo>
                      <a:pt x="136" y="82"/>
                    </a:lnTo>
                    <a:lnTo>
                      <a:pt x="137" y="68"/>
                    </a:lnTo>
                    <a:lnTo>
                      <a:pt x="136" y="54"/>
                    </a:lnTo>
                    <a:lnTo>
                      <a:pt x="131" y="42"/>
                    </a:lnTo>
                    <a:lnTo>
                      <a:pt x="126" y="30"/>
                    </a:lnTo>
                    <a:lnTo>
                      <a:pt x="116" y="20"/>
                    </a:lnTo>
                    <a:lnTo>
                      <a:pt x="106" y="12"/>
                    </a:lnTo>
                    <a:lnTo>
                      <a:pt x="94" y="6"/>
                    </a:lnTo>
                    <a:lnTo>
                      <a:pt x="82" y="1"/>
                    </a:lnTo>
                    <a:lnTo>
                      <a:pt x="68" y="0"/>
                    </a:lnTo>
                    <a:lnTo>
                      <a:pt x="54" y="1"/>
                    </a:lnTo>
                    <a:lnTo>
                      <a:pt x="42" y="6"/>
                    </a:lnTo>
                    <a:lnTo>
                      <a:pt x="30" y="12"/>
                    </a:lnTo>
                    <a:lnTo>
                      <a:pt x="21" y="20"/>
                    </a:lnTo>
                    <a:lnTo>
                      <a:pt x="12" y="30"/>
                    </a:lnTo>
                    <a:lnTo>
                      <a:pt x="6" y="42"/>
                    </a:lnTo>
                    <a:lnTo>
                      <a:pt x="1" y="54"/>
                    </a:lnTo>
                    <a:lnTo>
                      <a:pt x="0" y="68"/>
                    </a:lnTo>
                    <a:lnTo>
                      <a:pt x="1" y="82"/>
                    </a:lnTo>
                    <a:lnTo>
                      <a:pt x="6" y="95"/>
                    </a:lnTo>
                    <a:lnTo>
                      <a:pt x="12" y="106"/>
                    </a:lnTo>
                    <a:lnTo>
                      <a:pt x="21" y="116"/>
                    </a:lnTo>
                    <a:lnTo>
                      <a:pt x="30" y="124"/>
                    </a:lnTo>
                    <a:lnTo>
                      <a:pt x="42" y="130"/>
                    </a:lnTo>
                    <a:lnTo>
                      <a:pt x="54" y="135"/>
                    </a:lnTo>
                    <a:lnTo>
                      <a:pt x="68"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9" name="Freeform 74"/>
              <p:cNvSpPr>
                <a:spLocks noChangeArrowheads="1"/>
              </p:cNvSpPr>
              <p:nvPr/>
            </p:nvSpPr>
            <p:spPr bwMode="auto">
              <a:xfrm>
                <a:off x="707" y="3142"/>
                <a:ext cx="47" cy="47"/>
              </a:xfrm>
              <a:custGeom>
                <a:avLst/>
                <a:gdLst>
                  <a:gd name="T0" fmla="*/ 0 w 94"/>
                  <a:gd name="T1" fmla="*/ 47 h 93"/>
                  <a:gd name="T2" fmla="*/ 1 w 94"/>
                  <a:gd name="T3" fmla="*/ 56 h 93"/>
                  <a:gd name="T4" fmla="*/ 4 w 94"/>
                  <a:gd name="T5" fmla="*/ 66 h 93"/>
                  <a:gd name="T6" fmla="*/ 8 w 94"/>
                  <a:gd name="T7" fmla="*/ 72 h 93"/>
                  <a:gd name="T8" fmla="*/ 14 w 94"/>
                  <a:gd name="T9" fmla="*/ 79 h 93"/>
                  <a:gd name="T10" fmla="*/ 21 w 94"/>
                  <a:gd name="T11" fmla="*/ 85 h 93"/>
                  <a:gd name="T12" fmla="*/ 29 w 94"/>
                  <a:gd name="T13" fmla="*/ 90 h 93"/>
                  <a:gd name="T14" fmla="*/ 38 w 94"/>
                  <a:gd name="T15" fmla="*/ 92 h 93"/>
                  <a:gd name="T16" fmla="*/ 47 w 94"/>
                  <a:gd name="T17" fmla="*/ 93 h 93"/>
                  <a:gd name="T18" fmla="*/ 56 w 94"/>
                  <a:gd name="T19" fmla="*/ 92 h 93"/>
                  <a:gd name="T20" fmla="*/ 66 w 94"/>
                  <a:gd name="T21" fmla="*/ 90 h 93"/>
                  <a:gd name="T22" fmla="*/ 74 w 94"/>
                  <a:gd name="T23" fmla="*/ 85 h 93"/>
                  <a:gd name="T24" fmla="*/ 81 w 94"/>
                  <a:gd name="T25" fmla="*/ 79 h 93"/>
                  <a:gd name="T26" fmla="*/ 86 w 94"/>
                  <a:gd name="T27" fmla="*/ 72 h 93"/>
                  <a:gd name="T28" fmla="*/ 91 w 94"/>
                  <a:gd name="T29" fmla="*/ 66 h 93"/>
                  <a:gd name="T30" fmla="*/ 93 w 94"/>
                  <a:gd name="T31" fmla="*/ 56 h 93"/>
                  <a:gd name="T32" fmla="*/ 94 w 94"/>
                  <a:gd name="T33" fmla="*/ 47 h 93"/>
                  <a:gd name="T34" fmla="*/ 93 w 94"/>
                  <a:gd name="T35" fmla="*/ 38 h 93"/>
                  <a:gd name="T36" fmla="*/ 91 w 94"/>
                  <a:gd name="T37" fmla="*/ 29 h 93"/>
                  <a:gd name="T38" fmla="*/ 86 w 94"/>
                  <a:gd name="T39" fmla="*/ 21 h 93"/>
                  <a:gd name="T40" fmla="*/ 81 w 94"/>
                  <a:gd name="T41" fmla="*/ 14 h 93"/>
                  <a:gd name="T42" fmla="*/ 74 w 94"/>
                  <a:gd name="T43" fmla="*/ 8 h 93"/>
                  <a:gd name="T44" fmla="*/ 66 w 94"/>
                  <a:gd name="T45" fmla="*/ 3 h 93"/>
                  <a:gd name="T46" fmla="*/ 56 w 94"/>
                  <a:gd name="T47" fmla="*/ 1 h 93"/>
                  <a:gd name="T48" fmla="*/ 47 w 94"/>
                  <a:gd name="T49" fmla="*/ 0 h 93"/>
                  <a:gd name="T50" fmla="*/ 38 w 94"/>
                  <a:gd name="T51" fmla="*/ 1 h 93"/>
                  <a:gd name="T52" fmla="*/ 29 w 94"/>
                  <a:gd name="T53" fmla="*/ 3 h 93"/>
                  <a:gd name="T54" fmla="*/ 21 w 94"/>
                  <a:gd name="T55" fmla="*/ 8 h 93"/>
                  <a:gd name="T56" fmla="*/ 14 w 94"/>
                  <a:gd name="T57" fmla="*/ 14 h 93"/>
                  <a:gd name="T58" fmla="*/ 8 w 94"/>
                  <a:gd name="T59" fmla="*/ 21 h 93"/>
                  <a:gd name="T60" fmla="*/ 4 w 94"/>
                  <a:gd name="T61" fmla="*/ 29 h 93"/>
                  <a:gd name="T62" fmla="*/ 1 w 94"/>
                  <a:gd name="T63" fmla="*/ 38 h 93"/>
                  <a:gd name="T64" fmla="*/ 0 w 94"/>
                  <a:gd name="T65" fmla="*/ 4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93">
                    <a:moveTo>
                      <a:pt x="0" y="47"/>
                    </a:moveTo>
                    <a:lnTo>
                      <a:pt x="1" y="56"/>
                    </a:lnTo>
                    <a:lnTo>
                      <a:pt x="4" y="66"/>
                    </a:lnTo>
                    <a:lnTo>
                      <a:pt x="8" y="72"/>
                    </a:lnTo>
                    <a:lnTo>
                      <a:pt x="14" y="79"/>
                    </a:lnTo>
                    <a:lnTo>
                      <a:pt x="21" y="85"/>
                    </a:lnTo>
                    <a:lnTo>
                      <a:pt x="29" y="90"/>
                    </a:lnTo>
                    <a:lnTo>
                      <a:pt x="38" y="92"/>
                    </a:lnTo>
                    <a:lnTo>
                      <a:pt x="47" y="93"/>
                    </a:lnTo>
                    <a:lnTo>
                      <a:pt x="56" y="92"/>
                    </a:lnTo>
                    <a:lnTo>
                      <a:pt x="66" y="90"/>
                    </a:lnTo>
                    <a:lnTo>
                      <a:pt x="74" y="85"/>
                    </a:lnTo>
                    <a:lnTo>
                      <a:pt x="81" y="79"/>
                    </a:lnTo>
                    <a:lnTo>
                      <a:pt x="86" y="72"/>
                    </a:lnTo>
                    <a:lnTo>
                      <a:pt x="91" y="66"/>
                    </a:lnTo>
                    <a:lnTo>
                      <a:pt x="93" y="56"/>
                    </a:lnTo>
                    <a:lnTo>
                      <a:pt x="94" y="47"/>
                    </a:lnTo>
                    <a:lnTo>
                      <a:pt x="93" y="38"/>
                    </a:lnTo>
                    <a:lnTo>
                      <a:pt x="91" y="29"/>
                    </a:lnTo>
                    <a:lnTo>
                      <a:pt x="86" y="21"/>
                    </a:lnTo>
                    <a:lnTo>
                      <a:pt x="81" y="14"/>
                    </a:lnTo>
                    <a:lnTo>
                      <a:pt x="74" y="8"/>
                    </a:lnTo>
                    <a:lnTo>
                      <a:pt x="66" y="3"/>
                    </a:lnTo>
                    <a:lnTo>
                      <a:pt x="56" y="1"/>
                    </a:lnTo>
                    <a:lnTo>
                      <a:pt x="47" y="0"/>
                    </a:lnTo>
                    <a:lnTo>
                      <a:pt x="38" y="1"/>
                    </a:lnTo>
                    <a:lnTo>
                      <a:pt x="29" y="3"/>
                    </a:lnTo>
                    <a:lnTo>
                      <a:pt x="21" y="8"/>
                    </a:lnTo>
                    <a:lnTo>
                      <a:pt x="14" y="14"/>
                    </a:lnTo>
                    <a:lnTo>
                      <a:pt x="8" y="21"/>
                    </a:lnTo>
                    <a:lnTo>
                      <a:pt x="4" y="29"/>
                    </a:lnTo>
                    <a:lnTo>
                      <a:pt x="1" y="38"/>
                    </a:lnTo>
                    <a:lnTo>
                      <a:pt x="0"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0" name="Freeform 75"/>
              <p:cNvSpPr>
                <a:spLocks noChangeArrowheads="1"/>
              </p:cNvSpPr>
              <p:nvPr/>
            </p:nvSpPr>
            <p:spPr bwMode="auto">
              <a:xfrm>
                <a:off x="0" y="2901"/>
                <a:ext cx="59" cy="44"/>
              </a:xfrm>
              <a:custGeom>
                <a:avLst/>
                <a:gdLst>
                  <a:gd name="T0" fmla="*/ 113 w 117"/>
                  <a:gd name="T1" fmla="*/ 83 h 88"/>
                  <a:gd name="T2" fmla="*/ 113 w 117"/>
                  <a:gd name="T3" fmla="*/ 72 h 88"/>
                  <a:gd name="T4" fmla="*/ 114 w 117"/>
                  <a:gd name="T5" fmla="*/ 60 h 88"/>
                  <a:gd name="T6" fmla="*/ 116 w 117"/>
                  <a:gd name="T7" fmla="*/ 49 h 88"/>
                  <a:gd name="T8" fmla="*/ 117 w 117"/>
                  <a:gd name="T9" fmla="*/ 37 h 88"/>
                  <a:gd name="T10" fmla="*/ 9 w 117"/>
                  <a:gd name="T11" fmla="*/ 0 h 88"/>
                  <a:gd name="T12" fmla="*/ 6 w 117"/>
                  <a:gd name="T13" fmla="*/ 21 h 88"/>
                  <a:gd name="T14" fmla="*/ 2 w 117"/>
                  <a:gd name="T15" fmla="*/ 43 h 88"/>
                  <a:gd name="T16" fmla="*/ 1 w 117"/>
                  <a:gd name="T17" fmla="*/ 64 h 88"/>
                  <a:gd name="T18" fmla="*/ 0 w 117"/>
                  <a:gd name="T19" fmla="*/ 86 h 88"/>
                  <a:gd name="T20" fmla="*/ 113 w 117"/>
                  <a:gd name="T21" fmla="*/ 88 h 88"/>
                  <a:gd name="T22" fmla="*/ 113 w 117"/>
                  <a:gd name="T23" fmla="*/ 87 h 88"/>
                  <a:gd name="T24" fmla="*/ 113 w 117"/>
                  <a:gd name="T25" fmla="*/ 86 h 88"/>
                  <a:gd name="T26" fmla="*/ 113 w 117"/>
                  <a:gd name="T27" fmla="*/ 85 h 88"/>
                  <a:gd name="T28" fmla="*/ 113 w 117"/>
                  <a:gd name="T29" fmla="*/ 8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88">
                    <a:moveTo>
                      <a:pt x="113" y="83"/>
                    </a:moveTo>
                    <a:lnTo>
                      <a:pt x="113" y="72"/>
                    </a:lnTo>
                    <a:lnTo>
                      <a:pt x="114" y="60"/>
                    </a:lnTo>
                    <a:lnTo>
                      <a:pt x="116" y="49"/>
                    </a:lnTo>
                    <a:lnTo>
                      <a:pt x="117" y="37"/>
                    </a:lnTo>
                    <a:lnTo>
                      <a:pt x="9" y="0"/>
                    </a:lnTo>
                    <a:lnTo>
                      <a:pt x="6" y="21"/>
                    </a:lnTo>
                    <a:lnTo>
                      <a:pt x="2" y="43"/>
                    </a:lnTo>
                    <a:lnTo>
                      <a:pt x="1" y="64"/>
                    </a:lnTo>
                    <a:lnTo>
                      <a:pt x="0" y="86"/>
                    </a:lnTo>
                    <a:lnTo>
                      <a:pt x="113" y="88"/>
                    </a:lnTo>
                    <a:lnTo>
                      <a:pt x="113" y="87"/>
                    </a:lnTo>
                    <a:lnTo>
                      <a:pt x="113" y="86"/>
                    </a:lnTo>
                    <a:lnTo>
                      <a:pt x="113" y="85"/>
                    </a:lnTo>
                    <a:lnTo>
                      <a:pt x="113"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1" name="Freeform 76"/>
              <p:cNvSpPr>
                <a:spLocks noChangeArrowheads="1"/>
              </p:cNvSpPr>
              <p:nvPr/>
            </p:nvSpPr>
            <p:spPr bwMode="auto">
              <a:xfrm>
                <a:off x="0" y="2691"/>
                <a:ext cx="630" cy="503"/>
              </a:xfrm>
              <a:custGeom>
                <a:avLst/>
                <a:gdLst>
                  <a:gd name="T0" fmla="*/ 1076 w 1261"/>
                  <a:gd name="T1" fmla="*/ 146 h 1006"/>
                  <a:gd name="T2" fmla="*/ 995 w 1261"/>
                  <a:gd name="T3" fmla="*/ 92 h 1006"/>
                  <a:gd name="T4" fmla="*/ 904 w 1261"/>
                  <a:gd name="T5" fmla="*/ 50 h 1006"/>
                  <a:gd name="T6" fmla="*/ 806 w 1261"/>
                  <a:gd name="T7" fmla="*/ 20 h 1006"/>
                  <a:gd name="T8" fmla="*/ 701 w 1261"/>
                  <a:gd name="T9" fmla="*/ 3 h 1006"/>
                  <a:gd name="T10" fmla="*/ 572 w 1261"/>
                  <a:gd name="T11" fmla="*/ 2 h 1006"/>
                  <a:gd name="T12" fmla="*/ 409 w 1261"/>
                  <a:gd name="T13" fmla="*/ 32 h 1006"/>
                  <a:gd name="T14" fmla="*/ 264 w 1261"/>
                  <a:gd name="T15" fmla="*/ 94 h 1006"/>
                  <a:gd name="T16" fmla="*/ 145 w 1261"/>
                  <a:gd name="T17" fmla="*/ 183 h 1006"/>
                  <a:gd name="T18" fmla="*/ 58 w 1261"/>
                  <a:gd name="T19" fmla="*/ 293 h 1006"/>
                  <a:gd name="T20" fmla="*/ 9 w 1261"/>
                  <a:gd name="T21" fmla="*/ 420 h 1006"/>
                  <a:gd name="T22" fmla="*/ 129 w 1261"/>
                  <a:gd name="T23" fmla="*/ 407 h 1006"/>
                  <a:gd name="T24" fmla="*/ 164 w 1261"/>
                  <a:gd name="T25" fmla="*/ 335 h 1006"/>
                  <a:gd name="T26" fmla="*/ 216 w 1261"/>
                  <a:gd name="T27" fmla="*/ 268 h 1006"/>
                  <a:gd name="T28" fmla="*/ 278 w 1261"/>
                  <a:gd name="T29" fmla="*/ 218 h 1006"/>
                  <a:gd name="T30" fmla="*/ 348 w 1261"/>
                  <a:gd name="T31" fmla="*/ 175 h 1006"/>
                  <a:gd name="T32" fmla="*/ 426 w 1261"/>
                  <a:gd name="T33" fmla="*/ 144 h 1006"/>
                  <a:gd name="T34" fmla="*/ 510 w 1261"/>
                  <a:gd name="T35" fmla="*/ 123 h 1006"/>
                  <a:gd name="T36" fmla="*/ 600 w 1261"/>
                  <a:gd name="T37" fmla="*/ 114 h 1006"/>
                  <a:gd name="T38" fmla="*/ 691 w 1261"/>
                  <a:gd name="T39" fmla="*/ 115 h 1006"/>
                  <a:gd name="T40" fmla="*/ 778 w 1261"/>
                  <a:gd name="T41" fmla="*/ 129 h 1006"/>
                  <a:gd name="T42" fmla="*/ 861 w 1261"/>
                  <a:gd name="T43" fmla="*/ 153 h 1006"/>
                  <a:gd name="T44" fmla="*/ 937 w 1261"/>
                  <a:gd name="T45" fmla="*/ 189 h 1006"/>
                  <a:gd name="T46" fmla="*/ 1004 w 1261"/>
                  <a:gd name="T47" fmla="*/ 234 h 1006"/>
                  <a:gd name="T48" fmla="*/ 1069 w 1261"/>
                  <a:gd name="T49" fmla="*/ 295 h 1006"/>
                  <a:gd name="T50" fmla="*/ 1122 w 1261"/>
                  <a:gd name="T51" fmla="*/ 380 h 1006"/>
                  <a:gd name="T52" fmla="*/ 1147 w 1261"/>
                  <a:gd name="T53" fmla="*/ 471 h 1006"/>
                  <a:gd name="T54" fmla="*/ 1138 w 1261"/>
                  <a:gd name="T55" fmla="*/ 582 h 1006"/>
                  <a:gd name="T56" fmla="*/ 1086 w 1261"/>
                  <a:gd name="T57" fmla="*/ 689 h 1006"/>
                  <a:gd name="T58" fmla="*/ 996 w 1261"/>
                  <a:gd name="T59" fmla="*/ 780 h 1006"/>
                  <a:gd name="T60" fmla="*/ 876 w 1261"/>
                  <a:gd name="T61" fmla="*/ 847 h 1006"/>
                  <a:gd name="T62" fmla="*/ 735 w 1261"/>
                  <a:gd name="T63" fmla="*/ 886 h 1006"/>
                  <a:gd name="T64" fmla="*/ 600 w 1261"/>
                  <a:gd name="T65" fmla="*/ 893 h 1006"/>
                  <a:gd name="T66" fmla="*/ 510 w 1261"/>
                  <a:gd name="T67" fmla="*/ 883 h 1006"/>
                  <a:gd name="T68" fmla="*/ 426 w 1261"/>
                  <a:gd name="T69" fmla="*/ 862 h 1006"/>
                  <a:gd name="T70" fmla="*/ 348 w 1261"/>
                  <a:gd name="T71" fmla="*/ 831 h 1006"/>
                  <a:gd name="T72" fmla="*/ 278 w 1261"/>
                  <a:gd name="T73" fmla="*/ 788 h 1006"/>
                  <a:gd name="T74" fmla="*/ 216 w 1261"/>
                  <a:gd name="T75" fmla="*/ 737 h 1006"/>
                  <a:gd name="T76" fmla="*/ 155 w 1261"/>
                  <a:gd name="T77" fmla="*/ 658 h 1006"/>
                  <a:gd name="T78" fmla="*/ 120 w 1261"/>
                  <a:gd name="T79" fmla="*/ 569 h 1006"/>
                  <a:gd name="T80" fmla="*/ 0 w 1261"/>
                  <a:gd name="T81" fmla="*/ 506 h 1006"/>
                  <a:gd name="T82" fmla="*/ 21 w 1261"/>
                  <a:gd name="T83" fmla="*/ 631 h 1006"/>
                  <a:gd name="T84" fmla="*/ 78 w 1261"/>
                  <a:gd name="T85" fmla="*/ 748 h 1006"/>
                  <a:gd name="T86" fmla="*/ 160 w 1261"/>
                  <a:gd name="T87" fmla="*/ 840 h 1006"/>
                  <a:gd name="T88" fmla="*/ 237 w 1261"/>
                  <a:gd name="T89" fmla="*/ 897 h 1006"/>
                  <a:gd name="T90" fmla="*/ 325 w 1261"/>
                  <a:gd name="T91" fmla="*/ 943 h 1006"/>
                  <a:gd name="T92" fmla="*/ 420 w 1261"/>
                  <a:gd name="T93" fmla="*/ 978 h 1006"/>
                  <a:gd name="T94" fmla="*/ 523 w 1261"/>
                  <a:gd name="T95" fmla="*/ 999 h 1006"/>
                  <a:gd name="T96" fmla="*/ 630 w 1261"/>
                  <a:gd name="T97" fmla="*/ 1006 h 1006"/>
                  <a:gd name="T98" fmla="*/ 737 w 1261"/>
                  <a:gd name="T99" fmla="*/ 999 h 1006"/>
                  <a:gd name="T100" fmla="*/ 839 w 1261"/>
                  <a:gd name="T101" fmla="*/ 978 h 1006"/>
                  <a:gd name="T102" fmla="*/ 935 w 1261"/>
                  <a:gd name="T103" fmla="*/ 943 h 1006"/>
                  <a:gd name="T104" fmla="*/ 1023 w 1261"/>
                  <a:gd name="T105" fmla="*/ 897 h 1006"/>
                  <a:gd name="T106" fmla="*/ 1101 w 1261"/>
                  <a:gd name="T107" fmla="*/ 840 h 1006"/>
                  <a:gd name="T108" fmla="*/ 1183 w 1261"/>
                  <a:gd name="T109" fmla="*/ 748 h 1006"/>
                  <a:gd name="T110" fmla="*/ 1241 w 1261"/>
                  <a:gd name="T111" fmla="*/ 630 h 1006"/>
                  <a:gd name="T112" fmla="*/ 1261 w 1261"/>
                  <a:gd name="T113" fmla="*/ 503 h 1006"/>
                  <a:gd name="T114" fmla="*/ 1241 w 1261"/>
                  <a:gd name="T115" fmla="*/ 377 h 1006"/>
                  <a:gd name="T116" fmla="*/ 1183 w 1261"/>
                  <a:gd name="T117" fmla="*/ 25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1" h="1006">
                    <a:moveTo>
                      <a:pt x="1124" y="189"/>
                    </a:moveTo>
                    <a:lnTo>
                      <a:pt x="1101" y="167"/>
                    </a:lnTo>
                    <a:lnTo>
                      <a:pt x="1076" y="146"/>
                    </a:lnTo>
                    <a:lnTo>
                      <a:pt x="1050" y="127"/>
                    </a:lnTo>
                    <a:lnTo>
                      <a:pt x="1023" y="108"/>
                    </a:lnTo>
                    <a:lnTo>
                      <a:pt x="995" y="92"/>
                    </a:lnTo>
                    <a:lnTo>
                      <a:pt x="965" y="76"/>
                    </a:lnTo>
                    <a:lnTo>
                      <a:pt x="935" y="62"/>
                    </a:lnTo>
                    <a:lnTo>
                      <a:pt x="904" y="50"/>
                    </a:lnTo>
                    <a:lnTo>
                      <a:pt x="872" y="38"/>
                    </a:lnTo>
                    <a:lnTo>
                      <a:pt x="839" y="28"/>
                    </a:lnTo>
                    <a:lnTo>
                      <a:pt x="806" y="20"/>
                    </a:lnTo>
                    <a:lnTo>
                      <a:pt x="772" y="13"/>
                    </a:lnTo>
                    <a:lnTo>
                      <a:pt x="737" y="7"/>
                    </a:lnTo>
                    <a:lnTo>
                      <a:pt x="701" y="3"/>
                    </a:lnTo>
                    <a:lnTo>
                      <a:pt x="666" y="1"/>
                    </a:lnTo>
                    <a:lnTo>
                      <a:pt x="630" y="0"/>
                    </a:lnTo>
                    <a:lnTo>
                      <a:pt x="572" y="2"/>
                    </a:lnTo>
                    <a:lnTo>
                      <a:pt x="516" y="8"/>
                    </a:lnTo>
                    <a:lnTo>
                      <a:pt x="461" y="18"/>
                    </a:lnTo>
                    <a:lnTo>
                      <a:pt x="409" y="32"/>
                    </a:lnTo>
                    <a:lnTo>
                      <a:pt x="358" y="50"/>
                    </a:lnTo>
                    <a:lnTo>
                      <a:pt x="310" y="70"/>
                    </a:lnTo>
                    <a:lnTo>
                      <a:pt x="264" y="94"/>
                    </a:lnTo>
                    <a:lnTo>
                      <a:pt x="221" y="121"/>
                    </a:lnTo>
                    <a:lnTo>
                      <a:pt x="182" y="151"/>
                    </a:lnTo>
                    <a:lnTo>
                      <a:pt x="145" y="183"/>
                    </a:lnTo>
                    <a:lnTo>
                      <a:pt x="112" y="218"/>
                    </a:lnTo>
                    <a:lnTo>
                      <a:pt x="83" y="255"/>
                    </a:lnTo>
                    <a:lnTo>
                      <a:pt x="58" y="293"/>
                    </a:lnTo>
                    <a:lnTo>
                      <a:pt x="37" y="334"/>
                    </a:lnTo>
                    <a:lnTo>
                      <a:pt x="21" y="377"/>
                    </a:lnTo>
                    <a:lnTo>
                      <a:pt x="9" y="420"/>
                    </a:lnTo>
                    <a:lnTo>
                      <a:pt x="117" y="457"/>
                    </a:lnTo>
                    <a:lnTo>
                      <a:pt x="122" y="432"/>
                    </a:lnTo>
                    <a:lnTo>
                      <a:pt x="129" y="407"/>
                    </a:lnTo>
                    <a:lnTo>
                      <a:pt x="139" y="382"/>
                    </a:lnTo>
                    <a:lnTo>
                      <a:pt x="150" y="358"/>
                    </a:lnTo>
                    <a:lnTo>
                      <a:pt x="164" y="335"/>
                    </a:lnTo>
                    <a:lnTo>
                      <a:pt x="180" y="312"/>
                    </a:lnTo>
                    <a:lnTo>
                      <a:pt x="197" y="290"/>
                    </a:lnTo>
                    <a:lnTo>
                      <a:pt x="216" y="268"/>
                    </a:lnTo>
                    <a:lnTo>
                      <a:pt x="236" y="250"/>
                    </a:lnTo>
                    <a:lnTo>
                      <a:pt x="256" y="234"/>
                    </a:lnTo>
                    <a:lnTo>
                      <a:pt x="278" y="218"/>
                    </a:lnTo>
                    <a:lnTo>
                      <a:pt x="299" y="203"/>
                    </a:lnTo>
                    <a:lnTo>
                      <a:pt x="324" y="189"/>
                    </a:lnTo>
                    <a:lnTo>
                      <a:pt x="348" y="175"/>
                    </a:lnTo>
                    <a:lnTo>
                      <a:pt x="373" y="164"/>
                    </a:lnTo>
                    <a:lnTo>
                      <a:pt x="400" y="153"/>
                    </a:lnTo>
                    <a:lnTo>
                      <a:pt x="426" y="144"/>
                    </a:lnTo>
                    <a:lnTo>
                      <a:pt x="454" y="136"/>
                    </a:lnTo>
                    <a:lnTo>
                      <a:pt x="481" y="129"/>
                    </a:lnTo>
                    <a:lnTo>
                      <a:pt x="510" y="123"/>
                    </a:lnTo>
                    <a:lnTo>
                      <a:pt x="540" y="119"/>
                    </a:lnTo>
                    <a:lnTo>
                      <a:pt x="569" y="115"/>
                    </a:lnTo>
                    <a:lnTo>
                      <a:pt x="600" y="114"/>
                    </a:lnTo>
                    <a:lnTo>
                      <a:pt x="630" y="113"/>
                    </a:lnTo>
                    <a:lnTo>
                      <a:pt x="660" y="114"/>
                    </a:lnTo>
                    <a:lnTo>
                      <a:pt x="691" y="115"/>
                    </a:lnTo>
                    <a:lnTo>
                      <a:pt x="720" y="119"/>
                    </a:lnTo>
                    <a:lnTo>
                      <a:pt x="750" y="123"/>
                    </a:lnTo>
                    <a:lnTo>
                      <a:pt x="778" y="129"/>
                    </a:lnTo>
                    <a:lnTo>
                      <a:pt x="806" y="136"/>
                    </a:lnTo>
                    <a:lnTo>
                      <a:pt x="834" y="144"/>
                    </a:lnTo>
                    <a:lnTo>
                      <a:pt x="861" y="153"/>
                    </a:lnTo>
                    <a:lnTo>
                      <a:pt x="887" y="164"/>
                    </a:lnTo>
                    <a:lnTo>
                      <a:pt x="912" y="175"/>
                    </a:lnTo>
                    <a:lnTo>
                      <a:pt x="937" y="189"/>
                    </a:lnTo>
                    <a:lnTo>
                      <a:pt x="960" y="203"/>
                    </a:lnTo>
                    <a:lnTo>
                      <a:pt x="983" y="218"/>
                    </a:lnTo>
                    <a:lnTo>
                      <a:pt x="1004" y="234"/>
                    </a:lnTo>
                    <a:lnTo>
                      <a:pt x="1025" y="250"/>
                    </a:lnTo>
                    <a:lnTo>
                      <a:pt x="1044" y="268"/>
                    </a:lnTo>
                    <a:lnTo>
                      <a:pt x="1069" y="295"/>
                    </a:lnTo>
                    <a:lnTo>
                      <a:pt x="1089" y="323"/>
                    </a:lnTo>
                    <a:lnTo>
                      <a:pt x="1107" y="350"/>
                    </a:lnTo>
                    <a:lnTo>
                      <a:pt x="1122" y="380"/>
                    </a:lnTo>
                    <a:lnTo>
                      <a:pt x="1133" y="410"/>
                    </a:lnTo>
                    <a:lnTo>
                      <a:pt x="1141" y="440"/>
                    </a:lnTo>
                    <a:lnTo>
                      <a:pt x="1147" y="471"/>
                    </a:lnTo>
                    <a:lnTo>
                      <a:pt x="1148" y="503"/>
                    </a:lnTo>
                    <a:lnTo>
                      <a:pt x="1146" y="544"/>
                    </a:lnTo>
                    <a:lnTo>
                      <a:pt x="1138" y="582"/>
                    </a:lnTo>
                    <a:lnTo>
                      <a:pt x="1125" y="620"/>
                    </a:lnTo>
                    <a:lnTo>
                      <a:pt x="1108" y="655"/>
                    </a:lnTo>
                    <a:lnTo>
                      <a:pt x="1086" y="689"/>
                    </a:lnTo>
                    <a:lnTo>
                      <a:pt x="1059" y="721"/>
                    </a:lnTo>
                    <a:lnTo>
                      <a:pt x="1029" y="752"/>
                    </a:lnTo>
                    <a:lnTo>
                      <a:pt x="996" y="780"/>
                    </a:lnTo>
                    <a:lnTo>
                      <a:pt x="959" y="805"/>
                    </a:lnTo>
                    <a:lnTo>
                      <a:pt x="919" y="827"/>
                    </a:lnTo>
                    <a:lnTo>
                      <a:pt x="876" y="847"/>
                    </a:lnTo>
                    <a:lnTo>
                      <a:pt x="831" y="863"/>
                    </a:lnTo>
                    <a:lnTo>
                      <a:pt x="784" y="877"/>
                    </a:lnTo>
                    <a:lnTo>
                      <a:pt x="735" y="886"/>
                    </a:lnTo>
                    <a:lnTo>
                      <a:pt x="683" y="892"/>
                    </a:lnTo>
                    <a:lnTo>
                      <a:pt x="630" y="894"/>
                    </a:lnTo>
                    <a:lnTo>
                      <a:pt x="600" y="893"/>
                    </a:lnTo>
                    <a:lnTo>
                      <a:pt x="569" y="892"/>
                    </a:lnTo>
                    <a:lnTo>
                      <a:pt x="540" y="888"/>
                    </a:lnTo>
                    <a:lnTo>
                      <a:pt x="510" y="883"/>
                    </a:lnTo>
                    <a:lnTo>
                      <a:pt x="481" y="878"/>
                    </a:lnTo>
                    <a:lnTo>
                      <a:pt x="454" y="871"/>
                    </a:lnTo>
                    <a:lnTo>
                      <a:pt x="426" y="862"/>
                    </a:lnTo>
                    <a:lnTo>
                      <a:pt x="400" y="852"/>
                    </a:lnTo>
                    <a:lnTo>
                      <a:pt x="373" y="842"/>
                    </a:lnTo>
                    <a:lnTo>
                      <a:pt x="348" y="831"/>
                    </a:lnTo>
                    <a:lnTo>
                      <a:pt x="324" y="818"/>
                    </a:lnTo>
                    <a:lnTo>
                      <a:pt x="299" y="804"/>
                    </a:lnTo>
                    <a:lnTo>
                      <a:pt x="278" y="788"/>
                    </a:lnTo>
                    <a:lnTo>
                      <a:pt x="256" y="773"/>
                    </a:lnTo>
                    <a:lnTo>
                      <a:pt x="236" y="756"/>
                    </a:lnTo>
                    <a:lnTo>
                      <a:pt x="216" y="737"/>
                    </a:lnTo>
                    <a:lnTo>
                      <a:pt x="193" y="712"/>
                    </a:lnTo>
                    <a:lnTo>
                      <a:pt x="173" y="685"/>
                    </a:lnTo>
                    <a:lnTo>
                      <a:pt x="155" y="658"/>
                    </a:lnTo>
                    <a:lnTo>
                      <a:pt x="140" y="629"/>
                    </a:lnTo>
                    <a:lnTo>
                      <a:pt x="129" y="599"/>
                    </a:lnTo>
                    <a:lnTo>
                      <a:pt x="120" y="569"/>
                    </a:lnTo>
                    <a:lnTo>
                      <a:pt x="115" y="539"/>
                    </a:lnTo>
                    <a:lnTo>
                      <a:pt x="113" y="508"/>
                    </a:lnTo>
                    <a:lnTo>
                      <a:pt x="0" y="506"/>
                    </a:lnTo>
                    <a:lnTo>
                      <a:pt x="2" y="548"/>
                    </a:lnTo>
                    <a:lnTo>
                      <a:pt x="9" y="590"/>
                    </a:lnTo>
                    <a:lnTo>
                      <a:pt x="21" y="631"/>
                    </a:lnTo>
                    <a:lnTo>
                      <a:pt x="36" y="670"/>
                    </a:lnTo>
                    <a:lnTo>
                      <a:pt x="55" y="710"/>
                    </a:lnTo>
                    <a:lnTo>
                      <a:pt x="78" y="748"/>
                    </a:lnTo>
                    <a:lnTo>
                      <a:pt x="106" y="783"/>
                    </a:lnTo>
                    <a:lnTo>
                      <a:pt x="137" y="818"/>
                    </a:lnTo>
                    <a:lnTo>
                      <a:pt x="160" y="840"/>
                    </a:lnTo>
                    <a:lnTo>
                      <a:pt x="184" y="860"/>
                    </a:lnTo>
                    <a:lnTo>
                      <a:pt x="211" y="880"/>
                    </a:lnTo>
                    <a:lnTo>
                      <a:pt x="237" y="897"/>
                    </a:lnTo>
                    <a:lnTo>
                      <a:pt x="266" y="915"/>
                    </a:lnTo>
                    <a:lnTo>
                      <a:pt x="295" y="930"/>
                    </a:lnTo>
                    <a:lnTo>
                      <a:pt x="325" y="943"/>
                    </a:lnTo>
                    <a:lnTo>
                      <a:pt x="356" y="956"/>
                    </a:lnTo>
                    <a:lnTo>
                      <a:pt x="388" y="968"/>
                    </a:lnTo>
                    <a:lnTo>
                      <a:pt x="420" y="978"/>
                    </a:lnTo>
                    <a:lnTo>
                      <a:pt x="454" y="986"/>
                    </a:lnTo>
                    <a:lnTo>
                      <a:pt x="488" y="993"/>
                    </a:lnTo>
                    <a:lnTo>
                      <a:pt x="523" y="999"/>
                    </a:lnTo>
                    <a:lnTo>
                      <a:pt x="558" y="1002"/>
                    </a:lnTo>
                    <a:lnTo>
                      <a:pt x="594" y="1004"/>
                    </a:lnTo>
                    <a:lnTo>
                      <a:pt x="630" y="1006"/>
                    </a:lnTo>
                    <a:lnTo>
                      <a:pt x="666" y="1004"/>
                    </a:lnTo>
                    <a:lnTo>
                      <a:pt x="701" y="1002"/>
                    </a:lnTo>
                    <a:lnTo>
                      <a:pt x="737" y="999"/>
                    </a:lnTo>
                    <a:lnTo>
                      <a:pt x="772" y="993"/>
                    </a:lnTo>
                    <a:lnTo>
                      <a:pt x="806" y="986"/>
                    </a:lnTo>
                    <a:lnTo>
                      <a:pt x="839" y="978"/>
                    </a:lnTo>
                    <a:lnTo>
                      <a:pt x="872" y="968"/>
                    </a:lnTo>
                    <a:lnTo>
                      <a:pt x="904" y="956"/>
                    </a:lnTo>
                    <a:lnTo>
                      <a:pt x="935" y="943"/>
                    </a:lnTo>
                    <a:lnTo>
                      <a:pt x="965" y="930"/>
                    </a:lnTo>
                    <a:lnTo>
                      <a:pt x="995" y="915"/>
                    </a:lnTo>
                    <a:lnTo>
                      <a:pt x="1023" y="897"/>
                    </a:lnTo>
                    <a:lnTo>
                      <a:pt x="1050" y="880"/>
                    </a:lnTo>
                    <a:lnTo>
                      <a:pt x="1076" y="860"/>
                    </a:lnTo>
                    <a:lnTo>
                      <a:pt x="1101" y="840"/>
                    </a:lnTo>
                    <a:lnTo>
                      <a:pt x="1124" y="818"/>
                    </a:lnTo>
                    <a:lnTo>
                      <a:pt x="1155" y="783"/>
                    </a:lnTo>
                    <a:lnTo>
                      <a:pt x="1183" y="748"/>
                    </a:lnTo>
                    <a:lnTo>
                      <a:pt x="1206" y="710"/>
                    </a:lnTo>
                    <a:lnTo>
                      <a:pt x="1225" y="670"/>
                    </a:lnTo>
                    <a:lnTo>
                      <a:pt x="1241" y="630"/>
                    </a:lnTo>
                    <a:lnTo>
                      <a:pt x="1252" y="589"/>
                    </a:lnTo>
                    <a:lnTo>
                      <a:pt x="1259" y="546"/>
                    </a:lnTo>
                    <a:lnTo>
                      <a:pt x="1261" y="503"/>
                    </a:lnTo>
                    <a:lnTo>
                      <a:pt x="1259" y="461"/>
                    </a:lnTo>
                    <a:lnTo>
                      <a:pt x="1252" y="418"/>
                    </a:lnTo>
                    <a:lnTo>
                      <a:pt x="1241" y="377"/>
                    </a:lnTo>
                    <a:lnTo>
                      <a:pt x="1225" y="336"/>
                    </a:lnTo>
                    <a:lnTo>
                      <a:pt x="1206" y="297"/>
                    </a:lnTo>
                    <a:lnTo>
                      <a:pt x="1183" y="259"/>
                    </a:lnTo>
                    <a:lnTo>
                      <a:pt x="1155" y="223"/>
                    </a:lnTo>
                    <a:lnTo>
                      <a:pt x="1124" y="1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2" name="Freeform 77"/>
              <p:cNvSpPr>
                <a:spLocks noChangeArrowheads="1"/>
              </p:cNvSpPr>
              <p:nvPr/>
            </p:nvSpPr>
            <p:spPr bwMode="auto">
              <a:xfrm>
                <a:off x="704" y="3568"/>
                <a:ext cx="57" cy="26"/>
              </a:xfrm>
              <a:custGeom>
                <a:avLst/>
                <a:gdLst>
                  <a:gd name="T0" fmla="*/ 0 w 113"/>
                  <a:gd name="T1" fmla="*/ 31 h 52"/>
                  <a:gd name="T2" fmla="*/ 113 w 113"/>
                  <a:gd name="T3" fmla="*/ 52 h 52"/>
                  <a:gd name="T4" fmla="*/ 113 w 113"/>
                  <a:gd name="T5" fmla="*/ 0 h 52"/>
                  <a:gd name="T6" fmla="*/ 0 w 113"/>
                  <a:gd name="T7" fmla="*/ 12 h 52"/>
                  <a:gd name="T8" fmla="*/ 0 w 113"/>
                  <a:gd name="T9" fmla="*/ 31 h 52"/>
                </a:gdLst>
                <a:ahLst/>
                <a:cxnLst>
                  <a:cxn ang="0">
                    <a:pos x="T0" y="T1"/>
                  </a:cxn>
                  <a:cxn ang="0">
                    <a:pos x="T2" y="T3"/>
                  </a:cxn>
                  <a:cxn ang="0">
                    <a:pos x="T4" y="T5"/>
                  </a:cxn>
                  <a:cxn ang="0">
                    <a:pos x="T6" y="T7"/>
                  </a:cxn>
                  <a:cxn ang="0">
                    <a:pos x="T8" y="T9"/>
                  </a:cxn>
                </a:cxnLst>
                <a:rect l="0" t="0" r="r" b="b"/>
                <a:pathLst>
                  <a:path w="113" h="52">
                    <a:moveTo>
                      <a:pt x="0" y="31"/>
                    </a:moveTo>
                    <a:lnTo>
                      <a:pt x="113" y="52"/>
                    </a:lnTo>
                    <a:lnTo>
                      <a:pt x="113" y="0"/>
                    </a:lnTo>
                    <a:lnTo>
                      <a:pt x="0" y="12"/>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3" name="Freeform 78"/>
              <p:cNvSpPr>
                <a:spLocks noChangeArrowheads="1"/>
              </p:cNvSpPr>
              <p:nvPr/>
            </p:nvSpPr>
            <p:spPr bwMode="auto">
              <a:xfrm>
                <a:off x="252" y="3248"/>
                <a:ext cx="546" cy="573"/>
              </a:xfrm>
              <a:custGeom>
                <a:avLst/>
                <a:gdLst>
                  <a:gd name="T0" fmla="*/ 904 w 1092"/>
                  <a:gd name="T1" fmla="*/ 1033 h 1146"/>
                  <a:gd name="T2" fmla="*/ 322 w 1092"/>
                  <a:gd name="T3" fmla="*/ 954 h 1146"/>
                  <a:gd name="T4" fmla="*/ 364 w 1092"/>
                  <a:gd name="T5" fmla="*/ 951 h 1146"/>
                  <a:gd name="T6" fmla="*/ 406 w 1092"/>
                  <a:gd name="T7" fmla="*/ 943 h 1146"/>
                  <a:gd name="T8" fmla="*/ 445 w 1092"/>
                  <a:gd name="T9" fmla="*/ 932 h 1146"/>
                  <a:gd name="T10" fmla="*/ 484 w 1092"/>
                  <a:gd name="T11" fmla="*/ 914 h 1146"/>
                  <a:gd name="T12" fmla="*/ 520 w 1092"/>
                  <a:gd name="T13" fmla="*/ 894 h 1146"/>
                  <a:gd name="T14" fmla="*/ 553 w 1092"/>
                  <a:gd name="T15" fmla="*/ 867 h 1146"/>
                  <a:gd name="T16" fmla="*/ 583 w 1092"/>
                  <a:gd name="T17" fmla="*/ 837 h 1146"/>
                  <a:gd name="T18" fmla="*/ 611 w 1092"/>
                  <a:gd name="T19" fmla="*/ 804 h 1146"/>
                  <a:gd name="T20" fmla="*/ 620 w 1092"/>
                  <a:gd name="T21" fmla="*/ 761 h 1146"/>
                  <a:gd name="T22" fmla="*/ 597 w 1092"/>
                  <a:gd name="T23" fmla="*/ 726 h 1146"/>
                  <a:gd name="T24" fmla="*/ 576 w 1092"/>
                  <a:gd name="T25" fmla="*/ 716 h 1146"/>
                  <a:gd name="T26" fmla="*/ 555 w 1092"/>
                  <a:gd name="T27" fmla="*/ 715 h 1146"/>
                  <a:gd name="T28" fmla="*/ 535 w 1092"/>
                  <a:gd name="T29" fmla="*/ 723 h 1146"/>
                  <a:gd name="T30" fmla="*/ 519 w 1092"/>
                  <a:gd name="T31" fmla="*/ 738 h 1146"/>
                  <a:gd name="T32" fmla="*/ 509 w 1092"/>
                  <a:gd name="T33" fmla="*/ 750 h 1146"/>
                  <a:gd name="T34" fmla="*/ 490 w 1092"/>
                  <a:gd name="T35" fmla="*/ 772 h 1146"/>
                  <a:gd name="T36" fmla="*/ 468 w 1092"/>
                  <a:gd name="T37" fmla="*/ 790 h 1146"/>
                  <a:gd name="T38" fmla="*/ 445 w 1092"/>
                  <a:gd name="T39" fmla="*/ 806 h 1146"/>
                  <a:gd name="T40" fmla="*/ 420 w 1092"/>
                  <a:gd name="T41" fmla="*/ 819 h 1146"/>
                  <a:gd name="T42" fmla="*/ 393 w 1092"/>
                  <a:gd name="T43" fmla="*/ 829 h 1146"/>
                  <a:gd name="T44" fmla="*/ 365 w 1092"/>
                  <a:gd name="T45" fmla="*/ 836 h 1146"/>
                  <a:gd name="T46" fmla="*/ 337 w 1092"/>
                  <a:gd name="T47" fmla="*/ 840 h 1146"/>
                  <a:gd name="T48" fmla="*/ 322 w 1092"/>
                  <a:gd name="T49" fmla="*/ 651 h 1146"/>
                  <a:gd name="T50" fmla="*/ 122 w 1092"/>
                  <a:gd name="T51" fmla="*/ 600 h 1146"/>
                  <a:gd name="T52" fmla="*/ 149 w 1092"/>
                  <a:gd name="T53" fmla="*/ 502 h 1146"/>
                  <a:gd name="T54" fmla="*/ 193 w 1092"/>
                  <a:gd name="T55" fmla="*/ 410 h 1146"/>
                  <a:gd name="T56" fmla="*/ 251 w 1092"/>
                  <a:gd name="T57" fmla="*/ 326 h 1146"/>
                  <a:gd name="T58" fmla="*/ 309 w 1092"/>
                  <a:gd name="T59" fmla="*/ 267 h 1146"/>
                  <a:gd name="T60" fmla="*/ 354 w 1092"/>
                  <a:gd name="T61" fmla="*/ 230 h 1146"/>
                  <a:gd name="T62" fmla="*/ 402 w 1092"/>
                  <a:gd name="T63" fmla="*/ 198 h 1146"/>
                  <a:gd name="T64" fmla="*/ 453 w 1092"/>
                  <a:gd name="T65" fmla="*/ 170 h 1146"/>
                  <a:gd name="T66" fmla="*/ 506 w 1092"/>
                  <a:gd name="T67" fmla="*/ 148 h 1146"/>
                  <a:gd name="T68" fmla="*/ 561 w 1092"/>
                  <a:gd name="T69" fmla="*/ 131 h 1146"/>
                  <a:gd name="T70" fmla="*/ 619 w 1092"/>
                  <a:gd name="T71" fmla="*/ 121 h 1146"/>
                  <a:gd name="T72" fmla="*/ 676 w 1092"/>
                  <a:gd name="T73" fmla="*/ 115 h 1146"/>
                  <a:gd name="T74" fmla="*/ 707 w 1092"/>
                  <a:gd name="T75" fmla="*/ 114 h 1146"/>
                  <a:gd name="T76" fmla="*/ 719 w 1092"/>
                  <a:gd name="T77" fmla="*/ 114 h 1146"/>
                  <a:gd name="T78" fmla="*/ 737 w 1092"/>
                  <a:gd name="T79" fmla="*/ 114 h 1146"/>
                  <a:gd name="T80" fmla="*/ 763 w 1092"/>
                  <a:gd name="T81" fmla="*/ 114 h 1146"/>
                  <a:gd name="T82" fmla="*/ 793 w 1092"/>
                  <a:gd name="T83" fmla="*/ 114 h 1146"/>
                  <a:gd name="T84" fmla="*/ 826 w 1092"/>
                  <a:gd name="T85" fmla="*/ 114 h 1146"/>
                  <a:gd name="T86" fmla="*/ 858 w 1092"/>
                  <a:gd name="T87" fmla="*/ 114 h 1146"/>
                  <a:gd name="T88" fmla="*/ 889 w 1092"/>
                  <a:gd name="T89" fmla="*/ 114 h 1146"/>
                  <a:gd name="T90" fmla="*/ 904 w 1092"/>
                  <a:gd name="T91" fmla="*/ 274 h 1146"/>
                  <a:gd name="T92" fmla="*/ 520 w 1092"/>
                  <a:gd name="T93" fmla="*/ 387 h 1146"/>
                  <a:gd name="T94" fmla="*/ 904 w 1092"/>
                  <a:gd name="T95" fmla="*/ 651 h 1146"/>
                  <a:gd name="T96" fmla="*/ 1017 w 1092"/>
                  <a:gd name="T97" fmla="*/ 387 h 1146"/>
                  <a:gd name="T98" fmla="*/ 1092 w 1092"/>
                  <a:gd name="T99" fmla="*/ 274 h 1146"/>
                  <a:gd name="T100" fmla="*/ 1017 w 1092"/>
                  <a:gd name="T101" fmla="*/ 0 h 1146"/>
                  <a:gd name="T102" fmla="*/ 634 w 1092"/>
                  <a:gd name="T103" fmla="*/ 4 h 1146"/>
                  <a:gd name="T104" fmla="*/ 497 w 1092"/>
                  <a:gd name="T105" fmla="*/ 33 h 1146"/>
                  <a:gd name="T106" fmla="*/ 370 w 1092"/>
                  <a:gd name="T107" fmla="*/ 86 h 1146"/>
                  <a:gd name="T108" fmla="*/ 257 w 1092"/>
                  <a:gd name="T109" fmla="*/ 162 h 1146"/>
                  <a:gd name="T110" fmla="*/ 162 w 1092"/>
                  <a:gd name="T111" fmla="*/ 258 h 1146"/>
                  <a:gd name="T112" fmla="*/ 86 w 1092"/>
                  <a:gd name="T113" fmla="*/ 371 h 1146"/>
                  <a:gd name="T114" fmla="*/ 33 w 1092"/>
                  <a:gd name="T115" fmla="*/ 497 h 1146"/>
                  <a:gd name="T116" fmla="*/ 4 w 1092"/>
                  <a:gd name="T117" fmla="*/ 635 h 1146"/>
                  <a:gd name="T118" fmla="*/ 0 w 1092"/>
                  <a:gd name="T119" fmla="*/ 764 h 1146"/>
                  <a:gd name="T120" fmla="*/ 209 w 1092"/>
                  <a:gd name="T121" fmla="*/ 1146 h 1146"/>
                  <a:gd name="T122" fmla="*/ 1017 w 1092"/>
                  <a:gd name="T123" fmla="*/ 691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2" h="1146">
                    <a:moveTo>
                      <a:pt x="904" y="670"/>
                    </a:moveTo>
                    <a:lnTo>
                      <a:pt x="904" y="1033"/>
                    </a:lnTo>
                    <a:lnTo>
                      <a:pt x="322" y="1033"/>
                    </a:lnTo>
                    <a:lnTo>
                      <a:pt x="322" y="954"/>
                    </a:lnTo>
                    <a:lnTo>
                      <a:pt x="342" y="952"/>
                    </a:lnTo>
                    <a:lnTo>
                      <a:pt x="364" y="951"/>
                    </a:lnTo>
                    <a:lnTo>
                      <a:pt x="385" y="948"/>
                    </a:lnTo>
                    <a:lnTo>
                      <a:pt x="406" y="943"/>
                    </a:lnTo>
                    <a:lnTo>
                      <a:pt x="425" y="939"/>
                    </a:lnTo>
                    <a:lnTo>
                      <a:pt x="445" y="932"/>
                    </a:lnTo>
                    <a:lnTo>
                      <a:pt x="464" y="924"/>
                    </a:lnTo>
                    <a:lnTo>
                      <a:pt x="484" y="914"/>
                    </a:lnTo>
                    <a:lnTo>
                      <a:pt x="501" y="904"/>
                    </a:lnTo>
                    <a:lnTo>
                      <a:pt x="520" y="894"/>
                    </a:lnTo>
                    <a:lnTo>
                      <a:pt x="537" y="881"/>
                    </a:lnTo>
                    <a:lnTo>
                      <a:pt x="553" y="867"/>
                    </a:lnTo>
                    <a:lnTo>
                      <a:pt x="568" y="853"/>
                    </a:lnTo>
                    <a:lnTo>
                      <a:pt x="583" y="837"/>
                    </a:lnTo>
                    <a:lnTo>
                      <a:pt x="598" y="821"/>
                    </a:lnTo>
                    <a:lnTo>
                      <a:pt x="611" y="804"/>
                    </a:lnTo>
                    <a:lnTo>
                      <a:pt x="620" y="783"/>
                    </a:lnTo>
                    <a:lnTo>
                      <a:pt x="620" y="761"/>
                    </a:lnTo>
                    <a:lnTo>
                      <a:pt x="612" y="742"/>
                    </a:lnTo>
                    <a:lnTo>
                      <a:pt x="597" y="726"/>
                    </a:lnTo>
                    <a:lnTo>
                      <a:pt x="586" y="720"/>
                    </a:lnTo>
                    <a:lnTo>
                      <a:pt x="576" y="716"/>
                    </a:lnTo>
                    <a:lnTo>
                      <a:pt x="566" y="715"/>
                    </a:lnTo>
                    <a:lnTo>
                      <a:pt x="555" y="715"/>
                    </a:lnTo>
                    <a:lnTo>
                      <a:pt x="545" y="719"/>
                    </a:lnTo>
                    <a:lnTo>
                      <a:pt x="535" y="723"/>
                    </a:lnTo>
                    <a:lnTo>
                      <a:pt x="527" y="730"/>
                    </a:lnTo>
                    <a:lnTo>
                      <a:pt x="519" y="738"/>
                    </a:lnTo>
                    <a:lnTo>
                      <a:pt x="509" y="750"/>
                    </a:lnTo>
                    <a:lnTo>
                      <a:pt x="500" y="761"/>
                    </a:lnTo>
                    <a:lnTo>
                      <a:pt x="490" y="772"/>
                    </a:lnTo>
                    <a:lnTo>
                      <a:pt x="479" y="781"/>
                    </a:lnTo>
                    <a:lnTo>
                      <a:pt x="468" y="790"/>
                    </a:lnTo>
                    <a:lnTo>
                      <a:pt x="456" y="798"/>
                    </a:lnTo>
                    <a:lnTo>
                      <a:pt x="445" y="806"/>
                    </a:lnTo>
                    <a:lnTo>
                      <a:pt x="432" y="813"/>
                    </a:lnTo>
                    <a:lnTo>
                      <a:pt x="420" y="819"/>
                    </a:lnTo>
                    <a:lnTo>
                      <a:pt x="406" y="825"/>
                    </a:lnTo>
                    <a:lnTo>
                      <a:pt x="393" y="829"/>
                    </a:lnTo>
                    <a:lnTo>
                      <a:pt x="379" y="833"/>
                    </a:lnTo>
                    <a:lnTo>
                      <a:pt x="365" y="836"/>
                    </a:lnTo>
                    <a:lnTo>
                      <a:pt x="350" y="838"/>
                    </a:lnTo>
                    <a:lnTo>
                      <a:pt x="337" y="840"/>
                    </a:lnTo>
                    <a:lnTo>
                      <a:pt x="322" y="840"/>
                    </a:lnTo>
                    <a:lnTo>
                      <a:pt x="322" y="651"/>
                    </a:lnTo>
                    <a:lnTo>
                      <a:pt x="116" y="651"/>
                    </a:lnTo>
                    <a:lnTo>
                      <a:pt x="122" y="600"/>
                    </a:lnTo>
                    <a:lnTo>
                      <a:pt x="134" y="550"/>
                    </a:lnTo>
                    <a:lnTo>
                      <a:pt x="149" y="502"/>
                    </a:lnTo>
                    <a:lnTo>
                      <a:pt x="168" y="455"/>
                    </a:lnTo>
                    <a:lnTo>
                      <a:pt x="193" y="410"/>
                    </a:lnTo>
                    <a:lnTo>
                      <a:pt x="220" y="367"/>
                    </a:lnTo>
                    <a:lnTo>
                      <a:pt x="251" y="326"/>
                    </a:lnTo>
                    <a:lnTo>
                      <a:pt x="287" y="288"/>
                    </a:lnTo>
                    <a:lnTo>
                      <a:pt x="309" y="267"/>
                    </a:lnTo>
                    <a:lnTo>
                      <a:pt x="331" y="248"/>
                    </a:lnTo>
                    <a:lnTo>
                      <a:pt x="354" y="230"/>
                    </a:lnTo>
                    <a:lnTo>
                      <a:pt x="378" y="213"/>
                    </a:lnTo>
                    <a:lnTo>
                      <a:pt x="402" y="198"/>
                    </a:lnTo>
                    <a:lnTo>
                      <a:pt x="428" y="183"/>
                    </a:lnTo>
                    <a:lnTo>
                      <a:pt x="453" y="170"/>
                    </a:lnTo>
                    <a:lnTo>
                      <a:pt x="479" y="159"/>
                    </a:lnTo>
                    <a:lnTo>
                      <a:pt x="506" y="148"/>
                    </a:lnTo>
                    <a:lnTo>
                      <a:pt x="534" y="139"/>
                    </a:lnTo>
                    <a:lnTo>
                      <a:pt x="561" y="131"/>
                    </a:lnTo>
                    <a:lnTo>
                      <a:pt x="590" y="125"/>
                    </a:lnTo>
                    <a:lnTo>
                      <a:pt x="619" y="121"/>
                    </a:lnTo>
                    <a:lnTo>
                      <a:pt x="648" y="116"/>
                    </a:lnTo>
                    <a:lnTo>
                      <a:pt x="676" y="115"/>
                    </a:lnTo>
                    <a:lnTo>
                      <a:pt x="706" y="114"/>
                    </a:lnTo>
                    <a:lnTo>
                      <a:pt x="707" y="114"/>
                    </a:lnTo>
                    <a:lnTo>
                      <a:pt x="712" y="114"/>
                    </a:lnTo>
                    <a:lnTo>
                      <a:pt x="719" y="114"/>
                    </a:lnTo>
                    <a:lnTo>
                      <a:pt x="727" y="114"/>
                    </a:lnTo>
                    <a:lnTo>
                      <a:pt x="737" y="114"/>
                    </a:lnTo>
                    <a:lnTo>
                      <a:pt x="750" y="114"/>
                    </a:lnTo>
                    <a:lnTo>
                      <a:pt x="763" y="114"/>
                    </a:lnTo>
                    <a:lnTo>
                      <a:pt x="778" y="114"/>
                    </a:lnTo>
                    <a:lnTo>
                      <a:pt x="793" y="114"/>
                    </a:lnTo>
                    <a:lnTo>
                      <a:pt x="809" y="114"/>
                    </a:lnTo>
                    <a:lnTo>
                      <a:pt x="826" y="114"/>
                    </a:lnTo>
                    <a:lnTo>
                      <a:pt x="842" y="114"/>
                    </a:lnTo>
                    <a:lnTo>
                      <a:pt x="858" y="114"/>
                    </a:lnTo>
                    <a:lnTo>
                      <a:pt x="874" y="114"/>
                    </a:lnTo>
                    <a:lnTo>
                      <a:pt x="889" y="114"/>
                    </a:lnTo>
                    <a:lnTo>
                      <a:pt x="904" y="114"/>
                    </a:lnTo>
                    <a:lnTo>
                      <a:pt x="904" y="274"/>
                    </a:lnTo>
                    <a:lnTo>
                      <a:pt x="520" y="274"/>
                    </a:lnTo>
                    <a:lnTo>
                      <a:pt x="520" y="387"/>
                    </a:lnTo>
                    <a:lnTo>
                      <a:pt x="904" y="387"/>
                    </a:lnTo>
                    <a:lnTo>
                      <a:pt x="904" y="651"/>
                    </a:lnTo>
                    <a:lnTo>
                      <a:pt x="1017" y="639"/>
                    </a:lnTo>
                    <a:lnTo>
                      <a:pt x="1017" y="387"/>
                    </a:lnTo>
                    <a:lnTo>
                      <a:pt x="1092" y="387"/>
                    </a:lnTo>
                    <a:lnTo>
                      <a:pt x="1092" y="274"/>
                    </a:lnTo>
                    <a:lnTo>
                      <a:pt x="1017" y="274"/>
                    </a:lnTo>
                    <a:lnTo>
                      <a:pt x="1017" y="0"/>
                    </a:lnTo>
                    <a:lnTo>
                      <a:pt x="706" y="1"/>
                    </a:lnTo>
                    <a:lnTo>
                      <a:pt x="634" y="4"/>
                    </a:lnTo>
                    <a:lnTo>
                      <a:pt x="565" y="15"/>
                    </a:lnTo>
                    <a:lnTo>
                      <a:pt x="497" y="33"/>
                    </a:lnTo>
                    <a:lnTo>
                      <a:pt x="432" y="56"/>
                    </a:lnTo>
                    <a:lnTo>
                      <a:pt x="370" y="86"/>
                    </a:lnTo>
                    <a:lnTo>
                      <a:pt x="312" y="122"/>
                    </a:lnTo>
                    <a:lnTo>
                      <a:pt x="257" y="162"/>
                    </a:lnTo>
                    <a:lnTo>
                      <a:pt x="208" y="208"/>
                    </a:lnTo>
                    <a:lnTo>
                      <a:pt x="162" y="258"/>
                    </a:lnTo>
                    <a:lnTo>
                      <a:pt x="121" y="313"/>
                    </a:lnTo>
                    <a:lnTo>
                      <a:pt x="86" y="371"/>
                    </a:lnTo>
                    <a:lnTo>
                      <a:pt x="56" y="433"/>
                    </a:lnTo>
                    <a:lnTo>
                      <a:pt x="33" y="497"/>
                    </a:lnTo>
                    <a:lnTo>
                      <a:pt x="14" y="565"/>
                    </a:lnTo>
                    <a:lnTo>
                      <a:pt x="4" y="635"/>
                    </a:lnTo>
                    <a:lnTo>
                      <a:pt x="0" y="707"/>
                    </a:lnTo>
                    <a:lnTo>
                      <a:pt x="0" y="764"/>
                    </a:lnTo>
                    <a:lnTo>
                      <a:pt x="209" y="764"/>
                    </a:lnTo>
                    <a:lnTo>
                      <a:pt x="209" y="1146"/>
                    </a:lnTo>
                    <a:lnTo>
                      <a:pt x="1017" y="1146"/>
                    </a:lnTo>
                    <a:lnTo>
                      <a:pt x="1017" y="691"/>
                    </a:lnTo>
                    <a:lnTo>
                      <a:pt x="904" y="6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4" name="Freeform 79"/>
              <p:cNvSpPr>
                <a:spLocks noChangeArrowheads="1"/>
              </p:cNvSpPr>
              <p:nvPr/>
            </p:nvSpPr>
            <p:spPr bwMode="auto">
              <a:xfrm>
                <a:off x="291" y="3307"/>
                <a:ext cx="246" cy="246"/>
              </a:xfrm>
              <a:custGeom>
                <a:avLst/>
                <a:gdLst>
                  <a:gd name="T0" fmla="*/ 270 w 492"/>
                  <a:gd name="T1" fmla="*/ 492 h 493"/>
                  <a:gd name="T2" fmla="*/ 317 w 492"/>
                  <a:gd name="T3" fmla="*/ 483 h 493"/>
                  <a:gd name="T4" fmla="*/ 362 w 492"/>
                  <a:gd name="T5" fmla="*/ 465 h 493"/>
                  <a:gd name="T6" fmla="*/ 401 w 492"/>
                  <a:gd name="T7" fmla="*/ 437 h 493"/>
                  <a:gd name="T8" fmla="*/ 436 w 492"/>
                  <a:gd name="T9" fmla="*/ 402 h 493"/>
                  <a:gd name="T10" fmla="*/ 464 w 492"/>
                  <a:gd name="T11" fmla="*/ 363 h 493"/>
                  <a:gd name="T12" fmla="*/ 482 w 492"/>
                  <a:gd name="T13" fmla="*/ 318 h 493"/>
                  <a:gd name="T14" fmla="*/ 491 w 492"/>
                  <a:gd name="T15" fmla="*/ 271 h 493"/>
                  <a:gd name="T16" fmla="*/ 491 w 492"/>
                  <a:gd name="T17" fmla="*/ 223 h 493"/>
                  <a:gd name="T18" fmla="*/ 482 w 492"/>
                  <a:gd name="T19" fmla="*/ 175 h 493"/>
                  <a:gd name="T20" fmla="*/ 464 w 492"/>
                  <a:gd name="T21" fmla="*/ 131 h 493"/>
                  <a:gd name="T22" fmla="*/ 436 w 492"/>
                  <a:gd name="T23" fmla="*/ 91 h 493"/>
                  <a:gd name="T24" fmla="*/ 401 w 492"/>
                  <a:gd name="T25" fmla="*/ 57 h 493"/>
                  <a:gd name="T26" fmla="*/ 362 w 492"/>
                  <a:gd name="T27" fmla="*/ 29 h 493"/>
                  <a:gd name="T28" fmla="*/ 317 w 492"/>
                  <a:gd name="T29" fmla="*/ 11 h 493"/>
                  <a:gd name="T30" fmla="*/ 270 w 492"/>
                  <a:gd name="T31" fmla="*/ 2 h 493"/>
                  <a:gd name="T32" fmla="*/ 221 w 492"/>
                  <a:gd name="T33" fmla="*/ 2 h 493"/>
                  <a:gd name="T34" fmla="*/ 172 w 492"/>
                  <a:gd name="T35" fmla="*/ 12 h 493"/>
                  <a:gd name="T36" fmla="*/ 128 w 492"/>
                  <a:gd name="T37" fmla="*/ 30 h 493"/>
                  <a:gd name="T38" fmla="*/ 89 w 492"/>
                  <a:gd name="T39" fmla="*/ 57 h 493"/>
                  <a:gd name="T40" fmla="*/ 56 w 492"/>
                  <a:gd name="T41" fmla="*/ 90 h 493"/>
                  <a:gd name="T42" fmla="*/ 29 w 492"/>
                  <a:gd name="T43" fmla="*/ 129 h 493"/>
                  <a:gd name="T44" fmla="*/ 11 w 492"/>
                  <a:gd name="T45" fmla="*/ 173 h 493"/>
                  <a:gd name="T46" fmla="*/ 1 w 492"/>
                  <a:gd name="T47" fmla="*/ 222 h 493"/>
                  <a:gd name="T48" fmla="*/ 1 w 492"/>
                  <a:gd name="T49" fmla="*/ 271 h 493"/>
                  <a:gd name="T50" fmla="*/ 10 w 492"/>
                  <a:gd name="T51" fmla="*/ 318 h 493"/>
                  <a:gd name="T52" fmla="*/ 28 w 492"/>
                  <a:gd name="T53" fmla="*/ 363 h 493"/>
                  <a:gd name="T54" fmla="*/ 56 w 492"/>
                  <a:gd name="T55" fmla="*/ 402 h 493"/>
                  <a:gd name="T56" fmla="*/ 90 w 492"/>
                  <a:gd name="T57" fmla="*/ 437 h 493"/>
                  <a:gd name="T58" fmla="*/ 130 w 492"/>
                  <a:gd name="T59" fmla="*/ 465 h 493"/>
                  <a:gd name="T60" fmla="*/ 175 w 492"/>
                  <a:gd name="T61" fmla="*/ 483 h 493"/>
                  <a:gd name="T62" fmla="*/ 222 w 492"/>
                  <a:gd name="T63" fmla="*/ 4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2" h="493">
                    <a:moveTo>
                      <a:pt x="246" y="493"/>
                    </a:moveTo>
                    <a:lnTo>
                      <a:pt x="270" y="492"/>
                    </a:lnTo>
                    <a:lnTo>
                      <a:pt x="294" y="489"/>
                    </a:lnTo>
                    <a:lnTo>
                      <a:pt x="317" y="483"/>
                    </a:lnTo>
                    <a:lnTo>
                      <a:pt x="340" y="475"/>
                    </a:lnTo>
                    <a:lnTo>
                      <a:pt x="362" y="465"/>
                    </a:lnTo>
                    <a:lnTo>
                      <a:pt x="383" y="452"/>
                    </a:lnTo>
                    <a:lnTo>
                      <a:pt x="401" y="437"/>
                    </a:lnTo>
                    <a:lnTo>
                      <a:pt x="420" y="421"/>
                    </a:lnTo>
                    <a:lnTo>
                      <a:pt x="436" y="402"/>
                    </a:lnTo>
                    <a:lnTo>
                      <a:pt x="451" y="384"/>
                    </a:lnTo>
                    <a:lnTo>
                      <a:pt x="464" y="363"/>
                    </a:lnTo>
                    <a:lnTo>
                      <a:pt x="474" y="341"/>
                    </a:lnTo>
                    <a:lnTo>
                      <a:pt x="482" y="318"/>
                    </a:lnTo>
                    <a:lnTo>
                      <a:pt x="488" y="295"/>
                    </a:lnTo>
                    <a:lnTo>
                      <a:pt x="491" y="271"/>
                    </a:lnTo>
                    <a:lnTo>
                      <a:pt x="492" y="247"/>
                    </a:lnTo>
                    <a:lnTo>
                      <a:pt x="491" y="223"/>
                    </a:lnTo>
                    <a:lnTo>
                      <a:pt x="488" y="198"/>
                    </a:lnTo>
                    <a:lnTo>
                      <a:pt x="482" y="175"/>
                    </a:lnTo>
                    <a:lnTo>
                      <a:pt x="474" y="152"/>
                    </a:lnTo>
                    <a:lnTo>
                      <a:pt x="464" y="131"/>
                    </a:lnTo>
                    <a:lnTo>
                      <a:pt x="451" y="110"/>
                    </a:lnTo>
                    <a:lnTo>
                      <a:pt x="436" y="91"/>
                    </a:lnTo>
                    <a:lnTo>
                      <a:pt x="420" y="73"/>
                    </a:lnTo>
                    <a:lnTo>
                      <a:pt x="401" y="57"/>
                    </a:lnTo>
                    <a:lnTo>
                      <a:pt x="383" y="42"/>
                    </a:lnTo>
                    <a:lnTo>
                      <a:pt x="362" y="29"/>
                    </a:lnTo>
                    <a:lnTo>
                      <a:pt x="340" y="19"/>
                    </a:lnTo>
                    <a:lnTo>
                      <a:pt x="317" y="11"/>
                    </a:lnTo>
                    <a:lnTo>
                      <a:pt x="294" y="5"/>
                    </a:lnTo>
                    <a:lnTo>
                      <a:pt x="270" y="2"/>
                    </a:lnTo>
                    <a:lnTo>
                      <a:pt x="246" y="0"/>
                    </a:lnTo>
                    <a:lnTo>
                      <a:pt x="221" y="2"/>
                    </a:lnTo>
                    <a:lnTo>
                      <a:pt x="196" y="5"/>
                    </a:lnTo>
                    <a:lnTo>
                      <a:pt x="172" y="12"/>
                    </a:lnTo>
                    <a:lnTo>
                      <a:pt x="150" y="20"/>
                    </a:lnTo>
                    <a:lnTo>
                      <a:pt x="128" y="30"/>
                    </a:lnTo>
                    <a:lnTo>
                      <a:pt x="108" y="43"/>
                    </a:lnTo>
                    <a:lnTo>
                      <a:pt x="89" y="57"/>
                    </a:lnTo>
                    <a:lnTo>
                      <a:pt x="72" y="73"/>
                    </a:lnTo>
                    <a:lnTo>
                      <a:pt x="56" y="90"/>
                    </a:lnTo>
                    <a:lnTo>
                      <a:pt x="42" y="109"/>
                    </a:lnTo>
                    <a:lnTo>
                      <a:pt x="29" y="129"/>
                    </a:lnTo>
                    <a:lnTo>
                      <a:pt x="19" y="151"/>
                    </a:lnTo>
                    <a:lnTo>
                      <a:pt x="11" y="173"/>
                    </a:lnTo>
                    <a:lnTo>
                      <a:pt x="4" y="197"/>
                    </a:lnTo>
                    <a:lnTo>
                      <a:pt x="1" y="222"/>
                    </a:lnTo>
                    <a:lnTo>
                      <a:pt x="0" y="247"/>
                    </a:lnTo>
                    <a:lnTo>
                      <a:pt x="1" y="271"/>
                    </a:lnTo>
                    <a:lnTo>
                      <a:pt x="4" y="295"/>
                    </a:lnTo>
                    <a:lnTo>
                      <a:pt x="10" y="318"/>
                    </a:lnTo>
                    <a:lnTo>
                      <a:pt x="18" y="341"/>
                    </a:lnTo>
                    <a:lnTo>
                      <a:pt x="28" y="363"/>
                    </a:lnTo>
                    <a:lnTo>
                      <a:pt x="41" y="384"/>
                    </a:lnTo>
                    <a:lnTo>
                      <a:pt x="56" y="402"/>
                    </a:lnTo>
                    <a:lnTo>
                      <a:pt x="72" y="421"/>
                    </a:lnTo>
                    <a:lnTo>
                      <a:pt x="90" y="437"/>
                    </a:lnTo>
                    <a:lnTo>
                      <a:pt x="109" y="452"/>
                    </a:lnTo>
                    <a:lnTo>
                      <a:pt x="130" y="465"/>
                    </a:lnTo>
                    <a:lnTo>
                      <a:pt x="152" y="475"/>
                    </a:lnTo>
                    <a:lnTo>
                      <a:pt x="175" y="483"/>
                    </a:lnTo>
                    <a:lnTo>
                      <a:pt x="198" y="489"/>
                    </a:lnTo>
                    <a:lnTo>
                      <a:pt x="222" y="492"/>
                    </a:lnTo>
                    <a:lnTo>
                      <a:pt x="246" y="4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5" name="Freeform 80"/>
              <p:cNvSpPr>
                <a:spLocks noChangeArrowheads="1"/>
              </p:cNvSpPr>
              <p:nvPr/>
            </p:nvSpPr>
            <p:spPr bwMode="auto">
              <a:xfrm>
                <a:off x="354" y="3370"/>
                <a:ext cx="120" cy="120"/>
              </a:xfrm>
              <a:custGeom>
                <a:avLst/>
                <a:gdLst>
                  <a:gd name="T0" fmla="*/ 0 w 240"/>
                  <a:gd name="T1" fmla="*/ 120 h 240"/>
                  <a:gd name="T2" fmla="*/ 1 w 240"/>
                  <a:gd name="T3" fmla="*/ 108 h 240"/>
                  <a:gd name="T4" fmla="*/ 2 w 240"/>
                  <a:gd name="T5" fmla="*/ 96 h 240"/>
                  <a:gd name="T6" fmla="*/ 6 w 240"/>
                  <a:gd name="T7" fmla="*/ 85 h 240"/>
                  <a:gd name="T8" fmla="*/ 9 w 240"/>
                  <a:gd name="T9" fmla="*/ 74 h 240"/>
                  <a:gd name="T10" fmla="*/ 14 w 240"/>
                  <a:gd name="T11" fmla="*/ 63 h 240"/>
                  <a:gd name="T12" fmla="*/ 21 w 240"/>
                  <a:gd name="T13" fmla="*/ 53 h 240"/>
                  <a:gd name="T14" fmla="*/ 28 w 240"/>
                  <a:gd name="T15" fmla="*/ 44 h 240"/>
                  <a:gd name="T16" fmla="*/ 36 w 240"/>
                  <a:gd name="T17" fmla="*/ 35 h 240"/>
                  <a:gd name="T18" fmla="*/ 44 w 240"/>
                  <a:gd name="T19" fmla="*/ 27 h 240"/>
                  <a:gd name="T20" fmla="*/ 53 w 240"/>
                  <a:gd name="T21" fmla="*/ 20 h 240"/>
                  <a:gd name="T22" fmla="*/ 64 w 240"/>
                  <a:gd name="T23" fmla="*/ 14 h 240"/>
                  <a:gd name="T24" fmla="*/ 74 w 240"/>
                  <a:gd name="T25" fmla="*/ 9 h 240"/>
                  <a:gd name="T26" fmla="*/ 85 w 240"/>
                  <a:gd name="T27" fmla="*/ 5 h 240"/>
                  <a:gd name="T28" fmla="*/ 96 w 240"/>
                  <a:gd name="T29" fmla="*/ 2 h 240"/>
                  <a:gd name="T30" fmla="*/ 108 w 240"/>
                  <a:gd name="T31" fmla="*/ 1 h 240"/>
                  <a:gd name="T32" fmla="*/ 120 w 240"/>
                  <a:gd name="T33" fmla="*/ 0 h 240"/>
                  <a:gd name="T34" fmla="*/ 131 w 240"/>
                  <a:gd name="T35" fmla="*/ 1 h 240"/>
                  <a:gd name="T36" fmla="*/ 144 w 240"/>
                  <a:gd name="T37" fmla="*/ 2 h 240"/>
                  <a:gd name="T38" fmla="*/ 154 w 240"/>
                  <a:gd name="T39" fmla="*/ 5 h 240"/>
                  <a:gd name="T40" fmla="*/ 166 w 240"/>
                  <a:gd name="T41" fmla="*/ 9 h 240"/>
                  <a:gd name="T42" fmla="*/ 176 w 240"/>
                  <a:gd name="T43" fmla="*/ 14 h 240"/>
                  <a:gd name="T44" fmla="*/ 187 w 240"/>
                  <a:gd name="T45" fmla="*/ 20 h 240"/>
                  <a:gd name="T46" fmla="*/ 196 w 240"/>
                  <a:gd name="T47" fmla="*/ 27 h 240"/>
                  <a:gd name="T48" fmla="*/ 204 w 240"/>
                  <a:gd name="T49" fmla="*/ 35 h 240"/>
                  <a:gd name="T50" fmla="*/ 212 w 240"/>
                  <a:gd name="T51" fmla="*/ 44 h 240"/>
                  <a:gd name="T52" fmla="*/ 219 w 240"/>
                  <a:gd name="T53" fmla="*/ 53 h 240"/>
                  <a:gd name="T54" fmla="*/ 226 w 240"/>
                  <a:gd name="T55" fmla="*/ 63 h 240"/>
                  <a:gd name="T56" fmla="*/ 230 w 240"/>
                  <a:gd name="T57" fmla="*/ 74 h 240"/>
                  <a:gd name="T58" fmla="*/ 234 w 240"/>
                  <a:gd name="T59" fmla="*/ 85 h 240"/>
                  <a:gd name="T60" fmla="*/ 237 w 240"/>
                  <a:gd name="T61" fmla="*/ 96 h 240"/>
                  <a:gd name="T62" fmla="*/ 239 w 240"/>
                  <a:gd name="T63" fmla="*/ 108 h 240"/>
                  <a:gd name="T64" fmla="*/ 240 w 240"/>
                  <a:gd name="T65" fmla="*/ 120 h 240"/>
                  <a:gd name="T66" fmla="*/ 237 w 240"/>
                  <a:gd name="T67" fmla="*/ 144 h 240"/>
                  <a:gd name="T68" fmla="*/ 230 w 240"/>
                  <a:gd name="T69" fmla="*/ 166 h 240"/>
                  <a:gd name="T70" fmla="*/ 219 w 240"/>
                  <a:gd name="T71" fmla="*/ 187 h 240"/>
                  <a:gd name="T72" fmla="*/ 204 w 240"/>
                  <a:gd name="T73" fmla="*/ 204 h 240"/>
                  <a:gd name="T74" fmla="*/ 187 w 240"/>
                  <a:gd name="T75" fmla="*/ 219 h 240"/>
                  <a:gd name="T76" fmla="*/ 166 w 240"/>
                  <a:gd name="T77" fmla="*/ 230 h 240"/>
                  <a:gd name="T78" fmla="*/ 144 w 240"/>
                  <a:gd name="T79" fmla="*/ 237 h 240"/>
                  <a:gd name="T80" fmla="*/ 120 w 240"/>
                  <a:gd name="T81" fmla="*/ 240 h 240"/>
                  <a:gd name="T82" fmla="*/ 108 w 240"/>
                  <a:gd name="T83" fmla="*/ 239 h 240"/>
                  <a:gd name="T84" fmla="*/ 96 w 240"/>
                  <a:gd name="T85" fmla="*/ 237 h 240"/>
                  <a:gd name="T86" fmla="*/ 85 w 240"/>
                  <a:gd name="T87" fmla="*/ 234 h 240"/>
                  <a:gd name="T88" fmla="*/ 74 w 240"/>
                  <a:gd name="T89" fmla="*/ 230 h 240"/>
                  <a:gd name="T90" fmla="*/ 64 w 240"/>
                  <a:gd name="T91" fmla="*/ 226 h 240"/>
                  <a:gd name="T92" fmla="*/ 53 w 240"/>
                  <a:gd name="T93" fmla="*/ 219 h 240"/>
                  <a:gd name="T94" fmla="*/ 44 w 240"/>
                  <a:gd name="T95" fmla="*/ 212 h 240"/>
                  <a:gd name="T96" fmla="*/ 36 w 240"/>
                  <a:gd name="T97" fmla="*/ 204 h 240"/>
                  <a:gd name="T98" fmla="*/ 28 w 240"/>
                  <a:gd name="T99" fmla="*/ 196 h 240"/>
                  <a:gd name="T100" fmla="*/ 21 w 240"/>
                  <a:gd name="T101" fmla="*/ 187 h 240"/>
                  <a:gd name="T102" fmla="*/ 14 w 240"/>
                  <a:gd name="T103" fmla="*/ 176 h 240"/>
                  <a:gd name="T104" fmla="*/ 9 w 240"/>
                  <a:gd name="T105" fmla="*/ 166 h 240"/>
                  <a:gd name="T106" fmla="*/ 6 w 240"/>
                  <a:gd name="T107" fmla="*/ 154 h 240"/>
                  <a:gd name="T108" fmla="*/ 2 w 240"/>
                  <a:gd name="T109" fmla="*/ 144 h 240"/>
                  <a:gd name="T110" fmla="*/ 1 w 240"/>
                  <a:gd name="T111" fmla="*/ 131 h 240"/>
                  <a:gd name="T112" fmla="*/ 0 w 240"/>
                  <a:gd name="T113" fmla="*/ 1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0" h="240">
                    <a:moveTo>
                      <a:pt x="0" y="120"/>
                    </a:moveTo>
                    <a:lnTo>
                      <a:pt x="1" y="108"/>
                    </a:lnTo>
                    <a:lnTo>
                      <a:pt x="2" y="96"/>
                    </a:lnTo>
                    <a:lnTo>
                      <a:pt x="6" y="85"/>
                    </a:lnTo>
                    <a:lnTo>
                      <a:pt x="9" y="74"/>
                    </a:lnTo>
                    <a:lnTo>
                      <a:pt x="14" y="63"/>
                    </a:lnTo>
                    <a:lnTo>
                      <a:pt x="21" y="53"/>
                    </a:lnTo>
                    <a:lnTo>
                      <a:pt x="28" y="44"/>
                    </a:lnTo>
                    <a:lnTo>
                      <a:pt x="36" y="35"/>
                    </a:lnTo>
                    <a:lnTo>
                      <a:pt x="44" y="27"/>
                    </a:lnTo>
                    <a:lnTo>
                      <a:pt x="53" y="20"/>
                    </a:lnTo>
                    <a:lnTo>
                      <a:pt x="64" y="14"/>
                    </a:lnTo>
                    <a:lnTo>
                      <a:pt x="74" y="9"/>
                    </a:lnTo>
                    <a:lnTo>
                      <a:pt x="85" y="5"/>
                    </a:lnTo>
                    <a:lnTo>
                      <a:pt x="96" y="2"/>
                    </a:lnTo>
                    <a:lnTo>
                      <a:pt x="108" y="1"/>
                    </a:lnTo>
                    <a:lnTo>
                      <a:pt x="120" y="0"/>
                    </a:lnTo>
                    <a:lnTo>
                      <a:pt x="131" y="1"/>
                    </a:lnTo>
                    <a:lnTo>
                      <a:pt x="144" y="2"/>
                    </a:lnTo>
                    <a:lnTo>
                      <a:pt x="154" y="5"/>
                    </a:lnTo>
                    <a:lnTo>
                      <a:pt x="166" y="9"/>
                    </a:lnTo>
                    <a:lnTo>
                      <a:pt x="176" y="14"/>
                    </a:lnTo>
                    <a:lnTo>
                      <a:pt x="187" y="20"/>
                    </a:lnTo>
                    <a:lnTo>
                      <a:pt x="196" y="27"/>
                    </a:lnTo>
                    <a:lnTo>
                      <a:pt x="204" y="35"/>
                    </a:lnTo>
                    <a:lnTo>
                      <a:pt x="212" y="44"/>
                    </a:lnTo>
                    <a:lnTo>
                      <a:pt x="219" y="53"/>
                    </a:lnTo>
                    <a:lnTo>
                      <a:pt x="226" y="63"/>
                    </a:lnTo>
                    <a:lnTo>
                      <a:pt x="230" y="74"/>
                    </a:lnTo>
                    <a:lnTo>
                      <a:pt x="234" y="85"/>
                    </a:lnTo>
                    <a:lnTo>
                      <a:pt x="237" y="96"/>
                    </a:lnTo>
                    <a:lnTo>
                      <a:pt x="239" y="108"/>
                    </a:lnTo>
                    <a:lnTo>
                      <a:pt x="240" y="120"/>
                    </a:lnTo>
                    <a:lnTo>
                      <a:pt x="237" y="144"/>
                    </a:lnTo>
                    <a:lnTo>
                      <a:pt x="230" y="166"/>
                    </a:lnTo>
                    <a:lnTo>
                      <a:pt x="219" y="187"/>
                    </a:lnTo>
                    <a:lnTo>
                      <a:pt x="204" y="204"/>
                    </a:lnTo>
                    <a:lnTo>
                      <a:pt x="187" y="219"/>
                    </a:lnTo>
                    <a:lnTo>
                      <a:pt x="166" y="230"/>
                    </a:lnTo>
                    <a:lnTo>
                      <a:pt x="144" y="237"/>
                    </a:lnTo>
                    <a:lnTo>
                      <a:pt x="120" y="240"/>
                    </a:lnTo>
                    <a:lnTo>
                      <a:pt x="108" y="239"/>
                    </a:lnTo>
                    <a:lnTo>
                      <a:pt x="96" y="237"/>
                    </a:lnTo>
                    <a:lnTo>
                      <a:pt x="85" y="234"/>
                    </a:lnTo>
                    <a:lnTo>
                      <a:pt x="74" y="230"/>
                    </a:lnTo>
                    <a:lnTo>
                      <a:pt x="64" y="226"/>
                    </a:lnTo>
                    <a:lnTo>
                      <a:pt x="53" y="219"/>
                    </a:lnTo>
                    <a:lnTo>
                      <a:pt x="44" y="212"/>
                    </a:lnTo>
                    <a:lnTo>
                      <a:pt x="36" y="204"/>
                    </a:lnTo>
                    <a:lnTo>
                      <a:pt x="28" y="196"/>
                    </a:lnTo>
                    <a:lnTo>
                      <a:pt x="21" y="187"/>
                    </a:lnTo>
                    <a:lnTo>
                      <a:pt x="14" y="176"/>
                    </a:lnTo>
                    <a:lnTo>
                      <a:pt x="9" y="166"/>
                    </a:lnTo>
                    <a:lnTo>
                      <a:pt x="6" y="154"/>
                    </a:lnTo>
                    <a:lnTo>
                      <a:pt x="2" y="144"/>
                    </a:lnTo>
                    <a:lnTo>
                      <a:pt x="1" y="131"/>
                    </a:lnTo>
                    <a:lnTo>
                      <a:pt x="0"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6" name="Freeform 81"/>
              <p:cNvSpPr>
                <a:spLocks noChangeArrowheads="1"/>
              </p:cNvSpPr>
              <p:nvPr/>
            </p:nvSpPr>
            <p:spPr bwMode="auto">
              <a:xfrm>
                <a:off x="96" y="3307"/>
                <a:ext cx="246" cy="246"/>
              </a:xfrm>
              <a:custGeom>
                <a:avLst/>
                <a:gdLst>
                  <a:gd name="T0" fmla="*/ 271 w 493"/>
                  <a:gd name="T1" fmla="*/ 492 h 493"/>
                  <a:gd name="T2" fmla="*/ 318 w 493"/>
                  <a:gd name="T3" fmla="*/ 483 h 493"/>
                  <a:gd name="T4" fmla="*/ 363 w 493"/>
                  <a:gd name="T5" fmla="*/ 465 h 493"/>
                  <a:gd name="T6" fmla="*/ 402 w 493"/>
                  <a:gd name="T7" fmla="*/ 437 h 493"/>
                  <a:gd name="T8" fmla="*/ 437 w 493"/>
                  <a:gd name="T9" fmla="*/ 402 h 493"/>
                  <a:gd name="T10" fmla="*/ 464 w 493"/>
                  <a:gd name="T11" fmla="*/ 363 h 493"/>
                  <a:gd name="T12" fmla="*/ 483 w 493"/>
                  <a:gd name="T13" fmla="*/ 318 h 493"/>
                  <a:gd name="T14" fmla="*/ 492 w 493"/>
                  <a:gd name="T15" fmla="*/ 271 h 493"/>
                  <a:gd name="T16" fmla="*/ 492 w 493"/>
                  <a:gd name="T17" fmla="*/ 223 h 493"/>
                  <a:gd name="T18" fmla="*/ 483 w 493"/>
                  <a:gd name="T19" fmla="*/ 175 h 493"/>
                  <a:gd name="T20" fmla="*/ 464 w 493"/>
                  <a:gd name="T21" fmla="*/ 131 h 493"/>
                  <a:gd name="T22" fmla="*/ 437 w 493"/>
                  <a:gd name="T23" fmla="*/ 91 h 493"/>
                  <a:gd name="T24" fmla="*/ 402 w 493"/>
                  <a:gd name="T25" fmla="*/ 57 h 493"/>
                  <a:gd name="T26" fmla="*/ 363 w 493"/>
                  <a:gd name="T27" fmla="*/ 29 h 493"/>
                  <a:gd name="T28" fmla="*/ 318 w 493"/>
                  <a:gd name="T29" fmla="*/ 11 h 493"/>
                  <a:gd name="T30" fmla="*/ 271 w 493"/>
                  <a:gd name="T31" fmla="*/ 2 h 493"/>
                  <a:gd name="T32" fmla="*/ 221 w 493"/>
                  <a:gd name="T33" fmla="*/ 2 h 493"/>
                  <a:gd name="T34" fmla="*/ 173 w 493"/>
                  <a:gd name="T35" fmla="*/ 12 h 493"/>
                  <a:gd name="T36" fmla="*/ 129 w 493"/>
                  <a:gd name="T37" fmla="*/ 30 h 493"/>
                  <a:gd name="T38" fmla="*/ 90 w 493"/>
                  <a:gd name="T39" fmla="*/ 57 h 493"/>
                  <a:gd name="T40" fmla="*/ 57 w 493"/>
                  <a:gd name="T41" fmla="*/ 90 h 493"/>
                  <a:gd name="T42" fmla="*/ 30 w 493"/>
                  <a:gd name="T43" fmla="*/ 129 h 493"/>
                  <a:gd name="T44" fmla="*/ 12 w 493"/>
                  <a:gd name="T45" fmla="*/ 173 h 493"/>
                  <a:gd name="T46" fmla="*/ 1 w 493"/>
                  <a:gd name="T47" fmla="*/ 222 h 493"/>
                  <a:gd name="T48" fmla="*/ 1 w 493"/>
                  <a:gd name="T49" fmla="*/ 271 h 493"/>
                  <a:gd name="T50" fmla="*/ 11 w 493"/>
                  <a:gd name="T51" fmla="*/ 318 h 493"/>
                  <a:gd name="T52" fmla="*/ 29 w 493"/>
                  <a:gd name="T53" fmla="*/ 363 h 493"/>
                  <a:gd name="T54" fmla="*/ 55 w 493"/>
                  <a:gd name="T55" fmla="*/ 402 h 493"/>
                  <a:gd name="T56" fmla="*/ 90 w 493"/>
                  <a:gd name="T57" fmla="*/ 437 h 493"/>
                  <a:gd name="T58" fmla="*/ 130 w 493"/>
                  <a:gd name="T59" fmla="*/ 465 h 493"/>
                  <a:gd name="T60" fmla="*/ 175 w 493"/>
                  <a:gd name="T61" fmla="*/ 483 h 493"/>
                  <a:gd name="T62" fmla="*/ 222 w 493"/>
                  <a:gd name="T63" fmla="*/ 4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247" y="493"/>
                    </a:moveTo>
                    <a:lnTo>
                      <a:pt x="271" y="492"/>
                    </a:lnTo>
                    <a:lnTo>
                      <a:pt x="295" y="489"/>
                    </a:lnTo>
                    <a:lnTo>
                      <a:pt x="318" y="483"/>
                    </a:lnTo>
                    <a:lnTo>
                      <a:pt x="341" y="475"/>
                    </a:lnTo>
                    <a:lnTo>
                      <a:pt x="363" y="465"/>
                    </a:lnTo>
                    <a:lnTo>
                      <a:pt x="384" y="452"/>
                    </a:lnTo>
                    <a:lnTo>
                      <a:pt x="402" y="437"/>
                    </a:lnTo>
                    <a:lnTo>
                      <a:pt x="420" y="421"/>
                    </a:lnTo>
                    <a:lnTo>
                      <a:pt x="437" y="402"/>
                    </a:lnTo>
                    <a:lnTo>
                      <a:pt x="452" y="384"/>
                    </a:lnTo>
                    <a:lnTo>
                      <a:pt x="464" y="363"/>
                    </a:lnTo>
                    <a:lnTo>
                      <a:pt x="475" y="341"/>
                    </a:lnTo>
                    <a:lnTo>
                      <a:pt x="483" y="318"/>
                    </a:lnTo>
                    <a:lnTo>
                      <a:pt x="488" y="295"/>
                    </a:lnTo>
                    <a:lnTo>
                      <a:pt x="492" y="271"/>
                    </a:lnTo>
                    <a:lnTo>
                      <a:pt x="493" y="247"/>
                    </a:lnTo>
                    <a:lnTo>
                      <a:pt x="492" y="223"/>
                    </a:lnTo>
                    <a:lnTo>
                      <a:pt x="488" y="198"/>
                    </a:lnTo>
                    <a:lnTo>
                      <a:pt x="483" y="175"/>
                    </a:lnTo>
                    <a:lnTo>
                      <a:pt x="475" y="152"/>
                    </a:lnTo>
                    <a:lnTo>
                      <a:pt x="464" y="131"/>
                    </a:lnTo>
                    <a:lnTo>
                      <a:pt x="452" y="110"/>
                    </a:lnTo>
                    <a:lnTo>
                      <a:pt x="437" y="91"/>
                    </a:lnTo>
                    <a:lnTo>
                      <a:pt x="420" y="73"/>
                    </a:lnTo>
                    <a:lnTo>
                      <a:pt x="402" y="57"/>
                    </a:lnTo>
                    <a:lnTo>
                      <a:pt x="384" y="42"/>
                    </a:lnTo>
                    <a:lnTo>
                      <a:pt x="363" y="29"/>
                    </a:lnTo>
                    <a:lnTo>
                      <a:pt x="341" y="19"/>
                    </a:lnTo>
                    <a:lnTo>
                      <a:pt x="318" y="11"/>
                    </a:lnTo>
                    <a:lnTo>
                      <a:pt x="295" y="5"/>
                    </a:lnTo>
                    <a:lnTo>
                      <a:pt x="271" y="2"/>
                    </a:lnTo>
                    <a:lnTo>
                      <a:pt x="247" y="0"/>
                    </a:lnTo>
                    <a:lnTo>
                      <a:pt x="221" y="2"/>
                    </a:lnTo>
                    <a:lnTo>
                      <a:pt x="197" y="5"/>
                    </a:lnTo>
                    <a:lnTo>
                      <a:pt x="173" y="12"/>
                    </a:lnTo>
                    <a:lnTo>
                      <a:pt x="151" y="20"/>
                    </a:lnTo>
                    <a:lnTo>
                      <a:pt x="129" y="30"/>
                    </a:lnTo>
                    <a:lnTo>
                      <a:pt x="108" y="43"/>
                    </a:lnTo>
                    <a:lnTo>
                      <a:pt x="90" y="57"/>
                    </a:lnTo>
                    <a:lnTo>
                      <a:pt x="73" y="73"/>
                    </a:lnTo>
                    <a:lnTo>
                      <a:pt x="57" y="90"/>
                    </a:lnTo>
                    <a:lnTo>
                      <a:pt x="43" y="109"/>
                    </a:lnTo>
                    <a:lnTo>
                      <a:pt x="30" y="129"/>
                    </a:lnTo>
                    <a:lnTo>
                      <a:pt x="20" y="151"/>
                    </a:lnTo>
                    <a:lnTo>
                      <a:pt x="12" y="173"/>
                    </a:lnTo>
                    <a:lnTo>
                      <a:pt x="5" y="197"/>
                    </a:lnTo>
                    <a:lnTo>
                      <a:pt x="1" y="222"/>
                    </a:lnTo>
                    <a:lnTo>
                      <a:pt x="0" y="247"/>
                    </a:lnTo>
                    <a:lnTo>
                      <a:pt x="1" y="271"/>
                    </a:lnTo>
                    <a:lnTo>
                      <a:pt x="5" y="295"/>
                    </a:lnTo>
                    <a:lnTo>
                      <a:pt x="11" y="318"/>
                    </a:lnTo>
                    <a:lnTo>
                      <a:pt x="19" y="341"/>
                    </a:lnTo>
                    <a:lnTo>
                      <a:pt x="29" y="363"/>
                    </a:lnTo>
                    <a:lnTo>
                      <a:pt x="40" y="384"/>
                    </a:lnTo>
                    <a:lnTo>
                      <a:pt x="55" y="402"/>
                    </a:lnTo>
                    <a:lnTo>
                      <a:pt x="72" y="421"/>
                    </a:lnTo>
                    <a:lnTo>
                      <a:pt x="90" y="437"/>
                    </a:lnTo>
                    <a:lnTo>
                      <a:pt x="110" y="452"/>
                    </a:lnTo>
                    <a:lnTo>
                      <a:pt x="130" y="465"/>
                    </a:lnTo>
                    <a:lnTo>
                      <a:pt x="152" y="475"/>
                    </a:lnTo>
                    <a:lnTo>
                      <a:pt x="175" y="483"/>
                    </a:lnTo>
                    <a:lnTo>
                      <a:pt x="198" y="489"/>
                    </a:lnTo>
                    <a:lnTo>
                      <a:pt x="222" y="492"/>
                    </a:lnTo>
                    <a:lnTo>
                      <a:pt x="247" y="4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7" name="Freeform 82"/>
              <p:cNvSpPr>
                <a:spLocks noChangeArrowheads="1"/>
              </p:cNvSpPr>
              <p:nvPr/>
            </p:nvSpPr>
            <p:spPr bwMode="auto">
              <a:xfrm>
                <a:off x="159" y="3370"/>
                <a:ext cx="120" cy="120"/>
              </a:xfrm>
              <a:custGeom>
                <a:avLst/>
                <a:gdLst>
                  <a:gd name="T0" fmla="*/ 0 w 239"/>
                  <a:gd name="T1" fmla="*/ 120 h 240"/>
                  <a:gd name="T2" fmla="*/ 1 w 239"/>
                  <a:gd name="T3" fmla="*/ 108 h 240"/>
                  <a:gd name="T4" fmla="*/ 2 w 239"/>
                  <a:gd name="T5" fmla="*/ 96 h 240"/>
                  <a:gd name="T6" fmla="*/ 4 w 239"/>
                  <a:gd name="T7" fmla="*/ 85 h 240"/>
                  <a:gd name="T8" fmla="*/ 9 w 239"/>
                  <a:gd name="T9" fmla="*/ 74 h 240"/>
                  <a:gd name="T10" fmla="*/ 14 w 239"/>
                  <a:gd name="T11" fmla="*/ 63 h 240"/>
                  <a:gd name="T12" fmla="*/ 19 w 239"/>
                  <a:gd name="T13" fmla="*/ 53 h 240"/>
                  <a:gd name="T14" fmla="*/ 26 w 239"/>
                  <a:gd name="T15" fmla="*/ 44 h 240"/>
                  <a:gd name="T16" fmla="*/ 34 w 239"/>
                  <a:gd name="T17" fmla="*/ 35 h 240"/>
                  <a:gd name="T18" fmla="*/ 44 w 239"/>
                  <a:gd name="T19" fmla="*/ 27 h 240"/>
                  <a:gd name="T20" fmla="*/ 53 w 239"/>
                  <a:gd name="T21" fmla="*/ 20 h 240"/>
                  <a:gd name="T22" fmla="*/ 63 w 239"/>
                  <a:gd name="T23" fmla="*/ 14 h 240"/>
                  <a:gd name="T24" fmla="*/ 74 w 239"/>
                  <a:gd name="T25" fmla="*/ 9 h 240"/>
                  <a:gd name="T26" fmla="*/ 85 w 239"/>
                  <a:gd name="T27" fmla="*/ 5 h 240"/>
                  <a:gd name="T28" fmla="*/ 95 w 239"/>
                  <a:gd name="T29" fmla="*/ 2 h 240"/>
                  <a:gd name="T30" fmla="*/ 108 w 239"/>
                  <a:gd name="T31" fmla="*/ 1 h 240"/>
                  <a:gd name="T32" fmla="*/ 120 w 239"/>
                  <a:gd name="T33" fmla="*/ 0 h 240"/>
                  <a:gd name="T34" fmla="*/ 131 w 239"/>
                  <a:gd name="T35" fmla="*/ 1 h 240"/>
                  <a:gd name="T36" fmla="*/ 144 w 239"/>
                  <a:gd name="T37" fmla="*/ 2 h 240"/>
                  <a:gd name="T38" fmla="*/ 154 w 239"/>
                  <a:gd name="T39" fmla="*/ 5 h 240"/>
                  <a:gd name="T40" fmla="*/ 166 w 239"/>
                  <a:gd name="T41" fmla="*/ 9 h 240"/>
                  <a:gd name="T42" fmla="*/ 176 w 239"/>
                  <a:gd name="T43" fmla="*/ 14 h 240"/>
                  <a:gd name="T44" fmla="*/ 186 w 239"/>
                  <a:gd name="T45" fmla="*/ 20 h 240"/>
                  <a:gd name="T46" fmla="*/ 196 w 239"/>
                  <a:gd name="T47" fmla="*/ 27 h 240"/>
                  <a:gd name="T48" fmla="*/ 204 w 239"/>
                  <a:gd name="T49" fmla="*/ 35 h 240"/>
                  <a:gd name="T50" fmla="*/ 212 w 239"/>
                  <a:gd name="T51" fmla="*/ 44 h 240"/>
                  <a:gd name="T52" fmla="*/ 219 w 239"/>
                  <a:gd name="T53" fmla="*/ 53 h 240"/>
                  <a:gd name="T54" fmla="*/ 226 w 239"/>
                  <a:gd name="T55" fmla="*/ 63 h 240"/>
                  <a:gd name="T56" fmla="*/ 230 w 239"/>
                  <a:gd name="T57" fmla="*/ 74 h 240"/>
                  <a:gd name="T58" fmla="*/ 234 w 239"/>
                  <a:gd name="T59" fmla="*/ 85 h 240"/>
                  <a:gd name="T60" fmla="*/ 237 w 239"/>
                  <a:gd name="T61" fmla="*/ 96 h 240"/>
                  <a:gd name="T62" fmla="*/ 238 w 239"/>
                  <a:gd name="T63" fmla="*/ 108 h 240"/>
                  <a:gd name="T64" fmla="*/ 239 w 239"/>
                  <a:gd name="T65" fmla="*/ 120 h 240"/>
                  <a:gd name="T66" fmla="*/ 237 w 239"/>
                  <a:gd name="T67" fmla="*/ 144 h 240"/>
                  <a:gd name="T68" fmla="*/ 230 w 239"/>
                  <a:gd name="T69" fmla="*/ 166 h 240"/>
                  <a:gd name="T70" fmla="*/ 219 w 239"/>
                  <a:gd name="T71" fmla="*/ 187 h 240"/>
                  <a:gd name="T72" fmla="*/ 204 w 239"/>
                  <a:gd name="T73" fmla="*/ 204 h 240"/>
                  <a:gd name="T74" fmla="*/ 186 w 239"/>
                  <a:gd name="T75" fmla="*/ 219 h 240"/>
                  <a:gd name="T76" fmla="*/ 166 w 239"/>
                  <a:gd name="T77" fmla="*/ 230 h 240"/>
                  <a:gd name="T78" fmla="*/ 144 w 239"/>
                  <a:gd name="T79" fmla="*/ 237 h 240"/>
                  <a:gd name="T80" fmla="*/ 120 w 239"/>
                  <a:gd name="T81" fmla="*/ 240 h 240"/>
                  <a:gd name="T82" fmla="*/ 108 w 239"/>
                  <a:gd name="T83" fmla="*/ 239 h 240"/>
                  <a:gd name="T84" fmla="*/ 95 w 239"/>
                  <a:gd name="T85" fmla="*/ 237 h 240"/>
                  <a:gd name="T86" fmla="*/ 85 w 239"/>
                  <a:gd name="T87" fmla="*/ 234 h 240"/>
                  <a:gd name="T88" fmla="*/ 74 w 239"/>
                  <a:gd name="T89" fmla="*/ 230 h 240"/>
                  <a:gd name="T90" fmla="*/ 63 w 239"/>
                  <a:gd name="T91" fmla="*/ 226 h 240"/>
                  <a:gd name="T92" fmla="*/ 53 w 239"/>
                  <a:gd name="T93" fmla="*/ 219 h 240"/>
                  <a:gd name="T94" fmla="*/ 44 w 239"/>
                  <a:gd name="T95" fmla="*/ 212 h 240"/>
                  <a:gd name="T96" fmla="*/ 34 w 239"/>
                  <a:gd name="T97" fmla="*/ 204 h 240"/>
                  <a:gd name="T98" fmla="*/ 26 w 239"/>
                  <a:gd name="T99" fmla="*/ 196 h 240"/>
                  <a:gd name="T100" fmla="*/ 19 w 239"/>
                  <a:gd name="T101" fmla="*/ 187 h 240"/>
                  <a:gd name="T102" fmla="*/ 14 w 239"/>
                  <a:gd name="T103" fmla="*/ 176 h 240"/>
                  <a:gd name="T104" fmla="*/ 9 w 239"/>
                  <a:gd name="T105" fmla="*/ 166 h 240"/>
                  <a:gd name="T106" fmla="*/ 4 w 239"/>
                  <a:gd name="T107" fmla="*/ 154 h 240"/>
                  <a:gd name="T108" fmla="*/ 2 w 239"/>
                  <a:gd name="T109" fmla="*/ 144 h 240"/>
                  <a:gd name="T110" fmla="*/ 1 w 239"/>
                  <a:gd name="T111" fmla="*/ 131 h 240"/>
                  <a:gd name="T112" fmla="*/ 0 w 239"/>
                  <a:gd name="T113" fmla="*/ 1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9" h="240">
                    <a:moveTo>
                      <a:pt x="0" y="120"/>
                    </a:moveTo>
                    <a:lnTo>
                      <a:pt x="1" y="108"/>
                    </a:lnTo>
                    <a:lnTo>
                      <a:pt x="2" y="96"/>
                    </a:lnTo>
                    <a:lnTo>
                      <a:pt x="4" y="85"/>
                    </a:lnTo>
                    <a:lnTo>
                      <a:pt x="9" y="74"/>
                    </a:lnTo>
                    <a:lnTo>
                      <a:pt x="14" y="63"/>
                    </a:lnTo>
                    <a:lnTo>
                      <a:pt x="19" y="53"/>
                    </a:lnTo>
                    <a:lnTo>
                      <a:pt x="26" y="44"/>
                    </a:lnTo>
                    <a:lnTo>
                      <a:pt x="34" y="35"/>
                    </a:lnTo>
                    <a:lnTo>
                      <a:pt x="44" y="27"/>
                    </a:lnTo>
                    <a:lnTo>
                      <a:pt x="53" y="20"/>
                    </a:lnTo>
                    <a:lnTo>
                      <a:pt x="63" y="14"/>
                    </a:lnTo>
                    <a:lnTo>
                      <a:pt x="74" y="9"/>
                    </a:lnTo>
                    <a:lnTo>
                      <a:pt x="85" y="5"/>
                    </a:lnTo>
                    <a:lnTo>
                      <a:pt x="95" y="2"/>
                    </a:lnTo>
                    <a:lnTo>
                      <a:pt x="108" y="1"/>
                    </a:lnTo>
                    <a:lnTo>
                      <a:pt x="120" y="0"/>
                    </a:lnTo>
                    <a:lnTo>
                      <a:pt x="131" y="1"/>
                    </a:lnTo>
                    <a:lnTo>
                      <a:pt x="144" y="2"/>
                    </a:lnTo>
                    <a:lnTo>
                      <a:pt x="154" y="5"/>
                    </a:lnTo>
                    <a:lnTo>
                      <a:pt x="166" y="9"/>
                    </a:lnTo>
                    <a:lnTo>
                      <a:pt x="176" y="14"/>
                    </a:lnTo>
                    <a:lnTo>
                      <a:pt x="186" y="20"/>
                    </a:lnTo>
                    <a:lnTo>
                      <a:pt x="196" y="27"/>
                    </a:lnTo>
                    <a:lnTo>
                      <a:pt x="204" y="35"/>
                    </a:lnTo>
                    <a:lnTo>
                      <a:pt x="212" y="44"/>
                    </a:lnTo>
                    <a:lnTo>
                      <a:pt x="219" y="53"/>
                    </a:lnTo>
                    <a:lnTo>
                      <a:pt x="226" y="63"/>
                    </a:lnTo>
                    <a:lnTo>
                      <a:pt x="230" y="74"/>
                    </a:lnTo>
                    <a:lnTo>
                      <a:pt x="234" y="85"/>
                    </a:lnTo>
                    <a:lnTo>
                      <a:pt x="237" y="96"/>
                    </a:lnTo>
                    <a:lnTo>
                      <a:pt x="238" y="108"/>
                    </a:lnTo>
                    <a:lnTo>
                      <a:pt x="239" y="120"/>
                    </a:lnTo>
                    <a:lnTo>
                      <a:pt x="237" y="144"/>
                    </a:lnTo>
                    <a:lnTo>
                      <a:pt x="230" y="166"/>
                    </a:lnTo>
                    <a:lnTo>
                      <a:pt x="219" y="187"/>
                    </a:lnTo>
                    <a:lnTo>
                      <a:pt x="204" y="204"/>
                    </a:lnTo>
                    <a:lnTo>
                      <a:pt x="186" y="219"/>
                    </a:lnTo>
                    <a:lnTo>
                      <a:pt x="166" y="230"/>
                    </a:lnTo>
                    <a:lnTo>
                      <a:pt x="144" y="237"/>
                    </a:lnTo>
                    <a:lnTo>
                      <a:pt x="120" y="240"/>
                    </a:lnTo>
                    <a:lnTo>
                      <a:pt x="108" y="239"/>
                    </a:lnTo>
                    <a:lnTo>
                      <a:pt x="95" y="237"/>
                    </a:lnTo>
                    <a:lnTo>
                      <a:pt x="85" y="234"/>
                    </a:lnTo>
                    <a:lnTo>
                      <a:pt x="74" y="230"/>
                    </a:lnTo>
                    <a:lnTo>
                      <a:pt x="63" y="226"/>
                    </a:lnTo>
                    <a:lnTo>
                      <a:pt x="53" y="219"/>
                    </a:lnTo>
                    <a:lnTo>
                      <a:pt x="44" y="212"/>
                    </a:lnTo>
                    <a:lnTo>
                      <a:pt x="34" y="204"/>
                    </a:lnTo>
                    <a:lnTo>
                      <a:pt x="26" y="196"/>
                    </a:lnTo>
                    <a:lnTo>
                      <a:pt x="19" y="187"/>
                    </a:lnTo>
                    <a:lnTo>
                      <a:pt x="14" y="176"/>
                    </a:lnTo>
                    <a:lnTo>
                      <a:pt x="9" y="166"/>
                    </a:lnTo>
                    <a:lnTo>
                      <a:pt x="4" y="154"/>
                    </a:lnTo>
                    <a:lnTo>
                      <a:pt x="2" y="144"/>
                    </a:lnTo>
                    <a:lnTo>
                      <a:pt x="1" y="131"/>
                    </a:lnTo>
                    <a:lnTo>
                      <a:pt x="0"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8" name="Freeform 83"/>
              <p:cNvSpPr>
                <a:spLocks noChangeArrowheads="1"/>
              </p:cNvSpPr>
              <p:nvPr/>
            </p:nvSpPr>
            <p:spPr bwMode="auto">
              <a:xfrm>
                <a:off x="398" y="3414"/>
                <a:ext cx="32" cy="32"/>
              </a:xfrm>
              <a:custGeom>
                <a:avLst/>
                <a:gdLst>
                  <a:gd name="T0" fmla="*/ 32 w 64"/>
                  <a:gd name="T1" fmla="*/ 64 h 64"/>
                  <a:gd name="T2" fmla="*/ 45 w 64"/>
                  <a:gd name="T3" fmla="*/ 62 h 64"/>
                  <a:gd name="T4" fmla="*/ 55 w 64"/>
                  <a:gd name="T5" fmla="*/ 55 h 64"/>
                  <a:gd name="T6" fmla="*/ 62 w 64"/>
                  <a:gd name="T7" fmla="*/ 45 h 64"/>
                  <a:gd name="T8" fmla="*/ 64 w 64"/>
                  <a:gd name="T9" fmla="*/ 32 h 64"/>
                  <a:gd name="T10" fmla="*/ 62 w 64"/>
                  <a:gd name="T11" fmla="*/ 19 h 64"/>
                  <a:gd name="T12" fmla="*/ 55 w 64"/>
                  <a:gd name="T13" fmla="*/ 9 h 64"/>
                  <a:gd name="T14" fmla="*/ 45 w 64"/>
                  <a:gd name="T15" fmla="*/ 2 h 64"/>
                  <a:gd name="T16" fmla="*/ 32 w 64"/>
                  <a:gd name="T17" fmla="*/ 0 h 64"/>
                  <a:gd name="T18" fmla="*/ 19 w 64"/>
                  <a:gd name="T19" fmla="*/ 2 h 64"/>
                  <a:gd name="T20" fmla="*/ 9 w 64"/>
                  <a:gd name="T21" fmla="*/ 9 h 64"/>
                  <a:gd name="T22" fmla="*/ 2 w 64"/>
                  <a:gd name="T23" fmla="*/ 19 h 64"/>
                  <a:gd name="T24" fmla="*/ 0 w 64"/>
                  <a:gd name="T25" fmla="*/ 32 h 64"/>
                  <a:gd name="T26" fmla="*/ 2 w 64"/>
                  <a:gd name="T27" fmla="*/ 45 h 64"/>
                  <a:gd name="T28" fmla="*/ 9 w 64"/>
                  <a:gd name="T29" fmla="*/ 55 h 64"/>
                  <a:gd name="T30" fmla="*/ 19 w 64"/>
                  <a:gd name="T31" fmla="*/ 62 h 64"/>
                  <a:gd name="T32" fmla="*/ 32 w 64"/>
                  <a:gd name="T3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4">
                    <a:moveTo>
                      <a:pt x="32" y="64"/>
                    </a:moveTo>
                    <a:lnTo>
                      <a:pt x="45" y="62"/>
                    </a:lnTo>
                    <a:lnTo>
                      <a:pt x="55" y="55"/>
                    </a:lnTo>
                    <a:lnTo>
                      <a:pt x="62" y="45"/>
                    </a:lnTo>
                    <a:lnTo>
                      <a:pt x="64" y="32"/>
                    </a:lnTo>
                    <a:lnTo>
                      <a:pt x="62" y="19"/>
                    </a:lnTo>
                    <a:lnTo>
                      <a:pt x="55" y="9"/>
                    </a:lnTo>
                    <a:lnTo>
                      <a:pt x="45" y="2"/>
                    </a:lnTo>
                    <a:lnTo>
                      <a:pt x="32" y="0"/>
                    </a:lnTo>
                    <a:lnTo>
                      <a:pt x="19" y="2"/>
                    </a:lnTo>
                    <a:lnTo>
                      <a:pt x="9" y="9"/>
                    </a:lnTo>
                    <a:lnTo>
                      <a:pt x="2" y="19"/>
                    </a:lnTo>
                    <a:lnTo>
                      <a:pt x="0" y="32"/>
                    </a:lnTo>
                    <a:lnTo>
                      <a:pt x="2" y="45"/>
                    </a:lnTo>
                    <a:lnTo>
                      <a:pt x="9" y="55"/>
                    </a:lnTo>
                    <a:lnTo>
                      <a:pt x="19" y="62"/>
                    </a:lnTo>
                    <a:lnTo>
                      <a:pt x="32"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9" name="Freeform 84"/>
              <p:cNvSpPr>
                <a:spLocks noChangeArrowheads="1"/>
              </p:cNvSpPr>
              <p:nvPr/>
            </p:nvSpPr>
            <p:spPr bwMode="auto">
              <a:xfrm>
                <a:off x="202" y="3414"/>
                <a:ext cx="33" cy="32"/>
              </a:xfrm>
              <a:custGeom>
                <a:avLst/>
                <a:gdLst>
                  <a:gd name="T0" fmla="*/ 34 w 66"/>
                  <a:gd name="T1" fmla="*/ 64 h 64"/>
                  <a:gd name="T2" fmla="*/ 46 w 66"/>
                  <a:gd name="T3" fmla="*/ 62 h 64"/>
                  <a:gd name="T4" fmla="*/ 57 w 66"/>
                  <a:gd name="T5" fmla="*/ 55 h 64"/>
                  <a:gd name="T6" fmla="*/ 64 w 66"/>
                  <a:gd name="T7" fmla="*/ 45 h 64"/>
                  <a:gd name="T8" fmla="*/ 66 w 66"/>
                  <a:gd name="T9" fmla="*/ 32 h 64"/>
                  <a:gd name="T10" fmla="*/ 64 w 66"/>
                  <a:gd name="T11" fmla="*/ 19 h 64"/>
                  <a:gd name="T12" fmla="*/ 57 w 66"/>
                  <a:gd name="T13" fmla="*/ 9 h 64"/>
                  <a:gd name="T14" fmla="*/ 46 w 66"/>
                  <a:gd name="T15" fmla="*/ 2 h 64"/>
                  <a:gd name="T16" fmla="*/ 34 w 66"/>
                  <a:gd name="T17" fmla="*/ 0 h 64"/>
                  <a:gd name="T18" fmla="*/ 21 w 66"/>
                  <a:gd name="T19" fmla="*/ 2 h 64"/>
                  <a:gd name="T20" fmla="*/ 11 w 66"/>
                  <a:gd name="T21" fmla="*/ 9 h 64"/>
                  <a:gd name="T22" fmla="*/ 2 w 66"/>
                  <a:gd name="T23" fmla="*/ 19 h 64"/>
                  <a:gd name="T24" fmla="*/ 0 w 66"/>
                  <a:gd name="T25" fmla="*/ 32 h 64"/>
                  <a:gd name="T26" fmla="*/ 2 w 66"/>
                  <a:gd name="T27" fmla="*/ 45 h 64"/>
                  <a:gd name="T28" fmla="*/ 11 w 66"/>
                  <a:gd name="T29" fmla="*/ 55 h 64"/>
                  <a:gd name="T30" fmla="*/ 21 w 66"/>
                  <a:gd name="T31" fmla="*/ 62 h 64"/>
                  <a:gd name="T32" fmla="*/ 34 w 66"/>
                  <a:gd name="T3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64">
                    <a:moveTo>
                      <a:pt x="34" y="64"/>
                    </a:moveTo>
                    <a:lnTo>
                      <a:pt x="46" y="62"/>
                    </a:lnTo>
                    <a:lnTo>
                      <a:pt x="57" y="55"/>
                    </a:lnTo>
                    <a:lnTo>
                      <a:pt x="64" y="45"/>
                    </a:lnTo>
                    <a:lnTo>
                      <a:pt x="66" y="32"/>
                    </a:lnTo>
                    <a:lnTo>
                      <a:pt x="64" y="19"/>
                    </a:lnTo>
                    <a:lnTo>
                      <a:pt x="57" y="9"/>
                    </a:lnTo>
                    <a:lnTo>
                      <a:pt x="46" y="2"/>
                    </a:lnTo>
                    <a:lnTo>
                      <a:pt x="34" y="0"/>
                    </a:lnTo>
                    <a:lnTo>
                      <a:pt x="21" y="2"/>
                    </a:lnTo>
                    <a:lnTo>
                      <a:pt x="11" y="9"/>
                    </a:lnTo>
                    <a:lnTo>
                      <a:pt x="2" y="19"/>
                    </a:lnTo>
                    <a:lnTo>
                      <a:pt x="0" y="32"/>
                    </a:lnTo>
                    <a:lnTo>
                      <a:pt x="2" y="45"/>
                    </a:lnTo>
                    <a:lnTo>
                      <a:pt x="11" y="55"/>
                    </a:lnTo>
                    <a:lnTo>
                      <a:pt x="21" y="62"/>
                    </a:lnTo>
                    <a:lnTo>
                      <a:pt x="34"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0" name="WordArt 85"/>
              <p:cNvSpPr>
                <a:spLocks noChangeArrowheads="1" noChangeShapeType="1" noTextEdit="1"/>
              </p:cNvSpPr>
              <p:nvPr/>
            </p:nvSpPr>
            <p:spPr bwMode="auto">
              <a:xfrm>
                <a:off x="235" y="2774"/>
                <a:ext cx="132" cy="322"/>
              </a:xfrm>
              <a:prstGeom prst="rect">
                <a:avLst/>
              </a:prstGeom>
            </p:spPr>
            <p:txBody>
              <a:bodyPr wrap="none" fromWordArt="1">
                <a:prstTxWarp prst="textPlain">
                  <a:avLst>
                    <a:gd name="adj" fmla="val 37329"/>
                  </a:avLst>
                </a:prstTxWarp>
              </a:bodyPr>
              <a:lstStyle/>
              <a:p>
                <a:pPr algn="ctr"/>
                <a:r>
                  <a:rPr lang="zh-CN" altLang="en-US" sz="3600" kern="10">
                    <a:ln w="9525">
                      <a:solidFill>
                        <a:srgbClr val="000000"/>
                      </a:solidFill>
                      <a:round/>
                      <a:headEnd/>
                      <a:tailEnd/>
                    </a:ln>
                    <a:latin typeface="华文琥珀"/>
                    <a:ea typeface="华文琥珀"/>
                  </a:rPr>
                  <a:t>！</a:t>
                </a:r>
              </a:p>
            </p:txBody>
          </p:sp>
        </p:grpSp>
        <p:sp>
          <p:nvSpPr>
            <p:cNvPr id="34901" name="Freeform 86"/>
            <p:cNvSpPr>
              <a:spLocks noChangeArrowheads="1"/>
            </p:cNvSpPr>
            <p:nvPr/>
          </p:nvSpPr>
          <p:spPr bwMode="auto">
            <a:xfrm>
              <a:off x="5128" y="801"/>
              <a:ext cx="449" cy="2486"/>
            </a:xfrm>
            <a:custGeom>
              <a:avLst/>
              <a:gdLst>
                <a:gd name="T0" fmla="*/ 449 w 449"/>
                <a:gd name="T1" fmla="*/ 0 h 2486"/>
                <a:gd name="T2" fmla="*/ 449 w 449"/>
                <a:gd name="T3" fmla="*/ 2486 h 2486"/>
                <a:gd name="T4" fmla="*/ 0 w 449"/>
                <a:gd name="T5" fmla="*/ 2486 h 2486"/>
              </a:gdLst>
              <a:ahLst/>
              <a:cxnLst>
                <a:cxn ang="0">
                  <a:pos x="T0" y="T1"/>
                </a:cxn>
                <a:cxn ang="0">
                  <a:pos x="T2" y="T3"/>
                </a:cxn>
                <a:cxn ang="0">
                  <a:pos x="T4" y="T5"/>
                </a:cxn>
              </a:cxnLst>
              <a:rect l="0" t="0" r="r" b="b"/>
              <a:pathLst>
                <a:path w="449" h="2486">
                  <a:moveTo>
                    <a:pt x="449" y="0"/>
                  </a:moveTo>
                  <a:lnTo>
                    <a:pt x="449" y="2486"/>
                  </a:lnTo>
                  <a:lnTo>
                    <a:pt x="0" y="2486"/>
                  </a:lnTo>
                </a:path>
              </a:pathLst>
            </a:custGeom>
            <a:noFill/>
            <a:ln w="38100">
              <a:solidFill>
                <a:srgbClr val="FF0000"/>
              </a:solidFill>
              <a:round/>
              <a:headEnd/>
              <a:tailEnd type="arrow"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extLst>
      <p:ext uri="{BB962C8B-B14F-4D97-AF65-F5344CB8AC3E}">
        <p14:creationId xmlns:p14="http://schemas.microsoft.com/office/powerpoint/2010/main" val="25079483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224317"/>
                                        </p:tgtEl>
                                        <p:attrNameLst>
                                          <p:attrName>style.visibility</p:attrName>
                                        </p:attrNameLst>
                                      </p:cBhvr>
                                      <p:to>
                                        <p:strVal val="visible"/>
                                      </p:to>
                                    </p:set>
                                    <p:anim calcmode="discrete" valueType="clr">
                                      <p:cBhvr override="childStyle">
                                        <p:cTn id="17" dur="80"/>
                                        <p:tgtEl>
                                          <p:spTgt spid="224317"/>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24317"/>
                                        </p:tgtEl>
                                        <p:attrNameLst>
                                          <p:attrName>fillcolor</p:attrName>
                                        </p:attrNameLst>
                                      </p:cBhvr>
                                      <p:tavLst>
                                        <p:tav tm="0">
                                          <p:val>
                                            <p:clrVal>
                                              <a:schemeClr val="accent2"/>
                                            </p:clrVal>
                                          </p:val>
                                        </p:tav>
                                        <p:tav tm="50000">
                                          <p:val>
                                            <p:clrVal>
                                              <a:schemeClr val="hlink"/>
                                            </p:clrVal>
                                          </p:val>
                                        </p:tav>
                                      </p:tavLst>
                                    </p:anim>
                                    <p:set>
                                      <p:cBhvr>
                                        <p:cTn id="19" dur="80"/>
                                        <p:tgtEl>
                                          <p:spTgt spid="224317"/>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224318"/>
                                        </p:tgtEl>
                                        <p:attrNameLst>
                                          <p:attrName>style.visibility</p:attrName>
                                        </p:attrNameLst>
                                      </p:cBhvr>
                                      <p:to>
                                        <p:strVal val="visible"/>
                                      </p:to>
                                    </p:set>
                                    <p:anim calcmode="discrete" valueType="clr">
                                      <p:cBhvr override="childStyle">
                                        <p:cTn id="24" dur="80"/>
                                        <p:tgtEl>
                                          <p:spTgt spid="224318"/>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224318"/>
                                        </p:tgtEl>
                                        <p:attrNameLst>
                                          <p:attrName>fillcolor</p:attrName>
                                        </p:attrNameLst>
                                      </p:cBhvr>
                                      <p:tavLst>
                                        <p:tav tm="0">
                                          <p:val>
                                            <p:clrVal>
                                              <a:schemeClr val="accent2"/>
                                            </p:clrVal>
                                          </p:val>
                                        </p:tav>
                                        <p:tav tm="50000">
                                          <p:val>
                                            <p:clrVal>
                                              <a:schemeClr val="hlink"/>
                                            </p:clrVal>
                                          </p:val>
                                        </p:tav>
                                      </p:tavLst>
                                    </p:anim>
                                    <p:set>
                                      <p:cBhvr>
                                        <p:cTn id="26" dur="80"/>
                                        <p:tgtEl>
                                          <p:spTgt spid="224318"/>
                                        </p:tgtEl>
                                        <p:attrNameLst>
                                          <p:attrName>fill.type</p:attrName>
                                        </p:attrNameLst>
                                      </p:cBhvr>
                                      <p:to>
                                        <p:strVal val="solid"/>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224319"/>
                                        </p:tgtEl>
                                        <p:attrNameLst>
                                          <p:attrName>style.visibility</p:attrName>
                                        </p:attrNameLst>
                                      </p:cBhvr>
                                      <p:to>
                                        <p:strVal val="visible"/>
                                      </p:to>
                                    </p:set>
                                    <p:anim calcmode="discrete" valueType="clr">
                                      <p:cBhvr override="childStyle">
                                        <p:cTn id="31" dur="80"/>
                                        <p:tgtEl>
                                          <p:spTgt spid="224319"/>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24319"/>
                                        </p:tgtEl>
                                        <p:attrNameLst>
                                          <p:attrName>fillcolor</p:attrName>
                                        </p:attrNameLst>
                                      </p:cBhvr>
                                      <p:tavLst>
                                        <p:tav tm="0">
                                          <p:val>
                                            <p:clrVal>
                                              <a:schemeClr val="accent2"/>
                                            </p:clrVal>
                                          </p:val>
                                        </p:tav>
                                        <p:tav tm="50000">
                                          <p:val>
                                            <p:clrVal>
                                              <a:schemeClr val="hlink"/>
                                            </p:clrVal>
                                          </p:val>
                                        </p:tav>
                                      </p:tavLst>
                                    </p:anim>
                                    <p:set>
                                      <p:cBhvr>
                                        <p:cTn id="33" dur="80"/>
                                        <p:tgtEl>
                                          <p:spTgt spid="224319"/>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224320"/>
                                        </p:tgtEl>
                                        <p:attrNameLst>
                                          <p:attrName>style.visibility</p:attrName>
                                        </p:attrNameLst>
                                      </p:cBhvr>
                                      <p:to>
                                        <p:strVal val="visible"/>
                                      </p:to>
                                    </p:set>
                                    <p:anim calcmode="discrete" valueType="clr">
                                      <p:cBhvr override="childStyle">
                                        <p:cTn id="38" dur="80"/>
                                        <p:tgtEl>
                                          <p:spTgt spid="224320"/>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224320"/>
                                        </p:tgtEl>
                                        <p:attrNameLst>
                                          <p:attrName>fillcolor</p:attrName>
                                        </p:attrNameLst>
                                      </p:cBhvr>
                                      <p:tavLst>
                                        <p:tav tm="0">
                                          <p:val>
                                            <p:clrVal>
                                              <a:schemeClr val="accent2"/>
                                            </p:clrVal>
                                          </p:val>
                                        </p:tav>
                                        <p:tav tm="50000">
                                          <p:val>
                                            <p:clrVal>
                                              <a:schemeClr val="hlink"/>
                                            </p:clrVal>
                                          </p:val>
                                        </p:tav>
                                      </p:tavLst>
                                    </p:anim>
                                    <p:set>
                                      <p:cBhvr>
                                        <p:cTn id="40" dur="80"/>
                                        <p:tgtEl>
                                          <p:spTgt spid="224320"/>
                                        </p:tgtEl>
                                        <p:attrNameLst>
                                          <p:attrName>fill.type</p:attrName>
                                        </p:attrNameLst>
                                      </p:cBhvr>
                                      <p:to>
                                        <p:strVal val="solid"/>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224321"/>
                                        </p:tgtEl>
                                        <p:attrNameLst>
                                          <p:attrName>style.visibility</p:attrName>
                                        </p:attrNameLst>
                                      </p:cBhvr>
                                      <p:to>
                                        <p:strVal val="visible"/>
                                      </p:to>
                                    </p:set>
                                    <p:anim calcmode="discrete" valueType="clr">
                                      <p:cBhvr override="childStyle">
                                        <p:cTn id="45" dur="80"/>
                                        <p:tgtEl>
                                          <p:spTgt spid="22432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24321"/>
                                        </p:tgtEl>
                                        <p:attrNameLst>
                                          <p:attrName>fillcolor</p:attrName>
                                        </p:attrNameLst>
                                      </p:cBhvr>
                                      <p:tavLst>
                                        <p:tav tm="0">
                                          <p:val>
                                            <p:clrVal>
                                              <a:schemeClr val="accent2"/>
                                            </p:clrVal>
                                          </p:val>
                                        </p:tav>
                                        <p:tav tm="50000">
                                          <p:val>
                                            <p:clrVal>
                                              <a:schemeClr val="hlink"/>
                                            </p:clrVal>
                                          </p:val>
                                        </p:tav>
                                      </p:tavLst>
                                    </p:anim>
                                    <p:set>
                                      <p:cBhvr>
                                        <p:cTn id="47" dur="80"/>
                                        <p:tgtEl>
                                          <p:spTgt spid="224321"/>
                                        </p:tgtEl>
                                        <p:attrNameLst>
                                          <p:attrName>fill.type</p:attrName>
                                        </p:attrNameLst>
                                      </p:cBhvr>
                                      <p:to>
                                        <p:strVal val="solid"/>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224322"/>
                                        </p:tgtEl>
                                        <p:attrNameLst>
                                          <p:attrName>style.visibility</p:attrName>
                                        </p:attrNameLst>
                                      </p:cBhvr>
                                      <p:to>
                                        <p:strVal val="visible"/>
                                      </p:to>
                                    </p:set>
                                    <p:anim calcmode="discrete" valueType="clr">
                                      <p:cBhvr override="childStyle">
                                        <p:cTn id="52" dur="80"/>
                                        <p:tgtEl>
                                          <p:spTgt spid="224322"/>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224322"/>
                                        </p:tgtEl>
                                        <p:attrNameLst>
                                          <p:attrName>fillcolor</p:attrName>
                                        </p:attrNameLst>
                                      </p:cBhvr>
                                      <p:tavLst>
                                        <p:tav tm="0">
                                          <p:val>
                                            <p:clrVal>
                                              <a:schemeClr val="accent2"/>
                                            </p:clrVal>
                                          </p:val>
                                        </p:tav>
                                        <p:tav tm="50000">
                                          <p:val>
                                            <p:clrVal>
                                              <a:schemeClr val="hlink"/>
                                            </p:clrVal>
                                          </p:val>
                                        </p:tav>
                                      </p:tavLst>
                                    </p:anim>
                                    <p:set>
                                      <p:cBhvr>
                                        <p:cTn id="54" dur="80"/>
                                        <p:tgtEl>
                                          <p:spTgt spid="224322"/>
                                        </p:tgtEl>
                                        <p:attrNameLst>
                                          <p:attrName>fill.type</p:attrName>
                                        </p:attrNameLst>
                                      </p:cBhvr>
                                      <p:to>
                                        <p:strVal val="solid"/>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224323"/>
                                        </p:tgtEl>
                                        <p:attrNameLst>
                                          <p:attrName>style.visibility</p:attrName>
                                        </p:attrNameLst>
                                      </p:cBhvr>
                                      <p:to>
                                        <p:strVal val="visible"/>
                                      </p:to>
                                    </p:set>
                                    <p:anim calcmode="discrete" valueType="clr">
                                      <p:cBhvr override="childStyle">
                                        <p:cTn id="59" dur="80"/>
                                        <p:tgtEl>
                                          <p:spTgt spid="224323"/>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224323"/>
                                        </p:tgtEl>
                                        <p:attrNameLst>
                                          <p:attrName>fillcolor</p:attrName>
                                        </p:attrNameLst>
                                      </p:cBhvr>
                                      <p:tavLst>
                                        <p:tav tm="0">
                                          <p:val>
                                            <p:clrVal>
                                              <a:schemeClr val="accent2"/>
                                            </p:clrVal>
                                          </p:val>
                                        </p:tav>
                                        <p:tav tm="50000">
                                          <p:val>
                                            <p:clrVal>
                                              <a:schemeClr val="hlink"/>
                                            </p:clrVal>
                                          </p:val>
                                        </p:tav>
                                      </p:tavLst>
                                    </p:anim>
                                    <p:set>
                                      <p:cBhvr>
                                        <p:cTn id="61" dur="80"/>
                                        <p:tgtEl>
                                          <p:spTgt spid="224323"/>
                                        </p:tgtEl>
                                        <p:attrNameLst>
                                          <p:attrName>fill.type</p:attrName>
                                        </p:attrNameLst>
                                      </p:cBhvr>
                                      <p:to>
                                        <p:strVal val="solid"/>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27" presetClass="entr" presetSubtype="0" fill="hold" grpId="0" nodeType="clickEffect">
                                  <p:stCondLst>
                                    <p:cond delay="0"/>
                                  </p:stCondLst>
                                  <p:iterate type="lt">
                                    <p:tmPct val="50000"/>
                                  </p:iterate>
                                  <p:childTnLst>
                                    <p:set>
                                      <p:cBhvr>
                                        <p:cTn id="65" dur="1" fill="hold">
                                          <p:stCondLst>
                                            <p:cond delay="0"/>
                                          </p:stCondLst>
                                        </p:cTn>
                                        <p:tgtEl>
                                          <p:spTgt spid="224324"/>
                                        </p:tgtEl>
                                        <p:attrNameLst>
                                          <p:attrName>style.visibility</p:attrName>
                                        </p:attrNameLst>
                                      </p:cBhvr>
                                      <p:to>
                                        <p:strVal val="visible"/>
                                      </p:to>
                                    </p:set>
                                    <p:anim calcmode="discrete" valueType="clr">
                                      <p:cBhvr override="childStyle">
                                        <p:cTn id="66" dur="80"/>
                                        <p:tgtEl>
                                          <p:spTgt spid="224324"/>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224324"/>
                                        </p:tgtEl>
                                        <p:attrNameLst>
                                          <p:attrName>fillcolor</p:attrName>
                                        </p:attrNameLst>
                                      </p:cBhvr>
                                      <p:tavLst>
                                        <p:tav tm="0">
                                          <p:val>
                                            <p:clrVal>
                                              <a:schemeClr val="accent2"/>
                                            </p:clrVal>
                                          </p:val>
                                        </p:tav>
                                        <p:tav tm="50000">
                                          <p:val>
                                            <p:clrVal>
                                              <a:schemeClr val="hlink"/>
                                            </p:clrVal>
                                          </p:val>
                                        </p:tav>
                                      </p:tavLst>
                                    </p:anim>
                                    <p:set>
                                      <p:cBhvr>
                                        <p:cTn id="68" dur="80"/>
                                        <p:tgtEl>
                                          <p:spTgt spid="224324"/>
                                        </p:tgtEl>
                                        <p:attrNameLst>
                                          <p:attrName>fill.type</p:attrName>
                                        </p:attrNameLst>
                                      </p:cBhvr>
                                      <p:to>
                                        <p:strVal val="solid"/>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1"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up)">
                                      <p:cBhvr>
                                        <p:cTn id="7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317" grpId="0"/>
      <p:bldP spid="224318" grpId="0"/>
      <p:bldP spid="224319" grpId="0"/>
      <p:bldP spid="224320" grpId="0"/>
      <p:bldP spid="224321" grpId="0"/>
      <p:bldP spid="224322" grpId="0"/>
      <p:bldP spid="224323" grpId="0"/>
      <p:bldP spid="2243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20061102141049510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375" y="1343025"/>
            <a:ext cx="5181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2" name="Picture 3" descr="157c17fa7bfcdb79034f56c7"/>
          <p:cNvPicPr>
            <a:picLocks noChangeAspect="1" noChangeArrowheads="1"/>
          </p:cNvPicPr>
          <p:nvPr/>
        </p:nvPicPr>
        <p:blipFill>
          <a:blip r:embed="rId4">
            <a:extLst>
              <a:ext uri="{28A0092B-C50C-407E-A947-70E740481C1C}">
                <a14:useLocalDpi xmlns:a14="http://schemas.microsoft.com/office/drawing/2010/main" val="0"/>
              </a:ext>
            </a:extLst>
          </a:blip>
          <a:srcRect r="60001"/>
          <a:stretch>
            <a:fillRect/>
          </a:stretch>
        </p:blipFill>
        <p:spPr bwMode="auto">
          <a:xfrm>
            <a:off x="1139825" y="1484313"/>
            <a:ext cx="1919288"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Line 4"/>
          <p:cNvSpPr>
            <a:spLocks noChangeShapeType="1"/>
          </p:cNvSpPr>
          <p:nvPr/>
        </p:nvSpPr>
        <p:spPr bwMode="auto">
          <a:xfrm>
            <a:off x="1981200" y="3652838"/>
            <a:ext cx="0" cy="1220787"/>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73829" name="Text Box 5"/>
          <p:cNvSpPr txBox="1">
            <a:spLocks noChangeArrowheads="1"/>
          </p:cNvSpPr>
          <p:nvPr/>
        </p:nvSpPr>
        <p:spPr bwMode="auto">
          <a:xfrm>
            <a:off x="2133600" y="4495800"/>
            <a:ext cx="6096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100" b="1">
                <a:solidFill>
                  <a:srgbClr val="0000FF"/>
                </a:solidFill>
                <a:latin typeface="Times New Roman" pitchFamily="18" charset="0"/>
              </a:rPr>
              <a:t>G</a:t>
            </a:r>
          </a:p>
        </p:txBody>
      </p:sp>
      <p:sp>
        <p:nvSpPr>
          <p:cNvPr id="68614" name="Line 6"/>
          <p:cNvSpPr>
            <a:spLocks noChangeShapeType="1"/>
          </p:cNvSpPr>
          <p:nvPr/>
        </p:nvSpPr>
        <p:spPr bwMode="auto">
          <a:xfrm flipV="1">
            <a:off x="1981200" y="2730500"/>
            <a:ext cx="0" cy="9144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73831" name="Oval 7"/>
          <p:cNvSpPr>
            <a:spLocks noChangeArrowheads="1"/>
          </p:cNvSpPr>
          <p:nvPr/>
        </p:nvSpPr>
        <p:spPr bwMode="auto">
          <a:xfrm>
            <a:off x="1933575" y="3644900"/>
            <a:ext cx="74613" cy="71438"/>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pPr>
              <a:buFont typeface="Arial" pitchFamily="34" charset="0"/>
              <a:buNone/>
            </a:pPr>
            <a:endParaRPr lang="zh-CN" altLang="zh-CN"/>
          </a:p>
        </p:txBody>
      </p:sp>
      <p:sp>
        <p:nvSpPr>
          <p:cNvPr id="973832" name="Text Box 8"/>
          <p:cNvSpPr txBox="1">
            <a:spLocks noChangeArrowheads="1"/>
          </p:cNvSpPr>
          <p:nvPr/>
        </p:nvSpPr>
        <p:spPr bwMode="auto">
          <a:xfrm>
            <a:off x="2057400" y="2133600"/>
            <a:ext cx="11430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900" b="1">
                <a:solidFill>
                  <a:srgbClr val="0000FF"/>
                </a:solidFill>
                <a:latin typeface="Times New Roman" pitchFamily="18" charset="0"/>
              </a:rPr>
              <a:t>F</a:t>
            </a:r>
            <a:r>
              <a:rPr lang="zh-CN" altLang="en-US" sz="3900" b="1" baseline="-25000">
                <a:solidFill>
                  <a:srgbClr val="0000FF"/>
                </a:solidFill>
                <a:latin typeface="Times New Roman" pitchFamily="18" charset="0"/>
              </a:rPr>
              <a:t>支</a:t>
            </a:r>
          </a:p>
        </p:txBody>
      </p:sp>
      <p:sp>
        <p:nvSpPr>
          <p:cNvPr id="68617" name="Line 9"/>
          <p:cNvSpPr>
            <a:spLocks noChangeShapeType="1"/>
          </p:cNvSpPr>
          <p:nvPr/>
        </p:nvSpPr>
        <p:spPr bwMode="auto">
          <a:xfrm>
            <a:off x="6457950" y="3157538"/>
            <a:ext cx="0" cy="1858962"/>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73834" name="Text Box 10"/>
          <p:cNvSpPr txBox="1">
            <a:spLocks noChangeArrowheads="1"/>
          </p:cNvSpPr>
          <p:nvPr/>
        </p:nvSpPr>
        <p:spPr bwMode="auto">
          <a:xfrm>
            <a:off x="6457950" y="4551363"/>
            <a:ext cx="60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100" b="1">
                <a:solidFill>
                  <a:srgbClr val="66FF33"/>
                </a:solidFill>
                <a:latin typeface="Times New Roman" pitchFamily="18" charset="0"/>
              </a:rPr>
              <a:t>G</a:t>
            </a:r>
          </a:p>
        </p:txBody>
      </p:sp>
      <p:sp>
        <p:nvSpPr>
          <p:cNvPr id="68619" name="Line 11"/>
          <p:cNvSpPr>
            <a:spLocks noChangeShapeType="1"/>
          </p:cNvSpPr>
          <p:nvPr/>
        </p:nvSpPr>
        <p:spPr bwMode="auto">
          <a:xfrm flipV="1">
            <a:off x="6457950" y="1635125"/>
            <a:ext cx="0" cy="15240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73836" name="Oval 12"/>
          <p:cNvSpPr>
            <a:spLocks noChangeArrowheads="1"/>
          </p:cNvSpPr>
          <p:nvPr/>
        </p:nvSpPr>
        <p:spPr bwMode="auto">
          <a:xfrm>
            <a:off x="6411913" y="3106738"/>
            <a:ext cx="93662" cy="142875"/>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pPr>
              <a:buFont typeface="Arial" pitchFamily="34" charset="0"/>
              <a:buNone/>
            </a:pPr>
            <a:endParaRPr lang="zh-CN" altLang="zh-CN"/>
          </a:p>
        </p:txBody>
      </p:sp>
      <p:sp>
        <p:nvSpPr>
          <p:cNvPr id="973837" name="Text Box 13"/>
          <p:cNvSpPr txBox="1">
            <a:spLocks noChangeArrowheads="1"/>
          </p:cNvSpPr>
          <p:nvPr/>
        </p:nvSpPr>
        <p:spPr bwMode="auto">
          <a:xfrm>
            <a:off x="6457950" y="1196975"/>
            <a:ext cx="114300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900" b="1">
                <a:solidFill>
                  <a:srgbClr val="66FF33"/>
                </a:solidFill>
                <a:latin typeface="Times New Roman" pitchFamily="18" charset="0"/>
              </a:rPr>
              <a:t>F</a:t>
            </a:r>
            <a:r>
              <a:rPr lang="zh-CN" altLang="en-US" sz="3900" b="1" baseline="-25000">
                <a:solidFill>
                  <a:srgbClr val="66FF33"/>
                </a:solidFill>
                <a:latin typeface="Times New Roman" pitchFamily="18" charset="0"/>
              </a:rPr>
              <a:t>浮</a:t>
            </a:r>
          </a:p>
        </p:txBody>
      </p:sp>
      <p:sp>
        <p:nvSpPr>
          <p:cNvPr id="35853" name="Text Box 14"/>
          <p:cNvSpPr txBox="1">
            <a:spLocks noChangeArrowheads="1"/>
          </p:cNvSpPr>
          <p:nvPr/>
        </p:nvSpPr>
        <p:spPr bwMode="auto">
          <a:xfrm>
            <a:off x="1176338" y="5157788"/>
            <a:ext cx="281940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700">
                <a:latin typeface="Tahoma" pitchFamily="34" charset="0"/>
                <a:ea typeface="黑体" pitchFamily="49" charset="-122"/>
              </a:rPr>
              <a:t>静止状态</a:t>
            </a:r>
          </a:p>
          <a:p>
            <a:pPr>
              <a:spcBef>
                <a:spcPct val="50000"/>
              </a:spcBef>
            </a:pPr>
            <a:r>
              <a:rPr lang="en-US" altLang="zh-CN" sz="2300">
                <a:ea typeface="黑体" pitchFamily="49" charset="-122"/>
              </a:rPr>
              <a:t>——</a:t>
            </a:r>
            <a:r>
              <a:rPr lang="zh-CN" altLang="en-US" sz="2300">
                <a:latin typeface="Tahoma" pitchFamily="34" charset="0"/>
                <a:ea typeface="黑体" pitchFamily="49" charset="-122"/>
              </a:rPr>
              <a:t>平衡状态</a:t>
            </a:r>
          </a:p>
        </p:txBody>
      </p:sp>
      <p:sp>
        <p:nvSpPr>
          <p:cNvPr id="35854" name="Text Box 15"/>
          <p:cNvSpPr txBox="1">
            <a:spLocks noChangeArrowheads="1"/>
          </p:cNvSpPr>
          <p:nvPr/>
        </p:nvSpPr>
        <p:spPr bwMode="auto">
          <a:xfrm>
            <a:off x="4570413" y="5191125"/>
            <a:ext cx="39624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spAutoFit/>
          </a:bodyPr>
          <a:lstStyle>
            <a:lvl1pPr defTabSz="700088">
              <a:defRPr>
                <a:solidFill>
                  <a:schemeClr val="tx1"/>
                </a:solidFill>
                <a:latin typeface="Arial" pitchFamily="34" charset="0"/>
                <a:ea typeface="宋体" pitchFamily="2" charset="-122"/>
              </a:defRPr>
            </a:lvl1pPr>
            <a:lvl2pPr defTabSz="700088">
              <a:defRPr>
                <a:solidFill>
                  <a:schemeClr val="tx1"/>
                </a:solidFill>
                <a:latin typeface="Arial" pitchFamily="34" charset="0"/>
                <a:ea typeface="宋体" pitchFamily="2" charset="-122"/>
              </a:defRPr>
            </a:lvl2pPr>
            <a:lvl3pPr defTabSz="700088">
              <a:defRPr>
                <a:solidFill>
                  <a:schemeClr val="tx1"/>
                </a:solidFill>
                <a:latin typeface="Arial" pitchFamily="34" charset="0"/>
                <a:ea typeface="宋体" pitchFamily="2" charset="-122"/>
              </a:defRPr>
            </a:lvl3pPr>
            <a:lvl4pPr defTabSz="700088">
              <a:defRPr>
                <a:solidFill>
                  <a:schemeClr val="tx1"/>
                </a:solidFill>
                <a:latin typeface="Arial" pitchFamily="34" charset="0"/>
                <a:ea typeface="宋体" pitchFamily="2" charset="-122"/>
              </a:defRPr>
            </a:lvl4pPr>
            <a:lvl5pPr defTabSz="700088">
              <a:defRPr>
                <a:solidFill>
                  <a:schemeClr val="tx1"/>
                </a:solidFill>
                <a:latin typeface="Arial" pitchFamily="34" charset="0"/>
                <a:ea typeface="宋体" pitchFamily="2" charset="-122"/>
              </a:defRPr>
            </a:lvl5pPr>
            <a:lvl6pPr defTabSz="700088" fontAlgn="base">
              <a:spcBef>
                <a:spcPct val="0"/>
              </a:spcBef>
              <a:spcAft>
                <a:spcPct val="0"/>
              </a:spcAft>
              <a:defRPr>
                <a:solidFill>
                  <a:schemeClr val="tx1"/>
                </a:solidFill>
                <a:latin typeface="Arial" pitchFamily="34" charset="0"/>
                <a:ea typeface="宋体" pitchFamily="2" charset="-122"/>
              </a:defRPr>
            </a:lvl6pPr>
            <a:lvl7pPr defTabSz="700088" fontAlgn="base">
              <a:spcBef>
                <a:spcPct val="0"/>
              </a:spcBef>
              <a:spcAft>
                <a:spcPct val="0"/>
              </a:spcAft>
              <a:defRPr>
                <a:solidFill>
                  <a:schemeClr val="tx1"/>
                </a:solidFill>
                <a:latin typeface="Arial" pitchFamily="34" charset="0"/>
                <a:ea typeface="宋体" pitchFamily="2" charset="-122"/>
              </a:defRPr>
            </a:lvl7pPr>
            <a:lvl8pPr defTabSz="700088" fontAlgn="base">
              <a:spcBef>
                <a:spcPct val="0"/>
              </a:spcBef>
              <a:spcAft>
                <a:spcPct val="0"/>
              </a:spcAft>
              <a:defRPr>
                <a:solidFill>
                  <a:schemeClr val="tx1"/>
                </a:solidFill>
                <a:latin typeface="Arial" pitchFamily="34" charset="0"/>
                <a:ea typeface="宋体" pitchFamily="2" charset="-122"/>
              </a:defRPr>
            </a:lvl8pPr>
            <a:lvl9pPr defTabSz="700088"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700">
                <a:latin typeface="Tahoma" pitchFamily="34" charset="0"/>
                <a:ea typeface="黑体" pitchFamily="49" charset="-122"/>
              </a:rPr>
              <a:t>匀速上升运动状态</a:t>
            </a:r>
          </a:p>
          <a:p>
            <a:pPr>
              <a:spcBef>
                <a:spcPct val="50000"/>
              </a:spcBef>
            </a:pPr>
            <a:r>
              <a:rPr lang="zh-CN" altLang="en-US" sz="2700">
                <a:latin typeface="Tahoma" pitchFamily="34" charset="0"/>
                <a:ea typeface="黑体" pitchFamily="49" charset="-122"/>
              </a:rPr>
              <a:t>          </a:t>
            </a:r>
            <a:r>
              <a:rPr lang="en-US" altLang="zh-CN" sz="2300">
                <a:ea typeface="黑体" pitchFamily="49" charset="-122"/>
              </a:rPr>
              <a:t>——</a:t>
            </a:r>
            <a:r>
              <a:rPr lang="zh-CN" altLang="en-US" sz="2300">
                <a:latin typeface="Tahoma" pitchFamily="34" charset="0"/>
                <a:ea typeface="黑体" pitchFamily="49" charset="-122"/>
              </a:rPr>
              <a:t>平衡状态</a:t>
            </a:r>
          </a:p>
        </p:txBody>
      </p:sp>
      <p:sp>
        <p:nvSpPr>
          <p:cNvPr id="35855" name="Rectangle 17"/>
          <p:cNvSpPr>
            <a:spLocks noRot="1" noChangeArrowheads="1"/>
          </p:cNvSpPr>
          <p:nvPr/>
        </p:nvSpPr>
        <p:spPr bwMode="auto">
          <a:xfrm>
            <a:off x="250825" y="341313"/>
            <a:ext cx="38893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67" tIns="44833" rIns="89667" bIns="44833" anchor="ctr"/>
          <a:lstStyle/>
          <a:p>
            <a:pPr eaLnBrk="0" hangingPunct="0"/>
            <a:r>
              <a:rPr lang="zh-CN" altLang="en-US" sz="3600">
                <a:solidFill>
                  <a:srgbClr val="F8081F"/>
                </a:solidFill>
                <a:ea typeface="黑体" pitchFamily="49" charset="-122"/>
              </a:rPr>
              <a:t>二力平衡的应用</a:t>
            </a:r>
          </a:p>
        </p:txBody>
      </p:sp>
    </p:spTree>
    <p:extLst>
      <p:ext uri="{BB962C8B-B14F-4D97-AF65-F5344CB8AC3E}">
        <p14:creationId xmlns:p14="http://schemas.microsoft.com/office/powerpoint/2010/main" val="234444533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nodePh="1">
                                  <p:stCondLst>
                                    <p:cond delay="0"/>
                                  </p:stCondLst>
                                  <p:endCondLst>
                                    <p:cond delay="0"/>
                                  </p:endCondLst>
                                  <p:childTnLst>
                                    <p:set>
                                      <p:cBhvr>
                                        <p:cTn id="6" dur="1" fill="hold">
                                          <p:stCondLst>
                                            <p:cond delay="0"/>
                                          </p:stCondLst>
                                        </p:cTn>
                                        <p:tgtEl>
                                          <p:spTgt spid="973831"/>
                                        </p:tgtEl>
                                        <p:attrNameLst>
                                          <p:attrName>style.visibility</p:attrName>
                                        </p:attrNameLst>
                                      </p:cBhvr>
                                      <p:to>
                                        <p:strVal val="visible"/>
                                      </p:to>
                                    </p:set>
                                    <p:animEffect transition="in" filter="checkerboard(across)">
                                      <p:cBhvr>
                                        <p:cTn id="7" dur="500"/>
                                        <p:tgtEl>
                                          <p:spTgt spid="973831"/>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8612"/>
                                        </p:tgtEl>
                                        <p:attrNameLst>
                                          <p:attrName>style.visibility</p:attrName>
                                        </p:attrNameLst>
                                      </p:cBhvr>
                                      <p:to>
                                        <p:strVal val="visible"/>
                                      </p:to>
                                    </p:set>
                                    <p:animEffect transition="in" filter="checkerboard(across)">
                                      <p:cBhvr>
                                        <p:cTn id="11" dur="1000"/>
                                        <p:tgtEl>
                                          <p:spTgt spid="68612"/>
                                        </p:tgtEl>
                                      </p:cBhvr>
                                    </p:animEffect>
                                  </p:childTnLst>
                                </p:cTn>
                              </p:par>
                            </p:childTnLst>
                          </p:cTn>
                        </p:par>
                        <p:par>
                          <p:cTn id="12" fill="hold" nodeType="afterGroup">
                            <p:stCondLst>
                              <p:cond delay="1500"/>
                            </p:stCondLst>
                            <p:childTnLst>
                              <p:par>
                                <p:cTn id="13" presetID="5" presetClass="entr" presetSubtype="10" fill="hold" grpId="0" nodeType="afterEffect">
                                  <p:stCondLst>
                                    <p:cond delay="0"/>
                                  </p:stCondLst>
                                  <p:childTnLst>
                                    <p:set>
                                      <p:cBhvr>
                                        <p:cTn id="14" dur="1" fill="hold">
                                          <p:stCondLst>
                                            <p:cond delay="0"/>
                                          </p:stCondLst>
                                        </p:cTn>
                                        <p:tgtEl>
                                          <p:spTgt spid="973829"/>
                                        </p:tgtEl>
                                        <p:attrNameLst>
                                          <p:attrName>style.visibility</p:attrName>
                                        </p:attrNameLst>
                                      </p:cBhvr>
                                      <p:to>
                                        <p:strVal val="visible"/>
                                      </p:to>
                                    </p:set>
                                    <p:animEffect transition="in" filter="checkerboard(across)">
                                      <p:cBhvr>
                                        <p:cTn id="15" dur="500"/>
                                        <p:tgtEl>
                                          <p:spTgt spid="973829"/>
                                        </p:tgtEl>
                                      </p:cBhvr>
                                    </p:animEffect>
                                  </p:childTnLst>
                                </p:cTn>
                              </p:par>
                            </p:childTnLst>
                          </p:cTn>
                        </p:par>
                        <p:par>
                          <p:cTn id="16" fill="hold" nodeType="afterGroup">
                            <p:stCondLst>
                              <p:cond delay="2000"/>
                            </p:stCondLst>
                            <p:childTnLst>
                              <p:par>
                                <p:cTn id="17" presetID="5" presetClass="entr" presetSubtype="10" fill="hold" grpId="0" nodeType="afterEffect">
                                  <p:stCondLst>
                                    <p:cond delay="0"/>
                                  </p:stCondLst>
                                  <p:childTnLst>
                                    <p:set>
                                      <p:cBhvr>
                                        <p:cTn id="18" dur="1" fill="hold">
                                          <p:stCondLst>
                                            <p:cond delay="0"/>
                                          </p:stCondLst>
                                        </p:cTn>
                                        <p:tgtEl>
                                          <p:spTgt spid="68614"/>
                                        </p:tgtEl>
                                        <p:attrNameLst>
                                          <p:attrName>style.visibility</p:attrName>
                                        </p:attrNameLst>
                                      </p:cBhvr>
                                      <p:to>
                                        <p:strVal val="visible"/>
                                      </p:to>
                                    </p:set>
                                    <p:animEffect transition="in" filter="checkerboard(across)">
                                      <p:cBhvr>
                                        <p:cTn id="19" dur="1000"/>
                                        <p:tgtEl>
                                          <p:spTgt spid="68614"/>
                                        </p:tgtEl>
                                      </p:cBhvr>
                                    </p:animEffect>
                                  </p:childTnLst>
                                </p:cTn>
                              </p:par>
                            </p:childTnLst>
                          </p:cTn>
                        </p:par>
                        <p:par>
                          <p:cTn id="20" fill="hold" nodeType="afterGroup">
                            <p:stCondLst>
                              <p:cond delay="3000"/>
                            </p:stCondLst>
                            <p:childTnLst>
                              <p:par>
                                <p:cTn id="21" presetID="5" presetClass="entr" presetSubtype="10" fill="hold" grpId="0" nodeType="afterEffect">
                                  <p:stCondLst>
                                    <p:cond delay="0"/>
                                  </p:stCondLst>
                                  <p:childTnLst>
                                    <p:set>
                                      <p:cBhvr>
                                        <p:cTn id="22" dur="1" fill="hold">
                                          <p:stCondLst>
                                            <p:cond delay="0"/>
                                          </p:stCondLst>
                                        </p:cTn>
                                        <p:tgtEl>
                                          <p:spTgt spid="973832"/>
                                        </p:tgtEl>
                                        <p:attrNameLst>
                                          <p:attrName>style.visibility</p:attrName>
                                        </p:attrNameLst>
                                      </p:cBhvr>
                                      <p:to>
                                        <p:strVal val="visible"/>
                                      </p:to>
                                    </p:set>
                                    <p:animEffect transition="in" filter="checkerboard(across)">
                                      <p:cBhvr>
                                        <p:cTn id="23" dur="500"/>
                                        <p:tgtEl>
                                          <p:spTgt spid="97383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nodePh="1">
                                  <p:stCondLst>
                                    <p:cond delay="0"/>
                                  </p:stCondLst>
                                  <p:endCondLst>
                                    <p:cond delay="0"/>
                                  </p:endCondLst>
                                  <p:childTnLst>
                                    <p:set>
                                      <p:cBhvr>
                                        <p:cTn id="27" dur="1" fill="hold">
                                          <p:stCondLst>
                                            <p:cond delay="0"/>
                                          </p:stCondLst>
                                        </p:cTn>
                                        <p:tgtEl>
                                          <p:spTgt spid="973836"/>
                                        </p:tgtEl>
                                        <p:attrNameLst>
                                          <p:attrName>style.visibility</p:attrName>
                                        </p:attrNameLst>
                                      </p:cBhvr>
                                      <p:to>
                                        <p:strVal val="visible"/>
                                      </p:to>
                                    </p:set>
                                    <p:animEffect transition="in" filter="checkerboard(across)">
                                      <p:cBhvr>
                                        <p:cTn id="28" dur="500"/>
                                        <p:tgtEl>
                                          <p:spTgt spid="973836"/>
                                        </p:tgtEl>
                                      </p:cBhvr>
                                    </p:animEffect>
                                  </p:childTnLst>
                                </p:cTn>
                              </p:par>
                            </p:childTnLst>
                          </p:cTn>
                        </p:par>
                        <p:par>
                          <p:cTn id="29" fill="hold" nodeType="afterGroup">
                            <p:stCondLst>
                              <p:cond delay="500"/>
                            </p:stCondLst>
                            <p:childTnLst>
                              <p:par>
                                <p:cTn id="30" presetID="5" presetClass="entr" presetSubtype="10" fill="hold" grpId="0" nodeType="afterEffect">
                                  <p:stCondLst>
                                    <p:cond delay="0"/>
                                  </p:stCondLst>
                                  <p:childTnLst>
                                    <p:set>
                                      <p:cBhvr>
                                        <p:cTn id="31" dur="1" fill="hold">
                                          <p:stCondLst>
                                            <p:cond delay="0"/>
                                          </p:stCondLst>
                                        </p:cTn>
                                        <p:tgtEl>
                                          <p:spTgt spid="68617"/>
                                        </p:tgtEl>
                                        <p:attrNameLst>
                                          <p:attrName>style.visibility</p:attrName>
                                        </p:attrNameLst>
                                      </p:cBhvr>
                                      <p:to>
                                        <p:strVal val="visible"/>
                                      </p:to>
                                    </p:set>
                                    <p:animEffect transition="in" filter="checkerboard(across)">
                                      <p:cBhvr>
                                        <p:cTn id="32" dur="1000"/>
                                        <p:tgtEl>
                                          <p:spTgt spid="68617"/>
                                        </p:tgtEl>
                                      </p:cBhvr>
                                    </p:animEffect>
                                  </p:childTnLst>
                                </p:cTn>
                              </p:par>
                            </p:childTnLst>
                          </p:cTn>
                        </p:par>
                        <p:par>
                          <p:cTn id="33" fill="hold" nodeType="afterGroup">
                            <p:stCondLst>
                              <p:cond delay="1500"/>
                            </p:stCondLst>
                            <p:childTnLst>
                              <p:par>
                                <p:cTn id="34" presetID="5" presetClass="entr" presetSubtype="10" fill="hold" grpId="0" nodeType="afterEffect">
                                  <p:stCondLst>
                                    <p:cond delay="0"/>
                                  </p:stCondLst>
                                  <p:childTnLst>
                                    <p:set>
                                      <p:cBhvr>
                                        <p:cTn id="35" dur="1" fill="hold">
                                          <p:stCondLst>
                                            <p:cond delay="0"/>
                                          </p:stCondLst>
                                        </p:cTn>
                                        <p:tgtEl>
                                          <p:spTgt spid="973834"/>
                                        </p:tgtEl>
                                        <p:attrNameLst>
                                          <p:attrName>style.visibility</p:attrName>
                                        </p:attrNameLst>
                                      </p:cBhvr>
                                      <p:to>
                                        <p:strVal val="visible"/>
                                      </p:to>
                                    </p:set>
                                    <p:animEffect transition="in" filter="checkerboard(across)">
                                      <p:cBhvr>
                                        <p:cTn id="36" dur="500"/>
                                        <p:tgtEl>
                                          <p:spTgt spid="973834"/>
                                        </p:tgtEl>
                                      </p:cBhvr>
                                    </p:animEffect>
                                  </p:childTnLst>
                                </p:cTn>
                              </p:par>
                            </p:childTnLst>
                          </p:cTn>
                        </p:par>
                        <p:par>
                          <p:cTn id="37" fill="hold" nodeType="afterGroup">
                            <p:stCondLst>
                              <p:cond delay="2000"/>
                            </p:stCondLst>
                            <p:childTnLst>
                              <p:par>
                                <p:cTn id="38" presetID="5" presetClass="entr" presetSubtype="10" fill="hold" grpId="0" nodeType="afterEffect">
                                  <p:stCondLst>
                                    <p:cond delay="0"/>
                                  </p:stCondLst>
                                  <p:childTnLst>
                                    <p:set>
                                      <p:cBhvr>
                                        <p:cTn id="39" dur="1" fill="hold">
                                          <p:stCondLst>
                                            <p:cond delay="0"/>
                                          </p:stCondLst>
                                        </p:cTn>
                                        <p:tgtEl>
                                          <p:spTgt spid="68619"/>
                                        </p:tgtEl>
                                        <p:attrNameLst>
                                          <p:attrName>style.visibility</p:attrName>
                                        </p:attrNameLst>
                                      </p:cBhvr>
                                      <p:to>
                                        <p:strVal val="visible"/>
                                      </p:to>
                                    </p:set>
                                    <p:animEffect transition="in" filter="checkerboard(across)">
                                      <p:cBhvr>
                                        <p:cTn id="40" dur="1000"/>
                                        <p:tgtEl>
                                          <p:spTgt spid="68619"/>
                                        </p:tgtEl>
                                      </p:cBhvr>
                                    </p:animEffect>
                                  </p:childTnLst>
                                </p:cTn>
                              </p:par>
                            </p:childTnLst>
                          </p:cTn>
                        </p:par>
                        <p:par>
                          <p:cTn id="41" fill="hold" nodeType="afterGroup">
                            <p:stCondLst>
                              <p:cond delay="3000"/>
                            </p:stCondLst>
                            <p:childTnLst>
                              <p:par>
                                <p:cTn id="42" presetID="5" presetClass="entr" presetSubtype="10" fill="hold" grpId="0" nodeType="afterEffect">
                                  <p:stCondLst>
                                    <p:cond delay="0"/>
                                  </p:stCondLst>
                                  <p:childTnLst>
                                    <p:set>
                                      <p:cBhvr>
                                        <p:cTn id="43" dur="1" fill="hold">
                                          <p:stCondLst>
                                            <p:cond delay="0"/>
                                          </p:stCondLst>
                                        </p:cTn>
                                        <p:tgtEl>
                                          <p:spTgt spid="973837"/>
                                        </p:tgtEl>
                                        <p:attrNameLst>
                                          <p:attrName>style.visibility</p:attrName>
                                        </p:attrNameLst>
                                      </p:cBhvr>
                                      <p:to>
                                        <p:strVal val="visible"/>
                                      </p:to>
                                    </p:set>
                                    <p:animEffect transition="in" filter="checkerboard(across)">
                                      <p:cBhvr>
                                        <p:cTn id="44" dur="500"/>
                                        <p:tgtEl>
                                          <p:spTgt spid="973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p:bldP spid="973829" grpId="0"/>
      <p:bldP spid="68614" grpId="0" animBg="1"/>
      <p:bldP spid="973831" grpId="0"/>
      <p:bldP spid="973832" grpId="0"/>
      <p:bldP spid="68617" grpId="0" animBg="1"/>
      <p:bldP spid="973834" grpId="0"/>
      <p:bldP spid="68619" grpId="0" animBg="1"/>
      <p:bldP spid="973836" grpId="0"/>
      <p:bldP spid="9738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6"/>
          <p:cNvSpPr>
            <a:spLocks noChangeArrowheads="1"/>
          </p:cNvSpPr>
          <p:nvPr/>
        </p:nvSpPr>
        <p:spPr bwMode="auto">
          <a:xfrm>
            <a:off x="2087563" y="1214438"/>
            <a:ext cx="12557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zh-CN" altLang="en-US" sz="2800" b="1">
                <a:latin typeface="宋体" pitchFamily="2" charset="-122"/>
              </a:rPr>
              <a:t>平衡力</a:t>
            </a:r>
          </a:p>
        </p:txBody>
      </p:sp>
      <p:sp>
        <p:nvSpPr>
          <p:cNvPr id="37890" name="Line 17"/>
          <p:cNvSpPr>
            <a:spLocks noChangeShapeType="1"/>
          </p:cNvSpPr>
          <p:nvPr/>
        </p:nvSpPr>
        <p:spPr bwMode="auto">
          <a:xfrm>
            <a:off x="3571875" y="1571625"/>
            <a:ext cx="1223963" cy="0"/>
          </a:xfrm>
          <a:prstGeom prst="line">
            <a:avLst/>
          </a:prstGeom>
          <a:noFill/>
          <a:ln w="571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7891" name="Text Box 18"/>
          <p:cNvSpPr txBox="1">
            <a:spLocks noChangeArrowheads="1"/>
          </p:cNvSpPr>
          <p:nvPr/>
        </p:nvSpPr>
        <p:spPr bwMode="auto">
          <a:xfrm>
            <a:off x="4929188" y="1214438"/>
            <a:ext cx="36004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宋体" pitchFamily="2" charset="-122"/>
              </a:rPr>
              <a:t>运动状态</a:t>
            </a:r>
            <a:r>
              <a:rPr lang="zh-CN" altLang="en-US" sz="2800" b="1">
                <a:solidFill>
                  <a:srgbClr val="FF0000"/>
                </a:solidFill>
                <a:latin typeface="宋体" pitchFamily="2" charset="-122"/>
              </a:rPr>
              <a:t>不改变</a:t>
            </a:r>
          </a:p>
        </p:txBody>
      </p:sp>
      <p:grpSp>
        <p:nvGrpSpPr>
          <p:cNvPr id="2" name="组合 21"/>
          <p:cNvGrpSpPr>
            <a:grpSpLocks/>
          </p:cNvGrpSpPr>
          <p:nvPr/>
        </p:nvGrpSpPr>
        <p:grpSpPr bwMode="auto">
          <a:xfrm>
            <a:off x="3492500" y="2205038"/>
            <a:ext cx="1214438" cy="3176587"/>
            <a:chOff x="1508148" y="2071678"/>
            <a:chExt cx="1136650" cy="3790950"/>
          </a:xfrm>
        </p:grpSpPr>
        <p:sp>
          <p:nvSpPr>
            <p:cNvPr id="37893" name="Rectangle 20"/>
            <p:cNvSpPr>
              <a:spLocks noChangeArrowheads="1"/>
            </p:cNvSpPr>
            <p:nvPr/>
          </p:nvSpPr>
          <p:spPr bwMode="auto">
            <a:xfrm>
              <a:off x="1508148" y="3440103"/>
              <a:ext cx="1008063" cy="719137"/>
            </a:xfrm>
            <a:prstGeom prst="rect">
              <a:avLst/>
            </a:prstGeom>
            <a:solidFill>
              <a:schemeClr val="accent1"/>
            </a:solidFill>
            <a:ln w="9525">
              <a:solidFill>
                <a:schemeClr val="tx1"/>
              </a:solidFill>
              <a:miter lim="800000"/>
              <a:headEnd/>
              <a:tailEnd/>
            </a:ln>
          </p:spPr>
          <p:txBody>
            <a:bodyPr wrap="none" anchor="ctr"/>
            <a:lstStyle/>
            <a:p>
              <a:endParaRPr lang="zh-CN" altLang="zh-CN">
                <a:latin typeface="Tahoma" pitchFamily="34" charset="0"/>
              </a:endParaRPr>
            </a:p>
          </p:txBody>
        </p:sp>
        <p:grpSp>
          <p:nvGrpSpPr>
            <p:cNvPr id="37894" name="Group 21"/>
            <p:cNvGrpSpPr>
              <a:grpSpLocks/>
            </p:cNvGrpSpPr>
            <p:nvPr/>
          </p:nvGrpSpPr>
          <p:grpSpPr bwMode="auto">
            <a:xfrm>
              <a:off x="2011386" y="2071678"/>
              <a:ext cx="633412" cy="1714500"/>
              <a:chOff x="1302" y="1661"/>
              <a:chExt cx="399" cy="1080"/>
            </a:xfrm>
          </p:grpSpPr>
          <p:sp>
            <p:nvSpPr>
              <p:cNvPr id="37895" name="Line 22"/>
              <p:cNvSpPr>
                <a:spLocks noChangeShapeType="1"/>
              </p:cNvSpPr>
              <p:nvPr/>
            </p:nvSpPr>
            <p:spPr bwMode="auto">
              <a:xfrm flipV="1">
                <a:off x="1302" y="1706"/>
                <a:ext cx="8" cy="1035"/>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37896" name="Text Box 23"/>
              <p:cNvSpPr txBox="1">
                <a:spLocks noChangeArrowheads="1"/>
              </p:cNvSpPr>
              <p:nvPr/>
            </p:nvSpPr>
            <p:spPr bwMode="auto">
              <a:xfrm>
                <a:off x="1383" y="1661"/>
                <a:ext cx="31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i="1">
                    <a:solidFill>
                      <a:srgbClr val="F8081F"/>
                    </a:solidFill>
                    <a:latin typeface="Calibri" pitchFamily="34" charset="0"/>
                  </a:rPr>
                  <a:t>Ｆ</a:t>
                </a:r>
                <a:endParaRPr lang="zh-CN" altLang="en-US" b="1" i="1">
                  <a:solidFill>
                    <a:srgbClr val="F8081F"/>
                  </a:solidFill>
                  <a:latin typeface="Tahoma" pitchFamily="34" charset="0"/>
                </a:endParaRPr>
              </a:p>
            </p:txBody>
          </p:sp>
        </p:grpSp>
        <p:grpSp>
          <p:nvGrpSpPr>
            <p:cNvPr id="37897" name="Group 24"/>
            <p:cNvGrpSpPr>
              <a:grpSpLocks/>
            </p:cNvGrpSpPr>
            <p:nvPr/>
          </p:nvGrpSpPr>
          <p:grpSpPr bwMode="auto">
            <a:xfrm>
              <a:off x="1939948" y="3727440"/>
              <a:ext cx="504825" cy="2135188"/>
              <a:chOff x="1383" y="2704"/>
              <a:chExt cx="318" cy="1345"/>
            </a:xfrm>
          </p:grpSpPr>
          <p:grpSp>
            <p:nvGrpSpPr>
              <p:cNvPr id="37898" name="Group 25"/>
              <p:cNvGrpSpPr>
                <a:grpSpLocks/>
              </p:cNvGrpSpPr>
              <p:nvPr/>
            </p:nvGrpSpPr>
            <p:grpSpPr bwMode="auto">
              <a:xfrm>
                <a:off x="1383" y="2750"/>
                <a:ext cx="318" cy="1299"/>
                <a:chOff x="1383" y="2750"/>
                <a:chExt cx="318" cy="1299"/>
              </a:xfrm>
            </p:grpSpPr>
            <p:sp>
              <p:nvSpPr>
                <p:cNvPr id="37899" name="Line 26"/>
                <p:cNvSpPr>
                  <a:spLocks noChangeShapeType="1"/>
                </p:cNvSpPr>
                <p:nvPr/>
              </p:nvSpPr>
              <p:spPr bwMode="auto">
                <a:xfrm>
                  <a:off x="1429" y="2750"/>
                  <a:ext cx="0" cy="1088"/>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37900" name="Text Box 27"/>
                <p:cNvSpPr txBox="1">
                  <a:spLocks noChangeArrowheads="1"/>
                </p:cNvSpPr>
                <p:nvPr/>
              </p:nvSpPr>
              <p:spPr bwMode="auto">
                <a:xfrm>
                  <a:off x="1383" y="3567"/>
                  <a:ext cx="31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i="1">
                      <a:solidFill>
                        <a:srgbClr val="F8081F"/>
                      </a:solidFill>
                      <a:latin typeface="Calibri" pitchFamily="34" charset="0"/>
                    </a:rPr>
                    <a:t>Ｇ</a:t>
                  </a:r>
                  <a:endParaRPr lang="zh-CN" altLang="en-US" b="1" i="1">
                    <a:solidFill>
                      <a:srgbClr val="F8081F"/>
                    </a:solidFill>
                    <a:latin typeface="Tahoma" pitchFamily="34" charset="0"/>
                  </a:endParaRPr>
                </a:p>
              </p:txBody>
            </p:sp>
          </p:grpSp>
          <p:sp>
            <p:nvSpPr>
              <p:cNvPr id="37901" name="Oval 28"/>
              <p:cNvSpPr>
                <a:spLocks noChangeArrowheads="1"/>
              </p:cNvSpPr>
              <p:nvPr/>
            </p:nvSpPr>
            <p:spPr bwMode="auto">
              <a:xfrm>
                <a:off x="1383" y="2704"/>
                <a:ext cx="91" cy="90"/>
              </a:xfrm>
              <a:prstGeom prst="ellipse">
                <a:avLst/>
              </a:prstGeom>
              <a:solidFill>
                <a:srgbClr val="FF0000"/>
              </a:solidFill>
              <a:ln w="9525">
                <a:solidFill>
                  <a:schemeClr val="tx1"/>
                </a:solidFill>
                <a:round/>
                <a:headEnd/>
                <a:tailEnd/>
              </a:ln>
            </p:spPr>
            <p:txBody>
              <a:bodyPr wrap="none" anchor="ctr"/>
              <a:lstStyle/>
              <a:p>
                <a:endParaRPr lang="zh-CN" altLang="zh-CN">
                  <a:latin typeface="Tahoma" pitchFamily="34" charset="0"/>
                </a:endParaRPr>
              </a:p>
            </p:txBody>
          </p:sp>
        </p:grpSp>
      </p:grpSp>
      <p:sp>
        <p:nvSpPr>
          <p:cNvPr id="37902" name="Text Box 29"/>
          <p:cNvSpPr txBox="1">
            <a:spLocks noChangeArrowheads="1"/>
          </p:cNvSpPr>
          <p:nvPr/>
        </p:nvSpPr>
        <p:spPr bwMode="auto">
          <a:xfrm>
            <a:off x="4938713" y="3463925"/>
            <a:ext cx="19700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800" b="1">
                <a:latin typeface="宋体" pitchFamily="2" charset="-122"/>
              </a:rPr>
              <a:t>向上匀速：</a:t>
            </a:r>
          </a:p>
        </p:txBody>
      </p:sp>
      <p:sp>
        <p:nvSpPr>
          <p:cNvPr id="974864" name="Text Box 30"/>
          <p:cNvSpPr txBox="1">
            <a:spLocks noChangeArrowheads="1"/>
          </p:cNvSpPr>
          <p:nvPr/>
        </p:nvSpPr>
        <p:spPr bwMode="auto">
          <a:xfrm>
            <a:off x="7254875" y="3440113"/>
            <a:ext cx="9794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FF0000"/>
                </a:solidFill>
                <a:latin typeface="Times New Roman" pitchFamily="18" charset="0"/>
                <a:ea typeface="楷体" pitchFamily="49" charset="-122"/>
              </a:rPr>
              <a:t>F</a:t>
            </a:r>
            <a:r>
              <a:rPr lang="en-US" altLang="zh-CN" sz="3200" b="1">
                <a:solidFill>
                  <a:srgbClr val="FF0000"/>
                </a:solidFill>
                <a:latin typeface="Times New Roman" pitchFamily="18" charset="0"/>
                <a:ea typeface="楷体" pitchFamily="49" charset="-122"/>
              </a:rPr>
              <a:t>=</a:t>
            </a:r>
            <a:r>
              <a:rPr lang="en-US" altLang="zh-CN" sz="3200" b="1" i="1">
                <a:solidFill>
                  <a:srgbClr val="FF0000"/>
                </a:solidFill>
                <a:latin typeface="Times New Roman" pitchFamily="18" charset="0"/>
                <a:ea typeface="楷体" pitchFamily="49" charset="-122"/>
              </a:rPr>
              <a:t>G</a:t>
            </a:r>
          </a:p>
        </p:txBody>
      </p:sp>
      <p:sp>
        <p:nvSpPr>
          <p:cNvPr id="37904" name="Text Box 31"/>
          <p:cNvSpPr txBox="1">
            <a:spLocks noChangeArrowheads="1"/>
          </p:cNvSpPr>
          <p:nvPr/>
        </p:nvSpPr>
        <p:spPr bwMode="auto">
          <a:xfrm>
            <a:off x="4960938" y="4371975"/>
            <a:ext cx="19700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宋体" pitchFamily="2" charset="-122"/>
              </a:rPr>
              <a:t>向下匀速：</a:t>
            </a:r>
          </a:p>
        </p:txBody>
      </p:sp>
      <p:sp>
        <p:nvSpPr>
          <p:cNvPr id="974866" name="Text Box 32"/>
          <p:cNvSpPr txBox="1">
            <a:spLocks noChangeArrowheads="1"/>
          </p:cNvSpPr>
          <p:nvPr/>
        </p:nvSpPr>
        <p:spPr bwMode="auto">
          <a:xfrm>
            <a:off x="7254875" y="4379913"/>
            <a:ext cx="9794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FF0000"/>
                </a:solidFill>
                <a:latin typeface="Times New Roman" pitchFamily="18" charset="0"/>
                <a:ea typeface="楷体" pitchFamily="49" charset="-122"/>
              </a:rPr>
              <a:t>F</a:t>
            </a:r>
            <a:r>
              <a:rPr lang="en-US" altLang="zh-CN" sz="3200" b="1">
                <a:solidFill>
                  <a:srgbClr val="FF0000"/>
                </a:solidFill>
                <a:latin typeface="Times New Roman" pitchFamily="18" charset="0"/>
                <a:ea typeface="楷体" pitchFamily="49" charset="-122"/>
              </a:rPr>
              <a:t>=</a:t>
            </a:r>
            <a:r>
              <a:rPr lang="en-US" altLang="zh-CN" sz="3200" b="1" i="1">
                <a:solidFill>
                  <a:srgbClr val="FF0000"/>
                </a:solidFill>
                <a:latin typeface="Times New Roman" pitchFamily="18" charset="0"/>
                <a:ea typeface="楷体" pitchFamily="49" charset="-122"/>
              </a:rPr>
              <a:t>G</a:t>
            </a:r>
          </a:p>
        </p:txBody>
      </p:sp>
      <p:sp>
        <p:nvSpPr>
          <p:cNvPr id="37906" name="Text Box 33"/>
          <p:cNvSpPr txBox="1">
            <a:spLocks noChangeArrowheads="1"/>
          </p:cNvSpPr>
          <p:nvPr/>
        </p:nvSpPr>
        <p:spPr bwMode="auto">
          <a:xfrm>
            <a:off x="5565775" y="2571750"/>
            <a:ext cx="12557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宋体" pitchFamily="2" charset="-122"/>
              </a:rPr>
              <a:t>静止：</a:t>
            </a:r>
          </a:p>
        </p:txBody>
      </p:sp>
      <p:sp>
        <p:nvSpPr>
          <p:cNvPr id="974868" name="Text Box 35"/>
          <p:cNvSpPr txBox="1">
            <a:spLocks noChangeArrowheads="1"/>
          </p:cNvSpPr>
          <p:nvPr/>
        </p:nvSpPr>
        <p:spPr bwMode="auto">
          <a:xfrm>
            <a:off x="7181850" y="2571750"/>
            <a:ext cx="9794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FF0000"/>
                </a:solidFill>
                <a:latin typeface="Times New Roman" pitchFamily="18" charset="0"/>
                <a:ea typeface="楷体" pitchFamily="49" charset="-122"/>
              </a:rPr>
              <a:t>F</a:t>
            </a:r>
            <a:r>
              <a:rPr lang="en-US" altLang="zh-CN" sz="3200" b="1">
                <a:solidFill>
                  <a:srgbClr val="FF0000"/>
                </a:solidFill>
                <a:latin typeface="Times New Roman" pitchFamily="18" charset="0"/>
                <a:ea typeface="楷体" pitchFamily="49" charset="-122"/>
              </a:rPr>
              <a:t>=</a:t>
            </a:r>
            <a:r>
              <a:rPr lang="en-US" altLang="zh-CN" sz="3200" b="1" i="1">
                <a:solidFill>
                  <a:srgbClr val="FF0000"/>
                </a:solidFill>
                <a:latin typeface="Times New Roman" pitchFamily="18" charset="0"/>
                <a:ea typeface="楷体" pitchFamily="49" charset="-122"/>
              </a:rPr>
              <a:t>G</a:t>
            </a:r>
          </a:p>
        </p:txBody>
      </p:sp>
      <p:sp>
        <p:nvSpPr>
          <p:cNvPr id="974869" name="TextBox 22"/>
          <p:cNvSpPr txBox="1">
            <a:spLocks noChangeArrowheads="1"/>
          </p:cNvSpPr>
          <p:nvPr/>
        </p:nvSpPr>
        <p:spPr bwMode="auto">
          <a:xfrm>
            <a:off x="3009900" y="5291138"/>
            <a:ext cx="27146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p>
            <a:r>
              <a:rPr lang="zh-CN" altLang="en-US" sz="2800" b="1">
                <a:solidFill>
                  <a:srgbClr val="000000"/>
                </a:solidFill>
                <a:latin typeface="宋体" pitchFamily="2" charset="-122"/>
              </a:rPr>
              <a:t>一个物体只受拉力和重力的作用</a:t>
            </a:r>
          </a:p>
        </p:txBody>
      </p:sp>
      <p:pic>
        <p:nvPicPr>
          <p:cNvPr id="37909" name="Picture 6" descr="图片1"/>
          <p:cNvPicPr>
            <a:picLocks noChangeAspect="1" noChangeArrowheads="1"/>
          </p:cNvPicPr>
          <p:nvPr/>
        </p:nvPicPr>
        <p:blipFill>
          <a:blip r:embed="rId3">
            <a:extLst>
              <a:ext uri="{28A0092B-C50C-407E-A947-70E740481C1C}">
                <a14:useLocalDpi xmlns:a14="http://schemas.microsoft.com/office/drawing/2010/main" val="0"/>
              </a:ext>
            </a:extLst>
          </a:blip>
          <a:srcRect t="7576"/>
          <a:stretch>
            <a:fillRect/>
          </a:stretch>
        </p:blipFill>
        <p:spPr bwMode="auto">
          <a:xfrm>
            <a:off x="357188" y="2071688"/>
            <a:ext cx="2703512"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32997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74869"/>
                                        </p:tgtEl>
                                        <p:attrNameLst>
                                          <p:attrName>style.visibility</p:attrName>
                                        </p:attrNameLst>
                                      </p:cBhvr>
                                      <p:to>
                                        <p:strVal val="visible"/>
                                      </p:to>
                                    </p:set>
                                    <p:animEffect transition="in" filter="blinds(horizontal)">
                                      <p:cBhvr>
                                        <p:cTn id="10" dur="500"/>
                                        <p:tgtEl>
                                          <p:spTgt spid="97486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74868"/>
                                        </p:tgtEl>
                                        <p:attrNameLst>
                                          <p:attrName>style.visibility</p:attrName>
                                        </p:attrNameLst>
                                      </p:cBhvr>
                                      <p:to>
                                        <p:strVal val="visible"/>
                                      </p:to>
                                    </p:set>
                                    <p:anim calcmode="lin" valueType="num">
                                      <p:cBhvr additive="base">
                                        <p:cTn id="15" dur="500" fill="hold"/>
                                        <p:tgtEl>
                                          <p:spTgt spid="974868"/>
                                        </p:tgtEl>
                                        <p:attrNameLst>
                                          <p:attrName>ppt_x</p:attrName>
                                        </p:attrNameLst>
                                      </p:cBhvr>
                                      <p:tavLst>
                                        <p:tav tm="0">
                                          <p:val>
                                            <p:strVal val="#ppt_x"/>
                                          </p:val>
                                        </p:tav>
                                        <p:tav tm="100000">
                                          <p:val>
                                            <p:strVal val="#ppt_x"/>
                                          </p:val>
                                        </p:tav>
                                      </p:tavLst>
                                    </p:anim>
                                    <p:anim calcmode="lin" valueType="num">
                                      <p:cBhvr additive="base">
                                        <p:cTn id="16" dur="500" fill="hold"/>
                                        <p:tgtEl>
                                          <p:spTgt spid="97486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74864"/>
                                        </p:tgtEl>
                                        <p:attrNameLst>
                                          <p:attrName>style.visibility</p:attrName>
                                        </p:attrNameLst>
                                      </p:cBhvr>
                                      <p:to>
                                        <p:strVal val="visible"/>
                                      </p:to>
                                    </p:set>
                                    <p:anim calcmode="lin" valueType="num">
                                      <p:cBhvr additive="base">
                                        <p:cTn id="21" dur="500" fill="hold"/>
                                        <p:tgtEl>
                                          <p:spTgt spid="974864"/>
                                        </p:tgtEl>
                                        <p:attrNameLst>
                                          <p:attrName>ppt_x</p:attrName>
                                        </p:attrNameLst>
                                      </p:cBhvr>
                                      <p:tavLst>
                                        <p:tav tm="0">
                                          <p:val>
                                            <p:strVal val="#ppt_x"/>
                                          </p:val>
                                        </p:tav>
                                        <p:tav tm="100000">
                                          <p:val>
                                            <p:strVal val="#ppt_x"/>
                                          </p:val>
                                        </p:tav>
                                      </p:tavLst>
                                    </p:anim>
                                    <p:anim calcmode="lin" valueType="num">
                                      <p:cBhvr additive="base">
                                        <p:cTn id="22" dur="500" fill="hold"/>
                                        <p:tgtEl>
                                          <p:spTgt spid="97486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74866"/>
                                        </p:tgtEl>
                                        <p:attrNameLst>
                                          <p:attrName>style.visibility</p:attrName>
                                        </p:attrNameLst>
                                      </p:cBhvr>
                                      <p:to>
                                        <p:strVal val="visible"/>
                                      </p:to>
                                    </p:set>
                                    <p:anim calcmode="lin" valueType="num">
                                      <p:cBhvr additive="base">
                                        <p:cTn id="27" dur="500" fill="hold"/>
                                        <p:tgtEl>
                                          <p:spTgt spid="974866"/>
                                        </p:tgtEl>
                                        <p:attrNameLst>
                                          <p:attrName>ppt_x</p:attrName>
                                        </p:attrNameLst>
                                      </p:cBhvr>
                                      <p:tavLst>
                                        <p:tav tm="0">
                                          <p:val>
                                            <p:strVal val="#ppt_x"/>
                                          </p:val>
                                        </p:tav>
                                        <p:tav tm="100000">
                                          <p:val>
                                            <p:strVal val="#ppt_x"/>
                                          </p:val>
                                        </p:tav>
                                      </p:tavLst>
                                    </p:anim>
                                    <p:anim calcmode="lin" valueType="num">
                                      <p:cBhvr additive="base">
                                        <p:cTn id="28" dur="500" fill="hold"/>
                                        <p:tgtEl>
                                          <p:spTgt spid="9748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4864" grpId="0"/>
      <p:bldP spid="974866" grpId="0"/>
      <p:bldP spid="974868" grpId="0"/>
      <p:bldP spid="9748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10"/>
          <p:cNvSpPr txBox="1">
            <a:spLocks noChangeArrowheads="1"/>
          </p:cNvSpPr>
          <p:nvPr/>
        </p:nvSpPr>
        <p:spPr bwMode="auto">
          <a:xfrm>
            <a:off x="2000250" y="1146175"/>
            <a:ext cx="4772025" cy="519113"/>
          </a:xfrm>
          <a:prstGeom prst="rect">
            <a:avLst/>
          </a:prstGeom>
          <a:noFill/>
          <a:ln>
            <a:noFill/>
          </a:ln>
          <a:effectLst>
            <a:outerShdw dist="35921" dir="2700000" algn="ctr" rotWithShape="0">
              <a:srgbClr val="C0C0C0">
                <a:alpha val="7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endParaRPr lang="zh-CN" altLang="zh-CN" sz="2800" b="1">
              <a:latin typeface="宋体" pitchFamily="2" charset="-122"/>
            </a:endParaRPr>
          </a:p>
        </p:txBody>
      </p:sp>
      <p:sp>
        <p:nvSpPr>
          <p:cNvPr id="39938" name="Rectangle 12"/>
          <p:cNvSpPr>
            <a:spLocks noChangeArrowheads="1"/>
          </p:cNvSpPr>
          <p:nvPr/>
        </p:nvSpPr>
        <p:spPr bwMode="auto">
          <a:xfrm>
            <a:off x="2039938" y="1270000"/>
            <a:ext cx="2571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zh-CN" altLang="en-US" sz="2800" b="1">
                <a:latin typeface="宋体" pitchFamily="2" charset="-122"/>
              </a:rPr>
              <a:t>非平衡力</a:t>
            </a:r>
          </a:p>
        </p:txBody>
      </p:sp>
      <p:sp>
        <p:nvSpPr>
          <p:cNvPr id="39939" name="Line 13"/>
          <p:cNvSpPr>
            <a:spLocks noChangeShapeType="1"/>
          </p:cNvSpPr>
          <p:nvPr/>
        </p:nvSpPr>
        <p:spPr bwMode="auto">
          <a:xfrm>
            <a:off x="4062413" y="1574800"/>
            <a:ext cx="1223962" cy="0"/>
          </a:xfrm>
          <a:prstGeom prst="line">
            <a:avLst/>
          </a:prstGeom>
          <a:noFill/>
          <a:ln w="571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9940" name="Text Box 14"/>
          <p:cNvSpPr txBox="1">
            <a:spLocks noChangeArrowheads="1"/>
          </p:cNvSpPr>
          <p:nvPr/>
        </p:nvSpPr>
        <p:spPr bwMode="auto">
          <a:xfrm>
            <a:off x="5640388" y="1273175"/>
            <a:ext cx="23272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宋体" pitchFamily="2" charset="-122"/>
              </a:rPr>
              <a:t>运动状态</a:t>
            </a:r>
            <a:r>
              <a:rPr lang="zh-CN" altLang="en-US" sz="2800" b="1">
                <a:solidFill>
                  <a:srgbClr val="FF0000"/>
                </a:solidFill>
                <a:latin typeface="宋体" pitchFamily="2" charset="-122"/>
              </a:rPr>
              <a:t>改变</a:t>
            </a:r>
          </a:p>
        </p:txBody>
      </p:sp>
      <p:grpSp>
        <p:nvGrpSpPr>
          <p:cNvPr id="39941" name="Group 6"/>
          <p:cNvGrpSpPr>
            <a:grpSpLocks/>
          </p:cNvGrpSpPr>
          <p:nvPr/>
        </p:nvGrpSpPr>
        <p:grpSpPr bwMode="auto">
          <a:xfrm>
            <a:off x="714375" y="1000125"/>
            <a:ext cx="1157288" cy="3171825"/>
            <a:chOff x="450" y="630"/>
            <a:chExt cx="729" cy="1998"/>
          </a:xfrm>
        </p:grpSpPr>
        <p:sp>
          <p:nvSpPr>
            <p:cNvPr id="39942" name="Rectangle 16"/>
            <p:cNvSpPr>
              <a:spLocks noChangeArrowheads="1"/>
            </p:cNvSpPr>
            <p:nvPr/>
          </p:nvSpPr>
          <p:spPr bwMode="auto">
            <a:xfrm>
              <a:off x="450" y="1369"/>
              <a:ext cx="545" cy="389"/>
            </a:xfrm>
            <a:prstGeom prst="rect">
              <a:avLst/>
            </a:prstGeom>
            <a:solidFill>
              <a:schemeClr val="accent1"/>
            </a:solidFill>
            <a:ln w="9525">
              <a:solidFill>
                <a:schemeClr val="tx1"/>
              </a:solidFill>
              <a:miter lim="800000"/>
              <a:headEnd/>
              <a:tailEnd/>
            </a:ln>
          </p:spPr>
          <p:txBody>
            <a:bodyPr wrap="none" anchor="ctr"/>
            <a:lstStyle/>
            <a:p>
              <a:endParaRPr lang="zh-CN" altLang="zh-CN" sz="2800">
                <a:latin typeface="宋体" pitchFamily="2" charset="-122"/>
              </a:endParaRPr>
            </a:p>
          </p:txBody>
        </p:sp>
        <p:grpSp>
          <p:nvGrpSpPr>
            <p:cNvPr id="39943" name="Group 8"/>
            <p:cNvGrpSpPr>
              <a:grpSpLocks/>
            </p:cNvGrpSpPr>
            <p:nvPr/>
          </p:nvGrpSpPr>
          <p:grpSpPr bwMode="auto">
            <a:xfrm>
              <a:off x="722" y="630"/>
              <a:ext cx="457" cy="927"/>
              <a:chOff x="722" y="630"/>
              <a:chExt cx="457" cy="927"/>
            </a:xfrm>
          </p:grpSpPr>
          <p:sp>
            <p:nvSpPr>
              <p:cNvPr id="39944" name="Line 18"/>
              <p:cNvSpPr>
                <a:spLocks noChangeShapeType="1"/>
              </p:cNvSpPr>
              <p:nvPr/>
            </p:nvSpPr>
            <p:spPr bwMode="auto">
              <a:xfrm flipV="1">
                <a:off x="722" y="669"/>
                <a:ext cx="7" cy="888"/>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39945" name="Text Box 19"/>
              <p:cNvSpPr txBox="1">
                <a:spLocks noChangeArrowheads="1"/>
              </p:cNvSpPr>
              <p:nvPr/>
            </p:nvSpPr>
            <p:spPr bwMode="auto">
              <a:xfrm>
                <a:off x="791" y="630"/>
                <a:ext cx="3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i="1">
                    <a:solidFill>
                      <a:srgbClr val="FF3300"/>
                    </a:solidFill>
                    <a:latin typeface="宋体" pitchFamily="2" charset="-122"/>
                  </a:rPr>
                  <a:t>Ｆ</a:t>
                </a:r>
                <a:endParaRPr lang="zh-CN" altLang="en-US" sz="2800" b="1" i="1">
                  <a:latin typeface="宋体" pitchFamily="2" charset="-122"/>
                </a:endParaRPr>
              </a:p>
            </p:txBody>
          </p:sp>
        </p:grpSp>
        <p:grpSp>
          <p:nvGrpSpPr>
            <p:cNvPr id="39946" name="Group 20"/>
            <p:cNvGrpSpPr>
              <a:grpSpLocks/>
            </p:cNvGrpSpPr>
            <p:nvPr/>
          </p:nvGrpSpPr>
          <p:grpSpPr bwMode="auto">
            <a:xfrm>
              <a:off x="683" y="1525"/>
              <a:ext cx="273" cy="1103"/>
              <a:chOff x="1383" y="2704"/>
              <a:chExt cx="318" cy="1286"/>
            </a:xfrm>
          </p:grpSpPr>
          <p:grpSp>
            <p:nvGrpSpPr>
              <p:cNvPr id="39947" name="Group 21"/>
              <p:cNvGrpSpPr>
                <a:grpSpLocks/>
              </p:cNvGrpSpPr>
              <p:nvPr/>
            </p:nvGrpSpPr>
            <p:grpSpPr bwMode="auto">
              <a:xfrm>
                <a:off x="1383" y="2750"/>
                <a:ext cx="318" cy="1240"/>
                <a:chOff x="1383" y="2750"/>
                <a:chExt cx="318" cy="1240"/>
              </a:xfrm>
            </p:grpSpPr>
            <p:sp>
              <p:nvSpPr>
                <p:cNvPr id="39948" name="Line 22"/>
                <p:cNvSpPr>
                  <a:spLocks noChangeShapeType="1"/>
                </p:cNvSpPr>
                <p:nvPr/>
              </p:nvSpPr>
              <p:spPr bwMode="auto">
                <a:xfrm>
                  <a:off x="1429" y="2750"/>
                  <a:ext cx="0" cy="1088"/>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39949" name="Text Box 23"/>
                <p:cNvSpPr txBox="1">
                  <a:spLocks noChangeArrowheads="1"/>
                </p:cNvSpPr>
                <p:nvPr/>
              </p:nvSpPr>
              <p:spPr bwMode="auto">
                <a:xfrm>
                  <a:off x="1383" y="3565"/>
                  <a:ext cx="318"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i="1">
                      <a:solidFill>
                        <a:srgbClr val="FF3300"/>
                      </a:solidFill>
                      <a:latin typeface="宋体" pitchFamily="2" charset="-122"/>
                    </a:rPr>
                    <a:t>Ｇ</a:t>
                  </a:r>
                  <a:endParaRPr lang="zh-CN" altLang="en-US" sz="3200" b="1" i="1">
                    <a:latin typeface="宋体" pitchFamily="2" charset="-122"/>
                  </a:endParaRPr>
                </a:p>
              </p:txBody>
            </p:sp>
          </p:grpSp>
          <p:sp>
            <p:nvSpPr>
              <p:cNvPr id="39950" name="Oval 24"/>
              <p:cNvSpPr>
                <a:spLocks noChangeArrowheads="1"/>
              </p:cNvSpPr>
              <p:nvPr/>
            </p:nvSpPr>
            <p:spPr bwMode="auto">
              <a:xfrm>
                <a:off x="1383" y="2704"/>
                <a:ext cx="91" cy="90"/>
              </a:xfrm>
              <a:prstGeom prst="ellipse">
                <a:avLst/>
              </a:prstGeom>
              <a:solidFill>
                <a:srgbClr val="FF0000"/>
              </a:solidFill>
              <a:ln w="9525">
                <a:solidFill>
                  <a:schemeClr val="tx1"/>
                </a:solidFill>
                <a:round/>
                <a:headEnd/>
                <a:tailEnd/>
              </a:ln>
            </p:spPr>
            <p:txBody>
              <a:bodyPr wrap="none" anchor="ctr"/>
              <a:lstStyle/>
              <a:p>
                <a:endParaRPr lang="zh-CN" altLang="zh-CN" sz="2800">
                  <a:latin typeface="宋体" pitchFamily="2" charset="-122"/>
                </a:endParaRPr>
              </a:p>
            </p:txBody>
          </p:sp>
        </p:grpSp>
      </p:grpSp>
      <p:sp>
        <p:nvSpPr>
          <p:cNvPr id="39951" name="Text Box 32"/>
          <p:cNvSpPr txBox="1">
            <a:spLocks noChangeArrowheads="1"/>
          </p:cNvSpPr>
          <p:nvPr/>
        </p:nvSpPr>
        <p:spPr bwMode="auto">
          <a:xfrm>
            <a:off x="2247900" y="2071688"/>
            <a:ext cx="48244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宋体" pitchFamily="2" charset="-122"/>
              </a:rPr>
              <a:t>向上加速：</a:t>
            </a:r>
          </a:p>
        </p:txBody>
      </p:sp>
      <p:sp>
        <p:nvSpPr>
          <p:cNvPr id="39952" name="Text Box 33"/>
          <p:cNvSpPr txBox="1">
            <a:spLocks noChangeArrowheads="1"/>
          </p:cNvSpPr>
          <p:nvPr/>
        </p:nvSpPr>
        <p:spPr bwMode="auto">
          <a:xfrm>
            <a:off x="2247900" y="3006725"/>
            <a:ext cx="48244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宋体" pitchFamily="2" charset="-122"/>
              </a:rPr>
              <a:t>向下加速：</a:t>
            </a:r>
          </a:p>
        </p:txBody>
      </p:sp>
      <p:sp>
        <p:nvSpPr>
          <p:cNvPr id="975890" name="Text Box 34"/>
          <p:cNvSpPr txBox="1">
            <a:spLocks noChangeArrowheads="1"/>
          </p:cNvSpPr>
          <p:nvPr/>
        </p:nvSpPr>
        <p:spPr bwMode="auto">
          <a:xfrm>
            <a:off x="4840288" y="2195513"/>
            <a:ext cx="18716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0000"/>
                </a:solidFill>
                <a:latin typeface="Times New Roman" pitchFamily="18" charset="0"/>
              </a:rPr>
              <a:t>F</a:t>
            </a:r>
            <a:r>
              <a:rPr lang="zh-CN" altLang="en-US" sz="2800" b="1">
                <a:solidFill>
                  <a:srgbClr val="FF0000"/>
                </a:solidFill>
                <a:latin typeface="Times New Roman" pitchFamily="18" charset="0"/>
              </a:rPr>
              <a:t>＞</a:t>
            </a:r>
            <a:r>
              <a:rPr lang="en-US" altLang="zh-CN" sz="2800" b="1" i="1">
                <a:solidFill>
                  <a:srgbClr val="FF0000"/>
                </a:solidFill>
                <a:latin typeface="Times New Roman" pitchFamily="18" charset="0"/>
              </a:rPr>
              <a:t>G</a:t>
            </a:r>
          </a:p>
        </p:txBody>
      </p:sp>
      <p:sp>
        <p:nvSpPr>
          <p:cNvPr id="975891" name="Rectangle 39"/>
          <p:cNvSpPr>
            <a:spLocks noChangeArrowheads="1"/>
          </p:cNvSpPr>
          <p:nvPr/>
        </p:nvSpPr>
        <p:spPr bwMode="auto">
          <a:xfrm>
            <a:off x="701675" y="4986338"/>
            <a:ext cx="8001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p>
            <a:pPr>
              <a:lnSpc>
                <a:spcPct val="120000"/>
              </a:lnSpc>
            </a:pPr>
            <a:r>
              <a:rPr lang="zh-CN" altLang="en-US" sz="2800" b="1">
                <a:latin typeface="宋体" pitchFamily="2" charset="-122"/>
              </a:rPr>
              <a:t>运动状态改变，一定有力作用在物体上，并且是不平衡的力。</a:t>
            </a:r>
          </a:p>
        </p:txBody>
      </p:sp>
      <p:sp>
        <p:nvSpPr>
          <p:cNvPr id="975892" name="Rectangle 40"/>
          <p:cNvSpPr>
            <a:spLocks noChangeArrowheads="1"/>
          </p:cNvSpPr>
          <p:nvPr/>
        </p:nvSpPr>
        <p:spPr bwMode="auto">
          <a:xfrm>
            <a:off x="746125" y="4189413"/>
            <a:ext cx="699611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r>
              <a:rPr lang="zh-CN" altLang="en-US" sz="2800" b="1">
                <a:latin typeface="宋体" pitchFamily="2" charset="-122"/>
              </a:rPr>
              <a:t>有平衡力作用在物体上，运动状态不改变；</a:t>
            </a:r>
          </a:p>
        </p:txBody>
      </p:sp>
      <p:sp>
        <p:nvSpPr>
          <p:cNvPr id="975893" name="Text Box 35"/>
          <p:cNvSpPr txBox="1">
            <a:spLocks noChangeArrowheads="1"/>
          </p:cNvSpPr>
          <p:nvPr/>
        </p:nvSpPr>
        <p:spPr bwMode="auto">
          <a:xfrm>
            <a:off x="4857750" y="3065463"/>
            <a:ext cx="210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0000"/>
                </a:solidFill>
                <a:latin typeface="Times New Roman" pitchFamily="18" charset="0"/>
              </a:rPr>
              <a:t>F</a:t>
            </a:r>
            <a:r>
              <a:rPr lang="zh-CN" altLang="en-US" sz="2800" b="1">
                <a:solidFill>
                  <a:srgbClr val="FF0000"/>
                </a:solidFill>
                <a:latin typeface="Times New Roman" pitchFamily="18" charset="0"/>
              </a:rPr>
              <a:t>＜</a:t>
            </a:r>
            <a:r>
              <a:rPr lang="en-US" altLang="zh-CN" sz="2800" b="1" i="1">
                <a:solidFill>
                  <a:srgbClr val="FF0000"/>
                </a:solidFill>
                <a:latin typeface="Times New Roman" pitchFamily="18" charset="0"/>
              </a:rPr>
              <a:t>G</a:t>
            </a:r>
          </a:p>
        </p:txBody>
      </p:sp>
    </p:spTree>
    <p:extLst>
      <p:ext uri="{BB962C8B-B14F-4D97-AF65-F5344CB8AC3E}">
        <p14:creationId xmlns:p14="http://schemas.microsoft.com/office/powerpoint/2010/main" val="15385620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75890"/>
                                        </p:tgtEl>
                                        <p:attrNameLst>
                                          <p:attrName>style.visibility</p:attrName>
                                        </p:attrNameLst>
                                      </p:cBhvr>
                                      <p:to>
                                        <p:strVal val="visible"/>
                                      </p:to>
                                    </p:set>
                                    <p:animEffect transition="in" filter="blinds(horizontal)">
                                      <p:cBhvr>
                                        <p:cTn id="7" dur="500"/>
                                        <p:tgtEl>
                                          <p:spTgt spid="9758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75893"/>
                                        </p:tgtEl>
                                        <p:attrNameLst>
                                          <p:attrName>style.visibility</p:attrName>
                                        </p:attrNameLst>
                                      </p:cBhvr>
                                      <p:to>
                                        <p:strVal val="visible"/>
                                      </p:to>
                                    </p:set>
                                    <p:animEffect transition="in" filter="blinds(horizontal)">
                                      <p:cBhvr>
                                        <p:cTn id="12" dur="500"/>
                                        <p:tgtEl>
                                          <p:spTgt spid="9758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75892"/>
                                        </p:tgtEl>
                                        <p:attrNameLst>
                                          <p:attrName>style.visibility</p:attrName>
                                        </p:attrNameLst>
                                      </p:cBhvr>
                                      <p:to>
                                        <p:strVal val="visible"/>
                                      </p:to>
                                    </p:set>
                                    <p:animEffect transition="in" filter="blinds(horizontal)">
                                      <p:cBhvr>
                                        <p:cTn id="17" dur="500"/>
                                        <p:tgtEl>
                                          <p:spTgt spid="9758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75891"/>
                                        </p:tgtEl>
                                        <p:attrNameLst>
                                          <p:attrName>style.visibility</p:attrName>
                                        </p:attrNameLst>
                                      </p:cBhvr>
                                      <p:to>
                                        <p:strVal val="visible"/>
                                      </p:to>
                                    </p:set>
                                    <p:animEffect transition="in" filter="blinds(horizontal)">
                                      <p:cBhvr>
                                        <p:cTn id="22" dur="500"/>
                                        <p:tgtEl>
                                          <p:spTgt spid="975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5890" grpId="0"/>
      <p:bldP spid="975891" grpId="0"/>
      <p:bldP spid="975892" grpId="0"/>
      <p:bldP spid="97589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6"/>
          <p:cNvSpPr>
            <a:spLocks noChangeArrowheads="1"/>
          </p:cNvSpPr>
          <p:nvPr/>
        </p:nvSpPr>
        <p:spPr bwMode="auto">
          <a:xfrm>
            <a:off x="123825" y="531813"/>
            <a:ext cx="9455150"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4000" b="1">
                <a:latin typeface="黑体" pitchFamily="49" charset="-122"/>
                <a:ea typeface="黑体" pitchFamily="49" charset="-122"/>
              </a:rPr>
              <a:t>1</a:t>
            </a:r>
            <a:r>
              <a:rPr lang="zh-CN" altLang="en-US" sz="4000" b="1">
                <a:latin typeface="黑体" pitchFamily="49" charset="-122"/>
                <a:ea typeface="黑体" pitchFamily="49" charset="-122"/>
              </a:rPr>
              <a:t>、属于平衡力的是（     ）</a:t>
            </a:r>
          </a:p>
          <a:p>
            <a:pPr>
              <a:lnSpc>
                <a:spcPct val="150000"/>
              </a:lnSpc>
            </a:pPr>
            <a:r>
              <a:rPr lang="en-US" altLang="zh-CN" sz="4000" b="1">
                <a:latin typeface="黑体" pitchFamily="49" charset="-122"/>
                <a:ea typeface="黑体" pitchFamily="49" charset="-122"/>
              </a:rPr>
              <a:t>A</a:t>
            </a:r>
            <a:r>
              <a:rPr lang="zh-CN" altLang="en-US" sz="4000" b="1">
                <a:latin typeface="黑体" pitchFamily="49" charset="-122"/>
                <a:ea typeface="黑体" pitchFamily="49" charset="-122"/>
              </a:rPr>
              <a:t>、书对桌面的压力与书所受的重力；</a:t>
            </a:r>
          </a:p>
          <a:p>
            <a:pPr>
              <a:lnSpc>
                <a:spcPct val="150000"/>
              </a:lnSpc>
            </a:pPr>
            <a:r>
              <a:rPr lang="en-US" altLang="zh-CN" sz="4000" b="1">
                <a:latin typeface="黑体" pitchFamily="49" charset="-122"/>
                <a:ea typeface="黑体" pitchFamily="49" charset="-122"/>
              </a:rPr>
              <a:t>B</a:t>
            </a:r>
            <a:r>
              <a:rPr lang="zh-CN" altLang="en-US" sz="4000" b="1">
                <a:latin typeface="黑体" pitchFamily="49" charset="-122"/>
                <a:ea typeface="黑体" pitchFamily="49" charset="-122"/>
              </a:rPr>
              <a:t>、书对桌面的压力与桌面对书的支持力</a:t>
            </a:r>
          </a:p>
          <a:p>
            <a:pPr>
              <a:lnSpc>
                <a:spcPct val="150000"/>
              </a:lnSpc>
            </a:pPr>
            <a:r>
              <a:rPr lang="en-US" altLang="zh-CN" sz="4000" b="1">
                <a:latin typeface="黑体" pitchFamily="49" charset="-122"/>
                <a:ea typeface="黑体" pitchFamily="49" charset="-122"/>
              </a:rPr>
              <a:t>C</a:t>
            </a:r>
            <a:r>
              <a:rPr lang="zh-CN" altLang="en-US" sz="4000" b="1">
                <a:latin typeface="黑体" pitchFamily="49" charset="-122"/>
                <a:ea typeface="黑体" pitchFamily="49" charset="-122"/>
              </a:rPr>
              <a:t>、书所受的重力与桌面对书的支持力；</a:t>
            </a:r>
          </a:p>
          <a:p>
            <a:pPr>
              <a:lnSpc>
                <a:spcPct val="150000"/>
              </a:lnSpc>
            </a:pPr>
            <a:r>
              <a:rPr lang="en-US" altLang="zh-CN" sz="4000" b="1">
                <a:latin typeface="黑体" pitchFamily="49" charset="-122"/>
                <a:ea typeface="黑体" pitchFamily="49" charset="-122"/>
              </a:rPr>
              <a:t>D</a:t>
            </a:r>
            <a:r>
              <a:rPr lang="zh-CN" altLang="en-US" sz="4000" b="1">
                <a:latin typeface="黑体" pitchFamily="49" charset="-122"/>
                <a:ea typeface="黑体" pitchFamily="49" charset="-122"/>
              </a:rPr>
              <a:t>、书对桌面的压力加上书的重力与桌面对书的支持力。</a:t>
            </a:r>
          </a:p>
        </p:txBody>
      </p:sp>
      <p:sp>
        <p:nvSpPr>
          <p:cNvPr id="107529" name="Text Box 9"/>
          <p:cNvSpPr txBox="1">
            <a:spLocks noChangeArrowheads="1"/>
          </p:cNvSpPr>
          <p:nvPr/>
        </p:nvSpPr>
        <p:spPr bwMode="auto">
          <a:xfrm>
            <a:off x="5310188" y="709613"/>
            <a:ext cx="1371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000" b="1">
                <a:solidFill>
                  <a:srgbClr val="FF0000"/>
                </a:solidFill>
                <a:latin typeface="黑体" pitchFamily="49" charset="-122"/>
                <a:ea typeface="黑体" pitchFamily="49" charset="-122"/>
              </a:rPr>
              <a:t>C</a:t>
            </a:r>
          </a:p>
        </p:txBody>
      </p:sp>
    </p:spTree>
    <p:extLst>
      <p:ext uri="{BB962C8B-B14F-4D97-AF65-F5344CB8AC3E}">
        <p14:creationId xmlns:p14="http://schemas.microsoft.com/office/powerpoint/2010/main" val="20818132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9"/>
                                        </p:tgtEl>
                                        <p:attrNameLst>
                                          <p:attrName>style.visibility</p:attrName>
                                        </p:attrNameLst>
                                      </p:cBhvr>
                                      <p:to>
                                        <p:strVal val="visible"/>
                                      </p:to>
                                    </p:set>
                                    <p:animEffect transition="in" filter="blinds(horizontal)">
                                      <p:cBhvr>
                                        <p:cTn id="7" dur="500"/>
                                        <p:tgtEl>
                                          <p:spTgt spid="107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1" descr="W0201406173813026755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0050" y="1771650"/>
            <a:ext cx="6327775"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7" name="文本框 2"/>
          <p:cNvSpPr txBox="1">
            <a:spLocks noChangeArrowheads="1"/>
          </p:cNvSpPr>
          <p:nvPr/>
        </p:nvSpPr>
        <p:spPr bwMode="auto">
          <a:xfrm>
            <a:off x="2406650" y="971550"/>
            <a:ext cx="5262563" cy="579438"/>
          </a:xfrm>
          <a:prstGeom prst="rect">
            <a:avLst/>
          </a:prstGeom>
          <a:noFill/>
          <a:ln w="9525">
            <a:noFill/>
            <a:miter lim="800000"/>
          </a:ln>
        </p:spPr>
        <p:txBody>
          <a:bodyPr wrap="none">
            <a:spAutoFit/>
          </a:bodyPr>
          <a:lstStyle/>
          <a:p>
            <a:pPr>
              <a:buFont typeface="Arial" panose="020B0604020202020204" pitchFamily="34" charset="0"/>
              <a:buNone/>
              <a:defRPr/>
            </a:pPr>
            <a:r>
              <a:rPr lang="zh-CN" altLang="en-US" sz="3200">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sym typeface="幼圆" panose="02010509060101010101" pitchFamily="49" charset="-122"/>
              </a:rPr>
              <a:t>它们分别受到哪些力的作用</a:t>
            </a:r>
            <a:r>
              <a:rPr lang="en-US" altLang="zh-CN" sz="3200">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sym typeface="幼圆" panose="02010509060101010101" pitchFamily="49" charset="-122"/>
              </a:rPr>
              <a:t>?</a:t>
            </a:r>
          </a:p>
        </p:txBody>
      </p:sp>
      <p:sp>
        <p:nvSpPr>
          <p:cNvPr id="4" name="文本框 3"/>
          <p:cNvSpPr txBox="1"/>
          <p:nvPr/>
        </p:nvSpPr>
        <p:spPr>
          <a:xfrm>
            <a:off x="2741924" y="5288914"/>
            <a:ext cx="1949450" cy="1066800"/>
          </a:xfrm>
          <a:prstGeom prst="rect">
            <a:avLst/>
          </a:prstGeom>
          <a:noFill/>
        </p:spPr>
        <p:txBody>
          <a:bodyPr>
            <a:spAutoFit/>
            <a:scene3d>
              <a:camera prst="orthographicFront"/>
              <a:lightRig rig="threePt" dir="t"/>
            </a:scene3d>
          </a:bodyPr>
          <a:lstStyle/>
          <a:p>
            <a:pPr>
              <a:defRPr/>
            </a:pPr>
            <a:r>
              <a:rPr lang="zh-CN" altLang="zh-CN" sz="3200" noProof="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ea"/>
              </a:rPr>
              <a:t>匀速行驶的小汽车</a:t>
            </a:r>
            <a:endParaRPr lang="zh-CN" altLang="zh-CN" sz="3200" noProof="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3429" name="文本框 4"/>
          <p:cNvSpPr txBox="1">
            <a:spLocks noChangeArrowheads="1"/>
          </p:cNvSpPr>
          <p:nvPr/>
        </p:nvSpPr>
        <p:spPr bwMode="auto">
          <a:xfrm>
            <a:off x="4965700" y="5264150"/>
            <a:ext cx="3130550" cy="1066800"/>
          </a:xfrm>
          <a:prstGeom prst="rect">
            <a:avLst/>
          </a:prstGeom>
          <a:noFill/>
          <a:ln w="9525">
            <a:noFill/>
            <a:miter lim="800000"/>
          </a:ln>
        </p:spPr>
        <p:txBody>
          <a:bodyPr>
            <a:spAutoFit/>
          </a:bodyPr>
          <a:lstStyle/>
          <a:p>
            <a:pPr>
              <a:buFont typeface="Arial" panose="020B0604020202020204" pitchFamily="34" charset="0"/>
              <a:buNone/>
              <a:defRPr/>
            </a:pPr>
            <a:r>
              <a:rPr lang="zh-CN" altLang="en-US" sz="3200">
                <a:effectLst>
                  <a:outerShdw blurRad="38100" dist="38100" dir="2700000" algn="tl">
                    <a:srgbClr val="C0C0C0"/>
                  </a:outerShdw>
                </a:effectLst>
                <a:latin typeface="楷体" panose="02010609060101010101" pitchFamily="49" charset="-122"/>
                <a:ea typeface="楷体" panose="02010609060101010101" pitchFamily="49" charset="-122"/>
              </a:rPr>
              <a:t>桌面上的花瓶、天花板上的吊灯</a:t>
            </a:r>
          </a:p>
        </p:txBody>
      </p:sp>
    </p:spTree>
    <p:extLst>
      <p:ext uri="{BB962C8B-B14F-4D97-AF65-F5344CB8AC3E}">
        <p14:creationId xmlns:p14="http://schemas.microsoft.com/office/powerpoint/2010/main" val="926419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txBox="1">
            <a:spLocks noChangeArrowheads="1"/>
          </p:cNvSpPr>
          <p:nvPr/>
        </p:nvSpPr>
        <p:spPr bwMode="auto">
          <a:xfrm>
            <a:off x="0" y="130175"/>
            <a:ext cx="9144000" cy="598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nSpc>
                <a:spcPct val="150000"/>
              </a:lnSpc>
              <a:spcBef>
                <a:spcPct val="20000"/>
              </a:spcBef>
            </a:pPr>
            <a:r>
              <a:rPr lang="en-US" altLang="zh-CN" sz="4000" b="1">
                <a:latin typeface="黑体" pitchFamily="49" charset="-122"/>
                <a:ea typeface="黑体" pitchFamily="49" charset="-122"/>
              </a:rPr>
              <a:t>2</a:t>
            </a:r>
            <a:r>
              <a:rPr lang="zh-CN" altLang="en-US" sz="4000" b="1">
                <a:latin typeface="黑体" pitchFamily="49" charset="-122"/>
                <a:ea typeface="黑体" pitchFamily="49" charset="-122"/>
              </a:rPr>
              <a:t>、起重机以</a:t>
            </a:r>
            <a:r>
              <a:rPr lang="en-US" altLang="zh-CN" sz="4000" b="1">
                <a:latin typeface="黑体" pitchFamily="49" charset="-122"/>
                <a:ea typeface="黑体" pitchFamily="49" charset="-122"/>
              </a:rPr>
              <a:t>1m/s</a:t>
            </a:r>
            <a:r>
              <a:rPr lang="zh-CN" altLang="en-US" sz="4000" b="1">
                <a:latin typeface="黑体" pitchFamily="49" charset="-122"/>
                <a:ea typeface="黑体" pitchFamily="49" charset="-122"/>
              </a:rPr>
              <a:t>的速度吊起一个重</a:t>
            </a:r>
            <a:r>
              <a:rPr lang="en-US" altLang="zh-CN" sz="4000" b="1">
                <a:latin typeface="黑体" pitchFamily="49" charset="-122"/>
                <a:ea typeface="黑体" pitchFamily="49" charset="-122"/>
              </a:rPr>
              <a:t>6000N</a:t>
            </a:r>
            <a:r>
              <a:rPr lang="zh-CN" altLang="en-US" sz="4000" b="1">
                <a:latin typeface="黑体" pitchFamily="49" charset="-122"/>
                <a:ea typeface="黑体" pitchFamily="49" charset="-122"/>
              </a:rPr>
              <a:t>的物体，钢丝绳对重物的拉力是</a:t>
            </a:r>
            <a:r>
              <a:rPr lang="zh-CN" altLang="en-US" sz="4000" b="1" u="sng">
                <a:latin typeface="黑体" pitchFamily="49" charset="-122"/>
                <a:ea typeface="黑体" pitchFamily="49" charset="-122"/>
              </a:rPr>
              <a:t>      </a:t>
            </a:r>
            <a:r>
              <a:rPr lang="zh-CN" altLang="en-US" sz="4000" b="1">
                <a:latin typeface="黑体" pitchFamily="49" charset="-122"/>
                <a:ea typeface="黑体" pitchFamily="49" charset="-122"/>
              </a:rPr>
              <a:t>。若起重机吊着这个物体以</a:t>
            </a:r>
            <a:r>
              <a:rPr lang="en-US" altLang="zh-CN" sz="4000" b="1">
                <a:latin typeface="黑体" pitchFamily="49" charset="-122"/>
                <a:ea typeface="黑体" pitchFamily="49" charset="-122"/>
              </a:rPr>
              <a:t>2m/s</a:t>
            </a:r>
            <a:r>
              <a:rPr lang="zh-CN" altLang="en-US" sz="4000" b="1">
                <a:latin typeface="黑体" pitchFamily="49" charset="-122"/>
                <a:ea typeface="黑体" pitchFamily="49" charset="-122"/>
              </a:rPr>
              <a:t>的速度下降，这时钢丝绳对重物的拉力是</a:t>
            </a:r>
            <a:r>
              <a:rPr lang="en-US" altLang="zh-CN" sz="4000" b="1" u="sng">
                <a:latin typeface="黑体" pitchFamily="49" charset="-122"/>
                <a:ea typeface="黑体" pitchFamily="49" charset="-122"/>
              </a:rPr>
              <a:t>       </a:t>
            </a:r>
            <a:r>
              <a:rPr lang="zh-CN" altLang="en-US" sz="4000" b="1">
                <a:latin typeface="黑体" pitchFamily="49" charset="-122"/>
                <a:ea typeface="黑体" pitchFamily="49" charset="-122"/>
              </a:rPr>
              <a:t>。</a:t>
            </a:r>
            <a:endParaRPr lang="en-US" altLang="zh-CN" sz="4000" b="1" u="sng">
              <a:latin typeface="黑体" pitchFamily="49" charset="-122"/>
              <a:ea typeface="黑体" pitchFamily="49" charset="-122"/>
            </a:endParaRPr>
          </a:p>
          <a:p>
            <a:pPr>
              <a:lnSpc>
                <a:spcPct val="150000"/>
              </a:lnSpc>
              <a:spcBef>
                <a:spcPct val="20000"/>
              </a:spcBef>
            </a:pPr>
            <a:r>
              <a:rPr lang="zh-CN" altLang="en-US" sz="4000" b="1">
                <a:latin typeface="黑体" pitchFamily="49" charset="-122"/>
                <a:ea typeface="黑体" pitchFamily="49" charset="-122"/>
              </a:rPr>
              <a:t>  </a:t>
            </a:r>
            <a:endParaRPr lang="en-US" altLang="zh-CN" sz="4000" b="1">
              <a:latin typeface="黑体" pitchFamily="49" charset="-122"/>
              <a:ea typeface="黑体" pitchFamily="49" charset="-122"/>
            </a:endParaRPr>
          </a:p>
        </p:txBody>
      </p:sp>
      <p:sp>
        <p:nvSpPr>
          <p:cNvPr id="4" name="矩形 3"/>
          <p:cNvSpPr/>
          <p:nvPr/>
        </p:nvSpPr>
        <p:spPr>
          <a:xfrm>
            <a:off x="976313" y="1984375"/>
            <a:ext cx="1733550" cy="706438"/>
          </a:xfrm>
          <a:prstGeom prst="rect">
            <a:avLst/>
          </a:prstGeom>
        </p:spPr>
        <p:txBody>
          <a:bodyPr wrap="none">
            <a:spAutoFit/>
          </a:bodyPr>
          <a:lstStyle/>
          <a:p>
            <a:pPr eaLnBrk="0" hangingPunct="0">
              <a:defRPr/>
            </a:pPr>
            <a:r>
              <a:rPr lang="en-US" altLang="zh-CN" sz="4000" b="1" kern="0" dirty="0">
                <a:solidFill>
                  <a:srgbClr val="FF0000"/>
                </a:solidFill>
                <a:latin typeface="黑体" panose="02010609060101010101" pitchFamily="2" charset="-122"/>
                <a:ea typeface="黑体" panose="02010609060101010101" pitchFamily="2" charset="-122"/>
              </a:rPr>
              <a:t>6000N </a:t>
            </a:r>
            <a:endParaRPr lang="zh-CN" altLang="en-US" dirty="0">
              <a:solidFill>
                <a:srgbClr val="FF0000"/>
              </a:solidFill>
              <a:latin typeface="Times New Roman" panose="02020603050405020304" pitchFamily="18" charset="0"/>
            </a:endParaRPr>
          </a:p>
        </p:txBody>
      </p:sp>
      <p:sp>
        <p:nvSpPr>
          <p:cNvPr id="5" name="矩形 4"/>
          <p:cNvSpPr/>
          <p:nvPr/>
        </p:nvSpPr>
        <p:spPr>
          <a:xfrm>
            <a:off x="2630488" y="3921125"/>
            <a:ext cx="1731962" cy="708025"/>
          </a:xfrm>
          <a:prstGeom prst="rect">
            <a:avLst/>
          </a:prstGeom>
        </p:spPr>
        <p:txBody>
          <a:bodyPr wrap="none">
            <a:spAutoFit/>
          </a:bodyPr>
          <a:lstStyle/>
          <a:p>
            <a:pPr eaLnBrk="0" hangingPunct="0">
              <a:defRPr/>
            </a:pPr>
            <a:r>
              <a:rPr lang="en-US" altLang="zh-CN" sz="4000" b="1" kern="0" dirty="0">
                <a:solidFill>
                  <a:srgbClr val="FF0000"/>
                </a:solidFill>
                <a:latin typeface="黑体" panose="02010609060101010101" pitchFamily="2" charset="-122"/>
                <a:ea typeface="黑体" panose="02010609060101010101" pitchFamily="2" charset="-122"/>
              </a:rPr>
              <a:t>6000N </a:t>
            </a:r>
            <a:endParaRPr lang="zh-CN" altLang="en-US" dirty="0">
              <a:solidFill>
                <a:srgbClr val="FF0000"/>
              </a:solidFill>
              <a:latin typeface="Times New Roman" panose="02020603050405020304" pitchFamily="18" charset="0"/>
            </a:endParaRPr>
          </a:p>
        </p:txBody>
      </p:sp>
    </p:spTree>
    <p:extLst>
      <p:ext uri="{BB962C8B-B14F-4D97-AF65-F5344CB8AC3E}">
        <p14:creationId xmlns:p14="http://schemas.microsoft.com/office/powerpoint/2010/main" val="36280251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4"/>
          <p:cNvSpPr>
            <a:spLocks noChangeArrowheads="1"/>
          </p:cNvSpPr>
          <p:nvPr/>
        </p:nvSpPr>
        <p:spPr bwMode="auto">
          <a:xfrm>
            <a:off x="257175" y="274638"/>
            <a:ext cx="8886825" cy="577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100"/>
              </a:lnSpc>
              <a:spcBef>
                <a:spcPct val="50000"/>
              </a:spcBef>
            </a:pPr>
            <a:r>
              <a:rPr lang="en-US" altLang="zh-CN" sz="3600" b="1">
                <a:latin typeface="黑体" pitchFamily="49" charset="-122"/>
                <a:ea typeface="黑体" pitchFamily="49" charset="-122"/>
              </a:rPr>
              <a:t>3</a:t>
            </a:r>
            <a:r>
              <a:rPr lang="zh-CN" altLang="en-US" sz="3600" b="1">
                <a:latin typeface="黑体" pitchFamily="49" charset="-122"/>
                <a:ea typeface="黑体" pitchFamily="49" charset="-122"/>
              </a:rPr>
              <a:t>、起重机的钢丝绳吊着重物，在重物</a:t>
            </a:r>
            <a:r>
              <a:rPr lang="zh-CN" altLang="en-US" sz="3600" b="1">
                <a:solidFill>
                  <a:srgbClr val="FF0000"/>
                </a:solidFill>
                <a:latin typeface="黑体" pitchFamily="49" charset="-122"/>
                <a:ea typeface="黑体" pitchFamily="49" charset="-122"/>
              </a:rPr>
              <a:t>静止</a:t>
            </a:r>
            <a:r>
              <a:rPr lang="zh-CN" altLang="en-US" sz="3600" b="1">
                <a:latin typeface="黑体" pitchFamily="49" charset="-122"/>
                <a:ea typeface="黑体" pitchFamily="49" charset="-122"/>
              </a:rPr>
              <a:t>时，重物</a:t>
            </a:r>
            <a:r>
              <a:rPr lang="zh-CN" altLang="en-US" sz="3600" b="1">
                <a:solidFill>
                  <a:srgbClr val="FF0000"/>
                </a:solidFill>
                <a:latin typeface="黑体" pitchFamily="49" charset="-122"/>
                <a:ea typeface="黑体" pitchFamily="49" charset="-122"/>
              </a:rPr>
              <a:t>匀速上升</a:t>
            </a:r>
            <a:r>
              <a:rPr lang="zh-CN" altLang="en-US" sz="3600" b="1">
                <a:latin typeface="黑体" pitchFamily="49" charset="-122"/>
                <a:ea typeface="黑体" pitchFamily="49" charset="-122"/>
              </a:rPr>
              <a:t>时，重物</a:t>
            </a:r>
            <a:r>
              <a:rPr lang="zh-CN" altLang="en-US" sz="3600" b="1">
                <a:solidFill>
                  <a:srgbClr val="FF0000"/>
                </a:solidFill>
                <a:latin typeface="黑体" pitchFamily="49" charset="-122"/>
                <a:ea typeface="黑体" pitchFamily="49" charset="-122"/>
              </a:rPr>
              <a:t>匀速下降</a:t>
            </a:r>
            <a:r>
              <a:rPr lang="zh-CN" altLang="en-US" sz="3600" b="1">
                <a:latin typeface="黑体" pitchFamily="49" charset="-122"/>
                <a:ea typeface="黑体" pitchFamily="49" charset="-122"/>
              </a:rPr>
              <a:t>时钢丝绳对重物的拉力大小，则 </a:t>
            </a:r>
            <a:r>
              <a:rPr lang="en-US" altLang="zh-CN" sz="3600" b="1">
                <a:latin typeface="黑体" pitchFamily="49" charset="-122"/>
                <a:ea typeface="黑体" pitchFamily="49" charset="-122"/>
              </a:rPr>
              <a:t>(     )</a:t>
            </a:r>
          </a:p>
          <a:p>
            <a:pPr>
              <a:lnSpc>
                <a:spcPts val="5100"/>
              </a:lnSpc>
              <a:spcBef>
                <a:spcPct val="50000"/>
              </a:spcBef>
            </a:pPr>
            <a:r>
              <a:rPr lang="en-US" altLang="zh-CN" sz="3600" b="1">
                <a:latin typeface="黑体" pitchFamily="49" charset="-122"/>
                <a:ea typeface="黑体" pitchFamily="49" charset="-122"/>
              </a:rPr>
              <a:t>A</a:t>
            </a:r>
            <a:r>
              <a:rPr lang="zh-CN" altLang="en-US" sz="3600" b="1">
                <a:latin typeface="黑体" pitchFamily="49" charset="-122"/>
                <a:ea typeface="黑体" pitchFamily="49" charset="-122"/>
              </a:rPr>
              <a:t>、匀速上升时，拉力最大</a:t>
            </a:r>
            <a:endParaRPr lang="en-US" altLang="zh-CN" sz="3600" b="1">
              <a:latin typeface="黑体" pitchFamily="49" charset="-122"/>
              <a:ea typeface="黑体" pitchFamily="49" charset="-122"/>
            </a:endParaRPr>
          </a:p>
          <a:p>
            <a:pPr>
              <a:lnSpc>
                <a:spcPts val="5100"/>
              </a:lnSpc>
              <a:spcBef>
                <a:spcPct val="50000"/>
              </a:spcBef>
            </a:pPr>
            <a:r>
              <a:rPr lang="en-US" altLang="zh-CN" sz="3600" b="1">
                <a:latin typeface="黑体" pitchFamily="49" charset="-122"/>
                <a:ea typeface="黑体" pitchFamily="49" charset="-122"/>
              </a:rPr>
              <a:t>B</a:t>
            </a:r>
            <a:r>
              <a:rPr lang="zh-CN" altLang="en-US" sz="3600" b="1">
                <a:latin typeface="黑体" pitchFamily="49" charset="-122"/>
                <a:ea typeface="黑体" pitchFamily="49" charset="-122"/>
              </a:rPr>
              <a:t>、静止时，拉力最大</a:t>
            </a:r>
          </a:p>
          <a:p>
            <a:pPr>
              <a:lnSpc>
                <a:spcPts val="5100"/>
              </a:lnSpc>
              <a:spcBef>
                <a:spcPct val="50000"/>
              </a:spcBef>
            </a:pPr>
            <a:r>
              <a:rPr lang="en-US" altLang="zh-CN" sz="3600" b="1">
                <a:latin typeface="黑体" pitchFamily="49" charset="-122"/>
                <a:ea typeface="黑体" pitchFamily="49" charset="-122"/>
              </a:rPr>
              <a:t>C</a:t>
            </a:r>
            <a:r>
              <a:rPr lang="zh-CN" altLang="en-US" sz="3600" b="1">
                <a:latin typeface="黑体" pitchFamily="49" charset="-122"/>
                <a:ea typeface="黑体" pitchFamily="49" charset="-122"/>
              </a:rPr>
              <a:t>、匀速下降时，拉力最大</a:t>
            </a:r>
          </a:p>
          <a:p>
            <a:pPr>
              <a:lnSpc>
                <a:spcPts val="5100"/>
              </a:lnSpc>
              <a:spcBef>
                <a:spcPct val="50000"/>
              </a:spcBef>
            </a:pPr>
            <a:r>
              <a:rPr lang="en-US" altLang="zh-CN" sz="3600" b="1">
                <a:latin typeface="黑体" pitchFamily="49" charset="-122"/>
                <a:ea typeface="黑体" pitchFamily="49" charset="-122"/>
              </a:rPr>
              <a:t>D</a:t>
            </a:r>
            <a:r>
              <a:rPr lang="zh-CN" altLang="en-US" sz="3600" b="1">
                <a:latin typeface="黑体" pitchFamily="49" charset="-122"/>
                <a:ea typeface="黑体" pitchFamily="49" charset="-122"/>
              </a:rPr>
              <a:t>、三种情况拉力一样大</a:t>
            </a:r>
          </a:p>
        </p:txBody>
      </p:sp>
      <p:sp>
        <p:nvSpPr>
          <p:cNvPr id="114694" name="Text Box 6"/>
          <p:cNvSpPr txBox="1">
            <a:spLocks noChangeArrowheads="1"/>
          </p:cNvSpPr>
          <p:nvPr/>
        </p:nvSpPr>
        <p:spPr bwMode="auto">
          <a:xfrm>
            <a:off x="6897688" y="1490663"/>
            <a:ext cx="7207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FF0000"/>
                </a:solidFill>
                <a:latin typeface="黑体" pitchFamily="49" charset="-122"/>
                <a:ea typeface="黑体" pitchFamily="49" charset="-122"/>
              </a:rPr>
              <a:t>D</a:t>
            </a:r>
          </a:p>
        </p:txBody>
      </p:sp>
      <p:pic>
        <p:nvPicPr>
          <p:cNvPr id="44035" name="Picture 8" descr="图片1"/>
          <p:cNvPicPr>
            <a:picLocks noChangeAspect="1" noChangeArrowheads="1"/>
          </p:cNvPicPr>
          <p:nvPr/>
        </p:nvPicPr>
        <p:blipFill>
          <a:blip r:embed="rId2">
            <a:extLst>
              <a:ext uri="{28A0092B-C50C-407E-A947-70E740481C1C}">
                <a14:useLocalDpi xmlns:a14="http://schemas.microsoft.com/office/drawing/2010/main" val="0"/>
              </a:ext>
            </a:extLst>
          </a:blip>
          <a:srcRect t="7576"/>
          <a:stretch>
            <a:fillRect/>
          </a:stretch>
        </p:blipFill>
        <p:spPr bwMode="auto">
          <a:xfrm>
            <a:off x="5935663" y="2484438"/>
            <a:ext cx="2968625" cy="407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47919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4694"/>
                                        </p:tgtEl>
                                        <p:attrNameLst>
                                          <p:attrName>style.visibility</p:attrName>
                                        </p:attrNameLst>
                                      </p:cBhvr>
                                      <p:to>
                                        <p:strVal val="visible"/>
                                      </p:to>
                                    </p:set>
                                    <p:animEffect transition="in" filter="blinds(horizontal)">
                                      <p:cBhvr>
                                        <p:cTn id="7" dur="500"/>
                                        <p:tgtEl>
                                          <p:spTgt spid="114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2" name="Text Box 29"/>
          <p:cNvSpPr txBox="1">
            <a:spLocks noChangeArrowheads="1"/>
          </p:cNvSpPr>
          <p:nvPr/>
        </p:nvSpPr>
        <p:spPr bwMode="auto">
          <a:xfrm>
            <a:off x="277813" y="1919288"/>
            <a:ext cx="7777162" cy="2454275"/>
          </a:xfrm>
          <a:prstGeom prst="rect">
            <a:avLst/>
          </a:prstGeom>
          <a:noFill/>
          <a:ln w="9525">
            <a:noFill/>
            <a:miter lim="800000"/>
          </a:ln>
        </p:spPr>
        <p:txBody>
          <a:bodyPr>
            <a:spAutoFit/>
          </a:bodyPr>
          <a:lstStyle/>
          <a:p>
            <a:pPr algn="just">
              <a:lnSpc>
                <a:spcPct val="160000"/>
              </a:lnSpc>
              <a:buFont typeface="Arial" panose="020B0604020202020204" pitchFamily="34" charset="0"/>
              <a:buNone/>
              <a:defRPr/>
            </a:pPr>
            <a:r>
              <a:rPr lang="en-US" altLang="zh-CN"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4.</a:t>
            </a:r>
            <a:r>
              <a:rPr lang="zh-CN" altLang="en-US"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跳伞运动员及携带物品总重力为</a:t>
            </a:r>
            <a:r>
              <a:rPr lang="en-US" altLang="zh-CN"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800N</a:t>
            </a:r>
            <a:r>
              <a:rPr lang="zh-CN" altLang="en-US"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，从高空竖直下落过程中，开始阶段速度越来越大，则此时他所受空气阻力</a:t>
            </a:r>
            <a:r>
              <a:rPr lang="zh-CN" altLang="en-US" sz="2400" b="1" u="sng"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    </a:t>
            </a:r>
            <a:r>
              <a:rPr lang="zh-CN" altLang="en-US"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（填“＞”“＜”或“＝”，下同）</a:t>
            </a:r>
            <a:r>
              <a:rPr lang="en-US" altLang="zh-CN"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800N</a:t>
            </a:r>
            <a:r>
              <a:rPr lang="zh-CN" altLang="en-US"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；后来匀速下落，匀速下落时所受的空气阻力</a:t>
            </a:r>
            <a:r>
              <a:rPr lang="zh-CN" altLang="en-US" sz="2400" b="1" u="sng"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      </a:t>
            </a:r>
            <a:r>
              <a:rPr lang="en-US" altLang="zh-CN"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800N</a:t>
            </a:r>
            <a:r>
              <a:rPr lang="zh-CN" altLang="en-US" sz="2400" b="1" dirty="0">
                <a:solidFill>
                  <a:srgbClr val="0000FF"/>
                </a:solidFill>
                <a:effectLst>
                  <a:outerShdw blurRad="38100" dist="38100" dir="2700000" algn="tl">
                    <a:srgbClr val="C0C0C0"/>
                  </a:outerShdw>
                </a:effectLst>
                <a:latin typeface="宋体" panose="02010600030101010101" pitchFamily="2" charset="-122"/>
                <a:ea typeface="幼圆" panose="02010509060101010101" pitchFamily="49" charset="-122"/>
              </a:rPr>
              <a:t>。 </a:t>
            </a:r>
          </a:p>
        </p:txBody>
      </p:sp>
      <p:sp>
        <p:nvSpPr>
          <p:cNvPr id="117763" name="Text Box 30"/>
          <p:cNvSpPr txBox="1">
            <a:spLocks noChangeArrowheads="1"/>
          </p:cNvSpPr>
          <p:nvPr/>
        </p:nvSpPr>
        <p:spPr bwMode="auto">
          <a:xfrm>
            <a:off x="1239838" y="3108325"/>
            <a:ext cx="731837" cy="639763"/>
          </a:xfrm>
          <a:prstGeom prst="rect">
            <a:avLst/>
          </a:prstGeom>
          <a:noFill/>
          <a:ln w="9525">
            <a:noFill/>
            <a:miter lim="800000"/>
          </a:ln>
        </p:spPr>
        <p:txBody>
          <a:bodyPr>
            <a:spAutoFit/>
          </a:bodyPr>
          <a:lstStyle/>
          <a:p>
            <a:pPr>
              <a:buFont typeface="Arial" panose="020B0604020202020204" pitchFamily="34" charset="0"/>
              <a:buNone/>
            </a:pPr>
            <a:r>
              <a:rPr lang="en-US" altLang="zh-CN" sz="3600" b="1" noProof="1">
                <a:solidFill>
                  <a:srgbClr val="FF0000"/>
                </a:solidFill>
                <a:effectLst>
                  <a:outerShdw blurRad="38100" dist="38100" dir="2700000">
                    <a:srgbClr val="C0C0C0"/>
                  </a:outerShdw>
                </a:effectLst>
                <a:latin typeface="楷体_GB2312" pitchFamily="49" charset="-122"/>
                <a:ea typeface="楷体_GB2312" pitchFamily="49" charset="-122"/>
              </a:rPr>
              <a:t>&lt;</a:t>
            </a:r>
          </a:p>
        </p:txBody>
      </p:sp>
      <p:sp>
        <p:nvSpPr>
          <p:cNvPr id="117764" name="Text Box 31"/>
          <p:cNvSpPr txBox="1">
            <a:spLocks noChangeArrowheads="1"/>
          </p:cNvSpPr>
          <p:nvPr/>
        </p:nvSpPr>
        <p:spPr bwMode="auto">
          <a:xfrm>
            <a:off x="6121400" y="3771900"/>
            <a:ext cx="533400" cy="579438"/>
          </a:xfrm>
          <a:prstGeom prst="rect">
            <a:avLst/>
          </a:prstGeom>
          <a:noFill/>
          <a:ln w="9525">
            <a:noFill/>
            <a:miter lim="800000"/>
          </a:ln>
        </p:spPr>
        <p:txBody>
          <a:bodyPr>
            <a:spAutoFit/>
          </a:bodyPr>
          <a:lstStyle/>
          <a:p>
            <a:pPr>
              <a:buFont typeface="Arial" panose="020B0604020202020204" pitchFamily="34" charset="0"/>
              <a:buNone/>
            </a:pPr>
            <a:r>
              <a:rPr lang="en-US" altLang="zh-CN" sz="3200" b="1" noProof="1">
                <a:solidFill>
                  <a:srgbClr val="FF0000"/>
                </a:solidFill>
                <a:effectLst>
                  <a:outerShdw blurRad="38100" dist="38100" dir="2700000">
                    <a:srgbClr val="C0C0C0"/>
                  </a:outerShdw>
                </a:effectLst>
                <a:latin typeface="楷体_GB2312" pitchFamily="49" charset="-122"/>
                <a:ea typeface="楷体_GB2312" pitchFamily="49" charset="-122"/>
              </a:rPr>
              <a:t>=</a:t>
            </a:r>
          </a:p>
        </p:txBody>
      </p:sp>
    </p:spTree>
    <p:extLst>
      <p:ext uri="{BB962C8B-B14F-4D97-AF65-F5344CB8AC3E}">
        <p14:creationId xmlns:p14="http://schemas.microsoft.com/office/powerpoint/2010/main" val="27009349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7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77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ldLvl="0"/>
      <p:bldP spid="117764"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ChangeArrowheads="1"/>
          </p:cNvSpPr>
          <p:nvPr>
            <p:ph idx="1"/>
          </p:nvPr>
        </p:nvSpPr>
        <p:spPr>
          <a:xfrm>
            <a:off x="0" y="1066800"/>
            <a:ext cx="9144000" cy="3352800"/>
          </a:xfrm>
        </p:spPr>
        <p:txBody>
          <a:bodyPr/>
          <a:lstStyle/>
          <a:p>
            <a:pPr>
              <a:lnSpc>
                <a:spcPct val="90000"/>
              </a:lnSpc>
            </a:pPr>
            <a:r>
              <a:rPr lang="en-US" altLang="zh-CN" smtClean="0"/>
              <a:t>5.</a:t>
            </a:r>
            <a:r>
              <a:rPr lang="zh-CN" altLang="en-US" smtClean="0"/>
              <a:t>物理书放在水平桌面上，下列各对力中，属于平衡力的是（   ）</a:t>
            </a:r>
            <a:br>
              <a:rPr lang="zh-CN" altLang="en-US" smtClean="0"/>
            </a:br>
            <a:r>
              <a:rPr lang="en-US" altLang="zh-CN" smtClean="0"/>
              <a:t>A</a:t>
            </a:r>
            <a:r>
              <a:rPr lang="zh-CN" altLang="en-US" smtClean="0"/>
              <a:t>、物理书所受的重力与物理书对桌面的压力</a:t>
            </a:r>
            <a:br>
              <a:rPr lang="zh-CN" altLang="en-US" smtClean="0"/>
            </a:br>
            <a:r>
              <a:rPr lang="en-US" altLang="zh-CN" smtClean="0"/>
              <a:t>B</a:t>
            </a:r>
            <a:r>
              <a:rPr lang="zh-CN" altLang="en-US" smtClean="0"/>
              <a:t>、物理书对桌面的压力与桌面对物理书的支持力</a:t>
            </a:r>
            <a:br>
              <a:rPr lang="zh-CN" altLang="en-US" smtClean="0"/>
            </a:br>
            <a:r>
              <a:rPr lang="en-US" altLang="zh-CN" smtClean="0"/>
              <a:t>C</a:t>
            </a:r>
            <a:r>
              <a:rPr lang="zh-CN" altLang="en-US" smtClean="0"/>
              <a:t>、物理书所受的重力与地面对桌子的支持力</a:t>
            </a:r>
            <a:br>
              <a:rPr lang="zh-CN" altLang="en-US" smtClean="0"/>
            </a:br>
            <a:r>
              <a:rPr lang="en-US" altLang="zh-CN" smtClean="0"/>
              <a:t>D</a:t>
            </a:r>
            <a:r>
              <a:rPr lang="zh-CN" altLang="en-US" smtClean="0"/>
              <a:t>、物理书所受的重力与桌面对物理书的支持力</a:t>
            </a:r>
          </a:p>
        </p:txBody>
      </p:sp>
      <p:pic>
        <p:nvPicPr>
          <p:cNvPr id="47106" name="Picture 3" descr="AD0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343400"/>
            <a:ext cx="342900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4"/>
          <p:cNvGrpSpPr>
            <a:grpSpLocks/>
          </p:cNvGrpSpPr>
          <p:nvPr/>
        </p:nvGrpSpPr>
        <p:grpSpPr bwMode="auto">
          <a:xfrm>
            <a:off x="6248400" y="4953000"/>
            <a:ext cx="574675" cy="1285875"/>
            <a:chOff x="3456" y="3072"/>
            <a:chExt cx="362" cy="810"/>
          </a:xfrm>
        </p:grpSpPr>
        <p:sp>
          <p:nvSpPr>
            <p:cNvPr id="47108" name="Oval 5"/>
            <p:cNvSpPr>
              <a:spLocks noChangeArrowheads="1"/>
            </p:cNvSpPr>
            <p:nvPr/>
          </p:nvSpPr>
          <p:spPr bwMode="auto">
            <a:xfrm>
              <a:off x="3456" y="3072"/>
              <a:ext cx="94" cy="82"/>
            </a:xfrm>
            <a:prstGeom prst="ellipse">
              <a:avLst/>
            </a:prstGeom>
            <a:solidFill>
              <a:schemeClr val="tx2"/>
            </a:solidFill>
            <a:ln w="9525">
              <a:solidFill>
                <a:schemeClr val="tx1"/>
              </a:solidFill>
              <a:round/>
              <a:headEnd/>
              <a:tailEnd/>
            </a:ln>
          </p:spPr>
          <p:txBody>
            <a:bodyPr wrap="none" anchor="ctr"/>
            <a:lstStyle/>
            <a:p>
              <a:endParaRPr lang="zh-CN" altLang="en-US"/>
            </a:p>
          </p:txBody>
        </p:sp>
        <p:grpSp>
          <p:nvGrpSpPr>
            <p:cNvPr id="47109" name="Group 6"/>
            <p:cNvGrpSpPr>
              <a:grpSpLocks/>
            </p:cNvGrpSpPr>
            <p:nvPr/>
          </p:nvGrpSpPr>
          <p:grpSpPr bwMode="auto">
            <a:xfrm>
              <a:off x="3504" y="3120"/>
              <a:ext cx="314" cy="762"/>
              <a:chOff x="3696" y="2784"/>
              <a:chExt cx="480" cy="1330"/>
            </a:xfrm>
          </p:grpSpPr>
          <p:sp>
            <p:nvSpPr>
              <p:cNvPr id="47110" name="Line 7"/>
              <p:cNvSpPr>
                <a:spLocks noChangeShapeType="1"/>
              </p:cNvSpPr>
              <p:nvPr/>
            </p:nvSpPr>
            <p:spPr bwMode="auto">
              <a:xfrm>
                <a:off x="3696" y="2784"/>
                <a:ext cx="0" cy="912"/>
              </a:xfrm>
              <a:prstGeom prst="line">
                <a:avLst/>
              </a:prstGeom>
              <a:noFill/>
              <a:ln w="381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7111" name="Text Box 8"/>
              <p:cNvSpPr txBox="1">
                <a:spLocks noChangeArrowheads="1"/>
              </p:cNvSpPr>
              <p:nvPr/>
            </p:nvSpPr>
            <p:spPr bwMode="auto">
              <a:xfrm>
                <a:off x="3743" y="3409"/>
                <a:ext cx="433" cy="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CC0000"/>
                    </a:solidFill>
                  </a:rPr>
                  <a:t>G</a:t>
                </a:r>
              </a:p>
            </p:txBody>
          </p:sp>
        </p:grpSp>
      </p:grpSp>
      <p:grpSp>
        <p:nvGrpSpPr>
          <p:cNvPr id="4" name="Group 9"/>
          <p:cNvGrpSpPr>
            <a:grpSpLocks/>
          </p:cNvGrpSpPr>
          <p:nvPr/>
        </p:nvGrpSpPr>
        <p:grpSpPr bwMode="auto">
          <a:xfrm>
            <a:off x="6324600" y="4114800"/>
            <a:ext cx="533400" cy="915988"/>
            <a:chOff x="3504" y="2544"/>
            <a:chExt cx="336" cy="577"/>
          </a:xfrm>
        </p:grpSpPr>
        <p:sp>
          <p:nvSpPr>
            <p:cNvPr id="47113" name="Line 10"/>
            <p:cNvSpPr>
              <a:spLocks noChangeShapeType="1"/>
            </p:cNvSpPr>
            <p:nvPr/>
          </p:nvSpPr>
          <p:spPr bwMode="auto">
            <a:xfrm flipV="1">
              <a:off x="3504" y="2599"/>
              <a:ext cx="0" cy="522"/>
            </a:xfrm>
            <a:prstGeom prst="line">
              <a:avLst/>
            </a:prstGeom>
            <a:noFill/>
            <a:ln w="381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7114" name="Text Box 11"/>
            <p:cNvSpPr txBox="1">
              <a:spLocks noChangeArrowheads="1"/>
            </p:cNvSpPr>
            <p:nvPr/>
          </p:nvSpPr>
          <p:spPr bwMode="auto">
            <a:xfrm>
              <a:off x="3535" y="2544"/>
              <a:ext cx="305"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a:solidFill>
                    <a:srgbClr val="CC0000"/>
                  </a:solidFill>
                </a:rPr>
                <a:t>N</a:t>
              </a:r>
            </a:p>
          </p:txBody>
        </p:sp>
      </p:grpSp>
      <p:sp>
        <p:nvSpPr>
          <p:cNvPr id="230412" name="Text Box 12"/>
          <p:cNvSpPr txBox="1">
            <a:spLocks noChangeArrowheads="1"/>
          </p:cNvSpPr>
          <p:nvPr/>
        </p:nvSpPr>
        <p:spPr bwMode="auto">
          <a:xfrm>
            <a:off x="2843213" y="1484313"/>
            <a:ext cx="914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a:solidFill>
                  <a:srgbClr val="CC0000"/>
                </a:solidFill>
              </a:rPr>
              <a:t>D</a:t>
            </a:r>
          </a:p>
        </p:txBody>
      </p:sp>
    </p:spTree>
    <p:extLst>
      <p:ext uri="{BB962C8B-B14F-4D97-AF65-F5344CB8AC3E}">
        <p14:creationId xmlns:p14="http://schemas.microsoft.com/office/powerpoint/2010/main" val="21025840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30412"/>
                                        </p:tgtEl>
                                        <p:attrNameLst>
                                          <p:attrName>style.visibility</p:attrName>
                                        </p:attrNameLst>
                                      </p:cBhvr>
                                      <p:to>
                                        <p:strVal val="visible"/>
                                      </p:to>
                                    </p:set>
                                    <p:anim calcmode="lin" valueType="num">
                                      <p:cBhvr additive="base">
                                        <p:cTn id="17" dur="500" fill="hold"/>
                                        <p:tgtEl>
                                          <p:spTgt spid="230412"/>
                                        </p:tgtEl>
                                        <p:attrNameLst>
                                          <p:attrName>ppt_x</p:attrName>
                                        </p:attrNameLst>
                                      </p:cBhvr>
                                      <p:tavLst>
                                        <p:tav tm="0">
                                          <p:val>
                                            <p:strVal val="0-#ppt_w/2"/>
                                          </p:val>
                                        </p:tav>
                                        <p:tav tm="100000">
                                          <p:val>
                                            <p:strVal val="#ppt_x"/>
                                          </p:val>
                                        </p:tav>
                                      </p:tavLst>
                                    </p:anim>
                                    <p:anim calcmode="lin" valueType="num">
                                      <p:cBhvr additive="base">
                                        <p:cTn id="18" dur="500" fill="hold"/>
                                        <p:tgtEl>
                                          <p:spTgt spid="230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ph idx="1"/>
          </p:nvPr>
        </p:nvSpPr>
        <p:spPr>
          <a:xfrm>
            <a:off x="0" y="1066800"/>
            <a:ext cx="9144000" cy="3352800"/>
          </a:xfrm>
        </p:spPr>
        <p:txBody>
          <a:bodyPr/>
          <a:lstStyle/>
          <a:p>
            <a:pPr>
              <a:lnSpc>
                <a:spcPct val="90000"/>
              </a:lnSpc>
            </a:pPr>
            <a:r>
              <a:rPr lang="en-US" altLang="zh-CN" smtClean="0"/>
              <a:t>6.</a:t>
            </a:r>
            <a:r>
              <a:rPr lang="zh-CN" altLang="zh-CN" smtClean="0"/>
              <a:t>如图所示,用弹簧测力计拉着木块在水平面上做匀速直线运动,下列说法正确的是　(　　)</a:t>
            </a:r>
          </a:p>
          <a:p>
            <a:pPr>
              <a:lnSpc>
                <a:spcPct val="90000"/>
              </a:lnSpc>
            </a:pPr>
            <a:r>
              <a:rPr lang="zh-CN" altLang="zh-CN" smtClean="0"/>
              <a:t>A.木块受到的摩擦力和弹簧测力计对木块的拉力是一对平衡力</a:t>
            </a:r>
          </a:p>
          <a:p>
            <a:pPr>
              <a:lnSpc>
                <a:spcPct val="90000"/>
              </a:lnSpc>
            </a:pPr>
            <a:r>
              <a:rPr lang="zh-CN" altLang="zh-CN" smtClean="0"/>
              <a:t>B.木块对弹簧测力计的拉力和弹簧测力计对木块的拉力是一对平衡力</a:t>
            </a:r>
          </a:p>
          <a:p>
            <a:pPr>
              <a:lnSpc>
                <a:spcPct val="90000"/>
              </a:lnSpc>
            </a:pPr>
            <a:r>
              <a:rPr lang="zh-CN" altLang="zh-CN" smtClean="0"/>
              <a:t>C.木块对水平面的压力和水平面对木块的支持力是一对相互作用力</a:t>
            </a:r>
          </a:p>
          <a:p>
            <a:pPr>
              <a:lnSpc>
                <a:spcPct val="90000"/>
              </a:lnSpc>
            </a:pPr>
            <a:r>
              <a:rPr lang="zh-CN" altLang="zh-CN" smtClean="0"/>
              <a:t>D.木块对弹簧测力计的拉力和手对弹簧测力计的拉力是一对相互作用力</a:t>
            </a:r>
          </a:p>
        </p:txBody>
      </p:sp>
      <p:sp>
        <p:nvSpPr>
          <p:cNvPr id="230412" name="Text Box 12"/>
          <p:cNvSpPr txBox="1">
            <a:spLocks noChangeArrowheads="1"/>
          </p:cNvSpPr>
          <p:nvPr/>
        </p:nvSpPr>
        <p:spPr bwMode="auto">
          <a:xfrm>
            <a:off x="6904038" y="1573213"/>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a:solidFill>
                  <a:srgbClr val="CC0000"/>
                </a:solidFill>
              </a:rPr>
              <a:t>C</a:t>
            </a:r>
          </a:p>
        </p:txBody>
      </p:sp>
      <p:pic>
        <p:nvPicPr>
          <p:cNvPr id="48131" name="图片 8"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5050" y="5715000"/>
            <a:ext cx="2435225"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57025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0412"/>
                                        </p:tgtEl>
                                        <p:attrNameLst>
                                          <p:attrName>style.visibility</p:attrName>
                                        </p:attrNameLst>
                                      </p:cBhvr>
                                      <p:to>
                                        <p:strVal val="visible"/>
                                      </p:to>
                                    </p:set>
                                    <p:anim calcmode="lin" valueType="num">
                                      <p:cBhvr>
                                        <p:cTn id="7" dur="500" fill="hold"/>
                                        <p:tgtEl>
                                          <p:spTgt spid="230412"/>
                                        </p:tgtEl>
                                        <p:attrNameLst>
                                          <p:attrName>ppt_x</p:attrName>
                                        </p:attrNameLst>
                                      </p:cBhvr>
                                      <p:tavLst>
                                        <p:tav tm="0">
                                          <p:val>
                                            <p:strVal val="0-#ppt_w/2"/>
                                          </p:val>
                                        </p:tav>
                                        <p:tav tm="100000">
                                          <p:val>
                                            <p:strVal val="#ppt_x"/>
                                          </p:val>
                                        </p:tav>
                                      </p:tavLst>
                                    </p:anim>
                                    <p:anim calcmode="lin" valueType="num">
                                      <p:cBhvr>
                                        <p:cTn id="8" dur="500" fill="hold"/>
                                        <p:tgtEl>
                                          <p:spTgt spid="230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ChangeArrowheads="1"/>
          </p:cNvSpPr>
          <p:nvPr>
            <p:ph type="body" sz="half" idx="1"/>
          </p:nvPr>
        </p:nvSpPr>
        <p:spPr>
          <a:xfrm>
            <a:off x="0" y="990600"/>
            <a:ext cx="7086600" cy="3276600"/>
          </a:xfrm>
        </p:spPr>
        <p:txBody>
          <a:bodyPr/>
          <a:lstStyle/>
          <a:p>
            <a:pPr>
              <a:lnSpc>
                <a:spcPct val="90000"/>
              </a:lnSpc>
            </a:pPr>
            <a:r>
              <a:rPr lang="en-US" altLang="zh-CN" smtClean="0"/>
              <a:t>7.</a:t>
            </a:r>
            <a:r>
              <a:rPr lang="zh-CN" altLang="en-US" smtClean="0"/>
              <a:t>一降落伞受到地球的吸引力为</a:t>
            </a:r>
            <a:r>
              <a:rPr lang="en-US" altLang="zh-CN" smtClean="0"/>
              <a:t>50N</a:t>
            </a:r>
            <a:r>
              <a:rPr lang="zh-CN" altLang="en-US" smtClean="0"/>
              <a:t>，运动员在空中张开伞匀速直线下降，在此过程中运动员和伞受到空气阻力的大小为</a:t>
            </a:r>
            <a:r>
              <a:rPr lang="en-US" altLang="zh-CN" smtClean="0"/>
              <a:t>750N </a:t>
            </a:r>
            <a:r>
              <a:rPr lang="zh-CN" altLang="en-US" smtClean="0"/>
              <a:t>，则运动员受到地球的吸引力为（     ）</a:t>
            </a:r>
            <a:br>
              <a:rPr lang="zh-CN" altLang="en-US" smtClean="0"/>
            </a:br>
            <a:r>
              <a:rPr lang="en-US" altLang="zh-CN" smtClean="0"/>
              <a:t>A</a:t>
            </a:r>
            <a:r>
              <a:rPr lang="zh-CN" altLang="en-US" smtClean="0"/>
              <a:t>、</a:t>
            </a:r>
            <a:r>
              <a:rPr lang="en-US" altLang="zh-CN" smtClean="0"/>
              <a:t>750N                  B</a:t>
            </a:r>
            <a:r>
              <a:rPr lang="zh-CN" altLang="en-US" smtClean="0"/>
              <a:t>、</a:t>
            </a:r>
            <a:r>
              <a:rPr lang="en-US" altLang="zh-CN" smtClean="0"/>
              <a:t>800N</a:t>
            </a:r>
            <a:br>
              <a:rPr lang="en-US" altLang="zh-CN" smtClean="0"/>
            </a:br>
            <a:r>
              <a:rPr lang="en-US" altLang="zh-CN" smtClean="0"/>
              <a:t>C</a:t>
            </a:r>
            <a:r>
              <a:rPr lang="zh-CN" altLang="en-US" smtClean="0"/>
              <a:t>、</a:t>
            </a:r>
            <a:r>
              <a:rPr lang="en-US" altLang="zh-CN" smtClean="0"/>
              <a:t>700N                  D</a:t>
            </a:r>
            <a:r>
              <a:rPr lang="zh-CN" altLang="en-US" smtClean="0"/>
              <a:t>、</a:t>
            </a:r>
            <a:r>
              <a:rPr lang="en-US" altLang="zh-CN" smtClean="0"/>
              <a:t>50N</a:t>
            </a:r>
          </a:p>
        </p:txBody>
      </p:sp>
      <p:graphicFrame>
        <p:nvGraphicFramePr>
          <p:cNvPr id="231427" name="Object 3"/>
          <p:cNvGraphicFramePr>
            <a:graphicFrameLocks/>
          </p:cNvGraphicFramePr>
          <p:nvPr>
            <p:ph sz="half" idx="2"/>
          </p:nvPr>
        </p:nvGraphicFramePr>
        <p:xfrm>
          <a:off x="6832600" y="2936875"/>
          <a:ext cx="1784350" cy="2359025"/>
        </p:xfrm>
        <a:graphic>
          <a:graphicData uri="http://schemas.openxmlformats.org/presentationml/2006/ole">
            <mc:AlternateContent xmlns:mc="http://schemas.openxmlformats.org/markup-compatibility/2006">
              <mc:Choice xmlns:v="urn:schemas-microsoft-com:vml" Requires="v">
                <p:oleObj spid="_x0000_s5122" r:id="rId3" imgW="3019048" imgH="4009524" progId="MSPhotoEd.3">
                  <p:embed/>
                </p:oleObj>
              </mc:Choice>
              <mc:Fallback>
                <p:oleObj r:id="rId3" imgW="3019048" imgH="4009524" progId="MSPhotoEd.3">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2600" y="2936875"/>
                        <a:ext cx="1784350" cy="23590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1428" name="Text Box 4"/>
          <p:cNvSpPr txBox="1">
            <a:spLocks noChangeArrowheads="1"/>
          </p:cNvSpPr>
          <p:nvPr/>
        </p:nvSpPr>
        <p:spPr bwMode="auto">
          <a:xfrm>
            <a:off x="3419475" y="2781300"/>
            <a:ext cx="45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a:solidFill>
                  <a:srgbClr val="CC0000"/>
                </a:solidFill>
              </a:rPr>
              <a:t>C</a:t>
            </a:r>
          </a:p>
        </p:txBody>
      </p:sp>
      <p:grpSp>
        <p:nvGrpSpPr>
          <p:cNvPr id="2" name="Group 5"/>
          <p:cNvGrpSpPr>
            <a:grpSpLocks/>
          </p:cNvGrpSpPr>
          <p:nvPr/>
        </p:nvGrpSpPr>
        <p:grpSpPr bwMode="auto">
          <a:xfrm>
            <a:off x="7772400" y="3124200"/>
            <a:ext cx="609600" cy="1600200"/>
            <a:chOff x="3792" y="2448"/>
            <a:chExt cx="384" cy="1008"/>
          </a:xfrm>
        </p:grpSpPr>
        <p:sp>
          <p:nvSpPr>
            <p:cNvPr id="49157" name="Line 6"/>
            <p:cNvSpPr>
              <a:spLocks noChangeShapeType="1"/>
            </p:cNvSpPr>
            <p:nvPr/>
          </p:nvSpPr>
          <p:spPr bwMode="auto">
            <a:xfrm flipV="1">
              <a:off x="3792" y="2544"/>
              <a:ext cx="0" cy="912"/>
            </a:xfrm>
            <a:prstGeom prst="line">
              <a:avLst/>
            </a:prstGeom>
            <a:noFill/>
            <a:ln w="50800">
              <a:solidFill>
                <a:srgbClr val="CC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9158" name="Text Box 7"/>
            <p:cNvSpPr txBox="1">
              <a:spLocks noChangeArrowheads="1"/>
            </p:cNvSpPr>
            <p:nvPr/>
          </p:nvSpPr>
          <p:spPr bwMode="auto">
            <a:xfrm>
              <a:off x="3888" y="2448"/>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CC0000"/>
                  </a:solidFill>
                </a:rPr>
                <a:t>F</a:t>
              </a:r>
            </a:p>
          </p:txBody>
        </p:sp>
      </p:grpSp>
      <p:grpSp>
        <p:nvGrpSpPr>
          <p:cNvPr id="3" name="Group 8"/>
          <p:cNvGrpSpPr>
            <a:grpSpLocks/>
          </p:cNvGrpSpPr>
          <p:nvPr/>
        </p:nvGrpSpPr>
        <p:grpSpPr bwMode="auto">
          <a:xfrm>
            <a:off x="7658100" y="4610100"/>
            <a:ext cx="952500" cy="1074738"/>
            <a:chOff x="4824" y="2904"/>
            <a:chExt cx="600" cy="677"/>
          </a:xfrm>
        </p:grpSpPr>
        <p:sp>
          <p:nvSpPr>
            <p:cNvPr id="49160" name="Oval 9"/>
            <p:cNvSpPr>
              <a:spLocks noChangeArrowheads="1"/>
            </p:cNvSpPr>
            <p:nvPr/>
          </p:nvSpPr>
          <p:spPr bwMode="auto">
            <a:xfrm>
              <a:off x="4824" y="2904"/>
              <a:ext cx="144" cy="144"/>
            </a:xfrm>
            <a:prstGeom prst="ellipse">
              <a:avLst/>
            </a:prstGeom>
            <a:solidFill>
              <a:srgbClr val="CC0000"/>
            </a:solidFill>
            <a:ln w="9525">
              <a:solidFill>
                <a:schemeClr val="tx1"/>
              </a:solidFill>
              <a:round/>
              <a:headEnd/>
              <a:tailEnd/>
            </a:ln>
          </p:spPr>
          <p:txBody>
            <a:bodyPr wrap="none" anchor="ctr"/>
            <a:lstStyle/>
            <a:p>
              <a:endParaRPr lang="zh-CN" altLang="en-US"/>
            </a:p>
          </p:txBody>
        </p:sp>
        <p:grpSp>
          <p:nvGrpSpPr>
            <p:cNvPr id="49161" name="Group 10"/>
            <p:cNvGrpSpPr>
              <a:grpSpLocks/>
            </p:cNvGrpSpPr>
            <p:nvPr/>
          </p:nvGrpSpPr>
          <p:grpSpPr bwMode="auto">
            <a:xfrm>
              <a:off x="4896" y="3024"/>
              <a:ext cx="528" cy="557"/>
              <a:chOff x="3792" y="3504"/>
              <a:chExt cx="528" cy="557"/>
            </a:xfrm>
          </p:grpSpPr>
          <p:sp>
            <p:nvSpPr>
              <p:cNvPr id="49162" name="Line 11"/>
              <p:cNvSpPr>
                <a:spLocks noChangeShapeType="1"/>
              </p:cNvSpPr>
              <p:nvPr/>
            </p:nvSpPr>
            <p:spPr bwMode="auto">
              <a:xfrm>
                <a:off x="3792" y="3504"/>
                <a:ext cx="0" cy="384"/>
              </a:xfrm>
              <a:prstGeom prst="line">
                <a:avLst/>
              </a:prstGeom>
              <a:noFill/>
              <a:ln w="44450">
                <a:solidFill>
                  <a:srgbClr val="003366"/>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9163" name="Text Box 12"/>
              <p:cNvSpPr txBox="1">
                <a:spLocks noChangeArrowheads="1"/>
              </p:cNvSpPr>
              <p:nvPr/>
            </p:nvSpPr>
            <p:spPr bwMode="auto">
              <a:xfrm>
                <a:off x="3840" y="3696"/>
                <a:ext cx="48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a:solidFill>
                      <a:srgbClr val="003366"/>
                    </a:solidFill>
                  </a:rPr>
                  <a:t>G</a:t>
                </a:r>
                <a:r>
                  <a:rPr lang="en-US" altLang="zh-CN" sz="3200" baseline="-25000">
                    <a:solidFill>
                      <a:srgbClr val="003366"/>
                    </a:solidFill>
                  </a:rPr>
                  <a:t>1</a:t>
                </a:r>
              </a:p>
            </p:txBody>
          </p:sp>
        </p:grpSp>
      </p:grpSp>
      <p:grpSp>
        <p:nvGrpSpPr>
          <p:cNvPr id="5" name="Group 13"/>
          <p:cNvGrpSpPr>
            <a:grpSpLocks/>
          </p:cNvGrpSpPr>
          <p:nvPr/>
        </p:nvGrpSpPr>
        <p:grpSpPr bwMode="auto">
          <a:xfrm>
            <a:off x="7010400" y="4953000"/>
            <a:ext cx="838200" cy="1371600"/>
            <a:chOff x="2448" y="3456"/>
            <a:chExt cx="528" cy="864"/>
          </a:xfrm>
        </p:grpSpPr>
        <p:sp>
          <p:nvSpPr>
            <p:cNvPr id="49165" name="Line 14"/>
            <p:cNvSpPr>
              <a:spLocks noChangeShapeType="1"/>
            </p:cNvSpPr>
            <p:nvPr/>
          </p:nvSpPr>
          <p:spPr bwMode="auto">
            <a:xfrm>
              <a:off x="2928" y="3456"/>
              <a:ext cx="0" cy="624"/>
            </a:xfrm>
            <a:prstGeom prst="line">
              <a:avLst/>
            </a:prstGeom>
            <a:noFill/>
            <a:ln w="508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9166" name="Text Box 15"/>
            <p:cNvSpPr txBox="1">
              <a:spLocks noChangeArrowheads="1"/>
            </p:cNvSpPr>
            <p:nvPr/>
          </p:nvSpPr>
          <p:spPr bwMode="auto">
            <a:xfrm>
              <a:off x="2448" y="3955"/>
              <a:ext cx="52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a:t>G</a:t>
              </a:r>
              <a:r>
                <a:rPr lang="en-US" altLang="zh-CN" sz="3200" baseline="-25000"/>
                <a:t>2</a:t>
              </a:r>
            </a:p>
          </p:txBody>
        </p:sp>
      </p:grpSp>
      <p:sp>
        <p:nvSpPr>
          <p:cNvPr id="49167" name="WordArt 16"/>
          <p:cNvSpPr>
            <a:spLocks noChangeArrowheads="1" noChangeShapeType="1" noTextEdit="1"/>
          </p:cNvSpPr>
          <p:nvPr/>
        </p:nvSpPr>
        <p:spPr bwMode="auto">
          <a:xfrm>
            <a:off x="762000" y="304800"/>
            <a:ext cx="1828800" cy="838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宋体"/>
                <a:ea typeface="宋体"/>
              </a:rPr>
              <a:t>反馈练习</a:t>
            </a:r>
          </a:p>
        </p:txBody>
      </p:sp>
    </p:spTree>
    <p:extLst>
      <p:ext uri="{BB962C8B-B14F-4D97-AF65-F5344CB8AC3E}">
        <p14:creationId xmlns:p14="http://schemas.microsoft.com/office/powerpoint/2010/main" val="37669759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31427"/>
                                        </p:tgtEl>
                                        <p:attrNameLst>
                                          <p:attrName>style.visibility</p:attrName>
                                        </p:attrNameLst>
                                      </p:cBhvr>
                                      <p:to>
                                        <p:strVal val="visible"/>
                                      </p:to>
                                    </p:set>
                                    <p:anim calcmode="lin" valueType="num">
                                      <p:cBhvr additive="base">
                                        <p:cTn id="7" dur="5000" fill="hold"/>
                                        <p:tgtEl>
                                          <p:spTgt spid="231427"/>
                                        </p:tgtEl>
                                        <p:attrNameLst>
                                          <p:attrName>ppt_x</p:attrName>
                                        </p:attrNameLst>
                                      </p:cBhvr>
                                      <p:tavLst>
                                        <p:tav tm="0">
                                          <p:val>
                                            <p:strVal val="#ppt_x"/>
                                          </p:val>
                                        </p:tav>
                                        <p:tav tm="100000">
                                          <p:val>
                                            <p:strVal val="#ppt_x"/>
                                          </p:val>
                                        </p:tav>
                                      </p:tavLst>
                                    </p:anim>
                                    <p:anim calcmode="lin" valueType="num">
                                      <p:cBhvr additive="base">
                                        <p:cTn id="8" dur="5000" fill="hold"/>
                                        <p:tgtEl>
                                          <p:spTgt spid="23142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31428"/>
                                        </p:tgtEl>
                                        <p:attrNameLst>
                                          <p:attrName>style.visibility</p:attrName>
                                        </p:attrNameLst>
                                      </p:cBhvr>
                                      <p:to>
                                        <p:strVal val="visible"/>
                                      </p:to>
                                    </p:set>
                                    <p:anim calcmode="lin" valueType="num">
                                      <p:cBhvr additive="base">
                                        <p:cTn id="28" dur="500" fill="hold"/>
                                        <p:tgtEl>
                                          <p:spTgt spid="231428"/>
                                        </p:tgtEl>
                                        <p:attrNameLst>
                                          <p:attrName>ppt_x</p:attrName>
                                        </p:attrNameLst>
                                      </p:cBhvr>
                                      <p:tavLst>
                                        <p:tav tm="0">
                                          <p:val>
                                            <p:strVal val="0-#ppt_w/2"/>
                                          </p:val>
                                        </p:tav>
                                        <p:tav tm="100000">
                                          <p:val>
                                            <p:strVal val="#ppt_x"/>
                                          </p:val>
                                        </p:tav>
                                      </p:tavLst>
                                    </p:anim>
                                    <p:anim calcmode="lin" valueType="num">
                                      <p:cBhvr additive="base">
                                        <p:cTn id="29" dur="500" fill="hold"/>
                                        <p:tgtEl>
                                          <p:spTgt spid="2314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3"/>
          <p:cNvSpPr>
            <a:spLocks noGrp="1" noRot="1" noChangeArrowheads="1"/>
          </p:cNvSpPr>
          <p:nvPr>
            <p:ph idx="4294967295"/>
          </p:nvPr>
        </p:nvSpPr>
        <p:spPr>
          <a:xfrm>
            <a:off x="782638" y="2003425"/>
            <a:ext cx="7986712" cy="1897063"/>
          </a:xfrm>
        </p:spPr>
        <p:txBody>
          <a:bodyPr/>
          <a:lstStyle/>
          <a:p>
            <a:pPr>
              <a:lnSpc>
                <a:spcPct val="90000"/>
              </a:lnSpc>
            </a:pPr>
            <a:r>
              <a:rPr lang="en-US" altLang="zh-CN" b="1" smtClean="0"/>
              <a:t>8</a:t>
            </a:r>
            <a:r>
              <a:rPr lang="zh-CN" altLang="en-US" b="1" smtClean="0"/>
              <a:t>、某工人用100N的力水平推一放在水平地面上的木箱没有推动，则木箱受到的阻力为_______N；改用150N的力推也没有推动，木箱受到的阻力为_______N。</a:t>
            </a:r>
          </a:p>
        </p:txBody>
      </p:sp>
      <p:sp>
        <p:nvSpPr>
          <p:cNvPr id="262147" name="Text Box 13"/>
          <p:cNvSpPr txBox="1">
            <a:spLocks noChangeArrowheads="1"/>
          </p:cNvSpPr>
          <p:nvPr/>
        </p:nvSpPr>
        <p:spPr bwMode="auto">
          <a:xfrm>
            <a:off x="2195513" y="2852738"/>
            <a:ext cx="914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zh-CN" altLang="en-US" sz="3200" b="1">
                <a:solidFill>
                  <a:srgbClr val="CC0000"/>
                </a:solidFill>
              </a:rPr>
              <a:t>100</a:t>
            </a:r>
          </a:p>
        </p:txBody>
      </p:sp>
      <p:sp>
        <p:nvSpPr>
          <p:cNvPr id="262148" name="Text Box 13"/>
          <p:cNvSpPr txBox="1">
            <a:spLocks noChangeArrowheads="1"/>
          </p:cNvSpPr>
          <p:nvPr/>
        </p:nvSpPr>
        <p:spPr bwMode="auto">
          <a:xfrm>
            <a:off x="5868988" y="3284538"/>
            <a:ext cx="914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zh-CN" altLang="en-US" sz="3200" b="1">
                <a:solidFill>
                  <a:srgbClr val="CC0000"/>
                </a:solidFill>
              </a:rPr>
              <a:t>150</a:t>
            </a:r>
          </a:p>
        </p:txBody>
      </p:sp>
    </p:spTree>
    <p:extLst>
      <p:ext uri="{BB962C8B-B14F-4D97-AF65-F5344CB8AC3E}">
        <p14:creationId xmlns:p14="http://schemas.microsoft.com/office/powerpoint/2010/main" val="39353165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2147"/>
                                        </p:tgtEl>
                                        <p:attrNameLst>
                                          <p:attrName>style.visibility</p:attrName>
                                        </p:attrNameLst>
                                      </p:cBhvr>
                                      <p:to>
                                        <p:strVal val="visible"/>
                                      </p:to>
                                    </p:set>
                                    <p:anim calcmode="lin" valueType="num">
                                      <p:cBhvr additive="base">
                                        <p:cTn id="7" dur="500" fill="hold"/>
                                        <p:tgtEl>
                                          <p:spTgt spid="262147"/>
                                        </p:tgtEl>
                                        <p:attrNameLst>
                                          <p:attrName>ppt_x</p:attrName>
                                        </p:attrNameLst>
                                      </p:cBhvr>
                                      <p:tavLst>
                                        <p:tav tm="0">
                                          <p:val>
                                            <p:strVal val="0-#ppt_w/2"/>
                                          </p:val>
                                        </p:tav>
                                        <p:tav tm="100000">
                                          <p:val>
                                            <p:strVal val="#ppt_x"/>
                                          </p:val>
                                        </p:tav>
                                      </p:tavLst>
                                    </p:anim>
                                    <p:anim calcmode="lin" valueType="num">
                                      <p:cBhvr additive="base">
                                        <p:cTn id="8" dur="500" fill="hold"/>
                                        <p:tgtEl>
                                          <p:spTgt spid="26214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2148"/>
                                        </p:tgtEl>
                                        <p:attrNameLst>
                                          <p:attrName>style.visibility</p:attrName>
                                        </p:attrNameLst>
                                      </p:cBhvr>
                                      <p:to>
                                        <p:strVal val="visible"/>
                                      </p:to>
                                    </p:set>
                                    <p:anim calcmode="lin" valueType="num">
                                      <p:cBhvr additive="base">
                                        <p:cTn id="13" dur="500" fill="hold"/>
                                        <p:tgtEl>
                                          <p:spTgt spid="262148"/>
                                        </p:tgtEl>
                                        <p:attrNameLst>
                                          <p:attrName>ppt_x</p:attrName>
                                        </p:attrNameLst>
                                      </p:cBhvr>
                                      <p:tavLst>
                                        <p:tav tm="0">
                                          <p:val>
                                            <p:strVal val="0-#ppt_w/2"/>
                                          </p:val>
                                        </p:tav>
                                        <p:tav tm="100000">
                                          <p:val>
                                            <p:strVal val="#ppt_x"/>
                                          </p:val>
                                        </p:tav>
                                      </p:tavLst>
                                    </p:anim>
                                    <p:anim calcmode="lin" valueType="num">
                                      <p:cBhvr additive="base">
                                        <p:cTn id="14" dur="500" fill="hold"/>
                                        <p:tgtEl>
                                          <p:spTgt spid="262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p:bldP spid="26214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1703388"/>
            <a:ext cx="8108950"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925" y="3146425"/>
            <a:ext cx="285750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940300" y="2844800"/>
            <a:ext cx="574675" cy="387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599440">
              <a:defRPr/>
            </a:pPr>
            <a:endParaRPr lang="zh-CN" altLang="en-US" sz="2360"/>
          </a:p>
        </p:txBody>
      </p:sp>
    </p:spTree>
    <p:extLst>
      <p:ext uri="{BB962C8B-B14F-4D97-AF65-F5344CB8AC3E}">
        <p14:creationId xmlns:p14="http://schemas.microsoft.com/office/powerpoint/2010/main" val="34937996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Group 22"/>
          <p:cNvGrpSpPr>
            <a:grpSpLocks/>
          </p:cNvGrpSpPr>
          <p:nvPr/>
        </p:nvGrpSpPr>
        <p:grpSpPr bwMode="auto">
          <a:xfrm>
            <a:off x="2763838" y="2401888"/>
            <a:ext cx="2520950" cy="1549400"/>
            <a:chOff x="3560" y="1933"/>
            <a:chExt cx="1860" cy="1044"/>
          </a:xfrm>
        </p:grpSpPr>
        <p:sp>
          <p:nvSpPr>
            <p:cNvPr id="11266" name="AutoShape 23"/>
            <p:cNvSpPr>
              <a:spLocks noChangeArrowheads="1"/>
            </p:cNvSpPr>
            <p:nvPr/>
          </p:nvSpPr>
          <p:spPr bwMode="auto">
            <a:xfrm rot="-5400000">
              <a:off x="4011" y="1569"/>
              <a:ext cx="953" cy="1860"/>
            </a:xfrm>
            <a:prstGeom prst="rtTriangle">
              <a:avLst/>
            </a:prstGeom>
            <a:solidFill>
              <a:schemeClr val="folHlink"/>
            </a:solidFill>
            <a:ln w="9525">
              <a:solidFill>
                <a:schemeClr val="tx1"/>
              </a:solidFill>
              <a:miter lim="800000"/>
              <a:headEnd/>
              <a:tailEnd/>
            </a:ln>
          </p:spPr>
          <p:txBody>
            <a:bodyPr rot="10800000" wrap="none" anchor="ctr"/>
            <a:lstStyle/>
            <a:p>
              <a:endParaRPr lang="zh-CN" altLang="en-US">
                <a:latin typeface="Times New Roman" pitchFamily="18" charset="0"/>
              </a:endParaRPr>
            </a:p>
          </p:txBody>
        </p:sp>
        <p:grpSp>
          <p:nvGrpSpPr>
            <p:cNvPr id="11267" name="Group 24"/>
            <p:cNvGrpSpPr>
              <a:grpSpLocks/>
            </p:cNvGrpSpPr>
            <p:nvPr/>
          </p:nvGrpSpPr>
          <p:grpSpPr bwMode="auto">
            <a:xfrm>
              <a:off x="4195" y="1933"/>
              <a:ext cx="635" cy="544"/>
              <a:chOff x="4150" y="2115"/>
              <a:chExt cx="616" cy="544"/>
            </a:xfrm>
          </p:grpSpPr>
          <p:sp>
            <p:nvSpPr>
              <p:cNvPr id="11268" name="Rectangle 25"/>
              <p:cNvSpPr>
                <a:spLocks noChangeArrowheads="1"/>
              </p:cNvSpPr>
              <p:nvPr/>
            </p:nvSpPr>
            <p:spPr bwMode="auto">
              <a:xfrm rot="-1638251">
                <a:off x="4150" y="2160"/>
                <a:ext cx="616" cy="483"/>
              </a:xfrm>
              <a:prstGeom prst="rect">
                <a:avLst/>
              </a:prstGeom>
              <a:solidFill>
                <a:schemeClr val="accent1"/>
              </a:solidFill>
              <a:ln w="9525">
                <a:solidFill>
                  <a:schemeClr val="tx1"/>
                </a:solidFill>
                <a:miter lim="800000"/>
                <a:headEnd/>
                <a:tailEnd/>
              </a:ln>
            </p:spPr>
            <p:txBody>
              <a:bodyPr wrap="none" anchor="ctr"/>
              <a:lstStyle/>
              <a:p>
                <a:endParaRPr lang="zh-CN" altLang="en-US">
                  <a:latin typeface="Times New Roman" pitchFamily="18" charset="0"/>
                </a:endParaRPr>
              </a:p>
            </p:txBody>
          </p:sp>
          <p:sp>
            <p:nvSpPr>
              <p:cNvPr id="11269" name="Freeform 26"/>
              <p:cNvSpPr>
                <a:spLocks noChangeArrowheads="1"/>
              </p:cNvSpPr>
              <p:nvPr/>
            </p:nvSpPr>
            <p:spPr bwMode="auto">
              <a:xfrm>
                <a:off x="4422" y="2251"/>
                <a:ext cx="318" cy="317"/>
              </a:xfrm>
              <a:custGeom>
                <a:avLst/>
                <a:gdLst>
                  <a:gd name="T0" fmla="*/ 273 w 273"/>
                  <a:gd name="T1" fmla="*/ 0 h 225"/>
                  <a:gd name="T2" fmla="*/ 201 w 273"/>
                  <a:gd name="T3" fmla="*/ 36 h 225"/>
                  <a:gd name="T4" fmla="*/ 189 w 273"/>
                  <a:gd name="T5" fmla="*/ 96 h 225"/>
                  <a:gd name="T6" fmla="*/ 105 w 273"/>
                  <a:gd name="T7" fmla="*/ 120 h 225"/>
                  <a:gd name="T8" fmla="*/ 213 w 273"/>
                  <a:gd name="T9" fmla="*/ 180 h 225"/>
                  <a:gd name="T10" fmla="*/ 249 w 273"/>
                  <a:gd name="T11" fmla="*/ 168 h 225"/>
                </a:gdLst>
                <a:ahLst/>
                <a:cxnLst>
                  <a:cxn ang="0">
                    <a:pos x="T0" y="T1"/>
                  </a:cxn>
                  <a:cxn ang="0">
                    <a:pos x="T2" y="T3"/>
                  </a:cxn>
                  <a:cxn ang="0">
                    <a:pos x="T4" y="T5"/>
                  </a:cxn>
                  <a:cxn ang="0">
                    <a:pos x="T6" y="T7"/>
                  </a:cxn>
                  <a:cxn ang="0">
                    <a:pos x="T8" y="T9"/>
                  </a:cxn>
                  <a:cxn ang="0">
                    <a:pos x="T10" y="T11"/>
                  </a:cxn>
                </a:cxnLst>
                <a:rect l="0" t="0" r="r" b="b"/>
                <a:pathLst>
                  <a:path w="273" h="225">
                    <a:moveTo>
                      <a:pt x="273" y="0"/>
                    </a:moveTo>
                    <a:cubicBezTo>
                      <a:pt x="255" y="6"/>
                      <a:pt x="212" y="17"/>
                      <a:pt x="201" y="36"/>
                    </a:cubicBezTo>
                    <a:cubicBezTo>
                      <a:pt x="191" y="54"/>
                      <a:pt x="202" y="80"/>
                      <a:pt x="189" y="96"/>
                    </a:cubicBezTo>
                    <a:cubicBezTo>
                      <a:pt x="170" y="118"/>
                      <a:pt x="133" y="111"/>
                      <a:pt x="105" y="120"/>
                    </a:cubicBezTo>
                    <a:cubicBezTo>
                      <a:pt x="0" y="225"/>
                      <a:pt x="66" y="191"/>
                      <a:pt x="213" y="180"/>
                    </a:cubicBezTo>
                    <a:cubicBezTo>
                      <a:pt x="225" y="176"/>
                      <a:pt x="249" y="168"/>
                      <a:pt x="249" y="16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70" name="Freeform 27"/>
              <p:cNvSpPr>
                <a:spLocks noChangeArrowheads="1"/>
              </p:cNvSpPr>
              <p:nvPr/>
            </p:nvSpPr>
            <p:spPr bwMode="auto">
              <a:xfrm>
                <a:off x="4332" y="2115"/>
                <a:ext cx="272" cy="544"/>
              </a:xfrm>
              <a:custGeom>
                <a:avLst/>
                <a:gdLst>
                  <a:gd name="T0" fmla="*/ 311 w 396"/>
                  <a:gd name="T1" fmla="*/ 0 h 478"/>
                  <a:gd name="T2" fmla="*/ 227 w 396"/>
                  <a:gd name="T3" fmla="*/ 36 h 478"/>
                  <a:gd name="T4" fmla="*/ 179 w 396"/>
                  <a:gd name="T5" fmla="*/ 108 h 478"/>
                  <a:gd name="T6" fmla="*/ 215 w 396"/>
                  <a:gd name="T7" fmla="*/ 132 h 478"/>
                  <a:gd name="T8" fmla="*/ 167 w 396"/>
                  <a:gd name="T9" fmla="*/ 192 h 478"/>
                  <a:gd name="T10" fmla="*/ 131 w 396"/>
                  <a:gd name="T11" fmla="*/ 288 h 478"/>
                  <a:gd name="T12" fmla="*/ 107 w 396"/>
                  <a:gd name="T13" fmla="*/ 324 h 478"/>
                  <a:gd name="T14" fmla="*/ 35 w 396"/>
                  <a:gd name="T15" fmla="*/ 372 h 478"/>
                  <a:gd name="T16" fmla="*/ 203 w 396"/>
                  <a:gd name="T17" fmla="*/ 384 h 478"/>
                  <a:gd name="T18" fmla="*/ 299 w 396"/>
                  <a:gd name="T19" fmla="*/ 396 h 478"/>
                  <a:gd name="T20" fmla="*/ 371 w 396"/>
                  <a:gd name="T21" fmla="*/ 420 h 478"/>
                  <a:gd name="T22" fmla="*/ 323 w 396"/>
                  <a:gd name="T23" fmla="*/ 42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478">
                    <a:moveTo>
                      <a:pt x="311" y="0"/>
                    </a:moveTo>
                    <a:cubicBezTo>
                      <a:pt x="279" y="8"/>
                      <a:pt x="250" y="9"/>
                      <a:pt x="227" y="36"/>
                    </a:cubicBezTo>
                    <a:cubicBezTo>
                      <a:pt x="208" y="58"/>
                      <a:pt x="179" y="108"/>
                      <a:pt x="179" y="108"/>
                    </a:cubicBezTo>
                    <a:cubicBezTo>
                      <a:pt x="191" y="116"/>
                      <a:pt x="210" y="118"/>
                      <a:pt x="215" y="132"/>
                    </a:cubicBezTo>
                    <a:cubicBezTo>
                      <a:pt x="232" y="182"/>
                      <a:pt x="194" y="183"/>
                      <a:pt x="167" y="192"/>
                    </a:cubicBezTo>
                    <a:cubicBezTo>
                      <a:pt x="85" y="274"/>
                      <a:pt x="67" y="245"/>
                      <a:pt x="131" y="288"/>
                    </a:cubicBezTo>
                    <a:cubicBezTo>
                      <a:pt x="123" y="300"/>
                      <a:pt x="118" y="315"/>
                      <a:pt x="107" y="324"/>
                    </a:cubicBezTo>
                    <a:cubicBezTo>
                      <a:pt x="85" y="343"/>
                      <a:pt x="35" y="372"/>
                      <a:pt x="35" y="372"/>
                    </a:cubicBezTo>
                    <a:cubicBezTo>
                      <a:pt x="0" y="478"/>
                      <a:pt x="143" y="396"/>
                      <a:pt x="203" y="384"/>
                    </a:cubicBezTo>
                    <a:cubicBezTo>
                      <a:pt x="235" y="388"/>
                      <a:pt x="267" y="389"/>
                      <a:pt x="299" y="396"/>
                    </a:cubicBezTo>
                    <a:cubicBezTo>
                      <a:pt x="324" y="401"/>
                      <a:pt x="396" y="420"/>
                      <a:pt x="371" y="420"/>
                    </a:cubicBezTo>
                    <a:cubicBezTo>
                      <a:pt x="355" y="420"/>
                      <a:pt x="339" y="420"/>
                      <a:pt x="323" y="42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71" name="Freeform 28"/>
              <p:cNvSpPr>
                <a:spLocks noChangeArrowheads="1"/>
              </p:cNvSpPr>
              <p:nvPr/>
            </p:nvSpPr>
            <p:spPr bwMode="auto">
              <a:xfrm>
                <a:off x="4150" y="2205"/>
                <a:ext cx="182" cy="273"/>
              </a:xfrm>
              <a:custGeom>
                <a:avLst/>
                <a:gdLst>
                  <a:gd name="T0" fmla="*/ 108 w 108"/>
                  <a:gd name="T1" fmla="*/ 0 h 144"/>
                  <a:gd name="T2" fmla="*/ 96 w 108"/>
                  <a:gd name="T3" fmla="*/ 48 h 144"/>
                  <a:gd name="T4" fmla="*/ 60 w 108"/>
                  <a:gd name="T5" fmla="*/ 60 h 144"/>
                  <a:gd name="T6" fmla="*/ 0 w 108"/>
                  <a:gd name="T7" fmla="*/ 144 h 144"/>
                </a:gdLst>
                <a:ahLst/>
                <a:cxnLst>
                  <a:cxn ang="0">
                    <a:pos x="T0" y="T1"/>
                  </a:cxn>
                  <a:cxn ang="0">
                    <a:pos x="T2" y="T3"/>
                  </a:cxn>
                  <a:cxn ang="0">
                    <a:pos x="T4" y="T5"/>
                  </a:cxn>
                  <a:cxn ang="0">
                    <a:pos x="T6" y="T7"/>
                  </a:cxn>
                </a:cxnLst>
                <a:rect l="0" t="0" r="r" b="b"/>
                <a:pathLst>
                  <a:path w="108" h="144">
                    <a:moveTo>
                      <a:pt x="108" y="0"/>
                    </a:moveTo>
                    <a:cubicBezTo>
                      <a:pt x="104" y="16"/>
                      <a:pt x="106" y="35"/>
                      <a:pt x="96" y="48"/>
                    </a:cubicBezTo>
                    <a:cubicBezTo>
                      <a:pt x="88" y="58"/>
                      <a:pt x="70" y="52"/>
                      <a:pt x="60" y="60"/>
                    </a:cubicBezTo>
                    <a:cubicBezTo>
                      <a:pt x="50" y="68"/>
                      <a:pt x="0" y="137"/>
                      <a:pt x="0" y="14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sp>
        <p:nvSpPr>
          <p:cNvPr id="76" name="Rectangle 2"/>
          <p:cNvSpPr txBox="1">
            <a:spLocks noChangeArrowheads="1"/>
          </p:cNvSpPr>
          <p:nvPr/>
        </p:nvSpPr>
        <p:spPr bwMode="auto">
          <a:xfrm>
            <a:off x="1065213" y="539750"/>
            <a:ext cx="39068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800" b="1">
                <a:solidFill>
                  <a:schemeClr val="tx2"/>
                </a:solidFill>
                <a:ea typeface="黑体" pitchFamily="49" charset="-122"/>
              </a:rPr>
              <a:t>物体在斜面上静止不动</a:t>
            </a:r>
          </a:p>
        </p:txBody>
      </p:sp>
      <p:grpSp>
        <p:nvGrpSpPr>
          <p:cNvPr id="11" name="Group 67"/>
          <p:cNvGrpSpPr>
            <a:grpSpLocks/>
          </p:cNvGrpSpPr>
          <p:nvPr/>
        </p:nvGrpSpPr>
        <p:grpSpPr bwMode="auto">
          <a:xfrm>
            <a:off x="3941763" y="2743200"/>
            <a:ext cx="822325" cy="1631950"/>
            <a:chOff x="3870" y="2626"/>
            <a:chExt cx="594" cy="1028"/>
          </a:xfrm>
        </p:grpSpPr>
        <p:sp>
          <p:nvSpPr>
            <p:cNvPr id="11274" name="Oval 68"/>
            <p:cNvSpPr>
              <a:spLocks noChangeArrowheads="1"/>
            </p:cNvSpPr>
            <p:nvPr/>
          </p:nvSpPr>
          <p:spPr bwMode="auto">
            <a:xfrm>
              <a:off x="3870" y="2626"/>
              <a:ext cx="144" cy="144"/>
            </a:xfrm>
            <a:prstGeom prst="ellipse">
              <a:avLst/>
            </a:prstGeom>
            <a:solidFill>
              <a:schemeClr val="tx2"/>
            </a:solidFill>
            <a:ln w="9525">
              <a:solidFill>
                <a:schemeClr val="tx1"/>
              </a:solidFill>
              <a:round/>
              <a:headEnd/>
              <a:tailEnd/>
            </a:ln>
          </p:spPr>
          <p:txBody>
            <a:bodyPr wrap="none" anchor="ctr"/>
            <a:lstStyle/>
            <a:p>
              <a:endParaRPr lang="zh-CN" altLang="en-US">
                <a:latin typeface="Times New Roman" pitchFamily="18" charset="0"/>
              </a:endParaRPr>
            </a:p>
          </p:txBody>
        </p:sp>
        <p:grpSp>
          <p:nvGrpSpPr>
            <p:cNvPr id="11275" name="Group 69"/>
            <p:cNvGrpSpPr>
              <a:grpSpLocks/>
            </p:cNvGrpSpPr>
            <p:nvPr/>
          </p:nvGrpSpPr>
          <p:grpSpPr bwMode="auto">
            <a:xfrm>
              <a:off x="3942" y="2658"/>
              <a:ext cx="522" cy="996"/>
              <a:chOff x="3654" y="2994"/>
              <a:chExt cx="522" cy="996"/>
            </a:xfrm>
          </p:grpSpPr>
          <p:sp>
            <p:nvSpPr>
              <p:cNvPr id="11276" name="Line 70"/>
              <p:cNvSpPr>
                <a:spLocks noChangeShapeType="1"/>
              </p:cNvSpPr>
              <p:nvPr/>
            </p:nvSpPr>
            <p:spPr bwMode="auto">
              <a:xfrm>
                <a:off x="3654" y="2994"/>
                <a:ext cx="0" cy="912"/>
              </a:xfrm>
              <a:prstGeom prst="line">
                <a:avLst/>
              </a:prstGeom>
              <a:noFill/>
              <a:ln w="762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11277" name="Text Box 71"/>
              <p:cNvSpPr txBox="1">
                <a:spLocks noChangeArrowheads="1"/>
              </p:cNvSpPr>
              <p:nvPr/>
            </p:nvSpPr>
            <p:spPr bwMode="auto">
              <a:xfrm>
                <a:off x="3744" y="3408"/>
                <a:ext cx="432"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5400" b="1">
                    <a:latin typeface="黑体" pitchFamily="49" charset="-122"/>
                    <a:ea typeface="黑体" pitchFamily="49" charset="-122"/>
                  </a:rPr>
                  <a:t>G</a:t>
                </a:r>
              </a:p>
            </p:txBody>
          </p:sp>
        </p:grpSp>
      </p:grpSp>
      <p:sp>
        <p:nvSpPr>
          <p:cNvPr id="43" name="Line 73"/>
          <p:cNvSpPr>
            <a:spLocks noChangeShapeType="1"/>
          </p:cNvSpPr>
          <p:nvPr/>
        </p:nvSpPr>
        <p:spPr bwMode="auto">
          <a:xfrm flipH="1" flipV="1">
            <a:off x="3479800" y="1554163"/>
            <a:ext cx="571500" cy="1335087"/>
          </a:xfrm>
          <a:prstGeom prst="line">
            <a:avLst/>
          </a:prstGeom>
          <a:noFill/>
          <a:ln w="762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4" name="Text Box 74"/>
          <p:cNvSpPr txBox="1">
            <a:spLocks noChangeArrowheads="1"/>
          </p:cNvSpPr>
          <p:nvPr/>
        </p:nvSpPr>
        <p:spPr bwMode="auto">
          <a:xfrm>
            <a:off x="2976563" y="1306513"/>
            <a:ext cx="6318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5400" b="1">
                <a:latin typeface="黑体" pitchFamily="49" charset="-122"/>
                <a:ea typeface="黑体" pitchFamily="49" charset="-122"/>
              </a:rPr>
              <a:t>F</a:t>
            </a:r>
          </a:p>
        </p:txBody>
      </p:sp>
      <p:sp>
        <p:nvSpPr>
          <p:cNvPr id="45" name="Line 73"/>
          <p:cNvSpPr>
            <a:spLocks noChangeShapeType="1"/>
          </p:cNvSpPr>
          <p:nvPr/>
        </p:nvSpPr>
        <p:spPr bwMode="auto">
          <a:xfrm flipV="1">
            <a:off x="4000500" y="2085975"/>
            <a:ext cx="1246188" cy="777875"/>
          </a:xfrm>
          <a:prstGeom prst="line">
            <a:avLst/>
          </a:prstGeom>
          <a:noFill/>
          <a:ln w="7620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6" name="Text Box 74"/>
          <p:cNvSpPr txBox="1">
            <a:spLocks noChangeArrowheads="1"/>
          </p:cNvSpPr>
          <p:nvPr/>
        </p:nvSpPr>
        <p:spPr bwMode="auto">
          <a:xfrm>
            <a:off x="5286375" y="1503363"/>
            <a:ext cx="6318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5400" b="1">
                <a:latin typeface="黑体" pitchFamily="49" charset="-122"/>
                <a:ea typeface="黑体" pitchFamily="49" charset="-122"/>
              </a:rPr>
              <a:t>f</a:t>
            </a:r>
          </a:p>
        </p:txBody>
      </p:sp>
      <p:sp>
        <p:nvSpPr>
          <p:cNvPr id="11282" name="Text Box 74"/>
          <p:cNvSpPr txBox="1">
            <a:spLocks noChangeArrowheads="1"/>
          </p:cNvSpPr>
          <p:nvPr/>
        </p:nvSpPr>
        <p:spPr bwMode="auto">
          <a:xfrm rot="5400000">
            <a:off x="8008938" y="3303588"/>
            <a:ext cx="6318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en-US" altLang="zh-CN" sz="5400" b="1">
              <a:latin typeface="黑体" pitchFamily="49" charset="-122"/>
              <a:ea typeface="黑体" pitchFamily="49" charset="-122"/>
            </a:endParaRPr>
          </a:p>
        </p:txBody>
      </p:sp>
    </p:spTree>
    <p:extLst>
      <p:ext uri="{BB962C8B-B14F-4D97-AF65-F5344CB8AC3E}">
        <p14:creationId xmlns:p14="http://schemas.microsoft.com/office/powerpoint/2010/main" val="6052951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43" grpId="0" animBg="1"/>
      <p:bldP spid="44" grpId="0"/>
      <p:bldP spid="45" grpId="0" animBg="1"/>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ChangeArrowheads="1"/>
          </p:cNvSpPr>
          <p:nvPr/>
        </p:nvSpPr>
        <p:spPr bwMode="auto">
          <a:xfrm>
            <a:off x="250825" y="1196975"/>
            <a:ext cx="8569325"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solidFill>
                  <a:srgbClr val="FF0066"/>
                </a:solidFill>
              </a:rPr>
              <a:t>以上实例中的</a:t>
            </a:r>
            <a:r>
              <a:rPr lang="zh-CN" altLang="en-US" sz="3200">
                <a:solidFill>
                  <a:srgbClr val="FF0066"/>
                </a:solidFill>
                <a:latin typeface="Times New Roman" pitchFamily="18" charset="0"/>
              </a:rPr>
              <a:t>物体虽然受力，但是这几个力的作用效果可以相互抵消，物体相当于不受力。因此，受力的</a:t>
            </a:r>
            <a:r>
              <a:rPr lang="zh-CN" altLang="en-US" sz="3200">
                <a:solidFill>
                  <a:srgbClr val="FF0066"/>
                </a:solidFill>
              </a:rPr>
              <a:t>物体也能保持静止状态或匀速直线运动状态。</a:t>
            </a:r>
          </a:p>
        </p:txBody>
      </p:sp>
    </p:spTree>
    <p:extLst>
      <p:ext uri="{BB962C8B-B14F-4D97-AF65-F5344CB8AC3E}">
        <p14:creationId xmlns:p14="http://schemas.microsoft.com/office/powerpoint/2010/main" val="129357589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wedge">
                                      <p:cBhvr>
                                        <p:cTn id="7" dur="2000"/>
                                        <p:tgtEl>
                                          <p:spTgt spid="248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190500" y="0"/>
            <a:ext cx="8229600" cy="1143000"/>
          </a:xfrm>
        </p:spPr>
        <p:txBody>
          <a:bodyPr/>
          <a:lstStyle/>
          <a:p>
            <a:pPr algn="l" eaLnBrk="1" hangingPunct="1"/>
            <a:r>
              <a:rPr lang="zh-CN" altLang="en-US" b="1" smtClean="0">
                <a:ea typeface="黑体" pitchFamily="49" charset="-122"/>
              </a:rPr>
              <a:t>一、力的平衡</a:t>
            </a:r>
          </a:p>
        </p:txBody>
      </p:sp>
      <p:sp>
        <p:nvSpPr>
          <p:cNvPr id="89094" name="Rectangle 6"/>
          <p:cNvSpPr>
            <a:spLocks noChangeArrowheads="1"/>
          </p:cNvSpPr>
          <p:nvPr/>
        </p:nvSpPr>
        <p:spPr bwMode="auto">
          <a:xfrm>
            <a:off x="0" y="4984750"/>
            <a:ext cx="93091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en-US" altLang="zh-CN" sz="4000" b="1">
                <a:latin typeface="黑体" pitchFamily="49" charset="-122"/>
                <a:ea typeface="黑体" pitchFamily="49" charset="-122"/>
              </a:rPr>
              <a:t>2</a:t>
            </a:r>
            <a:r>
              <a:rPr lang="zh-CN" altLang="en-US" sz="4000" b="1">
                <a:latin typeface="黑体" pitchFamily="49" charset="-122"/>
                <a:ea typeface="黑体" pitchFamily="49" charset="-122"/>
              </a:rPr>
              <a:t>、平衡状态：</a:t>
            </a:r>
            <a:r>
              <a:rPr lang="zh-CN" altLang="en-US" sz="4000" b="1">
                <a:solidFill>
                  <a:srgbClr val="FF0000"/>
                </a:solidFill>
                <a:latin typeface="黑体" pitchFamily="49" charset="-122"/>
                <a:ea typeface="黑体" pitchFamily="49" charset="-122"/>
              </a:rPr>
              <a:t>静止</a:t>
            </a:r>
            <a:r>
              <a:rPr lang="zh-CN" altLang="en-US" sz="4000" b="1">
                <a:latin typeface="黑体" pitchFamily="49" charset="-122"/>
                <a:ea typeface="黑体" pitchFamily="49" charset="-122"/>
              </a:rPr>
              <a:t>或</a:t>
            </a:r>
            <a:r>
              <a:rPr lang="zh-CN" altLang="en-US" sz="4000" b="1">
                <a:solidFill>
                  <a:srgbClr val="FF0000"/>
                </a:solidFill>
                <a:latin typeface="黑体" pitchFamily="49" charset="-122"/>
                <a:ea typeface="黑体" pitchFamily="49" charset="-122"/>
              </a:rPr>
              <a:t>匀速直线运动</a:t>
            </a:r>
            <a:r>
              <a:rPr lang="zh-CN" altLang="en-US" sz="4000" b="1">
                <a:latin typeface="黑体" pitchFamily="49" charset="-122"/>
                <a:ea typeface="黑体" pitchFamily="49" charset="-122"/>
              </a:rPr>
              <a:t>状态</a:t>
            </a:r>
          </a:p>
        </p:txBody>
      </p:sp>
      <p:sp>
        <p:nvSpPr>
          <p:cNvPr id="13315" name="矩形 6"/>
          <p:cNvSpPr>
            <a:spLocks noChangeArrowheads="1"/>
          </p:cNvSpPr>
          <p:nvPr/>
        </p:nvSpPr>
        <p:spPr bwMode="auto">
          <a:xfrm>
            <a:off x="444500" y="1136650"/>
            <a:ext cx="86995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4000" b="1">
                <a:latin typeface="黑体" pitchFamily="49" charset="-122"/>
                <a:ea typeface="黑体" pitchFamily="49" charset="-122"/>
              </a:rPr>
              <a:t>1</a:t>
            </a:r>
            <a:r>
              <a:rPr lang="zh-CN" altLang="en-US" sz="4000" b="1">
                <a:latin typeface="黑体" pitchFamily="49" charset="-122"/>
                <a:ea typeface="黑体" pitchFamily="49" charset="-122"/>
              </a:rPr>
              <a:t>、力的平衡：物体受到几个力作用时，如果保持静止或匀速直线运动状态，我们就说这几个力</a:t>
            </a:r>
            <a:r>
              <a:rPr lang="zh-CN" altLang="en-US" sz="4000" b="1">
                <a:solidFill>
                  <a:srgbClr val="FF0000"/>
                </a:solidFill>
                <a:latin typeface="黑体" pitchFamily="49" charset="-122"/>
                <a:ea typeface="黑体" pitchFamily="49" charset="-122"/>
              </a:rPr>
              <a:t>相互平衡，物体处于平衡状态。</a:t>
            </a:r>
            <a:endParaRPr lang="zh-CN" altLang="en-US" sz="4000" b="1">
              <a:latin typeface="黑体" pitchFamily="49" charset="-122"/>
              <a:ea typeface="黑体" pitchFamily="49" charset="-122"/>
            </a:endParaRPr>
          </a:p>
        </p:txBody>
      </p:sp>
    </p:spTree>
    <p:extLst>
      <p:ext uri="{BB962C8B-B14F-4D97-AF65-F5344CB8AC3E}">
        <p14:creationId xmlns:p14="http://schemas.microsoft.com/office/powerpoint/2010/main" val="33737830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9094"/>
                                        </p:tgtEl>
                                        <p:attrNameLst>
                                          <p:attrName>style.visibility</p:attrName>
                                        </p:attrNameLst>
                                      </p:cBhvr>
                                      <p:to>
                                        <p:strVal val="visible"/>
                                      </p:to>
                                    </p:set>
                                    <p:animEffect transition="in" filter="blinds(horizontal)">
                                      <p:cBhvr>
                                        <p:cTn id="7" dur="500"/>
                                        <p:tgtEl>
                                          <p:spTgt spid="89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150813" y="2003425"/>
            <a:ext cx="8548687"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6100"/>
              </a:lnSpc>
            </a:pPr>
            <a:r>
              <a:rPr lang="en-US" altLang="zh-CN" sz="4000" b="1">
                <a:latin typeface="黑体" pitchFamily="49" charset="-122"/>
                <a:ea typeface="黑体" pitchFamily="49" charset="-122"/>
              </a:rPr>
              <a:t>3</a:t>
            </a:r>
            <a:r>
              <a:rPr lang="zh-CN" altLang="en-US" sz="4000" b="1">
                <a:latin typeface="黑体" pitchFamily="49" charset="-122"/>
                <a:ea typeface="黑体" pitchFamily="49" charset="-122"/>
              </a:rPr>
              <a:t>、强调：</a:t>
            </a:r>
          </a:p>
        </p:txBody>
      </p:sp>
      <p:sp>
        <p:nvSpPr>
          <p:cNvPr id="14338" name="Text Box 10"/>
          <p:cNvSpPr txBox="1">
            <a:spLocks noChangeArrowheads="1"/>
          </p:cNvSpPr>
          <p:nvPr/>
        </p:nvSpPr>
        <p:spPr bwMode="auto">
          <a:xfrm>
            <a:off x="2917825" y="566738"/>
            <a:ext cx="32067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400" b="1">
                <a:latin typeface="黑体" pitchFamily="49" charset="-122"/>
                <a:ea typeface="黑体" pitchFamily="49" charset="-122"/>
              </a:rPr>
              <a:t>平衡状态</a:t>
            </a:r>
            <a:endParaRPr lang="en-US" altLang="zh-CN" sz="4400" b="1">
              <a:latin typeface="黑体" pitchFamily="49" charset="-122"/>
              <a:ea typeface="黑体" pitchFamily="49" charset="-122"/>
            </a:endParaRPr>
          </a:p>
        </p:txBody>
      </p:sp>
      <p:sp>
        <p:nvSpPr>
          <p:cNvPr id="14339" name="Text Box 10"/>
          <p:cNvSpPr txBox="1">
            <a:spLocks noChangeArrowheads="1"/>
          </p:cNvSpPr>
          <p:nvPr/>
        </p:nvSpPr>
        <p:spPr bwMode="auto">
          <a:xfrm>
            <a:off x="5726113" y="1243013"/>
            <a:ext cx="36496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solidFill>
                  <a:srgbClr val="FF0000"/>
                </a:solidFill>
                <a:latin typeface="黑体" pitchFamily="49" charset="-122"/>
                <a:ea typeface="黑体" pitchFamily="49" charset="-122"/>
              </a:rPr>
              <a:t>匀速直线运动</a:t>
            </a:r>
            <a:endParaRPr lang="en-US" altLang="zh-CN" sz="4000" b="1">
              <a:solidFill>
                <a:srgbClr val="FF0000"/>
              </a:solidFill>
              <a:latin typeface="黑体" pitchFamily="49" charset="-122"/>
              <a:ea typeface="黑体" pitchFamily="49" charset="-122"/>
            </a:endParaRPr>
          </a:p>
        </p:txBody>
      </p:sp>
      <p:sp>
        <p:nvSpPr>
          <p:cNvPr id="14340" name="左大括号 10"/>
          <p:cNvSpPr>
            <a:spLocks/>
          </p:cNvSpPr>
          <p:nvPr/>
        </p:nvSpPr>
        <p:spPr bwMode="auto">
          <a:xfrm>
            <a:off x="5457825" y="406400"/>
            <a:ext cx="319088" cy="1176338"/>
          </a:xfrm>
          <a:prstGeom prst="leftBrace">
            <a:avLst>
              <a:gd name="adj1" fmla="val 8312"/>
              <a:gd name="adj2" fmla="val 50000"/>
            </a:avLst>
          </a:prstGeom>
          <a:solidFill>
            <a:schemeClr val="bg1"/>
          </a:solidFill>
          <a:ln w="38100">
            <a:solidFill>
              <a:schemeClr val="tx1"/>
            </a:solidFill>
            <a:round/>
            <a:headEnd/>
            <a:tailEnd/>
          </a:ln>
        </p:spPr>
        <p:txBody>
          <a:bodyPr/>
          <a:lstStyle/>
          <a:p>
            <a:endParaRPr lang="zh-CN" altLang="en-US">
              <a:latin typeface="Times New Roman" pitchFamily="18" charset="0"/>
            </a:endParaRPr>
          </a:p>
        </p:txBody>
      </p:sp>
      <p:sp>
        <p:nvSpPr>
          <p:cNvPr id="14341" name="矩形 11"/>
          <p:cNvSpPr>
            <a:spLocks noChangeArrowheads="1"/>
          </p:cNvSpPr>
          <p:nvPr/>
        </p:nvSpPr>
        <p:spPr bwMode="auto">
          <a:xfrm>
            <a:off x="5888038" y="65088"/>
            <a:ext cx="1212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FF0000"/>
                </a:solidFill>
                <a:latin typeface="黑体" pitchFamily="49" charset="-122"/>
                <a:ea typeface="黑体" pitchFamily="49" charset="-122"/>
              </a:rPr>
              <a:t>静止</a:t>
            </a:r>
            <a:endParaRPr lang="en-US" altLang="zh-CN" sz="4000" b="1">
              <a:solidFill>
                <a:srgbClr val="FF0000"/>
              </a:solidFill>
              <a:latin typeface="黑体" pitchFamily="49" charset="-122"/>
              <a:ea typeface="黑体" pitchFamily="49" charset="-122"/>
            </a:endParaRPr>
          </a:p>
        </p:txBody>
      </p:sp>
      <p:sp>
        <p:nvSpPr>
          <p:cNvPr id="21" name="左大括号 20"/>
          <p:cNvSpPr>
            <a:spLocks/>
          </p:cNvSpPr>
          <p:nvPr/>
        </p:nvSpPr>
        <p:spPr bwMode="auto">
          <a:xfrm flipH="1">
            <a:off x="2438400" y="398463"/>
            <a:ext cx="398463" cy="1168400"/>
          </a:xfrm>
          <a:prstGeom prst="leftBrace">
            <a:avLst>
              <a:gd name="adj1" fmla="val 8322"/>
              <a:gd name="adj2" fmla="val 50000"/>
            </a:avLst>
          </a:prstGeom>
          <a:solidFill>
            <a:schemeClr val="bg1"/>
          </a:solidFill>
          <a:ln w="38100">
            <a:solidFill>
              <a:schemeClr val="tx1"/>
            </a:solidFill>
            <a:round/>
            <a:headEnd/>
            <a:tailEnd/>
          </a:ln>
        </p:spPr>
        <p:txBody>
          <a:bodyPr/>
          <a:lstStyle/>
          <a:p>
            <a:endParaRPr lang="zh-CN" altLang="en-US">
              <a:latin typeface="Times New Roman" pitchFamily="18" charset="0"/>
            </a:endParaRPr>
          </a:p>
        </p:txBody>
      </p:sp>
      <p:sp>
        <p:nvSpPr>
          <p:cNvPr id="22" name="矩形 21"/>
          <p:cNvSpPr>
            <a:spLocks noChangeArrowheads="1"/>
          </p:cNvSpPr>
          <p:nvPr/>
        </p:nvSpPr>
        <p:spPr bwMode="auto">
          <a:xfrm>
            <a:off x="538163" y="44450"/>
            <a:ext cx="172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FF0000"/>
                </a:solidFill>
                <a:latin typeface="黑体" pitchFamily="49" charset="-122"/>
                <a:ea typeface="黑体" pitchFamily="49" charset="-122"/>
              </a:rPr>
              <a:t>不受力</a:t>
            </a:r>
            <a:endParaRPr lang="en-US" altLang="zh-CN" sz="4000" b="1">
              <a:solidFill>
                <a:srgbClr val="FF0000"/>
              </a:solidFill>
              <a:latin typeface="黑体" pitchFamily="49" charset="-122"/>
              <a:ea typeface="黑体" pitchFamily="49" charset="-122"/>
            </a:endParaRPr>
          </a:p>
        </p:txBody>
      </p:sp>
      <p:sp>
        <p:nvSpPr>
          <p:cNvPr id="23" name="矩形 22"/>
          <p:cNvSpPr>
            <a:spLocks noChangeArrowheads="1"/>
          </p:cNvSpPr>
          <p:nvPr/>
        </p:nvSpPr>
        <p:spPr bwMode="auto">
          <a:xfrm>
            <a:off x="246063" y="1182688"/>
            <a:ext cx="2243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FF0000"/>
                </a:solidFill>
                <a:latin typeface="黑体" pitchFamily="49" charset="-122"/>
                <a:ea typeface="黑体" pitchFamily="49" charset="-122"/>
              </a:rPr>
              <a:t>受平衡力</a:t>
            </a:r>
            <a:endParaRPr lang="en-US" altLang="zh-CN" sz="4000" b="1">
              <a:solidFill>
                <a:srgbClr val="FF0000"/>
              </a:solidFill>
              <a:latin typeface="黑体" pitchFamily="49" charset="-122"/>
              <a:ea typeface="黑体" pitchFamily="49" charset="-122"/>
            </a:endParaRPr>
          </a:p>
        </p:txBody>
      </p:sp>
      <p:sp>
        <p:nvSpPr>
          <p:cNvPr id="28" name="矩形 27"/>
          <p:cNvSpPr>
            <a:spLocks noChangeArrowheads="1"/>
          </p:cNvSpPr>
          <p:nvPr/>
        </p:nvSpPr>
        <p:spPr bwMode="auto">
          <a:xfrm>
            <a:off x="195263" y="2913063"/>
            <a:ext cx="8797925"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000"/>
              </a:lnSpc>
            </a:pPr>
            <a:r>
              <a:rPr lang="zh-CN" altLang="en-US" sz="4000" b="1">
                <a:solidFill>
                  <a:srgbClr val="000000"/>
                </a:solidFill>
                <a:latin typeface="黑体" pitchFamily="49" charset="-122"/>
                <a:ea typeface="黑体" pitchFamily="49" charset="-122"/>
              </a:rPr>
              <a:t>⑴</a:t>
            </a:r>
            <a:r>
              <a:rPr lang="zh-CN" altLang="en-US" sz="4000" b="1">
                <a:solidFill>
                  <a:srgbClr val="FF0000"/>
                </a:solidFill>
                <a:latin typeface="黑体" pitchFamily="49" charset="-122"/>
                <a:ea typeface="黑体" pitchFamily="49" charset="-122"/>
              </a:rPr>
              <a:t>如果物体受平衡力，则物体一定处于</a:t>
            </a:r>
            <a:r>
              <a:rPr lang="zh-CN" altLang="en-US" sz="4000" b="1">
                <a:solidFill>
                  <a:srgbClr val="FF0000"/>
                </a:solidFill>
                <a:latin typeface="Times New Roman" pitchFamily="18" charset="0"/>
                <a:ea typeface="黑体" pitchFamily="49" charset="-122"/>
              </a:rPr>
              <a:t>平衡状</a:t>
            </a:r>
            <a:r>
              <a:rPr lang="zh-CN" altLang="en-US" sz="4000" b="1">
                <a:solidFill>
                  <a:srgbClr val="FF0000"/>
                </a:solidFill>
                <a:latin typeface="黑体" pitchFamily="49" charset="-122"/>
                <a:ea typeface="黑体" pitchFamily="49" charset="-122"/>
              </a:rPr>
              <a:t>态</a:t>
            </a:r>
            <a:r>
              <a:rPr lang="zh-CN" altLang="en-US" sz="4000" b="1">
                <a:solidFill>
                  <a:srgbClr val="000000"/>
                </a:solidFill>
                <a:latin typeface="黑体" pitchFamily="49" charset="-122"/>
                <a:ea typeface="黑体" pitchFamily="49" charset="-122"/>
              </a:rPr>
              <a:t>。</a:t>
            </a:r>
            <a:endParaRPr lang="en-US" altLang="zh-CN" sz="4000" b="1">
              <a:solidFill>
                <a:srgbClr val="000000"/>
              </a:solidFill>
              <a:latin typeface="黑体" pitchFamily="49" charset="-122"/>
              <a:ea typeface="黑体" pitchFamily="49" charset="-122"/>
            </a:endParaRPr>
          </a:p>
        </p:txBody>
      </p:sp>
      <p:sp>
        <p:nvSpPr>
          <p:cNvPr id="29" name="矩形 28"/>
          <p:cNvSpPr>
            <a:spLocks noChangeArrowheads="1"/>
          </p:cNvSpPr>
          <p:nvPr/>
        </p:nvSpPr>
        <p:spPr bwMode="auto">
          <a:xfrm>
            <a:off x="204788" y="4446588"/>
            <a:ext cx="8797925"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000"/>
              </a:lnSpc>
            </a:pPr>
            <a:r>
              <a:rPr lang="zh-CN" altLang="en-US" sz="4000" b="1">
                <a:solidFill>
                  <a:srgbClr val="000000"/>
                </a:solidFill>
                <a:latin typeface="黑体" pitchFamily="49" charset="-122"/>
                <a:ea typeface="黑体" pitchFamily="49" charset="-122"/>
              </a:rPr>
              <a:t>⑵</a:t>
            </a:r>
            <a:r>
              <a:rPr lang="zh-CN" altLang="en-US" sz="4000" b="1">
                <a:solidFill>
                  <a:srgbClr val="FF0000"/>
                </a:solidFill>
                <a:latin typeface="黑体" pitchFamily="49" charset="-122"/>
                <a:ea typeface="黑体" pitchFamily="49" charset="-122"/>
              </a:rPr>
              <a:t>如果物体处于平衡状态，若物体受力，一定受</a:t>
            </a:r>
            <a:r>
              <a:rPr lang="zh-CN" altLang="en-US" sz="4000" b="1">
                <a:solidFill>
                  <a:srgbClr val="FF0000"/>
                </a:solidFill>
                <a:latin typeface="Times New Roman" pitchFamily="18" charset="0"/>
                <a:ea typeface="黑体" pitchFamily="49" charset="-122"/>
              </a:rPr>
              <a:t>平衡力</a:t>
            </a:r>
            <a:r>
              <a:rPr lang="zh-CN" altLang="en-US" sz="4000" b="1">
                <a:solidFill>
                  <a:srgbClr val="000000"/>
                </a:solidFill>
                <a:latin typeface="黑体" pitchFamily="49" charset="-122"/>
                <a:ea typeface="黑体" pitchFamily="49" charset="-122"/>
              </a:rPr>
              <a:t>。</a:t>
            </a:r>
          </a:p>
        </p:txBody>
      </p:sp>
    </p:spTree>
    <p:extLst>
      <p:ext uri="{BB962C8B-B14F-4D97-AF65-F5344CB8AC3E}">
        <p14:creationId xmlns:p14="http://schemas.microsoft.com/office/powerpoint/2010/main" val="9648475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1" grpId="0" bldLvl="0" animBg="1"/>
      <p:bldP spid="22" grpId="0"/>
      <p:bldP spid="23"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六边形 68611"/>
          <p:cNvSpPr>
            <a:spLocks noChangeArrowheads="1"/>
          </p:cNvSpPr>
          <p:nvPr/>
        </p:nvSpPr>
        <p:spPr bwMode="auto">
          <a:xfrm>
            <a:off x="788988" y="1768475"/>
            <a:ext cx="4052887" cy="4141788"/>
          </a:xfrm>
          <a:prstGeom prst="hexagon">
            <a:avLst>
              <a:gd name="adj" fmla="val 25250"/>
              <a:gd name="vf" fmla="val 11547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zh-CN">
              <a:ea typeface="幼圆" pitchFamily="49" charset="-122"/>
            </a:endParaRPr>
          </a:p>
        </p:txBody>
      </p:sp>
      <p:sp>
        <p:nvSpPr>
          <p:cNvPr id="15362" name="任意多边形 68615"/>
          <p:cNvSpPr>
            <a:spLocks noChangeArrowheads="1"/>
          </p:cNvSpPr>
          <p:nvPr/>
        </p:nvSpPr>
        <p:spPr bwMode="auto">
          <a:xfrm>
            <a:off x="3571875" y="1257300"/>
            <a:ext cx="4968875" cy="5137150"/>
          </a:xfrm>
          <a:custGeom>
            <a:avLst/>
            <a:gdLst>
              <a:gd name="T0" fmla="*/ 0 w 3371"/>
              <a:gd name="T1" fmla="*/ 0 h 3667"/>
              <a:gd name="T2" fmla="*/ 926 w 3371"/>
              <a:gd name="T3" fmla="*/ 1820 h 3667"/>
              <a:gd name="T4" fmla="*/ 17 w 3371"/>
              <a:gd name="T5" fmla="*/ 3667 h 3667"/>
              <a:gd name="T6" fmla="*/ 1626 w 3371"/>
              <a:gd name="T7" fmla="*/ 3667 h 3667"/>
              <a:gd name="T8" fmla="*/ 1626 w 3371"/>
              <a:gd name="T9" fmla="*/ 3386 h 3667"/>
              <a:gd name="T10" fmla="*/ 3371 w 3371"/>
              <a:gd name="T11" fmla="*/ 3386 h 3667"/>
              <a:gd name="T12" fmla="*/ 3371 w 3371"/>
              <a:gd name="T13" fmla="*/ 28 h 3667"/>
              <a:gd name="T14" fmla="*/ 0 w 3371"/>
              <a:gd name="T15" fmla="*/ 0 h 36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1" h="3667">
                <a:moveTo>
                  <a:pt x="0" y="0"/>
                </a:moveTo>
                <a:lnTo>
                  <a:pt x="926" y="1820"/>
                </a:lnTo>
                <a:lnTo>
                  <a:pt x="17" y="3667"/>
                </a:lnTo>
                <a:lnTo>
                  <a:pt x="1626" y="3667"/>
                </a:lnTo>
                <a:lnTo>
                  <a:pt x="1626" y="3386"/>
                </a:lnTo>
                <a:lnTo>
                  <a:pt x="3371" y="3386"/>
                </a:lnTo>
                <a:lnTo>
                  <a:pt x="3371" y="28"/>
                </a:lnTo>
                <a:lnTo>
                  <a:pt x="0" y="0"/>
                </a:lnTo>
                <a:close/>
              </a:path>
            </a:pathLst>
          </a:custGeom>
          <a:solidFill>
            <a:schemeClr val="accent1"/>
          </a:solidFill>
          <a:ln w="9525">
            <a:solidFill>
              <a:schemeClr val="tx1"/>
            </a:solidFill>
            <a:round/>
            <a:headEnd/>
            <a:tailEnd/>
          </a:ln>
        </p:spPr>
        <p:txBody>
          <a:bodyPr/>
          <a:lstStyle/>
          <a:p>
            <a:endParaRPr lang="zh-CN" altLang="en-US"/>
          </a:p>
        </p:txBody>
      </p:sp>
      <p:sp>
        <p:nvSpPr>
          <p:cNvPr id="15363" name="文本框 68617"/>
          <p:cNvSpPr txBox="1">
            <a:spLocks noChangeArrowheads="1"/>
          </p:cNvSpPr>
          <p:nvPr/>
        </p:nvSpPr>
        <p:spPr bwMode="auto">
          <a:xfrm>
            <a:off x="4819650" y="1290638"/>
            <a:ext cx="4094163"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5000"/>
              </a:lnSpc>
              <a:buFont typeface="Arial" pitchFamily="34" charset="0"/>
              <a:buNone/>
            </a:pPr>
            <a:r>
              <a:rPr lang="en-US" altLang="zh-CN" sz="3200" b="1">
                <a:latin typeface="Times New Roman" pitchFamily="18" charset="0"/>
                <a:ea typeface="华文中宋" pitchFamily="2" charset="-122"/>
              </a:rPr>
              <a:t>1</a:t>
            </a:r>
            <a:r>
              <a:rPr lang="zh-CN" altLang="en-US" sz="3200" b="1">
                <a:latin typeface="Times New Roman" pitchFamily="18" charset="0"/>
                <a:ea typeface="华文中宋" pitchFamily="2" charset="-122"/>
              </a:rPr>
              <a:t>、下列情况是否是</a:t>
            </a:r>
            <a:br>
              <a:rPr lang="zh-CN" altLang="en-US" sz="3200" b="1">
                <a:latin typeface="Times New Roman" pitchFamily="18" charset="0"/>
                <a:ea typeface="华文中宋" pitchFamily="2" charset="-122"/>
              </a:rPr>
            </a:br>
            <a:r>
              <a:rPr lang="zh-CN" altLang="en-US" sz="3200" b="1">
                <a:latin typeface="Times New Roman" pitchFamily="18" charset="0"/>
                <a:ea typeface="华文中宋" pitchFamily="2" charset="-122"/>
              </a:rPr>
              <a:t>平衡状态：</a:t>
            </a:r>
          </a:p>
          <a:p>
            <a:pPr eaLnBrk="0" hangingPunct="0">
              <a:lnSpc>
                <a:spcPct val="125000"/>
              </a:lnSpc>
              <a:buFont typeface="Arial" pitchFamily="34" charset="0"/>
              <a:buChar char="•"/>
            </a:pPr>
            <a:r>
              <a:rPr lang="zh-CN" altLang="en-US" sz="3000" b="1">
                <a:latin typeface="Times New Roman" pitchFamily="18" charset="0"/>
                <a:ea typeface="华文中宋" pitchFamily="2" charset="-122"/>
              </a:rPr>
              <a:t>小孩荡秋千</a:t>
            </a:r>
          </a:p>
          <a:p>
            <a:pPr eaLnBrk="0" hangingPunct="0">
              <a:lnSpc>
                <a:spcPct val="125000"/>
              </a:lnSpc>
              <a:buFont typeface="Arial" pitchFamily="34" charset="0"/>
              <a:buChar char="•"/>
            </a:pPr>
            <a:r>
              <a:rPr lang="zh-CN" altLang="en-US" sz="3000" b="1">
                <a:latin typeface="Times New Roman" pitchFamily="18" charset="0"/>
                <a:ea typeface="华文中宋" pitchFamily="2" charset="-122"/>
              </a:rPr>
              <a:t>雨点匀速竖直下落</a:t>
            </a:r>
          </a:p>
          <a:p>
            <a:pPr eaLnBrk="0" hangingPunct="0">
              <a:lnSpc>
                <a:spcPct val="125000"/>
              </a:lnSpc>
              <a:buFont typeface="Arial" pitchFamily="34" charset="0"/>
              <a:buChar char="•"/>
            </a:pPr>
            <a:r>
              <a:rPr lang="zh-CN" altLang="en-US" sz="3000" b="1">
                <a:latin typeface="Times New Roman" pitchFamily="18" charset="0"/>
                <a:ea typeface="华文中宋" pitchFamily="2" charset="-122"/>
              </a:rPr>
              <a:t>课桌上静止的笔盒</a:t>
            </a:r>
          </a:p>
          <a:p>
            <a:pPr eaLnBrk="0" hangingPunct="0">
              <a:lnSpc>
                <a:spcPct val="125000"/>
              </a:lnSpc>
              <a:buFont typeface="Arial" pitchFamily="34" charset="0"/>
              <a:buChar char="•"/>
            </a:pPr>
            <a:r>
              <a:rPr lang="zh-CN" altLang="en-US" sz="3000" b="1">
                <a:latin typeface="Times New Roman" pitchFamily="18" charset="0"/>
                <a:ea typeface="华文中宋" pitchFamily="2" charset="-122"/>
              </a:rPr>
              <a:t>正在行走的秒针</a:t>
            </a:r>
          </a:p>
          <a:p>
            <a:pPr eaLnBrk="0" hangingPunct="0">
              <a:lnSpc>
                <a:spcPct val="125000"/>
              </a:lnSpc>
              <a:buFont typeface="Arial" pitchFamily="34" charset="0"/>
              <a:buChar char="•"/>
            </a:pPr>
            <a:r>
              <a:rPr lang="zh-CN" altLang="en-US" sz="3000" b="1">
                <a:latin typeface="Times New Roman" pitchFamily="18" charset="0"/>
                <a:ea typeface="华文中宋" pitchFamily="2" charset="-122"/>
              </a:rPr>
              <a:t>水平匀速飞行的飞机</a:t>
            </a:r>
          </a:p>
        </p:txBody>
      </p:sp>
      <p:sp>
        <p:nvSpPr>
          <p:cNvPr id="106501" name="文本框 68619"/>
          <p:cNvSpPr txBox="1">
            <a:spLocks noChangeArrowheads="1"/>
          </p:cNvSpPr>
          <p:nvPr/>
        </p:nvSpPr>
        <p:spPr bwMode="auto">
          <a:xfrm>
            <a:off x="8461375" y="3700463"/>
            <a:ext cx="65246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en-US" altLang="zh-CN" sz="3600" b="1">
                <a:solidFill>
                  <a:srgbClr val="FF0000"/>
                </a:solidFill>
                <a:latin typeface="Times New Roman" pitchFamily="18" charset="0"/>
              </a:rPr>
              <a:t>√</a:t>
            </a:r>
          </a:p>
        </p:txBody>
      </p:sp>
      <p:sp>
        <p:nvSpPr>
          <p:cNvPr id="106502" name="文本框 68620"/>
          <p:cNvSpPr txBox="1">
            <a:spLocks noChangeArrowheads="1"/>
          </p:cNvSpPr>
          <p:nvPr/>
        </p:nvSpPr>
        <p:spPr bwMode="auto">
          <a:xfrm>
            <a:off x="8469313" y="3071813"/>
            <a:ext cx="65246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en-US" altLang="zh-CN" sz="3600" b="1">
                <a:solidFill>
                  <a:srgbClr val="FF0000"/>
                </a:solidFill>
                <a:latin typeface="Times New Roman" pitchFamily="18" charset="0"/>
              </a:rPr>
              <a:t>√</a:t>
            </a:r>
          </a:p>
        </p:txBody>
      </p:sp>
      <p:sp>
        <p:nvSpPr>
          <p:cNvPr id="106503" name="文本框 68621"/>
          <p:cNvSpPr txBox="1">
            <a:spLocks noChangeArrowheads="1"/>
          </p:cNvSpPr>
          <p:nvPr/>
        </p:nvSpPr>
        <p:spPr bwMode="auto">
          <a:xfrm>
            <a:off x="8478838" y="4845050"/>
            <a:ext cx="65246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en-US" altLang="zh-CN" sz="3600" b="1">
                <a:solidFill>
                  <a:srgbClr val="FF0000"/>
                </a:solidFill>
                <a:latin typeface="Times New Roman" pitchFamily="18" charset="0"/>
              </a:rPr>
              <a:t>√</a:t>
            </a:r>
          </a:p>
        </p:txBody>
      </p:sp>
      <p:sp>
        <p:nvSpPr>
          <p:cNvPr id="106504" name="文本框 68622"/>
          <p:cNvSpPr txBox="1">
            <a:spLocks noChangeArrowheads="1"/>
          </p:cNvSpPr>
          <p:nvPr/>
        </p:nvSpPr>
        <p:spPr bwMode="auto">
          <a:xfrm>
            <a:off x="8405813" y="2451100"/>
            <a:ext cx="66357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 typeface="Arial" pitchFamily="34" charset="0"/>
              <a:buNone/>
            </a:pPr>
            <a:r>
              <a:rPr lang="en-US" altLang="zh-CN" sz="3600" b="1">
                <a:solidFill>
                  <a:srgbClr val="FF0000"/>
                </a:solidFill>
                <a:latin typeface="华文中宋" pitchFamily="2" charset="-122"/>
                <a:ea typeface="华文中宋" pitchFamily="2" charset="-122"/>
              </a:rPr>
              <a:t>×</a:t>
            </a:r>
          </a:p>
        </p:txBody>
      </p:sp>
      <p:sp>
        <p:nvSpPr>
          <p:cNvPr id="106505" name="文本框 68623"/>
          <p:cNvSpPr txBox="1">
            <a:spLocks noChangeArrowheads="1"/>
          </p:cNvSpPr>
          <p:nvPr/>
        </p:nvSpPr>
        <p:spPr bwMode="auto">
          <a:xfrm>
            <a:off x="8402638" y="4248150"/>
            <a:ext cx="6524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 typeface="Arial" pitchFamily="34" charset="0"/>
              <a:buNone/>
            </a:pPr>
            <a:r>
              <a:rPr lang="en-US" altLang="zh-CN" sz="3600" b="1">
                <a:solidFill>
                  <a:srgbClr val="FF0000"/>
                </a:solidFill>
                <a:latin typeface="华文中宋" pitchFamily="2" charset="-122"/>
                <a:ea typeface="华文中宋" pitchFamily="2" charset="-122"/>
              </a:rPr>
              <a:t>×</a:t>
            </a:r>
          </a:p>
        </p:txBody>
      </p:sp>
    </p:spTree>
    <p:extLst>
      <p:ext uri="{BB962C8B-B14F-4D97-AF65-F5344CB8AC3E}">
        <p14:creationId xmlns:p14="http://schemas.microsoft.com/office/powerpoint/2010/main" val="40031377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50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650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650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650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65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1" grpId="0" bldLvl="0"/>
      <p:bldP spid="106502" grpId="0" bldLvl="0"/>
      <p:bldP spid="106503" grpId="0" bldLvl="0"/>
      <p:bldP spid="106504" grpId="0" bldLvl="0"/>
      <p:bldP spid="106505"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 y="1858963"/>
            <a:ext cx="81978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832725" y="2895600"/>
            <a:ext cx="573088" cy="387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599440">
              <a:defRPr/>
            </a:pPr>
            <a:endParaRPr lang="zh-CN" altLang="en-US" sz="2360"/>
          </a:p>
        </p:txBody>
      </p:sp>
    </p:spTree>
    <p:extLst>
      <p:ext uri="{BB962C8B-B14F-4D97-AF65-F5344CB8AC3E}">
        <p14:creationId xmlns:p14="http://schemas.microsoft.com/office/powerpoint/2010/main" val="6613510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1820</Words>
  <Application>Microsoft Office PowerPoint</Application>
  <PresentationFormat>全屏显示(4:3)</PresentationFormat>
  <Paragraphs>204</Paragraphs>
  <Slides>37</Slides>
  <Notes>7</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37</vt:i4>
      </vt:variant>
    </vt:vector>
  </HeadingPairs>
  <TitlesOfParts>
    <vt:vector size="40" baseType="lpstr">
      <vt:lpstr>Office 主题</vt:lpstr>
      <vt:lpstr>Flash.Movie</vt:lpstr>
      <vt:lpstr>MSPhotoEd.3</vt:lpstr>
      <vt:lpstr>8.2 二力平衡</vt:lpstr>
      <vt:lpstr>PowerPoint 演示文稿</vt:lpstr>
      <vt:lpstr>PowerPoint 演示文稿</vt:lpstr>
      <vt:lpstr>PowerPoint 演示文稿</vt:lpstr>
      <vt:lpstr>PowerPoint 演示文稿</vt:lpstr>
      <vt:lpstr>一、力的平衡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1、物体受平衡力的是（   ）</vt:lpstr>
      <vt:lpstr>2、如果作用在同一物体上的两个力的三要素完全相同，这两个力是一对平衡力吗？</vt:lpstr>
      <vt:lpstr>PowerPoint 演示文稿</vt:lpstr>
      <vt:lpstr>PowerPoint 演示文稿</vt:lpstr>
      <vt:lpstr>PowerPoint 演示文稿</vt:lpstr>
      <vt:lpstr>一对平衡力和相互作用的力的比较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一、力</dc:title>
  <dc:creator>Administrator</dc:creator>
  <cp:lastModifiedBy>User</cp:lastModifiedBy>
  <cp:revision>5</cp:revision>
  <dcterms:created xsi:type="dcterms:W3CDTF">2021-02-06T05:00:33Z</dcterms:created>
  <dcterms:modified xsi:type="dcterms:W3CDTF">2021-02-06T05:06:30Z</dcterms:modified>
</cp:coreProperties>
</file>