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998" r:id="rId2"/>
    <p:sldMasterId id="2147484156" r:id="rId3"/>
    <p:sldMasterId id="2147484201" r:id="rId4"/>
    <p:sldMasterId id="2147484246" r:id="rId5"/>
  </p:sldMasterIdLst>
  <p:notesMasterIdLst>
    <p:notesMasterId r:id="rId6"/>
  </p:notesMasterIdLst>
  <p:sldIdLst>
    <p:sldId id="256" r:id="rId7"/>
    <p:sldId id="390" r:id="rId8"/>
    <p:sldId id="429" r:id="rId9"/>
    <p:sldId id="426" r:id="rId10"/>
    <p:sldId id="430" r:id="rId11"/>
    <p:sldId id="431" r:id="rId12"/>
    <p:sldId id="432" r:id="rId13"/>
    <p:sldId id="434" r:id="rId14"/>
    <p:sldId id="435" r:id="rId15"/>
    <p:sldId id="436" r:id="rId16"/>
    <p:sldId id="437" r:id="rId17"/>
  </p:sldIdLst>
  <p:sldSz cx="9144000" cy="6858000" type="screen4x3"/>
  <p:notesSz cx="6858000" cy="9144000"/>
  <p:custDataLst>
    <p:tags r:id="rId18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tags" Target="tags/tag11.xml" /><Relationship Id="rId19" Type="http://schemas.openxmlformats.org/officeDocument/2006/relationships/presProps" Target="presProps.xml" /><Relationship Id="rId2" Type="http://schemas.openxmlformats.org/officeDocument/2006/relationships/slideMaster" Target="slideMasters/slideMaster2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7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8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6149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6151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38D3631-5EBF-4CCC-AE57-B08AE556C386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921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126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331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536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741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945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150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355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560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765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1C15DF6-730A-4B96-9DED-10617798E054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7" r:id="rId1"/>
    <p:sldLayoutId id="2147484248" r:id="rId2"/>
    <p:sldLayoutId id="2147484249" r:id="rId3"/>
    <p:sldLayoutId id="2147484250" r:id="rId4"/>
    <p:sldLayoutId id="2147484251" r:id="rId5"/>
    <p:sldLayoutId id="2147484252" r:id="rId6"/>
    <p:sldLayoutId id="2147484253" r:id="rId7"/>
    <p:sldLayoutId id="2147484254" r:id="rId8"/>
    <p:sldLayoutId id="2147484255" r:id="rId9"/>
    <p:sldLayoutId id="2147484256" r:id="rId10"/>
    <p:sldLayoutId id="2147484257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EACA4E4-D8BC-452E-94D2-1BE37BF503A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8" r:id="rId1"/>
    <p:sldLayoutId id="2147484259" r:id="rId2"/>
    <p:sldLayoutId id="2147484260" r:id="rId3"/>
    <p:sldLayoutId id="2147484261" r:id="rId4"/>
    <p:sldLayoutId id="2147484262" r:id="rId5"/>
    <p:sldLayoutId id="2147484263" r:id="rId6"/>
    <p:sldLayoutId id="2147484264" r:id="rId7"/>
    <p:sldLayoutId id="2147484265" r:id="rId8"/>
    <p:sldLayoutId id="2147484266" r:id="rId9"/>
    <p:sldLayoutId id="2147484267" r:id="rId10"/>
    <p:sldLayoutId id="2147484268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091A9F0-B5F3-4B68-9FC8-125261A23099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9" r:id="rId1"/>
    <p:sldLayoutId id="2147484270" r:id="rId2"/>
    <p:sldLayoutId id="2147484271" r:id="rId3"/>
    <p:sldLayoutId id="2147484272" r:id="rId4"/>
    <p:sldLayoutId id="2147484273" r:id="rId5"/>
    <p:sldLayoutId id="2147484274" r:id="rId6"/>
    <p:sldLayoutId id="2147484275" r:id="rId7"/>
    <p:sldLayoutId id="2147484276" r:id="rId8"/>
    <p:sldLayoutId id="2147484277" r:id="rId9"/>
    <p:sldLayoutId id="2147484278" r:id="rId10"/>
    <p:sldLayoutId id="214748427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66A7B63-5051-4804-8F1F-9E6810F2C15E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0" r:id="rId1"/>
    <p:sldLayoutId id="2147484281" r:id="rId2"/>
    <p:sldLayoutId id="2147484282" r:id="rId3"/>
    <p:sldLayoutId id="2147484283" r:id="rId4"/>
    <p:sldLayoutId id="2147484284" r:id="rId5"/>
    <p:sldLayoutId id="2147484285" r:id="rId6"/>
    <p:sldLayoutId id="2147484286" r:id="rId7"/>
    <p:sldLayoutId id="2147484287" r:id="rId8"/>
    <p:sldLayoutId id="2147484288" r:id="rId9"/>
    <p:sldLayoutId id="2147484289" r:id="rId10"/>
    <p:sldLayoutId id="214748429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68C0C40-C2D3-49CC-8D3E-37A7F1171AA8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1" r:id="rId1"/>
    <p:sldLayoutId id="2147484292" r:id="rId2"/>
    <p:sldLayoutId id="2147484293" r:id="rId3"/>
    <p:sldLayoutId id="2147484294" r:id="rId4"/>
    <p:sldLayoutId id="2147484295" r:id="rId5"/>
    <p:sldLayoutId id="2147484296" r:id="rId6"/>
    <p:sldLayoutId id="2147484297" r:id="rId7"/>
    <p:sldLayoutId id="2147484298" r:id="rId8"/>
    <p:sldLayoutId id="2147484299" r:id="rId9"/>
    <p:sldLayoutId id="2147484300" r:id="rId10"/>
    <p:sldLayoutId id="214748430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png" /><Relationship Id="rId4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.png" /><Relationship Id="rId4" Type="http://schemas.openxmlformats.org/officeDocument/2006/relationships/tags" Target="../tags/tag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4.png" /><Relationship Id="rId4" Type="http://schemas.openxmlformats.org/officeDocument/2006/relationships/image" Target="../media/image5.png" /><Relationship Id="rId5" Type="http://schemas.openxmlformats.org/officeDocument/2006/relationships/tags" Target="../tags/tag3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6.png" /><Relationship Id="rId4" Type="http://schemas.openxmlformats.org/officeDocument/2006/relationships/tags" Target="../tags/tag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7.png" /><Relationship Id="rId4" Type="http://schemas.openxmlformats.org/officeDocument/2006/relationships/tags" Target="../tags/tag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8.png" /><Relationship Id="rId4" Type="http://schemas.openxmlformats.org/officeDocument/2006/relationships/image" Target="../media/image9.png" /><Relationship Id="rId5" Type="http://schemas.openxmlformats.org/officeDocument/2006/relationships/tags" Target="../tags/tag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8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9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0.png" /><Relationship Id="rId4" Type="http://schemas.openxmlformats.org/officeDocument/2006/relationships/tags" Target="../tags/tag10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170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1" name="标题 1"/>
          <p:cNvSpPr>
            <a:spLocks noGrp="1"/>
          </p:cNvSpPr>
          <p:nvPr>
            <p:ph type="ctrTitle" idx="4294967295"/>
          </p:nvPr>
        </p:nvSpPr>
        <p:spPr>
          <a:xfrm>
            <a:off x="723900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en-US" sz="3200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信息的传递</a:t>
            </a:r>
            <a:br>
              <a:rPr lang="zh-CN" altLang="en-US" sz="3200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</a:br>
            <a:r>
              <a:rPr lang="zh-CN" altLang="en-US" sz="3200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能源与可持续开发</a:t>
            </a:r>
            <a:endParaRPr lang="zh-CN" altLang="en-US" sz="3200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7172" name="矩形 3"/>
          <p:cNvSpPr/>
          <p:nvPr/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7173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5929312" y="1917700"/>
            <a:ext cx="2614612" cy="1762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1"/>
      <p:bldP spid="7172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矩形 10"/>
          <p:cNvSpPr/>
          <p:nvPr/>
        </p:nvSpPr>
        <p:spPr>
          <a:xfrm>
            <a:off x="215900" y="238125"/>
            <a:ext cx="638492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一、现代顺风耳</a:t>
            </a:r>
            <a:r>
              <a:rPr lang="en-US" altLang="zh-CN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电话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94" name="矩形 10"/>
          <p:cNvSpPr>
            <a:spLocks noChangeArrowheads="1"/>
          </p:cNvSpPr>
          <p:nvPr/>
        </p:nvSpPr>
        <p:spPr bwMode="auto">
          <a:xfrm>
            <a:off x="3921125" y="1365250"/>
            <a:ext cx="4856163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贝尔发明了电话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话筒：将声信号转化为电信号，原理与发电机相同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听筒：将电信号转化为声信号，原理与电动机相同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模拟信号：电信号模拟声信号，容易丢失信息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数字信号：用符号组合表示信号，抗干扰能力强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8195" name="图片 1"/>
          <p:cNvPicPr/>
          <p:nvPr/>
        </p:nvPicPr>
        <p:blipFill>
          <a:blip r:embed="rId3"/>
          <a:srcRect l="49248" t="23861" r="31173" b="37090"/>
          <a:stretch>
            <a:fillRect/>
          </a:stretch>
        </p:blipFill>
        <p:spPr>
          <a:xfrm>
            <a:off x="276225" y="1812925"/>
            <a:ext cx="3197225" cy="3589338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矩形 10"/>
          <p:cNvSpPr/>
          <p:nvPr/>
        </p:nvSpPr>
        <p:spPr>
          <a:xfrm>
            <a:off x="215900" y="238125"/>
            <a:ext cx="4554538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二、电磁波的海洋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42" name="矩形 10"/>
          <p:cNvSpPr>
            <a:spLocks noChangeArrowheads="1"/>
          </p:cNvSpPr>
          <p:nvPr/>
        </p:nvSpPr>
        <p:spPr bwMode="auto">
          <a:xfrm>
            <a:off x="3679825" y="2141538"/>
            <a:ext cx="5362575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电磁波包括：无线电波、红外线、可见光、紫外线、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χ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射线、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γ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射线。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电磁波在真空中的传播速度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×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10</a:t>
            </a:r>
            <a:r>
              <a:rPr lang="en-US" altLang="zh-CN" sz="2400" b="1" baseline="30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8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m/s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微波炉：利用微波加热物体，不能使用金属容器。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0243" name="图片 5"/>
          <p:cNvPicPr/>
          <p:nvPr/>
        </p:nvPicPr>
        <p:blipFill>
          <a:blip r:embed="rId3"/>
          <a:srcRect l="31789" t="43279" r="31989" b="28772"/>
          <a:stretch>
            <a:fillRect/>
          </a:stretch>
        </p:blipFill>
        <p:spPr>
          <a:xfrm>
            <a:off x="77788" y="2470150"/>
            <a:ext cx="3538538" cy="2203450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矩形 10"/>
          <p:cNvSpPr>
            <a:spLocks noChangeArrowheads="1"/>
          </p:cNvSpPr>
          <p:nvPr/>
        </p:nvSpPr>
        <p:spPr bwMode="auto">
          <a:xfrm>
            <a:off x="3225800" y="2298700"/>
            <a:ext cx="5476875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移动电话既可以发射电磁波，又可以接收电磁波。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利用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颗人造卫星就可以实现全球通信。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光纤通信：利用光传递信息，光在光导纤维中进行多次全反射，将信息传递到远方。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2290" name="矩形 10"/>
          <p:cNvSpPr/>
          <p:nvPr/>
        </p:nvSpPr>
        <p:spPr>
          <a:xfrm>
            <a:off x="215900" y="238125"/>
            <a:ext cx="6419850" cy="132238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三、广播、电视和移动通信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四、越来越宽的信息之路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291" name="图片 1"/>
          <p:cNvPicPr/>
          <p:nvPr/>
        </p:nvPicPr>
        <p:blipFill>
          <a:blip r:embed="rId3"/>
          <a:srcRect l="55447" t="23439" r="31044" b="54458"/>
          <a:stretch>
            <a:fillRect/>
          </a:stretch>
        </p:blipFill>
        <p:spPr>
          <a:xfrm>
            <a:off x="490538" y="1725612"/>
            <a:ext cx="2346325" cy="21605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2" name="图片 3"/>
          <p:cNvPicPr/>
          <p:nvPr/>
        </p:nvPicPr>
        <p:blipFill>
          <a:blip r:embed="rId4"/>
          <a:srcRect l="55839" t="19377" r="31478" b="41321"/>
          <a:stretch>
            <a:fillRect/>
          </a:stretch>
        </p:blipFill>
        <p:spPr>
          <a:xfrm>
            <a:off x="898525" y="3998912"/>
            <a:ext cx="1531938" cy="267017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5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矩形 10"/>
          <p:cNvSpPr/>
          <p:nvPr/>
        </p:nvSpPr>
        <p:spPr>
          <a:xfrm>
            <a:off x="215900" y="238125"/>
            <a:ext cx="296545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一、能源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38" name="矩形 10"/>
          <p:cNvSpPr>
            <a:spLocks noChangeArrowheads="1"/>
          </p:cNvSpPr>
          <p:nvPr/>
        </p:nvSpPr>
        <p:spPr bwMode="auto">
          <a:xfrm>
            <a:off x="3259138" y="1825625"/>
            <a:ext cx="5541963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化石能源：动、植物经过漫长的地址年代形成的。如：煤、石油、天然气。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一次能源：从自然界直接获取的能源，如：化石能源、风能、水能、太阳能。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二次能源：无法直接获取，需要消耗一次能源获得，如：汽油、柴油。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4339" name="图片 1"/>
          <p:cNvPicPr/>
          <p:nvPr/>
        </p:nvPicPr>
        <p:blipFill>
          <a:blip r:embed="rId3"/>
          <a:srcRect l="57119" t="44799" r="27256" b="26894"/>
          <a:stretch>
            <a:fillRect/>
          </a:stretch>
        </p:blipFill>
        <p:spPr>
          <a:xfrm>
            <a:off x="415925" y="2054225"/>
            <a:ext cx="2249488" cy="2293938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矩形 10"/>
          <p:cNvSpPr/>
          <p:nvPr/>
        </p:nvSpPr>
        <p:spPr>
          <a:xfrm>
            <a:off x="215900" y="238125"/>
            <a:ext cx="296545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二、核能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86" name="矩形 10"/>
          <p:cNvSpPr>
            <a:spLocks noChangeArrowheads="1"/>
          </p:cNvSpPr>
          <p:nvPr/>
        </p:nvSpPr>
        <p:spPr bwMode="auto">
          <a:xfrm>
            <a:off x="3259138" y="1825625"/>
            <a:ext cx="5541963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裂变：中子轰击铀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235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原子核，铀核分裂后释放核能。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没有控制的裂变应用：原子弹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控制的裂变应用：核反应堆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聚变：氘核和氚核在超高温下聚合成氦核，释放核能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聚变应用：氢弹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6387" name="图片 3"/>
          <p:cNvPicPr/>
          <p:nvPr/>
        </p:nvPicPr>
        <p:blipFill>
          <a:blip r:embed="rId3"/>
          <a:srcRect l="54955" t="35929" r="33057" b="44073"/>
          <a:stretch>
            <a:fillRect/>
          </a:stretch>
        </p:blipFill>
        <p:spPr>
          <a:xfrm>
            <a:off x="296862" y="2495550"/>
            <a:ext cx="2803525" cy="2630488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矩形 10"/>
          <p:cNvSpPr/>
          <p:nvPr/>
        </p:nvSpPr>
        <p:spPr>
          <a:xfrm>
            <a:off x="215900" y="238125"/>
            <a:ext cx="5740400" cy="132238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三、太阳能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四、能源与可持续发展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34" name="矩形 10"/>
          <p:cNvSpPr>
            <a:spLocks noChangeArrowheads="1"/>
          </p:cNvSpPr>
          <p:nvPr/>
        </p:nvSpPr>
        <p:spPr bwMode="auto">
          <a:xfrm>
            <a:off x="3103563" y="2532063"/>
            <a:ext cx="555148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太阳核心每时每刻都在发生着氢弹爆炸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8435" name="图片 4"/>
          <p:cNvPicPr/>
          <p:nvPr/>
        </p:nvPicPr>
        <p:blipFill>
          <a:blip r:embed="rId3"/>
          <a:srcRect l="56387" t="30179" r="26452" b="47050"/>
          <a:stretch>
            <a:fillRect/>
          </a:stretch>
        </p:blipFill>
        <p:spPr>
          <a:xfrm>
            <a:off x="561975" y="4467225"/>
            <a:ext cx="2233612" cy="16684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10"/>
          <p:cNvSpPr>
            <a:spLocks noChangeArrowheads="1"/>
          </p:cNvSpPr>
          <p:nvPr/>
        </p:nvSpPr>
        <p:spPr bwMode="auto">
          <a:xfrm>
            <a:off x="3103563" y="4148138"/>
            <a:ext cx="5551488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不可再生能源：不能在短期内从自然界得到补充，如：化石能源、核能等。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可在生能源：可以在自然界里源源不断得到，如：风能、水能、太阳能。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8437" name="图片 6"/>
          <p:cNvPicPr/>
          <p:nvPr/>
        </p:nvPicPr>
        <p:blipFill>
          <a:blip r:embed="rId4"/>
          <a:srcRect l="50845" t="31006" r="31684" b="36199"/>
          <a:stretch>
            <a:fillRect/>
          </a:stretch>
        </p:blipFill>
        <p:spPr>
          <a:xfrm>
            <a:off x="701675" y="1890712"/>
            <a:ext cx="1954212" cy="2063750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5"/>
    </p:custData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矩形 10"/>
          <p:cNvSpPr>
            <a:spLocks noChangeArrowheads="1"/>
          </p:cNvSpPr>
          <p:nvPr/>
        </p:nvSpPr>
        <p:spPr bwMode="auto">
          <a:xfrm>
            <a:off x="233045" y="332740"/>
            <a:ext cx="8765540" cy="5631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1．关于电磁波与信息技术，下列说法正确的是（　　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A．电磁波在真空中以3.0m/s的速度传播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B．电磁波看不见、摸不着，只能在真空中传播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C．5G手机主要利用电磁波的能量特性进行工作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D．“墨子号”量子实验卫星利用电磁波传递信息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2．关于光现象，下列说法正确的是（　　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A．电视机遥控器是靠红外线来实现对电视机的控制的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B．我们将红、黄、蓝叫做光的三原色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C．我们能看到投影屏幕上的画面，因为屏幕是光源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D．绿光最有利于绿色植物的生长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20482" name="矩形 1"/>
          <p:cNvSpPr/>
          <p:nvPr/>
        </p:nvSpPr>
        <p:spPr>
          <a:xfrm>
            <a:off x="7008813" y="500380"/>
            <a:ext cx="403225" cy="4603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 fontAlgn="base"/>
            <a:r>
              <a:rPr lang="en-US" altLang="zh-CN" sz="24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cs"/>
              </a:rPr>
              <a:t>D</a:t>
            </a:r>
            <a:endParaRPr lang="en-US" altLang="zh-CN" sz="24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483" name="矩形 3"/>
          <p:cNvSpPr/>
          <p:nvPr/>
        </p:nvSpPr>
        <p:spPr>
          <a:xfrm>
            <a:off x="5573713" y="3198495"/>
            <a:ext cx="403225" cy="460375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A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矩形 10"/>
          <p:cNvSpPr>
            <a:spLocks noChangeArrowheads="1"/>
          </p:cNvSpPr>
          <p:nvPr/>
        </p:nvSpPr>
        <p:spPr bwMode="auto">
          <a:xfrm>
            <a:off x="250190" y="59055"/>
            <a:ext cx="8765540" cy="6739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3．电磁波在生活中有广泛的应用，下列有关电磁波的说法错误的是（　　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A．光导纤维是利用激光来通信的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B．验钞机用红外线使钞票上的荧光物质发光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C．使用手机与别人交谈时，电磁波对人体会有辐射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D．微波炉是利用电磁波来加热食品的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4．下列说法中正确的是（　　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A．核电站获得核能量的方式是核聚变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B．电磁波和超声波都可以在真空中传播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C．太阳能和风能都属于可再生能源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D．阜宁电视台和中央电视台发射的电磁波频率不同，传播速度也不相同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22530" name="矩形 1"/>
          <p:cNvSpPr/>
          <p:nvPr/>
        </p:nvSpPr>
        <p:spPr>
          <a:xfrm>
            <a:off x="1310958" y="758190"/>
            <a:ext cx="403225" cy="460375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B 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sp>
        <p:nvSpPr>
          <p:cNvPr id="22531" name="矩形 4"/>
          <p:cNvSpPr/>
          <p:nvPr/>
        </p:nvSpPr>
        <p:spPr>
          <a:xfrm>
            <a:off x="3983673" y="3465195"/>
            <a:ext cx="403225" cy="460375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C 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矩形 10"/>
          <p:cNvSpPr>
            <a:spLocks noChangeArrowheads="1"/>
          </p:cNvSpPr>
          <p:nvPr/>
        </p:nvSpPr>
        <p:spPr bwMode="auto">
          <a:xfrm>
            <a:off x="250190" y="59055"/>
            <a:ext cx="8765540" cy="618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5．关于信息和材料，下列说法错误的是（　　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A．卫星通信是依靠超声波传递信息的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B．超导材料不可以应用于电水壶的电热丝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C．光纤通信是依靠激光在光导纤维内壁上多次发生反射来传递信息的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D．验钞机利用紫外线来辨别钞票真伪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6．关于信息、材料和能源，下列说法正确的是（　　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A．超导材料可以应用于电饭锅的电热丝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B．卫星通信是依靠超声波传递信息的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C．核电站利用了核聚变技术，核能是可再生能源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D．空气中的电磁波频率越高波长越短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24578" name="矩形 1"/>
          <p:cNvSpPr/>
          <p:nvPr/>
        </p:nvSpPr>
        <p:spPr>
          <a:xfrm flipH="1">
            <a:off x="6243638" y="217488"/>
            <a:ext cx="33496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A 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sp>
        <p:nvSpPr>
          <p:cNvPr id="24579" name="矩形 3"/>
          <p:cNvSpPr/>
          <p:nvPr/>
        </p:nvSpPr>
        <p:spPr>
          <a:xfrm flipH="1">
            <a:off x="7119938" y="3508375"/>
            <a:ext cx="33655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D 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矩形 10"/>
          <p:cNvSpPr>
            <a:spLocks noChangeArrowheads="1"/>
          </p:cNvSpPr>
          <p:nvPr/>
        </p:nvSpPr>
        <p:spPr bwMode="auto">
          <a:xfrm>
            <a:off x="250190" y="59055"/>
            <a:ext cx="8765540" cy="396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7．抗击新冠病毒期间，全国的中小学生在家学习，很多同学利用钉钉系统，通过手机、电脑进行网上学习，下列与之相关的叙述正确的是（　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　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A．利用手机通过家里的wifi上网，信息是通过电磁波来传递的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B．极其精密的手机芯片，是采用纳米技术用半导体材料制作的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C．老师讲课是通过话筒将声音变成电信号，与电动机原理相同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D．静坐椅子上学习时，地面对椅子的支持力和椅子的重力平衡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26626" name="矩形 3"/>
          <p:cNvSpPr/>
          <p:nvPr/>
        </p:nvSpPr>
        <p:spPr>
          <a:xfrm flipH="1">
            <a:off x="2101850" y="1308100"/>
            <a:ext cx="1143000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A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pic>
        <p:nvPicPr>
          <p:cNvPr id="26627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366500" y="11925300"/>
            <a:ext cx="304800" cy="215900"/>
          </a:xfrm>
          <a:prstGeom prst="cube">
            <a:avLst/>
          </a:prstGeom>
        </p:spPr>
      </p:pic>
    </p:spTree>
    <p:custDataLst>
      <p:tags r:id="rId4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5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8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9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0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73</Paragraphs>
  <Slides>11</Slides>
  <Notes>10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baseType="lpstr" size="12">
      <vt:lpstr>Office 主题​​</vt:lpstr>
      <vt:lpstr>信息的传递能源与可持续开发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2020-12-22T11:06:48.183</cp:lastPrinted>
  <dcterms:created xsi:type="dcterms:W3CDTF">2020-12-22T11:06:48Z</dcterms:created>
  <dcterms:modified xsi:type="dcterms:W3CDTF">2020-12-22T03:06:49Z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