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998" r:id="rId2"/>
  </p:sldMasterIdLst>
  <p:notesMasterIdLst>
    <p:notesMasterId r:id="rId3"/>
  </p:notesMasterIdLst>
  <p:sldIdLst>
    <p:sldId id="256" r:id="rId4"/>
    <p:sldId id="389" r:id="rId5"/>
    <p:sldId id="396" r:id="rId6"/>
    <p:sldId id="393" r:id="rId7"/>
    <p:sldId id="394" r:id="rId8"/>
    <p:sldId id="390" r:id="rId9"/>
    <p:sldId id="392" r:id="rId10"/>
    <p:sldId id="391" r:id="rId11"/>
    <p:sldId id="395" r:id="rId12"/>
  </p:sldIdLst>
  <p:sldSz cx="9144000" cy="6858000" type="screen4x3"/>
  <p:notesSz cx="6858000" cy="9144000"/>
  <p:custDataLst>
    <p:tags r:id="rId13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tags" Target="tags/tag4.xml" /><Relationship Id="rId14" Type="http://schemas.openxmlformats.org/officeDocument/2006/relationships/presProps" Target="presProps.xml" /><Relationship Id="rId15" Type="http://schemas.openxmlformats.org/officeDocument/2006/relationships/viewProps" Target="viewProps.xml" /><Relationship Id="rId16" Type="http://schemas.openxmlformats.org/officeDocument/2006/relationships/theme" Target="theme/theme1.xml" /><Relationship Id="rId17" Type="http://schemas.openxmlformats.org/officeDocument/2006/relationships/tableStyles" Target="tableStyles.xml" /><Relationship Id="rId2" Type="http://schemas.openxmlformats.org/officeDocument/2006/relationships/slideMaster" Target="slideMasters/slideMaster2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3076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B72AFEB-077B-4982-A285-6AAE87E12F27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614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819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024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433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638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843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048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A2B808F-673D-47D1-8123-18AF763E71AE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9" r:id="rId1"/>
    <p:sldLayoutId id="2147484000" r:id="rId2"/>
    <p:sldLayoutId id="2147484001" r:id="rId3"/>
    <p:sldLayoutId id="2147484002" r:id="rId4"/>
    <p:sldLayoutId id="2147484003" r:id="rId5"/>
    <p:sldLayoutId id="2147484004" r:id="rId6"/>
    <p:sldLayoutId id="2147484005" r:id="rId7"/>
    <p:sldLayoutId id="2147484006" r:id="rId8"/>
    <p:sldLayoutId id="2147484007" r:id="rId9"/>
    <p:sldLayoutId id="2147484008" r:id="rId10"/>
    <p:sldLayoutId id="214748400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ACADF4F-274C-4C44-A86D-4B64D7EC48A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0" r:id="rId1"/>
    <p:sldLayoutId id="2147484011" r:id="rId2"/>
    <p:sldLayoutId id="2147484012" r:id="rId3"/>
    <p:sldLayoutId id="2147484013" r:id="rId4"/>
    <p:sldLayoutId id="2147484014" r:id="rId5"/>
    <p:sldLayoutId id="2147484015" r:id="rId6"/>
    <p:sldLayoutId id="2147484016" r:id="rId7"/>
    <p:sldLayoutId id="2147484017" r:id="rId8"/>
    <p:sldLayoutId id="2147484018" r:id="rId9"/>
    <p:sldLayoutId id="2147484019" r:id="rId10"/>
    <p:sldLayoutId id="214748402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Relationship Id="rId4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4.jpeg" /><Relationship Id="rId4" Type="http://schemas.openxmlformats.org/officeDocument/2006/relationships/image" Target="../media/image5.jpeg" /><Relationship Id="rId5" Type="http://schemas.openxmlformats.org/officeDocument/2006/relationships/image" Target="../media/image6.jpeg" /><Relationship Id="rId6" Type="http://schemas.openxmlformats.org/officeDocument/2006/relationships/image" Target="../media/image7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8.png" /><Relationship Id="rId4" Type="http://schemas.openxmlformats.org/officeDocument/2006/relationships/image" Target="../media/image9.png" /><Relationship Id="rId5" Type="http://schemas.openxmlformats.org/officeDocument/2006/relationships/tags" Target="../tags/tag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0.png" /><Relationship Id="rId4" Type="http://schemas.openxmlformats.org/officeDocument/2006/relationships/tags" Target="../tags/tag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1.png" /><Relationship Id="rId4" Type="http://schemas.openxmlformats.org/officeDocument/2006/relationships/image" Target="../media/image12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099" name="标题 1"/>
          <p:cNvSpPr>
            <a:spLocks noGrp="1"/>
          </p:cNvSpPr>
          <p:nvPr>
            <p:ph type="ctrTitle" idx="4294967295"/>
          </p:nvPr>
        </p:nvSpPr>
        <p:spPr>
          <a:xfrm>
            <a:off x="723900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磁现象 磁场</a:t>
            </a:r>
            <a:endParaRPr lang="zh-CN" altLang="en-US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4100" name="矩形 3"/>
          <p:cNvSpPr/>
          <p:nvPr/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4101" name="图片 2"/>
          <p:cNvPicPr/>
          <p:nvPr/>
        </p:nvPicPr>
        <p:blipFill>
          <a:blip r:embed="rId2"/>
          <a:srcRect l="18148" t="12694" r="19507" b="38114"/>
          <a:stretch>
            <a:fillRect/>
          </a:stretch>
        </p:blipFill>
        <p:spPr>
          <a:xfrm>
            <a:off x="5724525" y="1822450"/>
            <a:ext cx="2968625" cy="1952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1"/>
      <p:bldP spid="4100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1" name="矩形 10"/>
          <p:cNvSpPr/>
          <p:nvPr/>
        </p:nvSpPr>
        <p:spPr>
          <a:xfrm>
            <a:off x="215900" y="238125"/>
            <a:ext cx="294005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一、磁现象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122" name="图片 1"/>
          <p:cNvPicPr/>
          <p:nvPr/>
        </p:nvPicPr>
        <p:blipFill>
          <a:blip r:embed="rId3"/>
          <a:srcRect l="56335" t="19803" r="31287" b="32218"/>
          <a:stretch>
            <a:fillRect/>
          </a:stretch>
        </p:blipFill>
        <p:spPr>
          <a:xfrm>
            <a:off x="458788" y="1550988"/>
            <a:ext cx="2160588" cy="47101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3" name="矩形 10"/>
          <p:cNvSpPr>
            <a:spLocks noChangeArrowheads="1"/>
          </p:cNvSpPr>
          <p:nvPr/>
        </p:nvSpPr>
        <p:spPr bwMode="auto">
          <a:xfrm>
            <a:off x="2960688" y="1920875"/>
            <a:ext cx="6008688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磁性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：吸引铁、钴、镍等物质的性质。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磁极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：磁力最强的两个部位。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南北极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：能够自由旋转的磁体，静止时指南方的为南极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S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，指北方的为北极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N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磁极间的相互作用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：同名相斥，异名相吸。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磁化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：原来没有磁性的物体，在磁体或电流的作用下会获得磁性。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关于条形磁体，下列说法中不正确的是(       )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A．条形磁体两端磁性最强，中间最弱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B．条形磁体是用铁棒制成的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C．把条形磁体分成两段，每段仍有两个磁极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D．把条形磁体用绳子悬挂起来，静止后能指南北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7170" name="矩形 1"/>
          <p:cNvSpPr/>
          <p:nvPr/>
        </p:nvSpPr>
        <p:spPr>
          <a:xfrm>
            <a:off x="5711825" y="276225"/>
            <a:ext cx="438150" cy="52070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C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ɑ、b两个磁极之间有一个小磁针，小磁针静止时的指向如下图所示，则（　　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A．ɑ是S极，b是N极	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B．ɑ是N极，b是S极	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C．ɑ、b都是N极	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D．ɑ、b都是S极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9218" name="矩形 1"/>
          <p:cNvSpPr/>
          <p:nvPr/>
        </p:nvSpPr>
        <p:spPr>
          <a:xfrm>
            <a:off x="1809750" y="749300"/>
            <a:ext cx="438150" cy="52070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A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pic>
        <p:nvPicPr>
          <p:cNvPr id="9219" name="图片 100001" descr="fig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972050" y="2720975"/>
            <a:ext cx="3190875" cy="7556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在图中，涂有深颜色的一端表示小磁针的N极，将它们放在磁体周围，小磁针静止不动时，小磁针N极指向正确的是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1266" name="矩形 1"/>
          <p:cNvSpPr/>
          <p:nvPr/>
        </p:nvSpPr>
        <p:spPr>
          <a:xfrm>
            <a:off x="7610475" y="844550"/>
            <a:ext cx="439738" cy="52070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D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pic>
        <p:nvPicPr>
          <p:cNvPr id="11267" name="图片 99"/>
          <p:cNvPicPr/>
          <p:nvPr/>
        </p:nvPicPr>
        <p:blipFill>
          <a:blip r:embed="rId3"/>
          <a:stretch>
            <a:fillRect/>
          </a:stretch>
        </p:blipFill>
        <p:spPr>
          <a:xfrm>
            <a:off x="735012" y="2065338"/>
            <a:ext cx="1579562" cy="9890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68" name="图片 2"/>
          <p:cNvPicPr/>
          <p:nvPr/>
        </p:nvPicPr>
        <p:blipFill>
          <a:blip r:embed="rId4"/>
          <a:stretch>
            <a:fillRect/>
          </a:stretch>
        </p:blipFill>
        <p:spPr>
          <a:xfrm>
            <a:off x="2843212" y="2265362"/>
            <a:ext cx="1708150" cy="6683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69" name="图片 4"/>
          <p:cNvPicPr/>
          <p:nvPr/>
        </p:nvPicPr>
        <p:blipFill>
          <a:blip r:embed="rId5"/>
          <a:stretch>
            <a:fillRect/>
          </a:stretch>
        </p:blipFill>
        <p:spPr>
          <a:xfrm>
            <a:off x="5416550" y="2139950"/>
            <a:ext cx="1374775" cy="919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70" name="图片 5"/>
          <p:cNvPicPr/>
          <p:nvPr/>
        </p:nvPicPr>
        <p:blipFill>
          <a:blip r:embed="rId6"/>
          <a:stretch>
            <a:fillRect/>
          </a:stretch>
        </p:blipFill>
        <p:spPr>
          <a:xfrm>
            <a:off x="7318375" y="2205038"/>
            <a:ext cx="1539875" cy="7889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71" name="矩形 6"/>
          <p:cNvSpPr/>
          <p:nvPr/>
        </p:nvSpPr>
        <p:spPr>
          <a:xfrm>
            <a:off x="1371600" y="3611563"/>
            <a:ext cx="439738" cy="522288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A</a:t>
            </a:r>
            <a:endParaRPr lang="en-US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sp>
        <p:nvSpPr>
          <p:cNvPr id="11272" name="矩形 7"/>
          <p:cNvSpPr/>
          <p:nvPr/>
        </p:nvSpPr>
        <p:spPr>
          <a:xfrm>
            <a:off x="3478213" y="3584575"/>
            <a:ext cx="439738" cy="522288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B</a:t>
            </a:r>
            <a:endParaRPr lang="en-US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sp>
        <p:nvSpPr>
          <p:cNvPr id="11273" name="矩形 8"/>
          <p:cNvSpPr/>
          <p:nvPr/>
        </p:nvSpPr>
        <p:spPr>
          <a:xfrm>
            <a:off x="5883275" y="3611563"/>
            <a:ext cx="439738" cy="522288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C</a:t>
            </a:r>
            <a:endParaRPr lang="en-US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sp>
        <p:nvSpPr>
          <p:cNvPr id="11274" name="矩形 9"/>
          <p:cNvSpPr/>
          <p:nvPr/>
        </p:nvSpPr>
        <p:spPr>
          <a:xfrm>
            <a:off x="7867650" y="3611563"/>
            <a:ext cx="439738" cy="522288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D</a:t>
            </a:r>
            <a:endParaRPr lang="en-US" altLang="zh-CN" sz="28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矩形 10"/>
          <p:cNvSpPr/>
          <p:nvPr/>
        </p:nvSpPr>
        <p:spPr>
          <a:xfrm>
            <a:off x="215900" y="238125"/>
            <a:ext cx="294005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二、磁场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14" name="矩形 10"/>
          <p:cNvSpPr>
            <a:spLocks noChangeArrowheads="1"/>
          </p:cNvSpPr>
          <p:nvPr/>
        </p:nvSpPr>
        <p:spPr bwMode="auto">
          <a:xfrm>
            <a:off x="2882900" y="1998663"/>
            <a:ext cx="6008688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磁场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：在磁体周围，能使小磁针偏转。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磁场的方向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：磁体静止时北极所指的方向。（北极指向北方）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磁感线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：描述磁场的带箭头的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假想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曲线。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特点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：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磁感线越密，磁场越强。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          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从北极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N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出，南极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S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回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3315" name="图片 3"/>
          <p:cNvPicPr/>
          <p:nvPr/>
        </p:nvPicPr>
        <p:blipFill>
          <a:blip r:embed="rId3"/>
          <a:srcRect l="57641" t="18396" r="27033" b="58018"/>
          <a:stretch>
            <a:fillRect/>
          </a:stretch>
        </p:blipFill>
        <p:spPr>
          <a:xfrm>
            <a:off x="711200" y="1333500"/>
            <a:ext cx="1914525" cy="1657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6" name="图片 4"/>
          <p:cNvPicPr/>
          <p:nvPr/>
        </p:nvPicPr>
        <p:blipFill>
          <a:blip r:embed="rId4"/>
          <a:srcRect l="58116" t="42121" r="27877" b="19896"/>
          <a:stretch>
            <a:fillRect/>
          </a:stretch>
        </p:blipFill>
        <p:spPr>
          <a:xfrm>
            <a:off x="695325" y="3463925"/>
            <a:ext cx="1898650" cy="2895600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5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关于磁体、磁场和磁感线，以下说法中正确的是（　　）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A．铁和铝都能够被磁体所吸引	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B．磁感线是磁场中真实存在的曲线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C．磁体之间的相互作用是通过磁场发生的	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D．小磁针的北极不论在任何情况下都指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向地理的南极</a:t>
            </a:r>
            <a:endParaRPr lang="zh-CN" alt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5362" name="矩形 1"/>
          <p:cNvSpPr/>
          <p:nvPr/>
        </p:nvSpPr>
        <p:spPr>
          <a:xfrm>
            <a:off x="7180263" y="311150"/>
            <a:ext cx="439738" cy="522288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C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矩形 10"/>
          <p:cNvSpPr/>
          <p:nvPr/>
        </p:nvSpPr>
        <p:spPr>
          <a:xfrm>
            <a:off x="215900" y="238125"/>
            <a:ext cx="294005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三、地磁场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0" name="矩形 10"/>
          <p:cNvSpPr>
            <a:spLocks noChangeArrowheads="1"/>
          </p:cNvSpPr>
          <p:nvPr/>
        </p:nvSpPr>
        <p:spPr bwMode="auto">
          <a:xfrm>
            <a:off x="287338" y="5422900"/>
            <a:ext cx="856932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地磁场：形状类似于条形磁铁，地理的北极与地磁的南极重合。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7411" name="图片 1"/>
          <p:cNvPicPr/>
          <p:nvPr/>
        </p:nvPicPr>
        <p:blipFill>
          <a:blip r:embed="rId3"/>
          <a:srcRect l="55242" t="13600" r="29209" b="56628"/>
          <a:stretch>
            <a:fillRect/>
          </a:stretch>
        </p:blipFill>
        <p:spPr>
          <a:xfrm>
            <a:off x="2433638" y="1360488"/>
            <a:ext cx="4276725" cy="3663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5"/>
          <p:cNvSpPr/>
          <p:nvPr/>
        </p:nvSpPr>
        <p:spPr>
          <a:xfrm>
            <a:off x="3324860" y="1574800"/>
            <a:ext cx="1205230" cy="337185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1600" b="1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地理的北极</a:t>
            </a:r>
            <a:endParaRPr lang="zh-CN" altLang="en-US" sz="1600" b="1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7413" name="矩形 6"/>
          <p:cNvSpPr/>
          <p:nvPr/>
        </p:nvSpPr>
        <p:spPr>
          <a:xfrm>
            <a:off x="3239135" y="3852545"/>
            <a:ext cx="1205230" cy="33718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 fontAlgn="base"/>
            <a:r>
              <a:rPr lang="zh-CN" altLang="en-US" sz="16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ea typeface="宋体" pitchFamily="2" charset="-122"/>
                <a:cs typeface="+mn-cs"/>
              </a:rPr>
              <a:t>地理的南极</a:t>
            </a:r>
            <a:endParaRPr lang="zh-CN" altLang="en-US" sz="16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矩形 10"/>
          <p:cNvSpPr>
            <a:spLocks noChangeArrowheads="1"/>
          </p:cNvSpPr>
          <p:nvPr/>
        </p:nvSpPr>
        <p:spPr bwMode="auto">
          <a:xfrm>
            <a:off x="169863" y="166688"/>
            <a:ext cx="8755063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指南针是我国古代的四大发明之一。我国古代就利用司南来辨别方向，司南是现代所用的指南针的始祖。司南之所以能指示方向，是因为我们生活的地球本身就是一个大磁体，周围存在着______。静止时，司南的握柄指向地理的南方，握柄应为该磁体的_______（选填“N”或“S”）极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9458" name="矩形 1"/>
          <p:cNvSpPr/>
          <p:nvPr/>
        </p:nvSpPr>
        <p:spPr>
          <a:xfrm>
            <a:off x="7927975" y="1336675"/>
            <a:ext cx="1084263" cy="5207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宋体" pitchFamily="2" charset="-122"/>
              </a:rPr>
              <a:t>磁场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19459" name="矩形 2"/>
          <p:cNvSpPr/>
          <p:nvPr/>
        </p:nvSpPr>
        <p:spPr>
          <a:xfrm>
            <a:off x="169863" y="2384425"/>
            <a:ext cx="1084263" cy="522288"/>
          </a:xfrm>
          <a:prstGeom prst="rect">
            <a:avLst/>
          </a:prstGeom>
          <a:noFill/>
          <a:ln>
            <a:noFill/>
          </a:ln>
        </p:spPr>
        <p:txBody>
          <a:bodyPr wrap="squar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S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pic>
        <p:nvPicPr>
          <p:cNvPr id="19460" name="图片 100022" descr="figure"/>
          <p:cNvPicPr/>
          <p:nvPr/>
        </p:nvPicPr>
        <p:blipFill>
          <a:blip r:embed="rId3"/>
          <a:srcRect l="7413" b="5350"/>
          <a:stretch>
            <a:fillRect/>
          </a:stretch>
        </p:blipFill>
        <p:spPr>
          <a:xfrm>
            <a:off x="6489700" y="3611562"/>
            <a:ext cx="2306638" cy="15255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1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684000" y="106553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4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44</Paragraphs>
  <Slides>9</Slides>
  <Notes>8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baseType="lpstr" size="10">
      <vt:lpstr>Office 主题​​</vt:lpstr>
      <vt:lpstr>磁现象 磁场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2020-12-01T16:37:17.377</cp:lastPrinted>
  <dcterms:created xsi:type="dcterms:W3CDTF">2020-12-01T16:37:17Z</dcterms:created>
  <dcterms:modified xsi:type="dcterms:W3CDTF">2020-12-01T08:37:18Z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