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72" r:id="rId2"/>
    <p:sldMasterId id="2147484354" r:id="rId3"/>
    <p:sldMasterId id="2147484822" r:id="rId4"/>
    <p:sldMasterId id="2147484889" r:id="rId5"/>
    <p:sldMasterId id="2147484945" r:id="rId6"/>
  </p:sldMasterIdLst>
  <p:notesMasterIdLst>
    <p:notesMasterId r:id="rId7"/>
  </p:notesMasterIdLst>
  <p:sldIdLst>
    <p:sldId id="256" r:id="rId8"/>
    <p:sldId id="665" r:id="rId9"/>
    <p:sldId id="464" r:id="rId10"/>
    <p:sldId id="587" r:id="rId11"/>
    <p:sldId id="647" r:id="rId12"/>
    <p:sldId id="667" r:id="rId13"/>
    <p:sldId id="668" r:id="rId14"/>
    <p:sldId id="669" r:id="rId15"/>
    <p:sldId id="670" r:id="rId16"/>
    <p:sldId id="640" r:id="rId17"/>
    <p:sldId id="671" r:id="rId18"/>
    <p:sldId id="672" r:id="rId19"/>
    <p:sldId id="673" r:id="rId20"/>
    <p:sldId id="674" r:id="rId21"/>
  </p:sldIdLst>
  <p:sldSz cx="9144000" cy="6858000" type="screen4x3"/>
  <p:notesSz cx="6858000" cy="9144000"/>
  <p:custDataLst>
    <p:tags r:id="rId22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slide" Target="slides/slide11.xml" /><Relationship Id="rId19" Type="http://schemas.openxmlformats.org/officeDocument/2006/relationships/slide" Target="slides/slide12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3.xml" /><Relationship Id="rId21" Type="http://schemas.openxmlformats.org/officeDocument/2006/relationships/slide" Target="slides/slide14.xml" /><Relationship Id="rId22" Type="http://schemas.openxmlformats.org/officeDocument/2006/relationships/tags" Target="tags/tag13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Relationship Id="rId2" Type="http://schemas.openxmlformats.org/officeDocument/2006/relationships/image" Target="../media/image9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2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717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717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D4FBF18-733E-4CD5-8A93-66C4150E76CF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277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C00DF58-EE07-42EE-8AB7-B5D6384A217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46" r:id="rId1"/>
    <p:sldLayoutId id="2147484947" r:id="rId2"/>
    <p:sldLayoutId id="2147484948" r:id="rId3"/>
    <p:sldLayoutId id="2147484949" r:id="rId4"/>
    <p:sldLayoutId id="2147484950" r:id="rId5"/>
    <p:sldLayoutId id="2147484951" r:id="rId6"/>
    <p:sldLayoutId id="2147484952" r:id="rId7"/>
    <p:sldLayoutId id="2147484953" r:id="rId8"/>
    <p:sldLayoutId id="2147484954" r:id="rId9"/>
    <p:sldLayoutId id="2147484955" r:id="rId10"/>
    <p:sldLayoutId id="214748495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9225078-09B1-413E-B8DB-BE65ABB17A8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57" r:id="rId1"/>
    <p:sldLayoutId id="2147484958" r:id="rId2"/>
    <p:sldLayoutId id="2147484959" r:id="rId3"/>
    <p:sldLayoutId id="2147484960" r:id="rId4"/>
    <p:sldLayoutId id="2147484961" r:id="rId5"/>
    <p:sldLayoutId id="2147484962" r:id="rId6"/>
    <p:sldLayoutId id="2147484963" r:id="rId7"/>
    <p:sldLayoutId id="2147484964" r:id="rId8"/>
    <p:sldLayoutId id="2147484965" r:id="rId9"/>
    <p:sldLayoutId id="2147484966" r:id="rId10"/>
    <p:sldLayoutId id="214748496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4778E67-7F75-4D2E-B81D-E03DB82A25B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68" r:id="rId1"/>
    <p:sldLayoutId id="2147484969" r:id="rId2"/>
    <p:sldLayoutId id="2147484970" r:id="rId3"/>
    <p:sldLayoutId id="2147484971" r:id="rId4"/>
    <p:sldLayoutId id="2147484972" r:id="rId5"/>
    <p:sldLayoutId id="2147484973" r:id="rId6"/>
    <p:sldLayoutId id="2147484974" r:id="rId7"/>
    <p:sldLayoutId id="2147484975" r:id="rId8"/>
    <p:sldLayoutId id="2147484976" r:id="rId9"/>
    <p:sldLayoutId id="2147484977" r:id="rId10"/>
    <p:sldLayoutId id="214748497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47DF05C-6A04-42E5-9152-37735F36627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79" r:id="rId1"/>
    <p:sldLayoutId id="2147484980" r:id="rId2"/>
    <p:sldLayoutId id="2147484981" r:id="rId3"/>
    <p:sldLayoutId id="2147484982" r:id="rId4"/>
    <p:sldLayoutId id="2147484983" r:id="rId5"/>
    <p:sldLayoutId id="2147484984" r:id="rId6"/>
    <p:sldLayoutId id="2147484985" r:id="rId7"/>
    <p:sldLayoutId id="2147484986" r:id="rId8"/>
    <p:sldLayoutId id="2147484987" r:id="rId9"/>
    <p:sldLayoutId id="2147484988" r:id="rId10"/>
    <p:sldLayoutId id="214748498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8441A2C-3F8E-4030-8BE1-DFDA7DCAAE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0" r:id="rId1"/>
    <p:sldLayoutId id="2147484991" r:id="rId2"/>
    <p:sldLayoutId id="2147484992" r:id="rId3"/>
    <p:sldLayoutId id="2147484993" r:id="rId4"/>
    <p:sldLayoutId id="2147484994" r:id="rId5"/>
    <p:sldLayoutId id="2147484995" r:id="rId6"/>
    <p:sldLayoutId id="2147484996" r:id="rId7"/>
    <p:sldLayoutId id="2147484997" r:id="rId8"/>
    <p:sldLayoutId id="2147484998" r:id="rId9"/>
    <p:sldLayoutId id="2147484999" r:id="rId10"/>
    <p:sldLayoutId id="214748500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15ACD-A874-4496-B549-BB66816CD456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01" r:id="rId1"/>
    <p:sldLayoutId id="2147485002" r:id="rId2"/>
    <p:sldLayoutId id="2147485003" r:id="rId3"/>
    <p:sldLayoutId id="2147485004" r:id="rId4"/>
    <p:sldLayoutId id="2147485005" r:id="rId5"/>
    <p:sldLayoutId id="2147485006" r:id="rId6"/>
    <p:sldLayoutId id="2147485007" r:id="rId7"/>
    <p:sldLayoutId id="2147485008" r:id="rId8"/>
    <p:sldLayoutId id="2147485009" r:id="rId9"/>
    <p:sldLayoutId id="2147485010" r:id="rId10"/>
    <p:sldLayoutId id="214748501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jpeg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jpeg" /><Relationship Id="rId4" Type="http://schemas.openxmlformats.org/officeDocument/2006/relationships/tags" Target="../tags/tag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5.jpeg" /><Relationship Id="rId4" Type="http://schemas.openxmlformats.org/officeDocument/2006/relationships/hyperlink" Target="&#30005;&#38459;&#22823;&#23567;&#19982;&#28909;&#37327;&#30340;&#20851;&#31995;.wmv" TargetMode="External" /><Relationship Id="rId5" Type="http://schemas.openxmlformats.org/officeDocument/2006/relationships/tags" Target="../tags/tag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6.jpeg" /><Relationship Id="rId4" Type="http://schemas.openxmlformats.org/officeDocument/2006/relationships/hyperlink" Target="&#30005;&#27969;&#19982;&#28909;&#37327;&#30340;&#20851;&#31995;.wmv" TargetMode="External" /><Relationship Id="rId5" Type="http://schemas.openxmlformats.org/officeDocument/2006/relationships/tags" Target="../tags/tag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6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7.wmf" /><Relationship Id="rId5" Type="http://schemas.openxmlformats.org/officeDocument/2006/relationships/image" Target="../media/image6.jpeg" /><Relationship Id="rId6" Type="http://schemas.openxmlformats.org/officeDocument/2006/relationships/hyperlink" Target="&#30005;&#27969;&#19982;&#28909;&#37327;&#30340;&#20851;&#31995;.wmv" TargetMode="External" /><Relationship Id="rId7" Type="http://schemas.openxmlformats.org/officeDocument/2006/relationships/tags" Target="../tags/tag6.xml" /><Relationship Id="rId8" Type="http://schemas.openxmlformats.org/officeDocument/2006/relationships/vmlDrawing" Target="../drawings/vmlDrawing1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8.xml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8.wmf" /><Relationship Id="rId5" Type="http://schemas.openxmlformats.org/officeDocument/2006/relationships/oleObject" Target="../embeddings/oleObject3.bin" TargetMode="Internal" /><Relationship Id="rId6" Type="http://schemas.openxmlformats.org/officeDocument/2006/relationships/image" Target="../media/image9.wmf" /><Relationship Id="rId7" Type="http://schemas.openxmlformats.org/officeDocument/2006/relationships/vmlDrawing" Target="../drawings/vmlDrawing2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9.xml" /><Relationship Id="rId3" Type="http://schemas.openxmlformats.org/officeDocument/2006/relationships/oleObject" Target="../embeddings/oleObject4.bin" TargetMode="Internal" /><Relationship Id="rId4" Type="http://schemas.openxmlformats.org/officeDocument/2006/relationships/image" Target="../media/image10.wmf" /><Relationship Id="rId5" Type="http://schemas.openxmlformats.org/officeDocument/2006/relationships/tags" Target="../tags/tag8.xml" /><Relationship Id="rId6" Type="http://schemas.openxmlformats.org/officeDocument/2006/relationships/vmlDrawing" Target="../drawings/vmlDrawing3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1.png" /><Relationship Id="rId4" Type="http://schemas.openxmlformats.org/officeDocument/2006/relationships/oleObject" Target="../embeddings/oleObject5.bin" TargetMode="Internal" /><Relationship Id="rId5" Type="http://schemas.openxmlformats.org/officeDocument/2006/relationships/image" Target="../media/image12.wmf" /><Relationship Id="rId6" Type="http://schemas.openxmlformats.org/officeDocument/2006/relationships/tags" Target="../tags/tag9.xml" /><Relationship Id="rId7" Type="http://schemas.openxmlformats.org/officeDocument/2006/relationships/vmlDrawing" Target="../drawings/vmlDrawing4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3.png" /><Relationship Id="rId4" Type="http://schemas.openxmlformats.org/officeDocument/2006/relationships/tags" Target="../tags/tag1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4.png" /><Relationship Id="rId4" Type="http://schemas.openxmlformats.org/officeDocument/2006/relationships/tags" Target="../tags/tag1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5.png" /><Relationship Id="rId4" Type="http://schemas.openxmlformats.org/officeDocument/2006/relationships/image" Target="../media/image16.png" /><Relationship Id="rId5" Type="http://schemas.openxmlformats.org/officeDocument/2006/relationships/tags" Target="../tags/tag1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4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焦耳定律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851693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197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5930900" y="1839912"/>
            <a:ext cx="2586038" cy="1917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9218" name="图片 2"/>
          <p:cNvPicPr/>
          <p:nvPr/>
        </p:nvPicPr>
        <p:blipFill>
          <a:blip r:embed="rId3"/>
          <a:stretch>
            <a:fillRect/>
          </a:stretch>
        </p:blipFill>
        <p:spPr>
          <a:xfrm>
            <a:off x="1443038" y="254000"/>
            <a:ext cx="2362200" cy="3217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9" name="图片 5"/>
          <p:cNvPicPr/>
          <p:nvPr/>
        </p:nvPicPr>
        <p:blipFill>
          <a:blip r:embed="rId4"/>
          <a:srcRect l="22005" t="11667" r="13724" b="11029"/>
          <a:stretch>
            <a:fillRect/>
          </a:stretch>
        </p:blipFill>
        <p:spPr>
          <a:xfrm>
            <a:off x="700088" y="3919538"/>
            <a:ext cx="3321050" cy="2652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7"/>
          <p:cNvSpPr/>
          <p:nvPr/>
        </p:nvSpPr>
        <p:spPr>
          <a:xfrm>
            <a:off x="4516755" y="1178560"/>
            <a:ext cx="4349115" cy="160718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电灯泡工作一段时间，灯泡就会发烫，一部分电能转化为内能，这种现象叫做电流的热效应。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9221" name="矩形 6"/>
          <p:cNvSpPr/>
          <p:nvPr/>
        </p:nvSpPr>
        <p:spPr>
          <a:xfrm>
            <a:off x="4665980" y="4184650"/>
            <a:ext cx="4251960" cy="159004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导线和电熨斗串联，为什么电熨斗很热而导线并不很热？通过导体时产生热的多少跟什么因素有关？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10"/>
          <p:cNvSpPr/>
          <p:nvPr/>
        </p:nvSpPr>
        <p:spPr>
          <a:xfrm>
            <a:off x="295275" y="212725"/>
            <a:ext cx="81280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一、电流的热效应与哪些因素有关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6" name="矩形 7"/>
          <p:cNvSpPr/>
          <p:nvPr/>
        </p:nvSpPr>
        <p:spPr>
          <a:xfrm>
            <a:off x="240030" y="1391285"/>
            <a:ext cx="8526780" cy="111887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猜想：电流的热效应可能与导体的电阻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和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电流的大小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有关。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实验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：探究电流的热效应与电阻的大小有关。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1267" name="文本框 7"/>
          <p:cNvSpPr/>
          <p:nvPr/>
        </p:nvSpPr>
        <p:spPr>
          <a:xfrm>
            <a:off x="295275" y="2625725"/>
            <a:ext cx="1574800" cy="5143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anose="020b0503020204020204" pitchFamily="34" charset="-122"/>
                <a:sym typeface="Times New Roman" pitchFamily="18" charset="0"/>
              </a:rPr>
              <a:t>设计实验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anose="020b0503020204020204" pitchFamily="34" charset="-122"/>
              <a:sym typeface="Times New Roman" pitchFamily="18" charset="0"/>
            </a:endParaRPr>
          </a:p>
        </p:txBody>
      </p:sp>
      <p:pic>
        <p:nvPicPr>
          <p:cNvPr id="11268" name="Picture 9" descr="0990400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0088" y="3581400"/>
            <a:ext cx="2908300" cy="2789238"/>
          </a:xfrm>
          <a:prstGeom prst="rect">
            <a:avLst/>
          </a:prstGeom>
          <a:noFill/>
          <a:ln w="28575">
            <a:noFill/>
            <a:miter lim="800000"/>
          </a:ln>
        </p:spPr>
      </p:pic>
      <p:sp>
        <p:nvSpPr>
          <p:cNvPr id="11269" name="矩形 1"/>
          <p:cNvSpPr/>
          <p:nvPr/>
        </p:nvSpPr>
        <p:spPr>
          <a:xfrm>
            <a:off x="3992245" y="3201670"/>
            <a:ext cx="4899025" cy="267271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、当一个物理量被猜测与多个因素有关，应该用 什么方法去研究？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、在这个实验中，如何控制通过两段电阻的电流相同？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、如何比较两段电阻丝产生的热量的多少？  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3314" name="矩形 7"/>
          <p:cNvSpPr/>
          <p:nvPr/>
        </p:nvSpPr>
        <p:spPr>
          <a:xfrm>
            <a:off x="455295" y="932180"/>
            <a:ext cx="4100830" cy="460756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当电流通过电阻丝时，电流产生的热量就使瓶中的空气温度升高、体积膨胀，导管里面原来一样高的液柱就会逐渐上升。</a:t>
            </a:r>
            <a:endParaRPr 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电流产生的热量越多，液面就会上升得越高。</a:t>
            </a:r>
            <a:endParaRPr 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实验中，通过</a:t>
            </a:r>
            <a:r>
              <a:rPr lang="zh-CN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观察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U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行管中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液面上升高度</a:t>
            </a:r>
            <a:r>
              <a:rPr 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来比较电流产生的热量的多少。 </a:t>
            </a:r>
            <a:endParaRPr 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3315" name="Picture 9" descr="0990400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00638" y="1231900"/>
            <a:ext cx="3392488" cy="3254375"/>
          </a:xfrm>
          <a:prstGeom prst="rect">
            <a:avLst/>
          </a:prstGeom>
          <a:noFill/>
          <a:ln w="28575"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5362" name="文本框 7"/>
          <p:cNvSpPr/>
          <p:nvPr/>
        </p:nvSpPr>
        <p:spPr>
          <a:xfrm>
            <a:off x="282575" y="468312"/>
            <a:ext cx="1522412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anose="020b0503020204020204" pitchFamily="34" charset="-122"/>
                <a:sym typeface="Times New Roman" pitchFamily="18" charset="0"/>
              </a:rPr>
              <a:t>实验结论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anose="020b0503020204020204" pitchFamily="34" charset="-122"/>
              <a:sym typeface="Times New Roman" pitchFamily="18" charset="0"/>
            </a:endParaRPr>
          </a:p>
        </p:txBody>
      </p:sp>
      <p:pic>
        <p:nvPicPr>
          <p:cNvPr id="15363" name="Picture 31" descr="09904002">
            <a:hlinkClick r:id="rId4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15938" y="1795462"/>
            <a:ext cx="3546475" cy="26463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5364" name="Group 3"/>
          <p:cNvGrpSpPr/>
          <p:nvPr/>
        </p:nvGrpSpPr>
        <p:grpSpPr>
          <a:xfrm>
            <a:off x="4765675" y="1952625"/>
            <a:ext cx="3402012" cy="2332038"/>
            <a:chExt cx="2653" cy="1804"/>
          </a:xfrm>
        </p:grpSpPr>
        <p:sp>
          <p:nvSpPr>
            <p:cNvPr id="15365" name="Rectangle 44"/>
            <p:cNvSpPr/>
            <p:nvPr/>
          </p:nvSpPr>
          <p:spPr>
            <a:xfrm>
              <a:off x="0" y="0"/>
              <a:ext cx="2640" cy="1804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5366" name="Line 36"/>
            <p:cNvCxnSpPr/>
            <p:nvPr/>
          </p:nvCxnSpPr>
          <p:spPr>
            <a:xfrm>
              <a:off x="218" y="499"/>
              <a:ext cx="2222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5367" name="Line 12"/>
            <p:cNvCxnSpPr/>
            <p:nvPr/>
          </p:nvCxnSpPr>
          <p:spPr>
            <a:xfrm flipV="1">
              <a:off x="767" y="1456"/>
              <a:ext cx="329" cy="13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5368" name="Rectangle 17"/>
            <p:cNvSpPr/>
            <p:nvPr/>
          </p:nvSpPr>
          <p:spPr>
            <a:xfrm rot="10800000">
              <a:off x="1605" y="408"/>
              <a:ext cx="504" cy="203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round/>
            </a:ln>
          </p:spPr>
          <p:txBody>
            <a:bodyPr rot="1080000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369" name="Text Box 18"/>
            <p:cNvSpPr/>
            <p:nvPr/>
          </p:nvSpPr>
          <p:spPr>
            <a:xfrm>
              <a:off x="375" y="92"/>
              <a:ext cx="1315" cy="31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18000" tIns="0" rIns="0" bIns="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just"/>
              <a:r>
                <a:rPr lang="en-US" altLang="zh-CN" sz="24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en-US" altLang="zh-CN" sz="2400" b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 = 5 </a:t>
              </a:r>
              <a:r>
                <a:rPr lang="en-US" altLang="zh-CN" sz="2400" b="1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rPr>
                <a:t>Ω</a:t>
              </a:r>
              <a:endParaRPr lang="en-US" altLang="zh-CN" sz="24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5370" name="Rectangle 23"/>
            <p:cNvSpPr/>
            <p:nvPr/>
          </p:nvSpPr>
          <p:spPr>
            <a:xfrm rot="10800000">
              <a:off x="743" y="408"/>
              <a:ext cx="504" cy="203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round/>
            </a:ln>
          </p:spPr>
          <p:txBody>
            <a:bodyPr rot="1080000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371" name="Text Box 24"/>
            <p:cNvSpPr/>
            <p:nvPr/>
          </p:nvSpPr>
          <p:spPr>
            <a:xfrm>
              <a:off x="1436" y="92"/>
              <a:ext cx="1103" cy="31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18000" tIns="0" rIns="0" bIns="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just"/>
              <a:r>
                <a:rPr lang="en-US" altLang="zh-CN" sz="24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400" b="1" baseline="-25000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en-US" altLang="zh-CN" sz="2400" b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 = 10 </a:t>
              </a:r>
              <a:r>
                <a:rPr lang="en-US" altLang="zh-CN" sz="2400" b="1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rPr>
                <a:t>Ω</a:t>
              </a:r>
              <a:endParaRPr lang="en-US" altLang="zh-CN" sz="24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  <p:grpSp>
          <p:nvGrpSpPr>
            <p:cNvPr id="15372" name="Group 11"/>
            <p:cNvGrpSpPr/>
            <p:nvPr/>
          </p:nvGrpSpPr>
          <p:grpSpPr>
            <a:xfrm flipH="1">
              <a:off x="1825" y="1500"/>
              <a:ext cx="67" cy="269"/>
              <a:chExt cx="75" cy="361"/>
            </a:xfrm>
          </p:grpSpPr>
          <p:cxnSp>
            <p:nvCxnSpPr>
              <p:cNvPr id="15373" name="Line 33"/>
              <p:cNvCxnSpPr/>
              <p:nvPr/>
            </p:nvCxnSpPr>
            <p:spPr>
              <a:xfrm flipH="1">
                <a:off x="0" y="86"/>
                <a:ext cx="0" cy="189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bevel/>
              </a:ln>
            </p:spPr>
          </p:cxnSp>
          <p:cxnSp>
            <p:nvCxnSpPr>
              <p:cNvPr id="15374" name="Line 34"/>
              <p:cNvCxnSpPr/>
              <p:nvPr/>
            </p:nvCxnSpPr>
            <p:spPr>
              <a:xfrm flipH="1">
                <a:off x="75" y="0"/>
                <a:ext cx="0" cy="361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bevel/>
              </a:ln>
            </p:spPr>
          </p:cxnSp>
        </p:grpSp>
        <p:cxnSp>
          <p:nvCxnSpPr>
            <p:cNvPr id="15375" name="Line 37"/>
            <p:cNvCxnSpPr/>
            <p:nvPr/>
          </p:nvCxnSpPr>
          <p:spPr>
            <a:xfrm>
              <a:off x="1889" y="1633"/>
              <a:ext cx="5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5376" name="Line 38"/>
            <p:cNvCxnSpPr/>
            <p:nvPr/>
          </p:nvCxnSpPr>
          <p:spPr>
            <a:xfrm flipH="1">
              <a:off x="212" y="503"/>
              <a:ext cx="0" cy="1134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5377" name="Line 39"/>
            <p:cNvCxnSpPr/>
            <p:nvPr/>
          </p:nvCxnSpPr>
          <p:spPr>
            <a:xfrm flipH="1">
              <a:off x="2436" y="499"/>
              <a:ext cx="0" cy="1134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5378" name="Oval 40"/>
            <p:cNvSpPr/>
            <p:nvPr/>
          </p:nvSpPr>
          <p:spPr>
            <a:xfrm>
              <a:off x="712" y="1594"/>
              <a:ext cx="72" cy="72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5379" name="Line 41"/>
            <p:cNvCxnSpPr/>
            <p:nvPr/>
          </p:nvCxnSpPr>
          <p:spPr>
            <a:xfrm>
              <a:off x="226" y="1633"/>
              <a:ext cx="499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5380" name="Line 42"/>
            <p:cNvCxnSpPr/>
            <p:nvPr/>
          </p:nvCxnSpPr>
          <p:spPr>
            <a:xfrm>
              <a:off x="993" y="1633"/>
              <a:ext cx="825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5381" name="Oval 30"/>
            <p:cNvSpPr/>
            <p:nvPr/>
          </p:nvSpPr>
          <p:spPr>
            <a:xfrm>
              <a:off x="2267" y="998"/>
              <a:ext cx="316" cy="316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382" name="Rectangle 28"/>
            <p:cNvSpPr/>
            <p:nvPr/>
          </p:nvSpPr>
          <p:spPr>
            <a:xfrm>
              <a:off x="2290" y="985"/>
              <a:ext cx="363" cy="29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A</a:t>
              </a:r>
              <a:endParaRPr lang="en-US" altLang="zh-CN" sz="24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15383" name="TextBox 23"/>
          <p:cNvSpPr txBox="1"/>
          <p:nvPr/>
        </p:nvSpPr>
        <p:spPr>
          <a:xfrm>
            <a:off x="516255" y="5188585"/>
            <a:ext cx="8100695" cy="82994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结论：在通电时间和电流大小相同的情况下，电阻的阻值越大产生的热量越多。</a:t>
            </a:r>
            <a:endParaRPr lang="zh-CN" altLang="en-US" sz="2400" b="1">
              <a:solidFill>
                <a:srgbClr val="000000"/>
              </a:solidFill>
              <a:latin typeface="Calibri" pitchFamily="34" charset="0"/>
              <a:ea typeface="黑体" pitchFamily="49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2" dur="500" fill="hold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7"/>
          <p:cNvSpPr/>
          <p:nvPr/>
        </p:nvSpPr>
        <p:spPr>
          <a:xfrm>
            <a:off x="308610" y="273685"/>
            <a:ext cx="8526780" cy="65532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实验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：探究电流的热效应与电阻的大小有关。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7410" name="文本框 7"/>
          <p:cNvSpPr/>
          <p:nvPr/>
        </p:nvSpPr>
        <p:spPr>
          <a:xfrm>
            <a:off x="484188" y="1293812"/>
            <a:ext cx="1574800" cy="5143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anose="020b0503020204020204" pitchFamily="34" charset="-122"/>
                <a:sym typeface="Times New Roman" pitchFamily="18" charset="0"/>
              </a:rPr>
              <a:t>设计实验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anose="020b0503020204020204" pitchFamily="34" charset="-122"/>
              <a:sym typeface="Times New Roman" pitchFamily="18" charset="0"/>
            </a:endParaRPr>
          </a:p>
        </p:txBody>
      </p:sp>
      <p:sp>
        <p:nvSpPr>
          <p:cNvPr id="17411" name="矩形 1"/>
          <p:cNvSpPr/>
          <p:nvPr/>
        </p:nvSpPr>
        <p:spPr>
          <a:xfrm>
            <a:off x="4043680" y="2435225"/>
            <a:ext cx="4899025" cy="267271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、当一个物理量被猜测与多个因素有关，应该用 什么方法去研究？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、在这个实验中，如何使通过两段电阻的电流不同？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7412" name="Picture 39" descr="Z0XQN}J~F[C9A0~RD7`PWY9">
            <a:hlinkClick r:id="rId4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73088" y="2532062"/>
            <a:ext cx="3016250" cy="247808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5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9458" name="文本框 7"/>
          <p:cNvSpPr/>
          <p:nvPr/>
        </p:nvSpPr>
        <p:spPr>
          <a:xfrm>
            <a:off x="282575" y="468312"/>
            <a:ext cx="1522412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anose="020b0503020204020204" pitchFamily="34" charset="-122"/>
                <a:sym typeface="Times New Roman" pitchFamily="18" charset="0"/>
              </a:rPr>
              <a:t>实验结论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anose="020b0503020204020204" pitchFamily="34" charset="-122"/>
              <a:sym typeface="Times New Roman" pitchFamily="18" charset="0"/>
            </a:endParaRPr>
          </a:p>
        </p:txBody>
      </p:sp>
      <p:grpSp>
        <p:nvGrpSpPr>
          <p:cNvPr id="19459" name="Group 3"/>
          <p:cNvGrpSpPr/>
          <p:nvPr/>
        </p:nvGrpSpPr>
        <p:grpSpPr>
          <a:xfrm>
            <a:off x="4241800" y="2338388"/>
            <a:ext cx="3951288" cy="2171700"/>
            <a:chExt cx="3931" cy="2160"/>
          </a:xfrm>
        </p:grpSpPr>
        <p:sp>
          <p:nvSpPr>
            <p:cNvPr id="19460" name="Rectangle 71"/>
            <p:cNvSpPr/>
            <p:nvPr/>
          </p:nvSpPr>
          <p:spPr>
            <a:xfrm>
              <a:off x="0" y="0"/>
              <a:ext cx="3869" cy="216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graphicFrame>
          <p:nvGraphicFramePr>
            <p:cNvPr id="19461" name="Object 5"/>
            <p:cNvGraphicFramePr>
              <a:graphicFrameLocks noChangeAspect="1"/>
            </p:cNvGraphicFramePr>
            <p:nvPr/>
          </p:nvGraphicFramePr>
          <p:xfrm>
            <a:off x="2056" y="182"/>
            <a:ext cx="78" cy="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r:id="rId3" progId="Equation.3">
                    <p:embed/>
                  </p:oleObj>
                </mc:Choice>
                <mc:Fallback>
                  <p:oleObj r:id="rId3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056" y="182"/>
                          <a:ext cx="78" cy="1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2" name="Text Box 39"/>
            <p:cNvSpPr/>
            <p:nvPr/>
          </p:nvSpPr>
          <p:spPr>
            <a:xfrm>
              <a:off x="1729" y="585"/>
              <a:ext cx="565" cy="32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18000" tIns="10800" rIns="0" bIns="1080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just">
                <a:spcBef>
                  <a:spcPct val="50000"/>
                </a:spcBef>
              </a:pPr>
              <a:endParaRPr lang="zh-CN" altLang="en-US" sz="20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9463" name="Line 40"/>
            <p:cNvCxnSpPr/>
            <p:nvPr/>
          </p:nvCxnSpPr>
          <p:spPr>
            <a:xfrm>
              <a:off x="431" y="1005"/>
              <a:ext cx="590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  <a:tailEnd type="stealth" w="lg" len="lg"/>
            </a:ln>
          </p:spPr>
        </p:cxnSp>
        <p:cxnSp>
          <p:nvCxnSpPr>
            <p:cNvPr id="19464" name="Line 41"/>
            <p:cNvCxnSpPr/>
            <p:nvPr/>
          </p:nvCxnSpPr>
          <p:spPr>
            <a:xfrm>
              <a:off x="2063" y="642"/>
              <a:ext cx="590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  <a:tailEnd type="stealth" w="lg" len="lg"/>
            </a:ln>
          </p:spPr>
        </p:cxnSp>
        <p:sp>
          <p:nvSpPr>
            <p:cNvPr id="19465" name="Rectangle 42"/>
            <p:cNvSpPr/>
            <p:nvPr/>
          </p:nvSpPr>
          <p:spPr>
            <a:xfrm>
              <a:off x="3024" y="1149"/>
              <a:ext cx="907" cy="39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I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= 2</a:t>
              </a:r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000" b="1" baseline="-25000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endParaRPr lang="en-US" altLang="zh-CN" sz="2000" b="1" baseline="-250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9466" name="Line 43"/>
            <p:cNvCxnSpPr/>
            <p:nvPr/>
          </p:nvCxnSpPr>
          <p:spPr>
            <a:xfrm>
              <a:off x="113" y="786"/>
              <a:ext cx="1445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9467" name="Rectangle 44"/>
            <p:cNvSpPr/>
            <p:nvPr/>
          </p:nvSpPr>
          <p:spPr>
            <a:xfrm rot="10800000">
              <a:off x="439" y="681"/>
              <a:ext cx="504" cy="203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round/>
            </a:ln>
          </p:spPr>
          <p:txBody>
            <a:bodyPr rot="1080000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9468" name="Line 45"/>
            <p:cNvCxnSpPr/>
            <p:nvPr/>
          </p:nvCxnSpPr>
          <p:spPr>
            <a:xfrm flipH="1">
              <a:off x="113" y="786"/>
              <a:ext cx="0" cy="1134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9469" name="Line 46"/>
            <p:cNvCxnSpPr/>
            <p:nvPr/>
          </p:nvCxnSpPr>
          <p:spPr>
            <a:xfrm flipH="1">
              <a:off x="3334" y="786"/>
              <a:ext cx="0" cy="1134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9470" name="Line 47"/>
            <p:cNvCxnSpPr/>
            <p:nvPr/>
          </p:nvCxnSpPr>
          <p:spPr>
            <a:xfrm flipV="1">
              <a:off x="1665" y="1739"/>
              <a:ext cx="329" cy="13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grpSp>
          <p:nvGrpSpPr>
            <p:cNvPr id="19471" name="Group 16"/>
            <p:cNvGrpSpPr/>
            <p:nvPr/>
          </p:nvGrpSpPr>
          <p:grpSpPr>
            <a:xfrm flipH="1">
              <a:off x="2723" y="1783"/>
              <a:ext cx="67" cy="269"/>
              <a:chExt cx="75" cy="361"/>
            </a:xfrm>
          </p:grpSpPr>
          <p:cxnSp>
            <p:nvCxnSpPr>
              <p:cNvPr id="19472" name="Line 52"/>
              <p:cNvCxnSpPr/>
              <p:nvPr/>
            </p:nvCxnSpPr>
            <p:spPr>
              <a:xfrm flipH="1">
                <a:off x="0" y="86"/>
                <a:ext cx="0" cy="189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bevel/>
              </a:ln>
            </p:spPr>
          </p:cxnSp>
          <p:cxnSp>
            <p:nvCxnSpPr>
              <p:cNvPr id="19473" name="Line 53"/>
              <p:cNvCxnSpPr/>
              <p:nvPr/>
            </p:nvCxnSpPr>
            <p:spPr>
              <a:xfrm flipH="1">
                <a:off x="75" y="0"/>
                <a:ext cx="0" cy="361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bevel/>
              </a:ln>
            </p:spPr>
          </p:cxnSp>
        </p:grpSp>
        <p:cxnSp>
          <p:nvCxnSpPr>
            <p:cNvPr id="19474" name="Line 54"/>
            <p:cNvCxnSpPr/>
            <p:nvPr/>
          </p:nvCxnSpPr>
          <p:spPr>
            <a:xfrm>
              <a:off x="2798" y="1916"/>
              <a:ext cx="529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9475" name="Oval 55"/>
            <p:cNvSpPr/>
            <p:nvPr/>
          </p:nvSpPr>
          <p:spPr>
            <a:xfrm>
              <a:off x="1610" y="1877"/>
              <a:ext cx="72" cy="72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9476" name="Line 56"/>
            <p:cNvCxnSpPr/>
            <p:nvPr/>
          </p:nvCxnSpPr>
          <p:spPr>
            <a:xfrm>
              <a:off x="102" y="1916"/>
              <a:ext cx="1506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cxnSp>
          <p:nvCxnSpPr>
            <p:cNvPr id="19477" name="Line 57"/>
            <p:cNvCxnSpPr/>
            <p:nvPr/>
          </p:nvCxnSpPr>
          <p:spPr>
            <a:xfrm>
              <a:off x="1891" y="1916"/>
              <a:ext cx="825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9478" name="Rectangle 58"/>
            <p:cNvSpPr/>
            <p:nvPr/>
          </p:nvSpPr>
          <p:spPr>
            <a:xfrm>
              <a:off x="1565" y="415"/>
              <a:ext cx="1459" cy="801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9479" name="Rectangle 59"/>
            <p:cNvSpPr/>
            <p:nvPr/>
          </p:nvSpPr>
          <p:spPr>
            <a:xfrm rot="10800000">
              <a:off x="2042" y="325"/>
              <a:ext cx="504" cy="203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round/>
            </a:ln>
          </p:spPr>
          <p:txBody>
            <a:bodyPr rot="1080000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9480" name="Rectangle 60"/>
            <p:cNvSpPr/>
            <p:nvPr/>
          </p:nvSpPr>
          <p:spPr>
            <a:xfrm rot="10800000">
              <a:off x="2042" y="1104"/>
              <a:ext cx="504" cy="203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round/>
            </a:ln>
          </p:spPr>
          <p:txBody>
            <a:bodyPr rot="1080000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9481" name="Rectangle 61"/>
            <p:cNvSpPr/>
            <p:nvPr/>
          </p:nvSpPr>
          <p:spPr>
            <a:xfrm>
              <a:off x="204" y="869"/>
              <a:ext cx="266" cy="39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endParaRPr lang="en-US" altLang="zh-CN" sz="2000" b="1" i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grpSp>
          <p:nvGrpSpPr>
            <p:cNvPr id="19482" name="Group 27"/>
            <p:cNvGrpSpPr/>
            <p:nvPr/>
          </p:nvGrpSpPr>
          <p:grpSpPr>
            <a:xfrm>
              <a:off x="521" y="1719"/>
              <a:ext cx="373" cy="362"/>
              <a:chExt cx="373" cy="362"/>
            </a:xfrm>
          </p:grpSpPr>
          <p:sp>
            <p:nvSpPr>
              <p:cNvPr id="19483" name="Oval 63"/>
              <p:cNvSpPr/>
              <p:nvPr/>
            </p:nvSpPr>
            <p:spPr>
              <a:xfrm>
                <a:off x="0" y="46"/>
                <a:ext cx="316" cy="316"/>
              </a:xfrm>
              <a:prstGeom prst="ellipse">
                <a:avLst/>
              </a:prstGeom>
              <a:solidFill>
                <a:schemeClr val="bg1"/>
              </a:solidFill>
              <a:ln w="2222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>
                  <a:latin typeface="Times New Roman" pitchFamily="18" charset="0"/>
                  <a:ea typeface="黑体" pitchFamily="49" charset="-122"/>
                </a:endParaRPr>
              </a:p>
            </p:txBody>
          </p:sp>
          <p:sp>
            <p:nvSpPr>
              <p:cNvPr id="19484" name="Rectangle 64"/>
              <p:cNvSpPr/>
              <p:nvPr/>
            </p:nvSpPr>
            <p:spPr>
              <a:xfrm>
                <a:off x="10" y="0"/>
                <a:ext cx="363" cy="35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en-US" altLang="zh-CN" sz="2400" b="1">
                    <a:latin typeface="Times New Roman" pitchFamily="18" charset="0"/>
                    <a:ea typeface="黑体" pitchFamily="49" charset="-122"/>
                  </a:rPr>
                  <a:t>A</a:t>
                </a:r>
                <a:endParaRPr lang="en-US" altLang="zh-CN" sz="2400" b="1"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  <p:cxnSp>
          <p:nvCxnSpPr>
            <p:cNvPr id="19485" name="Line 65"/>
            <p:cNvCxnSpPr/>
            <p:nvPr/>
          </p:nvCxnSpPr>
          <p:spPr>
            <a:xfrm>
              <a:off x="3024" y="786"/>
              <a:ext cx="303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bevel/>
            </a:ln>
          </p:spPr>
        </p:cxnSp>
        <p:sp>
          <p:nvSpPr>
            <p:cNvPr id="19486" name="Rectangle 66"/>
            <p:cNvSpPr/>
            <p:nvPr/>
          </p:nvSpPr>
          <p:spPr>
            <a:xfrm>
              <a:off x="265" y="306"/>
              <a:ext cx="1228" cy="39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R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= 5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rPr>
                <a:t>Ω</a:t>
              </a:r>
              <a:endParaRPr lang="en-US" altLang="zh-CN" sz="2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9487" name="Rectangle 67"/>
            <p:cNvSpPr/>
            <p:nvPr/>
          </p:nvSpPr>
          <p:spPr>
            <a:xfrm>
              <a:off x="1867" y="17"/>
              <a:ext cx="1681" cy="39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R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= 5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rPr>
                <a:t>Ω</a:t>
              </a:r>
              <a:endParaRPr lang="en-US" altLang="zh-CN" sz="2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9488" name="Rectangle 68"/>
            <p:cNvSpPr/>
            <p:nvPr/>
          </p:nvSpPr>
          <p:spPr>
            <a:xfrm>
              <a:off x="1867" y="1332"/>
              <a:ext cx="1058" cy="39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R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= 5 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rPr>
                <a:t>Ω</a:t>
              </a:r>
              <a:endParaRPr lang="en-US" altLang="zh-CN" sz="2000" b="1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9489" name="Rectangle 69"/>
            <p:cNvSpPr/>
            <p:nvPr/>
          </p:nvSpPr>
          <p:spPr>
            <a:xfrm>
              <a:off x="1783" y="470"/>
              <a:ext cx="432" cy="39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000" b="1" i="1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000" b="1" baseline="-25000">
                  <a:solidFill>
                    <a:srgbClr val="00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endParaRPr lang="en-US" altLang="zh-CN" sz="2000" b="1" baseline="-250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9490" name="Rectangle 70"/>
            <p:cNvSpPr/>
            <p:nvPr/>
          </p:nvSpPr>
          <p:spPr>
            <a:xfrm>
              <a:off x="2972" y="98"/>
              <a:ext cx="265" cy="45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 b="1" i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pic>
        <p:nvPicPr>
          <p:cNvPr id="19491" name="Picture 39" descr="Z0XQN}J~F[C9A0~RD7`PWY9">
            <a:hlinkClick r:id="rId6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66775" y="1952625"/>
            <a:ext cx="3016250" cy="2478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92" name="TextBox 37"/>
          <p:cNvSpPr txBox="1"/>
          <p:nvPr/>
        </p:nvSpPr>
        <p:spPr>
          <a:xfrm>
            <a:off x="485775" y="5153660"/>
            <a:ext cx="8325485" cy="82994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000000"/>
                </a:solidFill>
                <a:latin typeface="Calibri" pitchFamily="34" charset="0"/>
                <a:ea typeface="黑体" pitchFamily="49" charset="-122"/>
              </a:rPr>
              <a:t>结论：在通电时间和电阻大小相同的情况下，通过电阻的电流越大产生的热量越多。</a:t>
            </a:r>
            <a:endParaRPr lang="zh-CN" altLang="en-US" sz="2400" b="1">
              <a:solidFill>
                <a:srgbClr val="000000"/>
              </a:solidFill>
              <a:latin typeface="Calibri" pitchFamily="34" charset="0"/>
              <a:ea typeface="黑体" pitchFamily="49" charset="-122"/>
            </a:endParaRPr>
          </a:p>
        </p:txBody>
      </p:sp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2" dur="500" fill="hold"/>
                                        <p:tgtEl>
                                          <p:spTgt spid="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矩形 10"/>
          <p:cNvSpPr/>
          <p:nvPr/>
        </p:nvSpPr>
        <p:spPr>
          <a:xfrm>
            <a:off x="295275" y="212725"/>
            <a:ext cx="33750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二、焦耳定律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06" name="矩形 9"/>
          <p:cNvSpPr/>
          <p:nvPr/>
        </p:nvSpPr>
        <p:spPr>
          <a:xfrm>
            <a:off x="409575" y="1214120"/>
            <a:ext cx="832485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焦耳定律：</a:t>
            </a:r>
            <a:r>
              <a:rPr 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电流通过导体产生的热量跟电流的二次方成正比，跟导体的电 阻成正比，跟通电时间成正比。</a:t>
            </a:r>
            <a:endParaRPr 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公式：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Q=I</a:t>
            </a:r>
            <a:r>
              <a:rPr lang="en-US" altLang="zh-CN" sz="20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Rt 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（普遍适用）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变形：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Q=UIt=U</a:t>
            </a:r>
            <a:r>
              <a:rPr lang="en-US" altLang="zh-CN" sz="20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/Rt 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（纯电阻电路）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10"/>
          <p:cNvSpPr/>
          <p:nvPr/>
        </p:nvSpPr>
        <p:spPr>
          <a:xfrm>
            <a:off x="136525" y="201612"/>
            <a:ext cx="8620125" cy="48926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1、电流的热效应：电流通过导体时，一部分电能转化为内能，这种现象叫做电流的热效应。</a:t>
            </a:r>
            <a:endParaRPr lang="zh-CN" altLang="zh-CN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、焦耳定律：电流通过导体产生的热量跟电流的二次方成正比，跟导体的电 阻成正比，跟通电时间成正比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公式：               （普遍适用）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                          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（纯电阻电路）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3554" name="对象 1"/>
          <p:cNvGraphicFramePr>
            <a:graphicFrameLocks noChangeAspect="1"/>
          </p:cNvGraphicFramePr>
          <p:nvPr/>
        </p:nvGraphicFramePr>
        <p:xfrm>
          <a:off x="1520825" y="3254375"/>
          <a:ext cx="1154112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0825" y="3254375"/>
                        <a:ext cx="1154112" cy="452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对象 2"/>
          <p:cNvGraphicFramePr>
            <a:graphicFrameLocks noChangeAspect="1"/>
          </p:cNvGraphicFramePr>
          <p:nvPr/>
        </p:nvGraphicFramePr>
        <p:xfrm>
          <a:off x="1452562" y="3822700"/>
          <a:ext cx="1855788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52562" y="3822700"/>
                        <a:ext cx="1855788" cy="828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7"/>
          <p:cNvSpPr/>
          <p:nvPr/>
        </p:nvSpPr>
        <p:spPr>
          <a:xfrm>
            <a:off x="87313" y="334963"/>
            <a:ext cx="8999538" cy="57578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关于电流通过导体时产生的热量，以下说法正确的是(　　)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A．根据Q＝I</a:t>
            </a:r>
            <a:r>
              <a:rPr lang="zh-CN" altLang="en-US" sz="20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Rt可知，电阻越大，相同时间，内产生的热量越多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B．根据               可知，电阻越大，相同时间内，产生的热量越少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C．根据Q＝UIt可知，相同时间内，电流产生的热量与电阻无关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D．根据Q＝I</a:t>
            </a:r>
            <a:r>
              <a:rPr lang="zh-CN" altLang="en-US" sz="20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Rt可知，在电流一定时，电阻越大，相同时间内产生的热量越多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5602" name="矩形 20"/>
          <p:cNvSpPr/>
          <p:nvPr/>
        </p:nvSpPr>
        <p:spPr>
          <a:xfrm>
            <a:off x="6223000" y="450850"/>
            <a:ext cx="40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</a:rPr>
              <a:t>D</a:t>
            </a:r>
            <a:endParaRPr lang="en-US" altLang="zh-CN">
              <a:solidFill>
                <a:srgbClr val="FF0000"/>
              </a:solidFill>
              <a:latin typeface="Arial" pitchFamily="34" charset="0"/>
            </a:endParaRPr>
          </a:p>
        </p:txBody>
      </p:sp>
      <p:graphicFrame>
        <p:nvGraphicFramePr>
          <p:cNvPr id="25603" name="对象 2"/>
          <p:cNvGraphicFramePr>
            <a:graphicFrameLocks noChangeAspect="1"/>
          </p:cNvGraphicFramePr>
          <p:nvPr/>
        </p:nvGraphicFramePr>
        <p:xfrm>
          <a:off x="1270000" y="1243012"/>
          <a:ext cx="962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70000" y="1243012"/>
                        <a:ext cx="962025" cy="692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7"/>
          <p:cNvSpPr/>
          <p:nvPr/>
        </p:nvSpPr>
        <p:spPr>
          <a:xfrm>
            <a:off x="87313" y="334963"/>
            <a:ext cx="8999538" cy="57578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如图所示的电路中，电源电压U＝12 V，R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＝10 Ω，闭合开关S后，电流表读数为0.5 A，求：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(1)R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在1 min内产生的热量；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(2)R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的阻值。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）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1min=60s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Q＝I</a:t>
            </a:r>
            <a:r>
              <a:rPr lang="zh-CN" altLang="en-US" sz="20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R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t＝(0.5 A)</a:t>
            </a:r>
            <a:r>
              <a:rPr lang="zh-CN" altLang="en-US" sz="20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×10 Ω×60 s＝150 J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）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U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=IR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=0.5A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×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10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Ω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=5V</a:t>
            </a:r>
            <a:endParaRPr lang="en-US" alt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  U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=U-U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=12V-5V=7V</a:t>
            </a:r>
            <a:endParaRPr lang="en-US" alt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en-US" alt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7650" name="Picture 7" descr="QW16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43550" y="1465262"/>
            <a:ext cx="2874962" cy="20097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7651" name="对象 1"/>
          <p:cNvGraphicFramePr>
            <a:graphicFrameLocks noChangeAspect="1"/>
          </p:cNvGraphicFramePr>
          <p:nvPr/>
        </p:nvGraphicFramePr>
        <p:xfrm>
          <a:off x="827088" y="4211638"/>
          <a:ext cx="2843212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4" progId="Equation.KSEE3">
                  <p:embed/>
                </p:oleObj>
              </mc:Choice>
              <mc:Fallback>
                <p:oleObj r:id="rId4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27088" y="4211638"/>
                        <a:ext cx="2843212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7"/>
          <p:cNvSpPr/>
          <p:nvPr/>
        </p:nvSpPr>
        <p:spPr>
          <a:xfrm>
            <a:off x="87313" y="334963"/>
            <a:ext cx="8999538" cy="57578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6．在探究影响电流热效应的因素的实验中：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为了探究电流通过电阻产生的热量与电流的关系，小明设计了甲图装置，在烧瓶内安装一根电阻丝，并插入一支温度计，该实验通过比较</a:t>
            </a:r>
            <a:r>
              <a:rPr lang="zh-CN" altLang="en-US" sz="20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               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，来判断相同时间内不同电流产生的热量多少，下面的探究实例中，也是采用这种研究方法的是______；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A．探究电流与电压、电阻的关系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B．用总电阻表示同一段电路中串联的两个电阻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C．在探究影响动能大小因素的实验中，小车动能的大小通过木块移动的距离来比较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9698" name="图片 100013" descr="figure"/>
          <p:cNvPicPr/>
          <p:nvPr/>
        </p:nvPicPr>
        <p:blipFill>
          <a:blip r:embed="rId3"/>
          <a:srcRect r="37801"/>
          <a:stretch>
            <a:fillRect/>
          </a:stretch>
        </p:blipFill>
        <p:spPr>
          <a:xfrm>
            <a:off x="5087938" y="4454525"/>
            <a:ext cx="3089275" cy="1916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矩形 20"/>
          <p:cNvSpPr/>
          <p:nvPr/>
        </p:nvSpPr>
        <p:spPr>
          <a:xfrm>
            <a:off x="1849438" y="2143125"/>
            <a:ext cx="40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</a:rPr>
              <a:t>C</a:t>
            </a:r>
            <a:endParaRPr lang="en-US" altLang="zh-CN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29700" name="矩形 2"/>
          <p:cNvSpPr/>
          <p:nvPr/>
        </p:nvSpPr>
        <p:spPr>
          <a:xfrm>
            <a:off x="6746875" y="1292225"/>
            <a:ext cx="212090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温度计示数的变化</a:t>
            </a:r>
            <a:endParaRPr lang="zh-CN" altLang="en-US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7"/>
          <p:cNvSpPr/>
          <p:nvPr/>
        </p:nvSpPr>
        <p:spPr>
          <a:xfrm>
            <a:off x="87313" y="334963"/>
            <a:ext cx="8999538" cy="57578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3.如图所示为探究“焦耳定律”的实验装置。两个透明容器中密封着等量的空气，U型管中液面高度的变化反映密闭空气温度的变化。将容器中的电阻丝R1、R2串联在电路中，且R1&lt;R2。下列说法正确的是（    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A.该实验装置用于探究“电压和通电时间一定时，电热与电阻的关系”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B.闭合开关后，通过R1的电流大于R2的电流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C.闭合开关后，甲管中液面上升比乙慢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D.闭合开关后，要使电流增大，应将滑动变阻器滑片P向左移动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31746" name="矩形 20"/>
          <p:cNvSpPr/>
          <p:nvPr/>
        </p:nvSpPr>
        <p:spPr>
          <a:xfrm>
            <a:off x="5897562" y="1301750"/>
            <a:ext cx="347662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FF0000"/>
                </a:solidFill>
                <a:latin typeface="Arial" pitchFamily="34" charset="0"/>
              </a:rPr>
              <a:t>D</a:t>
            </a:r>
            <a:endParaRPr lang="en-US" altLang="zh-CN">
              <a:solidFill>
                <a:srgbClr val="FF0000"/>
              </a:solidFill>
              <a:latin typeface="Arial" pitchFamily="34" charset="0"/>
            </a:endParaRPr>
          </a:p>
        </p:txBody>
      </p:sp>
      <p:pic>
        <p:nvPicPr>
          <p:cNvPr id="31747" name="图片 100026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89525" y="3868738"/>
            <a:ext cx="3048000" cy="235108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7"/>
          <p:cNvSpPr/>
          <p:nvPr/>
        </p:nvSpPr>
        <p:spPr>
          <a:xfrm>
            <a:off x="87313" y="334963"/>
            <a:ext cx="8999538" cy="57578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图甲是两档空气炸锅，图乙是其内部简化电路，均为发热体，将开关S分别置于1、2两位置时，空气炸锅处于不同的档位。已知两档空气炸锅的高温档功率为900W， 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R</a:t>
            </a:r>
            <a:r>
              <a:rPr lang="en-US" altLang="zh-CN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阻值为96.8Ω，求：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(1)试分析说明空气炸锅在高温和低温档时，开关S分别处于哪个位置？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(2)发热体R1的阻值是多少？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33794" name="图片 100035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627188" y="3086100"/>
            <a:ext cx="5270500" cy="2643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674600" y="12293600"/>
            <a:ext cx="355600" cy="254000"/>
          </a:xfrm>
          <a:prstGeom prst="cube">
            <a:avLst/>
          </a:prstGeom>
        </p:spPr>
      </p:pic>
    </p:spTree>
    <p:custDataLst>
      <p:tags r:id="rId5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7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69</Paragraphs>
  <Slides>14</Slides>
  <Notes>13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15">
      <vt:lpstr>Office 主题​​</vt:lpstr>
      <vt:lpstr>焦耳定律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2020-11-03T18:13:53.982</cp:lastPrinted>
  <dcterms:created xsi:type="dcterms:W3CDTF">2020-11-03T18:13:53Z</dcterms:created>
  <dcterms:modified xsi:type="dcterms:W3CDTF">2020-11-03T10:13:55Z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