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72" r:id="rId3"/>
    <p:sldMasterId id="2147484287" r:id="rId4"/>
    <p:sldMasterId id="2147484354" r:id="rId5"/>
    <p:sldMasterId id="2147484499" r:id="rId6"/>
  </p:sldMasterIdLst>
  <p:notesMasterIdLst>
    <p:notesMasterId r:id="rId7"/>
  </p:notesMasterIdLst>
  <p:sldIdLst>
    <p:sldId id="256" r:id="rId8"/>
    <p:sldId id="303" r:id="rId9"/>
    <p:sldId id="464" r:id="rId10"/>
    <p:sldId id="574" r:id="rId11"/>
    <p:sldId id="587" r:id="rId12"/>
    <p:sldId id="588" r:id="rId13"/>
    <p:sldId id="607" r:id="rId14"/>
    <p:sldId id="608" r:id="rId15"/>
    <p:sldId id="606" r:id="rId16"/>
    <p:sldId id="589" r:id="rId17"/>
    <p:sldId id="609" r:id="rId18"/>
    <p:sldId id="590" r:id="rId19"/>
  </p:sldIdLst>
  <p:sldSz cx="9144000" cy="6858000" type="screen4x3"/>
  <p:notesSz cx="6858000" cy="9144000"/>
  <p:custDataLst>
    <p:tags r:id="rId20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3.xml" /><Relationship Id="rId11" Type="http://schemas.openxmlformats.org/officeDocument/2006/relationships/slide" Target="slides/slide4.xml" /><Relationship Id="rId12" Type="http://schemas.openxmlformats.org/officeDocument/2006/relationships/slide" Target="slides/slide5.xml" /><Relationship Id="rId13" Type="http://schemas.openxmlformats.org/officeDocument/2006/relationships/slide" Target="slides/slide6.xml" /><Relationship Id="rId14" Type="http://schemas.openxmlformats.org/officeDocument/2006/relationships/slide" Target="slides/slide7.xml" /><Relationship Id="rId15" Type="http://schemas.openxmlformats.org/officeDocument/2006/relationships/slide" Target="slides/slide8.xml" /><Relationship Id="rId16" Type="http://schemas.openxmlformats.org/officeDocument/2006/relationships/slide" Target="slides/slide9.xml" /><Relationship Id="rId17" Type="http://schemas.openxmlformats.org/officeDocument/2006/relationships/slide" Target="slides/slide10.xml" /><Relationship Id="rId18" Type="http://schemas.openxmlformats.org/officeDocument/2006/relationships/slide" Target="slides/slide11.xml" /><Relationship Id="rId19" Type="http://schemas.openxmlformats.org/officeDocument/2006/relationships/slide" Target="slides/slide12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7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notesMaster" Target="notesMasters/notesMaster1.xml" /><Relationship Id="rId8" Type="http://schemas.openxmlformats.org/officeDocument/2006/relationships/slide" Target="slides/slide1.xml" /><Relationship Id="rId9" Type="http://schemas.openxmlformats.org/officeDocument/2006/relationships/slide" Target="slides/slide2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Relationship Id="rId2" Type="http://schemas.openxmlformats.org/officeDocument/2006/relationships/image" Target="../media/image14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7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2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717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717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717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92E1C4E-6EA8-4D70-B60B-C670204DCA7A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253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457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662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867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3072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6.xml" /><Relationship Id="rId10" Type="http://schemas.openxmlformats.org/officeDocument/2006/relationships/slideLayout" Target="../slideLayouts/slideLayout65.xml" /><Relationship Id="rId11" Type="http://schemas.openxmlformats.org/officeDocument/2006/relationships/slideLayout" Target="../slideLayouts/slideLayout66.xml" /><Relationship Id="rId12" Type="http://schemas.openxmlformats.org/officeDocument/2006/relationships/theme" Target="../theme/theme6.xml" /><Relationship Id="rId2" Type="http://schemas.openxmlformats.org/officeDocument/2006/relationships/slideLayout" Target="../slideLayouts/slideLayout57.xml" /><Relationship Id="rId3" Type="http://schemas.openxmlformats.org/officeDocument/2006/relationships/slideLayout" Target="../slideLayouts/slideLayout58.xml" /><Relationship Id="rId4" Type="http://schemas.openxmlformats.org/officeDocument/2006/relationships/slideLayout" Target="../slideLayouts/slideLayout59.xml" /><Relationship Id="rId5" Type="http://schemas.openxmlformats.org/officeDocument/2006/relationships/slideLayout" Target="../slideLayouts/slideLayout60.xml" /><Relationship Id="rId6" Type="http://schemas.openxmlformats.org/officeDocument/2006/relationships/slideLayout" Target="../slideLayouts/slideLayout61.xml" /><Relationship Id="rId7" Type="http://schemas.openxmlformats.org/officeDocument/2006/relationships/slideLayout" Target="../slideLayouts/slideLayout62.xml" /><Relationship Id="rId8" Type="http://schemas.openxmlformats.org/officeDocument/2006/relationships/slideLayout" Target="../slideLayouts/slideLayout63.xml" /><Relationship Id="rId9" Type="http://schemas.openxmlformats.org/officeDocument/2006/relationships/slideLayout" Target="../slideLayouts/slideLayout6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7D23158-5FD3-44F1-82E9-8A31A304A56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0" r:id="rId1"/>
    <p:sldLayoutId id="2147484501" r:id="rId2"/>
    <p:sldLayoutId id="2147484502" r:id="rId3"/>
    <p:sldLayoutId id="2147484503" r:id="rId4"/>
    <p:sldLayoutId id="2147484504" r:id="rId5"/>
    <p:sldLayoutId id="2147484505" r:id="rId6"/>
    <p:sldLayoutId id="2147484506" r:id="rId7"/>
    <p:sldLayoutId id="2147484507" r:id="rId8"/>
    <p:sldLayoutId id="2147484508" r:id="rId9"/>
    <p:sldLayoutId id="2147484509" r:id="rId10"/>
    <p:sldLayoutId id="214748451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1019EAA-A109-4F7A-A90A-29CDA14F92F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1" r:id="rId1"/>
    <p:sldLayoutId id="2147484512" r:id="rId2"/>
    <p:sldLayoutId id="2147484513" r:id="rId3"/>
    <p:sldLayoutId id="2147484514" r:id="rId4"/>
    <p:sldLayoutId id="2147484515" r:id="rId5"/>
    <p:sldLayoutId id="2147484516" r:id="rId6"/>
    <p:sldLayoutId id="2147484517" r:id="rId7"/>
    <p:sldLayoutId id="2147484518" r:id="rId8"/>
    <p:sldLayoutId id="2147484519" r:id="rId9"/>
    <p:sldLayoutId id="2147484520" r:id="rId10"/>
    <p:sldLayoutId id="214748452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336B27F0-E760-464A-8B95-9E2EB115F03F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2" r:id="rId1"/>
    <p:sldLayoutId id="2147484523" r:id="rId2"/>
    <p:sldLayoutId id="2147484524" r:id="rId3"/>
    <p:sldLayoutId id="2147484525" r:id="rId4"/>
    <p:sldLayoutId id="2147484526" r:id="rId5"/>
    <p:sldLayoutId id="2147484527" r:id="rId6"/>
    <p:sldLayoutId id="2147484528" r:id="rId7"/>
    <p:sldLayoutId id="2147484529" r:id="rId8"/>
    <p:sldLayoutId id="2147484530" r:id="rId9"/>
    <p:sldLayoutId id="2147484531" r:id="rId10"/>
    <p:sldLayoutId id="214748453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E6AD348-F7C7-4C3B-92E1-6C6A84CBA9D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3" r:id="rId1"/>
    <p:sldLayoutId id="2147484534" r:id="rId2"/>
    <p:sldLayoutId id="2147484535" r:id="rId3"/>
    <p:sldLayoutId id="2147484536" r:id="rId4"/>
    <p:sldLayoutId id="2147484537" r:id="rId5"/>
    <p:sldLayoutId id="2147484538" r:id="rId6"/>
    <p:sldLayoutId id="2147484539" r:id="rId7"/>
    <p:sldLayoutId id="2147484540" r:id="rId8"/>
    <p:sldLayoutId id="2147484541" r:id="rId9"/>
    <p:sldLayoutId id="2147484542" r:id="rId10"/>
    <p:sldLayoutId id="214748454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F1A57A-E2AB-49C3-AB80-4F40D303A2E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4" r:id="rId1"/>
    <p:sldLayoutId id="2147484545" r:id="rId2"/>
    <p:sldLayoutId id="2147484546" r:id="rId3"/>
    <p:sldLayoutId id="2147484547" r:id="rId4"/>
    <p:sldLayoutId id="2147484548" r:id="rId5"/>
    <p:sldLayoutId id="2147484549" r:id="rId6"/>
    <p:sldLayoutId id="2147484550" r:id="rId7"/>
    <p:sldLayoutId id="2147484551" r:id="rId8"/>
    <p:sldLayoutId id="2147484552" r:id="rId9"/>
    <p:sldLayoutId id="2147484553" r:id="rId10"/>
    <p:sldLayoutId id="214748455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614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614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4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615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914FA08-28F9-4DC2-8FE2-25CD5F65AC1D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5" r:id="rId1"/>
    <p:sldLayoutId id="2147484556" r:id="rId2"/>
    <p:sldLayoutId id="2147484557" r:id="rId3"/>
    <p:sldLayoutId id="2147484558" r:id="rId4"/>
    <p:sldLayoutId id="2147484559" r:id="rId5"/>
    <p:sldLayoutId id="2147484560" r:id="rId6"/>
    <p:sldLayoutId id="2147484561" r:id="rId7"/>
    <p:sldLayoutId id="2147484562" r:id="rId8"/>
    <p:sldLayoutId id="2147484563" r:id="rId9"/>
    <p:sldLayoutId id="2147484564" r:id="rId10"/>
    <p:sldLayoutId id="214748456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image" Target="../media/image3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.jpeg" /><Relationship Id="rId4" Type="http://schemas.openxmlformats.org/officeDocument/2006/relationships/image" Target="../media/image5.png" /><Relationship Id="rId5" Type="http://schemas.openxmlformats.org/officeDocument/2006/relationships/image" Target="../media/image6.jpeg" /><Relationship Id="rId6" Type="http://schemas.openxmlformats.org/officeDocument/2006/relationships/image" Target="../media/image7.jpeg" /><Relationship Id="rId7" Type="http://schemas.openxmlformats.org/officeDocument/2006/relationships/image" Target="../media/image8.jpeg" /><Relationship Id="rId8" Type="http://schemas.openxmlformats.org/officeDocument/2006/relationships/image" Target="../media/image9.jpeg" /><Relationship Id="rId9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0.png" /><Relationship Id="rId4" Type="http://schemas.openxmlformats.org/officeDocument/2006/relationships/tags" Target="../tags/tag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10" Type="http://schemas.openxmlformats.org/officeDocument/2006/relationships/vmlDrawing" Target="../drawings/vmlDrawing1.v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1.wmf" /><Relationship Id="rId4" Type="http://schemas.openxmlformats.org/officeDocument/2006/relationships/image" Target="../media/image12.png" /><Relationship Id="rId5" Type="http://schemas.openxmlformats.org/officeDocument/2006/relationships/oleObject" Target="../embeddings/oleObject1.bin" TargetMode="Internal" /><Relationship Id="rId6" Type="http://schemas.openxmlformats.org/officeDocument/2006/relationships/image" Target="../media/image13.wmf" /><Relationship Id="rId7" Type="http://schemas.openxmlformats.org/officeDocument/2006/relationships/oleObject" Target="../embeddings/oleObject2.bin" TargetMode="Internal" /><Relationship Id="rId8" Type="http://schemas.openxmlformats.org/officeDocument/2006/relationships/image" Target="../media/image14.wmf" /><Relationship Id="rId9" Type="http://schemas.openxmlformats.org/officeDocument/2006/relationships/tags" Target="../tags/tag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6.wmf" /><Relationship Id="rId4" Type="http://schemas.openxmlformats.org/officeDocument/2006/relationships/image" Target="../media/image17.png" /><Relationship Id="rId5" Type="http://schemas.openxmlformats.org/officeDocument/2006/relationships/image" Target="../media/image1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8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9.png" /><Relationship Id="rId4" Type="http://schemas.openxmlformats.org/officeDocument/2006/relationships/tags" Target="../tags/tag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0.png" /><Relationship Id="rId4" Type="http://schemas.openxmlformats.org/officeDocument/2006/relationships/oleObject" Target="../embeddings/oleObject3.bin" TargetMode="Internal" /><Relationship Id="rId5" Type="http://schemas.openxmlformats.org/officeDocument/2006/relationships/image" Target="../media/image21.wmf" /><Relationship Id="rId6" Type="http://schemas.openxmlformats.org/officeDocument/2006/relationships/tags" Target="../tags/tag6.xml" /><Relationship Id="rId7" Type="http://schemas.openxmlformats.org/officeDocument/2006/relationships/vmlDrawing" Target="../drawings/vmlDrawing2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2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194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zh-CN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电阻的测量</a:t>
            </a:r>
            <a:endParaRPr lang="zh-CN" altLang="zh-CN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8196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8197" name="图片 2"/>
          <p:cNvPicPr/>
          <p:nvPr/>
        </p:nvPicPr>
        <p:blipFill>
          <a:blip r:embed="rId2"/>
          <a:srcRect r="47510"/>
          <a:stretch>
            <a:fillRect/>
          </a:stretch>
        </p:blipFill>
        <p:spPr>
          <a:xfrm>
            <a:off x="5618162" y="1952625"/>
            <a:ext cx="3089275" cy="1692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矩形 1"/>
          <p:cNvSpPr/>
          <p:nvPr/>
        </p:nvSpPr>
        <p:spPr>
          <a:xfrm>
            <a:off x="298450" y="5340350"/>
            <a:ext cx="8547100" cy="11541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 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小灯泡的电阻是多大呢？如何测量小灯泡的电阻？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pic>
        <p:nvPicPr>
          <p:cNvPr id="9218" name="Picture 15"/>
          <p:cNvPicPr/>
          <p:nvPr/>
        </p:nvPicPr>
        <p:blipFill>
          <a:blip r:embed="rId3"/>
          <a:stretch>
            <a:fillRect/>
          </a:stretch>
        </p:blipFill>
        <p:spPr>
          <a:xfrm>
            <a:off x="588962" y="2095500"/>
            <a:ext cx="4452938" cy="22844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19" name="Picture 16"/>
          <p:cNvPicPr/>
          <p:nvPr/>
        </p:nvPicPr>
        <p:blipFill>
          <a:blip r:embed="rId4"/>
          <a:stretch>
            <a:fillRect/>
          </a:stretch>
        </p:blipFill>
        <p:spPr>
          <a:xfrm>
            <a:off x="6118225" y="747712"/>
            <a:ext cx="2001838" cy="3632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0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矩形 2"/>
          <p:cNvSpPr/>
          <p:nvPr/>
        </p:nvSpPr>
        <p:spPr>
          <a:xfrm>
            <a:off x="142875" y="4964113"/>
            <a:ext cx="8547100" cy="13033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       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如图所示用电流表测量测出电流，用电压表测量测出电压，再通过            算出电阻值的方法叫伏安法测电阻。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11266" name="矩形 10"/>
          <p:cNvSpPr/>
          <p:nvPr/>
        </p:nvSpPr>
        <p:spPr>
          <a:xfrm>
            <a:off x="295275" y="220662"/>
            <a:ext cx="337978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伏安法测电阻</a:t>
            </a:r>
            <a:endParaRPr lang="en-US" altLang="zh-CN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267" name="组合 34817"/>
          <p:cNvGrpSpPr/>
          <p:nvPr/>
        </p:nvGrpSpPr>
        <p:grpSpPr>
          <a:xfrm>
            <a:off x="919162" y="2041525"/>
            <a:ext cx="2970212" cy="2590800"/>
            <a:chExt cx="1957" cy="1718"/>
          </a:xfrm>
        </p:grpSpPr>
        <p:sp>
          <p:nvSpPr>
            <p:cNvPr id="11268" name="矩形 34818"/>
            <p:cNvSpPr/>
            <p:nvPr/>
          </p:nvSpPr>
          <p:spPr>
            <a:xfrm>
              <a:off x="158" y="161"/>
              <a:ext cx="1658" cy="85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round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11269" name="组合 34819"/>
            <p:cNvGrpSpPr/>
            <p:nvPr/>
          </p:nvGrpSpPr>
          <p:grpSpPr>
            <a:xfrm>
              <a:off x="710" y="0"/>
              <a:ext cx="79" cy="321"/>
              <a:chExt cx="85" cy="340"/>
            </a:xfrm>
          </p:grpSpPr>
          <p:sp>
            <p:nvSpPr>
              <p:cNvPr id="11270" name="Rectangle 19"/>
              <p:cNvSpPr/>
              <p:nvPr/>
            </p:nvSpPr>
            <p:spPr>
              <a:xfrm>
                <a:off x="0" y="113"/>
                <a:ext cx="85" cy="8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11271" name="Line 20"/>
              <p:cNvCxnSpPr/>
              <p:nvPr/>
            </p:nvCxnSpPr>
            <p:spPr>
              <a:xfrm flipH="1">
                <a:off x="0" y="0"/>
                <a:ext cx="0" cy="3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11272" name="Line 21"/>
              <p:cNvCxnSpPr/>
              <p:nvPr/>
            </p:nvCxnSpPr>
            <p:spPr>
              <a:xfrm flipH="1">
                <a:off x="85" y="85"/>
                <a:ext cx="0" cy="17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bevel/>
              </a:ln>
            </p:spPr>
          </p:cxnSp>
        </p:grpSp>
        <p:grpSp>
          <p:nvGrpSpPr>
            <p:cNvPr id="11273" name="组合 34823"/>
            <p:cNvGrpSpPr/>
            <p:nvPr/>
          </p:nvGrpSpPr>
          <p:grpSpPr>
            <a:xfrm>
              <a:off x="1316" y="80"/>
              <a:ext cx="263" cy="161"/>
              <a:chExt cx="256" cy="142"/>
            </a:xfrm>
          </p:grpSpPr>
          <p:sp>
            <p:nvSpPr>
              <p:cNvPr id="11274" name="Rectangle 15"/>
              <p:cNvSpPr/>
              <p:nvPr/>
            </p:nvSpPr>
            <p:spPr>
              <a:xfrm>
                <a:off x="29" y="0"/>
                <a:ext cx="226" cy="14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11275" name="Line 16"/>
              <p:cNvCxnSpPr/>
              <p:nvPr/>
            </p:nvCxnSpPr>
            <p:spPr>
              <a:xfrm flipV="1">
                <a:off x="29" y="0"/>
                <a:ext cx="227" cy="8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11276" name="Oval 17"/>
              <p:cNvSpPr/>
              <p:nvPr/>
            </p:nvSpPr>
            <p:spPr>
              <a:xfrm>
                <a:off x="0" y="57"/>
                <a:ext cx="57" cy="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11277" name="Rectangle 178"/>
            <p:cNvSpPr/>
            <p:nvPr/>
          </p:nvSpPr>
          <p:spPr>
            <a:xfrm>
              <a:off x="482" y="964"/>
              <a:ext cx="366" cy="114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11278" name="组合 34828"/>
            <p:cNvGrpSpPr/>
            <p:nvPr/>
          </p:nvGrpSpPr>
          <p:grpSpPr>
            <a:xfrm>
              <a:off x="1361" y="766"/>
              <a:ext cx="596" cy="312"/>
              <a:chExt cx="726" cy="363"/>
            </a:xfrm>
          </p:grpSpPr>
          <p:sp>
            <p:nvSpPr>
              <p:cNvPr id="11279" name="Rectangle 181"/>
              <p:cNvSpPr/>
              <p:nvPr/>
            </p:nvSpPr>
            <p:spPr>
              <a:xfrm>
                <a:off x="0" y="0"/>
                <a:ext cx="726" cy="36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cxnSp>
            <p:nvCxnSpPr>
              <p:cNvPr id="11280" name="Line 182"/>
              <p:cNvCxnSpPr/>
              <p:nvPr/>
            </p:nvCxnSpPr>
            <p:spPr>
              <a:xfrm>
                <a:off x="227" y="0"/>
                <a:ext cx="31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11281" name="Line 183"/>
              <p:cNvCxnSpPr/>
              <p:nvPr/>
            </p:nvCxnSpPr>
            <p:spPr>
              <a:xfrm flipH="1">
                <a:off x="227" y="0"/>
                <a:ext cx="0" cy="22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triangle" len="lg"/>
              </a:ln>
            </p:spPr>
          </p:cxnSp>
          <p:sp>
            <p:nvSpPr>
              <p:cNvPr id="11282" name="Rectangle 184"/>
              <p:cNvSpPr/>
              <p:nvPr/>
            </p:nvSpPr>
            <p:spPr>
              <a:xfrm>
                <a:off x="0" y="227"/>
                <a:ext cx="453" cy="136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11283" name="组合 34833"/>
            <p:cNvGrpSpPr/>
            <p:nvPr/>
          </p:nvGrpSpPr>
          <p:grpSpPr>
            <a:xfrm>
              <a:off x="0" y="312"/>
              <a:ext cx="284" cy="344"/>
              <a:chExt cx="284" cy="344"/>
            </a:xfrm>
          </p:grpSpPr>
          <p:sp>
            <p:nvSpPr>
              <p:cNvPr id="11284" name="Oval 197"/>
              <p:cNvSpPr/>
              <p:nvPr/>
            </p:nvSpPr>
            <p:spPr>
              <a:xfrm>
                <a:off x="0" y="57"/>
                <a:ext cx="284" cy="28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285" name="Text Box 198"/>
              <p:cNvSpPr/>
              <p:nvPr/>
            </p:nvSpPr>
            <p:spPr>
              <a:xfrm>
                <a:off x="0" y="0"/>
                <a:ext cx="260" cy="34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itchFamily="18" charset="0"/>
                  </a:rPr>
                  <a:t>A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</p:grpSp>
        <p:grpSp>
          <p:nvGrpSpPr>
            <p:cNvPr id="11286" name="组合 34836"/>
            <p:cNvGrpSpPr/>
            <p:nvPr/>
          </p:nvGrpSpPr>
          <p:grpSpPr>
            <a:xfrm flipV="1">
              <a:off x="158" y="1018"/>
              <a:ext cx="974" cy="508"/>
              <a:chExt cx="1049" cy="538"/>
            </a:xfrm>
          </p:grpSpPr>
          <p:cxnSp>
            <p:nvCxnSpPr>
              <p:cNvPr id="11287" name="Line 7"/>
              <p:cNvCxnSpPr/>
              <p:nvPr/>
            </p:nvCxnSpPr>
            <p:spPr>
              <a:xfrm>
                <a:off x="0" y="0"/>
                <a:ext cx="104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cxnSp>
            <p:nvCxnSpPr>
              <p:cNvPr id="11288" name="Line 8"/>
              <p:cNvCxnSpPr/>
              <p:nvPr/>
            </p:nvCxnSpPr>
            <p:spPr>
              <a:xfrm flipH="1">
                <a:off x="0" y="0"/>
                <a:ext cx="0" cy="5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oval"/>
              </a:ln>
            </p:spPr>
          </p:cxnSp>
          <p:cxnSp>
            <p:nvCxnSpPr>
              <p:cNvPr id="11289" name="Line 9"/>
              <p:cNvCxnSpPr/>
              <p:nvPr/>
            </p:nvCxnSpPr>
            <p:spPr>
              <a:xfrm flipH="1">
                <a:off x="1049" y="0"/>
                <a:ext cx="0" cy="5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  <a:tailEnd type="oval"/>
              </a:ln>
            </p:spPr>
          </p:cxnSp>
        </p:grpSp>
        <p:grpSp>
          <p:nvGrpSpPr>
            <p:cNvPr id="11290" name="组合 34840"/>
            <p:cNvGrpSpPr/>
            <p:nvPr/>
          </p:nvGrpSpPr>
          <p:grpSpPr>
            <a:xfrm>
              <a:off x="510" y="1374"/>
              <a:ext cx="284" cy="344"/>
              <a:chExt cx="284" cy="344"/>
            </a:xfrm>
          </p:grpSpPr>
          <p:sp>
            <p:nvSpPr>
              <p:cNvPr id="11291" name="Oval 190"/>
              <p:cNvSpPr/>
              <p:nvPr/>
            </p:nvSpPr>
            <p:spPr>
              <a:xfrm>
                <a:off x="0" y="16"/>
                <a:ext cx="284" cy="283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292" name="Text Box 191"/>
              <p:cNvSpPr/>
              <p:nvPr/>
            </p:nvSpPr>
            <p:spPr>
              <a:xfrm>
                <a:off x="0" y="0"/>
                <a:ext cx="260" cy="34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800" b="1">
                    <a:latin typeface="Times New Roman" pitchFamily="18" charset="0"/>
                  </a:rPr>
                  <a:t>V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</p:grpSp>
        <p:sp>
          <p:nvSpPr>
            <p:cNvPr id="11293" name="Text Box 4"/>
            <p:cNvSpPr/>
            <p:nvPr/>
          </p:nvSpPr>
          <p:spPr>
            <a:xfrm>
              <a:off x="510" y="681"/>
              <a:ext cx="342" cy="34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latin typeface="Times New Roman" pitchFamily="18" charset="0"/>
                </a:rPr>
                <a:t>R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  <p:sp>
          <p:nvSpPr>
            <p:cNvPr id="11294" name="Text Box 4"/>
            <p:cNvSpPr/>
            <p:nvPr/>
          </p:nvSpPr>
          <p:spPr>
            <a:xfrm>
              <a:off x="1396" y="1152"/>
              <a:ext cx="505" cy="28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 i="1">
                  <a:latin typeface="Times New Roman" pitchFamily="18" charset="0"/>
                </a:rPr>
                <a:t>R'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  <p:sp>
          <p:nvSpPr>
            <p:cNvPr id="11295" name="Text Box 116"/>
            <p:cNvSpPr/>
            <p:nvPr/>
          </p:nvSpPr>
          <p:spPr>
            <a:xfrm>
              <a:off x="1361" y="199"/>
              <a:ext cx="226" cy="28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b="1">
                  <a:latin typeface="Times New Roman" pitchFamily="18" charset="0"/>
                </a:rPr>
                <a:t>S</a:t>
              </a:r>
              <a:endParaRPr lang="en-US" altLang="zh-CN" sz="2800" b="1" baseline="-25000">
                <a:latin typeface="Times New Roman" pitchFamily="18" charset="0"/>
              </a:endParaRPr>
            </a:p>
          </p:txBody>
        </p:sp>
      </p:grpSp>
      <p:grpSp>
        <p:nvGrpSpPr>
          <p:cNvPr id="11296" name="Group 44"/>
          <p:cNvGrpSpPr/>
          <p:nvPr/>
        </p:nvGrpSpPr>
        <p:grpSpPr>
          <a:xfrm>
            <a:off x="1112838" y="5572125"/>
            <a:ext cx="1079500" cy="708025"/>
            <a:chOff x="408" y="3849"/>
            <a:chExt cx="680" cy="446"/>
          </a:xfrm>
        </p:grpSpPr>
        <p:sp>
          <p:nvSpPr>
            <p:cNvPr id="11297" name="Rectangle 45"/>
            <p:cNvSpPr/>
            <p:nvPr/>
          </p:nvSpPr>
          <p:spPr>
            <a:xfrm>
              <a:off x="408" y="3945"/>
              <a:ext cx="680" cy="25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000" b="1" i="1">
                  <a:latin typeface="Times New Roman" pitchFamily="18" charset="0"/>
                  <a:ea typeface="黑体" pitchFamily="49" charset="-122"/>
                </a:rPr>
                <a:t>R </a:t>
              </a:r>
              <a:r>
                <a:rPr lang="en-US" altLang="zh-CN" sz="2000" b="1">
                  <a:latin typeface="Times New Roman" pitchFamily="18" charset="0"/>
                  <a:ea typeface="黑体" pitchFamily="49" charset="-122"/>
                </a:rPr>
                <a:t>= </a:t>
              </a:r>
              <a:endParaRPr lang="en-US" altLang="zh-CN" sz="20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1298" name="Rectangle 46"/>
            <p:cNvSpPr/>
            <p:nvPr/>
          </p:nvSpPr>
          <p:spPr>
            <a:xfrm>
              <a:off x="781" y="3849"/>
              <a:ext cx="233" cy="4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000" b="1" i="1">
                  <a:latin typeface="Times New Roman" pitchFamily="18" charset="0"/>
                  <a:ea typeface="黑体" pitchFamily="49" charset="-122"/>
                </a:rPr>
                <a:t>U</a:t>
              </a:r>
              <a:endParaRPr lang="en-US" altLang="zh-CN" sz="2000" b="1" i="1">
                <a:latin typeface="Times New Roman" pitchFamily="18" charset="0"/>
                <a:ea typeface="黑体" pitchFamily="49" charset="-122"/>
              </a:endParaRPr>
            </a:p>
            <a:p>
              <a:pPr lvl="0"/>
              <a:r>
                <a:rPr lang="en-US" altLang="zh-CN" sz="2000" b="1" i="1">
                  <a:latin typeface="Times New Roman" pitchFamily="18" charset="0"/>
                  <a:ea typeface="黑体" pitchFamily="49" charset="-122"/>
                </a:rPr>
                <a:t>I</a:t>
              </a:r>
              <a:endParaRPr lang="en-US" altLang="zh-CN" sz="2000" b="1" i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1299" name="Line 47"/>
            <p:cNvCxnSpPr/>
            <p:nvPr/>
          </p:nvCxnSpPr>
          <p:spPr>
            <a:xfrm>
              <a:off x="756" y="4069"/>
              <a:ext cx="27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bevel/>
            </a:ln>
          </p:spPr>
        </p:cxnSp>
      </p:grpSp>
      <p:grpSp>
        <p:nvGrpSpPr>
          <p:cNvPr id="11300" name="组合 1"/>
          <p:cNvGrpSpPr/>
          <p:nvPr/>
        </p:nvGrpSpPr>
        <p:grpSpPr>
          <a:xfrm>
            <a:off x="4937125" y="2271712"/>
            <a:ext cx="3422650" cy="2690812"/>
            <a:chOff x="6100" y="1575"/>
            <a:chExt cx="7344" cy="6258"/>
          </a:xfrm>
        </p:grpSpPr>
        <p:grpSp>
          <p:nvGrpSpPr>
            <p:cNvPr id="11301" name="Group 31"/>
            <p:cNvGrpSpPr/>
            <p:nvPr/>
          </p:nvGrpSpPr>
          <p:grpSpPr>
            <a:xfrm>
              <a:off x="6280" y="1575"/>
              <a:ext cx="7165" cy="6258"/>
              <a:chExt cx="3031" cy="2647"/>
            </a:xfrm>
          </p:grpSpPr>
          <p:pic>
            <p:nvPicPr>
              <p:cNvPr id="11302" name="Picture 12" descr="H:\2\人教教参资源\九\图\电阻3.jpg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98" y="1293"/>
                <a:ext cx="683" cy="28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grpSp>
            <p:nvGrpSpPr>
              <p:cNvPr id="11303" name="Group 33"/>
              <p:cNvGrpSpPr/>
              <p:nvPr/>
            </p:nvGrpSpPr>
            <p:grpSpPr>
              <a:xfrm>
                <a:off x="0" y="0"/>
                <a:ext cx="3031" cy="2647"/>
                <a:chExt cx="3031" cy="2647"/>
              </a:xfrm>
            </p:grpSpPr>
            <p:pic>
              <p:nvPicPr>
                <p:cNvPr id="11304" name="Picture 34" descr="无标题"/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870" y="1204"/>
                  <a:ext cx="1161" cy="559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11305" name="Picture 3" descr="H:\2\人教教参资源\九\图\铡刀开关.JPG"/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879" y="183"/>
                  <a:ext cx="720" cy="46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11306" name="Picture 6" descr="H:\2\人教教参资源\九\图\电流表.JPG"/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0" y="920"/>
                  <a:ext cx="670" cy="79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11307" name="Picture 7" descr="H:\2\人教教参资源\九\图\电压表.JPG"/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905" y="1827"/>
                  <a:ext cx="807" cy="82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  <p:pic>
              <p:nvPicPr>
                <p:cNvPr id="11308" name="Picture 14" descr="H:\2\人教教参资源\九\图\蓄电池.jpg"/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30" y="0"/>
                  <a:ext cx="984" cy="92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</p:pic>
          </p:grpSp>
        </p:grpSp>
        <p:grpSp>
          <p:nvGrpSpPr>
            <p:cNvPr id="11309" name="Group 39"/>
            <p:cNvGrpSpPr/>
            <p:nvPr/>
          </p:nvGrpSpPr>
          <p:grpSpPr>
            <a:xfrm>
              <a:off x="6100" y="1868"/>
              <a:ext cx="7233" cy="5582"/>
              <a:chOff x="10" y="-30"/>
              <a:chExt cx="3060" cy="2362"/>
            </a:xfrm>
          </p:grpSpPr>
          <p:sp>
            <p:nvSpPr>
              <p:cNvPr id="11310" name="未知"/>
              <p:cNvSpPr/>
              <p:nvPr/>
            </p:nvSpPr>
            <p:spPr>
              <a:xfrm>
                <a:off x="1478" y="-30"/>
                <a:ext cx="647" cy="484"/>
              </a:xfrm>
              <a:custGeom>
                <a:cxnLst>
                  <a:cxn ang="0">
                    <a:pos x="0" y="74"/>
                  </a:cxn>
                  <a:cxn ang="0">
                    <a:pos x="163" y="48"/>
                  </a:cxn>
                  <a:cxn ang="0">
                    <a:pos x="273" y="361"/>
                  </a:cxn>
                  <a:cxn ang="0">
                    <a:pos x="404" y="634"/>
                  </a:cxn>
                  <a:cxn ang="0">
                    <a:pos x="463" y="492"/>
                  </a:cxn>
                </a:cxnLst>
                <a:pathLst>
                  <a:path w="684" h="460">
                    <a:moveTo>
                      <a:pt x="0" y="52"/>
                    </a:moveTo>
                    <a:cubicBezTo>
                      <a:pt x="39" y="49"/>
                      <a:pt x="173" y="0"/>
                      <a:pt x="240" y="34"/>
                    </a:cubicBezTo>
                    <a:cubicBezTo>
                      <a:pt x="308" y="68"/>
                      <a:pt x="345" y="184"/>
                      <a:pt x="404" y="253"/>
                    </a:cubicBezTo>
                    <a:cubicBezTo>
                      <a:pt x="463" y="321"/>
                      <a:pt x="548" y="430"/>
                      <a:pt x="595" y="445"/>
                    </a:cubicBezTo>
                    <a:cubicBezTo>
                      <a:pt x="642" y="460"/>
                      <a:pt x="666" y="366"/>
                      <a:pt x="684" y="345"/>
                    </a:cubicBezTo>
                  </a:path>
                </a:pathLst>
              </a:custGeom>
              <a:noFill/>
              <a:ln w="28575">
                <a:solidFill>
                  <a:schemeClr val="accent2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311" name="未知"/>
              <p:cNvSpPr/>
              <p:nvPr/>
            </p:nvSpPr>
            <p:spPr>
              <a:xfrm>
                <a:off x="2541" y="339"/>
                <a:ext cx="529" cy="860"/>
              </a:xfrm>
              <a:custGeom>
                <a:cxnLst>
                  <a:cxn ang="0">
                    <a:pos x="0" y="26"/>
                  </a:cxn>
                  <a:cxn ang="0">
                    <a:pos x="243" y="71"/>
                  </a:cxn>
                  <a:cxn ang="0">
                    <a:pos x="487" y="454"/>
                  </a:cxn>
                  <a:cxn ang="0">
                    <a:pos x="496" y="860"/>
                  </a:cxn>
                </a:cxnLst>
                <a:pathLst>
                  <a:path w="529" h="860">
                    <a:moveTo>
                      <a:pt x="0" y="26"/>
                    </a:moveTo>
                    <a:cubicBezTo>
                      <a:pt x="42" y="33"/>
                      <a:pt x="162" y="0"/>
                      <a:pt x="243" y="71"/>
                    </a:cubicBezTo>
                    <a:cubicBezTo>
                      <a:pt x="324" y="142"/>
                      <a:pt x="445" y="323"/>
                      <a:pt x="487" y="454"/>
                    </a:cubicBezTo>
                    <a:cubicBezTo>
                      <a:pt x="529" y="585"/>
                      <a:pt x="494" y="776"/>
                      <a:pt x="496" y="860"/>
                    </a:cubicBezTo>
                  </a:path>
                </a:pathLst>
              </a:custGeom>
              <a:noFill/>
              <a:ln w="28575">
                <a:solidFill>
                  <a:schemeClr val="accent2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312" name="未知"/>
              <p:cNvSpPr/>
              <p:nvPr/>
            </p:nvSpPr>
            <p:spPr>
              <a:xfrm>
                <a:off x="1660" y="1299"/>
                <a:ext cx="593" cy="403"/>
              </a:xfrm>
              <a:custGeom>
                <a:cxnLst>
                  <a:cxn ang="0">
                    <a:pos x="0" y="0"/>
                  </a:cxn>
                  <a:cxn ang="0">
                    <a:pos x="200" y="264"/>
                  </a:cxn>
                  <a:cxn ang="0">
                    <a:pos x="334" y="354"/>
                  </a:cxn>
                  <a:cxn ang="0">
                    <a:pos x="558" y="354"/>
                  </a:cxn>
                  <a:cxn ang="0">
                    <a:pos x="545" y="58"/>
                  </a:cxn>
                </a:cxnLst>
                <a:pathLst>
                  <a:path w="593" h="402">
                    <a:moveTo>
                      <a:pt x="0" y="0"/>
                    </a:moveTo>
                    <a:cubicBezTo>
                      <a:pt x="33" y="45"/>
                      <a:pt x="144" y="205"/>
                      <a:pt x="200" y="264"/>
                    </a:cubicBezTo>
                    <a:cubicBezTo>
                      <a:pt x="256" y="323"/>
                      <a:pt x="275" y="339"/>
                      <a:pt x="334" y="354"/>
                    </a:cubicBezTo>
                    <a:cubicBezTo>
                      <a:pt x="394" y="368"/>
                      <a:pt x="524" y="403"/>
                      <a:pt x="558" y="354"/>
                    </a:cubicBezTo>
                    <a:cubicBezTo>
                      <a:pt x="593" y="305"/>
                      <a:pt x="548" y="120"/>
                      <a:pt x="545" y="58"/>
                    </a:cubicBezTo>
                  </a:path>
                </a:pathLst>
              </a:custGeom>
              <a:noFill/>
              <a:ln w="28575">
                <a:solidFill>
                  <a:schemeClr val="accent2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313" name="未知"/>
              <p:cNvSpPr/>
              <p:nvPr/>
            </p:nvSpPr>
            <p:spPr>
              <a:xfrm>
                <a:off x="1534" y="1275"/>
                <a:ext cx="355" cy="1010"/>
              </a:xfrm>
              <a:custGeom>
                <a:cxnLst>
                  <a:cxn ang="0">
                    <a:pos x="0" y="1010"/>
                  </a:cxn>
                  <a:cxn ang="0">
                    <a:pos x="213" y="967"/>
                  </a:cxn>
                  <a:cxn ang="0">
                    <a:pos x="315" y="777"/>
                  </a:cxn>
                  <a:cxn ang="0">
                    <a:pos x="322" y="412"/>
                  </a:cxn>
                  <a:cxn ang="0">
                    <a:pos x="118" y="0"/>
                  </a:cxn>
                </a:cxnLst>
                <a:pathLst>
                  <a:path w="355" h="1010">
                    <a:moveTo>
                      <a:pt x="0" y="1010"/>
                    </a:moveTo>
                    <a:cubicBezTo>
                      <a:pt x="35" y="1004"/>
                      <a:pt x="160" y="1006"/>
                      <a:pt x="213" y="967"/>
                    </a:cubicBezTo>
                    <a:cubicBezTo>
                      <a:pt x="266" y="928"/>
                      <a:pt x="297" y="869"/>
                      <a:pt x="315" y="777"/>
                    </a:cubicBezTo>
                    <a:cubicBezTo>
                      <a:pt x="334" y="684"/>
                      <a:pt x="355" y="542"/>
                      <a:pt x="322" y="412"/>
                    </a:cubicBezTo>
                    <a:cubicBezTo>
                      <a:pt x="289" y="283"/>
                      <a:pt x="160" y="86"/>
                      <a:pt x="118" y="0"/>
                    </a:cubicBezTo>
                  </a:path>
                </a:pathLst>
              </a:custGeom>
              <a:noFill/>
              <a:ln w="28575">
                <a:solidFill>
                  <a:schemeClr val="accent2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314" name="未知"/>
              <p:cNvSpPr/>
              <p:nvPr/>
            </p:nvSpPr>
            <p:spPr>
              <a:xfrm>
                <a:off x="936" y="1304"/>
                <a:ext cx="274" cy="1028"/>
              </a:xfrm>
              <a:custGeom>
                <a:cxnLst>
                  <a:cxn ang="0">
                    <a:pos x="198" y="0"/>
                  </a:cxn>
                  <a:cxn ang="0">
                    <a:pos x="58" y="504"/>
                  </a:cxn>
                  <a:cxn ang="0">
                    <a:pos x="4" y="770"/>
                  </a:cxn>
                  <a:cxn ang="0">
                    <a:pos x="80" y="994"/>
                  </a:cxn>
                  <a:cxn ang="0">
                    <a:pos x="274" y="974"/>
                  </a:cxn>
                </a:cxnLst>
                <a:pathLst>
                  <a:path w="274" h="1028">
                    <a:moveTo>
                      <a:pt x="198" y="0"/>
                    </a:moveTo>
                    <a:cubicBezTo>
                      <a:pt x="175" y="84"/>
                      <a:pt x="90" y="376"/>
                      <a:pt x="58" y="504"/>
                    </a:cubicBezTo>
                    <a:cubicBezTo>
                      <a:pt x="26" y="632"/>
                      <a:pt x="0" y="688"/>
                      <a:pt x="4" y="770"/>
                    </a:cubicBezTo>
                    <a:cubicBezTo>
                      <a:pt x="8" y="852"/>
                      <a:pt x="35" y="960"/>
                      <a:pt x="80" y="994"/>
                    </a:cubicBezTo>
                    <a:cubicBezTo>
                      <a:pt x="125" y="1028"/>
                      <a:pt x="234" y="978"/>
                      <a:pt x="274" y="974"/>
                    </a:cubicBezTo>
                  </a:path>
                </a:pathLst>
              </a:custGeom>
              <a:noFill/>
              <a:ln w="28575">
                <a:solidFill>
                  <a:schemeClr val="accent2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315" name="未知"/>
              <p:cNvSpPr/>
              <p:nvPr/>
            </p:nvSpPr>
            <p:spPr>
              <a:xfrm>
                <a:off x="426" y="1292"/>
                <a:ext cx="718" cy="259"/>
              </a:xfrm>
              <a:custGeom>
                <a:cxnLst>
                  <a:cxn ang="0">
                    <a:pos x="0" y="76"/>
                  </a:cxn>
                  <a:cxn ang="0">
                    <a:pos x="109" y="229"/>
                  </a:cxn>
                  <a:cxn ang="0">
                    <a:pos x="307" y="245"/>
                  </a:cxn>
                  <a:cxn ang="0">
                    <a:pos x="467" y="146"/>
                  </a:cxn>
                  <a:cxn ang="0">
                    <a:pos x="718" y="0"/>
                  </a:cxn>
                </a:cxnLst>
                <a:pathLst>
                  <a:path w="718" h="259">
                    <a:moveTo>
                      <a:pt x="0" y="76"/>
                    </a:moveTo>
                    <a:cubicBezTo>
                      <a:pt x="19" y="102"/>
                      <a:pt x="58" y="201"/>
                      <a:pt x="109" y="229"/>
                    </a:cubicBezTo>
                    <a:cubicBezTo>
                      <a:pt x="160" y="257"/>
                      <a:pt x="247" y="259"/>
                      <a:pt x="307" y="245"/>
                    </a:cubicBezTo>
                    <a:cubicBezTo>
                      <a:pt x="367" y="232"/>
                      <a:pt x="399" y="187"/>
                      <a:pt x="467" y="146"/>
                    </a:cubicBezTo>
                    <a:cubicBezTo>
                      <a:pt x="535" y="105"/>
                      <a:pt x="666" y="30"/>
                      <a:pt x="718" y="0"/>
                    </a:cubicBezTo>
                  </a:path>
                </a:pathLst>
              </a:custGeom>
              <a:noFill/>
              <a:ln w="28575">
                <a:solidFill>
                  <a:schemeClr val="accent2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1316" name="未知"/>
              <p:cNvSpPr/>
              <p:nvPr/>
            </p:nvSpPr>
            <p:spPr>
              <a:xfrm>
                <a:off x="10" y="31"/>
                <a:ext cx="994" cy="1343"/>
              </a:xfrm>
              <a:custGeom>
                <a:cxnLst>
                  <a:cxn ang="0">
                    <a:pos x="803" y="26"/>
                  </a:cxn>
                  <a:cxn ang="0">
                    <a:pos x="695" y="32"/>
                  </a:cxn>
                  <a:cxn ang="0">
                    <a:pos x="334" y="204"/>
                  </a:cxn>
                  <a:cxn ang="0">
                    <a:pos x="43" y="535"/>
                  </a:cxn>
                  <a:cxn ang="0">
                    <a:pos x="66" y="988"/>
                  </a:cxn>
                  <a:cxn ang="0">
                    <a:pos x="226" y="1051"/>
                  </a:cxn>
                </a:cxnLst>
                <a:pathLst>
                  <a:path w="1030" h="1394">
                    <a:moveTo>
                      <a:pt x="1030" y="33"/>
                    </a:moveTo>
                    <a:cubicBezTo>
                      <a:pt x="1007" y="34"/>
                      <a:pt x="991" y="0"/>
                      <a:pt x="891" y="39"/>
                    </a:cubicBezTo>
                    <a:cubicBezTo>
                      <a:pt x="791" y="78"/>
                      <a:pt x="567" y="156"/>
                      <a:pt x="428" y="265"/>
                    </a:cubicBezTo>
                    <a:cubicBezTo>
                      <a:pt x="289" y="374"/>
                      <a:pt x="114" y="525"/>
                      <a:pt x="57" y="695"/>
                    </a:cubicBezTo>
                    <a:cubicBezTo>
                      <a:pt x="0" y="865"/>
                      <a:pt x="46" y="1170"/>
                      <a:pt x="85" y="1282"/>
                    </a:cubicBezTo>
                    <a:cubicBezTo>
                      <a:pt x="124" y="1394"/>
                      <a:pt x="247" y="1347"/>
                      <a:pt x="289" y="1364"/>
                    </a:cubicBezTo>
                  </a:path>
                </a:pathLst>
              </a:custGeom>
              <a:noFill/>
              <a:ln w="28575">
                <a:solidFill>
                  <a:schemeClr val="accent2"/>
                </a:solidFill>
                <a:bevel/>
              </a:ln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11317" name="文本框 7"/>
          <p:cNvSpPr/>
          <p:nvPr/>
        </p:nvSpPr>
        <p:spPr>
          <a:xfrm>
            <a:off x="295275" y="1155700"/>
            <a:ext cx="1504950" cy="5095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实验设计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9" dur="500" fill="hold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文本框 7"/>
          <p:cNvSpPr/>
          <p:nvPr/>
        </p:nvSpPr>
        <p:spPr>
          <a:xfrm>
            <a:off x="295275" y="433388"/>
            <a:ext cx="1585912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进行实验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pic>
        <p:nvPicPr>
          <p:cNvPr id="13314" name="图片 2"/>
          <p:cNvPicPr/>
          <p:nvPr/>
        </p:nvPicPr>
        <p:blipFill>
          <a:blip r:embed="rId3"/>
          <a:stretch>
            <a:fillRect/>
          </a:stretch>
        </p:blipFill>
        <p:spPr>
          <a:xfrm>
            <a:off x="1693862" y="1341438"/>
            <a:ext cx="6116638" cy="4024312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2"/>
          <p:cNvSpPr/>
          <p:nvPr/>
        </p:nvSpPr>
        <p:spPr>
          <a:xfrm>
            <a:off x="100013" y="546100"/>
            <a:ext cx="8942388" cy="50879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1、断开开关，调节电流表、电压表的指针到零刻度；按电路图连接实物；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调节滑动变阻器到阻值最大端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2、闭合开关，调节滑动变阻器的滑片至适当位置，分别读出电流表的示数 I、电压表的示数U，并记录在表格中；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3、根据公式               计算出R 的值，并记录在表格中。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4、通过移动滑动变阻器滑片，改变定值电阻两端的电压和通过电阻的电流，分别记录对应的值。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5、再测几组数据，并计算R 的平均值。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grpSp>
        <p:nvGrpSpPr>
          <p:cNvPr id="15362" name="Group 9"/>
          <p:cNvGrpSpPr/>
          <p:nvPr/>
        </p:nvGrpSpPr>
        <p:grpSpPr>
          <a:xfrm>
            <a:off x="2058988" y="2722562"/>
            <a:ext cx="1079500" cy="830262"/>
            <a:chOff x="408" y="3844"/>
            <a:chExt cx="680" cy="523"/>
          </a:xfrm>
        </p:grpSpPr>
        <p:sp>
          <p:nvSpPr>
            <p:cNvPr id="15363" name="Rectangle 10"/>
            <p:cNvSpPr/>
            <p:nvPr/>
          </p:nvSpPr>
          <p:spPr>
            <a:xfrm>
              <a:off x="408" y="3945"/>
              <a:ext cx="680" cy="29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=</a:t>
              </a:r>
              <a:endParaRPr lang="en-US" altLang="zh-CN" sz="2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364" name="Rectangle 11"/>
            <p:cNvSpPr/>
            <p:nvPr/>
          </p:nvSpPr>
          <p:spPr>
            <a:xfrm>
              <a:off x="769" y="3844"/>
              <a:ext cx="257" cy="52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U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I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5365" name="Line 12"/>
            <p:cNvCxnSpPr/>
            <p:nvPr/>
          </p:nvCxnSpPr>
          <p:spPr>
            <a:xfrm>
              <a:off x="748" y="4105"/>
              <a:ext cx="27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bevel/>
            </a:ln>
          </p:spPr>
        </p:cxnSp>
      </p:grpSp>
    </p:spTree>
    <p:custDataLst>
      <p:tags r:id="rId3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文本框 7"/>
          <p:cNvSpPr/>
          <p:nvPr/>
        </p:nvSpPr>
        <p:spPr>
          <a:xfrm>
            <a:off x="92075" y="303212"/>
            <a:ext cx="1495425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记录数据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pic>
        <p:nvPicPr>
          <p:cNvPr id="17410" name="图片 17"/>
          <p:cNvPicPr/>
          <p:nvPr/>
        </p:nvPicPr>
        <p:blipFill>
          <a:blip r:embed="rId3"/>
          <a:stretch>
            <a:fillRect/>
          </a:stretch>
        </p:blipFill>
        <p:spPr>
          <a:xfrm>
            <a:off x="242888" y="1041400"/>
            <a:ext cx="8656638" cy="2073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1" name="图片 23"/>
          <p:cNvPicPr/>
          <p:nvPr/>
        </p:nvPicPr>
        <p:blipFill>
          <a:blip r:embed="rId4"/>
          <a:srcRect b="3888"/>
          <a:stretch>
            <a:fillRect/>
          </a:stretch>
        </p:blipFill>
        <p:spPr>
          <a:xfrm>
            <a:off x="1587500" y="3328988"/>
            <a:ext cx="5741988" cy="329565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7412" name="对象 19"/>
          <p:cNvGraphicFramePr>
            <a:graphicFrameLocks noChangeAspect="1"/>
          </p:cNvGraphicFramePr>
          <p:nvPr/>
        </p:nvGraphicFramePr>
        <p:xfrm>
          <a:off x="1258888" y="3397250"/>
          <a:ext cx="779462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5" progId="Equation.KSEE3">
                  <p:embed/>
                </p:oleObj>
              </mc:Choice>
              <mc:Fallback>
                <p:oleObj r:id="rId5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58888" y="3397250"/>
                        <a:ext cx="779462" cy="3889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对象 22"/>
          <p:cNvGraphicFramePr>
            <a:graphicFrameLocks noChangeAspect="1"/>
          </p:cNvGraphicFramePr>
          <p:nvPr/>
        </p:nvGraphicFramePr>
        <p:xfrm>
          <a:off x="7329488" y="6116638"/>
          <a:ext cx="695325" cy="3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7" progId="Equation.KSEE3">
                  <p:embed/>
                </p:oleObj>
              </mc:Choice>
              <mc:Fallback>
                <p:oleObj r:id="rId7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329488" y="6116638"/>
                        <a:ext cx="695325" cy="3889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414" name="直接箭头连接符 20"/>
          <p:cNvCxnSpPr/>
          <p:nvPr/>
        </p:nvCxnSpPr>
        <p:spPr>
          <a:xfrm flipH="1" flipV="1">
            <a:off x="1979612" y="3716338"/>
            <a:ext cx="9525" cy="2651125"/>
          </a:xfrm>
          <a:prstGeom prst="line">
            <a:avLst/>
          </a:prstGeom>
          <a:noFill/>
          <a:ln w="38100">
            <a:solidFill>
              <a:srgbClr val="FF0000"/>
            </a:solidFill>
            <a:bevel/>
            <a:tailEnd type="arrow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</p:cxnSp>
      <p:cxnSp>
        <p:nvCxnSpPr>
          <p:cNvPr id="17415" name="直接箭头连接符 21"/>
          <p:cNvCxnSpPr/>
          <p:nvPr/>
        </p:nvCxnSpPr>
        <p:spPr>
          <a:xfrm>
            <a:off x="1979613" y="6354763"/>
            <a:ext cx="5332413" cy="12700"/>
          </a:xfrm>
          <a:prstGeom prst="straightConnector1">
            <a:avLst/>
          </a:prstGeom>
          <a:ln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416" name="直接连接符 24"/>
          <p:cNvCxnSpPr/>
          <p:nvPr/>
        </p:nvCxnSpPr>
        <p:spPr>
          <a:xfrm flipV="1">
            <a:off x="1979612" y="3905250"/>
            <a:ext cx="5178425" cy="2449512"/>
          </a:xfrm>
          <a:prstGeom prst="line">
            <a:avLst/>
          </a:prstGeom>
          <a:noFill/>
          <a:ln w="38100">
            <a:solidFill>
              <a:srgbClr val="7030A0"/>
            </a:solidFill>
            <a:bevel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</p:cxn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7" name="图片 1"/>
          <p:cNvPicPr/>
          <p:nvPr/>
        </p:nvPicPr>
        <p:blipFill>
          <a:blip r:embed="rId3"/>
          <a:srcRect l="24810" t="25971" r="21454" b="36269"/>
          <a:stretch>
            <a:fillRect/>
          </a:stretch>
        </p:blipFill>
        <p:spPr>
          <a:xfrm>
            <a:off x="155575" y="342900"/>
            <a:ext cx="8645525" cy="34178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505" name="图片 2"/>
          <p:cNvPicPr/>
          <p:nvPr/>
        </p:nvPicPr>
        <p:blipFill>
          <a:blip r:embed="rId3"/>
          <a:stretch>
            <a:fillRect/>
          </a:stretch>
        </p:blipFill>
        <p:spPr>
          <a:xfrm>
            <a:off x="701675" y="1079500"/>
            <a:ext cx="7740650" cy="185578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1506" name="组合 2"/>
          <p:cNvGrpSpPr/>
          <p:nvPr/>
        </p:nvGrpSpPr>
        <p:grpSpPr>
          <a:xfrm>
            <a:off x="1127125" y="3743325"/>
            <a:ext cx="3227388" cy="2303462"/>
            <a:chOff x="1215" y="3545"/>
            <a:chExt cx="6384" cy="4555"/>
          </a:xfrm>
        </p:grpSpPr>
        <p:pic>
          <p:nvPicPr>
            <p:cNvPr id="21507" name="图片 15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1215" y="3545"/>
              <a:ext cx="5645" cy="45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1508" name="图片 7"/>
            <p:cNvPicPr/>
            <p:nvPr/>
          </p:nvPicPr>
          <p:blipFill>
            <a:blip r:embed="rId5"/>
            <a:srcRect l="-5211" r="100000"/>
            <a:stretch>
              <a:fillRect/>
            </a:stretch>
          </p:blipFill>
          <p:spPr>
            <a:xfrm>
              <a:off x="7308" y="3545"/>
              <a:ext cx="291" cy="45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21509" name="文本框 7"/>
          <p:cNvSpPr/>
          <p:nvPr/>
        </p:nvSpPr>
        <p:spPr>
          <a:xfrm>
            <a:off x="92075" y="303212"/>
            <a:ext cx="1495425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记录数据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sp>
        <p:nvSpPr>
          <p:cNvPr id="21510" name="矩形 4"/>
          <p:cNvSpPr/>
          <p:nvPr/>
        </p:nvSpPr>
        <p:spPr>
          <a:xfrm>
            <a:off x="4587875" y="3743325"/>
            <a:ext cx="4171950" cy="18002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小灯泡的电阻随温度的升高而增大。因此测量小灯泡的电阻不能求平均值。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矩形 10"/>
          <p:cNvSpPr/>
          <p:nvPr/>
        </p:nvSpPr>
        <p:spPr>
          <a:xfrm>
            <a:off x="133350" y="334962"/>
            <a:ext cx="8877300" cy="3414712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、测量电阻的实验原理：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、闭合开关前，滑动变阻器的滑片应调至阻值最大处。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、多测几组数据，求平均值，减小误差。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、小灯泡的电阻随温度的升高而增大，不能求平均值。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554" name="Group 9"/>
          <p:cNvGrpSpPr/>
          <p:nvPr/>
        </p:nvGrpSpPr>
        <p:grpSpPr>
          <a:xfrm>
            <a:off x="3735388" y="874712"/>
            <a:ext cx="1079500" cy="830262"/>
            <a:chOff x="408" y="3844"/>
            <a:chExt cx="680" cy="523"/>
          </a:xfrm>
        </p:grpSpPr>
        <p:sp>
          <p:nvSpPr>
            <p:cNvPr id="23555" name="Rectangle 10"/>
            <p:cNvSpPr/>
            <p:nvPr/>
          </p:nvSpPr>
          <p:spPr>
            <a:xfrm>
              <a:off x="408" y="3945"/>
              <a:ext cx="680" cy="29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=</a:t>
              </a:r>
              <a:endParaRPr lang="en-US" altLang="zh-CN" sz="2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3556" name="Rectangle 11"/>
            <p:cNvSpPr/>
            <p:nvPr/>
          </p:nvSpPr>
          <p:spPr>
            <a:xfrm>
              <a:off x="769" y="3844"/>
              <a:ext cx="257" cy="52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U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I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3557" name="Line 12"/>
            <p:cNvCxnSpPr/>
            <p:nvPr/>
          </p:nvCxnSpPr>
          <p:spPr>
            <a:xfrm>
              <a:off x="748" y="4105"/>
              <a:ext cx="27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bevel/>
            </a:ln>
          </p:spPr>
        </p:cxnSp>
      </p:grp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矩形 2"/>
          <p:cNvSpPr/>
          <p:nvPr/>
        </p:nvSpPr>
        <p:spPr>
          <a:xfrm>
            <a:off x="3921125" y="1312863"/>
            <a:ext cx="4592638" cy="460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用一个电流表和一个已知阻值的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，测量未知电阻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x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的阻值。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实验原理：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先闭合S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，断开S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，测出通过R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的电流I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U=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I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；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再断开S1，闭合S2，测出通过电流表示数为I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。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x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=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I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/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I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5602" name="文本框 7"/>
          <p:cNvSpPr/>
          <p:nvPr/>
        </p:nvSpPr>
        <p:spPr>
          <a:xfrm>
            <a:off x="461962" y="312738"/>
            <a:ext cx="1204912" cy="50958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安阻法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pic>
        <p:nvPicPr>
          <p:cNvPr id="25603" name="Picture 2" descr="RW6"/>
          <p:cNvPicPr/>
          <p:nvPr/>
        </p:nvPicPr>
        <p:blipFill>
          <a:blip r:embed="rId3"/>
          <a:stretch>
            <a:fillRect/>
          </a:stretch>
        </p:blipFill>
        <p:spPr>
          <a:xfrm>
            <a:off x="657225" y="1644650"/>
            <a:ext cx="2686050" cy="25368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5604" name="Group 9"/>
          <p:cNvGrpSpPr/>
          <p:nvPr/>
        </p:nvGrpSpPr>
        <p:grpSpPr>
          <a:xfrm>
            <a:off x="5591175" y="2352675"/>
            <a:ext cx="1079500" cy="830262"/>
            <a:chOff x="408" y="3844"/>
            <a:chExt cx="680" cy="523"/>
          </a:xfrm>
        </p:grpSpPr>
        <p:sp>
          <p:nvSpPr>
            <p:cNvPr id="25605" name="Rectangle 10"/>
            <p:cNvSpPr/>
            <p:nvPr/>
          </p:nvSpPr>
          <p:spPr>
            <a:xfrm>
              <a:off x="408" y="3945"/>
              <a:ext cx="680" cy="29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=</a:t>
              </a:r>
              <a:endParaRPr lang="en-US" altLang="zh-CN" sz="2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5606" name="Rectangle 11"/>
            <p:cNvSpPr/>
            <p:nvPr/>
          </p:nvSpPr>
          <p:spPr>
            <a:xfrm>
              <a:off x="769" y="3844"/>
              <a:ext cx="257" cy="52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U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I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5607" name="Line 12"/>
            <p:cNvCxnSpPr/>
            <p:nvPr/>
          </p:nvCxnSpPr>
          <p:spPr>
            <a:xfrm>
              <a:off x="748" y="4105"/>
              <a:ext cx="27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bevel/>
            </a:ln>
          </p:spPr>
        </p:cxnSp>
      </p:grp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矩形 2"/>
          <p:cNvSpPr/>
          <p:nvPr/>
        </p:nvSpPr>
        <p:spPr>
          <a:xfrm>
            <a:off x="3921125" y="909638"/>
            <a:ext cx="4592638" cy="54562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用一个电压表和一个已知阻值的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，测量未知电阻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R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x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的阻值。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实验原理：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断开开关S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，闭合开关S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，记下电压表示数U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闭合开关S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1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和S</a:t>
            </a:r>
            <a:r>
              <a:rPr 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2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，记下电压表示数U；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、</a:t>
            </a: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en-US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27650" name="文本框 7"/>
          <p:cNvSpPr/>
          <p:nvPr/>
        </p:nvSpPr>
        <p:spPr>
          <a:xfrm>
            <a:off x="530225" y="303212"/>
            <a:ext cx="1196975" cy="511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bevel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fontAlgn="base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  <a:sym typeface="Times New Roman" pitchFamily="18" charset="0"/>
              </a:rPr>
              <a:t>伏阻法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微软雅黑" pitchFamily="34" charset="-122"/>
              <a:sym typeface="Times New Roman" pitchFamily="18" charset="0"/>
            </a:endParaRPr>
          </a:p>
        </p:txBody>
      </p:sp>
      <p:pic>
        <p:nvPicPr>
          <p:cNvPr id="27651" name="Picture 3" descr="RW7"/>
          <p:cNvPicPr/>
          <p:nvPr/>
        </p:nvPicPr>
        <p:blipFill>
          <a:blip r:embed="rId3"/>
          <a:stretch>
            <a:fillRect/>
          </a:stretch>
        </p:blipFill>
        <p:spPr>
          <a:xfrm>
            <a:off x="625475" y="1370012"/>
            <a:ext cx="2355850" cy="277971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7652" name="对象 4"/>
          <p:cNvGraphicFramePr>
            <a:graphicFrameLocks noChangeAspect="1"/>
          </p:cNvGraphicFramePr>
          <p:nvPr/>
        </p:nvGraphicFramePr>
        <p:xfrm>
          <a:off x="4591050" y="4789488"/>
          <a:ext cx="26955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4" progId="Equation.KSEE3">
                  <p:embed/>
                </p:oleObj>
              </mc:Choice>
              <mc:Fallback>
                <p:oleObj r:id="rId4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91050" y="4789488"/>
                        <a:ext cx="2695575" cy="1093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7653" name="Group 9"/>
          <p:cNvGrpSpPr/>
          <p:nvPr/>
        </p:nvGrpSpPr>
        <p:grpSpPr>
          <a:xfrm>
            <a:off x="5600700" y="2000250"/>
            <a:ext cx="1079500" cy="830262"/>
            <a:chOff x="408" y="3844"/>
            <a:chExt cx="680" cy="523"/>
          </a:xfrm>
        </p:grpSpPr>
        <p:sp>
          <p:nvSpPr>
            <p:cNvPr id="27654" name="Rectangle 10"/>
            <p:cNvSpPr/>
            <p:nvPr/>
          </p:nvSpPr>
          <p:spPr>
            <a:xfrm>
              <a:off x="408" y="3945"/>
              <a:ext cx="680" cy="29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400" b="1">
                  <a:latin typeface="Times New Roman" pitchFamily="18" charset="0"/>
                  <a:ea typeface="黑体" pitchFamily="49" charset="-122"/>
                </a:rPr>
                <a:t>=</a:t>
              </a:r>
              <a:endParaRPr lang="en-US" altLang="zh-CN" sz="24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7655" name="Rectangle 11"/>
            <p:cNvSpPr/>
            <p:nvPr/>
          </p:nvSpPr>
          <p:spPr>
            <a:xfrm>
              <a:off x="769" y="3844"/>
              <a:ext cx="257" cy="52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U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  <a:p>
              <a:pPr lvl="0"/>
              <a:r>
                <a:rPr lang="en-US" altLang="zh-CN" sz="2400" b="1" i="1">
                  <a:latin typeface="Times New Roman" pitchFamily="18" charset="0"/>
                  <a:ea typeface="黑体" pitchFamily="49" charset="-122"/>
                </a:rPr>
                <a:t>I</a:t>
              </a:r>
              <a:endParaRPr lang="en-US" altLang="zh-CN" sz="2400" b="1" i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7656" name="Line 12"/>
            <p:cNvCxnSpPr/>
            <p:nvPr/>
          </p:nvCxnSpPr>
          <p:spPr>
            <a:xfrm>
              <a:off x="748" y="4105"/>
              <a:ext cx="27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bevel/>
            </a:ln>
          </p:spPr>
        </p:cxnSp>
      </p:grp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矩形 10"/>
          <p:cNvSpPr/>
          <p:nvPr/>
        </p:nvSpPr>
        <p:spPr>
          <a:xfrm>
            <a:off x="133350" y="334962"/>
            <a:ext cx="8877300" cy="23066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笔记：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特殊法测电阻：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　  以实验原理为指导，通过实验步骤求出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x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两端的电压和通过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x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的电流，代入公式求出</a:t>
            </a:r>
            <a:r>
              <a:rPr lang="en-US" altLang="zh-CN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</a:t>
            </a:r>
            <a:r>
              <a:rPr lang="en-US" altLang="zh-CN" sz="2400" b="1" baseline="-25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x</a:t>
            </a: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9698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484100" y="126111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6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 charset="-122"/>
        <a:cs typeface="Arial"/>
      </a:majorFont>
      <a:minorFont>
        <a:latin typeface="Calibri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54</Paragraphs>
  <Slides>12</Slides>
  <Notes>11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13">
      <vt:lpstr>Office 主题​​</vt:lpstr>
      <vt:lpstr>电阻的测量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2020-10-21T18:58:33.783</cp:lastPrinted>
  <dcterms:created xsi:type="dcterms:W3CDTF">2020-10-21T18:58:33Z</dcterms:created>
  <dcterms:modified xsi:type="dcterms:W3CDTF">2020-10-21T10:58:38Z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