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717" r:id="rId3"/>
    <p:sldMasterId id="2147483941" r:id="rId4"/>
  </p:sldMasterIdLst>
  <p:notesMasterIdLst>
    <p:notesMasterId r:id="rId5"/>
  </p:notesMasterIdLst>
  <p:sldIdLst>
    <p:sldId id="256" r:id="rId6"/>
    <p:sldId id="372" r:id="rId7"/>
    <p:sldId id="300" r:id="rId8"/>
    <p:sldId id="377" r:id="rId9"/>
    <p:sldId id="323" r:id="rId10"/>
    <p:sldId id="374" r:id="rId11"/>
    <p:sldId id="373" r:id="rId12"/>
    <p:sldId id="381" r:id="rId13"/>
    <p:sldId id="378" r:id="rId14"/>
    <p:sldId id="380" r:id="rId15"/>
    <p:sldId id="375" r:id="rId16"/>
    <p:sldId id="376" r:id="rId17"/>
    <p:sldId id="382" r:id="rId18"/>
    <p:sldId id="384" r:id="rId19"/>
  </p:sldIdLst>
  <p:sldSz cx="9144000" cy="6858000" type="screen4x3"/>
  <p:notesSz cx="6858000" cy="9144000"/>
  <p:custDataLst>
    <p:tags r:id="rId20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slideMaster" Target="slideMasters/slideMaster2.xml" /><Relationship Id="rId20" Type="http://schemas.openxmlformats.org/officeDocument/2006/relationships/tags" Target="tags/tag2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notesMaster" Target="notesMasters/notes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5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2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3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4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5125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5126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7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23D2DA-3D77-4A67-99F0-7B606A24FAD2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819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024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253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662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867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408642-EF75-4A0A-A014-A6A4F30E693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B8A683-8F7A-473D-A728-9234270119A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F3A06AE-AC98-4FEB-87D8-15B0D76700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65" r:id="rId2"/>
    <p:sldLayoutId id="2147483966" r:id="rId3"/>
    <p:sldLayoutId id="2147483967" r:id="rId4"/>
    <p:sldLayoutId id="2147483968" r:id="rId5"/>
    <p:sldLayoutId id="2147483969" r:id="rId6"/>
    <p:sldLayoutId id="2147483970" r:id="rId7"/>
    <p:sldLayoutId id="2147483971" r:id="rId8"/>
    <p:sldLayoutId id="2147483972" r:id="rId9"/>
    <p:sldLayoutId id="2147483973" r:id="rId10"/>
    <p:sldLayoutId id="2147483974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04A7C3B-4B06-4BB7-8A33-0AE3787C64F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8.w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9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10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11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8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2.png" /><Relationship Id="rId4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47" name="标题 1"/>
          <p:cNvSpPr>
            <a:spLocks noGrp="1"/>
          </p:cNvSpPr>
          <p:nvPr>
            <p:ph type="ctrTitle" idx="4294967295"/>
          </p:nvPr>
        </p:nvSpPr>
        <p:spPr>
          <a:xfrm>
            <a:off x="723900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家庭电路</a:t>
            </a:r>
            <a:endParaRPr lang="zh-CN" altLang="en-US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6148" name="矩形 3"/>
          <p:cNvSpPr/>
          <p:nvPr/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6149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5962650" y="1655762"/>
            <a:ext cx="2667000" cy="22844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1"/>
      <p:bldP spid="6148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矩形 10"/>
          <p:cNvSpPr/>
          <p:nvPr/>
        </p:nvSpPr>
        <p:spPr>
          <a:xfrm>
            <a:off x="241300" y="39688"/>
            <a:ext cx="51657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家庭电路的组成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170" name="图片 2"/>
          <p:cNvPicPr/>
          <p:nvPr/>
        </p:nvPicPr>
        <p:blipFill>
          <a:blip r:embed="rId3"/>
          <a:srcRect l="30253" t="25089" r="5893" b="16303"/>
          <a:stretch>
            <a:fillRect/>
          </a:stretch>
        </p:blipFill>
        <p:spPr>
          <a:xfrm>
            <a:off x="542925" y="1228725"/>
            <a:ext cx="8356600" cy="4794250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矩形 10"/>
          <p:cNvSpPr>
            <a:spLocks noChangeArrowheads="1"/>
          </p:cNvSpPr>
          <p:nvPr/>
        </p:nvSpPr>
        <p:spPr bwMode="auto">
          <a:xfrm>
            <a:off x="184785" y="3804920"/>
            <a:ext cx="8774430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电能表：记录电路消耗的电能。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总开关：控制整个家庭电路的通断。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保险丝（空气开关）：电路中电流过大时，及时切断电路。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保险丝的材料一般用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电阻大，熔点低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的铅锑合金。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9218" name="图片 1"/>
          <p:cNvPicPr/>
          <p:nvPr/>
        </p:nvPicPr>
        <p:blipFill>
          <a:blip r:embed="rId3"/>
          <a:srcRect b="20317"/>
          <a:stretch>
            <a:fillRect/>
          </a:stretch>
        </p:blipFill>
        <p:spPr>
          <a:xfrm>
            <a:off x="688975" y="708025"/>
            <a:ext cx="7291388" cy="26304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能给电路中的导体提供持续电压的装置称为______，小灯与电键是______联连接的，在家庭电路中，各用电器之间是______联连接的（后两空格均选填“串”或“并”）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如图中所示的家庭电路，请填写图中各部分的名称：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1266" name="图片 670654575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355725" y="4276725"/>
            <a:ext cx="4086225" cy="15525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7" name="矩形 4"/>
          <p:cNvSpPr/>
          <p:nvPr/>
        </p:nvSpPr>
        <p:spPr>
          <a:xfrm>
            <a:off x="6681470" y="241935"/>
            <a:ext cx="1005840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电压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68" name="矩形 5"/>
          <p:cNvSpPr/>
          <p:nvPr/>
        </p:nvSpPr>
        <p:spPr>
          <a:xfrm>
            <a:off x="1129665" y="757555"/>
            <a:ext cx="1005840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串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69" name="矩形 6"/>
          <p:cNvSpPr/>
          <p:nvPr/>
        </p:nvSpPr>
        <p:spPr>
          <a:xfrm>
            <a:off x="7687310" y="763905"/>
            <a:ext cx="1005840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并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矩形 10"/>
          <p:cNvSpPr>
            <a:spLocks noChangeArrowheads="1"/>
          </p:cNvSpPr>
          <p:nvPr/>
        </p:nvSpPr>
        <p:spPr bwMode="auto">
          <a:xfrm>
            <a:off x="187325" y="1079500"/>
            <a:ext cx="8648065" cy="203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零线、火线：进户线的两条电线。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零线和火线间的电压为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220V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零线在入户前已经和大地相连。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3314" name="矩形 10"/>
          <p:cNvSpPr/>
          <p:nvPr/>
        </p:nvSpPr>
        <p:spPr>
          <a:xfrm>
            <a:off x="169862" y="252412"/>
            <a:ext cx="3903662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二、零线和火线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315" name="图片 7"/>
          <p:cNvPicPr/>
          <p:nvPr/>
        </p:nvPicPr>
        <p:blipFill>
          <a:blip r:embed="rId2"/>
          <a:srcRect b="20319"/>
          <a:stretch>
            <a:fillRect/>
          </a:stretch>
        </p:blipFill>
        <p:spPr>
          <a:xfrm>
            <a:off x="546100" y="3732212"/>
            <a:ext cx="7605712" cy="27447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矩形 10"/>
          <p:cNvSpPr>
            <a:spLocks noChangeArrowheads="1"/>
          </p:cNvSpPr>
          <p:nvPr/>
        </p:nvSpPr>
        <p:spPr bwMode="auto">
          <a:xfrm>
            <a:off x="342265" y="392430"/>
            <a:ext cx="7867015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试电笔：判断零线和火线的工具。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4338" name="图片 2"/>
          <p:cNvPicPr/>
          <p:nvPr/>
        </p:nvPicPr>
        <p:blipFill>
          <a:blip r:embed="rId2"/>
          <a:srcRect l="57224" t="21920" r="21530" b="34778"/>
          <a:stretch>
            <a:fillRect/>
          </a:stretch>
        </p:blipFill>
        <p:spPr>
          <a:xfrm>
            <a:off x="419100" y="1933575"/>
            <a:ext cx="3365500" cy="38576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39" name="图片 5"/>
          <p:cNvPicPr/>
          <p:nvPr/>
        </p:nvPicPr>
        <p:blipFill>
          <a:blip r:embed="rId3"/>
          <a:stretch>
            <a:fillRect/>
          </a:stretch>
        </p:blipFill>
        <p:spPr>
          <a:xfrm>
            <a:off x="4335462" y="1624012"/>
            <a:ext cx="3744912" cy="2928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10"/>
          <p:cNvSpPr>
            <a:spLocks noChangeArrowheads="1"/>
          </p:cNvSpPr>
          <p:nvPr/>
        </p:nvSpPr>
        <p:spPr bwMode="auto">
          <a:xfrm>
            <a:off x="4193540" y="5127625"/>
            <a:ext cx="4405630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火线（正极）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→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金属笔尖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→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电阻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→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氖管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→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金属笔尾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→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人体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→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大地（负极）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10"/>
          <p:cNvSpPr>
            <a:spLocks noChangeArrowheads="1"/>
          </p:cNvSpPr>
          <p:nvPr/>
        </p:nvSpPr>
        <p:spPr bwMode="auto">
          <a:xfrm>
            <a:off x="296545" y="461645"/>
            <a:ext cx="877443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观察家庭电路的电路图，开关和电灯是如何连接的？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开关为什么要接到火线上，接到零线上行不行？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5362" name="图片 1"/>
          <p:cNvPicPr/>
          <p:nvPr/>
        </p:nvPicPr>
        <p:blipFill>
          <a:blip r:embed="rId3"/>
          <a:srcRect b="20319"/>
          <a:stretch>
            <a:fillRect/>
          </a:stretch>
        </p:blipFill>
        <p:spPr>
          <a:xfrm>
            <a:off x="354012" y="2357438"/>
            <a:ext cx="7605712" cy="27447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下列关于家庭用电知识的说法正确的是(      )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A．制作保险丝应选择熔点较高，电阻较小的材料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B．用电器工作时零线中没有电流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乙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处应装用电器，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甲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处应装开关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D．使用螺丝刀形状的试电笔时手不能接触上端的金属帽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7410" name="图片 100010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057775" y="4022725"/>
            <a:ext cx="2928938" cy="1970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1" name="矩形 1"/>
          <p:cNvSpPr/>
          <p:nvPr/>
        </p:nvSpPr>
        <p:spPr>
          <a:xfrm>
            <a:off x="5624195" y="362585"/>
            <a:ext cx="43942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C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461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利用试电笔可以方便地判断出照明电路中的火线和零线．如图所示的是使用试电笔的几种方法，其中正确的是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（  ）</a:t>
            </a:r>
            <a:endParaRPr 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endParaRPr 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endParaRPr 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A．只有（1）（2）	B．只有（2）（3）	</a:t>
            </a:r>
            <a:endParaRPr 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C．只有（3）（4）	D．只有（1）（4）</a:t>
            </a:r>
            <a:endParaRPr 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9458" name="图片 1"/>
          <p:cNvPicPr/>
          <p:nvPr/>
        </p:nvPicPr>
        <p:blipFill>
          <a:blip r:embed="rId3"/>
          <a:stretch>
            <a:fillRect/>
          </a:stretch>
        </p:blipFill>
        <p:spPr>
          <a:xfrm>
            <a:off x="1743075" y="1830388"/>
            <a:ext cx="5295900" cy="1495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59" name="矩形 2"/>
          <p:cNvSpPr/>
          <p:nvPr/>
        </p:nvSpPr>
        <p:spPr>
          <a:xfrm>
            <a:off x="845820" y="1634490"/>
            <a:ext cx="43942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 fontAlgn="base"/>
            <a:r>
              <a:rPr lang="en-US" altLang="zh-CN" sz="28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cs"/>
              </a:rPr>
              <a:t>D</a:t>
            </a:r>
            <a:endParaRPr lang="en-US" altLang="zh-CN" sz="2800" b="1" strike="noStrike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3322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如图所示，当开关S闭合后，发现电灯L不亮，用测电笔测试a、d两点时，氖管都发光，测试b、c两点时，两点都不能使氖管发光，则故障可能是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(      )</a:t>
            </a:r>
            <a:endParaRPr 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A．火线与零线短路	B．a、d之间某处断路</a:t>
            </a:r>
            <a:endParaRPr 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C．电灯的灯丝断了	D．b、c之间某处断路</a:t>
            </a:r>
            <a:endParaRPr 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21506" name="矩形 2"/>
          <p:cNvSpPr/>
          <p:nvPr/>
        </p:nvSpPr>
        <p:spPr>
          <a:xfrm>
            <a:off x="6509385" y="1685925"/>
            <a:ext cx="43942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D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21507" name="图片 100011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85825" y="4167188"/>
            <a:ext cx="2522538" cy="17319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矩形 10"/>
          <p:cNvSpPr>
            <a:spLocks noChangeArrowheads="1"/>
          </p:cNvSpPr>
          <p:nvPr/>
        </p:nvSpPr>
        <p:spPr bwMode="auto">
          <a:xfrm>
            <a:off x="170180" y="3795395"/>
            <a:ext cx="864806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“L”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为火线；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“N”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为零线；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“E”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为地线。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地线的作用：与用电器的金属外壳相连，将金属外壳带的电，导入大地，不致对人造成伤害。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三孔插座：左零右火上接地。</a:t>
            </a:r>
            <a:endParaRPr lang="en-US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23554" name="矩形 10"/>
          <p:cNvSpPr/>
          <p:nvPr/>
        </p:nvSpPr>
        <p:spPr>
          <a:xfrm>
            <a:off x="169862" y="252412"/>
            <a:ext cx="6764338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三、三线插头和漏电保护器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3555" name="图片 1"/>
          <p:cNvPicPr/>
          <p:nvPr/>
        </p:nvPicPr>
        <p:blipFill>
          <a:blip r:embed="rId2"/>
          <a:srcRect l="60609" t="18723" r="17809" b="52399"/>
          <a:stretch>
            <a:fillRect/>
          </a:stretch>
        </p:blipFill>
        <p:spPr>
          <a:xfrm>
            <a:off x="368300" y="1362075"/>
            <a:ext cx="2736850" cy="2058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6" name="图片 2"/>
          <p:cNvPicPr/>
          <p:nvPr/>
        </p:nvPicPr>
        <p:blipFill>
          <a:blip r:embed="rId2"/>
          <a:srcRect l="60609" t="48182" r="17809" b="23713"/>
          <a:stretch>
            <a:fillRect/>
          </a:stretch>
        </p:blipFill>
        <p:spPr>
          <a:xfrm>
            <a:off x="4122738" y="1362075"/>
            <a:ext cx="2811462" cy="2060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矩形 10"/>
          <p:cNvSpPr>
            <a:spLocks noChangeArrowheads="1"/>
          </p:cNvSpPr>
          <p:nvPr/>
        </p:nvSpPr>
        <p:spPr bwMode="auto">
          <a:xfrm>
            <a:off x="3599180" y="824865"/>
            <a:ext cx="5313045" cy="203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如果电流经过人体流入大地，漏电保护器就会迅速切断电流，对人身起到保护作用。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24578" name="图片 4"/>
          <p:cNvPicPr/>
          <p:nvPr/>
        </p:nvPicPr>
        <p:blipFill>
          <a:blip r:embed="rId2"/>
          <a:srcRect l="60246" t="41444" r="19896" b="27607"/>
          <a:stretch>
            <a:fillRect/>
          </a:stretch>
        </p:blipFill>
        <p:spPr>
          <a:xfrm>
            <a:off x="255588" y="825500"/>
            <a:ext cx="2894012" cy="2536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79" name="矩形 10"/>
          <p:cNvSpPr>
            <a:spLocks noChangeArrowheads="1"/>
          </p:cNvSpPr>
          <p:nvPr/>
        </p:nvSpPr>
        <p:spPr bwMode="auto">
          <a:xfrm>
            <a:off x="325120" y="3780790"/>
            <a:ext cx="8587105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保险丝：电路中电流过大时，及时切断电流。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漏电保护器：电流通过人体，及时切断电流。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5631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下列关于生活用电常识的说法中，符合要求的是（  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A．输电线进户必须先接空气开关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B．使用试电笔时，手指必须接触到笔尾的金属帽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C．从实际效果上看，家庭电路中的开关接在火线或零线上都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行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D．三脚插头的用电器也可以改为两脚插头插入两孔插座中使用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6．关于安全用电，下列说法正确的是（　　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A．发生触电事故时，要立即切断电源	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B．使用测电笔时，手指不能接触笔尾金属体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C．安装开关时，应把开关接在零线上	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D．选用插座时，所有家用电器都使用两孔插座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25602" name="矩形 2"/>
          <p:cNvSpPr/>
          <p:nvPr/>
        </p:nvSpPr>
        <p:spPr>
          <a:xfrm>
            <a:off x="6870700" y="362585"/>
            <a:ext cx="43942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B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25603" name="矩形 1"/>
          <p:cNvSpPr/>
          <p:nvPr/>
        </p:nvSpPr>
        <p:spPr>
          <a:xfrm>
            <a:off x="5702300" y="3078480"/>
            <a:ext cx="43942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A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学习电学知识时，小明用测电笔辨别火线，他应采用图______（选填“甲”或“乙”）的操作方法；当他开冰箱门时感觉电冰箱的金属门有“麻电”，则可能是图丙中与插头______（选填“①”、“②”或“③”）相连的导线断路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27650" name="矩形 2"/>
          <p:cNvSpPr/>
          <p:nvPr/>
        </p:nvSpPr>
        <p:spPr>
          <a:xfrm>
            <a:off x="7688263" y="167005"/>
            <a:ext cx="540385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乙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51" name="矩形 1"/>
          <p:cNvSpPr/>
          <p:nvPr/>
        </p:nvSpPr>
        <p:spPr>
          <a:xfrm>
            <a:off x="6840538" y="1394460"/>
            <a:ext cx="380365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1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27652" name="图片 100022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2438" y="3197225"/>
            <a:ext cx="5249862" cy="2095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3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544300" y="110109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54</Paragraphs>
  <Slides>14</Slides>
  <Notes>9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15">
      <vt:lpstr>Office 主题​​</vt:lpstr>
      <vt:lpstr>家庭电路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2020-11-09T17:16:55.263</cp:lastPrinted>
  <dcterms:created xsi:type="dcterms:W3CDTF">2020-11-09T17:16:55Z</dcterms:created>
  <dcterms:modified xsi:type="dcterms:W3CDTF">2020-11-09T09:16:56Z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