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3696" r:id="rId4"/>
    <p:sldMasterId id="2147483976" r:id="rId5"/>
    <p:sldMasterId id="2147484287" r:id="rId6"/>
  </p:sldMasterIdLst>
  <p:notesMasterIdLst>
    <p:notesMasterId r:id="rId7"/>
  </p:notesMasterIdLst>
  <p:sldIdLst>
    <p:sldId id="256" r:id="rId8"/>
    <p:sldId id="303" r:id="rId9"/>
    <p:sldId id="464" r:id="rId10"/>
    <p:sldId id="574" r:id="rId11"/>
    <p:sldId id="575" r:id="rId12"/>
    <p:sldId id="546" r:id="rId13"/>
    <p:sldId id="557" r:id="rId14"/>
    <p:sldId id="576" r:id="rId15"/>
    <p:sldId id="485" r:id="rId16"/>
    <p:sldId id="577" r:id="rId17"/>
    <p:sldId id="578" r:id="rId18"/>
    <p:sldId id="579" r:id="rId19"/>
    <p:sldId id="581" r:id="rId20"/>
    <p:sldId id="582" r:id="rId21"/>
    <p:sldId id="583" r:id="rId22"/>
    <p:sldId id="584" r:id="rId23"/>
  </p:sldIdLst>
  <p:sldSz cx="9144000" cy="6858000" type="screen4x3"/>
  <p:notesSz cx="6858000" cy="9144000"/>
  <p:custDataLst>
    <p:tags r:id="rId24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slide" Target="slides/slide11.xml" /><Relationship Id="rId19" Type="http://schemas.openxmlformats.org/officeDocument/2006/relationships/slide" Target="slides/slide12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3.xml" /><Relationship Id="rId21" Type="http://schemas.openxmlformats.org/officeDocument/2006/relationships/slide" Target="slides/slide14.xml" /><Relationship Id="rId22" Type="http://schemas.openxmlformats.org/officeDocument/2006/relationships/slide" Target="slides/slide15.xml" /><Relationship Id="rId23" Type="http://schemas.openxmlformats.org/officeDocument/2006/relationships/slide" Target="slides/slide16.xml" /><Relationship Id="rId24" Type="http://schemas.openxmlformats.org/officeDocument/2006/relationships/tags" Target="tags/tag15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2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717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717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3CEF890F-AAD3-4B7C-BEDE-4E329A790ED1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铜的小，镍铬大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铜的小，镍铬大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6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2770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4818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铜的小，镍铬大</a:t>
            </a:r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6866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铜的小，镍铬大</a:t>
            </a:r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8914" name="文本占位符 2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 charset="0"/>
              <a:ea typeface="+mn-ea" charset="0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 charset="0"/>
              <a:ea typeface="+mn-ea" charset="0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 charset="0"/>
              <a:ea typeface="+mn-ea" charset="0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 charset="0"/>
              <a:ea typeface="+mn-ea" charset="0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 charset="0"/>
              <a:ea typeface="+mn-ea" charset="0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 charset="0"/>
                <a:ea typeface="+mn-ea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 charset="0"/>
                <a:ea typeface="+mn-ea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136622C0-9C56-45FA-BADA-203B6817027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8" r:id="rId1"/>
    <p:sldLayoutId id="2147484289" r:id="rId2"/>
    <p:sldLayoutId id="2147484290" r:id="rId3"/>
    <p:sldLayoutId id="2147484291" r:id="rId4"/>
    <p:sldLayoutId id="2147484292" r:id="rId5"/>
    <p:sldLayoutId id="2147484293" r:id="rId6"/>
    <p:sldLayoutId id="2147484294" r:id="rId7"/>
    <p:sldLayoutId id="2147484295" r:id="rId8"/>
    <p:sldLayoutId id="2147484296" r:id="rId9"/>
    <p:sldLayoutId id="2147484297" r:id="rId10"/>
    <p:sldLayoutId id="214748429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 charset="0"/>
          <a:ea typeface="+mn-ea" charset="0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 charset="0"/>
          <a:ea typeface="+mn-ea" charset="0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 charset="0"/>
          <a:ea typeface="+mn-ea" charset="0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 charset="0"/>
                <a:ea typeface="+mn-ea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 charset="0"/>
                <a:ea typeface="+mn-ea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233B107-DA8B-4344-ADED-4620286C944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 charset="0"/>
          <a:ea typeface="+mn-ea" charset="0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 charset="0"/>
          <a:ea typeface="+mn-ea" charset="0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 charset="0"/>
          <a:ea typeface="+mn-ea" charset="0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 charset="0"/>
                <a:ea typeface="+mn-ea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 charset="0"/>
                <a:ea typeface="+mn-ea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D1EEEE0-53E5-4517-951D-058B2CCEBAE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0" r:id="rId1"/>
    <p:sldLayoutId id="2147484311" r:id="rId2"/>
    <p:sldLayoutId id="2147484312" r:id="rId3"/>
    <p:sldLayoutId id="2147484313" r:id="rId4"/>
    <p:sldLayoutId id="2147484314" r:id="rId5"/>
    <p:sldLayoutId id="2147484315" r:id="rId6"/>
    <p:sldLayoutId id="2147484316" r:id="rId7"/>
    <p:sldLayoutId id="2147484317" r:id="rId8"/>
    <p:sldLayoutId id="2147484318" r:id="rId9"/>
    <p:sldLayoutId id="2147484319" r:id="rId10"/>
    <p:sldLayoutId id="214748432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 charset="0"/>
          <a:ea typeface="+mn-ea" charset="0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 charset="0"/>
          <a:ea typeface="+mn-ea" charset="0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 charset="0"/>
          <a:ea typeface="+mn-ea" charset="0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 charset="0"/>
                <a:ea typeface="+mn-ea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 charset="0"/>
                <a:ea typeface="+mn-ea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2B22C5AD-E3FC-4972-8D79-14FD2516B11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 charset="0"/>
          <a:ea typeface="+mn-ea" charset="0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 charset="0"/>
          <a:ea typeface="+mn-ea" charset="0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 charset="0"/>
          <a:ea typeface="+mn-ea" charset="0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 charset="0"/>
                <a:ea typeface="+mn-ea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 charset="0"/>
                <a:ea typeface="+mn-ea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79962DCA-4361-4DFF-A05F-3D9223B0475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 charset="0"/>
          <a:ea typeface="+mn-ea" charset="0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 charset="0"/>
          <a:ea typeface="+mn-ea" charset="0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 charset="0"/>
          <a:ea typeface="+mn-ea" charset="0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 charset="0"/>
                <a:ea typeface="+mn-ea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 charset="0"/>
                <a:ea typeface="+mn-ea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 charset="0"/>
                <a:ea typeface="+mn-ea" charset="0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 charset="0"/>
                <a:ea typeface="+mn-ea" charset="0"/>
                <a:cs typeface="+mn-cs"/>
              </a:defRPr>
            </a:lvl9pPr>
          </a:lstStyle>
          <a:p>
            <a:pPr lvl="0" algn="r"/>
            <a:fld id="{B8D05F2E-5C34-4989-8F14-383FAEA6CC2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3" r:id="rId1"/>
    <p:sldLayoutId id="2147484344" r:id="rId2"/>
    <p:sldLayoutId id="2147484345" r:id="rId3"/>
    <p:sldLayoutId id="2147484346" r:id="rId4"/>
    <p:sldLayoutId id="2147484347" r:id="rId5"/>
    <p:sldLayoutId id="2147484348" r:id="rId6"/>
    <p:sldLayoutId id="2147484349" r:id="rId7"/>
    <p:sldLayoutId id="2147484350" r:id="rId8"/>
    <p:sldLayoutId id="2147484351" r:id="rId9"/>
    <p:sldLayoutId id="2147484352" r:id="rId10"/>
    <p:sldLayoutId id="214748435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 charset="0"/>
          <a:ea typeface="+mn-ea" charset="0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 charset="0"/>
          <a:ea typeface="+mn-ea" charset="0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 charset="0"/>
          <a:ea typeface="+mn-ea" charset="0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 charset="0"/>
          <a:ea typeface="+mn-ea" charset="0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 charset="0"/>
          <a:ea typeface="+mn-ea" charset="0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.jpeg" /><Relationship Id="rId4" Type="http://schemas.openxmlformats.org/officeDocument/2006/relationships/image" Target="../media/image4.png" /><Relationship Id="rId5" Type="http://schemas.openxmlformats.org/officeDocument/2006/relationships/image" Target="../media/image5.jpeg" /><Relationship Id="rId6" Type="http://schemas.openxmlformats.org/officeDocument/2006/relationships/image" Target="../media/image6.jpeg" /><Relationship Id="rId7" Type="http://schemas.openxmlformats.org/officeDocument/2006/relationships/image" Target="../media/image7.jpeg" /><Relationship Id="rId8" Type="http://schemas.openxmlformats.org/officeDocument/2006/relationships/image" Target="../media/image8.jpeg" /><Relationship Id="rId9" Type="http://schemas.openxmlformats.org/officeDocument/2006/relationships/tags" Target="../tags/tag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3.xml" /><Relationship Id="rId4" Type="http://schemas.openxmlformats.org/officeDocument/2006/relationships/tags" Target="../tags/tag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3.jpeg" /><Relationship Id="rId4" Type="http://schemas.openxmlformats.org/officeDocument/2006/relationships/image" Target="../media/image4.png" /><Relationship Id="rId5" Type="http://schemas.openxmlformats.org/officeDocument/2006/relationships/image" Target="../media/image5.jpeg" /><Relationship Id="rId6" Type="http://schemas.openxmlformats.org/officeDocument/2006/relationships/image" Target="../media/image6.jpeg" /><Relationship Id="rId7" Type="http://schemas.openxmlformats.org/officeDocument/2006/relationships/image" Target="../media/image7.jpeg" /><Relationship Id="rId8" Type="http://schemas.openxmlformats.org/officeDocument/2006/relationships/image" Target="../media/image8.jpeg" /><Relationship Id="rId9" Type="http://schemas.openxmlformats.org/officeDocument/2006/relationships/tags" Target="../tags/tag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10.xml" /><Relationship Id="rId4" Type="http://schemas.openxmlformats.org/officeDocument/2006/relationships/tags" Target="../tags/tag1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1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1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1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电流与电压和电阻的关系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197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932488" y="1924050"/>
            <a:ext cx="2681288" cy="1720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0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7" name="矩形 10"/>
          <p:cNvSpPr>
            <a:spLocks noChangeArrowheads="1"/>
          </p:cNvSpPr>
          <p:nvPr/>
        </p:nvSpPr>
        <p:spPr bwMode="auto">
          <a:xfrm>
            <a:off x="5105400" y="1854200"/>
            <a:ext cx="368617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水压越大，水流越大；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anose="02010509060101010101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水管越粗，水流越大。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9218" name="图片 1"/>
          <p:cNvPicPr/>
          <p:nvPr/>
        </p:nvPicPr>
        <p:blipFill>
          <a:blip r:embed="rId3"/>
          <a:stretch>
            <a:fillRect/>
          </a:stretch>
        </p:blipFill>
        <p:spPr>
          <a:xfrm>
            <a:off x="377825" y="857250"/>
            <a:ext cx="4435475" cy="4435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矩形标注 4"/>
          <p:cNvSpPr/>
          <p:nvPr/>
        </p:nvSpPr>
        <p:spPr>
          <a:xfrm>
            <a:off x="3046412" y="4621212"/>
            <a:ext cx="1709738" cy="671512"/>
          </a:xfrm>
          <a:prstGeom prst="wedgeRectCallout">
            <a:avLst>
              <a:gd name="adj1" fmla="val -60028"/>
              <a:gd name="adj2" fmla="val -105954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提供水压</a:t>
            </a:r>
            <a:endParaRPr lang="zh-CN" altLang="en-US" sz="2800" b="1">
              <a:solidFill>
                <a:srgbClr val="FFFFFF"/>
              </a:solidFill>
              <a:latin typeface="Calibri" pitchFamily="34" charset="0"/>
              <a:ea typeface="宋体" panose="02010600030101010101" pitchFamily="2" charset="-122"/>
            </a:endParaRPr>
          </a:p>
        </p:txBody>
      </p:sp>
      <p:sp>
        <p:nvSpPr>
          <p:cNvPr id="9220" name="矩形标注 5"/>
          <p:cNvSpPr/>
          <p:nvPr/>
        </p:nvSpPr>
        <p:spPr>
          <a:xfrm>
            <a:off x="2693988" y="1260475"/>
            <a:ext cx="1709738" cy="671512"/>
          </a:xfrm>
          <a:prstGeom prst="wedgeRectCallout">
            <a:avLst>
              <a:gd name="adj1" fmla="val -61514"/>
              <a:gd name="adj2" fmla="val 198583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阻碍水流</a:t>
            </a:r>
            <a:endParaRPr lang="zh-CN" altLang="en-US" sz="2800" b="1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21" name="矩形 10"/>
          <p:cNvSpPr>
            <a:spLocks noChangeArrowheads="1"/>
          </p:cNvSpPr>
          <p:nvPr/>
        </p:nvSpPr>
        <p:spPr bwMode="auto">
          <a:xfrm>
            <a:off x="1461770" y="5455285"/>
            <a:ext cx="66167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电流与电压和电阻有什么关系呢？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5" name="矩形 2"/>
          <p:cNvSpPr/>
          <p:nvPr/>
        </p:nvSpPr>
        <p:spPr>
          <a:xfrm>
            <a:off x="295275" y="1689100"/>
            <a:ext cx="8547100" cy="421195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小组协作：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、怎样测量电阻两端的电压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、怎样测量通过电阻的电流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、研究电流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I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如何随电压的变化而变化，要改变电阻两端电压，你能想到几种改变电压的方法？哪种最简便？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4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、实验中那个量是不变的？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5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滑动变阻器在实验中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的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作用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是什么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1266" name="矩形 10"/>
          <p:cNvSpPr/>
          <p:nvPr/>
        </p:nvSpPr>
        <p:spPr>
          <a:xfrm>
            <a:off x="295275" y="220662"/>
            <a:ext cx="66929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一、探究电流与电压的关系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67" name="文本框 7"/>
          <p:cNvSpPr/>
          <p:nvPr/>
        </p:nvSpPr>
        <p:spPr>
          <a:xfrm>
            <a:off x="295275" y="1103312"/>
            <a:ext cx="149225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设计实验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3" name="文本框 7"/>
          <p:cNvSpPr/>
          <p:nvPr/>
        </p:nvSpPr>
        <p:spPr>
          <a:xfrm>
            <a:off x="295275" y="192088"/>
            <a:ext cx="311785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实验电路图与实物图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pSp>
        <p:nvGrpSpPr>
          <p:cNvPr id="13314" name="Group 3"/>
          <p:cNvGrpSpPr/>
          <p:nvPr/>
        </p:nvGrpSpPr>
        <p:grpSpPr>
          <a:xfrm>
            <a:off x="468312" y="1892300"/>
            <a:ext cx="3297238" cy="2924175"/>
            <a:chExt cx="1957" cy="1708"/>
          </a:xfrm>
        </p:grpSpPr>
        <p:sp>
          <p:nvSpPr>
            <p:cNvPr id="13315" name="Rectangle 4"/>
            <p:cNvSpPr/>
            <p:nvPr/>
          </p:nvSpPr>
          <p:spPr>
            <a:xfrm>
              <a:off x="158" y="161"/>
              <a:ext cx="1658" cy="85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000">
                <a:latin typeface="Arial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3316" name="Group 5"/>
            <p:cNvGrpSpPr/>
            <p:nvPr/>
          </p:nvGrpSpPr>
          <p:grpSpPr>
            <a:xfrm>
              <a:off x="710" y="0"/>
              <a:ext cx="79" cy="320"/>
              <a:chExt cx="85" cy="340"/>
            </a:xfrm>
          </p:grpSpPr>
          <p:sp>
            <p:nvSpPr>
              <p:cNvPr id="13317" name="Rectangle 19"/>
              <p:cNvSpPr/>
              <p:nvPr/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anose="02010600030101010101" pitchFamily="2" charset="-122"/>
                </a:endParaRPr>
              </a:p>
            </p:txBody>
          </p:sp>
          <p:cxnSp>
            <p:nvCxnSpPr>
              <p:cNvPr id="13318" name="Line 20"/>
              <p:cNvCxnSpPr/>
              <p:nvPr/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3319" name="Line 21"/>
              <p:cNvCxnSpPr/>
              <p:nvPr/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grpSp>
          <p:nvGrpSpPr>
            <p:cNvPr id="13320" name="Group 9"/>
            <p:cNvGrpSpPr/>
            <p:nvPr/>
          </p:nvGrpSpPr>
          <p:grpSpPr>
            <a:xfrm>
              <a:off x="1316" y="80"/>
              <a:ext cx="263" cy="161"/>
              <a:chExt cx="256" cy="142"/>
            </a:xfrm>
          </p:grpSpPr>
          <p:sp>
            <p:nvSpPr>
              <p:cNvPr id="13321" name="Rectangle 15"/>
              <p:cNvSpPr/>
              <p:nvPr/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13322" name="Line 16"/>
              <p:cNvCxnSpPr/>
              <p:nvPr/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13323" name="Oval 17"/>
              <p:cNvSpPr/>
              <p:nvPr/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3324" name="Rectangle 178"/>
            <p:cNvSpPr/>
            <p:nvPr/>
          </p:nvSpPr>
          <p:spPr>
            <a:xfrm>
              <a:off x="482" y="964"/>
              <a:ext cx="366" cy="114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13325" name="Group 14"/>
            <p:cNvGrpSpPr/>
            <p:nvPr/>
          </p:nvGrpSpPr>
          <p:grpSpPr>
            <a:xfrm>
              <a:off x="1361" y="766"/>
              <a:ext cx="596" cy="312"/>
              <a:chExt cx="726" cy="363"/>
            </a:xfrm>
          </p:grpSpPr>
          <p:sp>
            <p:nvSpPr>
              <p:cNvPr id="13326" name="Rectangle 181"/>
              <p:cNvSpPr/>
              <p:nvPr/>
            </p:nvSpPr>
            <p:spPr>
              <a:xfrm>
                <a:off x="0" y="0"/>
                <a:ext cx="726" cy="36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13327" name="Line 182"/>
              <p:cNvCxnSpPr/>
              <p:nvPr/>
            </p:nvCxnSpPr>
            <p:spPr>
              <a:xfrm>
                <a:off x="227" y="0"/>
                <a:ext cx="31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3328" name="Line 183"/>
              <p:cNvCxnSpPr/>
              <p:nvPr/>
            </p:nvCxnSpPr>
            <p:spPr>
              <a:xfrm flipH="1">
                <a:off x="227" y="0"/>
                <a:ext cx="0" cy="22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triangle" len="lg"/>
              </a:ln>
            </p:spPr>
          </p:cxnSp>
          <p:sp>
            <p:nvSpPr>
              <p:cNvPr id="13329" name="Rectangle 184"/>
              <p:cNvSpPr/>
              <p:nvPr/>
            </p:nvSpPr>
            <p:spPr>
              <a:xfrm>
                <a:off x="0" y="227"/>
                <a:ext cx="453" cy="136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13330" name="Group 19"/>
            <p:cNvGrpSpPr/>
            <p:nvPr/>
          </p:nvGrpSpPr>
          <p:grpSpPr>
            <a:xfrm>
              <a:off x="0" y="358"/>
              <a:ext cx="284" cy="305"/>
              <a:chOff x="0" y="46"/>
              <a:chExt cx="284" cy="305"/>
            </a:xfrm>
          </p:grpSpPr>
          <p:sp>
            <p:nvSpPr>
              <p:cNvPr id="13331" name="Oval 197"/>
              <p:cNvSpPr/>
              <p:nvPr/>
            </p:nvSpPr>
            <p:spPr>
              <a:xfrm>
                <a:off x="0" y="57"/>
                <a:ext cx="284" cy="28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3332" name="Text Box 198"/>
              <p:cNvSpPr/>
              <p:nvPr/>
            </p:nvSpPr>
            <p:spPr>
              <a:xfrm>
                <a:off x="12" y="46"/>
                <a:ext cx="260" cy="30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itchFamily="18" charset="0"/>
                  </a:rPr>
                  <a:t>A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  <p:grpSp>
          <p:nvGrpSpPr>
            <p:cNvPr id="13333" name="Group 22"/>
            <p:cNvGrpSpPr/>
            <p:nvPr/>
          </p:nvGrpSpPr>
          <p:grpSpPr>
            <a:xfrm flipV="1">
              <a:off x="158" y="988"/>
              <a:ext cx="974" cy="538"/>
              <a:chExt cx="1049" cy="538"/>
            </a:xfrm>
          </p:grpSpPr>
          <p:cxnSp>
            <p:nvCxnSpPr>
              <p:cNvPr id="13334" name="Line 7"/>
              <p:cNvCxnSpPr/>
              <p:nvPr/>
            </p:nvCxnSpPr>
            <p:spPr>
              <a:xfrm>
                <a:off x="0" y="0"/>
                <a:ext cx="104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3335" name="Line 8"/>
              <p:cNvCxnSpPr/>
              <p:nvPr/>
            </p:nvCxnSpPr>
            <p:spPr>
              <a:xfrm flipH="1">
                <a:off x="0" y="0"/>
                <a:ext cx="0" cy="5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oval"/>
              </a:ln>
            </p:spPr>
          </p:cxnSp>
          <p:cxnSp>
            <p:nvCxnSpPr>
              <p:cNvPr id="13336" name="Line 9"/>
              <p:cNvCxnSpPr/>
              <p:nvPr/>
            </p:nvCxnSpPr>
            <p:spPr>
              <a:xfrm flipH="1">
                <a:off x="1049" y="0"/>
                <a:ext cx="0" cy="5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oval"/>
              </a:ln>
            </p:spPr>
          </p:cxnSp>
        </p:grpSp>
        <p:grpSp>
          <p:nvGrpSpPr>
            <p:cNvPr id="13337" name="Group 26"/>
            <p:cNvGrpSpPr/>
            <p:nvPr/>
          </p:nvGrpSpPr>
          <p:grpSpPr>
            <a:xfrm>
              <a:off x="510" y="1390"/>
              <a:ext cx="284" cy="318"/>
              <a:chOff x="0" y="16"/>
              <a:chExt cx="284" cy="318"/>
            </a:xfrm>
          </p:grpSpPr>
          <p:sp>
            <p:nvSpPr>
              <p:cNvPr id="13338" name="Oval 190"/>
              <p:cNvSpPr/>
              <p:nvPr/>
            </p:nvSpPr>
            <p:spPr>
              <a:xfrm>
                <a:off x="0" y="16"/>
                <a:ext cx="284" cy="28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3339" name="Text Box 191"/>
              <p:cNvSpPr/>
              <p:nvPr/>
            </p:nvSpPr>
            <p:spPr>
              <a:xfrm>
                <a:off x="5" y="29"/>
                <a:ext cx="260" cy="30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itchFamily="18" charset="0"/>
                  </a:rPr>
                  <a:t>V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  <p:sp>
          <p:nvSpPr>
            <p:cNvPr id="13340" name="Text Box 4"/>
            <p:cNvSpPr/>
            <p:nvPr/>
          </p:nvSpPr>
          <p:spPr>
            <a:xfrm>
              <a:off x="510" y="681"/>
              <a:ext cx="342" cy="30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R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sp>
          <p:nvSpPr>
            <p:cNvPr id="13341" name="Text Box 4"/>
            <p:cNvSpPr/>
            <p:nvPr/>
          </p:nvSpPr>
          <p:spPr>
            <a:xfrm>
              <a:off x="1396" y="1152"/>
              <a:ext cx="505" cy="25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R'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sp>
          <p:nvSpPr>
            <p:cNvPr id="13342" name="Text Box 116"/>
            <p:cNvSpPr/>
            <p:nvPr/>
          </p:nvSpPr>
          <p:spPr>
            <a:xfrm>
              <a:off x="1361" y="199"/>
              <a:ext cx="226" cy="25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>
                  <a:latin typeface="Times New Roman" pitchFamily="18" charset="0"/>
                </a:rPr>
                <a:t>S</a:t>
              </a:r>
              <a:endParaRPr lang="en-US" altLang="zh-CN" sz="2800" b="1" baseline="-25000">
                <a:latin typeface="Times New Roman" pitchFamily="18" charset="0"/>
              </a:endParaRPr>
            </a:p>
          </p:txBody>
        </p:sp>
      </p:grpSp>
      <p:pic>
        <p:nvPicPr>
          <p:cNvPr id="13343" name="Picture 12" descr="H:\2\人教教参资源\九\图\电阻3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178550" y="3222625"/>
            <a:ext cx="615950" cy="254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44" name="Picture 34" descr="无标题"/>
          <p:cNvPicPr/>
          <p:nvPr/>
        </p:nvPicPr>
        <p:blipFill>
          <a:blip r:embed="rId4"/>
          <a:stretch>
            <a:fillRect/>
          </a:stretch>
        </p:blipFill>
        <p:spPr>
          <a:xfrm>
            <a:off x="7626350" y="3225800"/>
            <a:ext cx="1049338" cy="504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45" name="Picture 3" descr="H:\2\人教教参资源\九\图\铡刀开关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7640638" y="1536700"/>
            <a:ext cx="650875" cy="415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46" name="Picture 6" descr="H:\2\人教教参资源\九\图\电流表.JPG"/>
          <p:cNvPicPr/>
          <p:nvPr/>
        </p:nvPicPr>
        <p:blipFill>
          <a:blip r:embed="rId6"/>
          <a:stretch>
            <a:fillRect/>
          </a:stretch>
        </p:blipFill>
        <p:spPr>
          <a:xfrm>
            <a:off x="4657725" y="2933700"/>
            <a:ext cx="606425" cy="717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47" name="Picture 7" descr="H:\2\人教教参资源\九\图\电压表.JPG"/>
          <p:cNvPicPr/>
          <p:nvPr/>
        </p:nvPicPr>
        <p:blipFill>
          <a:blip r:embed="rId7"/>
          <a:stretch>
            <a:fillRect/>
          </a:stretch>
        </p:blipFill>
        <p:spPr>
          <a:xfrm>
            <a:off x="6145212" y="4130675"/>
            <a:ext cx="730250" cy="742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48" name="Picture 14" descr="H:\2\人教教参资源\九\图\蓄电池.jpg"/>
          <p:cNvPicPr/>
          <p:nvPr/>
        </p:nvPicPr>
        <p:blipFill>
          <a:blip r:embed="rId8"/>
          <a:stretch>
            <a:fillRect/>
          </a:stretch>
        </p:blipFill>
        <p:spPr>
          <a:xfrm>
            <a:off x="5816600" y="1562100"/>
            <a:ext cx="890588" cy="831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49" name="未知"/>
          <p:cNvSpPr/>
          <p:nvPr/>
        </p:nvSpPr>
        <p:spPr>
          <a:xfrm>
            <a:off x="6486525" y="1606550"/>
            <a:ext cx="1274762" cy="28575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684" h="460">
                <a:moveTo>
                  <a:pt x="0" y="52"/>
                </a:moveTo>
                <a:cubicBezTo>
                  <a:pt x="39" y="49"/>
                  <a:pt x="173" y="0"/>
                  <a:pt x="240" y="34"/>
                </a:cubicBezTo>
                <a:cubicBezTo>
                  <a:pt x="308" y="68"/>
                  <a:pt x="345" y="184"/>
                  <a:pt x="404" y="253"/>
                </a:cubicBezTo>
                <a:cubicBezTo>
                  <a:pt x="463" y="321"/>
                  <a:pt x="548" y="430"/>
                  <a:pt x="595" y="445"/>
                </a:cubicBezTo>
                <a:cubicBezTo>
                  <a:pt x="642" y="460"/>
                  <a:pt x="666" y="366"/>
                  <a:pt x="684" y="345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anose="02010600030101010101" pitchFamily="2" charset="-122"/>
            </a:endParaRPr>
          </a:p>
        </p:txBody>
      </p:sp>
      <p:sp>
        <p:nvSpPr>
          <p:cNvPr id="13350" name="未知"/>
          <p:cNvSpPr/>
          <p:nvPr/>
        </p:nvSpPr>
        <p:spPr>
          <a:xfrm>
            <a:off x="8151812" y="1784350"/>
            <a:ext cx="477838" cy="158432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529" h="860">
                <a:moveTo>
                  <a:pt x="0" y="26"/>
                </a:moveTo>
                <a:cubicBezTo>
                  <a:pt x="42" y="33"/>
                  <a:pt x="162" y="0"/>
                  <a:pt x="243" y="71"/>
                </a:cubicBezTo>
                <a:cubicBezTo>
                  <a:pt x="324" y="142"/>
                  <a:pt x="445" y="323"/>
                  <a:pt x="487" y="454"/>
                </a:cubicBezTo>
                <a:cubicBezTo>
                  <a:pt x="529" y="585"/>
                  <a:pt x="494" y="776"/>
                  <a:pt x="496" y="860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351" name="未知"/>
          <p:cNvSpPr/>
          <p:nvPr/>
        </p:nvSpPr>
        <p:spPr>
          <a:xfrm>
            <a:off x="6707188" y="3346450"/>
            <a:ext cx="1223962" cy="774700"/>
          </a:xfrm>
          <a:custGeom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593" h="402">
                <a:moveTo>
                  <a:pt x="0" y="0"/>
                </a:moveTo>
                <a:cubicBezTo>
                  <a:pt x="33" y="45"/>
                  <a:pt x="144" y="205"/>
                  <a:pt x="200" y="264"/>
                </a:cubicBezTo>
                <a:cubicBezTo>
                  <a:pt x="256" y="323"/>
                  <a:pt x="275" y="339"/>
                  <a:pt x="334" y="354"/>
                </a:cubicBezTo>
                <a:cubicBezTo>
                  <a:pt x="394" y="368"/>
                  <a:pt x="524" y="403"/>
                  <a:pt x="558" y="354"/>
                </a:cubicBezTo>
                <a:cubicBezTo>
                  <a:pt x="593" y="305"/>
                  <a:pt x="548" y="120"/>
                  <a:pt x="545" y="58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352" name="未知"/>
          <p:cNvSpPr/>
          <p:nvPr/>
        </p:nvSpPr>
        <p:spPr>
          <a:xfrm>
            <a:off x="6611938" y="3302000"/>
            <a:ext cx="263525" cy="140017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355" h="1010">
                <a:moveTo>
                  <a:pt x="0" y="1010"/>
                </a:moveTo>
                <a:cubicBezTo>
                  <a:pt x="35" y="1004"/>
                  <a:pt x="160" y="1006"/>
                  <a:pt x="213" y="967"/>
                </a:cubicBezTo>
                <a:cubicBezTo>
                  <a:pt x="266" y="928"/>
                  <a:pt x="297" y="869"/>
                  <a:pt x="315" y="777"/>
                </a:cubicBezTo>
                <a:cubicBezTo>
                  <a:pt x="334" y="684"/>
                  <a:pt x="355" y="542"/>
                  <a:pt x="322" y="412"/>
                </a:cubicBezTo>
                <a:cubicBezTo>
                  <a:pt x="289" y="283"/>
                  <a:pt x="160" y="86"/>
                  <a:pt x="118" y="0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353" name="未知"/>
          <p:cNvSpPr/>
          <p:nvPr/>
        </p:nvSpPr>
        <p:spPr>
          <a:xfrm>
            <a:off x="6053138" y="3327400"/>
            <a:ext cx="314325" cy="1428750"/>
          </a:xfrm>
          <a:custGeom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74" h="1028">
                <a:moveTo>
                  <a:pt x="198" y="0"/>
                </a:moveTo>
                <a:cubicBezTo>
                  <a:pt x="175" y="84"/>
                  <a:pt x="90" y="376"/>
                  <a:pt x="58" y="504"/>
                </a:cubicBezTo>
                <a:cubicBezTo>
                  <a:pt x="26" y="632"/>
                  <a:pt x="0" y="688"/>
                  <a:pt x="4" y="770"/>
                </a:cubicBezTo>
                <a:cubicBezTo>
                  <a:pt x="8" y="852"/>
                  <a:pt x="35" y="960"/>
                  <a:pt x="80" y="994"/>
                </a:cubicBezTo>
                <a:cubicBezTo>
                  <a:pt x="125" y="1028"/>
                  <a:pt x="234" y="978"/>
                  <a:pt x="274" y="974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354" name="未知"/>
          <p:cNvSpPr/>
          <p:nvPr/>
        </p:nvSpPr>
        <p:spPr>
          <a:xfrm>
            <a:off x="4960938" y="3327400"/>
            <a:ext cx="1300162" cy="29527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718" h="259">
                <a:moveTo>
                  <a:pt x="0" y="76"/>
                </a:moveTo>
                <a:cubicBezTo>
                  <a:pt x="19" y="102"/>
                  <a:pt x="58" y="201"/>
                  <a:pt x="109" y="229"/>
                </a:cubicBezTo>
                <a:cubicBezTo>
                  <a:pt x="160" y="257"/>
                  <a:pt x="247" y="259"/>
                  <a:pt x="307" y="245"/>
                </a:cubicBezTo>
                <a:cubicBezTo>
                  <a:pt x="367" y="232"/>
                  <a:pt x="399" y="187"/>
                  <a:pt x="467" y="146"/>
                </a:cubicBezTo>
                <a:cubicBezTo>
                  <a:pt x="535" y="105"/>
                  <a:pt x="666" y="30"/>
                  <a:pt x="718" y="0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3355" name="未知"/>
          <p:cNvSpPr/>
          <p:nvPr/>
        </p:nvSpPr>
        <p:spPr>
          <a:xfrm>
            <a:off x="4365625" y="1743075"/>
            <a:ext cx="1668462" cy="172720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030" h="1394">
                <a:moveTo>
                  <a:pt x="1030" y="33"/>
                </a:moveTo>
                <a:cubicBezTo>
                  <a:pt x="1007" y="34"/>
                  <a:pt x="991" y="0"/>
                  <a:pt x="891" y="39"/>
                </a:cubicBezTo>
                <a:cubicBezTo>
                  <a:pt x="791" y="78"/>
                  <a:pt x="567" y="156"/>
                  <a:pt x="428" y="265"/>
                </a:cubicBezTo>
                <a:cubicBezTo>
                  <a:pt x="289" y="374"/>
                  <a:pt x="114" y="525"/>
                  <a:pt x="57" y="695"/>
                </a:cubicBezTo>
                <a:cubicBezTo>
                  <a:pt x="0" y="865"/>
                  <a:pt x="46" y="1170"/>
                  <a:pt x="85" y="1282"/>
                </a:cubicBezTo>
                <a:cubicBezTo>
                  <a:pt x="124" y="1394"/>
                  <a:pt x="247" y="1347"/>
                  <a:pt x="289" y="1364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13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13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 fill="hold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9" grpId="0"/>
      <p:bldP spid="13350" grpId="1"/>
      <p:bldP spid="13351" grpId="2"/>
      <p:bldP spid="13354" grpId="3"/>
      <p:bldP spid="13355" grpId="4"/>
      <p:bldP spid="13352" grpId="5"/>
      <p:bldP spid="13353" grpId="6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1" name="矩形 2"/>
          <p:cNvSpPr/>
          <p:nvPr/>
        </p:nvSpPr>
        <p:spPr>
          <a:xfrm>
            <a:off x="298450" y="829310"/>
            <a:ext cx="8547100" cy="305181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1、 根据电路图连接电路。连接电路时开关应（      ），滑动变阻器的滑片移到（                   ）。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2、检查电路无误后，闭合开关，移动滑动变阻器的滑片，读出电压表和电流表的示数，记录在表格中。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3. 再移动滑动变阻器的滑片，重做步骤2。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5362" name="文本框 7"/>
          <p:cNvSpPr/>
          <p:nvPr/>
        </p:nvSpPr>
        <p:spPr>
          <a:xfrm>
            <a:off x="295275" y="192088"/>
            <a:ext cx="146685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实验步骤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15363" name="文本框 1"/>
          <p:cNvSpPr txBox="1"/>
          <p:nvPr/>
        </p:nvSpPr>
        <p:spPr>
          <a:xfrm>
            <a:off x="6583680" y="961390"/>
            <a:ext cx="966470" cy="4603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断开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4" name="文本框 3"/>
          <p:cNvSpPr txBox="1"/>
          <p:nvPr/>
        </p:nvSpPr>
        <p:spPr>
          <a:xfrm>
            <a:off x="3008630" y="1528445"/>
            <a:ext cx="1997075" cy="4603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阻值最大处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5365" name="Group 152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558800" y="4284662"/>
          <a:ext cx="7845425" cy="1755776"/>
        </p:xfrm>
        <a:graphic>
          <a:graphicData uri="http://schemas.openxmlformats.org/drawingml/2006/table">
            <a:tbl>
              <a:tblPr/>
              <a:tblGrid>
                <a:gridCol w="1717328"/>
                <a:gridCol w="971353"/>
                <a:gridCol w="972941"/>
                <a:gridCol w="1045951"/>
                <a:gridCol w="1045951"/>
                <a:gridCol w="1120548"/>
                <a:gridCol w="971353"/>
              </a:tblGrid>
              <a:tr h="585788"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</a:pP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>
                      <a:noFill/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E29A9A"/>
                    </a:solidFill>
                  </a:tcPr>
                </a:tc>
                <a:tc gridSpan="6"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10 </a:t>
                      </a:r>
                      <a:r>
                        <a:rPr lang="el-GR" altLang="en-US" sz="2400" b="1">
                          <a:latin typeface="Times New Roman" pitchFamily="18" charset="0"/>
                        </a:rPr>
                        <a:t>Ω</a:t>
                      </a:r>
                      <a:endParaRPr lang="el-GR" altLang="en-US" sz="2400" b="1">
                        <a:latin typeface="Times New Roman" pitchFamily="18" charset="0"/>
                      </a:endParaRPr>
                    </a:p>
                  </a:txBody>
                  <a:tcPr>
                    <a:lnL>
                      <a:noFill/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DFBBB3"/>
                    </a:solidFill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</a:tcPr>
                </a:tc>
              </a:tr>
              <a:tr h="585788"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latin typeface="Calibri" pitchFamily="34" charset="0"/>
                          <a:ea typeface="宋体" pitchFamily="2" charset="-122"/>
                        </a:rPr>
                        <a:t>电压</a:t>
                      </a:r>
                      <a:r>
                        <a:rPr lang="en-US" altLang="zh-CN" sz="2400" b="1" i="1">
                          <a:latin typeface="Times New Roman" pitchFamily="18" charset="0"/>
                        </a:rPr>
                        <a:t>U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/V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>
                      <a:noFill/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AEBEB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1.0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>
                      <a:noFill/>
                      <a:miter lim="800000"/>
                    </a:lnL>
                    <a:lnR w="6350">
                      <a:solidFill>
                        <a:srgbClr val="FFFFFF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2.0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FFFFFF"/>
                      </a:solidFill>
                      <a:miter lim="800000"/>
                    </a:lnL>
                    <a:lnR w="6350">
                      <a:solidFill>
                        <a:srgbClr val="FFFFFF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3.0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FFFFFF"/>
                      </a:solidFill>
                      <a:miter lim="800000"/>
                    </a:lnL>
                    <a:lnR w="6350">
                      <a:solidFill>
                        <a:srgbClr val="FFFFFF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4.0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FFFFFF"/>
                      </a:solidFill>
                      <a:miter lim="800000"/>
                    </a:lnL>
                    <a:lnR w="6350">
                      <a:solidFill>
                        <a:srgbClr val="FFFFFF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5.0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FFFFFF"/>
                      </a:solidFill>
                      <a:miter lim="800000"/>
                    </a:lnL>
                    <a:lnR w="6350">
                      <a:solidFill>
                        <a:srgbClr val="FFFFFF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9F1F0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6.0</a:t>
                      </a:r>
                      <a:endParaRPr lang="en-US" altLang="zh-CN" sz="2400" b="1"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FFFFFF"/>
                      </a:solidFill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9F1F0"/>
                    </a:solidFill>
                  </a:tcPr>
                </a:tc>
              </a:tr>
              <a:tr h="584200"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eaLnBrk="0" hangingPunct="0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宋体" pitchFamily="2" charset="-122"/>
                        </a:rPr>
                        <a:t>电流</a:t>
                      </a:r>
                      <a:r>
                        <a:rPr lang="en-US" altLang="zh-CN" sz="2400" b="1" i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I</a:t>
                      </a: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/A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>
                      <a:noFill/>
                      <a:miter lim="800000"/>
                    </a:lnL>
                    <a:lnR w="1270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0.1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 w="1270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0.2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0.3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0.4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0.5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0" hangingPunct="0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</a:rPr>
                        <a:t>0.6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</a:endParaRPr>
                    </a:p>
                  </a:txBody>
                  <a:tcPr>
                    <a:lnL w="6350">
                      <a:solidFill>
                        <a:srgbClr val="D9D9D9"/>
                      </a:solidFill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1"/>
      <p:bldP spid="15364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09" name="文本框 7"/>
          <p:cNvSpPr/>
          <p:nvPr/>
        </p:nvSpPr>
        <p:spPr>
          <a:xfrm>
            <a:off x="295275" y="192088"/>
            <a:ext cx="14859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绘制图像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pSp>
        <p:nvGrpSpPr>
          <p:cNvPr id="17410" name="Group 59"/>
          <p:cNvGrpSpPr/>
          <p:nvPr/>
        </p:nvGrpSpPr>
        <p:grpSpPr>
          <a:xfrm>
            <a:off x="1444625" y="1436688"/>
            <a:ext cx="6921500" cy="4005262"/>
            <a:chOff x="776" y="1039"/>
            <a:chExt cx="4956" cy="2867"/>
          </a:xfrm>
        </p:grpSpPr>
        <p:cxnSp>
          <p:nvCxnSpPr>
            <p:cNvPr id="17411" name="Line 4"/>
            <p:cNvCxnSpPr/>
            <p:nvPr/>
          </p:nvCxnSpPr>
          <p:spPr>
            <a:xfrm>
              <a:off x="776" y="3906"/>
              <a:ext cx="4956" cy="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bevel/>
              <a:tailEnd type="triangle"/>
            </a:ln>
          </p:spPr>
        </p:cxnSp>
        <p:cxnSp>
          <p:nvCxnSpPr>
            <p:cNvPr id="17412" name="Line 5"/>
            <p:cNvCxnSpPr/>
            <p:nvPr/>
          </p:nvCxnSpPr>
          <p:spPr>
            <a:xfrm flipH="1" flipV="1">
              <a:off x="811" y="1039"/>
              <a:ext cx="0" cy="2867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bevel/>
              <a:tailEnd type="triangle"/>
            </a:ln>
          </p:spPr>
        </p:cxnSp>
        <p:cxnSp>
          <p:nvCxnSpPr>
            <p:cNvPr id="17413" name="Line 6"/>
            <p:cNvCxnSpPr/>
            <p:nvPr/>
          </p:nvCxnSpPr>
          <p:spPr>
            <a:xfrm>
              <a:off x="811" y="3646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14" name="Line 7"/>
            <p:cNvCxnSpPr/>
            <p:nvPr/>
          </p:nvCxnSpPr>
          <p:spPr>
            <a:xfrm>
              <a:off x="811" y="3385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15" name="Line 8"/>
            <p:cNvCxnSpPr/>
            <p:nvPr/>
          </p:nvCxnSpPr>
          <p:spPr>
            <a:xfrm>
              <a:off x="811" y="3124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16" name="Line 9"/>
            <p:cNvCxnSpPr/>
            <p:nvPr/>
          </p:nvCxnSpPr>
          <p:spPr>
            <a:xfrm>
              <a:off x="811" y="2838"/>
              <a:ext cx="470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17" name="Line 10"/>
            <p:cNvCxnSpPr/>
            <p:nvPr/>
          </p:nvCxnSpPr>
          <p:spPr>
            <a:xfrm>
              <a:off x="811" y="2577"/>
              <a:ext cx="470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18" name="Line 11"/>
            <p:cNvCxnSpPr/>
            <p:nvPr/>
          </p:nvCxnSpPr>
          <p:spPr>
            <a:xfrm>
              <a:off x="811" y="2290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19" name="Line 12"/>
            <p:cNvCxnSpPr/>
            <p:nvPr/>
          </p:nvCxnSpPr>
          <p:spPr>
            <a:xfrm>
              <a:off x="811" y="1978"/>
              <a:ext cx="470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0" name="Line 13"/>
            <p:cNvCxnSpPr/>
            <p:nvPr/>
          </p:nvCxnSpPr>
          <p:spPr>
            <a:xfrm>
              <a:off x="811" y="1691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1" name="Line 14"/>
            <p:cNvCxnSpPr/>
            <p:nvPr/>
          </p:nvCxnSpPr>
          <p:spPr>
            <a:xfrm>
              <a:off x="811" y="1404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2" name="Line 15"/>
            <p:cNvCxnSpPr/>
            <p:nvPr/>
          </p:nvCxnSpPr>
          <p:spPr>
            <a:xfrm flipH="1" flipV="1">
              <a:off x="1236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3" name="Line 16"/>
            <p:cNvCxnSpPr/>
            <p:nvPr/>
          </p:nvCxnSpPr>
          <p:spPr>
            <a:xfrm flipH="1" flipV="1">
              <a:off x="1696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4" name="Line 17"/>
            <p:cNvCxnSpPr/>
            <p:nvPr/>
          </p:nvCxnSpPr>
          <p:spPr>
            <a:xfrm flipH="1" flipV="1">
              <a:off x="2121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5" name="Line 18"/>
            <p:cNvCxnSpPr/>
            <p:nvPr/>
          </p:nvCxnSpPr>
          <p:spPr>
            <a:xfrm flipH="1" flipV="1">
              <a:off x="2545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6" name="Line 19"/>
            <p:cNvCxnSpPr/>
            <p:nvPr/>
          </p:nvCxnSpPr>
          <p:spPr>
            <a:xfrm flipH="1" flipV="1">
              <a:off x="2970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7" name="Line 20"/>
            <p:cNvCxnSpPr/>
            <p:nvPr/>
          </p:nvCxnSpPr>
          <p:spPr>
            <a:xfrm flipH="1" flipV="1">
              <a:off x="3396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8" name="Line 21"/>
            <p:cNvCxnSpPr/>
            <p:nvPr/>
          </p:nvCxnSpPr>
          <p:spPr>
            <a:xfrm flipH="1" flipV="1">
              <a:off x="3820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29" name="Line 22"/>
            <p:cNvCxnSpPr/>
            <p:nvPr/>
          </p:nvCxnSpPr>
          <p:spPr>
            <a:xfrm flipH="1" flipV="1">
              <a:off x="4245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30" name="Line 23"/>
            <p:cNvCxnSpPr/>
            <p:nvPr/>
          </p:nvCxnSpPr>
          <p:spPr>
            <a:xfrm flipH="1" flipV="1">
              <a:off x="4706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31" name="Line 24"/>
            <p:cNvCxnSpPr/>
            <p:nvPr/>
          </p:nvCxnSpPr>
          <p:spPr>
            <a:xfrm flipH="1" flipV="1">
              <a:off x="5130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17432" name="Line 25"/>
            <p:cNvCxnSpPr/>
            <p:nvPr/>
          </p:nvCxnSpPr>
          <p:spPr>
            <a:xfrm flipH="1" flipV="1">
              <a:off x="5520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</p:grpSp>
      <p:sp>
        <p:nvSpPr>
          <p:cNvPr id="17433" name="Text Box 26"/>
          <p:cNvSpPr/>
          <p:nvPr/>
        </p:nvSpPr>
        <p:spPr>
          <a:xfrm>
            <a:off x="650875" y="1292225"/>
            <a:ext cx="1235075" cy="401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latin typeface="Times New Roman" pitchFamily="18" charset="0"/>
              </a:rPr>
              <a:t>I/</a:t>
            </a:r>
            <a:r>
              <a:rPr lang="en-US" altLang="zh-CN" sz="2400" b="1">
                <a:latin typeface="Times New Roman" pitchFamily="18" charset="0"/>
              </a:rPr>
              <a:t>A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34" name="Text Box 27"/>
          <p:cNvSpPr/>
          <p:nvPr/>
        </p:nvSpPr>
        <p:spPr>
          <a:xfrm>
            <a:off x="7778750" y="5510212"/>
            <a:ext cx="10636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latin typeface="Times New Roman" pitchFamily="18" charset="0"/>
              </a:rPr>
              <a:t>U</a:t>
            </a:r>
            <a:r>
              <a:rPr lang="en-US" altLang="zh-CN" sz="2400" b="1">
                <a:latin typeface="Times New Roman" pitchFamily="18" charset="0"/>
              </a:rPr>
              <a:t>/V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35" name="Text Box 28"/>
          <p:cNvSpPr/>
          <p:nvPr/>
        </p:nvSpPr>
        <p:spPr>
          <a:xfrm>
            <a:off x="1196975" y="5478462"/>
            <a:ext cx="542925" cy="401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latin typeface="Times New Roman" pitchFamily="18" charset="0"/>
              </a:rPr>
              <a:t>O</a:t>
            </a:r>
            <a:endParaRPr lang="en-US" altLang="zh-CN" sz="2400" b="1" i="1">
              <a:latin typeface="Times New Roman" pitchFamily="18" charset="0"/>
            </a:endParaRPr>
          </a:p>
        </p:txBody>
      </p:sp>
      <p:sp>
        <p:nvSpPr>
          <p:cNvPr id="17436" name="Text Box 29"/>
          <p:cNvSpPr/>
          <p:nvPr/>
        </p:nvSpPr>
        <p:spPr>
          <a:xfrm>
            <a:off x="2489200" y="5448300"/>
            <a:ext cx="6350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2.0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37" name="Text Box 30"/>
          <p:cNvSpPr/>
          <p:nvPr/>
        </p:nvSpPr>
        <p:spPr>
          <a:xfrm>
            <a:off x="3124200" y="5451475"/>
            <a:ext cx="1123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3.0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38" name="Text Box 31"/>
          <p:cNvSpPr/>
          <p:nvPr/>
        </p:nvSpPr>
        <p:spPr>
          <a:xfrm>
            <a:off x="3705225" y="5440362"/>
            <a:ext cx="1123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4.0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39" name="Text Box 32"/>
          <p:cNvSpPr/>
          <p:nvPr/>
        </p:nvSpPr>
        <p:spPr>
          <a:xfrm>
            <a:off x="4248150" y="5451475"/>
            <a:ext cx="8413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5.0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0" name="Text Box 33"/>
          <p:cNvSpPr/>
          <p:nvPr/>
        </p:nvSpPr>
        <p:spPr>
          <a:xfrm>
            <a:off x="857250" y="4851400"/>
            <a:ext cx="730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0.1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1" name="Text Box 34"/>
          <p:cNvSpPr/>
          <p:nvPr/>
        </p:nvSpPr>
        <p:spPr>
          <a:xfrm>
            <a:off x="857250" y="4092575"/>
            <a:ext cx="7302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0.3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2" name="Text Box 35"/>
          <p:cNvSpPr/>
          <p:nvPr/>
        </p:nvSpPr>
        <p:spPr>
          <a:xfrm>
            <a:off x="850900" y="3357562"/>
            <a:ext cx="7334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0.5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3" name="Text Box 36"/>
          <p:cNvSpPr/>
          <p:nvPr/>
        </p:nvSpPr>
        <p:spPr>
          <a:xfrm>
            <a:off x="850900" y="2955925"/>
            <a:ext cx="7334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0.6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4" name="Text Box 37"/>
          <p:cNvSpPr/>
          <p:nvPr/>
        </p:nvSpPr>
        <p:spPr>
          <a:xfrm>
            <a:off x="850900" y="3714750"/>
            <a:ext cx="8032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0.4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5" name="Text Box 38"/>
          <p:cNvSpPr/>
          <p:nvPr/>
        </p:nvSpPr>
        <p:spPr>
          <a:xfrm>
            <a:off x="857250" y="4486275"/>
            <a:ext cx="6762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0.2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6" name="Text Box 39"/>
          <p:cNvSpPr/>
          <p:nvPr/>
        </p:nvSpPr>
        <p:spPr>
          <a:xfrm>
            <a:off x="857250" y="2520950"/>
            <a:ext cx="731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0.7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7" name="Text Box 40"/>
          <p:cNvSpPr/>
          <p:nvPr/>
        </p:nvSpPr>
        <p:spPr>
          <a:xfrm>
            <a:off x="850900" y="2119312"/>
            <a:ext cx="7334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0.8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8" name="Text Box 41"/>
          <p:cNvSpPr/>
          <p:nvPr/>
        </p:nvSpPr>
        <p:spPr>
          <a:xfrm>
            <a:off x="1776412" y="5438775"/>
            <a:ext cx="6699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1.0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49" name="Text Box 42"/>
          <p:cNvSpPr/>
          <p:nvPr/>
        </p:nvSpPr>
        <p:spPr>
          <a:xfrm>
            <a:off x="1885950" y="4572000"/>
            <a:ext cx="450850" cy="1014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17450" name="Text Box 43"/>
          <p:cNvSpPr/>
          <p:nvPr/>
        </p:nvSpPr>
        <p:spPr>
          <a:xfrm>
            <a:off x="2503488" y="4211638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17451" name="Text Box 44"/>
          <p:cNvSpPr/>
          <p:nvPr/>
        </p:nvSpPr>
        <p:spPr>
          <a:xfrm>
            <a:off x="3097212" y="3860800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cxnSp>
        <p:nvCxnSpPr>
          <p:cNvPr id="17452" name="Line 46"/>
          <p:cNvCxnSpPr/>
          <p:nvPr/>
        </p:nvCxnSpPr>
        <p:spPr>
          <a:xfrm flipV="1">
            <a:off x="1511300" y="3184525"/>
            <a:ext cx="3622675" cy="2189162"/>
          </a:xfrm>
          <a:prstGeom prst="line">
            <a:avLst/>
          </a:prstGeom>
          <a:noFill/>
          <a:ln w="41275">
            <a:solidFill>
              <a:srgbClr val="FF0000"/>
            </a:solidFill>
            <a:bevel/>
          </a:ln>
        </p:spPr>
      </p:cxnSp>
      <p:sp>
        <p:nvSpPr>
          <p:cNvPr id="17453" name="Text Box 52"/>
          <p:cNvSpPr/>
          <p:nvPr/>
        </p:nvSpPr>
        <p:spPr>
          <a:xfrm>
            <a:off x="3705225" y="3440112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17454" name="Text Box 53"/>
          <p:cNvSpPr/>
          <p:nvPr/>
        </p:nvSpPr>
        <p:spPr>
          <a:xfrm>
            <a:off x="4283075" y="3086100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17455" name="Text Box 56"/>
          <p:cNvSpPr txBox="1">
            <a:spLocks noChangeArrowheads="1"/>
          </p:cNvSpPr>
          <p:nvPr/>
        </p:nvSpPr>
        <p:spPr bwMode="auto">
          <a:xfrm>
            <a:off x="5306695" y="3086735"/>
            <a:ext cx="732155" cy="519430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defTabSz="457200">
              <a:spcBef>
                <a:spcPct val="50000"/>
              </a:spcBef>
            </a:pPr>
            <a:r>
              <a:rPr lang="en-US" altLang="zh-CN" sz="2800" b="1" i="1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R</a:t>
            </a:r>
            <a:endParaRPr lang="en-US" altLang="zh-CN" b="1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7456" name="Text Box 32"/>
          <p:cNvSpPr/>
          <p:nvPr/>
        </p:nvSpPr>
        <p:spPr>
          <a:xfrm>
            <a:off x="4829175" y="5451475"/>
            <a:ext cx="841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6.0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57" name="Text Box 32"/>
          <p:cNvSpPr/>
          <p:nvPr/>
        </p:nvSpPr>
        <p:spPr>
          <a:xfrm>
            <a:off x="5411788" y="5441950"/>
            <a:ext cx="841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7.0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58" name="Text Box 32"/>
          <p:cNvSpPr/>
          <p:nvPr/>
        </p:nvSpPr>
        <p:spPr>
          <a:xfrm>
            <a:off x="6038850" y="5437188"/>
            <a:ext cx="841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8.0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59" name="Text Box 32"/>
          <p:cNvSpPr/>
          <p:nvPr/>
        </p:nvSpPr>
        <p:spPr>
          <a:xfrm>
            <a:off x="6597650" y="5437188"/>
            <a:ext cx="8413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9.0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17460" name="Text Box 53"/>
          <p:cNvSpPr/>
          <p:nvPr/>
        </p:nvSpPr>
        <p:spPr>
          <a:xfrm>
            <a:off x="4876800" y="2681288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7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1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1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 fill="hold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0" dur="500" fill="hold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9" grpId="1"/>
      <p:bldP spid="17450" grpId="2"/>
      <p:bldP spid="17451" grpId="4"/>
      <p:bldP spid="17453" grpId="6"/>
      <p:bldP spid="17454" grpId="8"/>
      <p:bldP spid="17460" grpId="10"/>
      <p:bldP spid="17455" grpId="1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7" name="文本框 7"/>
          <p:cNvSpPr/>
          <p:nvPr/>
        </p:nvSpPr>
        <p:spPr>
          <a:xfrm>
            <a:off x="295275" y="192088"/>
            <a:ext cx="14859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实验结论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19458" name="矩形 10"/>
          <p:cNvSpPr>
            <a:spLocks noChangeArrowheads="1"/>
          </p:cNvSpPr>
          <p:nvPr/>
        </p:nvSpPr>
        <p:spPr bwMode="auto">
          <a:xfrm>
            <a:off x="408940" y="969010"/>
            <a:ext cx="832612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当导体的电阻一定时，通过导体的电流跟导体两端的电压成正比。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9459" name="文本框 3"/>
          <p:cNvSpPr txBox="1"/>
          <p:nvPr/>
        </p:nvSpPr>
        <p:spPr>
          <a:xfrm>
            <a:off x="297180" y="2789555"/>
            <a:ext cx="8846820" cy="286131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错误表述：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L="0"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、通过导体的电流与导体两端的电压成正比。（漏掉前提条件）      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L="0"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、电阻一定时，导体两端的电压与导体中的电流成正比。（弄错因果关系）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文本框 7"/>
          <p:cNvSpPr/>
          <p:nvPr/>
        </p:nvSpPr>
        <p:spPr>
          <a:xfrm>
            <a:off x="303212" y="519112"/>
            <a:ext cx="14859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归纳小结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21506" name="矩形 10"/>
          <p:cNvSpPr>
            <a:spLocks noChangeArrowheads="1"/>
          </p:cNvSpPr>
          <p:nvPr/>
        </p:nvSpPr>
        <p:spPr bwMode="auto">
          <a:xfrm>
            <a:off x="408940" y="1441450"/>
            <a:ext cx="8326120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、实验方法：控制变量法——控制导体的电阻一定，改变导体两端电压进行实验。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 滑动变阻器的作用：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）保护电路；（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）改变导体两端电压。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、多次实验的目的：收集多组实验数据，使结论具有普遍性。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3" name="矩形 10"/>
          <p:cNvSpPr/>
          <p:nvPr/>
        </p:nvSpPr>
        <p:spPr>
          <a:xfrm>
            <a:off x="133350" y="334962"/>
            <a:ext cx="8877300" cy="507682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探究电流与电压关系：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、实验结论：电阻一定时，通过导体的电流与导体两端电压成正比。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、控制变量法：控制导体的电阻一定，改变导体两端电压进行实验。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、滑动变阻器的作用：（1）保护电路；（2）改变导体两端电压。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4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、多次实验的目的：多次测量，使结论具有普遍性。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1" name="矩形 2"/>
          <p:cNvSpPr/>
          <p:nvPr/>
        </p:nvSpPr>
        <p:spPr>
          <a:xfrm>
            <a:off x="295275" y="2136140"/>
            <a:ext cx="8547100" cy="406590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小组协作：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、探究电流怎样随电阻的变化而变化，需要不断改变哪个量？需要控制哪个量不变？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、实验中，电阻改变时，电阻两端电压也会随之改变，如何保持电阻两端电压不变？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、当更换更大的电阻时，如何调节滑动变阻器？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5602" name="矩形 10"/>
          <p:cNvSpPr/>
          <p:nvPr/>
        </p:nvSpPr>
        <p:spPr>
          <a:xfrm>
            <a:off x="295275" y="220662"/>
            <a:ext cx="669290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二、探究电流与电阻的关系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03" name="文本框 7"/>
          <p:cNvSpPr/>
          <p:nvPr/>
        </p:nvSpPr>
        <p:spPr>
          <a:xfrm>
            <a:off x="295275" y="1319212"/>
            <a:ext cx="1492250" cy="5095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设计实验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文本框 7"/>
          <p:cNvSpPr/>
          <p:nvPr/>
        </p:nvSpPr>
        <p:spPr>
          <a:xfrm>
            <a:off x="295275" y="192088"/>
            <a:ext cx="311785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实验电路图与实物图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pSp>
        <p:nvGrpSpPr>
          <p:cNvPr id="27650" name="组合 6"/>
          <p:cNvGrpSpPr/>
          <p:nvPr/>
        </p:nvGrpSpPr>
        <p:grpSpPr>
          <a:xfrm>
            <a:off x="468312" y="1889125"/>
            <a:ext cx="3297238" cy="2924175"/>
            <a:chOff x="738" y="2976"/>
            <a:chExt cx="5193" cy="4604"/>
          </a:xfrm>
        </p:grpSpPr>
        <p:sp>
          <p:nvSpPr>
            <p:cNvPr id="27651" name="Rectangle 4"/>
            <p:cNvSpPr/>
            <p:nvPr/>
          </p:nvSpPr>
          <p:spPr>
            <a:xfrm>
              <a:off x="1157" y="3410"/>
              <a:ext cx="4400" cy="2313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000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27652" name="Group 5"/>
            <p:cNvGrpSpPr/>
            <p:nvPr/>
          </p:nvGrpSpPr>
          <p:grpSpPr>
            <a:xfrm>
              <a:off x="2622" y="2976"/>
              <a:ext cx="210" cy="863"/>
              <a:chExt cx="85" cy="340"/>
            </a:xfrm>
          </p:grpSpPr>
          <p:sp>
            <p:nvSpPr>
              <p:cNvPr id="27653" name="Rectangle 19"/>
              <p:cNvSpPr/>
              <p:nvPr/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27654" name="Line 20"/>
              <p:cNvCxnSpPr/>
              <p:nvPr/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27655" name="Line 21"/>
              <p:cNvCxnSpPr/>
              <p:nvPr/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grpSp>
          <p:nvGrpSpPr>
            <p:cNvPr id="27656" name="Group 9"/>
            <p:cNvGrpSpPr/>
            <p:nvPr/>
          </p:nvGrpSpPr>
          <p:grpSpPr>
            <a:xfrm>
              <a:off x="4230" y="3192"/>
              <a:ext cx="698" cy="434"/>
              <a:chExt cx="256" cy="142"/>
            </a:xfrm>
          </p:grpSpPr>
          <p:sp>
            <p:nvSpPr>
              <p:cNvPr id="27657" name="Rectangle 15"/>
              <p:cNvSpPr/>
              <p:nvPr/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27658" name="Line 16"/>
              <p:cNvCxnSpPr/>
              <p:nvPr/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27659" name="Oval 17"/>
              <p:cNvSpPr/>
              <p:nvPr/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7660" name="Rectangle 178"/>
            <p:cNvSpPr/>
            <p:nvPr/>
          </p:nvSpPr>
          <p:spPr>
            <a:xfrm>
              <a:off x="2017" y="5575"/>
              <a:ext cx="971" cy="307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1800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27661" name="Group 14"/>
            <p:cNvGrpSpPr/>
            <p:nvPr/>
          </p:nvGrpSpPr>
          <p:grpSpPr>
            <a:xfrm>
              <a:off x="4349" y="5041"/>
              <a:ext cx="1582" cy="841"/>
              <a:chExt cx="726" cy="363"/>
            </a:xfrm>
          </p:grpSpPr>
          <p:sp>
            <p:nvSpPr>
              <p:cNvPr id="27662" name="Rectangle 181"/>
              <p:cNvSpPr/>
              <p:nvPr/>
            </p:nvSpPr>
            <p:spPr>
              <a:xfrm>
                <a:off x="0" y="0"/>
                <a:ext cx="726" cy="36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27663" name="Line 182"/>
              <p:cNvCxnSpPr/>
              <p:nvPr/>
            </p:nvCxnSpPr>
            <p:spPr>
              <a:xfrm>
                <a:off x="227" y="0"/>
                <a:ext cx="31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27664" name="Line 183"/>
              <p:cNvCxnSpPr/>
              <p:nvPr/>
            </p:nvCxnSpPr>
            <p:spPr>
              <a:xfrm flipH="1">
                <a:off x="227" y="0"/>
                <a:ext cx="0" cy="22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triangle" len="lg"/>
              </a:ln>
            </p:spPr>
          </p:cxnSp>
          <p:sp>
            <p:nvSpPr>
              <p:cNvPr id="27665" name="Rectangle 184"/>
              <p:cNvSpPr/>
              <p:nvPr/>
            </p:nvSpPr>
            <p:spPr>
              <a:xfrm>
                <a:off x="0" y="227"/>
                <a:ext cx="453" cy="136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27666" name="Group 19"/>
            <p:cNvGrpSpPr/>
            <p:nvPr/>
          </p:nvGrpSpPr>
          <p:grpSpPr>
            <a:xfrm>
              <a:off x="738" y="3941"/>
              <a:ext cx="754" cy="822"/>
              <a:chOff x="0" y="46"/>
              <a:chExt cx="284" cy="305"/>
            </a:xfrm>
          </p:grpSpPr>
          <p:sp>
            <p:nvSpPr>
              <p:cNvPr id="27667" name="Oval 197"/>
              <p:cNvSpPr/>
              <p:nvPr/>
            </p:nvSpPr>
            <p:spPr>
              <a:xfrm>
                <a:off x="0" y="57"/>
                <a:ext cx="284" cy="28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27668" name="Text Box 198"/>
              <p:cNvSpPr/>
              <p:nvPr/>
            </p:nvSpPr>
            <p:spPr>
              <a:xfrm>
                <a:off x="12" y="46"/>
                <a:ext cx="260" cy="30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itchFamily="18" charset="0"/>
                  </a:rPr>
                  <a:t>A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  <p:grpSp>
          <p:nvGrpSpPr>
            <p:cNvPr id="27669" name="Group 22"/>
            <p:cNvGrpSpPr/>
            <p:nvPr/>
          </p:nvGrpSpPr>
          <p:grpSpPr>
            <a:xfrm flipV="1">
              <a:off x="1157" y="5640"/>
              <a:ext cx="2585" cy="1450"/>
              <a:chExt cx="1049" cy="538"/>
            </a:xfrm>
          </p:grpSpPr>
          <p:cxnSp>
            <p:nvCxnSpPr>
              <p:cNvPr id="27670" name="Line 7"/>
              <p:cNvCxnSpPr/>
              <p:nvPr/>
            </p:nvCxnSpPr>
            <p:spPr>
              <a:xfrm>
                <a:off x="0" y="0"/>
                <a:ext cx="104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27671" name="Line 8"/>
              <p:cNvCxnSpPr/>
              <p:nvPr/>
            </p:nvCxnSpPr>
            <p:spPr>
              <a:xfrm flipH="1">
                <a:off x="0" y="0"/>
                <a:ext cx="0" cy="5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oval"/>
              </a:ln>
            </p:spPr>
          </p:cxnSp>
          <p:cxnSp>
            <p:nvCxnSpPr>
              <p:cNvPr id="27672" name="Line 9"/>
              <p:cNvCxnSpPr/>
              <p:nvPr/>
            </p:nvCxnSpPr>
            <p:spPr>
              <a:xfrm flipH="1">
                <a:off x="1049" y="0"/>
                <a:ext cx="0" cy="5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oval"/>
              </a:ln>
            </p:spPr>
          </p:cxnSp>
        </p:grpSp>
        <p:grpSp>
          <p:nvGrpSpPr>
            <p:cNvPr id="27673" name="Group 26"/>
            <p:cNvGrpSpPr/>
            <p:nvPr/>
          </p:nvGrpSpPr>
          <p:grpSpPr>
            <a:xfrm>
              <a:off x="2091" y="6724"/>
              <a:ext cx="754" cy="857"/>
              <a:chOff x="0" y="16"/>
              <a:chExt cx="284" cy="318"/>
            </a:xfrm>
          </p:grpSpPr>
          <p:sp>
            <p:nvSpPr>
              <p:cNvPr id="27674" name="Oval 190"/>
              <p:cNvSpPr/>
              <p:nvPr/>
            </p:nvSpPr>
            <p:spPr>
              <a:xfrm>
                <a:off x="0" y="16"/>
                <a:ext cx="284" cy="28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1800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27675" name="Text Box 191"/>
              <p:cNvSpPr/>
              <p:nvPr/>
            </p:nvSpPr>
            <p:spPr>
              <a:xfrm>
                <a:off x="5" y="29"/>
                <a:ext cx="260" cy="30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itchFamily="18" charset="0"/>
                  </a:rPr>
                  <a:t>V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  <p:sp>
          <p:nvSpPr>
            <p:cNvPr id="27676" name="Text Box 4"/>
            <p:cNvSpPr/>
            <p:nvPr/>
          </p:nvSpPr>
          <p:spPr>
            <a:xfrm>
              <a:off x="2080" y="4774"/>
              <a:ext cx="908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R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sp>
          <p:nvSpPr>
            <p:cNvPr id="27677" name="Text Box 4"/>
            <p:cNvSpPr/>
            <p:nvPr/>
          </p:nvSpPr>
          <p:spPr>
            <a:xfrm>
              <a:off x="4442" y="6082"/>
              <a:ext cx="1340" cy="67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R'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sp>
          <p:nvSpPr>
            <p:cNvPr id="27678" name="Text Box 116"/>
            <p:cNvSpPr/>
            <p:nvPr/>
          </p:nvSpPr>
          <p:spPr>
            <a:xfrm>
              <a:off x="4349" y="3513"/>
              <a:ext cx="600" cy="67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>
                  <a:latin typeface="Times New Roman" pitchFamily="18" charset="0"/>
                </a:rPr>
                <a:t>S</a:t>
              </a:r>
              <a:endParaRPr lang="en-US" altLang="zh-CN" sz="2800" b="1" baseline="-25000">
                <a:latin typeface="Times New Roman" pitchFamily="18" charset="0"/>
              </a:endParaRPr>
            </a:p>
          </p:txBody>
        </p:sp>
      </p:grpSp>
      <p:sp>
        <p:nvSpPr>
          <p:cNvPr id="27679" name="Text Box 4"/>
          <p:cNvSpPr/>
          <p:nvPr/>
        </p:nvSpPr>
        <p:spPr>
          <a:xfrm>
            <a:off x="735012" y="6159500"/>
            <a:ext cx="5762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 i="1">
                <a:latin typeface="Times New Roman" pitchFamily="18" charset="0"/>
              </a:rPr>
              <a:t>R</a:t>
            </a:r>
            <a:r>
              <a:rPr lang="en-US" altLang="zh-CN" sz="2800" b="1" i="1" baseline="-25000">
                <a:latin typeface="Times New Roman" pitchFamily="18" charset="0"/>
              </a:rPr>
              <a:t>1</a:t>
            </a:r>
            <a:endParaRPr lang="en-US" altLang="zh-CN" sz="2800" b="1" i="1" baseline="-25000">
              <a:latin typeface="Times New Roman" pitchFamily="18" charset="0"/>
            </a:endParaRPr>
          </a:p>
        </p:txBody>
      </p:sp>
      <p:sp>
        <p:nvSpPr>
          <p:cNvPr id="27680" name="Rectangle 178"/>
          <p:cNvSpPr/>
          <p:nvPr/>
        </p:nvSpPr>
        <p:spPr>
          <a:xfrm>
            <a:off x="735012" y="5835650"/>
            <a:ext cx="615950" cy="195262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800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27681" name="Picture 12" descr="H:\2\人教教参资源\九\图\电阻3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178550" y="3222625"/>
            <a:ext cx="615950" cy="254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82" name="Picture 34" descr="无标题"/>
          <p:cNvPicPr/>
          <p:nvPr/>
        </p:nvPicPr>
        <p:blipFill>
          <a:blip r:embed="rId4"/>
          <a:stretch>
            <a:fillRect/>
          </a:stretch>
        </p:blipFill>
        <p:spPr>
          <a:xfrm>
            <a:off x="7626350" y="3225800"/>
            <a:ext cx="1049338" cy="504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83" name="Picture 3" descr="H:\2\人教教参资源\九\图\铡刀开关.JPG"/>
          <p:cNvPicPr/>
          <p:nvPr/>
        </p:nvPicPr>
        <p:blipFill>
          <a:blip r:embed="rId5"/>
          <a:stretch>
            <a:fillRect/>
          </a:stretch>
        </p:blipFill>
        <p:spPr>
          <a:xfrm>
            <a:off x="7640638" y="1536700"/>
            <a:ext cx="650875" cy="415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84" name="Picture 6" descr="H:\2\人教教参资源\九\图\电流表.JPG"/>
          <p:cNvPicPr/>
          <p:nvPr/>
        </p:nvPicPr>
        <p:blipFill>
          <a:blip r:embed="rId6"/>
          <a:stretch>
            <a:fillRect/>
          </a:stretch>
        </p:blipFill>
        <p:spPr>
          <a:xfrm>
            <a:off x="4657725" y="2933700"/>
            <a:ext cx="606425" cy="717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85" name="Picture 7" descr="H:\2\人教教参资源\九\图\电压表.JPG"/>
          <p:cNvPicPr/>
          <p:nvPr/>
        </p:nvPicPr>
        <p:blipFill>
          <a:blip r:embed="rId7"/>
          <a:stretch>
            <a:fillRect/>
          </a:stretch>
        </p:blipFill>
        <p:spPr>
          <a:xfrm>
            <a:off x="6145212" y="4130675"/>
            <a:ext cx="730250" cy="742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86" name="Picture 14" descr="H:\2\人教教参资源\九\图\蓄电池.jpg"/>
          <p:cNvPicPr/>
          <p:nvPr/>
        </p:nvPicPr>
        <p:blipFill>
          <a:blip r:embed="rId8"/>
          <a:stretch>
            <a:fillRect/>
          </a:stretch>
        </p:blipFill>
        <p:spPr>
          <a:xfrm>
            <a:off x="5816600" y="1562100"/>
            <a:ext cx="890588" cy="831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87" name="未知"/>
          <p:cNvSpPr/>
          <p:nvPr/>
        </p:nvSpPr>
        <p:spPr>
          <a:xfrm>
            <a:off x="6486525" y="1606550"/>
            <a:ext cx="1274762" cy="285750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684" h="460">
                <a:moveTo>
                  <a:pt x="0" y="52"/>
                </a:moveTo>
                <a:cubicBezTo>
                  <a:pt x="39" y="49"/>
                  <a:pt x="173" y="0"/>
                  <a:pt x="240" y="34"/>
                </a:cubicBezTo>
                <a:cubicBezTo>
                  <a:pt x="308" y="68"/>
                  <a:pt x="345" y="184"/>
                  <a:pt x="404" y="253"/>
                </a:cubicBezTo>
                <a:cubicBezTo>
                  <a:pt x="463" y="321"/>
                  <a:pt x="548" y="430"/>
                  <a:pt x="595" y="445"/>
                </a:cubicBezTo>
                <a:cubicBezTo>
                  <a:pt x="642" y="460"/>
                  <a:pt x="666" y="366"/>
                  <a:pt x="684" y="345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88" name="未知"/>
          <p:cNvSpPr/>
          <p:nvPr/>
        </p:nvSpPr>
        <p:spPr>
          <a:xfrm>
            <a:off x="8151812" y="1784350"/>
            <a:ext cx="477838" cy="158432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529" h="860">
                <a:moveTo>
                  <a:pt x="0" y="26"/>
                </a:moveTo>
                <a:cubicBezTo>
                  <a:pt x="42" y="33"/>
                  <a:pt x="162" y="0"/>
                  <a:pt x="243" y="71"/>
                </a:cubicBezTo>
                <a:cubicBezTo>
                  <a:pt x="324" y="142"/>
                  <a:pt x="445" y="323"/>
                  <a:pt x="487" y="454"/>
                </a:cubicBezTo>
                <a:cubicBezTo>
                  <a:pt x="529" y="585"/>
                  <a:pt x="494" y="776"/>
                  <a:pt x="496" y="860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89" name="未知"/>
          <p:cNvSpPr/>
          <p:nvPr/>
        </p:nvSpPr>
        <p:spPr>
          <a:xfrm>
            <a:off x="6707188" y="3346450"/>
            <a:ext cx="1223962" cy="774700"/>
          </a:xfrm>
          <a:custGeom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593" h="402">
                <a:moveTo>
                  <a:pt x="0" y="0"/>
                </a:moveTo>
                <a:cubicBezTo>
                  <a:pt x="33" y="45"/>
                  <a:pt x="144" y="205"/>
                  <a:pt x="200" y="264"/>
                </a:cubicBezTo>
                <a:cubicBezTo>
                  <a:pt x="256" y="323"/>
                  <a:pt x="275" y="339"/>
                  <a:pt x="334" y="354"/>
                </a:cubicBezTo>
                <a:cubicBezTo>
                  <a:pt x="394" y="368"/>
                  <a:pt x="524" y="403"/>
                  <a:pt x="558" y="354"/>
                </a:cubicBezTo>
                <a:cubicBezTo>
                  <a:pt x="593" y="305"/>
                  <a:pt x="548" y="120"/>
                  <a:pt x="545" y="58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0" name="未知"/>
          <p:cNvSpPr/>
          <p:nvPr/>
        </p:nvSpPr>
        <p:spPr>
          <a:xfrm>
            <a:off x="6611938" y="3302000"/>
            <a:ext cx="263525" cy="140017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355" h="1010">
                <a:moveTo>
                  <a:pt x="0" y="1010"/>
                </a:moveTo>
                <a:cubicBezTo>
                  <a:pt x="35" y="1004"/>
                  <a:pt x="160" y="1006"/>
                  <a:pt x="213" y="967"/>
                </a:cubicBezTo>
                <a:cubicBezTo>
                  <a:pt x="266" y="928"/>
                  <a:pt x="297" y="869"/>
                  <a:pt x="315" y="777"/>
                </a:cubicBezTo>
                <a:cubicBezTo>
                  <a:pt x="334" y="684"/>
                  <a:pt x="355" y="542"/>
                  <a:pt x="322" y="412"/>
                </a:cubicBezTo>
                <a:cubicBezTo>
                  <a:pt x="289" y="283"/>
                  <a:pt x="160" y="86"/>
                  <a:pt x="118" y="0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1" name="未知"/>
          <p:cNvSpPr/>
          <p:nvPr/>
        </p:nvSpPr>
        <p:spPr>
          <a:xfrm>
            <a:off x="6053138" y="3327400"/>
            <a:ext cx="314325" cy="1428750"/>
          </a:xfrm>
          <a:custGeom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74" h="1028">
                <a:moveTo>
                  <a:pt x="198" y="0"/>
                </a:moveTo>
                <a:cubicBezTo>
                  <a:pt x="175" y="84"/>
                  <a:pt x="90" y="376"/>
                  <a:pt x="58" y="504"/>
                </a:cubicBezTo>
                <a:cubicBezTo>
                  <a:pt x="26" y="632"/>
                  <a:pt x="0" y="688"/>
                  <a:pt x="4" y="770"/>
                </a:cubicBezTo>
                <a:cubicBezTo>
                  <a:pt x="8" y="852"/>
                  <a:pt x="35" y="960"/>
                  <a:pt x="80" y="994"/>
                </a:cubicBezTo>
                <a:cubicBezTo>
                  <a:pt x="125" y="1028"/>
                  <a:pt x="234" y="978"/>
                  <a:pt x="274" y="974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2" name="未知"/>
          <p:cNvSpPr/>
          <p:nvPr/>
        </p:nvSpPr>
        <p:spPr>
          <a:xfrm>
            <a:off x="4960938" y="3327400"/>
            <a:ext cx="1300162" cy="295275"/>
          </a:xfrm>
          <a:custGeom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718" h="259">
                <a:moveTo>
                  <a:pt x="0" y="76"/>
                </a:moveTo>
                <a:cubicBezTo>
                  <a:pt x="19" y="102"/>
                  <a:pt x="58" y="201"/>
                  <a:pt x="109" y="229"/>
                </a:cubicBezTo>
                <a:cubicBezTo>
                  <a:pt x="160" y="257"/>
                  <a:pt x="247" y="259"/>
                  <a:pt x="307" y="245"/>
                </a:cubicBezTo>
                <a:cubicBezTo>
                  <a:pt x="367" y="232"/>
                  <a:pt x="399" y="187"/>
                  <a:pt x="467" y="146"/>
                </a:cubicBezTo>
                <a:cubicBezTo>
                  <a:pt x="535" y="105"/>
                  <a:pt x="666" y="30"/>
                  <a:pt x="718" y="0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3" name="未知"/>
          <p:cNvSpPr/>
          <p:nvPr/>
        </p:nvSpPr>
        <p:spPr>
          <a:xfrm>
            <a:off x="4365625" y="1743075"/>
            <a:ext cx="1668462" cy="1727200"/>
          </a:xfrm>
          <a:custGeom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1030" h="1394">
                <a:moveTo>
                  <a:pt x="1030" y="33"/>
                </a:moveTo>
                <a:cubicBezTo>
                  <a:pt x="1007" y="34"/>
                  <a:pt x="991" y="0"/>
                  <a:pt x="891" y="39"/>
                </a:cubicBezTo>
                <a:cubicBezTo>
                  <a:pt x="791" y="78"/>
                  <a:pt x="567" y="156"/>
                  <a:pt x="428" y="265"/>
                </a:cubicBezTo>
                <a:cubicBezTo>
                  <a:pt x="289" y="374"/>
                  <a:pt x="114" y="525"/>
                  <a:pt x="57" y="695"/>
                </a:cubicBezTo>
                <a:cubicBezTo>
                  <a:pt x="0" y="865"/>
                  <a:pt x="46" y="1170"/>
                  <a:pt x="85" y="1282"/>
                </a:cubicBezTo>
                <a:cubicBezTo>
                  <a:pt x="124" y="1394"/>
                  <a:pt x="247" y="1347"/>
                  <a:pt x="289" y="1364"/>
                </a:cubicBezTo>
              </a:path>
            </a:pathLst>
          </a:custGeom>
          <a:noFill/>
          <a:ln w="28575">
            <a:solidFill>
              <a:schemeClr val="accent2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4" name="Rectangle 178"/>
          <p:cNvSpPr/>
          <p:nvPr/>
        </p:nvSpPr>
        <p:spPr>
          <a:xfrm>
            <a:off x="1665288" y="5835650"/>
            <a:ext cx="615950" cy="195262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5" name="Text Box 4"/>
          <p:cNvSpPr/>
          <p:nvPr/>
        </p:nvSpPr>
        <p:spPr>
          <a:xfrm>
            <a:off x="1665288" y="6159500"/>
            <a:ext cx="5762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 i="1">
                <a:latin typeface="Times New Roman" pitchFamily="18" charset="0"/>
              </a:rPr>
              <a:t>R</a:t>
            </a:r>
            <a:r>
              <a:rPr lang="en-US" altLang="zh-CN" sz="2800" b="1" i="1" baseline="-25000">
                <a:latin typeface="Times New Roman" pitchFamily="18" charset="0"/>
              </a:rPr>
              <a:t>2</a:t>
            </a:r>
            <a:endParaRPr lang="en-US" altLang="zh-CN" sz="2800" b="1" i="1" baseline="-25000">
              <a:latin typeface="Times New Roman" pitchFamily="18" charset="0"/>
            </a:endParaRPr>
          </a:p>
        </p:txBody>
      </p:sp>
      <p:sp>
        <p:nvSpPr>
          <p:cNvPr id="27696" name="Rectangle 178"/>
          <p:cNvSpPr/>
          <p:nvPr/>
        </p:nvSpPr>
        <p:spPr>
          <a:xfrm>
            <a:off x="2525712" y="5835650"/>
            <a:ext cx="617538" cy="195262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8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7697" name="Text Box 4"/>
          <p:cNvSpPr/>
          <p:nvPr/>
        </p:nvSpPr>
        <p:spPr>
          <a:xfrm>
            <a:off x="2525712" y="6159500"/>
            <a:ext cx="5762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 i="1">
                <a:latin typeface="Times New Roman" pitchFamily="18" charset="0"/>
              </a:rPr>
              <a:t>R</a:t>
            </a:r>
            <a:r>
              <a:rPr lang="en-US" altLang="zh-CN" sz="2800" b="1" i="1" baseline="-25000">
                <a:latin typeface="Times New Roman" pitchFamily="18" charset="0"/>
              </a:rPr>
              <a:t>3</a:t>
            </a:r>
            <a:endParaRPr lang="en-US" altLang="zh-CN" sz="2800" b="1" i="1" baseline="-25000">
              <a:latin typeface="Times New Roman" pitchFamily="18" charset="0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7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27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27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27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27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 fill="hold"/>
                                        <p:tgtEl>
                                          <p:spTgt spid="27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27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87" grpId="0"/>
      <p:bldP spid="27688" grpId="1"/>
      <p:bldP spid="27689" grpId="2"/>
      <p:bldP spid="27692" grpId="3"/>
      <p:bldP spid="27693" grpId="4"/>
      <p:bldP spid="27690" grpId="5"/>
      <p:bldP spid="27691" grpId="6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矩形 2"/>
          <p:cNvSpPr/>
          <p:nvPr/>
        </p:nvSpPr>
        <p:spPr>
          <a:xfrm>
            <a:off x="298450" y="706120"/>
            <a:ext cx="8547100" cy="28797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1、 根据电路图连接电路。连接电路时开关应（      ），滑动变阻器的滑片移到（                   ）。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2、分别将5Ω、10Ω、20Ω、50Ω  的定值电阻连入电路中，调节滑动变阻器，使电压表示数保持不变（如U＝2V），分别读出电流表的示数，记录在下面的表格中。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9698" name="文本框 7"/>
          <p:cNvSpPr/>
          <p:nvPr/>
        </p:nvSpPr>
        <p:spPr>
          <a:xfrm>
            <a:off x="298450" y="123825"/>
            <a:ext cx="1466850" cy="5095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实验步骤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29699" name="文本框 1"/>
          <p:cNvSpPr txBox="1"/>
          <p:nvPr/>
        </p:nvSpPr>
        <p:spPr>
          <a:xfrm>
            <a:off x="6655435" y="746125"/>
            <a:ext cx="966470" cy="4603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断开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700" name="文本框 3"/>
          <p:cNvSpPr txBox="1"/>
          <p:nvPr/>
        </p:nvSpPr>
        <p:spPr>
          <a:xfrm>
            <a:off x="3008630" y="1241425"/>
            <a:ext cx="1997075" cy="4603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</a:rPr>
              <a:t>阻值最大处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29701" name="表格 4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703262" y="4024312"/>
          <a:ext cx="7504113" cy="2288092"/>
        </p:xfrm>
        <a:graphic>
          <a:graphicData uri="http://schemas.openxmlformats.org/drawingml/2006/table">
            <a:tbl>
              <a:tblPr/>
              <a:tblGrid>
                <a:gridCol w="1841111"/>
                <a:gridCol w="3082273"/>
                <a:gridCol w="2580729"/>
              </a:tblGrid>
              <a:tr h="457200"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FFFFFF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实验次序</a:t>
                      </a:r>
                      <a:endParaRPr lang="zh-CN" altLang="en-US" sz="2400" b="1">
                        <a:solidFill>
                          <a:srgbClr val="FFFFFF"/>
                        </a:solidFill>
                        <a:latin typeface="Calibri" pitchFamily="34" charset="0"/>
                        <a:ea typeface="黑体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595959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FFFFFF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电阻</a:t>
                      </a:r>
                      <a:r>
                        <a:rPr lang="en-US" altLang="zh-CN" sz="2400" b="1">
                          <a:solidFill>
                            <a:srgbClr val="FFFFFF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R/Ω</a:t>
                      </a:r>
                      <a:endParaRPr lang="en-US" altLang="zh-CN" sz="2400" b="1">
                        <a:solidFill>
                          <a:srgbClr val="FFFFFF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E29A9A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FFFFFF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 b="1" i="1">
                          <a:solidFill>
                            <a:srgbClr val="FFFFFF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 b="1">
                          <a:solidFill>
                            <a:srgbClr val="FFFFFF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/A</a:t>
                      </a:r>
                      <a:endParaRPr lang="en-US" altLang="zh-CN" sz="2400" b="1">
                        <a:solidFill>
                          <a:srgbClr val="FFFFFF"/>
                        </a:solidFill>
                        <a:latin typeface="Calibri" pitchFamily="34" charset="0"/>
                        <a:ea typeface="黑体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DFBBB3"/>
                    </a:solidFill>
                  </a:tcPr>
                </a:tc>
              </a:tr>
              <a:tr h="457200"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1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 w="1270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5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1270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0.4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6350">
                      <a:solidFill>
                        <a:srgbClr val="D9D9D9"/>
                      </a:solidFill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2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 w="1270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10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1270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0.2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6350">
                      <a:solidFill>
                        <a:srgbClr val="D9D9D9"/>
                      </a:solidFill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  <a:tr h="458788"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3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 w="1270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20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1270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0.1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6350">
                      <a:solidFill>
                        <a:srgbClr val="D9D9D9"/>
                      </a:solidFill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>
                      <a:noFill/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4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>
                      <a:noFill/>
                      <a:miter lim="800000"/>
                    </a:lnL>
                    <a:lnR w="1270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50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anose="02010609060101010101" pitchFamily="49" charset="-122"/>
                      </a:endParaRPr>
                    </a:p>
                  </a:txBody>
                  <a:tcPr marL="91446" marR="91446" marT="45783" marB="45783">
                    <a:lnL w="12700">
                      <a:solidFill>
                        <a:srgbClr val="D9D9D9"/>
                      </a:solidFill>
                      <a:miter lim="800000"/>
                    </a:lnL>
                    <a:lnR w="6350">
                      <a:solidFill>
                        <a:srgbClr val="D9D9D9"/>
                      </a:solidFill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vert="horz" wrap="square" lIns="91446" tIns="45783" rIns="91446" bIns="45783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Calibri" pitchFamily="34" charset="0"/>
                          <a:ea typeface="黑体" panose="02010609060101010101" pitchFamily="49" charset="-122"/>
                        </a:rPr>
                        <a:t>0.04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Calibri" pitchFamily="34" charset="0"/>
                        <a:ea typeface="黑体" pitchFamily="49" charset="-122"/>
                      </a:endParaRPr>
                    </a:p>
                  </a:txBody>
                  <a:tcPr marL="91446" marR="91446" marT="45783" marB="45783">
                    <a:lnL w="6350">
                      <a:solidFill>
                        <a:srgbClr val="D9D9D9"/>
                      </a:solidFill>
                      <a:miter lim="800000"/>
                    </a:lnL>
                    <a:lnR>
                      <a:noFill/>
                      <a:miter lim="800000"/>
                    </a:lnR>
                    <a:lnT>
                      <a:noFill/>
                      <a:miter lim="800000"/>
                    </a:lnT>
                    <a:lnB w="19050">
                      <a:solidFill>
                        <a:srgbClr val="595959"/>
                      </a:solidFill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1"/>
      <p:bldP spid="29700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文本框 7"/>
          <p:cNvSpPr/>
          <p:nvPr/>
        </p:nvSpPr>
        <p:spPr>
          <a:xfrm>
            <a:off x="295275" y="192088"/>
            <a:ext cx="14859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绘制图像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pSp>
        <p:nvGrpSpPr>
          <p:cNvPr id="31746" name="Group 59"/>
          <p:cNvGrpSpPr/>
          <p:nvPr/>
        </p:nvGrpSpPr>
        <p:grpSpPr>
          <a:xfrm>
            <a:off x="1444625" y="1436688"/>
            <a:ext cx="6921500" cy="4005262"/>
            <a:chOff x="776" y="1039"/>
            <a:chExt cx="4956" cy="2867"/>
          </a:xfrm>
        </p:grpSpPr>
        <p:cxnSp>
          <p:nvCxnSpPr>
            <p:cNvPr id="31747" name="Line 4"/>
            <p:cNvCxnSpPr/>
            <p:nvPr/>
          </p:nvCxnSpPr>
          <p:spPr>
            <a:xfrm>
              <a:off x="776" y="3906"/>
              <a:ext cx="4956" cy="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bevel/>
              <a:tailEnd type="triangle"/>
            </a:ln>
          </p:spPr>
        </p:cxnSp>
        <p:cxnSp>
          <p:nvCxnSpPr>
            <p:cNvPr id="31748" name="Line 5"/>
            <p:cNvCxnSpPr/>
            <p:nvPr/>
          </p:nvCxnSpPr>
          <p:spPr>
            <a:xfrm flipH="1" flipV="1">
              <a:off x="811" y="1039"/>
              <a:ext cx="0" cy="2867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bevel/>
              <a:tailEnd type="triangle"/>
            </a:ln>
          </p:spPr>
        </p:cxnSp>
        <p:cxnSp>
          <p:nvCxnSpPr>
            <p:cNvPr id="31749" name="Line 6"/>
            <p:cNvCxnSpPr/>
            <p:nvPr/>
          </p:nvCxnSpPr>
          <p:spPr>
            <a:xfrm>
              <a:off x="811" y="3646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0" name="Line 7"/>
            <p:cNvCxnSpPr/>
            <p:nvPr/>
          </p:nvCxnSpPr>
          <p:spPr>
            <a:xfrm>
              <a:off x="811" y="3385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1" name="Line 8"/>
            <p:cNvCxnSpPr/>
            <p:nvPr/>
          </p:nvCxnSpPr>
          <p:spPr>
            <a:xfrm>
              <a:off x="811" y="3124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2" name="Line 9"/>
            <p:cNvCxnSpPr/>
            <p:nvPr/>
          </p:nvCxnSpPr>
          <p:spPr>
            <a:xfrm>
              <a:off x="811" y="2838"/>
              <a:ext cx="470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3" name="Line 10"/>
            <p:cNvCxnSpPr/>
            <p:nvPr/>
          </p:nvCxnSpPr>
          <p:spPr>
            <a:xfrm>
              <a:off x="811" y="2577"/>
              <a:ext cx="470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4" name="Line 11"/>
            <p:cNvCxnSpPr/>
            <p:nvPr/>
          </p:nvCxnSpPr>
          <p:spPr>
            <a:xfrm>
              <a:off x="811" y="2290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5" name="Line 12"/>
            <p:cNvCxnSpPr/>
            <p:nvPr/>
          </p:nvCxnSpPr>
          <p:spPr>
            <a:xfrm>
              <a:off x="811" y="1978"/>
              <a:ext cx="470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6" name="Line 13"/>
            <p:cNvCxnSpPr/>
            <p:nvPr/>
          </p:nvCxnSpPr>
          <p:spPr>
            <a:xfrm>
              <a:off x="811" y="1691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7" name="Line 14"/>
            <p:cNvCxnSpPr/>
            <p:nvPr/>
          </p:nvCxnSpPr>
          <p:spPr>
            <a:xfrm>
              <a:off x="811" y="1404"/>
              <a:ext cx="47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8" name="Line 15"/>
            <p:cNvCxnSpPr/>
            <p:nvPr/>
          </p:nvCxnSpPr>
          <p:spPr>
            <a:xfrm flipH="1" flipV="1">
              <a:off x="1236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59" name="Line 16"/>
            <p:cNvCxnSpPr/>
            <p:nvPr/>
          </p:nvCxnSpPr>
          <p:spPr>
            <a:xfrm flipH="1" flipV="1">
              <a:off x="1696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0" name="Line 17"/>
            <p:cNvCxnSpPr/>
            <p:nvPr/>
          </p:nvCxnSpPr>
          <p:spPr>
            <a:xfrm flipH="1" flipV="1">
              <a:off x="2121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1" name="Line 18"/>
            <p:cNvCxnSpPr/>
            <p:nvPr/>
          </p:nvCxnSpPr>
          <p:spPr>
            <a:xfrm flipH="1" flipV="1">
              <a:off x="2545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2" name="Line 19"/>
            <p:cNvCxnSpPr/>
            <p:nvPr/>
          </p:nvCxnSpPr>
          <p:spPr>
            <a:xfrm flipH="1" flipV="1">
              <a:off x="2970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3" name="Line 20"/>
            <p:cNvCxnSpPr/>
            <p:nvPr/>
          </p:nvCxnSpPr>
          <p:spPr>
            <a:xfrm flipH="1" flipV="1">
              <a:off x="3396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4" name="Line 21"/>
            <p:cNvCxnSpPr/>
            <p:nvPr/>
          </p:nvCxnSpPr>
          <p:spPr>
            <a:xfrm flipH="1" flipV="1">
              <a:off x="3820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5" name="Line 22"/>
            <p:cNvCxnSpPr/>
            <p:nvPr/>
          </p:nvCxnSpPr>
          <p:spPr>
            <a:xfrm flipH="1" flipV="1">
              <a:off x="4245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6" name="Line 23"/>
            <p:cNvCxnSpPr/>
            <p:nvPr/>
          </p:nvCxnSpPr>
          <p:spPr>
            <a:xfrm flipH="1" flipV="1">
              <a:off x="4706" y="1404"/>
              <a:ext cx="0" cy="247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7" name="Line 24"/>
            <p:cNvCxnSpPr/>
            <p:nvPr/>
          </p:nvCxnSpPr>
          <p:spPr>
            <a:xfrm flipH="1" flipV="1">
              <a:off x="5130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  <p:cxnSp>
          <p:nvCxnSpPr>
            <p:cNvPr id="31768" name="Line 25"/>
            <p:cNvCxnSpPr/>
            <p:nvPr/>
          </p:nvCxnSpPr>
          <p:spPr>
            <a:xfrm flipH="1" flipV="1">
              <a:off x="5520" y="1404"/>
              <a:ext cx="0" cy="25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bevel/>
            </a:ln>
          </p:spPr>
        </p:cxnSp>
      </p:grpSp>
      <p:sp>
        <p:nvSpPr>
          <p:cNvPr id="31769" name="Text Box 26"/>
          <p:cNvSpPr/>
          <p:nvPr/>
        </p:nvSpPr>
        <p:spPr>
          <a:xfrm>
            <a:off x="650875" y="1292225"/>
            <a:ext cx="1235075" cy="401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latin typeface="Times New Roman" pitchFamily="18" charset="0"/>
              </a:rPr>
              <a:t>I/</a:t>
            </a:r>
            <a:r>
              <a:rPr lang="en-US" altLang="zh-CN" sz="2400" b="1">
                <a:latin typeface="Times New Roman" pitchFamily="18" charset="0"/>
              </a:rPr>
              <a:t>A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0" name="Text Box 27"/>
          <p:cNvSpPr/>
          <p:nvPr/>
        </p:nvSpPr>
        <p:spPr>
          <a:xfrm>
            <a:off x="7778750" y="5510212"/>
            <a:ext cx="10636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R/Ω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1" name="Text Box 28"/>
          <p:cNvSpPr/>
          <p:nvPr/>
        </p:nvSpPr>
        <p:spPr>
          <a:xfrm>
            <a:off x="1196975" y="5478462"/>
            <a:ext cx="542925" cy="401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 i="1">
                <a:latin typeface="Times New Roman" pitchFamily="18" charset="0"/>
              </a:rPr>
              <a:t>O</a:t>
            </a:r>
            <a:endParaRPr lang="en-US" altLang="zh-CN" sz="2400" b="1" i="1">
              <a:latin typeface="Times New Roman" pitchFamily="18" charset="0"/>
            </a:endParaRPr>
          </a:p>
        </p:txBody>
      </p:sp>
      <p:sp>
        <p:nvSpPr>
          <p:cNvPr id="31772" name="Text Box 31"/>
          <p:cNvSpPr/>
          <p:nvPr/>
        </p:nvSpPr>
        <p:spPr>
          <a:xfrm>
            <a:off x="1739900" y="5451475"/>
            <a:ext cx="11239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5.0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3" name="Text Box 33"/>
          <p:cNvSpPr/>
          <p:nvPr/>
        </p:nvSpPr>
        <p:spPr>
          <a:xfrm>
            <a:off x="857250" y="4851400"/>
            <a:ext cx="7302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0.04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4" name="Text Box 33"/>
          <p:cNvSpPr/>
          <p:nvPr/>
        </p:nvSpPr>
        <p:spPr>
          <a:xfrm>
            <a:off x="903288" y="4349750"/>
            <a:ext cx="7318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0.1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5" name="Text Box 33"/>
          <p:cNvSpPr/>
          <p:nvPr/>
        </p:nvSpPr>
        <p:spPr>
          <a:xfrm>
            <a:off x="903288" y="3355975"/>
            <a:ext cx="7318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0.2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6" name="Text Box 33"/>
          <p:cNvSpPr/>
          <p:nvPr/>
        </p:nvSpPr>
        <p:spPr>
          <a:xfrm>
            <a:off x="903288" y="1793875"/>
            <a:ext cx="73183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0.4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7" name="Text Box 31"/>
          <p:cNvSpPr/>
          <p:nvPr/>
        </p:nvSpPr>
        <p:spPr>
          <a:xfrm>
            <a:off x="2438400" y="5441950"/>
            <a:ext cx="11239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10.0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8" name="Text Box 31"/>
          <p:cNvSpPr/>
          <p:nvPr/>
        </p:nvSpPr>
        <p:spPr>
          <a:xfrm>
            <a:off x="3562350" y="5451475"/>
            <a:ext cx="11239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20.0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79" name="Text Box 31"/>
          <p:cNvSpPr/>
          <p:nvPr/>
        </p:nvSpPr>
        <p:spPr>
          <a:xfrm>
            <a:off x="7188200" y="5441950"/>
            <a:ext cx="11239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50.0</a:t>
            </a:r>
            <a:endParaRPr lang="en-US" altLang="zh-CN" sz="2400" b="1">
              <a:latin typeface="Times New Roman" pitchFamily="18" charset="0"/>
            </a:endParaRPr>
          </a:p>
        </p:txBody>
      </p:sp>
      <p:sp>
        <p:nvSpPr>
          <p:cNvPr id="31780" name="Text Box 43"/>
          <p:cNvSpPr/>
          <p:nvPr/>
        </p:nvSpPr>
        <p:spPr>
          <a:xfrm>
            <a:off x="1860550" y="1444625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31781" name="Text Box 43"/>
          <p:cNvSpPr/>
          <p:nvPr/>
        </p:nvSpPr>
        <p:spPr>
          <a:xfrm>
            <a:off x="2503488" y="3082925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31782" name="Text Box 43"/>
          <p:cNvSpPr/>
          <p:nvPr/>
        </p:nvSpPr>
        <p:spPr>
          <a:xfrm>
            <a:off x="3689350" y="3846512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31783" name="Text Box 43"/>
          <p:cNvSpPr/>
          <p:nvPr/>
        </p:nvSpPr>
        <p:spPr>
          <a:xfrm>
            <a:off x="7299325" y="4575175"/>
            <a:ext cx="45085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6000">
                <a:solidFill>
                  <a:schemeClr val="hlink"/>
                </a:solidFill>
                <a:latin typeface="Arial" pitchFamily="34" charset="0"/>
              </a:rPr>
              <a:t>·</a:t>
            </a:r>
            <a:endParaRPr lang="en-US" altLang="zh-CN" sz="6000">
              <a:solidFill>
                <a:schemeClr val="hlink"/>
              </a:solidFill>
              <a:latin typeface="Arial" pitchFamily="34" charset="0"/>
            </a:endParaRPr>
          </a:p>
        </p:txBody>
      </p:sp>
      <p:sp>
        <p:nvSpPr>
          <p:cNvPr id="31784" name="任意多边形 13"/>
          <p:cNvSpPr/>
          <p:nvPr/>
        </p:nvSpPr>
        <p:spPr>
          <a:xfrm>
            <a:off x="2078990" y="1932940"/>
            <a:ext cx="5440045" cy="3128645"/>
          </a:xfrm>
          <a:custGeom>
            <a:gdLst>
              <a:gd name="connisteX0" fmla="*/ 0 w 5440045"/>
              <a:gd name="connsiteY0" fmla="*/ 0 h 3128645"/>
              <a:gd name="connisteX1" fmla="*/ 627380 w 5440045"/>
              <a:gd name="connsiteY1" fmla="*/ 1658620 h 3128645"/>
              <a:gd name="connisteX2" fmla="*/ 1830705 w 5440045"/>
              <a:gd name="connsiteY2" fmla="*/ 2406650 h 3128645"/>
              <a:gd name="connisteX3" fmla="*/ 5440045 w 5440045"/>
              <a:gd name="connsiteY3" fmla="*/ 3128645 h 3128645"/>
              <a:gd name="connisteX4" fmla="*/ 4726940 w 5440045"/>
              <a:gd name="connsiteY4" fmla="*/ 2896235 h 3128645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5440045" h="3128645">
                <a:moveTo>
                  <a:pt x="0" y="0"/>
                </a:moveTo>
                <a:cubicBezTo>
                  <a:pt x="101600" y="316865"/>
                  <a:pt x="260985" y="1177290"/>
                  <a:pt x="627380" y="1658620"/>
                </a:cubicBezTo>
                <a:cubicBezTo>
                  <a:pt x="993775" y="2139950"/>
                  <a:pt x="868045" y="2112645"/>
                  <a:pt x="1830705" y="2406650"/>
                </a:cubicBezTo>
                <a:cubicBezTo>
                  <a:pt x="2793365" y="2700655"/>
                  <a:pt x="4860925" y="3030855"/>
                  <a:pt x="5440045" y="3128645"/>
                </a:cubicBezTo>
              </a:path>
            </a:pathLst>
          </a:custGeom>
          <a:noFill/>
          <a:ln w="41275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1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31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31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31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80" grpId="0"/>
      <p:bldP spid="31781" grpId="1"/>
      <p:bldP spid="31782" grpId="2"/>
      <p:bldP spid="31783" grpId="3"/>
      <p:bldP spid="31784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3" name="文本框 7"/>
          <p:cNvSpPr/>
          <p:nvPr/>
        </p:nvSpPr>
        <p:spPr>
          <a:xfrm>
            <a:off x="295275" y="192088"/>
            <a:ext cx="14859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实验结论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33794" name="矩形 10"/>
          <p:cNvSpPr>
            <a:spLocks noChangeArrowheads="1"/>
          </p:cNvSpPr>
          <p:nvPr/>
        </p:nvSpPr>
        <p:spPr bwMode="auto">
          <a:xfrm>
            <a:off x="408940" y="969010"/>
            <a:ext cx="832612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当导体的电压一定时，通过导体的电流跟导体的电阻成反比。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33795" name="文本框 3"/>
          <p:cNvSpPr txBox="1"/>
          <p:nvPr/>
        </p:nvSpPr>
        <p:spPr>
          <a:xfrm>
            <a:off x="177800" y="2789555"/>
            <a:ext cx="8883015" cy="230695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错误表述：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L="0"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、通过导体的电流与导体的电阻成反比。（漏掉前提条件）       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L="0"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、电压一定时，导体的电阻与导体中的电流成反比。（忽略电阻的特性）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1" name="文本框 7"/>
          <p:cNvSpPr/>
          <p:nvPr/>
        </p:nvSpPr>
        <p:spPr>
          <a:xfrm>
            <a:off x="303212" y="519112"/>
            <a:ext cx="14859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归纳小结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35842" name="矩形 10"/>
          <p:cNvSpPr>
            <a:spLocks noChangeArrowheads="1"/>
          </p:cNvSpPr>
          <p:nvPr/>
        </p:nvSpPr>
        <p:spPr bwMode="auto">
          <a:xfrm>
            <a:off x="408940" y="1441450"/>
            <a:ext cx="8326120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1、实验方法：控制变量法——控制导体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两端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的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电压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一定，改变导体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的电阻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进行实验。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anose="02010509060101010101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2、 滑动变阻器的作用：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（1）保护电路；（2）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保持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导体两端电压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不变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3、多次实验的目的：收集多组实验数据，使结论具有普遍性。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89" name="矩形 10"/>
          <p:cNvSpPr/>
          <p:nvPr/>
        </p:nvSpPr>
        <p:spPr>
          <a:xfrm>
            <a:off x="133350" y="334962"/>
            <a:ext cx="8877300" cy="507682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探究电流与电阻关系：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、实验结论：电压一定时，通过导体的电流与导体的电阻成反比。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、控制变量法：控制导体两端的电压一定，改变导体的电阻进行实验。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、滑动变阻器的作用：（1）保护电路；（2）保持导体两端电压不变。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 4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、多次实验的目的：多次测量，使结论具有普遍性。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7891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2039600" y="11252200"/>
            <a:ext cx="431800" cy="355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UNIT_TABLE_BEAUTIFY" val="smartTable{b499db3f-8585-4d5d-8fc5-d5146a957108}"/>
  <p:tag name="TABLE_COLOR_RGB" val="0x000000*0xFFFFFF*0x44546A*0xE6E5E5*0xE29A9A*0xDFBBB3*0xA3CDCB*0x8BAC74*0x849BCA*0xD1CD95"/>
  <p:tag name="TABLE_COLORIDX" val="h"/>
  <p:tag name="TABLE_EMPHASIZE_COLOR" val="14850714"/>
  <p:tag name="TABLE_SKINIDX" val="3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.xml><?xml version="1.0" encoding="utf-8"?>
<p:tagLst xmlns:p="http://schemas.openxmlformats.org/presentationml/2006/main">
  <p:tag name="KSO_WM_UNIT_TABLE_BEAUTIFY" val="smartTable{3e0ae227-1b24-4870-bc7f-d287bf6cc7e9}"/>
  <p:tag name="TABLE_COLOR_RGB" val="0x000000*0xFFFFFF*0x44546A*0xE6E5E5*0xE29A9A*0xDFBBB3*0xA3CDCB*0x8BAC74*0x849BCA*0xD1CD95"/>
  <p:tag name="TABLE_COLORIDX" val="h"/>
  <p:tag name="TABLE_EMPHASIZE_COLOR" val="14850714"/>
  <p:tag name="TABLE_SKINIDX" val="3"/>
</p:tagLst>
</file>

<file path=ppt/tags/tag1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5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122</Paragraphs>
  <Slides>16</Slides>
  <Notes>15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5">
      <vt:lpstr>Arial</vt:lpstr>
      <vt:lpstr>Calibri</vt:lpstr>
      <vt:lpstr>宋体</vt:lpstr>
      <vt:lpstr>汉仪综艺体繁</vt:lpstr>
      <vt:lpstr>微软雅黑</vt:lpstr>
      <vt:lpstr>幼圆</vt:lpstr>
      <vt:lpstr>Times New Roman</vt:lpstr>
      <vt:lpstr>黑体</vt:lpstr>
      <vt:lpstr>Office 主题​​</vt:lpstr>
      <vt:lpstr>电流与电压和电阻的关系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2020-10-19T09:38:32.293</cp:lastPrinted>
  <dcterms:created xsi:type="dcterms:W3CDTF">2020-10-19T09:38:32Z</dcterms:created>
  <dcterms:modified xsi:type="dcterms:W3CDTF">2020-12-22T11:25:48Z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