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9"/>
  </p:notesMasterIdLst>
  <p:sldIdLst>
    <p:sldId id="460" r:id="rId2"/>
    <p:sldId id="390" r:id="rId3"/>
    <p:sldId id="453" r:id="rId4"/>
    <p:sldId id="454" r:id="rId5"/>
    <p:sldId id="467" r:id="rId6"/>
    <p:sldId id="468" r:id="rId7"/>
    <p:sldId id="473" r:id="rId8"/>
    <p:sldId id="474" r:id="rId9"/>
    <p:sldId id="499" r:id="rId10"/>
    <p:sldId id="495" r:id="rId11"/>
    <p:sldId id="500" r:id="rId12"/>
    <p:sldId id="498" r:id="rId13"/>
    <p:sldId id="456" r:id="rId14"/>
    <p:sldId id="457" r:id="rId15"/>
    <p:sldId id="493" r:id="rId16"/>
    <p:sldId id="501" r:id="rId17"/>
    <p:sldId id="494" r:id="rId18"/>
  </p:sldIdLst>
  <p:sldSz cx="9144000" cy="5143500" type="screen16x9"/>
  <p:notesSz cx="6858000" cy="9144000"/>
  <p:embeddedFontLst>
    <p:embeddedFont>
      <p:font typeface="楷体_GB2312" charset="-122"/>
      <p:regular r:id="rId20"/>
    </p:embeddedFont>
    <p:embeddedFont>
      <p:font typeface="黑体" pitchFamily="49" charset="-122"/>
      <p:regular r:id="rId21"/>
    </p:embeddedFont>
    <p:embeddedFont>
      <p:font typeface="幼圆" pitchFamily="49" charset="-122"/>
      <p:regular r:id="rId22"/>
    </p:embeddedFont>
    <p:embeddedFont>
      <p:font typeface="华文中宋" pitchFamily="2" charset="-122"/>
      <p:regular r:id="rId23"/>
    </p:embeddedFont>
  </p:embeddedFontLst>
  <p:custDataLst>
    <p:tags r:id="rId24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1pPr>
    <a:lvl2pPr marL="341630" indent="116205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2pPr>
    <a:lvl3pPr marL="684530" indent="230505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3pPr>
    <a:lvl4pPr marL="1027430" indent="344805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4pPr>
    <a:lvl5pPr marL="1370330" indent="459105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000" b="1" kern="1200">
        <a:solidFill>
          <a:srgbClr val="000000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000" b="1" kern="1200">
        <a:solidFill>
          <a:srgbClr val="000000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000" b="1" kern="1200">
        <a:solidFill>
          <a:srgbClr val="000000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000" b="1" kern="1200">
        <a:solidFill>
          <a:srgbClr val="000000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3" autoAdjust="0"/>
    <p:restoredTop sz="94728" autoAdjust="0"/>
  </p:normalViewPr>
  <p:slideViewPr>
    <p:cSldViewPr>
      <p:cViewPr varScale="1">
        <p:scale>
          <a:sx n="144" d="100"/>
          <a:sy n="144" d="100"/>
        </p:scale>
        <p:origin x="-684" y="-102"/>
      </p:cViewPr>
      <p:guideLst>
        <p:guide orient="horz" pos="1692"/>
        <p:guide pos="2861"/>
      </p:guideLst>
    </p:cSldViewPr>
  </p:slideViewPr>
  <p:outlineViewPr>
    <p:cViewPr>
      <p:scale>
        <a:sx n="33" d="100"/>
        <a:sy n="33" d="100"/>
      </p:scale>
      <p:origin x="0" y="1003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lnSpc>
                <a:spcPct val="100000"/>
              </a:lnSpc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lnSpc>
                <a:spcPct val="100000"/>
              </a:lnSpc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72A7869-AC95-449B-88A8-6B1BA14D6FFE}" type="datetime1">
              <a:rPr lang="zh-CN" altLang="en-US"/>
              <a:t>2021/2/25</a:t>
            </a:fld>
            <a:endParaRPr lang="zh-CN" altLang="en-US" sz="1200"/>
          </a:p>
        </p:txBody>
      </p:sp>
      <p:sp>
        <p:nvSpPr>
          <p:cNvPr id="7172" name="幻灯片图像占位符 3"/>
          <p:cNvSpPr>
            <a:spLocks noGrp="1" noRot="1" noChangeAspect="1" noChangeArrowheads="1"/>
          </p:cNvSpPr>
          <p:nvPr>
            <p:ph type="sldImg" idx="9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zh-CN" altLang="en-US" b="0" smtClean="0"/>
              <a:t>单击此处编辑母版文本样式</a:t>
            </a:r>
          </a:p>
          <a:p>
            <a:pPr>
              <a:defRPr/>
            </a:pPr>
            <a:r>
              <a:rPr lang="zh-CN" altLang="en-US" b="0" smtClean="0"/>
              <a:t>第二级</a:t>
            </a:r>
          </a:p>
          <a:p>
            <a:pPr>
              <a:defRPr/>
            </a:pPr>
            <a:r>
              <a:rPr lang="zh-CN" altLang="en-US" b="0" smtClean="0"/>
              <a:t>第三级</a:t>
            </a:r>
          </a:p>
          <a:p>
            <a:pPr>
              <a:defRPr/>
            </a:pPr>
            <a:r>
              <a:rPr lang="zh-CN" altLang="en-US" b="0" smtClean="0"/>
              <a:t>第四级</a:t>
            </a:r>
          </a:p>
          <a:p>
            <a:pPr>
              <a:defRPr/>
            </a:pPr>
            <a:r>
              <a:rPr lang="zh-CN" altLang="en-US" b="0" smtClean="0"/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lnSpc>
                <a:spcPct val="100000"/>
              </a:lnSpc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lnSpc>
                <a:spcPct val="100000"/>
              </a:lnSpc>
              <a:defRPr sz="1800" b="0" smtClean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936DB45-02A5-42C0-977C-43A522CC71DE}" type="slidenum">
              <a:rPr lang="zh-CN" altLang="en-US"/>
              <a:t>‹#›</a:t>
            </a:fld>
            <a:endParaRPr lang="en-US" altLang="zh-CN" sz="1200"/>
          </a:p>
        </p:txBody>
      </p:sp>
    </p:spTree>
    <p:extLst>
      <p:ext uri="{BB962C8B-B14F-4D97-AF65-F5344CB8AC3E}">
        <p14:creationId xmlns:p14="http://schemas.microsoft.com/office/powerpoint/2010/main" val="308614151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/>
      </p:sp>
      <p:sp>
        <p:nvSpPr>
          <p:cNvPr id="11267" name="备注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  <p:sp>
        <p:nvSpPr>
          <p:cNvPr id="11268" name="日期占位符 3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100000"/>
              </a:lnSpc>
            </a:pPr>
            <a:fld id="{C2159DE2-541F-483D-BC58-FAE148631436}" type="datetime1">
              <a:rPr lang="zh-CN" altLang="en-US" sz="1000" b="0">
                <a:solidFill>
                  <a:schemeClr val="tx1"/>
                </a:solidFill>
                <a:latin typeface="Arial" panose="020B0604020202020204" pitchFamily="34" charset="0"/>
              </a:rPr>
              <a:t>2021/2/25</a:t>
            </a:fld>
            <a:endParaRPr lang="en-US" altLang="zh-CN" sz="10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269" name="灯片编号占位符 4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100000"/>
              </a:lnSpc>
            </a:pPr>
            <a:fld id="{724AC900-FD99-47E6-8CF4-B9C25D79FB2B}" type="slidenum">
              <a:rPr lang="zh-CN" altLang="en-US" sz="1000" b="0">
                <a:solidFill>
                  <a:schemeClr val="tx1"/>
                </a:solidFill>
                <a:latin typeface="Arial" panose="020B0604020202020204" pitchFamily="34" charset="0"/>
              </a:rPr>
              <a:t>1</a:t>
            </a:fld>
            <a:endParaRPr lang="en-US" altLang="zh-CN" sz="10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xStyles>
    <p:titleStyle>
      <a:lvl1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2pPr>
      <a:lvl3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3pPr>
      <a:lvl4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4pPr>
      <a:lvl5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5pPr>
      <a:lvl6pPr marL="457200"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6pPr>
      <a:lvl7pPr marL="914400"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7pPr>
      <a:lvl8pPr marL="1371600"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8pPr>
      <a:lvl9pPr marL="1828800"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9pPr>
    </p:titleStyle>
    <p:bodyStyle>
      <a:lvl1pPr marL="271780" indent="-271780" algn="just" defTabSz="514350" rtl="0" eaLnBrk="0" fontAlgn="base" hangingPunct="0">
        <a:lnSpc>
          <a:spcPct val="110000"/>
        </a:lnSpc>
        <a:spcBef>
          <a:spcPts val="9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u"/>
        <a:defRPr sz="3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71780" indent="-271780" algn="just" defTabSz="514350" rtl="0" eaLnBrk="0" fontAlgn="base" hangingPunct="0">
        <a:lnSpc>
          <a:spcPct val="120000"/>
        </a:lnSpc>
        <a:spcBef>
          <a:spcPct val="0"/>
        </a:spcBef>
        <a:spcAft>
          <a:spcPts val="900"/>
        </a:spcAft>
        <a:buClr>
          <a:srgbClr val="ECA280"/>
        </a:buClr>
        <a:buFont typeface="幼圆" panose="02010509060101010101" pitchFamily="49" charset="-122"/>
        <a:buChar char=" 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3255" indent="-128905" algn="l" defTabSz="514350" rtl="0" eaLnBrk="0" fontAlgn="base" hangingPunct="0">
        <a:lnSpc>
          <a:spcPct val="90000"/>
        </a:lnSpc>
        <a:spcBef>
          <a:spcPts val="275"/>
        </a:spcBef>
        <a:spcAft>
          <a:spcPct val="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900430" indent="-128905" algn="l" defTabSz="514350" rtl="0" eaLnBrk="0" fontAlgn="base" hangingPunct="0">
        <a:lnSpc>
          <a:spcPct val="90000"/>
        </a:lnSpc>
        <a:spcBef>
          <a:spcPts val="275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157605" indent="-128905" algn="l" defTabSz="514350" rtl="0" eaLnBrk="0" fontAlgn="base" hangingPunct="0">
        <a:lnSpc>
          <a:spcPct val="90000"/>
        </a:lnSpc>
        <a:spcBef>
          <a:spcPts val="275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1597025" y="1889125"/>
            <a:ext cx="715168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just" eaLnBrk="1" hangingPunct="1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家庭电路</a:t>
            </a:r>
            <a:endParaRPr lang="en-US" altLang="zh-CN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244" name="TextBox 15"/>
          <p:cNvSpPr>
            <a:spLocks noChangeArrowheads="1"/>
          </p:cNvSpPr>
          <p:nvPr/>
        </p:nvSpPr>
        <p:spPr bwMode="auto">
          <a:xfrm>
            <a:off x="539750" y="351028"/>
            <a:ext cx="7667625" cy="715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第二十三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讲 </a:t>
            </a:r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生</a:t>
            </a:r>
            <a:r>
              <a:rPr lang="zh-CN" altLang="zh-CN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活用电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197" name="TextBox 1"/>
          <p:cNvSpPr txBox="1">
            <a:spLocks noChangeArrowheads="1"/>
          </p:cNvSpPr>
          <p:nvPr/>
        </p:nvSpPr>
        <p:spPr bwMode="auto">
          <a:xfrm>
            <a:off x="346075" y="2386013"/>
            <a:ext cx="8389938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/>
              <a:t>1．家庭电路的组成</a:t>
            </a:r>
            <a:endParaRPr lang="zh-CN" altLang="en-US"/>
          </a:p>
        </p:txBody>
      </p:sp>
      <p:sp>
        <p:nvSpPr>
          <p:cNvPr id="20" name="圆角矩形 2"/>
          <p:cNvSpPr/>
          <p:nvPr/>
        </p:nvSpPr>
        <p:spPr bwMode="auto">
          <a:xfrm>
            <a:off x="356709" y="2043077"/>
            <a:ext cx="1188827" cy="357957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lang="zh-CN" altLang="en-US" b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知识点</a:t>
            </a:r>
            <a:r>
              <a:rPr lang="en-US" altLang="zh-CN" b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36838" y="2936875"/>
            <a:ext cx="3578225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323850" y="739775"/>
            <a:ext cx="8629650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00000"/>
                </a:solidFill>
              </a:rPr>
              <a:t>【</a:t>
            </a:r>
            <a:r>
              <a:rPr lang="zh-CN" altLang="en-US">
                <a:solidFill>
                  <a:srgbClr val="C00000"/>
                </a:solidFill>
              </a:rPr>
              <a:t>知识点</a:t>
            </a:r>
            <a:r>
              <a:rPr lang="en-US" altLang="zh-CN">
                <a:solidFill>
                  <a:srgbClr val="C00000"/>
                </a:solidFill>
              </a:rPr>
              <a:t>】</a:t>
            </a:r>
          </a:p>
          <a:p>
            <a:pPr eaLnBrk="1" hangingPunct="1"/>
            <a:r>
              <a:rPr lang="zh-CN" altLang="en-US"/>
              <a:t>试电笔的使用方法</a:t>
            </a:r>
            <a:endParaRPr lang="en-US" altLang="zh-CN"/>
          </a:p>
          <a:p>
            <a:pPr eaLnBrk="1" hangingPunct="1"/>
            <a:r>
              <a:rPr lang="en-US" altLang="zh-CN">
                <a:solidFill>
                  <a:srgbClr val="C00000"/>
                </a:solidFill>
              </a:rPr>
              <a:t>【</a:t>
            </a:r>
            <a:r>
              <a:rPr lang="zh-CN" altLang="en-US">
                <a:solidFill>
                  <a:srgbClr val="C00000"/>
                </a:solidFill>
              </a:rPr>
              <a:t>考查内容</a:t>
            </a:r>
            <a:r>
              <a:rPr lang="en-US" altLang="zh-CN">
                <a:solidFill>
                  <a:srgbClr val="C00000"/>
                </a:solidFill>
              </a:rPr>
              <a:t>】</a:t>
            </a:r>
          </a:p>
          <a:p>
            <a:pPr eaLnBrk="1" hangingPunct="1"/>
            <a:r>
              <a:rPr lang="en-US" altLang="zh-CN"/>
              <a:t>2.</a:t>
            </a:r>
            <a:r>
              <a:rPr lang="zh-CN" altLang="en-US"/>
              <a:t>如图所示，用试电笔辨别插座中的火线与零线，甲、乙方法中正确的是</a:t>
            </a:r>
            <a:endParaRPr lang="en-US" altLang="zh-CN"/>
          </a:p>
          <a:p>
            <a:pPr eaLnBrk="1" hangingPunct="1"/>
            <a:r>
              <a:rPr lang="en-US" altLang="zh-CN"/>
              <a:t>____</a:t>
            </a:r>
            <a:r>
              <a:rPr lang="zh-CN" altLang="en-US"/>
              <a:t>；若氖管发出红光，检测的是</a:t>
            </a:r>
            <a:r>
              <a:rPr lang="en-US" altLang="zh-CN"/>
              <a:t>______</a:t>
            </a:r>
            <a:endParaRPr lang="zh-CN" altLang="en-US"/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441325" y="2528888"/>
            <a:ext cx="44291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甲</a:t>
            </a: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4237038" y="2528888"/>
            <a:ext cx="7000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火线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323850" y="739775"/>
            <a:ext cx="83899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4000B"/>
                </a:solidFill>
              </a:rPr>
              <a:t>【</a:t>
            </a:r>
            <a:r>
              <a:rPr lang="zh-CN" altLang="en-US">
                <a:solidFill>
                  <a:srgbClr val="C4000B"/>
                </a:solidFill>
              </a:rPr>
              <a:t>图片</a:t>
            </a:r>
            <a:r>
              <a:rPr lang="en-US" altLang="zh-CN">
                <a:solidFill>
                  <a:srgbClr val="C4000B"/>
                </a:solidFill>
              </a:rPr>
              <a:t>】</a:t>
            </a:r>
            <a:endParaRPr lang="zh-CN" altLang="en-US">
              <a:solidFill>
                <a:srgbClr val="C4000B"/>
              </a:solidFill>
            </a:endParaRP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28925" y="1328738"/>
            <a:ext cx="3486150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323850" y="739775"/>
            <a:ext cx="882015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00000"/>
                </a:solidFill>
              </a:rPr>
              <a:t>【</a:t>
            </a:r>
            <a:r>
              <a:rPr lang="zh-CN" altLang="en-US">
                <a:solidFill>
                  <a:srgbClr val="C00000"/>
                </a:solidFill>
              </a:rPr>
              <a:t>知识点</a:t>
            </a:r>
            <a:r>
              <a:rPr lang="en-US" altLang="zh-CN">
                <a:solidFill>
                  <a:srgbClr val="C00000"/>
                </a:solidFill>
              </a:rPr>
              <a:t>】</a:t>
            </a:r>
          </a:p>
          <a:p>
            <a:pPr eaLnBrk="1" hangingPunct="1"/>
            <a:r>
              <a:rPr lang="zh-CN" altLang="en-US"/>
              <a:t>家庭电路触电事故的原因</a:t>
            </a:r>
            <a:endParaRPr lang="en-US" altLang="zh-CN"/>
          </a:p>
          <a:p>
            <a:pPr eaLnBrk="1" hangingPunct="1"/>
            <a:r>
              <a:rPr lang="en-US" altLang="zh-CN">
                <a:solidFill>
                  <a:srgbClr val="C00000"/>
                </a:solidFill>
              </a:rPr>
              <a:t>【</a:t>
            </a:r>
            <a:r>
              <a:rPr lang="zh-CN" altLang="en-US">
                <a:solidFill>
                  <a:srgbClr val="C00000"/>
                </a:solidFill>
              </a:rPr>
              <a:t>考查内容</a:t>
            </a:r>
            <a:r>
              <a:rPr lang="en-US" altLang="zh-CN">
                <a:solidFill>
                  <a:srgbClr val="C00000"/>
                </a:solidFill>
              </a:rPr>
              <a:t>】</a:t>
            </a:r>
          </a:p>
          <a:p>
            <a:pPr eaLnBrk="1" hangingPunct="1"/>
            <a:r>
              <a:rPr lang="en-US" altLang="zh-CN"/>
              <a:t>3.</a:t>
            </a:r>
            <a:r>
              <a:rPr lang="zh-CN" altLang="en-US"/>
              <a:t>如图所示，假如人的一只手接触火线，另一只手接触零线，这样，</a:t>
            </a:r>
            <a:r>
              <a:rPr lang="en-US" altLang="zh-CN"/>
              <a:t>___</a:t>
            </a:r>
          </a:p>
          <a:p>
            <a:pPr eaLnBrk="1" hangingPunct="1"/>
            <a:r>
              <a:rPr lang="en-US" altLang="zh-CN"/>
              <a:t>____</a:t>
            </a:r>
            <a:r>
              <a:rPr lang="zh-CN" altLang="en-US"/>
              <a:t>、</a:t>
            </a:r>
            <a:r>
              <a:rPr lang="en-US" altLang="zh-CN"/>
              <a:t>_____</a:t>
            </a:r>
            <a:r>
              <a:rPr lang="zh-CN" altLang="en-US"/>
              <a:t>和电网中的供电设备就构成了闭合电路，电流流过人体，就</a:t>
            </a:r>
            <a:endParaRPr lang="en-US" altLang="zh-CN"/>
          </a:p>
          <a:p>
            <a:pPr eaLnBrk="1" hangingPunct="1"/>
            <a:r>
              <a:rPr lang="zh-CN" altLang="en-US"/>
              <a:t>会发生触电事故</a:t>
            </a: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8072438" y="2060575"/>
            <a:ext cx="442912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人</a:t>
            </a: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441325" y="2528888"/>
            <a:ext cx="44291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体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169988" y="2528888"/>
            <a:ext cx="7000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导线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1655763" y="1446213"/>
            <a:ext cx="7021512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>
                <a:latin typeface="黑体" panose="02010609060101010101" pitchFamily="49" charset="-122"/>
                <a:ea typeface="黑体" panose="02010609060101010101" pitchFamily="49" charset="-122"/>
              </a:rPr>
              <a:t>家庭电路的组成和连接  (10年4考)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387" name="TextBox 1"/>
          <p:cNvSpPr txBox="1">
            <a:spLocks noChangeArrowheads="1"/>
          </p:cNvSpPr>
          <p:nvPr/>
        </p:nvSpPr>
        <p:spPr bwMode="auto">
          <a:xfrm>
            <a:off x="190500" y="1995488"/>
            <a:ext cx="8689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/>
              <a:t>1．(2018·江西)如图所示，是家庭电路中的部分连线情况。(判断对</a:t>
            </a:r>
            <a:endParaRPr lang="en-US" altLang="zh-CN"/>
          </a:p>
          <a:p>
            <a:pPr eaLnBrk="1" hangingPunct="1"/>
            <a:r>
              <a:rPr lang="zh-CN" altLang="zh-CN"/>
              <a:t>错)(　　)</a:t>
            </a:r>
            <a:endParaRPr lang="zh-CN" altLang="en-US"/>
          </a:p>
        </p:txBody>
      </p:sp>
      <p:sp>
        <p:nvSpPr>
          <p:cNvPr id="21" name="圆角矩形 2"/>
          <p:cNvSpPr/>
          <p:nvPr/>
        </p:nvSpPr>
        <p:spPr bwMode="auto">
          <a:xfrm>
            <a:off x="395741" y="1585899"/>
            <a:ext cx="1116137" cy="357957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lang="zh-CN" altLang="en-US" b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命题点</a:t>
            </a:r>
            <a:r>
              <a:rPr lang="en-US" altLang="zh-CN" b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52788" y="2754313"/>
            <a:ext cx="29622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52"/>
          <p:cNvSpPr txBox="1">
            <a:spLocks noChangeArrowheads="1"/>
          </p:cNvSpPr>
          <p:nvPr/>
        </p:nvSpPr>
        <p:spPr bwMode="auto">
          <a:xfrm>
            <a:off x="846138" y="2425700"/>
            <a:ext cx="442912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√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346075" y="490538"/>
            <a:ext cx="8643938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/>
              <a:t>2</a:t>
            </a:r>
            <a:r>
              <a:rPr lang="zh-CN" altLang="en-US"/>
              <a:t>．</a:t>
            </a:r>
            <a:r>
              <a:rPr lang="zh-CN" altLang="zh-CN"/>
              <a:t>(2015·</a:t>
            </a:r>
            <a:r>
              <a:rPr lang="zh-CN" altLang="en-US"/>
              <a:t>江西</a:t>
            </a:r>
            <a:r>
              <a:rPr lang="zh-CN" altLang="zh-CN"/>
              <a:t>)</a:t>
            </a:r>
            <a:r>
              <a:rPr lang="zh-CN" altLang="en-US"/>
              <a:t>如图所示是家庭电路的部分电路连接示意图，其中接线</a:t>
            </a:r>
            <a:endParaRPr lang="en-US" altLang="zh-CN"/>
          </a:p>
          <a:p>
            <a:pPr eaLnBrk="1" hangingPunct="1"/>
            <a:r>
              <a:rPr lang="zh-CN" altLang="en-US"/>
              <a:t>错误的是</a:t>
            </a:r>
            <a:r>
              <a:rPr lang="zh-CN" altLang="zh-CN"/>
              <a:t>(</a:t>
            </a:r>
            <a:r>
              <a:rPr lang="zh-CN" altLang="en-US"/>
              <a:t>　　</a:t>
            </a:r>
            <a:r>
              <a:rPr lang="zh-CN" altLang="zh-CN"/>
              <a:t>)</a:t>
            </a:r>
            <a:endParaRPr lang="en-US" altLang="zh-CN"/>
          </a:p>
          <a:p>
            <a:pPr eaLnBrk="1" hangingPunct="1"/>
            <a:endParaRPr lang="en-US" altLang="zh-CN"/>
          </a:p>
          <a:p>
            <a:pPr eaLnBrk="1" hangingPunct="1"/>
            <a:endParaRPr lang="en-US" altLang="zh-CN"/>
          </a:p>
          <a:p>
            <a:pPr eaLnBrk="1" hangingPunct="1"/>
            <a:endParaRPr lang="en-US" altLang="zh-CN"/>
          </a:p>
          <a:p>
            <a:pPr eaLnBrk="1" hangingPunct="1"/>
            <a:endParaRPr lang="zh-CN" altLang="en-US"/>
          </a:p>
          <a:p>
            <a:pPr eaLnBrk="1" hangingPunct="1"/>
            <a:r>
              <a:rPr lang="zh-CN" altLang="zh-CN"/>
              <a:t>A</a:t>
            </a:r>
            <a:r>
              <a:rPr lang="zh-CN" altLang="en-US"/>
              <a:t>．三孔插座　　　　　</a:t>
            </a:r>
            <a:r>
              <a:rPr lang="zh-CN" altLang="zh-CN"/>
              <a:t>B</a:t>
            </a:r>
            <a:r>
              <a:rPr lang="zh-CN" altLang="en-US"/>
              <a:t>．两孔插座</a:t>
            </a:r>
          </a:p>
          <a:p>
            <a:pPr eaLnBrk="1" hangingPunct="1"/>
            <a:r>
              <a:rPr lang="zh-CN" altLang="zh-CN"/>
              <a:t>C</a:t>
            </a:r>
            <a:r>
              <a:rPr lang="zh-CN" altLang="en-US"/>
              <a:t>．开关  </a:t>
            </a:r>
            <a:r>
              <a:rPr lang="en-US" altLang="zh-CN"/>
              <a:t>            </a:t>
            </a:r>
            <a:r>
              <a:rPr lang="zh-CN" altLang="zh-CN"/>
              <a:t>D</a:t>
            </a:r>
            <a:r>
              <a:rPr lang="zh-CN" altLang="en-US"/>
              <a:t>．电灯</a:t>
            </a: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1665288" y="947738"/>
            <a:ext cx="31273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A</a:t>
            </a:r>
          </a:p>
        </p:txBody>
      </p:sp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27350" y="1531938"/>
            <a:ext cx="310515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140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/>
              <a:t>3．(2011·江西)如图甲所示是家庭电路中带有控制开关的三孔插座，请在图乙中，用笔画线将控制开关和三孔插座正确地连接在家庭电路中，连接前请标明火线和零线。</a:t>
            </a:r>
            <a:endParaRPr lang="zh-CN" altLang="en-US"/>
          </a:p>
        </p:txBody>
      </p:sp>
      <p:pic>
        <p:nvPicPr>
          <p:cNvPr id="2560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63750" y="2352675"/>
            <a:ext cx="455295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latin typeface="楷体_GB2312" panose="02010609030101010101" pitchFamily="49" charset="-122"/>
                <a:ea typeface="楷体_GB2312" panose="02010609030101010101" pitchFamily="49" charset="-122"/>
              </a:rPr>
              <a:t>如答图所示</a:t>
            </a:r>
          </a:p>
        </p:txBody>
      </p:sp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71788" y="1652588"/>
            <a:ext cx="3400425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          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试电笔、三脚插头的使用  </a:t>
            </a:r>
            <a:r>
              <a:rPr lang="zh-CN" altLang="zh-CN">
                <a:latin typeface="黑体" panose="02010609060101010101" pitchFamily="49" charset="-122"/>
                <a:ea typeface="黑体" panose="02010609060101010101" pitchFamily="49" charset="-122"/>
              </a:rPr>
              <a:t>(10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zh-CN" altLang="zh-CN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考</a:t>
            </a:r>
            <a:r>
              <a:rPr lang="zh-CN" altLang="zh-CN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圆角矩形 2"/>
          <p:cNvSpPr/>
          <p:nvPr/>
        </p:nvSpPr>
        <p:spPr bwMode="auto">
          <a:xfrm>
            <a:off x="482544" y="746100"/>
            <a:ext cx="1116137" cy="357957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lang="zh-CN" altLang="en-US" b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命题点</a:t>
            </a:r>
            <a:r>
              <a:rPr lang="en-US" altLang="zh-CN" b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460" name="TextBox 1"/>
          <p:cNvSpPr txBox="1">
            <a:spLocks noChangeArrowheads="1"/>
          </p:cNvSpPr>
          <p:nvPr/>
        </p:nvSpPr>
        <p:spPr bwMode="auto">
          <a:xfrm>
            <a:off x="263525" y="1111250"/>
            <a:ext cx="8726488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/>
              <a:t>4</a:t>
            </a:r>
            <a:r>
              <a:rPr lang="zh-CN" altLang="en-US"/>
              <a:t>．</a:t>
            </a:r>
            <a:r>
              <a:rPr lang="zh-CN" altLang="zh-CN"/>
              <a:t>(2016·</a:t>
            </a:r>
            <a:r>
              <a:rPr lang="zh-CN" altLang="en-US"/>
              <a:t>江西</a:t>
            </a:r>
            <a:r>
              <a:rPr lang="zh-CN" altLang="zh-CN"/>
              <a:t>)</a:t>
            </a:r>
            <a:r>
              <a:rPr lang="zh-CN" altLang="en-US"/>
              <a:t>如图所示，是小明正在使用试电笔辨别正常家庭电路中</a:t>
            </a:r>
            <a:endParaRPr lang="en-US" altLang="zh-CN"/>
          </a:p>
          <a:p>
            <a:pPr eaLnBrk="1" hangingPunct="1"/>
            <a:r>
              <a:rPr lang="zh-CN" altLang="en-US"/>
              <a:t>三孔插 座的火线与零线，此时试电笔氖管</a:t>
            </a:r>
            <a:r>
              <a:rPr lang="en-US" altLang="zh-CN"/>
              <a:t>_______</a:t>
            </a:r>
            <a:r>
              <a:rPr lang="zh-CN" altLang="zh-CN"/>
              <a:t>(</a:t>
            </a:r>
            <a:r>
              <a:rPr lang="zh-CN" altLang="en-US"/>
              <a:t>选填“发光”或“不</a:t>
            </a:r>
            <a:endParaRPr lang="en-US" altLang="zh-CN"/>
          </a:p>
          <a:p>
            <a:pPr eaLnBrk="1" hangingPunct="1"/>
            <a:r>
              <a:rPr lang="zh-CN" altLang="en-US"/>
              <a:t>发光”</a:t>
            </a:r>
            <a:r>
              <a:rPr lang="zh-CN" altLang="zh-CN"/>
              <a:t>)</a:t>
            </a:r>
            <a:r>
              <a:rPr lang="zh-CN" altLang="en-US"/>
              <a:t>；为了防止漏电，避免对人体造成伤害，</a:t>
            </a:r>
            <a:r>
              <a:rPr lang="zh-CN" altLang="zh-CN" i="1"/>
              <a:t>C</a:t>
            </a:r>
            <a:r>
              <a:rPr lang="zh-CN" altLang="en-US"/>
              <a:t>孔应接</a:t>
            </a:r>
            <a:r>
              <a:rPr lang="en-US" altLang="zh-CN"/>
              <a:t>____</a:t>
            </a:r>
            <a:r>
              <a:rPr lang="zh-CN" altLang="en-US"/>
              <a:t>线。</a:t>
            </a:r>
          </a:p>
        </p:txBody>
      </p:sp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5775" y="2795588"/>
            <a:ext cx="2276475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5156200" y="1512888"/>
            <a:ext cx="143827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发光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6794500" y="1987550"/>
            <a:ext cx="909638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地</a:t>
            </a:r>
          </a:p>
        </p:txBody>
      </p:sp>
      <p:pic>
        <p:nvPicPr>
          <p:cNvPr id="27651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1734800" y="10287000"/>
            <a:ext cx="330200" cy="254000"/>
          </a:xfrm>
          <a:prstGeom prst="cube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/>
              <a:t>2</a:t>
            </a:r>
            <a:r>
              <a:rPr lang="zh-CN" altLang="en-US"/>
              <a:t>．家庭电路各部分的作用</a:t>
            </a:r>
          </a:p>
          <a:p>
            <a:pPr eaLnBrk="1" hangingPunct="1"/>
            <a:r>
              <a:rPr lang="zh-CN" altLang="zh-CN"/>
              <a:t>(1)</a:t>
            </a:r>
            <a:r>
              <a:rPr lang="zh-CN" altLang="en-US"/>
              <a:t>输电线分为①</a:t>
            </a:r>
            <a:r>
              <a:rPr lang="en-US" altLang="zh-CN"/>
              <a:t>______</a:t>
            </a:r>
            <a:r>
              <a:rPr lang="zh-CN" altLang="en-US"/>
              <a:t>和②</a:t>
            </a:r>
            <a:r>
              <a:rPr lang="en-US" altLang="zh-CN"/>
              <a:t>______</a:t>
            </a:r>
            <a:r>
              <a:rPr lang="zh-CN" altLang="en-US"/>
              <a:t>。</a:t>
            </a:r>
          </a:p>
          <a:p>
            <a:pPr eaLnBrk="1" hangingPunct="1"/>
            <a:r>
              <a:rPr lang="zh-CN" altLang="zh-CN"/>
              <a:t>(2)</a:t>
            </a:r>
            <a:r>
              <a:rPr lang="zh-CN" altLang="en-US"/>
              <a:t>电能表是用来测量③</a:t>
            </a:r>
            <a:r>
              <a:rPr lang="en-US" altLang="zh-CN"/>
              <a:t>______</a:t>
            </a:r>
            <a:r>
              <a:rPr lang="zh-CN" altLang="en-US"/>
              <a:t>的。</a:t>
            </a:r>
          </a:p>
          <a:p>
            <a:pPr eaLnBrk="1" hangingPunct="1"/>
            <a:r>
              <a:rPr lang="zh-CN" altLang="zh-CN"/>
              <a:t>(3)</a:t>
            </a:r>
            <a:r>
              <a:rPr lang="zh-CN" altLang="en-US"/>
              <a:t>当家庭电路需要维修时，必须断开④</a:t>
            </a:r>
            <a:r>
              <a:rPr lang="en-US" altLang="zh-CN"/>
              <a:t>_______</a:t>
            </a:r>
            <a:r>
              <a:rPr lang="zh-CN" altLang="en-US"/>
              <a:t>。</a:t>
            </a:r>
          </a:p>
          <a:p>
            <a:pPr eaLnBrk="1" hangingPunct="1"/>
            <a:r>
              <a:rPr lang="zh-CN" altLang="zh-CN"/>
              <a:t>(4)</a:t>
            </a:r>
            <a:r>
              <a:rPr lang="zh-CN" altLang="en-US"/>
              <a:t>熔丝是简易保险装置，装在保险盒内。电流过大时熔丝会⑤</a:t>
            </a:r>
            <a:r>
              <a:rPr lang="en-US" altLang="zh-CN"/>
              <a:t>______</a:t>
            </a:r>
            <a:r>
              <a:rPr lang="zh-CN" altLang="en-US"/>
              <a:t>，对用电器起到保护作用。</a:t>
            </a: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2411413" y="1038225"/>
            <a:ext cx="9731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零线</a:t>
            </a: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732213" y="1031875"/>
            <a:ext cx="9731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火线</a:t>
            </a: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3148013" y="1512888"/>
            <a:ext cx="9731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电能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4927600" y="1951038"/>
            <a:ext cx="13335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总开关</a:t>
            </a: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7523163" y="2425700"/>
            <a:ext cx="9731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熔化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346075" y="1216025"/>
            <a:ext cx="87979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/>
              <a:t>3</a:t>
            </a:r>
            <a:r>
              <a:rPr lang="zh-CN" altLang="en-US"/>
              <a:t>．试电笔</a:t>
            </a:r>
          </a:p>
          <a:p>
            <a:pPr eaLnBrk="1" hangingPunct="1"/>
            <a:r>
              <a:rPr lang="zh-CN" altLang="zh-CN"/>
              <a:t>(1)</a:t>
            </a:r>
            <a:r>
              <a:rPr lang="zh-CN" altLang="en-US"/>
              <a:t>作用：用来辨别①</a:t>
            </a:r>
            <a:r>
              <a:rPr lang="en-US" altLang="zh-CN"/>
              <a:t>___________</a:t>
            </a:r>
            <a:r>
              <a:rPr lang="zh-CN" altLang="en-US"/>
              <a:t>的工具。</a:t>
            </a:r>
          </a:p>
          <a:p>
            <a:pPr eaLnBrk="1" hangingPunct="1"/>
            <a:r>
              <a:rPr lang="zh-CN" altLang="zh-CN"/>
              <a:t>(2)</a:t>
            </a:r>
            <a:r>
              <a:rPr lang="zh-CN" altLang="en-US"/>
              <a:t>使用：用手捏住②</a:t>
            </a:r>
            <a:r>
              <a:rPr lang="en-US" altLang="zh-CN"/>
              <a:t>__________</a:t>
            </a:r>
            <a:r>
              <a:rPr lang="zh-CN" altLang="en-US"/>
              <a:t>，将③</a:t>
            </a:r>
            <a:r>
              <a:rPr lang="en-US" altLang="zh-CN"/>
              <a:t>_________</a:t>
            </a:r>
            <a:r>
              <a:rPr lang="zh-CN" altLang="en-US"/>
              <a:t>接触导线。氖管发光则</a:t>
            </a:r>
            <a:endParaRPr lang="en-US" altLang="zh-CN"/>
          </a:p>
          <a:p>
            <a:pPr eaLnBrk="1" hangingPunct="1"/>
            <a:r>
              <a:rPr lang="zh-CN" altLang="en-US"/>
              <a:t>碰到的是④</a:t>
            </a:r>
            <a:r>
              <a:rPr lang="en-US" altLang="zh-CN"/>
              <a:t>______</a:t>
            </a:r>
            <a:r>
              <a:rPr lang="zh-CN" altLang="en-US"/>
              <a:t>，氖管不发光则碰到的是⑤</a:t>
            </a:r>
            <a:r>
              <a:rPr lang="en-US" altLang="zh-CN"/>
              <a:t>______</a:t>
            </a:r>
            <a:r>
              <a:rPr lang="zh-CN" altLang="en-US"/>
              <a:t>。</a:t>
            </a: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2855913" y="1658938"/>
            <a:ext cx="219392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火线与零线 </a:t>
            </a: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2952750" y="2097088"/>
            <a:ext cx="1665288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金属笔卡</a:t>
            </a: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5010150" y="2097088"/>
            <a:ext cx="148907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体笔尖 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717675" y="2565400"/>
            <a:ext cx="95726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火线</a:t>
            </a: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5594350" y="2565400"/>
            <a:ext cx="95726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零线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346075" y="1111250"/>
            <a:ext cx="8389938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           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家庭电路中电流过大的原因</a:t>
            </a:r>
          </a:p>
        </p:txBody>
      </p:sp>
      <p:sp>
        <p:nvSpPr>
          <p:cNvPr id="4" name="圆角矩形 2"/>
          <p:cNvSpPr/>
          <p:nvPr/>
        </p:nvSpPr>
        <p:spPr bwMode="auto">
          <a:xfrm>
            <a:off x="555570" y="1239792"/>
            <a:ext cx="1188827" cy="357957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lang="zh-CN" altLang="en-US" b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</a:t>
            </a:r>
            <a:r>
              <a:rPr lang="zh-CN" altLang="en-US" b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点</a:t>
            </a:r>
            <a:r>
              <a:rPr lang="en-US" altLang="zh-CN" b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268" name="TextBox 1"/>
          <p:cNvSpPr txBox="1">
            <a:spLocks noChangeArrowheads="1"/>
          </p:cNvSpPr>
          <p:nvPr/>
        </p:nvSpPr>
        <p:spPr bwMode="auto">
          <a:xfrm>
            <a:off x="300038" y="1677988"/>
            <a:ext cx="8653462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/>
              <a:t>1</a:t>
            </a:r>
            <a:r>
              <a:rPr lang="zh-CN" altLang="en-US"/>
              <a:t>．</a:t>
            </a:r>
            <a:r>
              <a:rPr lang="en-US" altLang="zh-CN"/>
              <a:t>_________________</a:t>
            </a:r>
            <a:r>
              <a:rPr lang="zh-CN" altLang="en-US"/>
              <a:t>是家庭电路中电流过大的原因之一。</a:t>
            </a:r>
          </a:p>
          <a:p>
            <a:pPr eaLnBrk="1" hangingPunct="1"/>
            <a:r>
              <a:rPr lang="zh-CN" altLang="zh-CN"/>
              <a:t>2</a:t>
            </a:r>
            <a:r>
              <a:rPr lang="zh-CN" altLang="en-US"/>
              <a:t>．短路：由于导线的电阻很小，短路时电路上的电流会非常①</a:t>
            </a:r>
            <a:r>
              <a:rPr lang="en-US" altLang="zh-CN"/>
              <a:t>____</a:t>
            </a:r>
            <a:r>
              <a:rPr lang="zh-CN" altLang="en-US"/>
              <a:t>，产</a:t>
            </a:r>
            <a:endParaRPr lang="en-US" altLang="zh-CN"/>
          </a:p>
          <a:p>
            <a:pPr eaLnBrk="1" hangingPunct="1"/>
            <a:r>
              <a:rPr lang="zh-CN" altLang="en-US"/>
              <a:t>生大量的热，导线温度急剧②</a:t>
            </a:r>
            <a:r>
              <a:rPr lang="en-US" altLang="zh-CN"/>
              <a:t>______</a:t>
            </a:r>
            <a:r>
              <a:rPr lang="zh-CN" altLang="en-US"/>
              <a:t>，很容易造成火灾。</a:t>
            </a: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695325" y="1641475"/>
            <a:ext cx="237966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用电器总功率过大 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7451725" y="2079625"/>
            <a:ext cx="72072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大</a:t>
            </a: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3768725" y="2554288"/>
            <a:ext cx="113982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升高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346075" y="307975"/>
            <a:ext cx="8389938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            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安全用电</a:t>
            </a:r>
          </a:p>
        </p:txBody>
      </p:sp>
      <p:sp>
        <p:nvSpPr>
          <p:cNvPr id="3" name="圆角矩形 2"/>
          <p:cNvSpPr/>
          <p:nvPr/>
        </p:nvSpPr>
        <p:spPr bwMode="auto">
          <a:xfrm>
            <a:off x="555570" y="388901"/>
            <a:ext cx="1188827" cy="357957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lang="zh-CN" altLang="en-US" b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</a:t>
            </a:r>
            <a:r>
              <a:rPr lang="zh-CN" altLang="en-US" b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点</a:t>
            </a:r>
            <a:r>
              <a:rPr lang="en-US" altLang="zh-CN" b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292" name="TextBox 1"/>
          <p:cNvSpPr txBox="1">
            <a:spLocks noChangeArrowheads="1"/>
          </p:cNvSpPr>
          <p:nvPr/>
        </p:nvSpPr>
        <p:spPr bwMode="auto">
          <a:xfrm>
            <a:off x="336550" y="790575"/>
            <a:ext cx="8389938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/>
              <a:t>1</a:t>
            </a:r>
            <a:r>
              <a:rPr lang="zh-CN" altLang="en-US"/>
              <a:t>．触电事故都是人体直接或间接跟</a:t>
            </a:r>
            <a:r>
              <a:rPr lang="en-US" altLang="zh-CN"/>
              <a:t>______</a:t>
            </a:r>
            <a:r>
              <a:rPr lang="zh-CN" altLang="en-US"/>
              <a:t>接触并与地线或零线构成通路引起的。</a:t>
            </a:r>
          </a:p>
          <a:p>
            <a:pPr eaLnBrk="1" hangingPunct="1"/>
            <a:r>
              <a:rPr lang="zh-CN" altLang="zh-CN"/>
              <a:t>2</a:t>
            </a:r>
            <a:r>
              <a:rPr lang="zh-CN" altLang="en-US"/>
              <a:t>．安全用电原则</a:t>
            </a:r>
          </a:p>
          <a:p>
            <a:pPr eaLnBrk="1" hangingPunct="1"/>
            <a:r>
              <a:rPr lang="zh-CN" altLang="zh-CN"/>
              <a:t>(1)</a:t>
            </a:r>
            <a:r>
              <a:rPr lang="zh-CN" altLang="en-US"/>
              <a:t>家庭电路的安装应当符合安全用电的要求。</a:t>
            </a:r>
          </a:p>
          <a:p>
            <a:pPr eaLnBrk="1" hangingPunct="1"/>
            <a:r>
              <a:rPr lang="zh-CN" altLang="zh-CN"/>
              <a:t>(2)</a:t>
            </a:r>
            <a:r>
              <a:rPr lang="zh-CN" altLang="en-US"/>
              <a:t>不接触低压带电体，不靠近高压带电体。</a:t>
            </a:r>
          </a:p>
          <a:p>
            <a:pPr eaLnBrk="1" hangingPunct="1"/>
            <a:r>
              <a:rPr lang="zh-CN" altLang="zh-CN"/>
              <a:t>(3)</a:t>
            </a:r>
            <a:r>
              <a:rPr lang="zh-CN" altLang="en-US"/>
              <a:t>更换灯泡、搬动电器前应断开电源开关。</a:t>
            </a:r>
          </a:p>
          <a:p>
            <a:pPr eaLnBrk="1" hangingPunct="1"/>
            <a:r>
              <a:rPr lang="zh-CN" altLang="zh-CN"/>
              <a:t>(4)</a:t>
            </a:r>
            <a:r>
              <a:rPr lang="zh-CN" altLang="en-US"/>
              <a:t>不弄湿用电器，不损坏绝缘层。</a:t>
            </a:r>
          </a:p>
          <a:p>
            <a:pPr eaLnBrk="1" hangingPunct="1"/>
            <a:r>
              <a:rPr lang="zh-CN" altLang="zh-CN"/>
              <a:t>(5)</a:t>
            </a:r>
            <a:r>
              <a:rPr lang="zh-CN" altLang="en-US"/>
              <a:t>保险装置、插座、导线、家用电器等达到使用寿命应及时更换。</a:t>
            </a: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4425950" y="776288"/>
            <a:ext cx="100965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火线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346075" y="1106488"/>
            <a:ext cx="8389938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/>
              <a:t>3</a:t>
            </a:r>
            <a:r>
              <a:rPr lang="zh-CN" altLang="en-US"/>
              <a:t>．防止触电的办法</a:t>
            </a:r>
          </a:p>
          <a:p>
            <a:pPr eaLnBrk="1" hangingPunct="1"/>
            <a:r>
              <a:rPr lang="zh-CN" altLang="zh-CN"/>
              <a:t>(1)</a:t>
            </a:r>
            <a:r>
              <a:rPr lang="zh-CN" altLang="en-US"/>
              <a:t>家庭电路的安装应当符合安全用电的要求。</a:t>
            </a:r>
          </a:p>
          <a:p>
            <a:pPr eaLnBrk="1" hangingPunct="1"/>
            <a:r>
              <a:rPr lang="zh-CN" altLang="zh-CN"/>
              <a:t>(2)</a:t>
            </a:r>
            <a:r>
              <a:rPr lang="zh-CN" altLang="en-US"/>
              <a:t>对于有金属外壳的家用电器，其外壳要①</a:t>
            </a:r>
            <a:r>
              <a:rPr lang="en-US" altLang="zh-CN"/>
              <a:t>______</a:t>
            </a:r>
            <a:r>
              <a:rPr lang="zh-CN" altLang="en-US"/>
              <a:t>。</a:t>
            </a:r>
          </a:p>
          <a:p>
            <a:pPr eaLnBrk="1" hangingPunct="1"/>
            <a:r>
              <a:rPr lang="zh-CN" altLang="zh-CN"/>
              <a:t>(3)</a:t>
            </a:r>
            <a:r>
              <a:rPr lang="zh-CN" altLang="en-US"/>
              <a:t>不要②</a:t>
            </a:r>
            <a:r>
              <a:rPr lang="en-US" altLang="zh-CN"/>
              <a:t>______</a:t>
            </a:r>
            <a:r>
              <a:rPr lang="zh-CN" altLang="en-US"/>
              <a:t>高压带电体。</a:t>
            </a: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5441950" y="1987550"/>
            <a:ext cx="121761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接地</a:t>
            </a: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1644650" y="2462213"/>
            <a:ext cx="121761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靠近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323850" y="739775"/>
            <a:ext cx="83899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4000B"/>
                </a:solidFill>
              </a:rPr>
              <a:t>【</a:t>
            </a:r>
            <a:r>
              <a:rPr lang="zh-CN" altLang="en-US">
                <a:solidFill>
                  <a:srgbClr val="C4000B"/>
                </a:solidFill>
              </a:rPr>
              <a:t>图片</a:t>
            </a:r>
            <a:r>
              <a:rPr lang="en-US" altLang="zh-CN">
                <a:solidFill>
                  <a:srgbClr val="C4000B"/>
                </a:solidFill>
              </a:rPr>
              <a:t>】</a:t>
            </a:r>
            <a:endParaRPr lang="zh-CN" altLang="en-US">
              <a:solidFill>
                <a:srgbClr val="C4000B"/>
              </a:solidFill>
            </a:endParaRPr>
          </a:p>
        </p:txBody>
      </p:sp>
      <p:pic>
        <p:nvPicPr>
          <p:cNvPr id="1741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19425" y="1538288"/>
            <a:ext cx="3105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323850" y="739775"/>
            <a:ext cx="83899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00000"/>
                </a:solidFill>
              </a:rPr>
              <a:t>【</a:t>
            </a:r>
            <a:r>
              <a:rPr lang="zh-CN" altLang="en-US">
                <a:solidFill>
                  <a:srgbClr val="C00000"/>
                </a:solidFill>
              </a:rPr>
              <a:t>知识点</a:t>
            </a:r>
            <a:r>
              <a:rPr lang="en-US" altLang="zh-CN">
                <a:solidFill>
                  <a:srgbClr val="C00000"/>
                </a:solidFill>
              </a:rPr>
              <a:t>】</a:t>
            </a:r>
          </a:p>
          <a:p>
            <a:pPr eaLnBrk="1" hangingPunct="1"/>
            <a:r>
              <a:rPr lang="zh-CN" altLang="en-US"/>
              <a:t>三孔插座的接法</a:t>
            </a:r>
            <a:endParaRPr lang="en-US" altLang="zh-CN"/>
          </a:p>
          <a:p>
            <a:pPr eaLnBrk="1" hangingPunct="1"/>
            <a:r>
              <a:rPr lang="en-US" altLang="zh-CN">
                <a:solidFill>
                  <a:srgbClr val="C00000"/>
                </a:solidFill>
              </a:rPr>
              <a:t>【</a:t>
            </a:r>
            <a:r>
              <a:rPr lang="zh-CN" altLang="en-US">
                <a:solidFill>
                  <a:srgbClr val="C00000"/>
                </a:solidFill>
              </a:rPr>
              <a:t>考查内容</a:t>
            </a:r>
            <a:r>
              <a:rPr lang="en-US" altLang="zh-CN">
                <a:solidFill>
                  <a:srgbClr val="C00000"/>
                </a:solidFill>
              </a:rPr>
              <a:t>】</a:t>
            </a:r>
          </a:p>
          <a:p>
            <a:pPr eaLnBrk="1" hangingPunct="1"/>
            <a:r>
              <a:rPr lang="en-US" altLang="zh-CN"/>
              <a:t>1.</a:t>
            </a:r>
            <a:r>
              <a:rPr lang="zh-CN" altLang="en-US"/>
              <a:t>如图所示，是三孔插座和三脚插头，①应接地线，②应接</a:t>
            </a:r>
            <a:r>
              <a:rPr lang="en-US" altLang="zh-CN"/>
              <a:t>____</a:t>
            </a:r>
            <a:r>
              <a:rPr lang="zh-CN" altLang="en-US"/>
              <a:t>线，</a:t>
            </a:r>
            <a:endParaRPr lang="en-US" altLang="zh-CN"/>
          </a:p>
          <a:p>
            <a:pPr eaLnBrk="1" hangingPunct="1"/>
            <a:r>
              <a:rPr lang="zh-CN" altLang="en-US"/>
              <a:t>③应接</a:t>
            </a:r>
            <a:r>
              <a:rPr lang="en-US" altLang="zh-CN"/>
              <a:t>____</a:t>
            </a:r>
            <a:r>
              <a:rPr lang="zh-CN" altLang="en-US"/>
              <a:t>线</a:t>
            </a: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7123113" y="2090738"/>
            <a:ext cx="442912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零</a:t>
            </a: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208088" y="2535238"/>
            <a:ext cx="442912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火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323850" y="381000"/>
            <a:ext cx="83899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lnSpc>
                <a:spcPct val="150000"/>
              </a:lnSpc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4000B"/>
                </a:solidFill>
              </a:rPr>
              <a:t>【</a:t>
            </a:r>
            <a:r>
              <a:rPr lang="zh-CN" altLang="en-US">
                <a:solidFill>
                  <a:srgbClr val="C4000B"/>
                </a:solidFill>
              </a:rPr>
              <a:t>图片</a:t>
            </a:r>
            <a:r>
              <a:rPr lang="en-US" altLang="zh-CN">
                <a:solidFill>
                  <a:srgbClr val="C4000B"/>
                </a:solidFill>
              </a:rPr>
              <a:t>】</a:t>
            </a:r>
            <a:endParaRPr lang="zh-CN" altLang="en-US">
              <a:solidFill>
                <a:srgbClr val="C4000B"/>
              </a:solidFill>
            </a:endParaRP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71800" y="833438"/>
            <a:ext cx="3200400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3_A000120140530A99PPBG">
  <a:themeElements>
    <a:clrScheme name="3_A000120140530A99PPBG 1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E74E3E"/>
      </a:accent1>
      <a:accent2>
        <a:srgbClr val="E0642C"/>
      </a:accent2>
      <a:accent3>
        <a:srgbClr val="FFFFFF"/>
      </a:accent3>
      <a:accent4>
        <a:srgbClr val="505050"/>
      </a:accent4>
      <a:accent5>
        <a:srgbClr val="F1B2AF"/>
      </a:accent5>
      <a:accent6>
        <a:srgbClr val="CB5A27"/>
      </a:accent6>
      <a:hlink>
        <a:srgbClr val="00B0F0"/>
      </a:hlink>
      <a:folHlink>
        <a:srgbClr val="7F7F7F"/>
      </a:folHlink>
    </a:clrScheme>
    <a:fontScheme name="3_A000120140530A99PPBG">
      <a:majorFont>
        <a:latin typeface="华文中宋"/>
        <a:ea typeface="华文中宋"/>
        <a:cs typeface="Arial"/>
      </a:majorFont>
      <a:minorFont>
        <a:latin typeface="幼圆"/>
        <a:ea typeface="幼圆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3_A000120140530A99PPBG 1">
        <a:dk1>
          <a:srgbClr val="5F5F5F"/>
        </a:dk1>
        <a:lt1>
          <a:srgbClr val="FFFFFF"/>
        </a:lt1>
        <a:dk2>
          <a:srgbClr val="5F5F5F"/>
        </a:dk2>
        <a:lt2>
          <a:srgbClr val="FFFFFF"/>
        </a:lt2>
        <a:accent1>
          <a:srgbClr val="E74E3E"/>
        </a:accent1>
        <a:accent2>
          <a:srgbClr val="E0642C"/>
        </a:accent2>
        <a:accent3>
          <a:srgbClr val="FFFFFF"/>
        </a:accent3>
        <a:accent4>
          <a:srgbClr val="505050"/>
        </a:accent4>
        <a:accent5>
          <a:srgbClr val="F1B2AF"/>
        </a:accent5>
        <a:accent6>
          <a:srgbClr val="CB5A27"/>
        </a:accent6>
        <a:hlink>
          <a:srgbClr val="00B0F0"/>
        </a:hlink>
        <a:folHlink>
          <a:srgbClr val="7F7F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r="http://schemas.openxmlformats.org/officeDocument/2006/relationships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r="http://schemas.openxmlformats.org/officeDocument/2006/relationships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1065</Words>
  <Application>Microsoft Office PowerPoint</Application>
  <PresentationFormat>全屏显示(16:9)</PresentationFormat>
  <Paragraphs>98</Paragraphs>
  <Slides>17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6" baseType="lpstr">
      <vt:lpstr>Arial</vt:lpstr>
      <vt:lpstr>宋体</vt:lpstr>
      <vt:lpstr>楷体_GB2312</vt:lpstr>
      <vt:lpstr>黑体</vt:lpstr>
      <vt:lpstr>幼圆</vt:lpstr>
      <vt:lpstr>Wingdings</vt:lpstr>
      <vt:lpstr>Times New Roman</vt:lpstr>
      <vt:lpstr>华文中宋</vt:lpstr>
      <vt:lpstr>3_A000120140530A99PPBG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User</cp:lastModifiedBy>
  <cp:revision>1</cp:revision>
  <cp:lastPrinted>2020-12-31T10:16:27Z</cp:lastPrinted>
  <dcterms:created xsi:type="dcterms:W3CDTF">2020-12-31T10:16:27Z</dcterms:created>
  <dcterms:modified xsi:type="dcterms:W3CDTF">2021-02-25T01:28:31Z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