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docx" ContentType="application/vnd.openxmlformats-officedocument.oleObject"/>
  <Default Extension="bin" ContentType="application/vnd.openxmlformats-officedocument.oleObject"/>
  <Default Extension="png" ContentType="image/png"/>
  <Default Extension="emf" ContentType="image/x-emf"/>
  <Default Extension="wmf" ContentType="image/x-wmf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sldIdLst>
    <p:sldId id="409" r:id="rId2"/>
    <p:sldId id="410" r:id="rId3"/>
    <p:sldId id="412" r:id="rId4"/>
    <p:sldId id="413" r:id="rId5"/>
    <p:sldId id="414" r:id="rId6"/>
    <p:sldId id="415" r:id="rId7"/>
    <p:sldId id="416" r:id="rId8"/>
    <p:sldId id="417" r:id="rId9"/>
    <p:sldId id="419" r:id="rId10"/>
    <p:sldId id="418" r:id="rId11"/>
    <p:sldId id="420" r:id="rId12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7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tags" Target="tags/tag79.xml" /><Relationship Id="rId14" Type="http://schemas.openxmlformats.org/officeDocument/2006/relationships/presProps" Target="presProps.xml" /><Relationship Id="rId15" Type="http://schemas.openxmlformats.org/officeDocument/2006/relationships/viewProps" Target="viewProps.xml" /><Relationship Id="rId16" Type="http://schemas.openxmlformats.org/officeDocument/2006/relationships/theme" Target="theme/theme1.xml" /><Relationship Id="rId17" Type="http://schemas.openxmlformats.org/officeDocument/2006/relationships/tableStyles" Target="tableStyles.xml" /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3.emf" /></Relationships>
</file>

<file path=ppt/drawings/_rels/vmlDrawing2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6.wmf" /><Relationship Id="rId2" Type="http://schemas.openxmlformats.org/officeDocument/2006/relationships/image" Target="../media/image7.wmf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.xml" /><Relationship Id="rId2" Type="http://schemas.openxmlformats.org/officeDocument/2006/relationships/tags" Target="../tags/tag2.xml" /><Relationship Id="rId3" Type="http://schemas.openxmlformats.org/officeDocument/2006/relationships/tags" Target="../tags/tag3.xml" /><Relationship Id="rId4" Type="http://schemas.openxmlformats.org/officeDocument/2006/relationships/tags" Target="../tags/tag4.xml" /><Relationship Id="rId5" Type="http://schemas.openxmlformats.org/officeDocument/2006/relationships/tags" Target="../tags/tag5.xml" /><Relationship Id="rId6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8.xml" /><Relationship Id="rId2" Type="http://schemas.openxmlformats.org/officeDocument/2006/relationships/tags" Target="../tags/tag49.xml" /><Relationship Id="rId3" Type="http://schemas.openxmlformats.org/officeDocument/2006/relationships/tags" Target="../tags/tag50.xml" /><Relationship Id="rId4" Type="http://schemas.openxmlformats.org/officeDocument/2006/relationships/tags" Target="../tags/tag51.xml" /><Relationship Id="rId5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52.xml" /><Relationship Id="rId2" Type="http://schemas.openxmlformats.org/officeDocument/2006/relationships/tags" Target="../tags/tag53.xml" /><Relationship Id="rId3" Type="http://schemas.openxmlformats.org/officeDocument/2006/relationships/tags" Target="../tags/tag54.xml" /><Relationship Id="rId4" Type="http://schemas.openxmlformats.org/officeDocument/2006/relationships/tags" Target="../tags/tag55.xml" /><Relationship Id="rId5" Type="http://schemas.openxmlformats.org/officeDocument/2006/relationships/tags" Target="../tags/tag56.xml" /><Relationship Id="rId6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6.xml" /><Relationship Id="rId2" Type="http://schemas.openxmlformats.org/officeDocument/2006/relationships/tags" Target="../tags/tag7.xml" /><Relationship Id="rId3" Type="http://schemas.openxmlformats.org/officeDocument/2006/relationships/tags" Target="../tags/tag8.xml" /><Relationship Id="rId4" Type="http://schemas.openxmlformats.org/officeDocument/2006/relationships/tags" Target="../tags/tag9.xml" /><Relationship Id="rId5" Type="http://schemas.openxmlformats.org/officeDocument/2006/relationships/tags" Target="../tags/tag10.xml" /><Relationship Id="rId6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1.xml" /><Relationship Id="rId2" Type="http://schemas.openxmlformats.org/officeDocument/2006/relationships/tags" Target="../tags/tag12.xml" /><Relationship Id="rId3" Type="http://schemas.openxmlformats.org/officeDocument/2006/relationships/tags" Target="../tags/tag13.xml" /><Relationship Id="rId4" Type="http://schemas.openxmlformats.org/officeDocument/2006/relationships/tags" Target="../tags/tag14.xml" /><Relationship Id="rId5" Type="http://schemas.openxmlformats.org/officeDocument/2006/relationships/tags" Target="../tags/tag15.xml" /><Relationship Id="rId6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16.xml" /><Relationship Id="rId2" Type="http://schemas.openxmlformats.org/officeDocument/2006/relationships/tags" Target="../tags/tag17.xml" /><Relationship Id="rId3" Type="http://schemas.openxmlformats.org/officeDocument/2006/relationships/tags" Target="../tags/tag18.xml" /><Relationship Id="rId4" Type="http://schemas.openxmlformats.org/officeDocument/2006/relationships/tags" Target="../tags/tag19.xml" /><Relationship Id="rId5" Type="http://schemas.openxmlformats.org/officeDocument/2006/relationships/tags" Target="../tags/tag20.xml" /><Relationship Id="rId6" Type="http://schemas.openxmlformats.org/officeDocument/2006/relationships/tags" Target="../tags/tag21.xml" /><Relationship Id="rId7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22.xml" /><Relationship Id="rId2" Type="http://schemas.openxmlformats.org/officeDocument/2006/relationships/tags" Target="../tags/tag23.xml" /><Relationship Id="rId3" Type="http://schemas.openxmlformats.org/officeDocument/2006/relationships/tags" Target="../tags/tag24.xml" /><Relationship Id="rId4" Type="http://schemas.openxmlformats.org/officeDocument/2006/relationships/tags" Target="../tags/tag25.xml" /><Relationship Id="rId5" Type="http://schemas.openxmlformats.org/officeDocument/2006/relationships/tags" Target="../tags/tag26.xml" /><Relationship Id="rId6" Type="http://schemas.openxmlformats.org/officeDocument/2006/relationships/tags" Target="../tags/tag27.xml" /><Relationship Id="rId7" Type="http://schemas.openxmlformats.org/officeDocument/2006/relationships/tags" Target="../tags/tag28.xml" /><Relationship Id="rId8" Type="http://schemas.openxmlformats.org/officeDocument/2006/relationships/tags" Target="../tags/tag29.xml" /><Relationship Id="rId9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0.xml" /><Relationship Id="rId2" Type="http://schemas.openxmlformats.org/officeDocument/2006/relationships/tags" Target="../tags/tag31.xml" /><Relationship Id="rId3" Type="http://schemas.openxmlformats.org/officeDocument/2006/relationships/tags" Target="../tags/tag32.xml" /><Relationship Id="rId4" Type="http://schemas.openxmlformats.org/officeDocument/2006/relationships/tags" Target="../tags/tag33.xml" /><Relationship Id="rId5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4.xml" /><Relationship Id="rId2" Type="http://schemas.openxmlformats.org/officeDocument/2006/relationships/tags" Target="../tags/tag35.xml" /><Relationship Id="rId3" Type="http://schemas.openxmlformats.org/officeDocument/2006/relationships/tags" Target="../tags/tag36.xml" /><Relationship Id="rId4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37.xml" /><Relationship Id="rId2" Type="http://schemas.openxmlformats.org/officeDocument/2006/relationships/tags" Target="../tags/tag38.xml" /><Relationship Id="rId3" Type="http://schemas.openxmlformats.org/officeDocument/2006/relationships/tags" Target="../tags/tag39.xml" /><Relationship Id="rId4" Type="http://schemas.openxmlformats.org/officeDocument/2006/relationships/tags" Target="../tags/tag40.xml" /><Relationship Id="rId5" Type="http://schemas.openxmlformats.org/officeDocument/2006/relationships/tags" Target="../tags/tag41.xml" /><Relationship Id="rId6" Type="http://schemas.openxmlformats.org/officeDocument/2006/relationships/tags" Target="../tags/tag42.xml" /><Relationship Id="rId7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tags" Target="../tags/tag43.xml" /><Relationship Id="rId2" Type="http://schemas.openxmlformats.org/officeDocument/2006/relationships/tags" Target="../tags/tag44.xml" /><Relationship Id="rId3" Type="http://schemas.openxmlformats.org/officeDocument/2006/relationships/tags" Target="../tags/tag45.xml" /><Relationship Id="rId4" Type="http://schemas.openxmlformats.org/officeDocument/2006/relationships/tags" Target="../tags/tag46.xml" /><Relationship Id="rId5" Type="http://schemas.openxmlformats.org/officeDocument/2006/relationships/tags" Target="../tags/tag47.xml" /><Relationship Id="rId6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单击此处编辑副标题</a:t>
            </a:r>
            <a:endParaRPr lang="zh-CN" alt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ags" Target="../tags/tag57.xml" /><Relationship Id="rId13" Type="http://schemas.openxmlformats.org/officeDocument/2006/relationships/tags" Target="../tags/tag58.xml" /><Relationship Id="rId14" Type="http://schemas.openxmlformats.org/officeDocument/2006/relationships/tags" Target="../tags/tag59.xml" /><Relationship Id="rId15" Type="http://schemas.openxmlformats.org/officeDocument/2006/relationships/tags" Target="../tags/tag60.xml" /><Relationship Id="rId16" Type="http://schemas.openxmlformats.org/officeDocument/2006/relationships/tags" Target="../tags/tag61.xml" /><Relationship Id="rId17" Type="http://schemas.openxmlformats.org/officeDocument/2006/relationships/image" Target="../media/image1.jpeg" /><Relationship Id="rId18" Type="http://schemas.openxmlformats.org/officeDocument/2006/relationships/tags" Target="../tags/tag62.xml" /><Relationship Id="rId19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rotWithShape="0">
          <a:blip r:embed="rId17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t>0</a:t>
            </a:fld>
            <a:endParaRPr lang="zh-CN" altLang="en-US"/>
          </a:p>
        </p:txBody>
      </p:sp>
    </p:spTree>
    <p:custDataLst>
      <p:tags r:id="rId18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ags" Target="../tags/tag63.xml" /><Relationship Id="rId3" Type="http://schemas.openxmlformats.org/officeDocument/2006/relationships/tags" Target="../tags/tag64.xml" /><Relationship Id="rId4" Type="http://schemas.openxmlformats.org/officeDocument/2006/relationships/tags" Target="../tags/tag65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file:///E:\&#29289;&#29702;&#65288;&#21247;&#21160;&#65289;\2021&#27827;&#21271;&#35797;&#39064;&#30740;&#31350;fbd\2021&#27827;&#21271;&#20013;&#32771;&#35797;&#39064;&#30740;&#31350;&#29289;&#29702;&#35762;&#20876;&#65288;8.13&#65289;\HB6.TIF" TargetMode="External" /><Relationship Id="rId3" Type="http://schemas.openxmlformats.org/officeDocument/2006/relationships/image" Target="../media/image8.png" /><Relationship Id="rId4" Type="http://schemas.openxmlformats.org/officeDocument/2006/relationships/image" Target="file:///E:\&#29289;&#29702;&#65288;&#21247;&#21160;&#65289;\2021&#27827;&#21271;&#35797;&#39064;&#30740;&#31350;fbd\2021&#27827;&#21271;&#20013;&#32771;&#35797;&#39064;&#30740;&#31350;&#29289;&#29702;&#35762;&#20876;&#65288;8.13&#65289;\HB9.TIF" TargetMode="External" /><Relationship Id="rId5" Type="http://schemas.openxmlformats.org/officeDocument/2006/relationships/image" Target="../media/image9.png" /><Relationship Id="rId6" Type="http://schemas.openxmlformats.org/officeDocument/2006/relationships/tags" Target="../tags/tag77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0.png" /><Relationship Id="rId3" Type="http://schemas.openxmlformats.org/officeDocument/2006/relationships/tags" Target="../tags/tag78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file:///C:\Documents%20and%20Settings\Administrator\&#26700;&#38754;\W&#27827;&#21271;&#29289;&#29702;&#38754;&#23545;&#38754;\EP537.TIF" TargetMode="External" /><Relationship Id="rId3" Type="http://schemas.openxmlformats.org/officeDocument/2006/relationships/image" Target="../media/image2.png" /><Relationship Id="rId4" Type="http://schemas.openxmlformats.org/officeDocument/2006/relationships/tags" Target="../tags/tag66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oleObject" Target="../embeddings/Document1.docx" TargetMode="Internal" /><Relationship Id="rId3" Type="http://schemas.openxmlformats.org/officeDocument/2006/relationships/image" Target="../media/image3.emf" /><Relationship Id="rId4" Type="http://schemas.openxmlformats.org/officeDocument/2006/relationships/tags" Target="../tags/tag67.xml" /><Relationship Id="rId5" Type="http://schemas.openxmlformats.org/officeDocument/2006/relationships/vmlDrawing" Target="../drawings/vmlDrawing1.v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tags" Target="../tags/tag68.xml" /><Relationship Id="rId3" Type="http://schemas.openxmlformats.org/officeDocument/2006/relationships/tags" Target="../tags/tag69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tags" Target="../tags/tag70.xml" /><Relationship Id="rId3" Type="http://schemas.openxmlformats.org/officeDocument/2006/relationships/image" Target="../media/image4.png" /><Relationship Id="rId4" Type="http://schemas.openxmlformats.org/officeDocument/2006/relationships/tags" Target="../tags/tag71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tags" Target="../tags/tag72.xml" /><Relationship Id="rId3" Type="http://schemas.openxmlformats.org/officeDocument/2006/relationships/image" Target="file:///C:\Documents%20and%20Settings\Administrator\&#26700;&#38754;\W&#27827;&#21271;&#29289;&#29702;&#38754;&#23545;&#38754;\EP540.TIF" TargetMode="External" /><Relationship Id="rId4" Type="http://schemas.openxmlformats.org/officeDocument/2006/relationships/image" Target="../media/image5.png" /><Relationship Id="rId5" Type="http://schemas.openxmlformats.org/officeDocument/2006/relationships/tags" Target="../tags/tag73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oleObject" Target="../embeddings/oleObject1.bin" TargetMode="Internal" /><Relationship Id="rId3" Type="http://schemas.openxmlformats.org/officeDocument/2006/relationships/image" Target="../media/image6.wmf" /><Relationship Id="rId4" Type="http://schemas.openxmlformats.org/officeDocument/2006/relationships/oleObject" Target="../embeddings/oleObject2.bin" TargetMode="Internal" /><Relationship Id="rId5" Type="http://schemas.openxmlformats.org/officeDocument/2006/relationships/image" Target="../media/image7.wmf" /><Relationship Id="rId6" Type="http://schemas.openxmlformats.org/officeDocument/2006/relationships/tags" Target="../tags/tag74.xml" /><Relationship Id="rId7" Type="http://schemas.openxmlformats.org/officeDocument/2006/relationships/vmlDrawing" Target="../drawings/vmlDrawing2.v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tags" Target="../tags/tag75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tags" Target="../tags/tag76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zh-CN"/>
              <a:t>第七讲  生活用电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8502650" y="5642610"/>
            <a:ext cx="3341370" cy="884555"/>
          </a:xfrm>
        </p:spPr>
        <p:txBody>
          <a:bodyPr/>
          <a:lstStyle/>
          <a:p>
            <a:r>
              <a:rPr lang="zh-CN" altLang="en-US" sz="3200"/>
              <a:t>一轮系统复习</a:t>
            </a:r>
            <a:endParaRPr lang="zh-CN" altLang="en-US" sz="3200"/>
          </a:p>
        </p:txBody>
      </p:sp>
    </p:spTree>
    <p:custDataLst>
      <p:tags r:id="rId4"/>
    </p:custDataLst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8436" name="矩形 1"/>
          <p:cNvSpPr>
            <a:spLocks noChangeArrowheads="1"/>
          </p:cNvSpPr>
          <p:nvPr/>
        </p:nvSpPr>
        <p:spPr bwMode="auto">
          <a:xfrm>
            <a:off x="475615" y="418465"/>
            <a:ext cx="6984365" cy="28613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练习：</a:t>
            </a:r>
            <a:endParaRPr lang="zh-CN" altLang="en-US" sz="2400" b="1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en-US" altLang="zh-CN" sz="24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zh-CN" altLang="en-US" sz="24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en-US" altLang="zh-CN" sz="24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如图所示是某同学在使用测电笔时的情景，其中正确的是</a:t>
            </a:r>
            <a:r>
              <a:rPr lang="en-US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______</a:t>
            </a:r>
            <a:r>
              <a:rPr lang="zh-CN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，当用测电笔接触</a:t>
            </a:r>
            <a:r>
              <a:rPr lang="en-US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_______(</a:t>
            </a:r>
            <a:r>
              <a:rPr lang="zh-CN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选填</a:t>
            </a:r>
            <a:r>
              <a:rPr lang="en-US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“</a:t>
            </a:r>
            <a:r>
              <a:rPr lang="zh-CN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火线</a:t>
            </a:r>
            <a:r>
              <a:rPr lang="en-US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”</a:t>
            </a:r>
            <a:r>
              <a:rPr lang="zh-CN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、</a:t>
            </a:r>
            <a:r>
              <a:rPr lang="en-US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“</a:t>
            </a:r>
            <a:r>
              <a:rPr lang="zh-CN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地线</a:t>
            </a:r>
            <a:r>
              <a:rPr lang="en-US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”</a:t>
            </a:r>
            <a:r>
              <a:rPr lang="zh-CN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或</a:t>
            </a:r>
            <a:r>
              <a:rPr lang="en-US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“</a:t>
            </a:r>
            <a:r>
              <a:rPr lang="zh-CN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零线</a:t>
            </a:r>
            <a:r>
              <a:rPr lang="en-US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”)</a:t>
            </a:r>
            <a:r>
              <a:rPr lang="zh-CN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时，氖管会发光</a:t>
            </a:r>
            <a:r>
              <a:rPr lang="en-US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r>
              <a:rPr lang="zh-CN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测电笔的笔尖应该是</a:t>
            </a:r>
            <a:r>
              <a:rPr lang="en-US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________(</a:t>
            </a:r>
            <a:r>
              <a:rPr lang="zh-CN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选填</a:t>
            </a:r>
            <a:r>
              <a:rPr lang="en-US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“</a:t>
            </a:r>
            <a:r>
              <a:rPr lang="zh-CN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导体</a:t>
            </a:r>
            <a:r>
              <a:rPr lang="en-US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”</a:t>
            </a:r>
            <a:r>
              <a:rPr lang="zh-CN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或</a:t>
            </a:r>
            <a:r>
              <a:rPr lang="en-US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“</a:t>
            </a:r>
            <a:r>
              <a:rPr lang="zh-CN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绝缘体</a:t>
            </a:r>
            <a:r>
              <a:rPr lang="en-US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”)</a:t>
            </a:r>
            <a:r>
              <a:rPr lang="zh-CN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．</a:t>
            </a:r>
            <a:endParaRPr lang="zh-CN" altLang="en-US" sz="240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9701" name="图片 201" descr="E:\物理（勿动）\2021河北试题研究fbd\2021河北中考试题研究物理讲册（8.13）\HB6.TIF"/>
          <p:cNvPicPr>
            <a:picLocks noChangeAspect="1" noChangeArrowheads="1"/>
          </p:cNvPicPr>
          <p:nvPr/>
        </p:nvPicPr>
        <p:blipFill>
          <a:blip r:embed="rId3" r:link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10793" y="1201738"/>
            <a:ext cx="4105275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2064068" y="1597025"/>
            <a:ext cx="3381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5375593" y="1597025"/>
            <a:ext cx="803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火线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2208848" y="2661285"/>
            <a:ext cx="803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zh-CN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导体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06" name="矩形 1"/>
          <p:cNvSpPr>
            <a:spLocks noChangeArrowheads="1"/>
          </p:cNvSpPr>
          <p:nvPr/>
        </p:nvSpPr>
        <p:spPr bwMode="auto">
          <a:xfrm>
            <a:off x="476250" y="3511550"/>
            <a:ext cx="6983095" cy="28613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4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zh-CN" altLang="en-US" sz="24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、</a:t>
            </a:r>
            <a:r>
              <a:rPr lang="zh-CN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如图</a:t>
            </a:r>
            <a:r>
              <a:rPr lang="en-US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lang="zh-CN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所示，人站在绝缘凳上同时接触火线和零线，</a:t>
            </a:r>
            <a:r>
              <a:rPr lang="en-US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______</a:t>
            </a:r>
            <a:r>
              <a:rPr lang="zh-CN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发生触电事故；如图</a:t>
            </a:r>
            <a:r>
              <a:rPr lang="en-US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</a:t>
            </a:r>
            <a:r>
              <a:rPr lang="zh-CN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所示，人站在地面上仅接触火线，</a:t>
            </a:r>
            <a:r>
              <a:rPr lang="en-US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_____</a:t>
            </a:r>
            <a:r>
              <a:rPr lang="zh-CN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发生触电事故．</a:t>
            </a:r>
            <a:r>
              <a:rPr lang="en-US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lang="zh-CN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均选填</a:t>
            </a:r>
            <a:r>
              <a:rPr lang="en-US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“</a:t>
            </a:r>
            <a:r>
              <a:rPr lang="zh-CN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会</a:t>
            </a:r>
            <a:r>
              <a:rPr lang="en-US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”</a:t>
            </a:r>
            <a:r>
              <a:rPr lang="zh-CN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或</a:t>
            </a:r>
            <a:r>
              <a:rPr lang="en-US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“</a:t>
            </a:r>
            <a:r>
              <a:rPr lang="zh-CN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不会</a:t>
            </a:r>
            <a:r>
              <a:rPr lang="en-US" altLang="zh-CN" sz="240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”)</a:t>
            </a:r>
            <a:endParaRPr lang="en-US" altLang="zh-CN" sz="240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algn="r" eaLnBrk="1" hangingPunct="1">
              <a:lnSpc>
                <a:spcPct val="150000"/>
              </a:lnSpc>
            </a:pPr>
            <a:endParaRPr lang="zh-CN" altLang="en-US" sz="240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32771" name="图片 204" descr="E:\物理（勿动）\2021河北试题研究fbd\2021河北中考试题研究物理讲册（8.13）\HB9.TIF"/>
          <p:cNvPicPr>
            <a:picLocks noChangeAspect="1" noChangeArrowheads="1"/>
          </p:cNvPicPr>
          <p:nvPr/>
        </p:nvPicPr>
        <p:blipFill>
          <a:blip r:embed="rId5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47000" y="3787775"/>
            <a:ext cx="3833813" cy="231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1338580" y="4197350"/>
            <a:ext cx="4937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zh-CN" sz="2400" b="1">
                <a:solidFill>
                  <a:srgbClr val="FF0000"/>
                </a:solidFill>
              </a:rPr>
              <a:t>会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3221990" y="4713923"/>
            <a:ext cx="4937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zh-CN" sz="2400" b="1">
                <a:solidFill>
                  <a:srgbClr val="FF0000"/>
                </a:solidFill>
              </a:rPr>
              <a:t>会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</p:spTree>
    <p:custDataLst>
      <p:tags r:id="rId6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4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3" name="文本框 102"/>
          <p:cNvSpPr txBox="1"/>
          <p:nvPr/>
        </p:nvSpPr>
        <p:spPr>
          <a:xfrm>
            <a:off x="593022" y="1165427"/>
            <a:ext cx="10746255" cy="1753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zh-CN" altLang="en-US" sz="2400">
                <a:latin typeface="Times New Roman" panose="02020603050405020304" pitchFamily="18" charset="0"/>
                <a:ea typeface="宋体" panose="02010600030101010101" pitchFamily="2" charset="-122"/>
              </a:rPr>
              <a:t>、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sz="2400">
                <a:latin typeface="Times New Roman" panose="02020603050405020304" pitchFamily="18" charset="0"/>
                <a:cs typeface="楷体_GB2312" charset="0"/>
              </a:rPr>
              <a:t>(2019</a:t>
            </a:r>
            <a:r>
              <a:rPr lang="zh-CN" sz="2400">
                <a:cs typeface="楷体_GB2312" charset="0"/>
              </a:rPr>
              <a:t>河北</a:t>
            </a:r>
            <a:r>
              <a:rPr lang="en-US" sz="2400">
                <a:latin typeface="Times New Roman" panose="02020603050405020304" pitchFamily="18" charset="0"/>
                <a:cs typeface="楷体_GB2312" charset="0"/>
              </a:rPr>
              <a:t>23</a:t>
            </a:r>
            <a:r>
              <a:rPr lang="zh-CN" sz="2400">
                <a:cs typeface="楷体_GB2312" charset="0"/>
              </a:rPr>
              <a:t>题</a:t>
            </a:r>
            <a:r>
              <a:rPr lang="en-US" sz="2400">
                <a:latin typeface="Times New Roman" panose="02020603050405020304" pitchFamily="18" charset="0"/>
                <a:cs typeface="楷体_GB2312" charset="0"/>
              </a:rPr>
              <a:t>2</a:t>
            </a:r>
            <a:r>
              <a:rPr lang="zh-CN" sz="2400">
                <a:cs typeface="楷体_GB2312" charset="0"/>
              </a:rPr>
              <a:t>分</a:t>
            </a:r>
            <a:r>
              <a:rPr lang="en-US" sz="2400">
                <a:latin typeface="Times New Roman" panose="02020603050405020304" pitchFamily="18" charset="0"/>
                <a:cs typeface="楷体_GB2312" charset="0"/>
              </a:rPr>
              <a:t>)</a:t>
            </a:r>
            <a:r>
              <a:rPr lang="zh-CN" sz="2400">
                <a:ea typeface="宋体" panose="02010600030101010101" pitchFamily="2" charset="-122"/>
              </a:rPr>
              <a:t>家用电灯的开关要接到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</a:rPr>
              <a:t>_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__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</a:rPr>
              <a:t>___(</a:t>
            </a:r>
            <a:r>
              <a:rPr lang="zh-CN" sz="2400">
                <a:ea typeface="宋体" panose="02010600030101010101" pitchFamily="2" charset="-122"/>
              </a:rPr>
              <a:t>选填</a:t>
            </a:r>
            <a:r>
              <a:rPr lang="en-US" sz="2400">
                <a:latin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sz="2400">
                <a:ea typeface="宋体" panose="02010600030101010101" pitchFamily="2" charset="-122"/>
              </a:rPr>
              <a:t>零线</a:t>
            </a:r>
            <a:r>
              <a:rPr lang="en-US" sz="2400">
                <a:latin typeface="宋体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lang="zh-CN" sz="2400">
                <a:ea typeface="宋体" panose="02010600030101010101" pitchFamily="2" charset="-122"/>
              </a:rPr>
              <a:t>或</a:t>
            </a:r>
            <a:r>
              <a:rPr lang="en-US" sz="2400">
                <a:latin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sz="2400">
                <a:ea typeface="宋体" panose="02010600030101010101" pitchFamily="2" charset="-122"/>
              </a:rPr>
              <a:t>火线</a:t>
            </a:r>
            <a:r>
              <a:rPr lang="en-US" sz="2400">
                <a:latin typeface="宋体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zh-CN" sz="2400">
                <a:ea typeface="宋体" panose="02010600030101010101" pitchFamily="2" charset="-122"/>
              </a:rPr>
              <a:t>和灯泡之间．造成家庭电路中电流过大的原因是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</a:rPr>
              <a:t>__________________________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_</a:t>
            </a:r>
            <a:endParaRPr lang="en-US" sz="2400"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  <a:p>
            <a:pPr indent="0" fontAlgn="auto"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________________________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</a:rPr>
              <a:t>_(</a:t>
            </a:r>
            <a:r>
              <a:rPr lang="zh-CN" sz="2400">
                <a:ea typeface="宋体" panose="02010600030101010101" pitchFamily="2" charset="-122"/>
              </a:rPr>
              <a:t>只填写一种即可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zh-CN" sz="2400">
                <a:ea typeface="宋体" panose="02010600030101010101" pitchFamily="2" charset="-122"/>
              </a:rPr>
              <a:t>．</a:t>
            </a:r>
            <a:endParaRPr lang="zh-CN" altLang="en-US" sz="2400"/>
          </a:p>
        </p:txBody>
      </p:sp>
      <p:sp>
        <p:nvSpPr>
          <p:cNvPr id="8" name="文本框 7"/>
          <p:cNvSpPr txBox="1"/>
          <p:nvPr/>
        </p:nvSpPr>
        <p:spPr>
          <a:xfrm>
            <a:off x="650875" y="3558540"/>
            <a:ext cx="11091545" cy="2306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r>
              <a:rPr lang="zh-CN" altLang="en-US" sz="2400">
                <a:latin typeface="Times New Roman" panose="02020603050405020304" pitchFamily="18" charset="0"/>
                <a:ea typeface="宋体" panose="02010600030101010101" pitchFamily="2" charset="-122"/>
              </a:rPr>
              <a:t>、   </a:t>
            </a:r>
            <a:r>
              <a:rPr lang="zh-CN" sz="2400">
                <a:ea typeface="宋体" panose="02010600030101010101" pitchFamily="2" charset="-122"/>
              </a:rPr>
              <a:t>在家庭电路中</a:t>
            </a:r>
            <a:r>
              <a:rPr 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zh-CN" sz="2400">
                <a:ea typeface="宋体" panose="02010600030101010101" pitchFamily="2" charset="-122"/>
              </a:rPr>
              <a:t>各用电器之间是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</a:rPr>
              <a:t>________(</a:t>
            </a:r>
            <a:r>
              <a:rPr lang="zh-CN" sz="2400">
                <a:ea typeface="宋体" panose="02010600030101010101" pitchFamily="2" charset="-122"/>
              </a:rPr>
              <a:t>选填</a:t>
            </a:r>
            <a:r>
              <a:rPr lang="en-US" sz="2400">
                <a:latin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sz="2400">
                <a:ea typeface="宋体" panose="02010600030101010101" pitchFamily="2" charset="-122"/>
              </a:rPr>
              <a:t>串联</a:t>
            </a:r>
            <a:r>
              <a:rPr lang="en-US" sz="2400">
                <a:latin typeface="宋体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lang="zh-CN" sz="2400">
                <a:ea typeface="宋体" panose="02010600030101010101" pitchFamily="2" charset="-122"/>
              </a:rPr>
              <a:t>或</a:t>
            </a:r>
            <a:r>
              <a:rPr lang="en-US" sz="2400">
                <a:latin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sz="2400">
                <a:ea typeface="宋体" panose="02010600030101010101" pitchFamily="2" charset="-122"/>
              </a:rPr>
              <a:t>并联</a:t>
            </a:r>
            <a:r>
              <a:rPr lang="en-US" sz="2400">
                <a:latin typeface="宋体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zh-CN" sz="2400">
                <a:ea typeface="宋体" panose="02010600030101010101" pitchFamily="2" charset="-122"/>
              </a:rPr>
              <a:t>连接的．星期天小天在家里正开着空调上网查资料</a:t>
            </a:r>
            <a:r>
              <a:rPr 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zh-CN" sz="2400">
                <a:ea typeface="宋体" panose="02010600030101010101" pitchFamily="2" charset="-122"/>
              </a:rPr>
              <a:t>当妈妈做饭时把电热水壶插头插进插座时</a:t>
            </a:r>
            <a:r>
              <a:rPr 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zh-CN" sz="2400">
                <a:ea typeface="宋体" panose="02010600030101010101" pitchFamily="2" charset="-122"/>
              </a:rPr>
              <a:t>空气开关立刻</a:t>
            </a:r>
            <a:r>
              <a:rPr lang="en-US" sz="2400">
                <a:latin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sz="2400">
                <a:ea typeface="宋体" panose="02010600030101010101" pitchFamily="2" charset="-122"/>
              </a:rPr>
              <a:t>跳闸</a:t>
            </a:r>
            <a:r>
              <a:rPr lang="en-US" sz="2400">
                <a:latin typeface="宋体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zh-CN" sz="2400">
                <a:ea typeface="宋体" panose="02010600030101010101" pitchFamily="2" charset="-122"/>
              </a:rPr>
              <a:t>小天分析其原因可能是电热水壶插头内部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</a:rPr>
              <a:t>________</a:t>
            </a:r>
            <a:r>
              <a:rPr 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zh-CN" sz="2400">
                <a:ea typeface="宋体" panose="02010600030101010101" pitchFamily="2" charset="-122"/>
              </a:rPr>
              <a:t>也可能是家里电路中用电器总功率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</a:rPr>
              <a:t>________</a:t>
            </a:r>
            <a:r>
              <a:rPr lang="zh-CN" sz="2400">
                <a:ea typeface="宋体" panose="02010600030101010101" pitchFamily="2" charset="-122"/>
              </a:rPr>
              <a:t>．</a:t>
            </a:r>
            <a:endParaRPr lang="zh-CN" altLang="en-US" sz="2400"/>
          </a:p>
        </p:txBody>
      </p:sp>
      <p:sp>
        <p:nvSpPr>
          <p:cNvPr id="9" name="文本框 8"/>
          <p:cNvSpPr txBox="1"/>
          <p:nvPr/>
        </p:nvSpPr>
        <p:spPr>
          <a:xfrm>
            <a:off x="6687130" y="1330520"/>
            <a:ext cx="869859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sz="2400" b="0">
                <a:solidFill>
                  <a:srgbClr val="FF0000"/>
                </a:solidFill>
                <a:ea typeface="宋体" panose="02010600030101010101" pitchFamily="2" charset="-122"/>
              </a:rPr>
              <a:t>火线</a:t>
            </a:r>
            <a:endParaRPr lang="zh-CN" altLang="en-US" sz="2400" b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808990" y="1719580"/>
            <a:ext cx="10530205" cy="11988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50000"/>
              </a:lnSpc>
            </a:pPr>
            <a:r>
              <a:rPr lang="en-US" altLang="zh-CN" sz="2400" b="0">
                <a:solidFill>
                  <a:srgbClr val="FF0000"/>
                </a:solidFill>
                <a:ea typeface="宋体" panose="02010600030101010101" pitchFamily="2" charset="-122"/>
              </a:rPr>
              <a:t>                                                                                             </a:t>
            </a:r>
            <a:r>
              <a:rPr lang="zh-CN" sz="2400" b="0">
                <a:solidFill>
                  <a:srgbClr val="FF0000"/>
                </a:solidFill>
                <a:ea typeface="宋体" panose="02010600030101010101" pitchFamily="2" charset="-122"/>
              </a:rPr>
              <a:t>电路发生了短路</a:t>
            </a:r>
            <a:r>
              <a:rPr lang="en-US" sz="2400" b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zh-CN" sz="2400" b="0">
                <a:solidFill>
                  <a:srgbClr val="FF0000"/>
                </a:solidFill>
                <a:ea typeface="宋体" panose="02010600030101010101" pitchFamily="2" charset="-122"/>
              </a:rPr>
              <a:t>或电路的总功率过大</a:t>
            </a:r>
            <a:r>
              <a:rPr lang="en-US" sz="2400" b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endParaRPr lang="en-US" altLang="en-US" sz="2400" b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846989" y="3652477"/>
            <a:ext cx="840017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sz="2400" b="0">
                <a:solidFill>
                  <a:srgbClr val="FF0000"/>
                </a:solidFill>
                <a:ea typeface="宋体" panose="02010600030101010101" pitchFamily="2" charset="-122"/>
              </a:rPr>
              <a:t>并联</a:t>
            </a:r>
            <a:endParaRPr lang="zh-CN" altLang="en-US" sz="2400" b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126230" y="5308388"/>
            <a:ext cx="869859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sz="2400" b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短路</a:t>
            </a:r>
            <a:endParaRPr lang="zh-CN" altLang="en-US" sz="2400" b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7226675" y="5308388"/>
            <a:ext cx="899701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sz="2400" b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过大</a:t>
            </a:r>
            <a:endParaRPr lang="zh-CN" altLang="en-US" sz="2400" b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104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11696700" y="12192000"/>
            <a:ext cx="368300" cy="266700"/>
          </a:xfrm>
          <a:prstGeom prst="cube">
            <a:avLst/>
          </a:prstGeom>
        </p:spPr>
      </p:pic>
    </p:spTree>
    <p:custDataLst>
      <p:tags r:id="rId3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3" name="文本框 102"/>
          <p:cNvSpPr txBox="1"/>
          <p:nvPr/>
        </p:nvSpPr>
        <p:spPr>
          <a:xfrm>
            <a:off x="629920" y="1744980"/>
            <a:ext cx="10932160" cy="39693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</a:rPr>
              <a:t>1. </a:t>
            </a:r>
            <a:r>
              <a:rPr lang="zh-CN" sz="2400">
                <a:ea typeface="黑体" panose="02010609060101010101" pitchFamily="49" charset="-122"/>
              </a:rPr>
              <a:t>家庭电路的组成：</a:t>
            </a:r>
            <a:r>
              <a:rPr lang="zh-CN" sz="2400">
                <a:ea typeface="宋体" panose="02010600030101010101" pitchFamily="2" charset="-122"/>
              </a:rPr>
              <a:t>由图可知</a:t>
            </a:r>
            <a:r>
              <a:rPr 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zh-CN" sz="2400">
                <a:ea typeface="宋体" panose="02010600030101010101" pitchFamily="2" charset="-122"/>
              </a:rPr>
              <a:t>家庭电路是由两根进户线、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</a:rPr>
              <a:t>___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____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</a:rPr>
              <a:t>___</a:t>
            </a:r>
            <a:r>
              <a:rPr lang="zh-CN" sz="2400">
                <a:ea typeface="宋体" panose="02010600030101010101" pitchFamily="2" charset="-122"/>
              </a:rPr>
              <a:t>、总开关、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</a:rPr>
              <a:t>__________</a:t>
            </a:r>
            <a:r>
              <a:rPr lang="zh-CN" sz="2400">
                <a:ea typeface="宋体" panose="02010600030101010101" pitchFamily="2" charset="-122"/>
              </a:rPr>
              <a:t>、用电器、导</a:t>
            </a:r>
            <a:r>
              <a:rPr 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线等组成．</a:t>
            </a:r>
            <a:endParaRPr lang="zh-CN" sz="240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zh-CN" sz="2400">
                <a:ea typeface="宋体" panose="02010600030101010101" pitchFamily="2" charset="-122"/>
              </a:rPr>
              <a:t>在进户的两条输电线中</a:t>
            </a:r>
            <a:r>
              <a:rPr 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zh-CN" sz="2400">
                <a:ea typeface="宋体" panose="02010600030101010101" pitchFamily="2" charset="-122"/>
              </a:rPr>
              <a:t>一条叫做</a:t>
            </a:r>
            <a:endParaRPr lang="zh-CN" sz="2400">
              <a:ea typeface="宋体" panose="02010600030101010101" pitchFamily="2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zh-CN" sz="2400">
                <a:ea typeface="宋体" panose="02010600030101010101" pitchFamily="2" charset="-122"/>
              </a:rPr>
              <a:t>端线</a:t>
            </a:r>
            <a:r>
              <a:rPr 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zh-CN" sz="2400">
                <a:ea typeface="宋体" panose="02010600030101010101" pitchFamily="2" charset="-122"/>
              </a:rPr>
              <a:t>俗称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</a:rPr>
              <a:t>________</a:t>
            </a:r>
            <a:r>
              <a:rPr 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zh-CN" sz="2400">
                <a:ea typeface="宋体" panose="02010600030101010101" pitchFamily="2" charset="-122"/>
              </a:rPr>
              <a:t>另一条叫做</a:t>
            </a:r>
            <a:endParaRPr lang="zh-CN" sz="2400">
              <a:ea typeface="宋体" panose="02010600030101010101" pitchFamily="2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</a:rPr>
              <a:t>________</a:t>
            </a:r>
            <a:r>
              <a:rPr lang="zh-CN" sz="240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zh-CN" sz="2400">
                <a:ea typeface="宋体" panose="02010600030101010101" pitchFamily="2" charset="-122"/>
              </a:rPr>
              <a:t>它在入户之前已经和</a:t>
            </a:r>
            <a:endParaRPr lang="zh-CN" sz="2400">
              <a:ea typeface="宋体" panose="02010600030101010101" pitchFamily="2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</a:rPr>
              <a:t>________</a:t>
            </a:r>
            <a:r>
              <a:rPr lang="zh-CN" sz="2400">
                <a:ea typeface="宋体" panose="02010600030101010101" pitchFamily="2" charset="-122"/>
              </a:rPr>
              <a:t>相连．家庭电路中各用电</a:t>
            </a:r>
            <a:endParaRPr lang="zh-CN" sz="2400">
              <a:ea typeface="宋体" panose="02010600030101010101" pitchFamily="2" charset="-122"/>
            </a:endParaRPr>
          </a:p>
          <a:p>
            <a:pPr indent="0" fontAlgn="auto">
              <a:lnSpc>
                <a:spcPct val="150000"/>
              </a:lnSpc>
            </a:pPr>
            <a:r>
              <a:rPr lang="zh-CN" sz="2400">
                <a:ea typeface="宋体" panose="02010600030101010101" pitchFamily="2" charset="-122"/>
              </a:rPr>
              <a:t>器之间是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</a:rPr>
              <a:t>________</a:t>
            </a:r>
            <a:r>
              <a:rPr lang="zh-CN" sz="2400">
                <a:ea typeface="宋体" panose="02010600030101010101" pitchFamily="2" charset="-122"/>
              </a:rPr>
              <a:t>联的．</a:t>
            </a:r>
            <a:endParaRPr lang="zh-CN" altLang="en-US" sz="2400"/>
          </a:p>
        </p:txBody>
      </p:sp>
      <p:pic>
        <p:nvPicPr>
          <p:cNvPr id="4" name="图片 -2147481541" descr="C:\Documents and Settings\Administrator\桌面\W河北物理面对面\EP537.TIF"/>
          <p:cNvPicPr>
            <a:picLocks noChangeAspect="1"/>
          </p:cNvPicPr>
          <p:nvPr/>
        </p:nvPicPr>
        <p:blipFill>
          <a:blip r:embed="rId3" r:link="rId2"/>
          <a:stretch>
            <a:fillRect/>
          </a:stretch>
        </p:blipFill>
        <p:spPr>
          <a:xfrm>
            <a:off x="5895975" y="2741930"/>
            <a:ext cx="5665470" cy="265557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4"/>
          <p:cNvSpPr txBox="1"/>
          <p:nvPr/>
        </p:nvSpPr>
        <p:spPr>
          <a:xfrm>
            <a:off x="8817893" y="1835229"/>
            <a:ext cx="1140976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sz="2400" b="0">
                <a:solidFill>
                  <a:srgbClr val="FF0000"/>
                </a:solidFill>
                <a:ea typeface="宋体" panose="02010600030101010101" pitchFamily="2" charset="-122"/>
              </a:rPr>
              <a:t>电能表</a:t>
            </a:r>
            <a:endParaRPr lang="zh-CN" altLang="en-US" sz="2400" b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27303" y="2404769"/>
            <a:ext cx="1132087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sz="2400" b="0">
                <a:solidFill>
                  <a:srgbClr val="FF0000"/>
                </a:solidFill>
                <a:ea typeface="宋体" panose="02010600030101010101" pitchFamily="2" charset="-122"/>
              </a:rPr>
              <a:t>保险盒</a:t>
            </a:r>
            <a:endParaRPr lang="zh-CN" altLang="en-US" sz="2400" b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405913" y="3481614"/>
            <a:ext cx="96002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sz="2400" b="0">
                <a:solidFill>
                  <a:srgbClr val="FF0000"/>
                </a:solidFill>
                <a:ea typeface="宋体" panose="02010600030101010101" pitchFamily="2" charset="-122"/>
              </a:rPr>
              <a:t>火线</a:t>
            </a:r>
            <a:endParaRPr lang="zh-CN" altLang="en-US" sz="2400" b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20332" y="4014379"/>
            <a:ext cx="96065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sz="2400" b="0">
                <a:solidFill>
                  <a:srgbClr val="FF0000"/>
                </a:solidFill>
                <a:ea typeface="宋体" panose="02010600030101010101" pitchFamily="2" charset="-122"/>
              </a:rPr>
              <a:t>零线</a:t>
            </a:r>
            <a:endParaRPr lang="zh-CN" altLang="en-US" sz="2400" b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22044" y="4534382"/>
            <a:ext cx="96002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sz="2400" b="0">
                <a:solidFill>
                  <a:srgbClr val="FF0000"/>
                </a:solidFill>
                <a:ea typeface="宋体" panose="02010600030101010101" pitchFamily="2" charset="-122"/>
              </a:rPr>
              <a:t>大地</a:t>
            </a:r>
            <a:endParaRPr lang="zh-CN" altLang="en-US" sz="2400" b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257727" y="5136940"/>
            <a:ext cx="589219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sz="2400" b="0">
                <a:solidFill>
                  <a:srgbClr val="FF0000"/>
                </a:solidFill>
                <a:ea typeface="宋体" panose="02010600030101010101" pitchFamily="2" charset="-122"/>
              </a:rPr>
              <a:t>并</a:t>
            </a:r>
            <a:endParaRPr lang="zh-CN" altLang="en-US" sz="2400" b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70610" y="893445"/>
            <a:ext cx="389255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/>
              <a:t>考点</a:t>
            </a:r>
            <a:r>
              <a:rPr lang="en-US" altLang="zh-CN" sz="2800" b="1"/>
              <a:t>1</a:t>
            </a:r>
            <a:r>
              <a:rPr lang="zh-CN" altLang="en-US" sz="2800" b="1"/>
              <a:t>、家庭电路组成</a:t>
            </a:r>
            <a:endParaRPr lang="zh-CN" altLang="en-US" sz="2800" b="1"/>
          </a:p>
        </p:txBody>
      </p:sp>
    </p:spTree>
    <p:custDataLst>
      <p:tags r:id="rId4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7" name="对象 6"/>
          <p:cNvGraphicFramePr>
            <a:graphicFrameLocks noChangeAspect="1"/>
          </p:cNvGraphicFramePr>
          <p:nvPr/>
        </p:nvGraphicFramePr>
        <p:xfrm>
          <a:off x="790893" y="1374775"/>
          <a:ext cx="10904537" cy="4857750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8" name="文档" r:id="rId2" imgW="5327650" imgH="2454910" progId="">
                  <p:embed/>
                </p:oleObj>
              </mc:Choice>
              <mc:Fallback>
                <p:oleObj name="文档" r:id="rId2" imgW="5327650" imgH="2454910" progId="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790893" y="1374775"/>
                        <a:ext cx="10904537" cy="4857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矩形 7"/>
          <p:cNvSpPr/>
          <p:nvPr/>
        </p:nvSpPr>
        <p:spPr>
          <a:xfrm>
            <a:off x="3787580" y="1902373"/>
            <a:ext cx="621795" cy="2526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2881569" y="2778103"/>
            <a:ext cx="621795" cy="2526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5929569" y="2778103"/>
            <a:ext cx="621795" cy="2526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7303666" y="4362545"/>
            <a:ext cx="980907" cy="2607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custDataLst>
      <p:tags r:id="rId4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702237" y="1025768"/>
          <a:ext cx="10785475" cy="466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5480"/>
                <a:gridCol w="1061085"/>
                <a:gridCol w="820420"/>
                <a:gridCol w="8238490"/>
              </a:tblGrid>
              <a:tr h="1737360">
                <a:tc rowSpan="3">
                  <a:txBody>
                    <a:bodyPr vert="horz" wrap="square"/>
                    <a:lstStyle/>
                    <a:p>
                      <a:pPr fontAlgn="auto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40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保险装置</a:t>
                      </a:r>
                      <a:endParaRPr lang="zh-CN" altLang="en-US" sz="240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91430" marR="91430" marT="45715" marB="45715" anchor="ctr" anchorCtr="1">
                    <a:noFill/>
                  </a:tcPr>
                </a:tc>
                <a:tc rowSpan="2">
                  <a:txBody>
                    <a:bodyPr vert="horz" wrap="square"/>
                    <a:lstStyle/>
                    <a:p>
                      <a:pPr fontAlgn="auto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400">
                          <a:latin typeface="+mn-ea"/>
                        </a:rPr>
                        <a:t>保险丝(熔断器)</a:t>
                      </a:r>
                      <a:endParaRPr lang="zh-CN" altLang="en-US" sz="2400">
                        <a:latin typeface="+mn-ea"/>
                      </a:endParaRPr>
                    </a:p>
                  </a:txBody>
                  <a:tcPr marL="91430" marR="91430" marT="45715" marB="45715" anchor="ctr" anchorCtr="1"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fontAlgn="auto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400">
                          <a:latin typeface="+mn-ea"/>
                        </a:rPr>
                        <a:t>作用</a:t>
                      </a:r>
                      <a:endParaRPr lang="zh-CN" altLang="en-US" sz="2400">
                        <a:latin typeface="+mn-ea"/>
                      </a:endParaRPr>
                    </a:p>
                  </a:txBody>
                  <a:tcPr marL="91430" marR="91430" marT="45715" marB="45715" anchor="ctr" anchorCtr="1"/>
                </a:tc>
                <a:tc>
                  <a:txBody>
                    <a:bodyPr vert="horz" wrap="square"/>
                    <a:lstStyle/>
                    <a:p>
                      <a:pPr fontAlgn="auto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串联在总开关后面的火线上，当电路中电流过大时，保险丝由于温度________而熔断，切断电路，起到____________的作用</a:t>
                      </a:r>
                      <a:endParaRPr lang="zh-CN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0" marR="91430" marT="45715" marB="45715" anchor="ctr" anchorCtr="1"/>
                </a:tc>
              </a:tr>
              <a:tr h="1737360">
                <a:tc vMerge="1">
                  <a:txBody>
                    <a:bodyPr vert="horz" wrap="square"/>
                    <a:lstStyle/>
                    <a:p/>
                  </a:txBody>
                  <a:tcPr/>
                </a:tc>
                <a:tc vMerge="1">
                  <a:txBody>
                    <a:bodyPr vert="horz" wrap="square"/>
                    <a:lstStyle/>
                    <a:p/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fontAlgn="auto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400">
                          <a:latin typeface="+mn-ea"/>
                        </a:rPr>
                        <a:t>材料</a:t>
                      </a:r>
                      <a:endParaRPr lang="zh-CN" altLang="en-US" sz="2400">
                        <a:latin typeface="+mn-ea"/>
                      </a:endParaRPr>
                    </a:p>
                  </a:txBody>
                  <a:tcPr marL="91430" marR="91430" marT="45715" marB="45715" anchor="ctr" anchorCtr="1"/>
                </a:tc>
                <a:tc>
                  <a:txBody>
                    <a:bodyPr vert="horz" wrap="square"/>
                    <a:lstStyle/>
                    <a:p>
                      <a:pPr fontAlgn="auto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选用电阻率______，熔点______的材料制成，一般为铅锑合金．不可用铜丝、铁丝等导线代替保险丝，因为其熔点较高，电流过大时不能及时熔断，起不到保护电路的作用</a:t>
                      </a:r>
                      <a:endParaRPr lang="zh-CN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0" marR="91430" marT="45715" marB="45715" anchor="ctr" anchorCtr="1"/>
                </a:tc>
              </a:tr>
              <a:tr h="1188720">
                <a:tc vMerge="1">
                  <a:txBody>
                    <a:bodyPr vert="horz" wrap="square"/>
                    <a:lstStyle/>
                    <a:p/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fontAlgn="auto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400">
                          <a:latin typeface="+mn-ea"/>
                        </a:rPr>
                        <a:t>空气开关</a:t>
                      </a:r>
                      <a:endParaRPr lang="zh-CN" altLang="en-US" sz="2400">
                        <a:latin typeface="+mn-ea"/>
                      </a:endParaRPr>
                    </a:p>
                  </a:txBody>
                  <a:tcPr marL="91430" marR="91430" marT="45715" marB="45715" anchor="ctr" anchorCtr="1"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fontAlgn="auto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400">
                          <a:latin typeface="+mn-ea"/>
                        </a:rPr>
                        <a:t>特点</a:t>
                      </a:r>
                      <a:endParaRPr lang="zh-CN" altLang="en-US" sz="2400">
                        <a:latin typeface="+mn-ea"/>
                      </a:endParaRPr>
                    </a:p>
                  </a:txBody>
                  <a:tcPr marL="91430" marR="91430" marT="45715" marB="45715" anchor="ctr" anchorCtr="1"/>
                </a:tc>
                <a:tc>
                  <a:txBody>
                    <a:bodyPr vert="horz" wrap="square"/>
                    <a:lstStyle/>
                    <a:p>
                      <a:pPr fontAlgn="auto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空气开关起到总开关＋保险丝的作用，当电路中____</a:t>
                      </a:r>
                      <a:r>
                        <a:rPr lang="zh-CN" altLang="en-US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__</a:t>
                      </a:r>
                      <a:r>
                        <a:rPr lang="zh-CN" altLang="en-US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____时，空气开关可自动断开，切断电路，俗称“跳闸”</a:t>
                      </a:r>
                      <a:endParaRPr lang="zh-CN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0" marR="91430" marT="45715" marB="45715" anchor="ctr" anchorCtr="1"/>
                </a:tc>
              </a:tr>
            </a:tbl>
          </a:graphicData>
        </a:graphic>
      </p:graphicFrame>
      <p:sp>
        <p:nvSpPr>
          <p:cNvPr id="103" name="文本框 102"/>
          <p:cNvSpPr txBox="1"/>
          <p:nvPr/>
        </p:nvSpPr>
        <p:spPr>
          <a:xfrm>
            <a:off x="4872482" y="1664511"/>
            <a:ext cx="799382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sz="2400" b="0">
                <a:solidFill>
                  <a:srgbClr val="FF0000"/>
                </a:solidFill>
                <a:ea typeface="宋体" panose="02010600030101010101" pitchFamily="2" charset="-122"/>
              </a:rPr>
              <a:t>过高</a:t>
            </a:r>
            <a:endParaRPr lang="zh-CN" altLang="en-US" sz="2400" b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322099" y="1664511"/>
            <a:ext cx="1518127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sz="2400" b="0">
                <a:solidFill>
                  <a:srgbClr val="FF0000"/>
                </a:solidFill>
                <a:ea typeface="宋体" panose="02010600030101010101" pitchFamily="2" charset="-122"/>
              </a:rPr>
              <a:t>保护电路</a:t>
            </a:r>
            <a:endParaRPr lang="zh-CN" altLang="en-US" sz="2400" b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852165" y="2861997"/>
            <a:ext cx="81970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sz="2400" b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较大</a:t>
            </a:r>
            <a:endParaRPr lang="zh-CN" altLang="en-US" sz="2400" b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678234" y="2861997"/>
            <a:ext cx="810811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sz="2400" b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较低</a:t>
            </a:r>
            <a:endParaRPr lang="zh-CN" altLang="en-US" sz="2400" b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850999" y="4617589"/>
            <a:ext cx="1558128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sz="2400" b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电流过大</a:t>
            </a:r>
            <a:endParaRPr lang="zh-CN" altLang="en-US" sz="2400" b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custDataLst>
      <p:tags r:id="rId3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/>
      <p:bldP spid="3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581599" y="789565"/>
          <a:ext cx="11114405" cy="5120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6810"/>
                <a:gridCol w="922020"/>
                <a:gridCol w="9045575"/>
              </a:tblGrid>
              <a:tr h="1188720">
                <a:tc>
                  <a:txBody>
                    <a:bodyPr vert="horz" wrap="square"/>
                    <a:lstStyle/>
                    <a:p>
                      <a:pPr fontAlgn="auto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40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用电器</a:t>
                      </a:r>
                      <a:endParaRPr lang="zh-CN" altLang="en-US" sz="240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91430" marR="91430" marT="45715" marB="45715" anchor="ctr" anchorCtr="1"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fontAlgn="auto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400">
                          <a:latin typeface="+mn-ea"/>
                        </a:rPr>
                        <a:t>特点</a:t>
                      </a:r>
                      <a:endParaRPr lang="zh-CN" altLang="en-US" sz="2400">
                        <a:latin typeface="+mn-ea"/>
                      </a:endParaRPr>
                    </a:p>
                  </a:txBody>
                  <a:tcPr marL="91430" marR="91430" marT="45715" marB="45715" anchor="ctr" anchorCtr="1"/>
                </a:tc>
                <a:tc>
                  <a:txBody>
                    <a:bodyPr vert="horz" wrap="square"/>
                    <a:lstStyle/>
                    <a:p>
                      <a:pPr fontAlgn="auto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所有用电器________联在电路中，控制用电器的开关________联在火线与用电器之间</a:t>
                      </a:r>
                      <a:endParaRPr lang="zh-CN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0" marR="91430" marT="45715" marB="45715" anchor="ctr"/>
                </a:tc>
              </a:tr>
              <a:tr h="3931920">
                <a:tc>
                  <a:txBody>
                    <a:bodyPr vert="horz" wrap="square"/>
                    <a:lstStyle/>
                    <a:p>
                      <a:pPr fontAlgn="auto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40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插座</a:t>
                      </a:r>
                      <a:endParaRPr lang="zh-CN" altLang="en-US" sz="240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L="91430" marR="91430" marT="45715" marB="45715" anchor="ctr" anchorCtr="1"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fontAlgn="auto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400">
                          <a:latin typeface="+mn-ea"/>
                        </a:rPr>
                        <a:t>接法</a:t>
                      </a:r>
                      <a:endParaRPr lang="zh-CN" altLang="en-US" sz="2400">
                        <a:latin typeface="+mn-ea"/>
                      </a:endParaRPr>
                    </a:p>
                  </a:txBody>
                  <a:tcPr marL="91430" marR="91430" marT="45715" marB="45715" anchor="ctr" anchorCtr="1"/>
                </a:tc>
                <a:tc>
                  <a:txBody>
                    <a:bodyPr vert="horz" wrap="square"/>
                    <a:lstStyle/>
                    <a:p>
                      <a:pPr fontAlgn="auto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左孔接零线，右孔接火线，上孔</a:t>
                      </a:r>
                      <a:endParaRPr lang="zh-CN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auto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接地线(三孔插座)，概括为“左</a:t>
                      </a:r>
                      <a:endParaRPr lang="zh-CN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auto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零右火上接地”．如图所示，标</a:t>
                      </a:r>
                      <a:endParaRPr lang="zh-CN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auto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有“L”字样的插头接______，</a:t>
                      </a:r>
                      <a:endParaRPr lang="zh-CN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auto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标有“N”字样的接________，</a:t>
                      </a:r>
                      <a:endParaRPr lang="zh-CN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fontAlgn="auto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标有“E”字样的接________，插头上标着E的导线和用电器的__</a:t>
                      </a:r>
                      <a:r>
                        <a:rPr lang="zh-CN" altLang="en-US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___</a:t>
                      </a:r>
                      <a:r>
                        <a:rPr lang="zh-CN" altLang="en-US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______相连，插座上相应的导线和室外的________相连</a:t>
                      </a:r>
                      <a:endParaRPr lang="zh-CN" altLang="en-US" sz="2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0" marR="91430" marT="45715" marB="45715" anchor="ctr"/>
                </a:tc>
              </a:tr>
            </a:tbl>
          </a:graphicData>
        </a:graphic>
      </p:graphicFrame>
      <p:pic>
        <p:nvPicPr>
          <p:cNvPr id="3" name="图片 -21474812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6692" y="2580078"/>
            <a:ext cx="3153716" cy="1740989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3" name="文本框 102"/>
          <p:cNvSpPr txBox="1"/>
          <p:nvPr/>
        </p:nvSpPr>
        <p:spPr>
          <a:xfrm>
            <a:off x="4542952" y="904488"/>
            <a:ext cx="631124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sz="2400" b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并</a:t>
            </a:r>
            <a:endParaRPr lang="zh-CN" altLang="en-US" sz="2400" b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234499" y="904488"/>
            <a:ext cx="48064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sz="2400" b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串</a:t>
            </a:r>
            <a:endParaRPr lang="zh-CN" altLang="en-US" sz="2400" b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708690" y="3717880"/>
            <a:ext cx="86033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sz="2400" b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火线</a:t>
            </a:r>
            <a:endParaRPr lang="zh-CN" altLang="en-US" sz="2400" b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620434" y="4246780"/>
            <a:ext cx="830493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sz="2400" b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零线</a:t>
            </a:r>
            <a:endParaRPr lang="zh-CN" altLang="en-US" sz="2400" b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581704" y="4804887"/>
            <a:ext cx="869224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sz="2400" b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地线</a:t>
            </a:r>
            <a:endParaRPr lang="zh-CN" altLang="en-US" sz="2400" b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867361" y="5354104"/>
            <a:ext cx="1428601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sz="2400" b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金属外壳</a:t>
            </a:r>
            <a:endParaRPr lang="zh-CN" altLang="en-US" sz="2400" b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9211620" y="5354104"/>
            <a:ext cx="869859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sz="2400" b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大地</a:t>
            </a:r>
            <a:endParaRPr lang="zh-CN" altLang="en-US" sz="2400" b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custDataLst>
      <p:tags r:id="rId4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3" name="文本框 102"/>
          <p:cNvSpPr txBox="1"/>
          <p:nvPr/>
        </p:nvSpPr>
        <p:spPr>
          <a:xfrm>
            <a:off x="1003873" y="469523"/>
            <a:ext cx="5079471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/>
            <a:r>
              <a:rPr lang="zh-CN" altLang="en-US" sz="3200" b="1">
                <a:latin typeface="Times New Roman" panose="02020603050405020304" pitchFamily="18" charset="0"/>
                <a:ea typeface="宋体" panose="02010600030101010101" pitchFamily="2" charset="-122"/>
              </a:rPr>
              <a:t>考点</a:t>
            </a:r>
            <a:r>
              <a:rPr lang="en-US" altLang="zh-CN" sz="3200" b="1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sz="3200" b="1">
                <a:latin typeface="Times New Roman" panose="02020603050405020304" pitchFamily="18" charset="0"/>
                <a:ea typeface="宋体" panose="02010600030101010101" pitchFamily="2" charset="-122"/>
              </a:rPr>
              <a:t>、</a:t>
            </a:r>
            <a:r>
              <a:rPr lang="en-US" sz="3200" b="1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sz="3200" b="1">
                <a:ea typeface="黑体" panose="02010609060101010101" pitchFamily="49" charset="-122"/>
              </a:rPr>
              <a:t>试电笔</a:t>
            </a:r>
            <a:endParaRPr lang="zh-CN" altLang="en-US" sz="3200" b="1">
              <a:ea typeface="黑体" panose="02010609060101010101" pitchFamily="49" charset="-122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554293" y="1334981"/>
          <a:ext cx="11083290" cy="4937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6165"/>
                <a:gridCol w="10017125"/>
              </a:tblGrid>
              <a:tr h="1645920">
                <a:tc>
                  <a:txBody>
                    <a:bodyPr vert="horz" wrap="square"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原理</a:t>
                      </a:r>
                      <a:endParaRPr lang="en-US" altLang="en-US" sz="2400" b="0"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72" marR="68572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l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使用试电笔时</a:t>
                      </a:r>
                      <a:r>
                        <a:rPr lang="en-US" sz="2400" b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4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手要接触试电笔_______</a:t>
                      </a:r>
                      <a:r>
                        <a:rPr lang="zh-CN" sz="2400" b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的金属电极</a:t>
                      </a:r>
                      <a:r>
                        <a:rPr lang="en-US" sz="2400" b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4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使人体、试电笔、火线与大地构成一个____</a:t>
                      </a:r>
                      <a:r>
                        <a:rPr lang="en-US" sz="240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______</a:t>
                      </a:r>
                      <a:r>
                        <a:rPr lang="en-US" sz="24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</a:t>
                      </a:r>
                      <a:r>
                        <a:rPr lang="en-US" sz="2400" b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4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这时有微弱电流通过试电笔</a:t>
                      </a:r>
                      <a:r>
                        <a:rPr lang="en-US" sz="2400" b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4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因此氖管会发光</a:t>
                      </a:r>
                      <a:endParaRPr lang="en-US" altLang="en-US" sz="24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2" marR="68572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7280">
                <a:tc>
                  <a:txBody>
                    <a:bodyPr vert="horz" wrap="square"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作用</a:t>
                      </a:r>
                      <a:endParaRPr lang="en-US" altLang="en-US" sz="2400" b="0"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72" marR="68572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l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4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判断火线与零线：当试电笔的笔尖接触电线(或与电线连通的导体)时</a:t>
                      </a:r>
                      <a:r>
                        <a:rPr lang="en-US" sz="2400" b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4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氖管发光</a:t>
                      </a:r>
                      <a:r>
                        <a:rPr lang="en-US" sz="2400" b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4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表示接触的是______</a:t>
                      </a:r>
                      <a:r>
                        <a:rPr lang="zh-CN" sz="2400" b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；氖管不发光</a:t>
                      </a:r>
                      <a:r>
                        <a:rPr lang="en-US" sz="2400" b="0"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en-US" sz="24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表示接触的是________</a:t>
                      </a:r>
                      <a:endParaRPr lang="en-US" altLang="en-US" sz="24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2" marR="68572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4560">
                <a:tc>
                  <a:txBody>
                    <a:bodyPr vert="horz" wrap="square"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zh-CN" altLang="en-US" sz="2400" b="0">
                          <a:latin typeface="Times New Roman" panose="02020603050405020304" pitchFamily="18" charset="0"/>
                          <a:ea typeface="黑体" panose="02010609060101010101" pitchFamily="49" charset="-122"/>
                          <a:cs typeface="Times New Roman" panose="02020603050405020304" pitchFamily="18" charset="0"/>
                        </a:rPr>
                        <a:t>使用方法及注意事项</a:t>
                      </a:r>
                      <a:endParaRPr lang="zh-CN" altLang="en-US" sz="2400" b="0">
                        <a:latin typeface="Times New Roman" panose="02020603050405020304" pitchFamily="18" charset="0"/>
                        <a:ea typeface="黑体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72" marR="68572" marT="0" marB="0" anchor="ctr" anchorCtr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vert="horz" wrap="square"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endParaRPr lang="en-US" altLang="en-US" sz="24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endParaRPr lang="en-US" altLang="en-US" sz="24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endParaRPr lang="en-US" altLang="en-US" sz="24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endParaRPr lang="en-US" altLang="en-US" sz="24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72" marR="68572" marT="0" marB="0" anchor="ctr" anchorCtr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4" name="图片 -2147481539" descr="C:\Documents and Settings\Administrator\桌面\W河北物理面对面\EP540.TIF"/>
          <p:cNvPicPr>
            <a:picLocks noChangeAspect="1"/>
          </p:cNvPicPr>
          <p:nvPr/>
        </p:nvPicPr>
        <p:blipFill>
          <a:blip r:embed="rId4" r:link="rId3"/>
          <a:stretch>
            <a:fillRect/>
          </a:stretch>
        </p:blipFill>
        <p:spPr>
          <a:xfrm>
            <a:off x="5951884" y="4285518"/>
            <a:ext cx="5177886" cy="175622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4"/>
          <p:cNvSpPr txBox="1"/>
          <p:nvPr/>
        </p:nvSpPr>
        <p:spPr>
          <a:xfrm>
            <a:off x="6083292" y="1374985"/>
            <a:ext cx="850811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sz="2400" b="0">
                <a:solidFill>
                  <a:srgbClr val="FF0000"/>
                </a:solidFill>
                <a:ea typeface="宋体" panose="02010600030101010101" pitchFamily="2" charset="-122"/>
              </a:rPr>
              <a:t>笔尾</a:t>
            </a:r>
            <a:endParaRPr lang="zh-CN" altLang="en-US" sz="2400" b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556289" y="1929919"/>
            <a:ext cx="1518127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sz="2400" b="0">
                <a:solidFill>
                  <a:srgbClr val="FF0000"/>
                </a:solidFill>
                <a:ea typeface="宋体" panose="02010600030101010101" pitchFamily="2" charset="-122"/>
              </a:rPr>
              <a:t>闭合回路</a:t>
            </a:r>
            <a:endParaRPr lang="zh-CN" altLang="en-US" sz="2400" b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798817" y="3565504"/>
            <a:ext cx="890177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sz="2400" b="0">
                <a:solidFill>
                  <a:srgbClr val="FF0000"/>
                </a:solidFill>
                <a:ea typeface="宋体" panose="02010600030101010101" pitchFamily="2" charset="-122"/>
              </a:rPr>
              <a:t>火线</a:t>
            </a:r>
            <a:endParaRPr lang="zh-CN" altLang="en-US" sz="2400" b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768401" y="3573758"/>
            <a:ext cx="869224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sz="2400" b="0">
                <a:solidFill>
                  <a:srgbClr val="FF0000"/>
                </a:solidFill>
                <a:ea typeface="宋体" panose="02010600030101010101" pitchFamily="2" charset="-122"/>
              </a:rPr>
              <a:t>零线</a:t>
            </a:r>
            <a:endParaRPr lang="zh-CN" altLang="en-US" sz="2400" b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711145" y="4034086"/>
            <a:ext cx="3664838" cy="2306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fontAlgn="auto">
              <a:lnSpc>
                <a:spcPct val="150000"/>
              </a:lnSpc>
            </a:pPr>
            <a:r>
              <a:rPr lang="zh-CN" sz="2400" b="0">
                <a:ea typeface="宋体" panose="02010600030101010101" pitchFamily="2" charset="-122"/>
              </a:rPr>
              <a:t>手接触笔尾金属体</a:t>
            </a:r>
            <a:r>
              <a:rPr lang="zh-CN" sz="2400" b="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zh-CN" sz="2400" b="0">
                <a:ea typeface="宋体" panose="02010600030101010101" pitchFamily="2" charset="-122"/>
              </a:rPr>
              <a:t>金属笔尖接触被测导体</a:t>
            </a:r>
            <a:r>
              <a:rPr lang="zh-CN" sz="2400" b="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zh-CN" sz="2400" b="0">
                <a:ea typeface="宋体" panose="02010600030101010101" pitchFamily="2" charset="-122"/>
              </a:rPr>
              <a:t>观察氖管是否发光</a:t>
            </a: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zh-CN" sz="2400" b="0">
                <a:ea typeface="宋体" panose="02010600030101010101" pitchFamily="2" charset="-122"/>
              </a:rPr>
              <a:t>手指千万不能碰到笔尖</a:t>
            </a:r>
            <a:r>
              <a:rPr lang="en-US" sz="2400" b="0"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endParaRPr lang="zh-CN" altLang="en-US" sz="2400"/>
          </a:p>
        </p:txBody>
      </p:sp>
    </p:spTree>
    <p:custDataLst>
      <p:tags r:id="rId5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6" name="组合 5"/>
          <p:cNvGrpSpPr/>
          <p:nvPr/>
        </p:nvGrpSpPr>
        <p:grpSpPr>
          <a:xfrm>
            <a:off x="620395" y="1336040"/>
            <a:ext cx="10951845" cy="4485640"/>
            <a:chOff x="1117" y="2698"/>
            <a:chExt cx="17247" cy="7064"/>
          </a:xfrm>
        </p:grpSpPr>
        <p:sp>
          <p:nvSpPr>
            <p:cNvPr id="103" name="文本框 102"/>
            <p:cNvSpPr txBox="1"/>
            <p:nvPr/>
          </p:nvSpPr>
          <p:spPr>
            <a:xfrm>
              <a:off x="1117" y="2698"/>
              <a:ext cx="17247" cy="706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 indent="0" fontAlgn="auto">
                <a:lnSpc>
                  <a:spcPct val="17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2400">
                  <a:latin typeface="Times New Roman" panose="02020603050405020304" pitchFamily="18" charset="0"/>
                  <a:ea typeface="宋体" panose="02010600030101010101" pitchFamily="2" charset="-122"/>
                </a:rPr>
                <a:t>1. </a:t>
              </a:r>
              <a:r>
                <a:rPr lang="zh-CN" sz="2400">
                  <a:ea typeface="黑体" panose="02010609060101010101" pitchFamily="49" charset="-122"/>
                </a:rPr>
                <a:t>发生短路：</a:t>
              </a:r>
              <a:r>
                <a:rPr lang="zh-CN" sz="2400">
                  <a:ea typeface="宋体" panose="02010600030101010101" pitchFamily="2" charset="-122"/>
                </a:rPr>
                <a:t>电线绝缘皮破损或老化</a:t>
              </a:r>
              <a:r>
                <a:rPr 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，</a:t>
              </a:r>
              <a:r>
                <a:rPr lang="zh-CN" sz="2400">
                  <a:ea typeface="宋体" panose="02010600030101010101" pitchFamily="2" charset="-122"/>
                </a:rPr>
                <a:t>或是操作不当使火线和零线直接连通．根据欧姆定律</a:t>
              </a:r>
              <a:r>
                <a:rPr lang="en-US" sz="24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r>
                <a:rPr lang="zh-CN" sz="2400">
                  <a:ea typeface="宋体" panose="02010600030101010101" pitchFamily="2" charset="-122"/>
                </a:rPr>
                <a:t>＝      可知</a:t>
              </a:r>
              <a:r>
                <a:rPr 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，</a:t>
              </a:r>
              <a:r>
                <a:rPr lang="zh-CN" sz="2400">
                  <a:ea typeface="宋体" panose="02010600030101010101" pitchFamily="2" charset="-122"/>
                </a:rPr>
                <a:t>在总电压</a:t>
              </a:r>
              <a:r>
                <a:rPr lang="en-US" sz="2400" i="1">
                  <a:latin typeface="Times New Roman" panose="02020603050405020304" pitchFamily="18" charset="0"/>
                  <a:ea typeface="宋体" panose="02010600030101010101" pitchFamily="2" charset="-122"/>
                </a:rPr>
                <a:t>U</a:t>
              </a:r>
              <a:r>
                <a:rPr lang="zh-CN" sz="2400">
                  <a:ea typeface="宋体" panose="02010600030101010101" pitchFamily="2" charset="-122"/>
                </a:rPr>
                <a:t>不变的情况下</a:t>
              </a:r>
              <a:r>
                <a:rPr 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，</a:t>
              </a:r>
              <a:r>
                <a:rPr lang="zh-CN" sz="2400">
                  <a:ea typeface="宋体" panose="02010600030101010101" pitchFamily="2" charset="-122"/>
                </a:rPr>
                <a:t>电阻</a:t>
              </a:r>
              <a:r>
                <a:rPr lang="en-US" sz="24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zh-CN" sz="2400">
                  <a:ea typeface="宋体" panose="02010600030101010101" pitchFamily="2" charset="-122"/>
                </a:rPr>
                <a:t>很小</a:t>
              </a:r>
              <a:r>
                <a:rPr 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，</a:t>
              </a:r>
              <a:r>
                <a:rPr lang="zh-CN" sz="2400">
                  <a:ea typeface="宋体" panose="02010600030101010101" pitchFamily="2" charset="-122"/>
                </a:rPr>
                <a:t>导致电流</a:t>
              </a:r>
              <a:r>
                <a:rPr lang="en-US" sz="24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r>
                <a:rPr lang="zh-CN" sz="2400">
                  <a:ea typeface="宋体" panose="02010600030101010101" pitchFamily="2" charset="-122"/>
                </a:rPr>
                <a:t>过大．</a:t>
              </a:r>
              <a:r>
                <a:rPr lang="en-US" sz="2400">
                  <a:latin typeface="Times New Roman" panose="02020603050405020304" pitchFamily="18" charset="0"/>
                  <a:ea typeface="宋体" panose="02010600030101010101" pitchFamily="2" charset="-122"/>
                </a:rPr>
                <a:t>2. </a:t>
              </a:r>
              <a:r>
                <a:rPr lang="zh-CN" sz="2400">
                  <a:ea typeface="黑体" panose="02010609060101010101" pitchFamily="49" charset="-122"/>
                </a:rPr>
                <a:t>用电器总功率过大：</a:t>
              </a:r>
              <a:r>
                <a:rPr lang="zh-CN" sz="2400">
                  <a:ea typeface="宋体" panose="02010600030101010101" pitchFamily="2" charset="-122"/>
                </a:rPr>
                <a:t>电路中有大功率用电器</a:t>
              </a:r>
              <a:r>
                <a:rPr 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，</a:t>
              </a:r>
              <a:r>
                <a:rPr lang="zh-CN" sz="2400">
                  <a:ea typeface="宋体" panose="02010600030101010101" pitchFamily="2" charset="-122"/>
                </a:rPr>
                <a:t>或者同时使用多个用电器．根据</a:t>
              </a:r>
              <a:r>
                <a:rPr lang="en-US" sz="24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r>
                <a:rPr lang="zh-CN" sz="2400">
                  <a:ea typeface="宋体" panose="02010600030101010101" pitchFamily="2" charset="-122"/>
                </a:rPr>
                <a:t>＝</a:t>
              </a:r>
              <a:r>
                <a:rPr lang="en-US" sz="2400">
                  <a:latin typeface="宋体" panose="02010600030101010101" pitchFamily="2" charset="-122"/>
                </a:rPr>
                <a:t>    </a:t>
              </a:r>
              <a:r>
                <a:rPr lang="zh-CN" sz="2400">
                  <a:ea typeface="宋体" panose="02010600030101010101" pitchFamily="2" charset="-122"/>
                </a:rPr>
                <a:t>可知</a:t>
              </a:r>
              <a:r>
                <a:rPr 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，</a:t>
              </a:r>
              <a:r>
                <a:rPr lang="zh-CN" sz="2400">
                  <a:ea typeface="宋体" panose="02010600030101010101" pitchFamily="2" charset="-122"/>
                </a:rPr>
                <a:t>在总电压</a:t>
              </a:r>
              <a:r>
                <a:rPr lang="en-US" sz="24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r>
                <a:rPr lang="zh-CN" sz="2400">
                  <a:ea typeface="宋体" panose="02010600030101010101" pitchFamily="2" charset="-122"/>
                </a:rPr>
                <a:t>不变的情况下</a:t>
              </a:r>
              <a:r>
                <a:rPr 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，</a:t>
              </a:r>
              <a:r>
                <a:rPr lang="zh-CN" sz="2400">
                  <a:ea typeface="宋体" panose="02010600030101010101" pitchFamily="2" charset="-122"/>
                </a:rPr>
                <a:t>总功率</a:t>
              </a:r>
              <a:r>
                <a:rPr lang="en-US" sz="24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P</a:t>
              </a:r>
              <a:r>
                <a:rPr lang="zh-CN" sz="2400">
                  <a:ea typeface="宋体" panose="02010600030101010101" pitchFamily="2" charset="-122"/>
                </a:rPr>
                <a:t>过大</a:t>
              </a:r>
              <a:r>
                <a:rPr 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，</a:t>
              </a:r>
              <a:r>
                <a:rPr lang="zh-CN" sz="2400">
                  <a:ea typeface="宋体" panose="02010600030101010101" pitchFamily="2" charset="-122"/>
                </a:rPr>
                <a:t>导致总电流</a:t>
              </a:r>
              <a:r>
                <a:rPr lang="en-US" sz="24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r>
                <a:rPr lang="zh-CN" sz="2400">
                  <a:ea typeface="宋体" panose="02010600030101010101" pitchFamily="2" charset="-122"/>
                </a:rPr>
                <a:t>过大．</a:t>
              </a:r>
              <a:r>
                <a:rPr lang="zh-CN" sz="2400">
                  <a:ea typeface="黑体" panose="02010609060101010101" pitchFamily="49" charset="-122"/>
                </a:rPr>
                <a:t>【注意】</a:t>
              </a:r>
              <a:r>
                <a:rPr lang="zh-CN" sz="2400">
                  <a:ea typeface="宋体" panose="02010600030101010101" pitchFamily="2" charset="-122"/>
                </a:rPr>
                <a:t>保险丝熔断的原因可能是以上两种情况的任意一种</a:t>
              </a:r>
              <a:r>
                <a:rPr lang="zh-CN" sz="2400">
                  <a:latin typeface="Times New Roman" panose="02020603050405020304" pitchFamily="18" charset="0"/>
                  <a:ea typeface="宋体" panose="02010600030101010101" pitchFamily="2" charset="-122"/>
                </a:rPr>
                <a:t>，</a:t>
              </a:r>
              <a:r>
                <a:rPr lang="zh-CN" sz="2400">
                  <a:ea typeface="宋体" panose="02010600030101010101" pitchFamily="2" charset="-122"/>
                </a:rPr>
                <a:t>但一定是由于电路中</a:t>
              </a:r>
              <a:r>
                <a:rPr lang="en-US" sz="2400">
                  <a:latin typeface="Times New Roman" panose="02020603050405020304" pitchFamily="18" charset="0"/>
                  <a:ea typeface="宋体" panose="02010600030101010101" pitchFamily="2" charset="-122"/>
                </a:rPr>
                <a:t>___________</a:t>
              </a:r>
              <a:r>
                <a:rPr lang="zh-CN" sz="2400">
                  <a:ea typeface="宋体" panose="02010600030101010101" pitchFamily="2" charset="-122"/>
                </a:rPr>
                <a:t>引起的．</a:t>
              </a:r>
              <a:r>
                <a:rPr lang="zh-CN" sz="2400">
                  <a:ea typeface="宋体" panose="02010600030101010101" pitchFamily="2" charset="-122"/>
                </a:rPr>
                <a:t>
</a:t>
              </a:r>
              <a:endParaRPr lang="zh-CN" altLang="en-US" sz="2400"/>
            </a:p>
          </p:txBody>
        </p:sp>
        <p:graphicFrame>
          <p:nvGraphicFramePr>
            <p:cNvPr id="2" name="对象 1">
              <a:hlinkClick action="ppaction://ole?verb="/>
            </p:cNvPr>
            <p:cNvGraphicFramePr>
              <a:graphicFrameLocks noChangeAspect="1"/>
            </p:cNvGraphicFramePr>
            <p:nvPr/>
          </p:nvGraphicFramePr>
          <p:xfrm>
            <a:off x="4237" y="3745"/>
            <a:ext cx="578" cy="1196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39" r:id="rId2" imgW="190500" imgH="393700" progId="Equation.DSMT4">
                    <p:embed/>
                  </p:oleObj>
                </mc:Choice>
                <mc:Fallback>
                  <p:oleObj r:id="rId2" imgW="190500" imgH="3937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4237" y="3745"/>
                          <a:ext cx="578" cy="119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" name="对象 3">
              <a:hlinkClick action="ppaction://ole?verb="/>
            </p:cNvPr>
            <p:cNvGraphicFramePr>
              <a:graphicFrameLocks noChangeAspect="1"/>
            </p:cNvGraphicFramePr>
            <p:nvPr/>
          </p:nvGraphicFramePr>
          <p:xfrm>
            <a:off x="2030" y="6567"/>
            <a:ext cx="590" cy="1220"/>
          </p:xfrm>
          <a:graphic>
            <a:graphicData uri="http://schemas.openxmlformats.org/presentationml/2006/ole">
              <mc:AlternateContent>
                <mc:Choice xmlns:v="urn:schemas-microsoft-com:vml" Requires="v">
                  <p:oleObj spid="_x0000_s1040" r:id="rId4" imgW="190500" imgH="393700" progId="Equation.DSMT4">
                    <p:embed/>
                  </p:oleObj>
                </mc:Choice>
                <mc:Fallback>
                  <p:oleObj r:id="rId4" imgW="190500" imgH="3937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2030" y="6567"/>
                          <a:ext cx="590" cy="122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" name="文本框 4"/>
          <p:cNvSpPr txBox="1"/>
          <p:nvPr/>
        </p:nvSpPr>
        <p:spPr>
          <a:xfrm>
            <a:off x="1199964" y="5178829"/>
            <a:ext cx="1528921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zh-CN" sz="2400" b="0">
                <a:solidFill>
                  <a:srgbClr val="FF0000"/>
                </a:solidFill>
                <a:ea typeface="宋体" panose="02010600030101010101" pitchFamily="2" charset="-122"/>
              </a:rPr>
              <a:t>电流过大</a:t>
            </a:r>
            <a:endParaRPr lang="zh-CN" altLang="en-US" sz="2400" b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40765" y="814070"/>
            <a:ext cx="64122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/>
              <a:t>考点</a:t>
            </a:r>
            <a:r>
              <a:rPr lang="en-US" altLang="zh-CN" sz="2800" b="1"/>
              <a:t>3</a:t>
            </a:r>
            <a:r>
              <a:rPr lang="zh-CN" altLang="en-US" sz="2800" b="1"/>
              <a:t>、</a:t>
            </a:r>
            <a:r>
              <a:rPr lang="zh-CN" altLang="zh-CN" sz="28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  <a:sym typeface="+mn-ea"/>
              </a:rPr>
              <a:t>家庭电路中电流过大的原因</a:t>
            </a:r>
            <a:endParaRPr lang="zh-CN" altLang="zh-CN" sz="2800" b="1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  <a:sym typeface="+mn-ea"/>
            </a:endParaRPr>
          </a:p>
        </p:txBody>
      </p:sp>
    </p:spTree>
    <p:custDataLst>
      <p:tags r:id="rId6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406400" y="908050"/>
            <a:ext cx="11449050" cy="563118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  <a:defRPr/>
            </a:pPr>
            <a:endParaRPr lang="en-US" altLang="zh-CN" sz="2400" b="1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(1)________</a:t>
            </a:r>
            <a:r>
              <a:rPr lang="zh-CN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低压带电体，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________</a:t>
            </a:r>
            <a:r>
              <a:rPr lang="zh-CN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高压带电体．</a:t>
            </a:r>
            <a:endParaRPr lang="zh-CN" altLang="zh-CN" sz="2400" b="1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(2)</a:t>
            </a:r>
            <a:r>
              <a:rPr lang="zh-CN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更换灯泡、搬动电器前应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________</a:t>
            </a:r>
            <a:r>
              <a:rPr lang="zh-CN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电源开关．</a:t>
            </a:r>
            <a:endParaRPr lang="zh-CN" altLang="zh-CN" sz="2400" b="1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(3)</a:t>
            </a:r>
            <a:r>
              <a:rPr lang="zh-CN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不弄湿用电器，不损坏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________</a:t>
            </a:r>
            <a:r>
              <a:rPr lang="zh-CN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．</a:t>
            </a:r>
            <a:endParaRPr lang="zh-CN" altLang="zh-CN" sz="2400" b="1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(4)</a:t>
            </a:r>
            <a:r>
              <a:rPr lang="zh-CN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保险装置、插座、导线、家用电器等达到使用寿命应</a:t>
            </a: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____________</a:t>
            </a:r>
            <a:r>
              <a:rPr lang="zh-CN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．</a:t>
            </a:r>
            <a:endParaRPr lang="zh-CN" altLang="zh-CN" sz="2400" b="1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(5)</a:t>
            </a:r>
            <a:r>
              <a:rPr lang="zh-CN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注意防雷：高大建筑物顶端要安装避雷针、雷雨天气不要到大树下避雨等．</a:t>
            </a:r>
            <a:endParaRPr lang="zh-CN" altLang="zh-CN" sz="2400" b="1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(6)</a:t>
            </a:r>
            <a:r>
              <a:rPr lang="zh-CN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用电器长时间待机应切断电源．</a:t>
            </a:r>
            <a:endParaRPr lang="zh-CN" altLang="zh-CN" sz="2400" b="1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en-US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(7)</a:t>
            </a:r>
            <a:r>
              <a:rPr lang="zh-CN" altLang="zh-CN" sz="2400" b="1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使用大功率用电器前先考虑电能表、保险丝的承受能力．</a:t>
            </a:r>
            <a:endParaRPr lang="zh-CN" altLang="zh-CN" sz="2400" b="1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zh-CN" altLang="zh-CN" sz="2400" b="1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（</a:t>
            </a:r>
            <a:r>
              <a:rPr lang="en-US" altLang="zh-CN" sz="2400" b="1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8)</a:t>
            </a:r>
            <a:r>
              <a:rPr lang="zh-CN" altLang="zh-CN" sz="2400" b="1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触电急救措施</a:t>
            </a:r>
            <a:r>
              <a:rPr lang="zh-CN" altLang="zh-CN" sz="2400" b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：有人触电或发生火灾时，先</a:t>
            </a:r>
            <a:r>
              <a:rPr lang="en-US" altLang="zh-CN" sz="2400" b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____________</a:t>
            </a:r>
            <a:r>
              <a:rPr lang="zh-CN" altLang="zh-CN" sz="2400" b="1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，然后再用绝缘棒将导线挑开再救人或救火．</a:t>
            </a:r>
            <a:endParaRPr lang="zh-CN" altLang="zh-CN" sz="2400" b="1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911225" y="1557338"/>
            <a:ext cx="11080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FF0000"/>
                </a:solidFill>
              </a:rPr>
              <a:t>不接触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3963988" y="1557338"/>
            <a:ext cx="11112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FF0000"/>
                </a:solidFill>
              </a:rPr>
              <a:t>不靠近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4438650" y="2090738"/>
            <a:ext cx="803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FF0000"/>
                </a:solidFill>
              </a:rPr>
              <a:t>断开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3973513" y="2636838"/>
            <a:ext cx="11128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FF0000"/>
                </a:solidFill>
              </a:rPr>
              <a:t>绝缘层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8020050" y="3182938"/>
            <a:ext cx="1422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FF0000"/>
                </a:solidFill>
              </a:rPr>
              <a:t>及时更换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7167563" y="5447665"/>
            <a:ext cx="1422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 b="1">
                <a:solidFill>
                  <a:srgbClr val="FF0000"/>
                </a:solidFill>
              </a:rPr>
              <a:t>切断电源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815340" y="682625"/>
            <a:ext cx="42710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/>
              <a:t>考点</a:t>
            </a:r>
            <a:r>
              <a:rPr lang="en-US" altLang="zh-CN" sz="2800"/>
              <a:t>4</a:t>
            </a:r>
            <a:r>
              <a:rPr lang="zh-CN" altLang="en-US" sz="2800"/>
              <a:t>、安全用电原则</a:t>
            </a:r>
            <a:endParaRPr lang="zh-CN" altLang="en-US" sz="2800"/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1168948" y="596400"/>
            <a:ext cx="7904480" cy="63696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0" algn="l" fontAlgn="auto">
              <a:lnSpc>
                <a:spcPct val="150000"/>
              </a:lnSpc>
            </a:pPr>
            <a:r>
              <a:rPr lang="zh-CN" sz="3200" b="1">
                <a:ea typeface="宋体" panose="02010600030101010101" pitchFamily="2" charset="-122"/>
                <a:sym typeface="+mn-ea"/>
              </a:rPr>
              <a:t>练习：</a:t>
            </a:r>
            <a:r>
              <a:rPr lang="en-US" altLang="zh-CN" sz="2400" b="1">
                <a:ea typeface="宋体" panose="02010600030101010101" pitchFamily="2" charset="-122"/>
                <a:sym typeface="+mn-ea"/>
              </a:rPr>
              <a:t>1</a:t>
            </a:r>
            <a:r>
              <a:rPr lang="zh-CN" altLang="en-US" sz="2400" b="1">
                <a:ea typeface="宋体" panose="02010600030101010101" pitchFamily="2" charset="-122"/>
                <a:sym typeface="+mn-ea"/>
              </a:rPr>
              <a:t>、</a:t>
            </a:r>
            <a:r>
              <a:rPr lang="zh-CN" sz="2400">
                <a:ea typeface="宋体" panose="02010600030101010101" pitchFamily="2" charset="-122"/>
                <a:sym typeface="+mn-ea"/>
              </a:rPr>
              <a:t>判断下列做法是否符合安全用电原则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(1) </a:t>
            </a:r>
            <a:r>
              <a:rPr lang="zh-CN" sz="2400">
                <a:ea typeface="宋体" panose="02010600030101010101" pitchFamily="2" charset="-122"/>
                <a:sym typeface="+mn-ea"/>
              </a:rPr>
              <a:t>在高压线下放风筝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(</a:t>
            </a:r>
            <a:r>
              <a:rPr lang="zh-CN" sz="2400">
                <a:ea typeface="宋体" panose="02010600030101010101" pitchFamily="2" charset="-122"/>
                <a:sym typeface="+mn-ea"/>
              </a:rPr>
              <a:t>　　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)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
</a:t>
            </a:r>
            <a:endParaRPr lang="en-US" sz="240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(2) </a:t>
            </a:r>
            <a:r>
              <a:rPr lang="zh-CN" sz="2400">
                <a:ea typeface="宋体" panose="02010600030101010101" pitchFamily="2" charset="-122"/>
                <a:sym typeface="+mn-ea"/>
              </a:rPr>
              <a:t>保险盒内的熔丝安装在零线上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(</a:t>
            </a:r>
            <a:r>
              <a:rPr lang="zh-CN" sz="2400">
                <a:ea typeface="宋体" panose="02010600030101010101" pitchFamily="2" charset="-122"/>
                <a:sym typeface="+mn-ea"/>
              </a:rPr>
              <a:t>　　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)</a:t>
            </a:r>
            <a:endParaRPr lang="en-US" sz="240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(3) 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zh-CN" sz="2400">
                <a:ea typeface="宋体" panose="02010600030101010101" pitchFamily="2" charset="-122"/>
                <a:sym typeface="+mn-ea"/>
              </a:rPr>
              <a:t>用电器电线绝缘皮破损了仍继续使用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(</a:t>
            </a:r>
            <a:r>
              <a:rPr lang="zh-CN" sz="2400">
                <a:ea typeface="宋体" panose="02010600030101010101" pitchFamily="2" charset="-122"/>
                <a:sym typeface="+mn-ea"/>
              </a:rPr>
              <a:t>　　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)</a:t>
            </a:r>
            <a:endParaRPr lang="en-US" sz="240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(4) </a:t>
            </a:r>
            <a:r>
              <a:rPr lang="zh-CN" sz="2400">
                <a:ea typeface="宋体" panose="02010600030101010101" pitchFamily="2" charset="-122"/>
                <a:sym typeface="+mn-ea"/>
              </a:rPr>
              <a:t>发现有人触电后</a:t>
            </a:r>
            <a:r>
              <a:rPr lang="zh-CN" sz="24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，</a:t>
            </a:r>
            <a:r>
              <a:rPr lang="zh-CN" sz="2400">
                <a:ea typeface="宋体" panose="02010600030101010101" pitchFamily="2" charset="-122"/>
                <a:sym typeface="+mn-ea"/>
              </a:rPr>
              <a:t>立即用手把触电人拉离电线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(</a:t>
            </a:r>
            <a:r>
              <a:rPr lang="zh-CN" sz="2400">
                <a:ea typeface="宋体" panose="02010600030101010101" pitchFamily="2" charset="-122"/>
                <a:sym typeface="+mn-ea"/>
              </a:rPr>
              <a:t>　　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)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(5)  </a:t>
            </a:r>
            <a:r>
              <a:rPr lang="zh-CN" sz="2400">
                <a:ea typeface="宋体" panose="02010600030101010101" pitchFamily="2" charset="-122"/>
                <a:sym typeface="+mn-ea"/>
              </a:rPr>
              <a:t>控制用电器的开关应该接在零线与该用电器之间</a:t>
            </a:r>
            <a:r>
              <a:rPr lang="en-US" sz="2400">
                <a:latin typeface="Times New Roman" panose="02020603050405020304" pitchFamily="18" charset="0"/>
                <a:sym typeface="+mn-ea"/>
              </a:rPr>
              <a:t>(</a:t>
            </a:r>
            <a:r>
              <a:rPr lang="zh-CN" sz="2400">
                <a:ea typeface="宋体" panose="02010600030101010101" pitchFamily="2" charset="-122"/>
                <a:sym typeface="+mn-ea"/>
              </a:rPr>
              <a:t>　　</a:t>
            </a:r>
            <a:r>
              <a:rPr lang="en-US" sz="2400">
                <a:latin typeface="Times New Roman" panose="02020603050405020304" pitchFamily="18" charset="0"/>
                <a:sym typeface="+mn-ea"/>
              </a:rPr>
              <a:t>)</a:t>
            </a:r>
            <a:endParaRPr lang="en-US" sz="2400">
              <a:latin typeface="Times New Roman" panose="02020603050405020304" pitchFamily="18" charset="0"/>
              <a:sym typeface="+mn-ea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sz="2400">
                <a:ea typeface="宋体" panose="02010600030101010101" pitchFamily="2" charset="-122"/>
                <a:sym typeface="+mn-ea"/>
              </a:rPr>
              <a:t>(6)</a:t>
            </a:r>
            <a:r>
              <a:rPr lang="zh-CN" sz="2400">
                <a:ea typeface="宋体" panose="02010600030101010101" pitchFamily="2" charset="-122"/>
                <a:sym typeface="+mn-ea"/>
              </a:rPr>
              <a:t>用湿布擦拭正在发光的台灯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(</a:t>
            </a:r>
            <a:r>
              <a:rPr lang="zh-CN" sz="2400">
                <a:ea typeface="宋体" panose="02010600030101010101" pitchFamily="2" charset="-122"/>
                <a:sym typeface="+mn-ea"/>
              </a:rPr>
              <a:t>　　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)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(7)</a:t>
            </a:r>
            <a:r>
              <a:rPr lang="zh-CN" sz="2400">
                <a:ea typeface="宋体" panose="02010600030101010101" pitchFamily="2" charset="-122"/>
                <a:sym typeface="+mn-ea"/>
              </a:rPr>
              <a:t>只要不接触带电体就不会触电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(</a:t>
            </a:r>
            <a:r>
              <a:rPr lang="zh-CN" sz="2400">
                <a:ea typeface="宋体" panose="02010600030101010101" pitchFamily="2" charset="-122"/>
                <a:sym typeface="+mn-ea"/>
              </a:rPr>
              <a:t>　　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)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(8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)</a:t>
            </a:r>
            <a:r>
              <a:rPr lang="zh-CN" sz="2400">
                <a:ea typeface="宋体" panose="02010600030101010101" pitchFamily="2" charset="-122"/>
                <a:sym typeface="+mn-ea"/>
              </a:rPr>
              <a:t>保险装置、插座、导线等可以超期使用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(</a:t>
            </a:r>
            <a:r>
              <a:rPr lang="zh-CN" sz="2400">
                <a:ea typeface="宋体" panose="02010600030101010101" pitchFamily="2" charset="-122"/>
                <a:sym typeface="+mn-ea"/>
              </a:rPr>
              <a:t>　　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)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(9)</a:t>
            </a:r>
            <a:r>
              <a:rPr lang="zh-CN" sz="2400">
                <a:ea typeface="宋体" panose="02010600030101010101" pitchFamily="2" charset="-122"/>
                <a:sym typeface="+mn-ea"/>
              </a:rPr>
              <a:t>铅锑合金由于熔点低</a:t>
            </a:r>
            <a:r>
              <a:rPr lang="zh-CN" sz="24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，</a:t>
            </a:r>
            <a:r>
              <a:rPr lang="zh-CN" sz="2400">
                <a:ea typeface="宋体" panose="02010600030101010101" pitchFamily="2" charset="-122"/>
                <a:sym typeface="+mn-ea"/>
              </a:rPr>
              <a:t>用来做保险丝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(</a:t>
            </a:r>
            <a:r>
              <a:rPr lang="zh-CN" sz="2400">
                <a:ea typeface="宋体" panose="02010600030101010101" pitchFamily="2" charset="-122"/>
                <a:sym typeface="+mn-ea"/>
              </a:rPr>
              <a:t>　　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)</a:t>
            </a:r>
            <a:r>
              <a:rPr lang="en-US" sz="2400"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
</a:t>
            </a:r>
            <a:endParaRPr lang="zh-CN" altLang="en-US" sz="2400"/>
          </a:p>
          <a:p>
            <a:pPr indent="0" algn="l" fontAlgn="auto">
              <a:lnSpc>
                <a:spcPct val="150000"/>
              </a:lnSpc>
            </a:pPr>
            <a:endParaRPr lang="zh-CN" altLang="en-US" sz="2400"/>
          </a:p>
        </p:txBody>
      </p:sp>
      <p:sp>
        <p:nvSpPr>
          <p:cNvPr id="3" name="文本框 2"/>
          <p:cNvSpPr txBox="1"/>
          <p:nvPr/>
        </p:nvSpPr>
        <p:spPr>
          <a:xfrm>
            <a:off x="5467899" y="4307207"/>
            <a:ext cx="4876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sz="24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×</a:t>
            </a:r>
            <a:endParaRPr lang="zh-CN" sz="2400">
              <a:solidFill>
                <a:srgbClr val="FF0000"/>
              </a:solidFill>
              <a:ea typeface="宋体" panose="0201060003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787271" y="4855789"/>
            <a:ext cx="4876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sz="24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×</a:t>
            </a:r>
            <a:endParaRPr lang="zh-CN" sz="2400">
              <a:solidFill>
                <a:srgbClr val="FF0000"/>
              </a:solidFill>
              <a:ea typeface="宋体" panose="0201060003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004439" y="5424055"/>
            <a:ext cx="4876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sz="24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×</a:t>
            </a:r>
            <a:endParaRPr lang="zh-CN" sz="2400">
              <a:solidFill>
                <a:srgbClr val="FF0000"/>
              </a:solidFill>
              <a:ea typeface="宋体" panose="02010600030101010101" pitchFamily="2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665385" y="5884382"/>
            <a:ext cx="521281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400" b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√</a:t>
            </a:r>
            <a:endParaRPr lang="en-US" altLang="en-US" sz="2400" b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202026" y="1459926"/>
            <a:ext cx="4876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sz="24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×</a:t>
            </a:r>
            <a:endParaRPr lang="zh-CN" sz="2400">
              <a:solidFill>
                <a:srgbClr val="FF0000"/>
              </a:solidFill>
              <a:ea typeface="宋体" panose="02010600030101010101" pitchFamily="2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787464" y="2045970"/>
            <a:ext cx="4876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sz="24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×</a:t>
            </a:r>
            <a:endParaRPr lang="zh-CN" sz="2400">
              <a:solidFill>
                <a:srgbClr val="FF0000"/>
              </a:solidFill>
              <a:ea typeface="宋体" panose="02010600030101010101" pitchFamily="2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793841" y="2581219"/>
            <a:ext cx="4876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sz="24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×</a:t>
            </a:r>
            <a:endParaRPr lang="zh-CN" sz="2400">
              <a:solidFill>
                <a:srgbClr val="FF0000"/>
              </a:solidFill>
              <a:ea typeface="宋体" panose="02010600030101010101" pitchFamily="2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8008470" y="3137421"/>
            <a:ext cx="4876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sz="24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×</a:t>
            </a:r>
            <a:endParaRPr lang="zh-CN" sz="2400">
              <a:solidFill>
                <a:srgbClr val="FF0000"/>
              </a:solidFill>
              <a:ea typeface="宋体" panose="02010600030101010101" pitchFamily="2" charset="-122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315143" y="3700607"/>
            <a:ext cx="4876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sz="2400">
                <a:solidFill>
                  <a:srgbClr val="FF0000"/>
                </a:solidFill>
                <a:ea typeface="宋体" panose="02010600030101010101" pitchFamily="2" charset="-122"/>
                <a:sym typeface="+mn-ea"/>
              </a:rPr>
              <a:t>×</a:t>
            </a:r>
            <a:endParaRPr lang="zh-CN" sz="2400">
              <a:solidFill>
                <a:srgbClr val="FF0000"/>
              </a:solidFill>
              <a:ea typeface="宋体" panose="02010600030101010101" pitchFamily="2" charset="-122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8" grpId="0"/>
      <p:bldP spid="6" grpId="0"/>
      <p:bldP spid="7" grpId="0"/>
      <p:bldP spid="9" grpId="0"/>
      <p:bldP spid="10" grpId="0"/>
      <p:bldP spid="11" grpId="0"/>
    </p:bldLst>
  </p:timing>
</p:sld>
</file>

<file path=ppt/tags/tag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2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3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4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4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5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7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8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6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2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custom20205081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空白演示"/>
  <p:tag name="KSO_WM_UNIT_SHOW_EDIT_AREA_INDICATION" val="1"/>
  <p:tag name="KSO_WM_UNIT_TYPE" val="a"/>
  <p:tag name="KSO_WM_UNIT_VALUE" val="28"/>
</p:tagLst>
</file>

<file path=ppt/tags/tag64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custom20205081_1*b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输入您的封面副标题"/>
  <p:tag name="KSO_WM_UNIT_SHOW_EDIT_AREA_INDICATION" val="1"/>
  <p:tag name="KSO_WM_UNIT_TYPE" val="b"/>
  <p:tag name="KSO_WM_UNIT_VALUE" val="111"/>
</p:tagLst>
</file>

<file path=ppt/tags/tag65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8.xml><?xml version="1.0" encoding="utf-8"?>
<p:tagLst xmlns:p="http://schemas.openxmlformats.org/presentationml/2006/main">
  <p:tag name="KSO_WM_UNIT_TABLE_BEAUTIFY" val="smartTable{ab45ba12-a766-41d6-973f-e1a1a2a0e3ae}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70.xml><?xml version="1.0" encoding="utf-8"?>
<p:tagLst xmlns:p="http://schemas.openxmlformats.org/presentationml/2006/main">
  <p:tag name="KSO_WM_UNIT_TABLE_BEAUTIFY" val="smartTable{5a59e57e-417e-4802-8da7-84222034433f}"/>
</p:tagLst>
</file>

<file path=ppt/tags/tag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2.xml><?xml version="1.0" encoding="utf-8"?>
<p:tagLst xmlns:p="http://schemas.openxmlformats.org/presentationml/2006/main">
  <p:tag name="KSO_WM_UNIT_TABLE_BEAUTIFY" val="smartTable{5ba3e9b3-e393-4940-9357-77bea77d724d}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9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ags/tag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heme/theme1.xml><?xml version="1.0" encoding="utf-8"?>
<a:theme xmlns:r="http://schemas.openxmlformats.org/officeDocument/2006/relationships"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Paragraphs>82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微软雅黑</vt:lpstr>
      <vt:lpstr>Wingdings</vt:lpstr>
      <vt:lpstr>Times New Roman</vt:lpstr>
      <vt:lpstr>宋体</vt:lpstr>
      <vt:lpstr>黑体</vt:lpstr>
      <vt:lpstr>楷体_GB2312</vt:lpstr>
      <vt:lpstr>Office 主题​​</vt:lpstr>
      <vt:lpstr>第七讲  生活用电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20.1100</AppVersion>
  <TotalTime>0</TotalTime>
  <Application>Aspose.Slides for Java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2021-01-22T17:33:37Z</cp:lastPrinted>
  <dcterms:created xsi:type="dcterms:W3CDTF">2021-01-22T17:33:37Z</dcterms:created>
  <dcterms:modified xsi:type="dcterms:W3CDTF">2021-01-22T09:33:38Z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