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6" r:id="rId2"/>
    <p:sldMasterId id="2147483663" r:id="rId3"/>
  </p:sldMasterIdLst>
  <p:notesMasterIdLst>
    <p:notesMasterId r:id="rId4"/>
  </p:notesMasterIdLst>
  <p:handoutMasterIdLst>
    <p:handoutMasterId r:id="rId5"/>
  </p:handoutMasterIdLst>
  <p:sldIdLst>
    <p:sldId id="789" r:id="rId6"/>
    <p:sldId id="313" r:id="rId7"/>
    <p:sldId id="562" r:id="rId8"/>
    <p:sldId id="727" r:id="rId9"/>
    <p:sldId id="307" r:id="rId10"/>
    <p:sldId id="563" r:id="rId11"/>
    <p:sldId id="756" r:id="rId12"/>
    <p:sldId id="666" r:id="rId13"/>
    <p:sldId id="757" r:id="rId14"/>
    <p:sldId id="665" r:id="rId15"/>
    <p:sldId id="730" r:id="rId16"/>
    <p:sldId id="728" r:id="rId17"/>
    <p:sldId id="309" r:id="rId18"/>
    <p:sldId id="732" r:id="rId19"/>
    <p:sldId id="565" r:id="rId20"/>
    <p:sldId id="778" r:id="rId21"/>
    <p:sldId id="780" r:id="rId22"/>
    <p:sldId id="618" r:id="rId23"/>
    <p:sldId id="567" r:id="rId24"/>
    <p:sldId id="667" r:id="rId25"/>
    <p:sldId id="837" r:id="rId26"/>
    <p:sldId id="839" r:id="rId27"/>
    <p:sldId id="845" r:id="rId28"/>
    <p:sldId id="846" r:id="rId29"/>
    <p:sldId id="847" r:id="rId30"/>
    <p:sldId id="848" r:id="rId31"/>
    <p:sldId id="849" r:id="rId32"/>
    <p:sldId id="850" r:id="rId33"/>
    <p:sldId id="851" r:id="rId34"/>
    <p:sldId id="852" r:id="rId35"/>
    <p:sldId id="857" r:id="rId36"/>
    <p:sldId id="858" r:id="rId37"/>
    <p:sldId id="859" r:id="rId38"/>
    <p:sldId id="861" r:id="rId39"/>
    <p:sldId id="863" r:id="rId40"/>
  </p:sldIdLst>
  <p:sldSz cx="9144000" cy="5143500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微软雅黑" panose="020B0503020204020204" charset="-122"/>
      <p:regular r:id="rId43"/>
    </p:embeddedFont>
    <p:embeddedFont>
      <p:font typeface="华文细黑" panose="02010600040101010101" charset="-122"/>
      <p:regular r:id="rId44"/>
    </p:embeddedFont>
    <p:embeddedFont>
      <p:font typeface="方正舒体" panose="02010601030101010101" pitchFamily="2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隶书" panose="02010509060101010101" pitchFamily="49" charset="-122"/>
      <p:regular r:id="rId50"/>
    </p:embeddedFont>
  </p:embeddedFontLst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72"/>
    <p:restoredTop sz="95154"/>
  </p:normalViewPr>
  <p:slideViewPr>
    <p:cSldViewPr snapToGrid="0" showGuides="1">
      <p:cViewPr varScale="1">
        <p:scale>
          <a:sx n="143" d="100"/>
          <a:sy n="143" d="100"/>
        </p:scale>
        <p:origin x="798" y="126"/>
      </p:cViewPr>
      <p:guideLst>
        <p:guide orient="horz" pos="1764"/>
        <p:guide pos="29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3" cy="36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5.xml" /><Relationship Id="rId41" Type="http://schemas.openxmlformats.org/officeDocument/2006/relationships/tags" Target="tags/tag3.xml" /><Relationship Id="rId42" Type="http://schemas.openxmlformats.org/officeDocument/2006/relationships/font" Target="fonts/font1.fntdata" /><Relationship Id="rId43" Type="http://schemas.openxmlformats.org/officeDocument/2006/relationships/font" Target="fonts/font2.fntdata" /><Relationship Id="rId44" Type="http://schemas.openxmlformats.org/officeDocument/2006/relationships/font" Target="fonts/font3.fntdata" /><Relationship Id="rId45" Type="http://schemas.openxmlformats.org/officeDocument/2006/relationships/font" Target="fonts/font4.fntdata" /><Relationship Id="rId46" Type="http://schemas.openxmlformats.org/officeDocument/2006/relationships/font" Target="fonts/font5.fntdata" /><Relationship Id="rId47" Type="http://schemas.openxmlformats.org/officeDocument/2006/relationships/font" Target="fonts/font6.fntdata" /><Relationship Id="rId48" Type="http://schemas.openxmlformats.org/officeDocument/2006/relationships/font" Target="fonts/font7.fntdata" /><Relationship Id="rId49" Type="http://schemas.openxmlformats.org/officeDocument/2006/relationships/font" Target="fonts/font8.fntdata" /><Relationship Id="rId5" Type="http://schemas.openxmlformats.org/officeDocument/2006/relationships/handoutMaster" Target="handoutMasters/handoutMaster1.xml" /><Relationship Id="rId50" Type="http://schemas.openxmlformats.org/officeDocument/2006/relationships/font" Target="fonts/font9.fntdata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oleObject" Target="&#24037;&#20316;&#31807;1" TargetMode="External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28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sz="2800">
                <a:solidFill>
                  <a:srgbClr val="FF0000"/>
                </a:solidFill>
              </a:rPr>
              <a:t>电流与电阻的关系</a:t>
            </a:r>
            <a:endParaRPr lang="en-US" altLang="zh-CN" sz="280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34733426570892334"/>
          <c:y val="0.0032783302012830973"/>
        </c:manualLayout>
      </c:layout>
      <c:overlay val="0"/>
      <c:spPr>
        <a:noFill/>
        <a:ln>
          <a:noFill/>
        </a:ln>
        <a:effectLst/>
      </c:spPr>
      <c:txPr>
        <a:bodyPr/>
        <a:p>
          <a:pPr>
            <a:defRPr/>
          </a:pPr>
        </a:p>
      </c:txPr>
    </c:title>
    <c:autoTitleDeleted val="0"/>
    <c:plotArea>
      <c:layout>
        <c:manualLayout>
          <c:layoutTarget val="inner"/>
          <c:xMode val="edge"/>
          <c:yMode val="edge"/>
          <c:x val="0.034414369612932205"/>
          <c:y val="0.076243914663791656"/>
          <c:w val="0.95044398307800293"/>
          <c:h val="0.8670639991760253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[工作簿1]Sheet1!$A$2</c:f>
              <c:strCache>
                <c:ptCount val="1"/>
                <c:pt idx="0">
                  <c:v>电流</c:v>
                </c:pt>
              </c:strCache>
            </c:strRef>
          </c:tx>
          <c:spPr>
            <a:ln w="38100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38100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[工作簿1]Sheet1!$B$1:$E$1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20</c:v>
                </c:pt>
                <c:pt idx="3">
                  <c:v>50</c:v>
                </c:pt>
              </c:numCache>
            </c:numRef>
          </c:xVal>
          <c:yVal>
            <c:numRef>
              <c:f>[工作簿1]Sheet1!$B$2:$E$2</c:f>
              <c:numCache>
                <c:formatCode>General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</c:v>
                </c:pt>
                <c:pt idx="3">
                  <c:v>0.04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282814510"/>
        <c:axId val="141702729"/>
      </c:scatterChart>
      <c:valAx>
        <c:axId val="282814510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41702729"/>
        <c:crosses val="autoZero"/>
        <c:crossBetween val="midCat"/>
      </c:valAx>
      <c:valAx>
        <c:axId val="141702729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p>
            <a:pPr>
              <a:defRPr lang="zh-CN"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9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28281451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wmf" /><Relationship Id="rId10" Type="http://schemas.openxmlformats.org/officeDocument/2006/relationships/image" Target="../media/image27.wmf" /><Relationship Id="rId2" Type="http://schemas.openxmlformats.org/officeDocument/2006/relationships/image" Target="../media/image19.wmf" /><Relationship Id="rId3" Type="http://schemas.openxmlformats.org/officeDocument/2006/relationships/image" Target="../media/image20.wmf" /><Relationship Id="rId4" Type="http://schemas.openxmlformats.org/officeDocument/2006/relationships/image" Target="../media/image21.wmf" /><Relationship Id="rId5" Type="http://schemas.openxmlformats.org/officeDocument/2006/relationships/image" Target="../media/image22.wmf" /><Relationship Id="rId6" Type="http://schemas.openxmlformats.org/officeDocument/2006/relationships/image" Target="../media/image23.wmf" /><Relationship Id="rId7" Type="http://schemas.openxmlformats.org/officeDocument/2006/relationships/image" Target="../media/image24.wmf" /><Relationship Id="rId8" Type="http://schemas.openxmlformats.org/officeDocument/2006/relationships/image" Target="../media/image25.wmf" /><Relationship Id="rId9" Type="http://schemas.openxmlformats.org/officeDocument/2006/relationships/image" Target="../media/image26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/>
              <a:t>31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/>
              <a:t>35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slideLayout" Target="../slideLayouts/slideLayout9.xml" /><Relationship Id="rId3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12.xml" /><Relationship Id="rId6" Type="http://schemas.openxmlformats.org/officeDocument/2006/relationships/slideLayout" Target="../slideLayouts/slideLayout13.xml" /><Relationship Id="rId7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1.wmf" /><Relationship Id="rId11" Type="http://schemas.openxmlformats.org/officeDocument/2006/relationships/oleObject" Target="../embeddings/oleObject5.bin" TargetMode="Internal" /><Relationship Id="rId12" Type="http://schemas.openxmlformats.org/officeDocument/2006/relationships/image" Target="../media/image22.wmf" /><Relationship Id="rId13" Type="http://schemas.openxmlformats.org/officeDocument/2006/relationships/oleObject" Target="../embeddings/oleObject6.bin" TargetMode="Internal" /><Relationship Id="rId14" Type="http://schemas.openxmlformats.org/officeDocument/2006/relationships/image" Target="../media/image23.wmf" /><Relationship Id="rId15" Type="http://schemas.openxmlformats.org/officeDocument/2006/relationships/oleObject" Target="../embeddings/oleObject7.bin" TargetMode="Internal" /><Relationship Id="rId16" Type="http://schemas.openxmlformats.org/officeDocument/2006/relationships/image" Target="../media/image24.wmf" /><Relationship Id="rId17" Type="http://schemas.openxmlformats.org/officeDocument/2006/relationships/oleObject" Target="../embeddings/oleObject8.bin" TargetMode="Internal" /><Relationship Id="rId18" Type="http://schemas.openxmlformats.org/officeDocument/2006/relationships/image" Target="../media/image25.wmf" /><Relationship Id="rId19" Type="http://schemas.openxmlformats.org/officeDocument/2006/relationships/oleObject" Target="../embeddings/oleObject9.bin" TargetMode="Internal" /><Relationship Id="rId2" Type="http://schemas.openxmlformats.org/officeDocument/2006/relationships/chart" Target="../charts/chart1.xml" /><Relationship Id="rId20" Type="http://schemas.openxmlformats.org/officeDocument/2006/relationships/image" Target="../media/image26.wmf" /><Relationship Id="rId21" Type="http://schemas.openxmlformats.org/officeDocument/2006/relationships/oleObject" Target="../embeddings/oleObject10.bin" TargetMode="Internal" /><Relationship Id="rId22" Type="http://schemas.openxmlformats.org/officeDocument/2006/relationships/image" Target="../media/image27.wmf" /><Relationship Id="rId23" Type="http://schemas.openxmlformats.org/officeDocument/2006/relationships/vmlDrawing" Target="../drawings/vmlDrawing1.v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18.wmf" /><Relationship Id="rId5" Type="http://schemas.openxmlformats.org/officeDocument/2006/relationships/oleObject" Target="../embeddings/oleObject2.bin" TargetMode="Internal" /><Relationship Id="rId6" Type="http://schemas.openxmlformats.org/officeDocument/2006/relationships/image" Target="../media/image19.wmf" /><Relationship Id="rId7" Type="http://schemas.openxmlformats.org/officeDocument/2006/relationships/oleObject" Target="../embeddings/oleObject3.bin" TargetMode="Internal" /><Relationship Id="rId8" Type="http://schemas.openxmlformats.org/officeDocument/2006/relationships/image" Target="../media/image20.wmf" /><Relationship Id="rId9" Type="http://schemas.openxmlformats.org/officeDocument/2006/relationships/oleObject" Target="../embeddings/oleObject4.bin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4.png" /><Relationship Id="rId4" Type="http://schemas.openxmlformats.org/officeDocument/2006/relationships/image" Target="../media/image3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Relationship Id="rId6" Type="http://schemas.openxmlformats.org/officeDocument/2006/relationships/image" Target="../media/image9.jpeg" /><Relationship Id="rId7" Type="http://schemas.openxmlformats.org/officeDocument/2006/relationships/image" Target="../media/image10.jpeg" /><Relationship Id="rId8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image" Target="../media/image1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10" name="文本框 25"/>
          <p:cNvSpPr txBox="1"/>
          <p:nvPr/>
        </p:nvSpPr>
        <p:spPr>
          <a:xfrm>
            <a:off x="1747838" y="890588"/>
            <a:ext cx="5705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人教版初中物理九年级第十七章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9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2874963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4814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1746250" y="2911475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17">
            <a:hlinkClick/>
          </p:cNvPr>
          <p:cNvSpPr txBox="1"/>
          <p:nvPr/>
        </p:nvSpPr>
        <p:spPr>
          <a:xfrm>
            <a:off x="1890713" y="2984500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情景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引入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3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3595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19">
            <a:hlinkClick/>
          </p:cNvPr>
          <p:cNvSpPr txBox="1"/>
          <p:nvPr/>
        </p:nvSpPr>
        <p:spPr>
          <a:xfrm>
            <a:off x="3762375" y="3057525"/>
            <a:ext cx="1008063" cy="935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5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5500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文本框 21">
            <a:hlinkClick/>
          </p:cNvPr>
          <p:cNvSpPr txBox="1"/>
          <p:nvPr/>
        </p:nvSpPr>
        <p:spPr>
          <a:xfrm>
            <a:off x="5635625" y="2984500"/>
            <a:ext cx="1079500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7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6719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7435850" y="2911475"/>
            <a:ext cx="1365250" cy="137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文本框 24">
            <a:hlinkClick action="ppaction://noaction"/>
          </p:cNvPr>
          <p:cNvSpPr txBox="1"/>
          <p:nvPr/>
        </p:nvSpPr>
        <p:spPr>
          <a:xfrm>
            <a:off x="7580313" y="2984500"/>
            <a:ext cx="1079500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</a:t>
            </a:r>
            <a:endParaRPr lang="zh-CN" altLang="en-US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训练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11" name="AutoShape 593"/>
          <p:cNvPicPr/>
          <p:nvPr/>
        </p:nvPicPr>
        <p:blipFill>
          <a:blip r:embed="rId2"/>
          <a:stretch>
            <a:fillRect/>
          </a:stretch>
        </p:blipFill>
        <p:spPr>
          <a:xfrm>
            <a:off x="1312863" y="3176588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圆角矩形 80"/>
          <p:cNvPicPr/>
          <p:nvPr/>
        </p:nvPicPr>
        <p:blipFill>
          <a:blip r:embed="rId3"/>
          <a:stretch>
            <a:fillRect/>
          </a:stretch>
        </p:blipFill>
        <p:spPr>
          <a:xfrm>
            <a:off x="184150" y="2938463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3" name="文本框 30">
            <a:hlinkClick/>
          </p:cNvPr>
          <p:cNvSpPr txBox="1"/>
          <p:nvPr/>
        </p:nvSpPr>
        <p:spPr>
          <a:xfrm>
            <a:off x="328613" y="3011488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梳理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160" y="123825"/>
            <a:ext cx="5184775" cy="500380"/>
            <a:chOff x="0" y="195"/>
            <a:chExt cx="8165" cy="788"/>
          </a:xfrm>
          <a:solidFill>
            <a:srgbClr val="7030A0"/>
          </a:solidFill>
        </p:grpSpPr>
        <p:sp>
          <p:nvSpPr>
            <p:cNvPr id="6" name="矩形 5"/>
            <p:cNvSpPr/>
            <p:nvPr/>
          </p:nvSpPr>
          <p:spPr>
            <a:xfrm>
              <a:off x="0" y="195"/>
              <a:ext cx="8165" cy="7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3"/>
            <p:cNvSpPr txBox="1"/>
            <p:nvPr/>
          </p:nvSpPr>
          <p:spPr>
            <a:xfrm>
              <a:off x="0" y="195"/>
              <a:ext cx="7519" cy="72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zh-CN" sz="2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人教版初中物理九年级上册</a:t>
              </a:r>
              <a:endParaRPr lang="zh-CN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074" name="标题 1"/>
          <p:cNvSpPr>
            <a:spLocks noGrp="1"/>
          </p:cNvSpPr>
          <p:nvPr/>
        </p:nvSpPr>
        <p:spPr bwMode="auto">
          <a:xfrm>
            <a:off x="852170" y="1697355"/>
            <a:ext cx="7293610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第一节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电流与电压和电阻的关系</a:t>
            </a:r>
            <a:endParaRPr kumimoji="0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8" name="Group 59"/>
          <p:cNvGrpSpPr/>
          <p:nvPr/>
        </p:nvGrpSpPr>
        <p:grpSpPr>
          <a:xfrm>
            <a:off x="1331913" y="577850"/>
            <a:ext cx="6921500" cy="4005263"/>
            <a:chOff x="776" y="1039"/>
            <a:chExt cx="4956" cy="2867"/>
          </a:xfrm>
        </p:grpSpPr>
        <p:sp>
          <p:nvSpPr>
            <p:cNvPr id="12332" name="Line 4"/>
            <p:cNvSpPr/>
            <p:nvPr/>
          </p:nvSpPr>
          <p:spPr>
            <a:xfrm>
              <a:off x="776" y="3906"/>
              <a:ext cx="495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2333" name="Line 5"/>
            <p:cNvSpPr/>
            <p:nvPr/>
          </p:nvSpPr>
          <p:spPr>
            <a:xfrm flipH="1" flipV="1">
              <a:off x="811" y="1039"/>
              <a:ext cx="0" cy="2867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2334" name="Line 6"/>
            <p:cNvSpPr/>
            <p:nvPr/>
          </p:nvSpPr>
          <p:spPr>
            <a:xfrm>
              <a:off x="811" y="3646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35" name="Line 7"/>
            <p:cNvSpPr/>
            <p:nvPr/>
          </p:nvSpPr>
          <p:spPr>
            <a:xfrm>
              <a:off x="811" y="3385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36" name="Line 8"/>
            <p:cNvSpPr/>
            <p:nvPr/>
          </p:nvSpPr>
          <p:spPr>
            <a:xfrm>
              <a:off x="811" y="3124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37" name="Line 9"/>
            <p:cNvSpPr/>
            <p:nvPr/>
          </p:nvSpPr>
          <p:spPr>
            <a:xfrm>
              <a:off x="811" y="2838"/>
              <a:ext cx="4700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38" name="Line 10"/>
            <p:cNvSpPr/>
            <p:nvPr/>
          </p:nvSpPr>
          <p:spPr>
            <a:xfrm>
              <a:off x="811" y="2577"/>
              <a:ext cx="4700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39" name="Line 11"/>
            <p:cNvSpPr/>
            <p:nvPr/>
          </p:nvSpPr>
          <p:spPr>
            <a:xfrm>
              <a:off x="811" y="2290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0" name="Line 12"/>
            <p:cNvSpPr/>
            <p:nvPr/>
          </p:nvSpPr>
          <p:spPr>
            <a:xfrm>
              <a:off x="811" y="1978"/>
              <a:ext cx="4700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1" name="Line 13"/>
            <p:cNvSpPr/>
            <p:nvPr/>
          </p:nvSpPr>
          <p:spPr>
            <a:xfrm>
              <a:off x="811" y="1691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2" name="Line 14"/>
            <p:cNvSpPr/>
            <p:nvPr/>
          </p:nvSpPr>
          <p:spPr>
            <a:xfrm>
              <a:off x="811" y="1404"/>
              <a:ext cx="4709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3" name="Line 15"/>
            <p:cNvSpPr/>
            <p:nvPr/>
          </p:nvSpPr>
          <p:spPr>
            <a:xfrm flipH="1" flipV="1">
              <a:off x="1236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4" name="Line 16"/>
            <p:cNvSpPr/>
            <p:nvPr/>
          </p:nvSpPr>
          <p:spPr>
            <a:xfrm flipH="1" flipV="1">
              <a:off x="1696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5" name="Line 17"/>
            <p:cNvSpPr/>
            <p:nvPr/>
          </p:nvSpPr>
          <p:spPr>
            <a:xfrm flipH="1" flipV="1">
              <a:off x="2121" y="1404"/>
              <a:ext cx="0" cy="247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6" name="Line 18"/>
            <p:cNvSpPr/>
            <p:nvPr/>
          </p:nvSpPr>
          <p:spPr>
            <a:xfrm flipH="1" flipV="1">
              <a:off x="2545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7" name="Line 19"/>
            <p:cNvSpPr/>
            <p:nvPr/>
          </p:nvSpPr>
          <p:spPr>
            <a:xfrm flipH="1" flipV="1">
              <a:off x="2970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8" name="Line 20"/>
            <p:cNvSpPr/>
            <p:nvPr/>
          </p:nvSpPr>
          <p:spPr>
            <a:xfrm flipH="1" flipV="1">
              <a:off x="3396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49" name="Line 21"/>
            <p:cNvSpPr/>
            <p:nvPr/>
          </p:nvSpPr>
          <p:spPr>
            <a:xfrm flipH="1" flipV="1">
              <a:off x="3820" y="1404"/>
              <a:ext cx="0" cy="247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50" name="Line 22"/>
            <p:cNvSpPr/>
            <p:nvPr/>
          </p:nvSpPr>
          <p:spPr>
            <a:xfrm flipH="1" flipV="1">
              <a:off x="4245" y="1404"/>
              <a:ext cx="0" cy="247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51" name="Line 23"/>
            <p:cNvSpPr/>
            <p:nvPr/>
          </p:nvSpPr>
          <p:spPr>
            <a:xfrm flipH="1" flipV="1">
              <a:off x="4706" y="1404"/>
              <a:ext cx="0" cy="247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52" name="Line 24"/>
            <p:cNvSpPr/>
            <p:nvPr/>
          </p:nvSpPr>
          <p:spPr>
            <a:xfrm flipH="1" flipV="1">
              <a:off x="5130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2353" name="Line 25"/>
            <p:cNvSpPr/>
            <p:nvPr/>
          </p:nvSpPr>
          <p:spPr>
            <a:xfrm flipH="1" flipV="1">
              <a:off x="5520" y="1404"/>
              <a:ext cx="0" cy="250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12299" name="Text Box 26"/>
          <p:cNvSpPr txBox="1"/>
          <p:nvPr/>
        </p:nvSpPr>
        <p:spPr>
          <a:xfrm>
            <a:off x="539750" y="433388"/>
            <a:ext cx="1235075" cy="40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I/</a:t>
            </a:r>
            <a:r>
              <a:rPr lang="en-US" altLang="zh-CN" sz="2400" b="1">
                <a:latin typeface="Times New Roman" panose="02020603050405020304" pitchFamily="18" charset="0"/>
              </a:rPr>
              <a:t>A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0" name="Text Box 27"/>
          <p:cNvSpPr txBox="1"/>
          <p:nvPr/>
        </p:nvSpPr>
        <p:spPr>
          <a:xfrm>
            <a:off x="7667625" y="4651375"/>
            <a:ext cx="10636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>
                <a:latin typeface="Times New Roman" panose="02020603050405020304" pitchFamily="18" charset="0"/>
              </a:rPr>
              <a:t>/V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1" name="Text Box 28"/>
          <p:cNvSpPr txBox="1"/>
          <p:nvPr/>
        </p:nvSpPr>
        <p:spPr>
          <a:xfrm>
            <a:off x="1084263" y="4619625"/>
            <a:ext cx="54292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O</a:t>
            </a:r>
            <a:endParaRPr lang="en-US" altLang="zh-CN" sz="2400" b="1" i="1">
              <a:latin typeface="Times New Roman" panose="02020603050405020304" pitchFamily="18" charset="0"/>
            </a:endParaRPr>
          </a:p>
        </p:txBody>
      </p:sp>
      <p:sp>
        <p:nvSpPr>
          <p:cNvPr id="12302" name="Text Box 29"/>
          <p:cNvSpPr txBox="1"/>
          <p:nvPr/>
        </p:nvSpPr>
        <p:spPr>
          <a:xfrm>
            <a:off x="3508375" y="4608513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2.0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3" name="Text Box 30"/>
          <p:cNvSpPr txBox="1"/>
          <p:nvPr/>
        </p:nvSpPr>
        <p:spPr>
          <a:xfrm>
            <a:off x="4716463" y="4608513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3.0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4" name="Text Box 31"/>
          <p:cNvSpPr txBox="1"/>
          <p:nvPr/>
        </p:nvSpPr>
        <p:spPr>
          <a:xfrm>
            <a:off x="5867400" y="4608513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4.0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5" name="Text Box 32"/>
          <p:cNvSpPr txBox="1"/>
          <p:nvPr/>
        </p:nvSpPr>
        <p:spPr>
          <a:xfrm>
            <a:off x="7092950" y="4621213"/>
            <a:ext cx="841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5.0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6" name="Text Box 33"/>
          <p:cNvSpPr txBox="1"/>
          <p:nvPr/>
        </p:nvSpPr>
        <p:spPr>
          <a:xfrm>
            <a:off x="744538" y="4351338"/>
            <a:ext cx="731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0.1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7" name="Text Box 34"/>
          <p:cNvSpPr txBox="1"/>
          <p:nvPr/>
        </p:nvSpPr>
        <p:spPr>
          <a:xfrm>
            <a:off x="744538" y="3489325"/>
            <a:ext cx="731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0.3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8" name="Text Box 35"/>
          <p:cNvSpPr txBox="1"/>
          <p:nvPr/>
        </p:nvSpPr>
        <p:spPr>
          <a:xfrm>
            <a:off x="739775" y="2584450"/>
            <a:ext cx="73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09" name="Text Box 36"/>
          <p:cNvSpPr txBox="1"/>
          <p:nvPr/>
        </p:nvSpPr>
        <p:spPr>
          <a:xfrm>
            <a:off x="739775" y="2128838"/>
            <a:ext cx="73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0.6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10" name="Text Box 37"/>
          <p:cNvSpPr txBox="1"/>
          <p:nvPr/>
        </p:nvSpPr>
        <p:spPr>
          <a:xfrm>
            <a:off x="744538" y="3033713"/>
            <a:ext cx="803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0.4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11" name="Text Box 38"/>
          <p:cNvSpPr txBox="1"/>
          <p:nvPr/>
        </p:nvSpPr>
        <p:spPr>
          <a:xfrm>
            <a:off x="692150" y="3910013"/>
            <a:ext cx="676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0.2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12" name="Text Box 39"/>
          <p:cNvSpPr txBox="1"/>
          <p:nvPr/>
        </p:nvSpPr>
        <p:spPr>
          <a:xfrm>
            <a:off x="739775" y="1676400"/>
            <a:ext cx="73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0.7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13" name="Text Box 40"/>
          <p:cNvSpPr txBox="1"/>
          <p:nvPr/>
        </p:nvSpPr>
        <p:spPr>
          <a:xfrm>
            <a:off x="739775" y="1177925"/>
            <a:ext cx="73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0.8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14" name="Text Box 41"/>
          <p:cNvSpPr txBox="1"/>
          <p:nvPr/>
        </p:nvSpPr>
        <p:spPr>
          <a:xfrm>
            <a:off x="2368550" y="4608513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1.0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77" name="Text Box 42"/>
          <p:cNvSpPr txBox="1"/>
          <p:nvPr/>
        </p:nvSpPr>
        <p:spPr>
          <a:xfrm>
            <a:off x="2406650" y="3335338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 Box 43"/>
          <p:cNvSpPr txBox="1"/>
          <p:nvPr/>
        </p:nvSpPr>
        <p:spPr>
          <a:xfrm>
            <a:off x="3011488" y="2967038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79" name="Text Box 44"/>
          <p:cNvSpPr txBox="1"/>
          <p:nvPr/>
        </p:nvSpPr>
        <p:spPr>
          <a:xfrm>
            <a:off x="3594100" y="2582863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0" name="Text Box 45"/>
          <p:cNvSpPr txBox="1"/>
          <p:nvPr/>
        </p:nvSpPr>
        <p:spPr>
          <a:xfrm>
            <a:off x="1755775" y="3711575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1" name="Line 46"/>
          <p:cNvSpPr/>
          <p:nvPr/>
        </p:nvSpPr>
        <p:spPr>
          <a:xfrm flipV="1">
            <a:off x="1368425" y="2357438"/>
            <a:ext cx="3622675" cy="2189162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320" name="Text Box 47"/>
          <p:cNvSpPr txBox="1"/>
          <p:nvPr/>
        </p:nvSpPr>
        <p:spPr>
          <a:xfrm>
            <a:off x="2916238" y="4610100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1.5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21" name="Text Box 48"/>
          <p:cNvSpPr txBox="1"/>
          <p:nvPr/>
        </p:nvSpPr>
        <p:spPr>
          <a:xfrm>
            <a:off x="4067175" y="4610100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2.5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22" name="Text Box 49"/>
          <p:cNvSpPr txBox="1"/>
          <p:nvPr/>
        </p:nvSpPr>
        <p:spPr>
          <a:xfrm>
            <a:off x="5292725" y="4610100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3.5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23" name="Text Box 50"/>
          <p:cNvSpPr txBox="1"/>
          <p:nvPr/>
        </p:nvSpPr>
        <p:spPr>
          <a:xfrm>
            <a:off x="1647825" y="4537075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324" name="Text Box 51"/>
          <p:cNvSpPr txBox="1"/>
          <p:nvPr/>
        </p:nvSpPr>
        <p:spPr>
          <a:xfrm>
            <a:off x="6538913" y="4610100"/>
            <a:ext cx="841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4.5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87" name="Text Box 52"/>
          <p:cNvSpPr txBox="1"/>
          <p:nvPr/>
        </p:nvSpPr>
        <p:spPr>
          <a:xfrm>
            <a:off x="4168775" y="2211388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 Box 53"/>
          <p:cNvSpPr txBox="1"/>
          <p:nvPr/>
        </p:nvSpPr>
        <p:spPr>
          <a:xfrm>
            <a:off x="4776788" y="1814513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9" name="Text Box 54"/>
          <p:cNvSpPr txBox="1"/>
          <p:nvPr/>
        </p:nvSpPr>
        <p:spPr>
          <a:xfrm>
            <a:off x="1163638" y="4057650"/>
            <a:ext cx="450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6000">
                <a:solidFill>
                  <a:schemeClr val="hlink"/>
                </a:solidFill>
                <a:latin typeface="Arial" panose="020b0604020202020204" pitchFamily="34" charset="0"/>
              </a:rPr>
              <a:t>·</a:t>
            </a:r>
            <a:endParaRPr lang="en-US" altLang="zh-CN" sz="6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328" name="Text Box 55"/>
          <p:cNvSpPr txBox="1"/>
          <p:nvPr/>
        </p:nvSpPr>
        <p:spPr>
          <a:xfrm>
            <a:off x="739775" y="720725"/>
            <a:ext cx="731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0.9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91" name="Text Box 56"/>
          <p:cNvSpPr txBox="1">
            <a:spLocks noChangeArrowheads="1"/>
          </p:cNvSpPr>
          <p:nvPr/>
        </p:nvSpPr>
        <p:spPr bwMode="auto">
          <a:xfrm>
            <a:off x="5122863" y="2225675"/>
            <a:ext cx="731838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4572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2800" b="1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endParaRPr kumimoji="0" lang="en-US" altLang="zh-CN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30" name="TextBox 7"/>
          <p:cNvSpPr/>
          <p:nvPr/>
        </p:nvSpPr>
        <p:spPr>
          <a:xfrm>
            <a:off x="3527425" y="42863"/>
            <a:ext cx="2428875" cy="5461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绘制图象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7" grpId="0"/>
      <p:bldP spid="88" grpId="0"/>
      <p:bldP spid="89" grpId="0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" name="矩形 59"/>
          <p:cNvSpPr/>
          <p:nvPr/>
        </p:nvSpPr>
        <p:spPr>
          <a:xfrm>
            <a:off x="45403" y="774700"/>
            <a:ext cx="9042400" cy="138366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当导体的电阻一定时，通过导体的电流跟导体两端的电压成正比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45403" y="158433"/>
            <a:ext cx="1940400" cy="52197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实验结论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815" y="2118995"/>
            <a:ext cx="88468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①通过导体的电流与导体两端的电压成正比</a:t>
            </a:r>
            <a:r>
              <a: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漏掉了结论的前提条件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②电阻一定时，导体两端的电压与导体中的电流成正比</a:t>
            </a:r>
            <a:r>
              <a: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弄错了结论的因果关系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2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" name="TextBox 21"/>
          <p:cNvSpPr txBox="1"/>
          <p:nvPr/>
        </p:nvSpPr>
        <p:spPr>
          <a:xfrm>
            <a:off x="429895" y="310515"/>
            <a:ext cx="83121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【要点归纳】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：探究电流与电压的关系。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：控制变量法——控制导体的电阻一定，改变导体两端电压进行实验。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滑动变阻器的作用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保护电路；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改变导体两端电压。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多次实验的目的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：收集多组实验数据，使结论更具普遍性、客观性和科学性。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charRg st="1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6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charRg st="61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1"/>
          <p:cNvSpPr txBox="1"/>
          <p:nvPr/>
        </p:nvSpPr>
        <p:spPr>
          <a:xfrm>
            <a:off x="117475" y="266065"/>
            <a:ext cx="9026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</a:rPr>
              <a:t>思考：</a:t>
            </a:r>
            <a:endParaRPr lang="zh-CN" altLang="en-US" sz="2400" b="1">
              <a:latin typeface="+mj-ea"/>
              <a:ea typeface="+mj-ea"/>
              <a:cs typeface="+mj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j-ea"/>
                <a:ea typeface="+mj-ea"/>
                <a:cs typeface="+mj-ea"/>
              </a:rPr>
              <a:t>1.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实验中是如何改变电阻两端电压的？</a:t>
            </a:r>
            <a:endParaRPr lang="zh-CN" altLang="en-US" sz="2400" b="1">
              <a:latin typeface="+mj-ea"/>
              <a:ea typeface="+mj-ea"/>
              <a:cs typeface="+mj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j-ea"/>
                <a:ea typeface="+mj-ea"/>
                <a:cs typeface="+mj-ea"/>
              </a:rPr>
              <a:t>2.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实验中能否使用小灯泡代替电阻进行实验？</a:t>
            </a:r>
            <a:endParaRPr lang="zh-CN" altLang="en-US" sz="2400" b="1">
              <a:latin typeface="+mj-ea"/>
              <a:ea typeface="+mj-ea"/>
              <a:cs typeface="+mj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j-ea"/>
                <a:ea typeface="+mj-ea"/>
                <a:cs typeface="+mj-ea"/>
              </a:rPr>
              <a:t>3.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能否将实验结论写成：电阻一定时，电压与电流成正比；电压一定时，电阻与电流成反比。</a:t>
            </a:r>
            <a:endParaRPr lang="en-US" altLang="zh-CN" sz="24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309563"/>
            <a:ext cx="5439734" cy="552450"/>
            <a:chOff x="230" y="307"/>
            <a:chExt cx="8566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731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探究电流与电阻的关系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" name="Rectangle 4"/>
          <p:cNvSpPr/>
          <p:nvPr/>
        </p:nvSpPr>
        <p:spPr>
          <a:xfrm>
            <a:off x="27305" y="1783080"/>
            <a:ext cx="90011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在电路中如何改变电阻，选用什么器材？怎么操作？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如何使电阻两端电压不变，如何控制其不变？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滑动变阻器在实验中起到什么作用？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138430" y="1178243"/>
            <a:ext cx="194040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设计实验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1"/>
          <p:cNvSpPr/>
          <p:nvPr/>
        </p:nvSpPr>
        <p:spPr>
          <a:xfrm>
            <a:off x="1484313" y="3683635"/>
            <a:ext cx="14287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latin typeface="Arial" panose="020b0604020202020204" pitchFamily="34" charset="0"/>
              </a:rPr>
              <a:t>电路图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58850" y="1140460"/>
            <a:ext cx="2738438" cy="2389188"/>
            <a:chExt cx="1957" cy="1718"/>
          </a:xfrm>
        </p:grpSpPr>
        <p:sp>
          <p:nvSpPr>
            <p:cNvPr id="9245" name="Rectangle 4"/>
            <p:cNvSpPr/>
            <p:nvPr/>
          </p:nvSpPr>
          <p:spPr>
            <a:xfrm>
              <a:off x="158" y="161"/>
              <a:ext cx="1658" cy="85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000">
                <a:latin typeface="Arial" panose="020b0604020202020204" pitchFamily="34" charset="0"/>
              </a:endParaRPr>
            </a:p>
          </p:txBody>
        </p:sp>
        <p:grpSp>
          <p:nvGrpSpPr>
            <p:cNvPr id="9246" name="Group 5"/>
            <p:cNvGrpSpPr/>
            <p:nvPr/>
          </p:nvGrpSpPr>
          <p:grpSpPr>
            <a:xfrm>
              <a:off x="710" y="0"/>
              <a:ext cx="79" cy="320"/>
              <a:chExt cx="85" cy="340"/>
            </a:xfrm>
          </p:grpSpPr>
          <p:sp>
            <p:nvSpPr>
              <p:cNvPr id="9270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71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72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9247" name="Group 9"/>
            <p:cNvGrpSpPr/>
            <p:nvPr/>
          </p:nvGrpSpPr>
          <p:grpSpPr>
            <a:xfrm>
              <a:off x="1316" y="80"/>
              <a:ext cx="263" cy="161"/>
              <a:chExt cx="256" cy="142"/>
            </a:xfrm>
          </p:grpSpPr>
          <p:sp>
            <p:nvSpPr>
              <p:cNvPr id="9267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8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69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48" name="Rectangle 178"/>
            <p:cNvSpPr/>
            <p:nvPr/>
          </p:nvSpPr>
          <p:spPr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9249" name="Group 14"/>
            <p:cNvGrpSpPr/>
            <p:nvPr/>
          </p:nvGrpSpPr>
          <p:grpSpPr>
            <a:xfrm>
              <a:off x="1361" y="766"/>
              <a:ext cx="596" cy="312"/>
              <a:chExt cx="726" cy="363"/>
            </a:xfrm>
          </p:grpSpPr>
          <p:sp>
            <p:nvSpPr>
              <p:cNvPr id="9263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4" name="Line 182"/>
              <p:cNvSpPr/>
              <p:nvPr/>
            </p:nvSpPr>
            <p:spPr>
              <a:xfrm>
                <a:off x="227" y="0"/>
                <a:ext cx="31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65" name="Line 183"/>
              <p:cNvSpPr/>
              <p:nvPr/>
            </p:nvSpPr>
            <p:spPr>
              <a:xfrm flipH="1"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lg"/>
              </a:ln>
            </p:spPr>
            <p:txBody>
              <a:bodyPr/>
              <a:lstStyle/>
              <a:p/>
            </p:txBody>
          </p:sp>
          <p:sp>
            <p:nvSpPr>
              <p:cNvPr id="9266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50" name="Group 19"/>
            <p:cNvGrpSpPr/>
            <p:nvPr/>
          </p:nvGrpSpPr>
          <p:grpSpPr>
            <a:xfrm>
              <a:off x="0" y="312"/>
              <a:ext cx="284" cy="344"/>
              <a:chExt cx="284" cy="344"/>
            </a:xfrm>
          </p:grpSpPr>
          <p:sp>
            <p:nvSpPr>
              <p:cNvPr id="9261" name="Oval 197"/>
              <p:cNvSpPr/>
              <p:nvPr/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2" name="Text Box 198"/>
              <p:cNvSpPr txBox="1"/>
              <p:nvPr/>
            </p:nvSpPr>
            <p:spPr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9251" name="Group 22"/>
            <p:cNvGrpSpPr/>
            <p:nvPr/>
          </p:nvGrpSpPr>
          <p:grpSpPr>
            <a:xfrm flipV="1">
              <a:off x="158" y="988"/>
              <a:ext cx="974" cy="538"/>
              <a:chExt cx="1049" cy="538"/>
            </a:xfrm>
          </p:grpSpPr>
          <p:sp>
            <p:nvSpPr>
              <p:cNvPr id="9258" name="Line 7"/>
              <p:cNvSpPr/>
              <p:nvPr/>
            </p:nvSpPr>
            <p:spPr>
              <a:xfrm>
                <a:off x="0" y="0"/>
                <a:ext cx="1049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59" name="Line 8"/>
              <p:cNvSpPr/>
              <p:nvPr/>
            </p:nvSpPr>
            <p:spPr>
              <a:xfrm flipH="1">
                <a:off x="0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/>
            </p:txBody>
          </p:sp>
          <p:sp>
            <p:nvSpPr>
              <p:cNvPr id="9260" name="Line 9"/>
              <p:cNvSpPr/>
              <p:nvPr/>
            </p:nvSpPr>
            <p:spPr>
              <a:xfrm flipH="1">
                <a:off x="1049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9252" name="Group 26"/>
            <p:cNvGrpSpPr/>
            <p:nvPr/>
          </p:nvGrpSpPr>
          <p:grpSpPr>
            <a:xfrm>
              <a:off x="510" y="1374"/>
              <a:ext cx="284" cy="344"/>
              <a:chExt cx="284" cy="344"/>
            </a:xfrm>
          </p:grpSpPr>
          <p:sp>
            <p:nvSpPr>
              <p:cNvPr id="9256" name="Oval 190"/>
              <p:cNvSpPr/>
              <p:nvPr/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57" name="Text Box 191"/>
              <p:cNvSpPr txBox="1"/>
              <p:nvPr/>
            </p:nvSpPr>
            <p:spPr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V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53" name="Text Box 4"/>
            <p:cNvSpPr txBox="1"/>
            <p:nvPr/>
          </p:nvSpPr>
          <p:spPr>
            <a:xfrm>
              <a:off x="510" y="681"/>
              <a:ext cx="342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R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9254" name="Text Box 4"/>
            <p:cNvSpPr txBox="1"/>
            <p:nvPr/>
          </p:nvSpPr>
          <p:spPr>
            <a:xfrm>
              <a:off x="1396" y="1152"/>
              <a:ext cx="50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R'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9255" name="Text Box 116"/>
            <p:cNvSpPr txBox="1"/>
            <p:nvPr/>
          </p:nvSpPr>
          <p:spPr>
            <a:xfrm>
              <a:off x="1361" y="199"/>
              <a:ext cx="226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>
                  <a:latin typeface="Times New Roman" panose="02020603050405020304" pitchFamily="18" charset="0"/>
                </a:rPr>
                <a:t>S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</p:grpSp>
      <p:pic>
        <p:nvPicPr>
          <p:cNvPr id="68" name="Picture 12" descr="H:\2\人教教参资源\九\图\电阻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0" y="2829560"/>
            <a:ext cx="615950" cy="25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Picture 34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450" y="2831148"/>
            <a:ext cx="1049338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" name="Picture 3" descr="H:\2\人教教参资源\九\图\铡刀开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738" y="1143635"/>
            <a:ext cx="65087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Picture 6" descr="H:\2\人教教参资源\九\图\电流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1825" y="2540635"/>
            <a:ext cx="606425" cy="71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Picture 7" descr="H:\2\人教教参资源\九\图\电压表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13" y="3737610"/>
            <a:ext cx="730250" cy="74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" name="Picture 14" descr="H:\2\人教教参资源\九\图\蓄电池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0700" y="1167448"/>
            <a:ext cx="890588" cy="83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" name="未知"/>
          <p:cNvSpPr/>
          <p:nvPr/>
        </p:nvSpPr>
        <p:spPr>
          <a:xfrm>
            <a:off x="6270625" y="1211898"/>
            <a:ext cx="1274763" cy="285750"/>
          </a:xfrm>
          <a:custGeom>
            <a:gdLst>
              <a:gd name="txL" fmla="*/ 0 w 684"/>
              <a:gd name="txT" fmla="*/ 0 h 460"/>
              <a:gd name="txR" fmla="*/ 684 w 684"/>
              <a:gd name="txB" fmla="*/ 460 h 46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84" h="460">
                <a:moveTo>
                  <a:pt x="0" y="52"/>
                </a:moveTo>
                <a:cubicBezTo>
                  <a:pt x="39" y="49"/>
                  <a:pt x="173" y="0"/>
                  <a:pt x="240" y="34"/>
                </a:cubicBezTo>
                <a:cubicBezTo>
                  <a:pt x="308" y="68"/>
                  <a:pt x="345" y="184"/>
                  <a:pt x="404" y="253"/>
                </a:cubicBezTo>
                <a:cubicBezTo>
                  <a:pt x="463" y="321"/>
                  <a:pt x="548" y="430"/>
                  <a:pt x="595" y="445"/>
                </a:cubicBezTo>
                <a:cubicBezTo>
                  <a:pt x="642" y="460"/>
                  <a:pt x="666" y="366"/>
                  <a:pt x="684" y="345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未知"/>
          <p:cNvSpPr/>
          <p:nvPr/>
        </p:nvSpPr>
        <p:spPr>
          <a:xfrm>
            <a:off x="7935913" y="1391285"/>
            <a:ext cx="477837" cy="1584325"/>
          </a:xfrm>
          <a:custGeom>
            <a:gdLst>
              <a:gd name="txL" fmla="*/ 0 w 529"/>
              <a:gd name="txT" fmla="*/ 0 h 860"/>
              <a:gd name="txR" fmla="*/ 529 w 529"/>
              <a:gd name="txB" fmla="*/ 860 h 86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29" h="860">
                <a:moveTo>
                  <a:pt x="0" y="26"/>
                </a:moveTo>
                <a:cubicBezTo>
                  <a:pt x="42" y="33"/>
                  <a:pt x="162" y="0"/>
                  <a:pt x="243" y="71"/>
                </a:cubicBezTo>
                <a:cubicBezTo>
                  <a:pt x="324" y="142"/>
                  <a:pt x="445" y="323"/>
                  <a:pt x="487" y="454"/>
                </a:cubicBezTo>
                <a:cubicBezTo>
                  <a:pt x="529" y="585"/>
                  <a:pt x="494" y="776"/>
                  <a:pt x="496" y="86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未知"/>
          <p:cNvSpPr/>
          <p:nvPr/>
        </p:nvSpPr>
        <p:spPr>
          <a:xfrm>
            <a:off x="6491288" y="2951798"/>
            <a:ext cx="1223962" cy="776287"/>
          </a:xfrm>
          <a:custGeom>
            <a:gdLst>
              <a:gd name="txL" fmla="*/ 0 w 593"/>
              <a:gd name="txT" fmla="*/ 0 h 403"/>
              <a:gd name="txR" fmla="*/ 593 w 593"/>
              <a:gd name="txB" fmla="*/ 403 h 403"/>
            </a:gdLst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93" h="402">
                <a:moveTo>
                  <a:pt x="0" y="0"/>
                </a:moveTo>
                <a:cubicBezTo>
                  <a:pt x="33" y="45"/>
                  <a:pt x="144" y="205"/>
                  <a:pt x="200" y="264"/>
                </a:cubicBezTo>
                <a:cubicBezTo>
                  <a:pt x="256" y="323"/>
                  <a:pt x="275" y="339"/>
                  <a:pt x="334" y="354"/>
                </a:cubicBezTo>
                <a:cubicBezTo>
                  <a:pt x="394" y="368"/>
                  <a:pt x="524" y="403"/>
                  <a:pt x="558" y="354"/>
                </a:cubicBezTo>
                <a:cubicBezTo>
                  <a:pt x="593" y="305"/>
                  <a:pt x="548" y="120"/>
                  <a:pt x="545" y="58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未知"/>
          <p:cNvSpPr/>
          <p:nvPr/>
        </p:nvSpPr>
        <p:spPr>
          <a:xfrm>
            <a:off x="6396038" y="2908935"/>
            <a:ext cx="263525" cy="1398588"/>
          </a:xfrm>
          <a:custGeom>
            <a:gdLst>
              <a:gd name="txL" fmla="*/ 0 w 355"/>
              <a:gd name="txT" fmla="*/ 0 h 1010"/>
              <a:gd name="txR" fmla="*/ 355 w 355"/>
              <a:gd name="txB" fmla="*/ 1010 h 101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55" h="1010">
                <a:moveTo>
                  <a:pt x="0" y="1010"/>
                </a:moveTo>
                <a:cubicBezTo>
                  <a:pt x="35" y="1004"/>
                  <a:pt x="160" y="1006"/>
                  <a:pt x="213" y="967"/>
                </a:cubicBezTo>
                <a:cubicBezTo>
                  <a:pt x="266" y="928"/>
                  <a:pt x="297" y="869"/>
                  <a:pt x="315" y="777"/>
                </a:cubicBezTo>
                <a:cubicBezTo>
                  <a:pt x="334" y="684"/>
                  <a:pt x="355" y="542"/>
                  <a:pt x="322" y="412"/>
                </a:cubicBezTo>
                <a:cubicBezTo>
                  <a:pt x="289" y="283"/>
                  <a:pt x="160" y="86"/>
                  <a:pt x="118" y="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未知"/>
          <p:cNvSpPr/>
          <p:nvPr/>
        </p:nvSpPr>
        <p:spPr>
          <a:xfrm>
            <a:off x="5837238" y="2932748"/>
            <a:ext cx="314325" cy="1428750"/>
          </a:xfrm>
          <a:custGeom>
            <a:gdLst>
              <a:gd name="txL" fmla="*/ 0 w 274"/>
              <a:gd name="txT" fmla="*/ 0 h 1028"/>
              <a:gd name="txR" fmla="*/ 274 w 274"/>
              <a:gd name="txB" fmla="*/ 1028 h 1028"/>
            </a:gdLst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4" h="1028">
                <a:moveTo>
                  <a:pt x="198" y="0"/>
                </a:moveTo>
                <a:cubicBezTo>
                  <a:pt x="175" y="84"/>
                  <a:pt x="90" y="376"/>
                  <a:pt x="58" y="504"/>
                </a:cubicBezTo>
                <a:cubicBezTo>
                  <a:pt x="26" y="632"/>
                  <a:pt x="0" y="688"/>
                  <a:pt x="4" y="770"/>
                </a:cubicBezTo>
                <a:cubicBezTo>
                  <a:pt x="8" y="852"/>
                  <a:pt x="35" y="960"/>
                  <a:pt x="80" y="994"/>
                </a:cubicBezTo>
                <a:cubicBezTo>
                  <a:pt x="125" y="1028"/>
                  <a:pt x="234" y="978"/>
                  <a:pt x="274" y="974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未知"/>
          <p:cNvSpPr/>
          <p:nvPr/>
        </p:nvSpPr>
        <p:spPr>
          <a:xfrm>
            <a:off x="4745038" y="2932748"/>
            <a:ext cx="1300162" cy="296862"/>
          </a:xfrm>
          <a:custGeom>
            <a:gdLst>
              <a:gd name="txL" fmla="*/ 0 w 718"/>
              <a:gd name="txT" fmla="*/ 0 h 259"/>
              <a:gd name="txR" fmla="*/ 718 w 718"/>
              <a:gd name="txB" fmla="*/ 259 h 259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718" h="259">
                <a:moveTo>
                  <a:pt x="0" y="76"/>
                </a:moveTo>
                <a:cubicBezTo>
                  <a:pt x="19" y="102"/>
                  <a:pt x="58" y="201"/>
                  <a:pt x="109" y="229"/>
                </a:cubicBezTo>
                <a:cubicBezTo>
                  <a:pt x="160" y="257"/>
                  <a:pt x="247" y="259"/>
                  <a:pt x="307" y="245"/>
                </a:cubicBezTo>
                <a:cubicBezTo>
                  <a:pt x="367" y="232"/>
                  <a:pt x="399" y="187"/>
                  <a:pt x="467" y="146"/>
                </a:cubicBezTo>
                <a:cubicBezTo>
                  <a:pt x="535" y="105"/>
                  <a:pt x="666" y="30"/>
                  <a:pt x="718" y="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未知"/>
          <p:cNvSpPr/>
          <p:nvPr/>
        </p:nvSpPr>
        <p:spPr>
          <a:xfrm>
            <a:off x="4149725" y="1348423"/>
            <a:ext cx="1668463" cy="1727200"/>
          </a:xfrm>
          <a:custGeom>
            <a:gdLst>
              <a:gd name="txL" fmla="*/ 0 w 1030"/>
              <a:gd name="txT" fmla="*/ 0 h 1394"/>
              <a:gd name="txR" fmla="*/ 1030 w 1030"/>
              <a:gd name="txB" fmla="*/ 1394 h 1394"/>
            </a:gdLst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0" h="1394">
                <a:moveTo>
                  <a:pt x="1030" y="33"/>
                </a:moveTo>
                <a:cubicBezTo>
                  <a:pt x="1007" y="34"/>
                  <a:pt x="991" y="0"/>
                  <a:pt x="891" y="39"/>
                </a:cubicBezTo>
                <a:cubicBezTo>
                  <a:pt x="791" y="78"/>
                  <a:pt x="567" y="156"/>
                  <a:pt x="428" y="265"/>
                </a:cubicBezTo>
                <a:cubicBezTo>
                  <a:pt x="289" y="374"/>
                  <a:pt x="114" y="525"/>
                  <a:pt x="57" y="695"/>
                </a:cubicBezTo>
                <a:cubicBezTo>
                  <a:pt x="0" y="865"/>
                  <a:pt x="46" y="1170"/>
                  <a:pt x="85" y="1282"/>
                </a:cubicBezTo>
                <a:cubicBezTo>
                  <a:pt x="124" y="1394"/>
                  <a:pt x="247" y="1347"/>
                  <a:pt x="289" y="1364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燕尾形箭头 80"/>
          <p:cNvSpPr/>
          <p:nvPr/>
        </p:nvSpPr>
        <p:spPr>
          <a:xfrm>
            <a:off x="3435350" y="2904173"/>
            <a:ext cx="587375" cy="217488"/>
          </a:xfrm>
          <a:prstGeom prst="notch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1"/>
          <p:cNvSpPr/>
          <p:nvPr/>
        </p:nvSpPr>
        <p:spPr>
          <a:xfrm>
            <a:off x="5595938" y="4537710"/>
            <a:ext cx="11811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实物</a:t>
            </a:r>
            <a:r>
              <a:rPr lang="zh-CN" altLang="zh-CN" sz="2400" b="1">
                <a:latin typeface="Arial" panose="020b0604020202020204" pitchFamily="34" charset="0"/>
              </a:rPr>
              <a:t>图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138430" y="312103"/>
            <a:ext cx="194040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设计实验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1" grpId="0"/>
      <p:bldP spid="82" grpId="0"/>
      <p:bldP spid="102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0025" y="841375"/>
            <a:ext cx="89439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分别将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5Ω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20Ω</a:t>
            </a:r>
            <a:r>
              <a:rPr lang="zh-CN" altLang="en-US" sz="2400" b="1" strike="noStrike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strike="noStrike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50Ω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的定值电阻连入电路中，调节滑动变阻器，使电压表示数保持不变（如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U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），分别读出电流表的示数，记录在下面的表格中。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20090" y="2116455"/>
          <a:ext cx="7505065" cy="2409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0"/>
                <a:gridCol w="3082290"/>
                <a:gridCol w="2581275"/>
              </a:tblGrid>
              <a:tr h="17589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ea typeface="黑体" panose="02010609060101010101" pitchFamily="49" charset="-122"/>
                        </a:rPr>
                        <a:t>实验次序</a:t>
                      </a:r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ea typeface="黑体" panose="02010609060101010101" pitchFamily="49" charset="-122"/>
                        </a:rPr>
                        <a:t>电阻</a:t>
                      </a:r>
                      <a:r>
                        <a:rPr lang="en-US" altLang="zh-CN" sz="2400">
                          <a:ea typeface="黑体" panose="02010609060101010101" pitchFamily="49" charset="-122"/>
                        </a:rPr>
                        <a:t>R/Ω</a:t>
                      </a:r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>
                          <a:ea typeface="黑体" panose="02010609060101010101" pitchFamily="49" charset="-122"/>
                        </a:rPr>
                        <a:t>电流</a:t>
                      </a:r>
                      <a:r>
                        <a:rPr lang="en-US" altLang="zh-CN" sz="2400" i="1">
                          <a:ea typeface="黑体" panose="02010609060101010101" pitchFamily="49" charset="-122"/>
                        </a:rPr>
                        <a:t>I</a:t>
                      </a:r>
                      <a:r>
                        <a:rPr lang="en-US" altLang="zh-CN" sz="2400">
                          <a:ea typeface="黑体" panose="02010609060101010101" pitchFamily="49" charset="-122"/>
                        </a:rPr>
                        <a:t>/A</a:t>
                      </a:r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</a:tr>
              <a:tr h="57912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1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5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</a:tr>
              <a:tr h="45783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2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10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</a:tr>
              <a:tr h="45783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3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20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</a:tr>
              <a:tr h="4578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ea typeface="黑体" panose="02010609060101010101" pitchFamily="49" charset="-122"/>
                        </a:rPr>
                        <a:t>50</a:t>
                      </a:r>
                      <a:endParaRPr lang="en-US" altLang="zh-CN" sz="2400" b="1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>
                        <a:ea typeface="黑体" panose="02010609060101010101" pitchFamily="49" charset="-122"/>
                      </a:endParaRPr>
                    </a:p>
                  </a:txBody>
                  <a:tcPr marL="91446" marR="91446" marT="45783" marB="45783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532880" y="3183255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2880" y="3641408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0.1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6532880" y="2654618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0.4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6532880" y="4121150"/>
            <a:ext cx="2044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0.04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138430" y="312103"/>
            <a:ext cx="194040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进行实验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11" grpId="0"/>
      <p:bldP spid="102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" name="Group 108"/>
          <p:cNvGraphicFramePr>
            <a:graphicFrameLocks noGrp="1"/>
          </p:cNvGraphicFramePr>
          <p:nvPr/>
        </p:nvGraphicFramePr>
        <p:xfrm>
          <a:off x="1989773" y="1608455"/>
          <a:ext cx="4711700" cy="1600200"/>
        </p:xfrm>
        <a:graphic>
          <a:graphicData uri="http://schemas.openxmlformats.org/drawingml/2006/table">
            <a:tbl>
              <a:tblPr/>
              <a:tblGrid>
                <a:gridCol w="1693862"/>
                <a:gridCol w="955675"/>
                <a:gridCol w="1104900"/>
                <a:gridCol w="957263"/>
              </a:tblGrid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V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anose="02010509060101010101" pitchFamily="49" charset="-122"/>
                        </a:rPr>
                        <a:t>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隶书" panose="020105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31"/>
          <p:cNvGrpSpPr/>
          <p:nvPr/>
        </p:nvGrpSpPr>
        <p:grpSpPr>
          <a:xfrm>
            <a:off x="3701098" y="2687955"/>
            <a:ext cx="3060700" cy="517525"/>
            <a:chExt cx="2016" cy="326"/>
          </a:xfrm>
        </p:grpSpPr>
        <p:sp>
          <p:nvSpPr>
            <p:cNvPr id="22564" name="Rectangle 35"/>
            <p:cNvSpPr/>
            <p:nvPr/>
          </p:nvSpPr>
          <p:spPr>
            <a:xfrm>
              <a:off x="1344" y="0"/>
              <a:ext cx="67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0.2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5" name="Rectangle 36"/>
            <p:cNvSpPr/>
            <p:nvPr/>
          </p:nvSpPr>
          <p:spPr>
            <a:xfrm>
              <a:off x="624" y="0"/>
              <a:ext cx="72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0.3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6" name="Rectangle 37"/>
            <p:cNvSpPr/>
            <p:nvPr/>
          </p:nvSpPr>
          <p:spPr>
            <a:xfrm>
              <a:off x="0" y="0"/>
              <a:ext cx="62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0.6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2559" name="AutoShape 39"/>
          <p:cNvSpPr/>
          <p:nvPr/>
        </p:nvSpPr>
        <p:spPr>
          <a:xfrm flipH="1" flipV="1">
            <a:off x="2407285" y="3903980"/>
            <a:ext cx="1395413" cy="539750"/>
          </a:xfrm>
          <a:prstGeom prst="wedgeRoundRectCallout">
            <a:avLst>
              <a:gd name="adj1" fmla="val 45324"/>
              <a:gd name="adj2" fmla="val 29750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自变量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560" name="AutoShape 40"/>
          <p:cNvSpPr/>
          <p:nvPr/>
        </p:nvSpPr>
        <p:spPr>
          <a:xfrm flipH="1" flipV="1">
            <a:off x="4763135" y="3634105"/>
            <a:ext cx="1373188" cy="539750"/>
          </a:xfrm>
          <a:prstGeom prst="wedgeRoundRectCallout">
            <a:avLst>
              <a:gd name="adj1" fmla="val 150134"/>
              <a:gd name="adj2" fmla="val 16556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因变量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AutoShape 41"/>
          <p:cNvSpPr/>
          <p:nvPr/>
        </p:nvSpPr>
        <p:spPr>
          <a:xfrm flipH="1">
            <a:off x="3648710" y="667068"/>
            <a:ext cx="1846263" cy="539750"/>
          </a:xfrm>
          <a:prstGeom prst="wedgeRoundRectCallout">
            <a:avLst>
              <a:gd name="adj1" fmla="val 71782"/>
              <a:gd name="adj2" fmla="val 173204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控制变量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562" name="矩形 13"/>
          <p:cNvSpPr/>
          <p:nvPr/>
        </p:nvSpPr>
        <p:spPr>
          <a:xfrm>
            <a:off x="756285" y="744855"/>
            <a:ext cx="17319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数据记录：</a:t>
            </a:r>
            <a:endParaRPr lang="zh-CN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/>
      <p:bldP spid="22560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137562" y="134620"/>
            <a:ext cx="8122752" cy="4875351"/>
            <a:chOff x="58" y="190"/>
            <a:chExt cx="17383" cy="10418"/>
          </a:xfrm>
        </p:grpSpPr>
        <p:sp>
          <p:nvSpPr>
            <p:cNvPr id="31" name="矩形 30"/>
            <p:cNvSpPr/>
            <p:nvPr/>
          </p:nvSpPr>
          <p:spPr>
            <a:xfrm>
              <a:off x="2200" y="2058"/>
              <a:ext cx="1098" cy="7058"/>
            </a:xfrm>
            <a:prstGeom prst="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2233" y="5635"/>
              <a:ext cx="2298" cy="34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43" y="7380"/>
              <a:ext cx="4695" cy="173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4" name="矩形 33"/>
            <p:cNvSpPr/>
            <p:nvPr/>
          </p:nvSpPr>
          <p:spPr>
            <a:xfrm>
              <a:off x="2278" y="8498"/>
              <a:ext cx="11905" cy="598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graphicFrame>
          <p:nvGraphicFramePr>
            <p:cNvPr id="2" name="图表 1"/>
            <p:cNvGraphicFramePr/>
            <p:nvPr/>
          </p:nvGraphicFramePr>
          <p:xfrm>
            <a:off x="1653" y="490"/>
            <a:ext cx="15249" cy="9151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35" name="矩形 34"/>
            <p:cNvSpPr/>
            <p:nvPr/>
          </p:nvSpPr>
          <p:spPr>
            <a:xfrm>
              <a:off x="1278" y="190"/>
              <a:ext cx="805" cy="104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6" name="矩形 35"/>
            <p:cNvSpPr/>
            <p:nvPr/>
          </p:nvSpPr>
          <p:spPr>
            <a:xfrm rot="5400000">
              <a:off x="8339" y="1531"/>
              <a:ext cx="805" cy="16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5" name="直接箭头连接符 4"/>
            <p:cNvCxnSpPr/>
            <p:nvPr/>
          </p:nvCxnSpPr>
          <p:spPr>
            <a:xfrm>
              <a:off x="2160" y="9150"/>
              <a:ext cx="15280" cy="0"/>
            </a:xfrm>
            <a:prstGeom prst="straightConnector1">
              <a:avLst/>
            </a:prstGeom>
            <a:ln w="38100"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3" name="对象 2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15638" y="9200"/>
            <a:ext cx="1802" cy="9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8" r:id="rId3" imgW="355600" imgH="177165" progId="Equation.KSEE3">
                    <p:embed/>
                  </p:oleObj>
                </mc:Choice>
                <mc:Fallback>
                  <p:oleObj r:id="rId3" imgW="3556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638" y="9200"/>
                          <a:ext cx="1802" cy="9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8" name="直接箭头连接符 7"/>
            <p:cNvCxnSpPr/>
            <p:nvPr/>
          </p:nvCxnSpPr>
          <p:spPr>
            <a:xfrm flipH="1" flipV="1">
              <a:off x="2183" y="960"/>
              <a:ext cx="0" cy="8220"/>
            </a:xfrm>
            <a:prstGeom prst="straightConnector1">
              <a:avLst/>
            </a:prstGeom>
            <a:ln w="38100"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9" name="对象 8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58" y="783"/>
            <a:ext cx="1607" cy="897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r:id="rId5" imgW="316865" imgH="177165" progId="Equation.KSEE3">
                    <p:embed/>
                  </p:oleObj>
                </mc:Choice>
                <mc:Fallback>
                  <p:oleObj r:id="rId5" imgW="316865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8" y="783"/>
                          <a:ext cx="1607" cy="8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直接连接符 9"/>
            <p:cNvCxnSpPr/>
            <p:nvPr/>
          </p:nvCxnSpPr>
          <p:spPr>
            <a:xfrm flipH="1">
              <a:off x="3353" y="2058"/>
              <a:ext cx="0" cy="7063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240" y="2040"/>
              <a:ext cx="111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12" name="对象 11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3003" y="9180"/>
            <a:ext cx="700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r:id="rId7" imgW="114300" imgH="177165" progId="Equation.KSEE3">
                    <p:embed/>
                  </p:oleObj>
                </mc:Choice>
                <mc:Fallback>
                  <p:oleObj r:id="rId7" imgW="1143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03" y="9180"/>
                          <a:ext cx="700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698" y="1680"/>
            <a:ext cx="1475" cy="108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r:id="rId9" imgW="241300" imgH="177165" progId="Equation.KSEE3">
                    <p:embed/>
                  </p:oleObj>
                </mc:Choice>
                <mc:Fallback>
                  <p:oleObj r:id="rId9" imgW="2413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98" y="1680"/>
                          <a:ext cx="1475" cy="10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" name="直接连接符 13"/>
            <p:cNvCxnSpPr/>
            <p:nvPr/>
          </p:nvCxnSpPr>
          <p:spPr>
            <a:xfrm flipH="1">
              <a:off x="4553" y="5635"/>
              <a:ext cx="0" cy="3438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183" y="5590"/>
              <a:ext cx="2348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16" name="对象 15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4013" y="9180"/>
            <a:ext cx="1082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2" r:id="rId11" imgW="177165" imgH="177165" progId="Equation.KSEE3">
                    <p:embed/>
                  </p:oleObj>
                </mc:Choice>
                <mc:Fallback>
                  <p:oleObj r:id="rId11" imgW="177165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013" y="9180"/>
                          <a:ext cx="1082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705" y="5048"/>
            <a:ext cx="1478" cy="108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3" r:id="rId13" imgW="241300" imgH="177165" progId="Equation.KSEE3">
                    <p:embed/>
                  </p:oleObj>
                </mc:Choice>
                <mc:Fallback>
                  <p:oleObj r:id="rId13" imgW="2413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05" y="5048"/>
                          <a:ext cx="1478" cy="10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" name="直接连接符 18"/>
            <p:cNvCxnSpPr/>
            <p:nvPr/>
          </p:nvCxnSpPr>
          <p:spPr>
            <a:xfrm flipH="1">
              <a:off x="6973" y="7380"/>
              <a:ext cx="0" cy="173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200" y="7335"/>
              <a:ext cx="481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21" name="对象 20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6350" y="9150"/>
            <a:ext cx="1245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4" r:id="rId15" imgW="203200" imgH="177165" progId="Equation.KSEE3">
                    <p:embed/>
                  </p:oleObj>
                </mc:Choice>
                <mc:Fallback>
                  <p:oleObj r:id="rId15" imgW="2032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350" y="9150"/>
                          <a:ext cx="1245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745" y="6795"/>
            <a:ext cx="1398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5" r:id="rId17" imgW="228600" imgH="177165" progId="Equation.KSEE3">
                    <p:embed/>
                  </p:oleObj>
                </mc:Choice>
                <mc:Fallback>
                  <p:oleObj r:id="rId17" imgW="2286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745" y="6795"/>
                          <a:ext cx="1398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5" name="直接连接符 24"/>
            <p:cNvCxnSpPr/>
            <p:nvPr/>
          </p:nvCxnSpPr>
          <p:spPr>
            <a:xfrm flipH="1">
              <a:off x="14253" y="8445"/>
              <a:ext cx="0" cy="69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230" y="8435"/>
              <a:ext cx="12023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27" name="对象 26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13670" y="9150"/>
            <a:ext cx="1168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6" r:id="rId19" imgW="190500" imgH="177165" progId="Equation.KSEE3">
                    <p:embed/>
                  </p:oleObj>
                </mc:Choice>
                <mc:Fallback>
                  <p:oleObj r:id="rId19" imgW="190500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3670" y="9150"/>
                          <a:ext cx="1168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>
              <a:hlinkClick action="ppaction://ole?verb="/>
            </p:cNvPr>
            <p:cNvGraphicFramePr>
              <a:graphicFrameLocks noChangeAspect="1"/>
            </p:cNvGraphicFramePr>
            <p:nvPr/>
          </p:nvGraphicFramePr>
          <p:xfrm>
            <a:off x="253" y="7990"/>
            <a:ext cx="1940" cy="108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7" r:id="rId21" imgW="316865" imgH="177165" progId="Equation.KSEE3">
                    <p:embed/>
                  </p:oleObj>
                </mc:Choice>
                <mc:Fallback>
                  <p:oleObj r:id="rId21" imgW="316865" imgH="177165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53" y="7990"/>
                          <a:ext cx="1940" cy="1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Rectangle 2"/>
          <p:cNvSpPr/>
          <p:nvPr/>
        </p:nvSpPr>
        <p:spPr>
          <a:xfrm>
            <a:off x="45403" y="312103"/>
            <a:ext cx="1940400" cy="521970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实验结论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5403" y="969645"/>
            <a:ext cx="9042400" cy="138366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当导体的电压一定时，通过导体的电流跟导体的电阻成反比。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815" y="2440305"/>
            <a:ext cx="88468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①通过导体电流与导体的电阻成反比</a:t>
            </a:r>
            <a:r>
              <a: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漏掉了结论的前提条件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②电压一定时，导体的电阻与导体中的电流成反比</a:t>
            </a:r>
            <a:r>
              <a:rPr lang="en-US" altLang="zh-CN" sz="24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弄错了结论的因果关系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矩形 2"/>
          <p:cNvSpPr/>
          <p:nvPr/>
        </p:nvSpPr>
        <p:spPr>
          <a:xfrm>
            <a:off x="0" y="238125"/>
            <a:ext cx="81010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  <a:endParaRPr lang="zh-CN" altLang="en-US" sz="2400" b="1">
              <a:latin typeface="Times New Roman"/>
              <a:ea typeface="华文细黑" panose="02010600040101010101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312420" y="882650"/>
            <a:ext cx="8515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通过实验探究电流、电压和电阻的关系。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会同时使用电压表和电流表测量一段导体两端的电压和其中的电流。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会用滑动变阻器改变部分电路两端的电压或使电阻两端电压不变。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7020" y="279400"/>
            <a:ext cx="4076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【要点归纳】</a:t>
            </a:r>
            <a:endParaRPr lang="zh-CN" altLang="en-US" sz="2400" b="1"/>
          </a:p>
        </p:txBody>
      </p:sp>
      <p:sp>
        <p:nvSpPr>
          <p:cNvPr id="83" name="TextBox 21"/>
          <p:cNvSpPr txBox="1"/>
          <p:nvPr/>
        </p:nvSpPr>
        <p:spPr>
          <a:xfrm>
            <a:off x="287020" y="792480"/>
            <a:ext cx="8856980" cy="4043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：探究电流与电阻的关系。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l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：控制变量法——控制导体两端电压一定，改变导体的电阻进行实验。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滑动变阻器的作用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保护电路；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控制导体两端电压一定。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多次实验的目的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：收集多组实验数据，使结论更具普遍性、客观性和科学性。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">
                                            <p:txEl>
                                              <p:charRg st="1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73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">
                                            <p:txEl>
                                              <p:charRg st="73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charRg st="96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Box 8"/>
          <p:cNvSpPr txBox="1">
            <a:spLocks noChangeArrowheads="1"/>
          </p:cNvSpPr>
          <p:nvPr/>
        </p:nvSpPr>
        <p:spPr bwMode="auto">
          <a:xfrm>
            <a:off x="755650" y="842963"/>
            <a:ext cx="767080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538480" marR="0" lvl="0" indent="-538480" algn="just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．探究电流与电压和电阻的关系，用到的最主要的方法是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法。在探究电流与电压的关系时，必须保证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一定</a:t>
            </a:r>
            <a:r>
              <a:rPr kumimoji="0" lang="zh-CN" altLang="en-US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。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513" y="14906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</a:t>
            </a:r>
            <a:endParaRPr lang="zh-CN" altLang="en-US">
              <a:latin typeface="Calibr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55900" y="205422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endParaRPr lang="zh-CN" altLang="en-US">
              <a:latin typeface="Calibri"/>
            </a:endParaRPr>
          </a:p>
        </p:txBody>
      </p:sp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42" cy="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2492058"/>
            <a:ext cx="76708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538480" marR="0" lvl="0" indent="-538480" algn="just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．电流与电压的关系是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一定时，导体中电流与电压成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en-US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。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43400" y="2595245"/>
            <a:ext cx="8048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endParaRPr lang="zh-CN" altLang="en-US">
              <a:latin typeface="Calibr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5913" y="315880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正比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55650" y="842963"/>
            <a:ext cx="7670800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538480" marR="0" lvl="0" indent="-538480" algn="just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．在探究电流与电压的关系时，要保证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不变。在某次实验探究中，将某定值电阻接入电路中，调节滑动变阻器的滑片到合适位置，使电压表的示数为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 V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，并读出电流表的示数；接下来的操作是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____________________________________________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，并读出电流表的示数，重复以上操作。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70675" y="9636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endParaRPr lang="zh-CN" altLang="en-US">
              <a:latin typeface="Calibr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3124200"/>
            <a:ext cx="6553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调节滑动变阻器的滑片，使电压表的示数为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2 V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468313" y="581025"/>
            <a:ext cx="82804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4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．在探究电流与电阻的关系时，要保证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不变。在某次实验探究中，先将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5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的定值电阻接入电路中，调节滑动变阻器的滑片到合适位置，读出电流表示数；然后，再将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10 Ω 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的电阻接入电路中，接下来的操作是：调节滑动变阻器滑片，使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，并读出此时电流表示数；再将其他阻值的电阻接入电路，重复以上操作。由实验得到电流与电阻的关系：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_________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一定时，导体中电流与电阻成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_________ 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91275" y="66357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</a:t>
            </a:r>
            <a:endParaRPr lang="zh-CN" altLang="en-US">
              <a:latin typeface="Calibri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5513" y="2706688"/>
            <a:ext cx="24749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电压表示数不变</a:t>
            </a:r>
            <a:endParaRPr lang="zh-CN" altLang="en-US">
              <a:latin typeface="Calibr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5463" y="37353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</a:t>
            </a:r>
            <a:endParaRPr lang="zh-CN" altLang="en-US">
              <a:latin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5513" y="425132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反比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Box 8"/>
          <p:cNvSpPr txBox="1">
            <a:spLocks noChangeArrowheads="1"/>
          </p:cNvSpPr>
          <p:nvPr/>
        </p:nvSpPr>
        <p:spPr bwMode="auto">
          <a:xfrm>
            <a:off x="804863" y="550863"/>
            <a:ext cx="758348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5.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小张同学在做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探究导体中电流跟电阻的关系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的实验中，实验器材有：学生电源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3 V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不变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、定值电阻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个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(5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10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20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各一个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、滑动变阻器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(20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 A)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、开关、导线若干，如图所示。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8436" name="Picture 9" descr="CB6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313" y="2743200"/>
            <a:ext cx="4264025" cy="1989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804863" y="742950"/>
            <a:ext cx="7583488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请你用笔画线代替导线，将图甲中的实物电路连接完整。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要求：滑片向右移动时，滑动变阻器连入电路的电阻增大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8888" y="2541588"/>
            <a:ext cx="36226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解：如图所示。</a:t>
            </a:r>
            <a:endParaRPr lang="zh-CN" altLang="en-US">
              <a:latin typeface="Calibri"/>
            </a:endParaRPr>
          </a:p>
        </p:txBody>
      </p:sp>
      <p:pic>
        <p:nvPicPr>
          <p:cNvPr id="57345" name="Picture 1" descr="CB69"/>
          <p:cNvPicPr>
            <a:picLocks noChangeAspect="1" noChangeArrowheads="1"/>
          </p:cNvPicPr>
          <p:nvPr/>
        </p:nvPicPr>
        <p:blipFill>
          <a:blip r:embed="rId2">
            <a:biLevel thresh="5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2214346"/>
            <a:ext cx="2939945" cy="215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804863" y="615950"/>
            <a:ext cx="7583488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2)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连接电路前开关应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，小张按图连接好电路后，闭合开关，无论怎样移动滑动变阻器的滑片，发现电压表无示数，电流表示数有变化。则故障原因可能是定值电阻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R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填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短路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或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断路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”)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54025" y="52388"/>
            <a:ext cx="2173288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2713" y="736600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endParaRPr lang="zh-CN" altLang="en-US">
              <a:latin typeface="Calibr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6325" y="237648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804863" y="615950"/>
            <a:ext cx="75834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(3)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多次更换定值电阻的阻值，实验数据记录如表。其中第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次实验时电流表示数如图乙所示，其读数为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________A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。这里采用的研究方法是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____________(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填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转换法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或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控制变量法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”)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51050" y="2924175"/>
          <a:ext cx="4645026" cy="1646238"/>
        </p:xfrm>
        <a:graphic>
          <a:graphicData uri="http://schemas.openxmlformats.org/drawingml/2006/table">
            <a:tbl>
              <a:tblPr/>
              <a:tblGrid>
                <a:gridCol w="1944555"/>
                <a:gridCol w="900157"/>
                <a:gridCol w="900157"/>
                <a:gridCol w="900157"/>
              </a:tblGrid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实验次数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电阻</a:t>
                      </a:r>
                      <a:r>
                        <a:rPr lang="en-US" sz="2400" b="1" i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R</a:t>
                      </a: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/Ω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5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10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20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2400" b="1" i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/A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0.4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0.2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 </a:t>
                      </a:r>
                      <a:endParaRPr lang="zh-CN" sz="11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54025" y="52388"/>
            <a:ext cx="2173288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3388" y="1839913"/>
            <a:ext cx="56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0.1</a:t>
            </a:r>
            <a:endParaRPr lang="zh-CN" altLang="en-US">
              <a:latin typeface="Calibri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375" y="1827213"/>
            <a:ext cx="17303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876300" y="649288"/>
            <a:ext cx="7583488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(4)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由表格可得，在定值电阻两端电压不变时，通过的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电流与电阻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成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比。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 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0625" y="1317625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555625" y="555625"/>
            <a:ext cx="80486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6.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如图所示，能正确表示通过某定值电阻的电流与它两端电压之间关系的图象是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3556" name="Picture 7" descr="D8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1708150"/>
            <a:ext cx="7273925" cy="1849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377690" y="1292543"/>
            <a:ext cx="3889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B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65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" name="云形标注 4"/>
          <p:cNvSpPr/>
          <p:nvPr/>
        </p:nvSpPr>
        <p:spPr>
          <a:xfrm>
            <a:off x="1403350" y="3585845"/>
            <a:ext cx="2695575" cy="1368425"/>
          </a:xfrm>
          <a:prstGeom prst="cloudCallout">
            <a:avLst>
              <a:gd name="adj1" fmla="val 69979"/>
              <a:gd name="adj2" fmla="val -569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方法一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去掉一节电池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29"/>
          <p:cNvGrpSpPr/>
          <p:nvPr/>
        </p:nvGrpSpPr>
        <p:grpSpPr>
          <a:xfrm>
            <a:off x="2268855" y="822960"/>
            <a:ext cx="3295015" cy="2042160"/>
            <a:chOff x="2268538" y="1462088"/>
            <a:chExt cx="4217987" cy="2614612"/>
          </a:xfrm>
        </p:grpSpPr>
        <p:pic>
          <p:nvPicPr>
            <p:cNvPr id="6158" name="Picture 5" descr="H:\2\人教教参资源\九\图\小灯泡.JPG"/>
            <p:cNvPicPr preferRelativeResize="0"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6625" y="1462088"/>
              <a:ext cx="1627188" cy="11350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9" name="Picture 10" descr="H:\2\人教教参资源\九\图\电池组.JPG"/>
            <p:cNvPicPr preferRelativeResize="0"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4300" y="3244850"/>
              <a:ext cx="2109788" cy="8318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0" name="Picture 3" descr="H:\2\人教教参资源\九\图\铡刀开关.JPG"/>
            <p:cNvPicPr preferRelativeResize="0"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68538" y="1912938"/>
              <a:ext cx="1527175" cy="9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1" name="任意多边形 12"/>
            <p:cNvSpPr/>
            <p:nvPr/>
          </p:nvSpPr>
          <p:spPr>
            <a:xfrm>
              <a:off x="2370138" y="2541588"/>
              <a:ext cx="1728787" cy="1223962"/>
            </a:xfrm>
            <a:custGeom>
              <a:gdLst>
                <a:gd name="txL" fmla="*/ 0 w 1179285"/>
                <a:gd name="txT" fmla="*/ 0 h 1709057"/>
                <a:gd name="txR" fmla="*/ 1179285 w 1179285"/>
                <a:gd name="txB" fmla="*/ 1709057 h 1709057"/>
              </a:gdLst>
              <a:cxnLst>
                <a:cxn ang="0">
                  <a:pos x="1153215855" y="4199"/>
                </a:cxn>
                <a:cxn ang="0">
                  <a:pos x="163224197" y="1658"/>
                </a:cxn>
                <a:cxn ang="0">
                  <a:pos x="173869256" y="0"/>
                </a:cxn>
              </a:cxnLst>
              <a:rect l="txL" t="txT" r="txR" b="txB"/>
              <a:pathLst>
                <a:path w="1179285" h="1709056">
                  <a:moveTo>
                    <a:pt x="1179285" y="1709057"/>
                  </a:moveTo>
                  <a:cubicBezTo>
                    <a:pt x="756556" y="1334407"/>
                    <a:pt x="333828" y="959757"/>
                    <a:pt x="166914" y="674914"/>
                  </a:cubicBezTo>
                  <a:cubicBezTo>
                    <a:pt x="0" y="390071"/>
                    <a:pt x="88900" y="195035"/>
                    <a:pt x="177800" y="0"/>
                  </a:cubicBezTo>
                </a:path>
              </a:pathLst>
            </a:custGeom>
            <a:noFill/>
            <a:ln w="38100" cap="flat" cmpd="sng">
              <a:solidFill>
                <a:srgbClr val="0066CC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任意多边形 13"/>
            <p:cNvSpPr/>
            <p:nvPr/>
          </p:nvSpPr>
          <p:spPr>
            <a:xfrm rot="-1339167">
              <a:off x="3460750" y="2076450"/>
              <a:ext cx="1524000" cy="323850"/>
            </a:xfrm>
            <a:custGeom>
              <a:gdLst>
                <a:gd name="txL" fmla="*/ 0 w 1415143"/>
                <a:gd name="txT" fmla="*/ 0 h 317500"/>
                <a:gd name="txR" fmla="*/ 1415143 w 1415143"/>
                <a:gd name="txB" fmla="*/ 317500 h 317500"/>
              </a:gdLst>
              <a:cxnLst>
                <a:cxn ang="0">
                  <a:pos x="0" y="251350"/>
                </a:cxn>
                <a:cxn ang="0">
                  <a:pos x="3142478" y="33689"/>
                </a:cxn>
                <a:cxn ang="0">
                  <a:pos x="5375283" y="453468"/>
                </a:cxn>
              </a:cxnLst>
              <a:rect l="txL" t="txT" r="txR" b="txB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 cap="flat" cmpd="sng">
              <a:solidFill>
                <a:srgbClr val="0066CC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任意多边形 14"/>
            <p:cNvSpPr/>
            <p:nvPr/>
          </p:nvSpPr>
          <p:spPr>
            <a:xfrm rot="-709446">
              <a:off x="5724525" y="2205038"/>
              <a:ext cx="762000" cy="1490662"/>
            </a:xfrm>
            <a:custGeom>
              <a:gdLst>
                <a:gd name="txL" fmla="*/ 0 w 945243"/>
                <a:gd name="txT" fmla="*/ 0 h 1774372"/>
                <a:gd name="txR" fmla="*/ 945243 w 945243"/>
                <a:gd name="txB" fmla="*/ 1774372 h 1774372"/>
              </a:gdLst>
              <a:cxnLst>
                <a:cxn ang="0">
                  <a:pos x="13267" y="0"/>
                </a:cxn>
                <a:cxn ang="0">
                  <a:pos x="17316" y="52471"/>
                </a:cxn>
                <a:cxn ang="0">
                  <a:pos x="0" y="77053"/>
                </a:cxn>
              </a:cxnLst>
              <a:rect l="txL" t="txT" r="txR" b="txB"/>
              <a:pathLst>
                <a:path w="945243" h="1774371">
                  <a:moveTo>
                    <a:pt x="642257" y="0"/>
                  </a:moveTo>
                  <a:cubicBezTo>
                    <a:pt x="793750" y="456293"/>
                    <a:pt x="945243" y="912586"/>
                    <a:pt x="838200" y="1208315"/>
                  </a:cubicBezTo>
                  <a:cubicBezTo>
                    <a:pt x="731157" y="1504044"/>
                    <a:pt x="0" y="1774372"/>
                    <a:pt x="0" y="1774372"/>
                  </a:cubicBezTo>
                </a:path>
              </a:pathLst>
            </a:custGeom>
            <a:noFill/>
            <a:ln w="38100" cap="flat" cmpd="sng">
              <a:solidFill>
                <a:srgbClr val="0066CC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云形标注 27"/>
          <p:cNvSpPr/>
          <p:nvPr/>
        </p:nvSpPr>
        <p:spPr>
          <a:xfrm>
            <a:off x="5003800" y="3512820"/>
            <a:ext cx="3046413" cy="1370013"/>
          </a:xfrm>
          <a:prstGeom prst="cloudCallout">
            <a:avLst>
              <a:gd name="adj1" fmla="val -46207"/>
              <a:gd name="adj2" fmla="val -574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方法二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给电路增加电阻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"/>
          <p:cNvSpPr/>
          <p:nvPr/>
        </p:nvSpPr>
        <p:spPr>
          <a:xfrm>
            <a:off x="684213" y="2828608"/>
            <a:ext cx="54435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latin typeface="Arial" panose="020b0604020202020204" pitchFamily="34" charset="0"/>
              </a:rPr>
              <a:t>请思考：如果要使灯泡变暗有何办法？</a:t>
            </a:r>
            <a:endParaRPr lang="zh-CN" altLang="zh-CN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563563" y="447675"/>
            <a:ext cx="7775575" cy="421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7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．某同学在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探究电流跟电压、电阻的关系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的实验中，根据收集到的实验数据画出了如图所示的图象，下列结论与图象相符的是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电阻一定时，电流随电压的增大而增大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．电阻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一定时，电压随电流的增大而增大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．电压一定时，电流随电阻的增大而减小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．电压一定时，电阻随电流的增大而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减小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4580" name="Picture 6" descr="S2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3238" y="1755775"/>
            <a:ext cx="1920875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4097338" y="1693863"/>
            <a:ext cx="406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611188" y="484188"/>
            <a:ext cx="79216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8.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在探究电流与电压关系的实验中，已有器材：干电池、电压表、电流表、滑动变阻器、开关、导线和阻值不同的定值电阻若干个。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(1)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请你用笔画线代替导线，将图中的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  <a:p>
            <a:pPr marL="355600" marR="0" lvl="0" indent="952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电路连接完整。要求滑片向右滑动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Times New Roman" panose="02020603050405020304"/>
            </a:endParaRPr>
          </a:p>
          <a:p>
            <a:pPr marL="355600" marR="0" lvl="0" indent="952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时，滑动变阻器连入电路的电阻变大。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9700" name="Picture 7" descr="CB7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7720" y="1662430"/>
            <a:ext cx="2732088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70585" y="577215"/>
            <a:ext cx="74882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如图所示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4514" name="Picture 2" descr="CB7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6624" y="1009908"/>
            <a:ext cx="3233938" cy="21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595313"/>
            <a:ext cx="7921625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实验时，闭合开关，将滑片移动到某位置，记下电压表和电流表的示数。接下来的操作是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。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903605" marR="0" lvl="0" indent="-5480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．断开开关，结束实验，整理好器材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903605" marR="0" lvl="0" indent="-5480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．将滑片移动到另外几个位置，分别记下电压表和电流表的示数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903605" marR="0" lvl="0" indent="-5480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．换用另一个定值电阻，将滑片移动到某位置，记下电压表和电流表的示数</a:t>
            </a:r>
            <a:endParaRPr kumimoji="0" lang="zh-CN" altLang="en-US" sz="2400" b="1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8365" y="1290320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-34925"/>
            <a:ext cx="79216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(3)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小明记录的实验数据如下表。分析可知，通过定值电阻的电流与其两端的电压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15988" y="1098550"/>
          <a:ext cx="7616826" cy="1646238"/>
        </p:xfrm>
        <a:graphic>
          <a:graphicData uri="http://schemas.openxmlformats.org/drawingml/2006/table">
            <a:tbl>
              <a:tblPr/>
              <a:tblGrid>
                <a:gridCol w="2216334"/>
                <a:gridCol w="900082"/>
                <a:gridCol w="900082"/>
                <a:gridCol w="900082"/>
                <a:gridCol w="900082"/>
                <a:gridCol w="900082"/>
                <a:gridCol w="900082"/>
              </a:tblGrid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实验次数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5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6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2400" b="1" i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/V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0.3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0.6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0.9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1.2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1.5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1.8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46"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2400" b="1" i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/A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0.08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0.15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0.23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0.30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0.38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49580" indent="-44958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/>
                          <a:ea typeface="宋体" panose="02010600030101010101" pitchFamily="2" charset="-122"/>
                          <a:cs typeface="Courier New" panose="02070309020205020404"/>
                        </a:rPr>
                        <a:t>0.45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224338" y="600075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endParaRPr lang="zh-CN" altLang="en-US">
              <a:latin typeface="Calibri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2653348"/>
            <a:ext cx="7921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(4)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有同学建议小明再用其他规格的定值电阻重复以上实验。请对此建议的科学性进行评估：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______________________________________________________________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988" y="3736023"/>
            <a:ext cx="73453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更科学；通过多组实验，得出普遍性的结论，避免了实验的偶然性</a:t>
            </a:r>
            <a:endParaRPr lang="zh-CN" altLang="en-US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Box 8"/>
          <p:cNvSpPr txBox="1">
            <a:spLocks noChangeArrowheads="1"/>
          </p:cNvSpPr>
          <p:nvPr/>
        </p:nvSpPr>
        <p:spPr bwMode="auto">
          <a:xfrm>
            <a:off x="539750" y="484188"/>
            <a:ext cx="8208963" cy="393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449580" marR="0" lvl="0" indent="-44958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9.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小刚用如图所示电路探究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一段电路中电流跟电阻的关系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。实验过程中，当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两点间的电阻由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5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更换为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10 Ω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后，为了完成探究，他应该采取的措施是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．将滑动变阻器滑片适当向右移动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．保持滑动变阻器滑片不动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．将滑动变阻器滑片适当向左移动</a:t>
            </a: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1905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．适当增加电池的节</a:t>
            </a:r>
            <a:r>
              <a:rPr kumimoji="0" lang="zh-CN" altLang="zh-CN" sz="24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数</a:t>
            </a:r>
            <a:endParaRPr kumimoji="0" lang="en-US" altLang="zh-CN" sz="2400" b="1" i="0" u="none" strike="noStrike" kern="1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44958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05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5844" name="Picture 8" descr="CB7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750" y="2139950"/>
            <a:ext cx="2368550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14185" y="1668780"/>
            <a:ext cx="632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pic>
        <p:nvPicPr>
          <p:cNvPr id="3584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17200" y="12319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52"/>
          <p:cNvSpPr txBox="1"/>
          <p:nvPr/>
        </p:nvSpPr>
        <p:spPr>
          <a:xfrm>
            <a:off x="407035" y="586740"/>
            <a:ext cx="824484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相同的灯泡，但发光程度不同，说明流过它们的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电流不同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那么电流大小与哪些因素有关？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流过导体的电流与导体的电阻及加在它两端的电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压存在怎样的定量关系呢？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猜测与假设：</a:t>
            </a:r>
            <a:endParaRPr kumimoji="0" lang="en-US" altLang="zh-CN" sz="24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导体中的电流与导体两端的电压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r>
              <a:rPr kumimoji="0" lang="zh-CN" altLang="zh-CN" sz="2400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zh-CN" altLang="zh-CN" sz="2400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导体中的电流与导体的电阻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2400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Text Box 14"/>
          <p:cNvSpPr txBox="1"/>
          <p:nvPr/>
        </p:nvSpPr>
        <p:spPr>
          <a:xfrm>
            <a:off x="9483725" y="-14287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0" y="309563"/>
            <a:ext cx="5439734" cy="552450"/>
            <a:chOff x="230" y="307"/>
            <a:chExt cx="8566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731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探究电流与电压的关系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" name="矩形 3"/>
          <p:cNvSpPr/>
          <p:nvPr/>
        </p:nvSpPr>
        <p:spPr>
          <a:xfrm>
            <a:off x="168275" y="931545"/>
            <a:ext cx="89750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思考：电阻不变时，电阻上的电流跟电阻两端的电压有什么关系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?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  <a:sym typeface="+mn-ea"/>
              </a:rPr>
              <a:t>给你以下实验器材，如何设计实验？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8" name="Picture 3" descr="H:\2\人教教参资源\九\图\铡刀开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213" y="3817620"/>
            <a:ext cx="1527175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6" descr="H:\2\人教教参资源\九\图\电流表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050" y="3585845"/>
            <a:ext cx="11271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7" descr="H:\2\人教教参资源\九\图\电压表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5625" y="2249170"/>
            <a:ext cx="1290638" cy="131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4" descr="H:\2\人教教参资源\九\图\蓄电池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775" y="2452370"/>
            <a:ext cx="1416050" cy="1325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7" descr="导线.jpg"/>
          <p:cNvPicPr>
            <a:picLocks noChangeAspect="1"/>
          </p:cNvPicPr>
          <p:nvPr/>
        </p:nvPicPr>
        <p:blipFill>
          <a:blip r:embed="rId6">
            <a:lum bright="29999" contrast="29999"/>
          </a:blip>
          <a:srcRect t="15977" b="12196"/>
          <a:stretch>
            <a:fillRect/>
          </a:stretch>
        </p:blipFill>
        <p:spPr>
          <a:xfrm>
            <a:off x="3209925" y="2828608"/>
            <a:ext cx="1214438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" descr="H:\2\人教教参资源\九\ppt\16\16-4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3950" y="3968433"/>
            <a:ext cx="15430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Picture 12" descr="H:\2\人教教参资源\九\图\电阻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9363" y="2877820"/>
            <a:ext cx="1149350" cy="474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Rectangle 2"/>
          <p:cNvSpPr/>
          <p:nvPr/>
        </p:nvSpPr>
        <p:spPr>
          <a:xfrm>
            <a:off x="138430" y="1524318"/>
            <a:ext cx="194040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设计实验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138430" y="291465"/>
            <a:ext cx="193929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猜想或假设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790" y="944245"/>
            <a:ext cx="71780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电阻一定时，电压越高，电路中的电流越大。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24790" y="2049780"/>
            <a:ext cx="7402830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测电阻两端电压，选择什么器材？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如何改变电阻两端电压？怎么操作？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测通过电阻的电流，选择什么器材？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实验过程中的不变量是什么，如何控制其不变？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5.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滑动变阻器在实验中起到什么作用？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1"/>
          <p:cNvSpPr/>
          <p:nvPr/>
        </p:nvSpPr>
        <p:spPr>
          <a:xfrm>
            <a:off x="1484313" y="3683635"/>
            <a:ext cx="14287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latin typeface="Arial" panose="020b0604020202020204" pitchFamily="34" charset="0"/>
              </a:rPr>
              <a:t>电路图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58850" y="1140460"/>
            <a:ext cx="2738438" cy="2389188"/>
            <a:chExt cx="1957" cy="1718"/>
          </a:xfrm>
        </p:grpSpPr>
        <p:sp>
          <p:nvSpPr>
            <p:cNvPr id="9245" name="Rectangle 4"/>
            <p:cNvSpPr/>
            <p:nvPr/>
          </p:nvSpPr>
          <p:spPr>
            <a:xfrm>
              <a:off x="158" y="161"/>
              <a:ext cx="1658" cy="85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000">
                <a:latin typeface="Arial" panose="020b0604020202020204" pitchFamily="34" charset="0"/>
              </a:endParaRPr>
            </a:p>
          </p:txBody>
        </p:sp>
        <p:grpSp>
          <p:nvGrpSpPr>
            <p:cNvPr id="9246" name="Group 5"/>
            <p:cNvGrpSpPr/>
            <p:nvPr/>
          </p:nvGrpSpPr>
          <p:grpSpPr>
            <a:xfrm>
              <a:off x="710" y="0"/>
              <a:ext cx="79" cy="320"/>
              <a:chExt cx="85" cy="340"/>
            </a:xfrm>
          </p:grpSpPr>
          <p:sp>
            <p:nvSpPr>
              <p:cNvPr id="9270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71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72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9247" name="Group 9"/>
            <p:cNvGrpSpPr/>
            <p:nvPr/>
          </p:nvGrpSpPr>
          <p:grpSpPr>
            <a:xfrm>
              <a:off x="1316" y="80"/>
              <a:ext cx="263" cy="161"/>
              <a:chExt cx="256" cy="142"/>
            </a:xfrm>
          </p:grpSpPr>
          <p:sp>
            <p:nvSpPr>
              <p:cNvPr id="9267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8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69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48" name="Rectangle 178"/>
            <p:cNvSpPr/>
            <p:nvPr/>
          </p:nvSpPr>
          <p:spPr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9249" name="Group 14"/>
            <p:cNvGrpSpPr/>
            <p:nvPr/>
          </p:nvGrpSpPr>
          <p:grpSpPr>
            <a:xfrm>
              <a:off x="1361" y="766"/>
              <a:ext cx="596" cy="312"/>
              <a:chExt cx="726" cy="363"/>
            </a:xfrm>
          </p:grpSpPr>
          <p:sp>
            <p:nvSpPr>
              <p:cNvPr id="9263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4" name="Line 182"/>
              <p:cNvSpPr/>
              <p:nvPr/>
            </p:nvSpPr>
            <p:spPr>
              <a:xfrm>
                <a:off x="227" y="0"/>
                <a:ext cx="31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65" name="Line 183"/>
              <p:cNvSpPr/>
              <p:nvPr/>
            </p:nvSpPr>
            <p:spPr>
              <a:xfrm flipH="1"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lg"/>
              </a:ln>
            </p:spPr>
            <p:txBody>
              <a:bodyPr/>
              <a:lstStyle/>
              <a:p/>
            </p:txBody>
          </p:sp>
          <p:sp>
            <p:nvSpPr>
              <p:cNvPr id="9266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50" name="Group 19"/>
            <p:cNvGrpSpPr/>
            <p:nvPr/>
          </p:nvGrpSpPr>
          <p:grpSpPr>
            <a:xfrm>
              <a:off x="0" y="312"/>
              <a:ext cx="284" cy="344"/>
              <a:chExt cx="284" cy="344"/>
            </a:xfrm>
          </p:grpSpPr>
          <p:sp>
            <p:nvSpPr>
              <p:cNvPr id="9261" name="Oval 197"/>
              <p:cNvSpPr/>
              <p:nvPr/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62" name="Text Box 198"/>
              <p:cNvSpPr txBox="1"/>
              <p:nvPr/>
            </p:nvSpPr>
            <p:spPr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9251" name="Group 22"/>
            <p:cNvGrpSpPr/>
            <p:nvPr/>
          </p:nvGrpSpPr>
          <p:grpSpPr>
            <a:xfrm flipV="1">
              <a:off x="158" y="988"/>
              <a:ext cx="974" cy="538"/>
              <a:chExt cx="1049" cy="538"/>
            </a:xfrm>
          </p:grpSpPr>
          <p:sp>
            <p:nvSpPr>
              <p:cNvPr id="9258" name="Line 7"/>
              <p:cNvSpPr/>
              <p:nvPr/>
            </p:nvSpPr>
            <p:spPr>
              <a:xfrm>
                <a:off x="0" y="0"/>
                <a:ext cx="1049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59" name="Line 8"/>
              <p:cNvSpPr/>
              <p:nvPr/>
            </p:nvSpPr>
            <p:spPr>
              <a:xfrm flipH="1">
                <a:off x="0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/>
            </p:txBody>
          </p:sp>
          <p:sp>
            <p:nvSpPr>
              <p:cNvPr id="9260" name="Line 9"/>
              <p:cNvSpPr/>
              <p:nvPr/>
            </p:nvSpPr>
            <p:spPr>
              <a:xfrm flipH="1">
                <a:off x="1049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9252" name="Group 26"/>
            <p:cNvGrpSpPr/>
            <p:nvPr/>
          </p:nvGrpSpPr>
          <p:grpSpPr>
            <a:xfrm>
              <a:off x="510" y="1374"/>
              <a:ext cx="284" cy="344"/>
              <a:chExt cx="284" cy="344"/>
            </a:xfrm>
          </p:grpSpPr>
          <p:sp>
            <p:nvSpPr>
              <p:cNvPr id="9256" name="Oval 190"/>
              <p:cNvSpPr/>
              <p:nvPr/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9257" name="Text Box 191"/>
              <p:cNvSpPr txBox="1"/>
              <p:nvPr/>
            </p:nvSpPr>
            <p:spPr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V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53" name="Text Box 4"/>
            <p:cNvSpPr txBox="1"/>
            <p:nvPr/>
          </p:nvSpPr>
          <p:spPr>
            <a:xfrm>
              <a:off x="510" y="681"/>
              <a:ext cx="342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R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9254" name="Text Box 4"/>
            <p:cNvSpPr txBox="1"/>
            <p:nvPr/>
          </p:nvSpPr>
          <p:spPr>
            <a:xfrm>
              <a:off x="1396" y="1152"/>
              <a:ext cx="505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R'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9255" name="Text Box 116"/>
            <p:cNvSpPr txBox="1"/>
            <p:nvPr/>
          </p:nvSpPr>
          <p:spPr>
            <a:xfrm>
              <a:off x="1361" y="199"/>
              <a:ext cx="226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>
                  <a:latin typeface="Times New Roman" panose="02020603050405020304" pitchFamily="18" charset="0"/>
                </a:rPr>
                <a:t>S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</p:grpSp>
      <p:pic>
        <p:nvPicPr>
          <p:cNvPr id="68" name="Picture 12" descr="H:\2\人教教参资源\九\图\电阻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0" y="2829560"/>
            <a:ext cx="615950" cy="25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Picture 34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450" y="2831148"/>
            <a:ext cx="1049338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" name="Picture 3" descr="H:\2\人教教参资源\九\图\铡刀开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738" y="1143635"/>
            <a:ext cx="65087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Picture 6" descr="H:\2\人教教参资源\九\图\电流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1825" y="2540635"/>
            <a:ext cx="606425" cy="71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Picture 7" descr="H:\2\人教教参资源\九\图\电压表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13" y="3737610"/>
            <a:ext cx="730250" cy="74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" name="Picture 14" descr="H:\2\人教教参资源\九\图\蓄电池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0700" y="1167448"/>
            <a:ext cx="890588" cy="83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" name="未知"/>
          <p:cNvSpPr/>
          <p:nvPr/>
        </p:nvSpPr>
        <p:spPr>
          <a:xfrm>
            <a:off x="6270625" y="1211898"/>
            <a:ext cx="1274763" cy="285750"/>
          </a:xfrm>
          <a:custGeom>
            <a:gdLst>
              <a:gd name="txL" fmla="*/ 0 w 684"/>
              <a:gd name="txT" fmla="*/ 0 h 460"/>
              <a:gd name="txR" fmla="*/ 684 w 684"/>
              <a:gd name="txB" fmla="*/ 460 h 46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84" h="460">
                <a:moveTo>
                  <a:pt x="0" y="52"/>
                </a:moveTo>
                <a:cubicBezTo>
                  <a:pt x="39" y="49"/>
                  <a:pt x="173" y="0"/>
                  <a:pt x="240" y="34"/>
                </a:cubicBezTo>
                <a:cubicBezTo>
                  <a:pt x="308" y="68"/>
                  <a:pt x="345" y="184"/>
                  <a:pt x="404" y="253"/>
                </a:cubicBezTo>
                <a:cubicBezTo>
                  <a:pt x="463" y="321"/>
                  <a:pt x="548" y="430"/>
                  <a:pt x="595" y="445"/>
                </a:cubicBezTo>
                <a:cubicBezTo>
                  <a:pt x="642" y="460"/>
                  <a:pt x="666" y="366"/>
                  <a:pt x="684" y="345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未知"/>
          <p:cNvSpPr/>
          <p:nvPr/>
        </p:nvSpPr>
        <p:spPr>
          <a:xfrm>
            <a:off x="7935913" y="1391285"/>
            <a:ext cx="477837" cy="1584325"/>
          </a:xfrm>
          <a:custGeom>
            <a:gdLst>
              <a:gd name="txL" fmla="*/ 0 w 529"/>
              <a:gd name="txT" fmla="*/ 0 h 860"/>
              <a:gd name="txR" fmla="*/ 529 w 529"/>
              <a:gd name="txB" fmla="*/ 860 h 86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29" h="860">
                <a:moveTo>
                  <a:pt x="0" y="26"/>
                </a:moveTo>
                <a:cubicBezTo>
                  <a:pt x="42" y="33"/>
                  <a:pt x="162" y="0"/>
                  <a:pt x="243" y="71"/>
                </a:cubicBezTo>
                <a:cubicBezTo>
                  <a:pt x="324" y="142"/>
                  <a:pt x="445" y="323"/>
                  <a:pt x="487" y="454"/>
                </a:cubicBezTo>
                <a:cubicBezTo>
                  <a:pt x="529" y="585"/>
                  <a:pt x="494" y="776"/>
                  <a:pt x="496" y="86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未知"/>
          <p:cNvSpPr/>
          <p:nvPr/>
        </p:nvSpPr>
        <p:spPr>
          <a:xfrm>
            <a:off x="6491288" y="2951798"/>
            <a:ext cx="1223962" cy="776287"/>
          </a:xfrm>
          <a:custGeom>
            <a:gdLst>
              <a:gd name="txL" fmla="*/ 0 w 593"/>
              <a:gd name="txT" fmla="*/ 0 h 403"/>
              <a:gd name="txR" fmla="*/ 593 w 593"/>
              <a:gd name="txB" fmla="*/ 403 h 403"/>
            </a:gdLst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93" h="402">
                <a:moveTo>
                  <a:pt x="0" y="0"/>
                </a:moveTo>
                <a:cubicBezTo>
                  <a:pt x="33" y="45"/>
                  <a:pt x="144" y="205"/>
                  <a:pt x="200" y="264"/>
                </a:cubicBezTo>
                <a:cubicBezTo>
                  <a:pt x="256" y="323"/>
                  <a:pt x="275" y="339"/>
                  <a:pt x="334" y="354"/>
                </a:cubicBezTo>
                <a:cubicBezTo>
                  <a:pt x="394" y="368"/>
                  <a:pt x="524" y="403"/>
                  <a:pt x="558" y="354"/>
                </a:cubicBezTo>
                <a:cubicBezTo>
                  <a:pt x="593" y="305"/>
                  <a:pt x="548" y="120"/>
                  <a:pt x="545" y="58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未知"/>
          <p:cNvSpPr/>
          <p:nvPr/>
        </p:nvSpPr>
        <p:spPr>
          <a:xfrm>
            <a:off x="6396038" y="2908935"/>
            <a:ext cx="263525" cy="1398588"/>
          </a:xfrm>
          <a:custGeom>
            <a:gdLst>
              <a:gd name="txL" fmla="*/ 0 w 355"/>
              <a:gd name="txT" fmla="*/ 0 h 1010"/>
              <a:gd name="txR" fmla="*/ 355 w 355"/>
              <a:gd name="txB" fmla="*/ 1010 h 1010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55" h="1010">
                <a:moveTo>
                  <a:pt x="0" y="1010"/>
                </a:moveTo>
                <a:cubicBezTo>
                  <a:pt x="35" y="1004"/>
                  <a:pt x="160" y="1006"/>
                  <a:pt x="213" y="967"/>
                </a:cubicBezTo>
                <a:cubicBezTo>
                  <a:pt x="266" y="928"/>
                  <a:pt x="297" y="869"/>
                  <a:pt x="315" y="777"/>
                </a:cubicBezTo>
                <a:cubicBezTo>
                  <a:pt x="334" y="684"/>
                  <a:pt x="355" y="542"/>
                  <a:pt x="322" y="412"/>
                </a:cubicBezTo>
                <a:cubicBezTo>
                  <a:pt x="289" y="283"/>
                  <a:pt x="160" y="86"/>
                  <a:pt x="118" y="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未知"/>
          <p:cNvSpPr/>
          <p:nvPr/>
        </p:nvSpPr>
        <p:spPr>
          <a:xfrm>
            <a:off x="5837238" y="2932748"/>
            <a:ext cx="314325" cy="1428750"/>
          </a:xfrm>
          <a:custGeom>
            <a:gdLst>
              <a:gd name="txL" fmla="*/ 0 w 274"/>
              <a:gd name="txT" fmla="*/ 0 h 1028"/>
              <a:gd name="txR" fmla="*/ 274 w 274"/>
              <a:gd name="txB" fmla="*/ 1028 h 1028"/>
            </a:gdLst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4" h="1028">
                <a:moveTo>
                  <a:pt x="198" y="0"/>
                </a:moveTo>
                <a:cubicBezTo>
                  <a:pt x="175" y="84"/>
                  <a:pt x="90" y="376"/>
                  <a:pt x="58" y="504"/>
                </a:cubicBezTo>
                <a:cubicBezTo>
                  <a:pt x="26" y="632"/>
                  <a:pt x="0" y="688"/>
                  <a:pt x="4" y="770"/>
                </a:cubicBezTo>
                <a:cubicBezTo>
                  <a:pt x="8" y="852"/>
                  <a:pt x="35" y="960"/>
                  <a:pt x="80" y="994"/>
                </a:cubicBezTo>
                <a:cubicBezTo>
                  <a:pt x="125" y="1028"/>
                  <a:pt x="234" y="978"/>
                  <a:pt x="274" y="974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未知"/>
          <p:cNvSpPr/>
          <p:nvPr/>
        </p:nvSpPr>
        <p:spPr>
          <a:xfrm>
            <a:off x="4745038" y="2932748"/>
            <a:ext cx="1300162" cy="296862"/>
          </a:xfrm>
          <a:custGeom>
            <a:gdLst>
              <a:gd name="txL" fmla="*/ 0 w 718"/>
              <a:gd name="txT" fmla="*/ 0 h 259"/>
              <a:gd name="txR" fmla="*/ 718 w 718"/>
              <a:gd name="txB" fmla="*/ 259 h 259"/>
            </a:gdLst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718" h="259">
                <a:moveTo>
                  <a:pt x="0" y="76"/>
                </a:moveTo>
                <a:cubicBezTo>
                  <a:pt x="19" y="102"/>
                  <a:pt x="58" y="201"/>
                  <a:pt x="109" y="229"/>
                </a:cubicBezTo>
                <a:cubicBezTo>
                  <a:pt x="160" y="257"/>
                  <a:pt x="247" y="259"/>
                  <a:pt x="307" y="245"/>
                </a:cubicBezTo>
                <a:cubicBezTo>
                  <a:pt x="367" y="232"/>
                  <a:pt x="399" y="187"/>
                  <a:pt x="467" y="146"/>
                </a:cubicBezTo>
                <a:cubicBezTo>
                  <a:pt x="535" y="105"/>
                  <a:pt x="666" y="30"/>
                  <a:pt x="718" y="0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未知"/>
          <p:cNvSpPr/>
          <p:nvPr/>
        </p:nvSpPr>
        <p:spPr>
          <a:xfrm>
            <a:off x="4149725" y="1348423"/>
            <a:ext cx="1668463" cy="1727200"/>
          </a:xfrm>
          <a:custGeom>
            <a:gdLst>
              <a:gd name="txL" fmla="*/ 0 w 1030"/>
              <a:gd name="txT" fmla="*/ 0 h 1394"/>
              <a:gd name="txR" fmla="*/ 1030 w 1030"/>
              <a:gd name="txB" fmla="*/ 1394 h 1394"/>
            </a:gdLst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0" h="1394">
                <a:moveTo>
                  <a:pt x="1030" y="33"/>
                </a:moveTo>
                <a:cubicBezTo>
                  <a:pt x="1007" y="34"/>
                  <a:pt x="991" y="0"/>
                  <a:pt x="891" y="39"/>
                </a:cubicBezTo>
                <a:cubicBezTo>
                  <a:pt x="791" y="78"/>
                  <a:pt x="567" y="156"/>
                  <a:pt x="428" y="265"/>
                </a:cubicBezTo>
                <a:cubicBezTo>
                  <a:pt x="289" y="374"/>
                  <a:pt x="114" y="525"/>
                  <a:pt x="57" y="695"/>
                </a:cubicBezTo>
                <a:cubicBezTo>
                  <a:pt x="0" y="865"/>
                  <a:pt x="46" y="1170"/>
                  <a:pt x="85" y="1282"/>
                </a:cubicBezTo>
                <a:cubicBezTo>
                  <a:pt x="124" y="1394"/>
                  <a:pt x="247" y="1347"/>
                  <a:pt x="289" y="1364"/>
                </a:cubicBezTo>
              </a:path>
            </a:pathLst>
          </a:custGeom>
          <a:noFill/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燕尾形箭头 80"/>
          <p:cNvSpPr/>
          <p:nvPr/>
        </p:nvSpPr>
        <p:spPr>
          <a:xfrm>
            <a:off x="3435350" y="2904173"/>
            <a:ext cx="587375" cy="217488"/>
          </a:xfrm>
          <a:prstGeom prst="notch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1"/>
          <p:cNvSpPr/>
          <p:nvPr/>
        </p:nvSpPr>
        <p:spPr>
          <a:xfrm>
            <a:off x="5595938" y="4537710"/>
            <a:ext cx="11811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实物</a:t>
            </a:r>
            <a:r>
              <a:rPr lang="zh-CN" altLang="zh-CN" sz="2400" b="1">
                <a:latin typeface="Arial" panose="020b0604020202020204" pitchFamily="34" charset="0"/>
              </a:rPr>
              <a:t>图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138430" y="312103"/>
            <a:ext cx="1940400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设计实验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1" grpId="0"/>
      <p:bldP spid="82" grpId="0"/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314960" y="254000"/>
            <a:ext cx="845566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实验步骤：</a:t>
            </a:r>
            <a:endParaRPr kumimoji="0" lang="en-US" altLang="zh-CN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根据电路图连接电路。连接电路时开关应断开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，滑动变阻器的滑片移到阻值最大位置，电流表、电压表应选择合适量程，正负接线柱不要接反了。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检查电路无误后，闭合开关，移动滑动变阻器的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滑片，读出电压表和电流表的示数，记录在表格中。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再移动滑动变阻器的滑片，重做步骤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整理器材。</a:t>
            </a:r>
            <a:endParaRPr kumimoji="0" lang="zh-CN" altLang="zh-CN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63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charRg st="163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74" name="矩形 2"/>
          <p:cNvSpPr/>
          <p:nvPr/>
        </p:nvSpPr>
        <p:spPr>
          <a:xfrm>
            <a:off x="520700" y="384175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数据记录：</a:t>
            </a:r>
            <a:endParaRPr lang="zh-CN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3" name="Group 152"/>
          <p:cNvGraphicFramePr>
            <a:graphicFrameLocks noGrp="1"/>
          </p:cNvGraphicFramePr>
          <p:nvPr/>
        </p:nvGraphicFramePr>
        <p:xfrm>
          <a:off x="531813" y="1931988"/>
          <a:ext cx="7640637" cy="1600200"/>
        </p:xfrm>
        <a:graphic>
          <a:graphicData uri="http://schemas.openxmlformats.org/drawingml/2006/table">
            <a:tbl>
              <a:tblPr/>
              <a:tblGrid>
                <a:gridCol w="1673225"/>
                <a:gridCol w="946150"/>
                <a:gridCol w="946150"/>
                <a:gridCol w="1019175"/>
                <a:gridCol w="1019175"/>
                <a:gridCol w="1090612"/>
                <a:gridCol w="946150"/>
              </a:tblGrid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</a:t>
                      </a:r>
                      <a:r>
                        <a:rPr kumimoji="0" lang="el-G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75"/>
          <p:cNvGrpSpPr/>
          <p:nvPr/>
        </p:nvGrpSpPr>
        <p:grpSpPr>
          <a:xfrm>
            <a:off x="2124075" y="3000375"/>
            <a:ext cx="6075363" cy="533400"/>
            <a:chExt cx="3936" cy="336"/>
          </a:xfrm>
        </p:grpSpPr>
        <p:sp>
          <p:nvSpPr>
            <p:cNvPr id="11310" name="Rectangle 76"/>
            <p:cNvSpPr/>
            <p:nvPr/>
          </p:nvSpPr>
          <p:spPr>
            <a:xfrm>
              <a:off x="3312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0.6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311" name="Rectangle 77"/>
            <p:cNvSpPr/>
            <p:nvPr/>
          </p:nvSpPr>
          <p:spPr>
            <a:xfrm>
              <a:off x="2592" y="0"/>
              <a:ext cx="72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0.5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312" name="Rectangle 78"/>
            <p:cNvSpPr/>
            <p:nvPr/>
          </p:nvSpPr>
          <p:spPr>
            <a:xfrm>
              <a:off x="1920" y="0"/>
              <a:ext cx="6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0.4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313" name="Rectangle 79"/>
            <p:cNvSpPr/>
            <p:nvPr/>
          </p:nvSpPr>
          <p:spPr>
            <a:xfrm>
              <a:off x="1248" y="0"/>
              <a:ext cx="6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0.3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314" name="Rectangle 80"/>
            <p:cNvSpPr/>
            <p:nvPr/>
          </p:nvSpPr>
          <p:spPr>
            <a:xfrm>
              <a:off x="624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0.2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315" name="Rectangle 81"/>
            <p:cNvSpPr/>
            <p:nvPr/>
          </p:nvSpPr>
          <p:spPr>
            <a:xfrm>
              <a:off x="0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buNone/>
              </a:pP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0.1</a:t>
              </a:r>
              <a:endPara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1305" name="Text Box 83"/>
          <p:cNvSpPr txBox="1"/>
          <p:nvPr/>
        </p:nvSpPr>
        <p:spPr>
          <a:xfrm>
            <a:off x="712788" y="1978025"/>
            <a:ext cx="16652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电阻</a:t>
            </a:r>
            <a:r>
              <a:rPr lang="en-US" altLang="zh-CN" sz="2400" b="1" i="1">
                <a:latin typeface="Times New Roman" panose="02020603050405020304" pitchFamily="18" charset="0"/>
              </a:rPr>
              <a:t>R</a:t>
            </a:r>
            <a:endParaRPr lang="el-GR" altLang="en-US" sz="24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1306" name="AutoShape 84"/>
          <p:cNvSpPr/>
          <p:nvPr/>
        </p:nvSpPr>
        <p:spPr>
          <a:xfrm flipH="1" flipV="1">
            <a:off x="242888" y="4183063"/>
            <a:ext cx="1214437" cy="495300"/>
          </a:xfrm>
          <a:prstGeom prst="wedgeRoundRectCallout">
            <a:avLst>
              <a:gd name="adj1" fmla="val -36931"/>
              <a:gd name="adj2" fmla="val 31025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自变量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1307" name="AutoShape 85"/>
          <p:cNvSpPr/>
          <p:nvPr/>
        </p:nvSpPr>
        <p:spPr>
          <a:xfrm flipH="1" flipV="1">
            <a:off x="2366963" y="4048125"/>
            <a:ext cx="1349375" cy="495300"/>
          </a:xfrm>
          <a:prstGeom prst="wedgeRoundRectCallout">
            <a:avLst>
              <a:gd name="adj1" fmla="val 98588"/>
              <a:gd name="adj2" fmla="val 17500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因变量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7" name="AutoShape 86"/>
          <p:cNvSpPr/>
          <p:nvPr/>
        </p:nvSpPr>
        <p:spPr>
          <a:xfrm flipH="1">
            <a:off x="971550" y="1122363"/>
            <a:ext cx="1574800" cy="495300"/>
          </a:xfrm>
          <a:prstGeom prst="wedgeRoundRectCallout">
            <a:avLst>
              <a:gd name="adj1" fmla="val 38102"/>
              <a:gd name="adj2" fmla="val 139741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控制变量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6" grpId="0"/>
      <p:bldP spid="11307" grpId="0"/>
      <p:bldP spid="37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UNIT_TABLE_BEAUTIFY" val="smartTable{3e0ae227-1b24-4870-bc7f-d287bf6cc7e9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206</Paragraphs>
  <Slides>35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8">
      <vt:lpstr>Arial</vt:lpstr>
      <vt:lpstr>Times New Roman</vt:lpstr>
      <vt:lpstr>黑体</vt:lpstr>
      <vt:lpstr>宋体</vt:lpstr>
      <vt:lpstr>Calibri Light</vt:lpstr>
      <vt:lpstr>Calibri</vt:lpstr>
      <vt:lpstr>微软雅黑</vt:lpstr>
      <vt:lpstr>华文细黑</vt:lpstr>
      <vt:lpstr>Helvetica</vt:lpstr>
      <vt:lpstr>方正舒体</vt:lpstr>
      <vt:lpstr>隶书</vt:lpstr>
      <vt:lpstr>Courier New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2021-10-25T17:01:19.449</cp:lastPrinted>
  <dcterms:created xsi:type="dcterms:W3CDTF">2021-10-25T17:01:19Z</dcterms:created>
  <dcterms:modified xsi:type="dcterms:W3CDTF">2021-10-25T09:01:20Z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