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fntdata" ContentType="application/x-fontdata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  <p:sldMasterId id="2147483657" r:id="rId2"/>
    <p:sldMasterId id="2147483664" r:id="rId3"/>
  </p:sldMasterIdLst>
  <p:sldIdLst>
    <p:sldId id="856" r:id="rId4"/>
    <p:sldId id="313" r:id="rId5"/>
    <p:sldId id="562" r:id="rId6"/>
    <p:sldId id="307" r:id="rId7"/>
    <p:sldId id="795" r:id="rId8"/>
    <p:sldId id="727" r:id="rId9"/>
    <p:sldId id="563" r:id="rId10"/>
    <p:sldId id="756" r:id="rId11"/>
    <p:sldId id="666" r:id="rId12"/>
    <p:sldId id="797" r:id="rId13"/>
    <p:sldId id="800" r:id="rId14"/>
    <p:sldId id="757" r:id="rId15"/>
    <p:sldId id="665" r:id="rId16"/>
    <p:sldId id="802" r:id="rId17"/>
    <p:sldId id="803" r:id="rId18"/>
    <p:sldId id="728" r:id="rId19"/>
    <p:sldId id="823" r:id="rId20"/>
    <p:sldId id="824" r:id="rId21"/>
    <p:sldId id="825" r:id="rId22"/>
    <p:sldId id="730" r:id="rId23"/>
    <p:sldId id="732" r:id="rId24"/>
    <p:sldId id="826" r:id="rId25"/>
    <p:sldId id="780" r:id="rId26"/>
    <p:sldId id="309" r:id="rId27"/>
    <p:sldId id="661" r:id="rId28"/>
    <p:sldId id="778" r:id="rId29"/>
    <p:sldId id="480" r:id="rId30"/>
    <p:sldId id="751" r:id="rId31"/>
    <p:sldId id="752" r:id="rId32"/>
    <p:sldId id="893" r:id="rId33"/>
    <p:sldId id="894" r:id="rId34"/>
    <p:sldId id="895" r:id="rId35"/>
    <p:sldId id="896" r:id="rId36"/>
    <p:sldId id="898" r:id="rId37"/>
    <p:sldId id="899" r:id="rId38"/>
    <p:sldId id="900" r:id="rId39"/>
    <p:sldId id="901" r:id="rId40"/>
  </p:sldIdLst>
  <p:sldSz cx="9144000" cy="5143500"/>
  <p:notesSz cx="6858000" cy="9144000"/>
  <p:embeddedFontLst>
    <p:embeddedFont>
      <p:font typeface="黑体" panose="02010609060101010101" pitchFamily="49" charset="-122"/>
      <p:regular r:id="rId42"/>
    </p:embeddedFont>
    <p:embeddedFont>
      <p:font typeface="微软雅黑" panose="020B0503020204020204" charset="-122"/>
      <p:regular r:id="rId43"/>
    </p:embeddedFont>
    <p:embeddedFont>
      <p:font typeface="华文细黑" panose="02010600040101010101" charset="-122"/>
      <p:regular r:id="rId44"/>
    </p:embeddedFont>
    <p:embeddedFont>
      <p:font typeface="方正舒体" panose="02010601030101010101" pitchFamily="2" charset="-122"/>
      <p:regular r:id="rId45"/>
    </p:embeddedFont>
    <p:embeddedFont>
      <p:font typeface="楷体_GB2312" panose="02010600030101010101" pitchFamily="49" charset="-122"/>
      <p:regular r:id="rId46"/>
    </p:embeddedFont>
    <p:embeddedFont>
      <p:font typeface="华文中宋" panose="02010600040101010101" charset="-122"/>
      <p:regular r:id="rId47"/>
    </p:embeddedFont>
  </p:embeddedFontLst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72"/>
    <p:restoredTop sz="95154"/>
  </p:normalViewPr>
  <p:slideViewPr>
    <p:cSldViewPr snapToGrid="0" showGuides="1">
      <p:cViewPr varScale="1">
        <p:scale>
          <a:sx n="143" d="100"/>
          <a:sy n="143" d="100"/>
        </p:scale>
        <p:origin x="798" y="126"/>
      </p:cViewPr>
      <p:guideLst>
        <p:guide orient="horz" pos="1767"/>
        <p:guide pos="290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36003" cy="36003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tags" Target="tags/tag3.xml" /><Relationship Id="rId42" Type="http://schemas.openxmlformats.org/officeDocument/2006/relationships/font" Target="fonts/font1.fntdata" /><Relationship Id="rId43" Type="http://schemas.openxmlformats.org/officeDocument/2006/relationships/font" Target="fonts/font2.fntdata" /><Relationship Id="rId44" Type="http://schemas.openxmlformats.org/officeDocument/2006/relationships/font" Target="fonts/font3.fntdata" /><Relationship Id="rId45" Type="http://schemas.openxmlformats.org/officeDocument/2006/relationships/font" Target="fonts/font4.fntdata" /><Relationship Id="rId46" Type="http://schemas.openxmlformats.org/officeDocument/2006/relationships/font" Target="fonts/font5.fntdata" /><Relationship Id="rId47" Type="http://schemas.openxmlformats.org/officeDocument/2006/relationships/font" Target="fonts/font6.fntdata" /><Relationship Id="rId48" Type="http://schemas.openxmlformats.org/officeDocument/2006/relationships/presProps" Target="presProps.xml" /><Relationship Id="rId49" Type="http://schemas.openxmlformats.org/officeDocument/2006/relationships/viewProps" Target="viewProps.xml" /><Relationship Id="rId5" Type="http://schemas.openxmlformats.org/officeDocument/2006/relationships/slide" Target="slides/slide2.xml" /><Relationship Id="rId50" Type="http://schemas.openxmlformats.org/officeDocument/2006/relationships/theme" Target="theme/theme1.xml" /><Relationship Id="rId51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wmf" /><Relationship Id="rId2" Type="http://schemas.openxmlformats.org/officeDocument/2006/relationships/image" Target="../media/image26.wmf" /><Relationship Id="rId3" Type="http://schemas.openxmlformats.org/officeDocument/2006/relationships/image" Target="../media/image27.wmf" /><Relationship Id="rId4" Type="http://schemas.openxmlformats.org/officeDocument/2006/relationships/image" Target="../media/image28.wmf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BF3DF07-D3D9-402D-8A1A-0DC8D0195F91}" type="datetimeFigureOut">
              <a:rPr lang="zh-CN" altLang="en-US"/>
              <a:t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8D5885B-0E6C-4645-A9C7-DA1B3999917D}" type="slidenum">
              <a:rPr lang="zh-CN" altLang="en-US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slideLayout" Target="../slideLayouts/slideLayout10.xml" /><Relationship Id="rId3" Type="http://schemas.openxmlformats.org/officeDocument/2006/relationships/slideLayout" Target="../slideLayouts/slideLayout11.xml" /><Relationship Id="rId4" Type="http://schemas.openxmlformats.org/officeDocument/2006/relationships/slideLayout" Target="../slideLayouts/slideLayout12.xml" /><Relationship Id="rId5" Type="http://schemas.openxmlformats.org/officeDocument/2006/relationships/slideLayout" Target="../slideLayouts/slideLayout13.xml" /><Relationship Id="rId6" Type="http://schemas.openxmlformats.org/officeDocument/2006/relationships/slideLayout" Target="../slideLayouts/slideLayout14.xml" /><Relationship Id="rId7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slideLayout" Target="../slideLayouts/slideLayout16.xml" /><Relationship Id="rId3" Type="http://schemas.openxmlformats.org/officeDocument/2006/relationships/slideLayout" Target="../slideLayouts/slideLayout17.xml" /><Relationship Id="rId4" Type="http://schemas.openxmlformats.org/officeDocument/2006/relationships/slideLayout" Target="../slideLayouts/slideLayout18.xml" /><Relationship Id="rId5" Type="http://schemas.openxmlformats.org/officeDocument/2006/relationships/slideLayout" Target="../slideLayouts/slideLayout19.xml" /><Relationship Id="rId6" Type="http://schemas.openxmlformats.org/officeDocument/2006/relationships/slideLayout" Target="../slideLayouts/slideLayout20.xml" /><Relationship Id="rId7" Type="http://schemas.openxmlformats.org/officeDocument/2006/relationships/theme" Target="../theme/theme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 userDrawn="1"/>
        </p:nvSpPr>
        <p:spPr>
          <a:xfrm>
            <a:off x="0" y="0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 userDrawn="1"/>
        </p:nvSpPr>
        <p:spPr>
          <a:xfrm>
            <a:off x="0" y="0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 userDrawn="1"/>
        </p:nvSpPr>
        <p:spPr>
          <a:xfrm>
            <a:off x="0" y="0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image" Target="../media/image12.jpeg" /><Relationship Id="rId4" Type="http://schemas.openxmlformats.org/officeDocument/2006/relationships/image" Target="../media/image13.jpeg" /><Relationship Id="rId5" Type="http://schemas.openxmlformats.org/officeDocument/2006/relationships/image" Target="../media/image14.png" /><Relationship Id="rId6" Type="http://schemas.openxmlformats.org/officeDocument/2006/relationships/image" Target="../media/image15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Relationship Id="rId3" Type="http://schemas.openxmlformats.org/officeDocument/2006/relationships/hyperlink" Target="1.&#25506;&#31350;&#23548;&#20307;&#30005;&#38459;&#19982;&#21738;&#20123;&#22240;&#32032;&#26377;&#20851;&#65288;&#38271;&#24230;&#65289;.wmv" TargetMode="External" /><Relationship Id="rId4" Type="http://schemas.openxmlformats.org/officeDocument/2006/relationships/image" Target="../media/image1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jpeg" /><Relationship Id="rId3" Type="http://schemas.openxmlformats.org/officeDocument/2006/relationships/hyperlink" Target="1.&#25506;&#31350;&#23548;&#20307;&#30005;&#38459;&#19982;&#21738;&#20123;&#22240;&#32032;&#26377;&#20851;&#65288;&#27178;&#25130;&#38754;&#31215;&#65289;.wmv" TargetMode="External" /><Relationship Id="rId4" Type="http://schemas.openxmlformats.org/officeDocument/2006/relationships/image" Target="../media/image19.png" /><Relationship Id="rId5" Type="http://schemas.openxmlformats.org/officeDocument/2006/relationships/image" Target="../media/image2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jpeg" /><Relationship Id="rId3" Type="http://schemas.openxmlformats.org/officeDocument/2006/relationships/hyperlink" Target="1.&#25506;&#31350;&#23548;&#20307;&#30005;&#38459;&#19982;&#21738;&#20123;&#22240;&#32032;&#26377;&#20851;&#65288;&#26448;&#26009;&#65289;.wmv" TargetMode="External" /><Relationship Id="rId4" Type="http://schemas.openxmlformats.org/officeDocument/2006/relationships/image" Target="../media/image22.png" /><Relationship Id="rId5" Type="http://schemas.openxmlformats.org/officeDocument/2006/relationships/image" Target="../media/image2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vmlDrawing" Target="../drawings/vmlDrawing1.v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25.wmf" /><Relationship Id="rId4" Type="http://schemas.openxmlformats.org/officeDocument/2006/relationships/oleObject" Target="../embeddings/oleObject2.bin" TargetMode="Internal" /><Relationship Id="rId5" Type="http://schemas.openxmlformats.org/officeDocument/2006/relationships/image" Target="../media/image26.wmf" /><Relationship Id="rId6" Type="http://schemas.openxmlformats.org/officeDocument/2006/relationships/oleObject" Target="../embeddings/oleObject3.bin" TargetMode="Internal" /><Relationship Id="rId7" Type="http://schemas.openxmlformats.org/officeDocument/2006/relationships/image" Target="../media/image27.wmf" /><Relationship Id="rId8" Type="http://schemas.openxmlformats.org/officeDocument/2006/relationships/oleObject" Target="../embeddings/oleObject4.bin" TargetMode="Internal" /><Relationship Id="rId9" Type="http://schemas.openxmlformats.org/officeDocument/2006/relationships/image" Target="../media/image28.wmf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0.png" /><Relationship Id="rId3" Type="http://schemas.openxmlformats.org/officeDocument/2006/relationships/image" Target="../media/image31.png" /><Relationship Id="rId4" Type="http://schemas.openxmlformats.org/officeDocument/2006/relationships/image" Target="../media/image32.png" /><Relationship Id="rId5" Type="http://schemas.openxmlformats.org/officeDocument/2006/relationships/image" Target="../media/image33.png" /><Relationship Id="rId6" Type="http://schemas.openxmlformats.org/officeDocument/2006/relationships/image" Target="../media/image34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5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36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37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2.xml" /><Relationship Id="rId3" Type="http://schemas.openxmlformats.org/officeDocument/2006/relationships/image" Target="../media/image38.png" /><Relationship Id="rId4" Type="http://schemas.openxmlformats.org/officeDocument/2006/relationships/image" Target="../media/image3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10" name="文本框 25"/>
          <p:cNvSpPr txBox="1"/>
          <p:nvPr/>
        </p:nvSpPr>
        <p:spPr>
          <a:xfrm>
            <a:off x="1747838" y="890588"/>
            <a:ext cx="5705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人教版初中物理九年级第十六章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099" name="AutoShape 593"/>
          <p:cNvPicPr/>
          <p:nvPr/>
        </p:nvPicPr>
        <p:blipFill>
          <a:blip r:embed="rId2"/>
          <a:stretch>
            <a:fillRect/>
          </a:stretch>
        </p:blipFill>
        <p:spPr>
          <a:xfrm>
            <a:off x="2874963" y="3136900"/>
            <a:ext cx="879475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AutoShape 593"/>
          <p:cNvPicPr/>
          <p:nvPr/>
        </p:nvPicPr>
        <p:blipFill>
          <a:blip r:embed="rId2"/>
          <a:stretch>
            <a:fillRect/>
          </a:stretch>
        </p:blipFill>
        <p:spPr>
          <a:xfrm>
            <a:off x="4814888" y="3136900"/>
            <a:ext cx="879475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圆角矩形 80"/>
          <p:cNvPicPr/>
          <p:nvPr/>
        </p:nvPicPr>
        <p:blipFill>
          <a:blip r:embed="rId3"/>
          <a:stretch>
            <a:fillRect/>
          </a:stretch>
        </p:blipFill>
        <p:spPr>
          <a:xfrm>
            <a:off x="1746250" y="2911475"/>
            <a:ext cx="1365250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文本框 17">
            <a:hlinkClick/>
          </p:cNvPr>
          <p:cNvSpPr txBox="1"/>
          <p:nvPr/>
        </p:nvSpPr>
        <p:spPr>
          <a:xfrm>
            <a:off x="1890713" y="2984500"/>
            <a:ext cx="1081087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情景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引入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03" name="圆角矩形 80"/>
          <p:cNvPicPr/>
          <p:nvPr/>
        </p:nvPicPr>
        <p:blipFill>
          <a:blip r:embed="rId3"/>
          <a:stretch>
            <a:fillRect/>
          </a:stretch>
        </p:blipFill>
        <p:spPr>
          <a:xfrm>
            <a:off x="3595688" y="2908300"/>
            <a:ext cx="1365250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文本框 19">
            <a:hlinkClick/>
          </p:cNvPr>
          <p:cNvSpPr txBox="1"/>
          <p:nvPr/>
        </p:nvSpPr>
        <p:spPr>
          <a:xfrm>
            <a:off x="3762375" y="3057525"/>
            <a:ext cx="1008063" cy="9350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</a:t>
            </a:r>
            <a:endParaRPr lang="zh-CN" altLang="en-US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</a:t>
            </a:r>
            <a:endParaRPr lang="zh-CN" altLang="en-US" b="1"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pic>
        <p:nvPicPr>
          <p:cNvPr id="4105" name="圆角矩形 80"/>
          <p:cNvPicPr/>
          <p:nvPr/>
        </p:nvPicPr>
        <p:blipFill>
          <a:blip r:embed="rId3"/>
          <a:stretch>
            <a:fillRect/>
          </a:stretch>
        </p:blipFill>
        <p:spPr>
          <a:xfrm>
            <a:off x="5500688" y="2908300"/>
            <a:ext cx="1365250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6" name="文本框 21">
            <a:hlinkClick/>
          </p:cNvPr>
          <p:cNvSpPr txBox="1"/>
          <p:nvPr/>
        </p:nvSpPr>
        <p:spPr>
          <a:xfrm>
            <a:off x="5635625" y="2984500"/>
            <a:ext cx="1079500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</a:t>
            </a:r>
            <a:endParaRPr lang="zh-CN" altLang="en-US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b="1"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pic>
        <p:nvPicPr>
          <p:cNvPr id="4107" name="AutoShape 593"/>
          <p:cNvPicPr/>
          <p:nvPr/>
        </p:nvPicPr>
        <p:blipFill>
          <a:blip r:embed="rId2"/>
          <a:stretch>
            <a:fillRect/>
          </a:stretch>
        </p:blipFill>
        <p:spPr>
          <a:xfrm>
            <a:off x="6719888" y="3136900"/>
            <a:ext cx="879475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8" name="圆角矩形 80"/>
          <p:cNvPicPr/>
          <p:nvPr/>
        </p:nvPicPr>
        <p:blipFill>
          <a:blip r:embed="rId3"/>
          <a:stretch>
            <a:fillRect/>
          </a:stretch>
        </p:blipFill>
        <p:spPr>
          <a:xfrm>
            <a:off x="7435850" y="2911475"/>
            <a:ext cx="1365250" cy="1373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9" name="文本框 24">
            <a:hlinkClick action="ppaction://noaction"/>
          </p:cNvPr>
          <p:cNvSpPr txBox="1"/>
          <p:nvPr/>
        </p:nvSpPr>
        <p:spPr>
          <a:xfrm>
            <a:off x="7580313" y="2984500"/>
            <a:ext cx="1079500" cy="1079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随堂</a:t>
            </a:r>
            <a:endParaRPr lang="zh-CN" altLang="en-US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训练</a:t>
            </a:r>
            <a:endParaRPr lang="zh-CN" altLang="en-US" b="1"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pic>
        <p:nvPicPr>
          <p:cNvPr id="4111" name="AutoShape 593"/>
          <p:cNvPicPr/>
          <p:nvPr/>
        </p:nvPicPr>
        <p:blipFill>
          <a:blip r:embed="rId2"/>
          <a:stretch>
            <a:fillRect/>
          </a:stretch>
        </p:blipFill>
        <p:spPr>
          <a:xfrm>
            <a:off x="1312863" y="3176588"/>
            <a:ext cx="879475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2" name="圆角矩形 80"/>
          <p:cNvPicPr/>
          <p:nvPr/>
        </p:nvPicPr>
        <p:blipFill>
          <a:blip r:embed="rId3"/>
          <a:stretch>
            <a:fillRect/>
          </a:stretch>
        </p:blipFill>
        <p:spPr>
          <a:xfrm>
            <a:off x="184150" y="2938463"/>
            <a:ext cx="1365250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3" name="文本框 30">
            <a:hlinkClick/>
          </p:cNvPr>
          <p:cNvSpPr txBox="1"/>
          <p:nvPr/>
        </p:nvSpPr>
        <p:spPr>
          <a:xfrm>
            <a:off x="328613" y="3011488"/>
            <a:ext cx="1081087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梳理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0160" y="123825"/>
            <a:ext cx="5184775" cy="500380"/>
            <a:chOff x="0" y="195"/>
            <a:chExt cx="8165" cy="788"/>
          </a:xfrm>
          <a:solidFill>
            <a:srgbClr val="7030A0"/>
          </a:solidFill>
        </p:grpSpPr>
        <p:sp>
          <p:nvSpPr>
            <p:cNvPr id="6" name="矩形 5"/>
            <p:cNvSpPr/>
            <p:nvPr/>
          </p:nvSpPr>
          <p:spPr>
            <a:xfrm>
              <a:off x="0" y="195"/>
              <a:ext cx="8165" cy="7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3"/>
            <p:cNvSpPr txBox="1"/>
            <p:nvPr/>
          </p:nvSpPr>
          <p:spPr>
            <a:xfrm>
              <a:off x="0" y="195"/>
              <a:ext cx="7519" cy="725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/>
              <a:r>
                <a:rPr lang="zh-CN" altLang="zh-CN" sz="24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人教版初中物理九年级上册</a:t>
              </a:r>
              <a:endParaRPr lang="zh-CN" altLang="zh-CN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" name="标题 1"/>
          <p:cNvSpPr>
            <a:spLocks noGrp="1"/>
          </p:cNvSpPr>
          <p:nvPr/>
        </p:nvSpPr>
        <p:spPr bwMode="auto">
          <a:xfrm>
            <a:off x="2030413" y="1697038"/>
            <a:ext cx="4891088" cy="9906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第</a:t>
            </a:r>
            <a:r>
              <a:rPr kumimoji="0" lang="en-US" altLang="zh-CN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3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节  电阻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5"/>
          <p:cNvSpPr/>
          <p:nvPr/>
        </p:nvSpPr>
        <p:spPr>
          <a:xfrm>
            <a:off x="379730" y="346075"/>
            <a:ext cx="810133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电阻器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在电子技术中，我们常用到有一定电阻值的元件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电阻器，也叫做定值电阻，简称电阻。电路图中用符号                    表示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1267" name="Group 3"/>
          <p:cNvGrpSpPr/>
          <p:nvPr/>
        </p:nvGrpSpPr>
        <p:grpSpPr>
          <a:xfrm>
            <a:off x="7258050" y="1216025"/>
            <a:ext cx="1028700" cy="137160"/>
            <a:chExt cx="1428760" cy="190501"/>
          </a:xfrm>
        </p:grpSpPr>
        <p:cxnSp>
          <p:nvCxnSpPr>
            <p:cNvPr id="11268" name="直接连接符 7"/>
            <p:cNvCxnSpPr/>
            <p:nvPr/>
          </p:nvCxnSpPr>
          <p:spPr>
            <a:xfrm>
              <a:off x="0" y="95250"/>
              <a:ext cx="1428760" cy="105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269" name="矩形 8"/>
            <p:cNvSpPr/>
            <p:nvPr/>
          </p:nvSpPr>
          <p:spPr>
            <a:xfrm>
              <a:off x="400053" y="0"/>
              <a:ext cx="628654" cy="190501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endParaRPr lang="zh-CN" altLang="en-US" sz="1600">
                <a:solidFill>
                  <a:srgbClr val="FFFFFF"/>
                </a:solidFill>
                <a:latin typeface="Calibri" panose="020f050202020403020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6" name="Picture 8" descr="7bd91f5880f9e6a58b25290049949b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138" y="1663700"/>
            <a:ext cx="1336675" cy="133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1" descr="f389ba3a69da1435e7f8a3b84ac698a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475" y="3251200"/>
            <a:ext cx="1733550" cy="135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2" descr="7e127c69ce408b241d8385d88f81e0c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1275" y="2900363"/>
            <a:ext cx="2584450" cy="1849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3" descr="电阻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1925936">
            <a:off x="2632075" y="2281238"/>
            <a:ext cx="2446338" cy="433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0" descr="3f7fc407041d062e98f1dd6f8a6073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7875" y="1778000"/>
            <a:ext cx="1481138" cy="1027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290" name="组合 1"/>
          <p:cNvGrpSpPr/>
          <p:nvPr/>
        </p:nvGrpSpPr>
        <p:grpSpPr>
          <a:xfrm>
            <a:off x="146050" y="309563"/>
            <a:ext cx="5341938" cy="552450"/>
            <a:chOff x="230" y="307"/>
            <a:chExt cx="8412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382"/>
              <a:ext cx="6811" cy="72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知识点二   影响电阻大小的因素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2" name="TextBox 5"/>
          <p:cNvSpPr txBox="1"/>
          <p:nvPr/>
        </p:nvSpPr>
        <p:spPr>
          <a:xfrm>
            <a:off x="408940" y="1758950"/>
            <a:ext cx="8201025" cy="1420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猜想与假设：电阻的大小是否跟导线的长度有关；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电阻的大小是否跟导线的粗细有关；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其他因素。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5" name="TextBox 5"/>
          <p:cNvSpPr txBox="1"/>
          <p:nvPr/>
        </p:nvSpPr>
        <p:spPr>
          <a:xfrm>
            <a:off x="408940" y="939800"/>
            <a:ext cx="78651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提出问题：在材料一定的情况下，电阻的大小还和哪些因素有关？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6" name="Group 8"/>
          <p:cNvGrpSpPr/>
          <p:nvPr/>
        </p:nvGrpSpPr>
        <p:grpSpPr>
          <a:xfrm>
            <a:off x="3125470" y="3187700"/>
            <a:ext cx="3016250" cy="1695450"/>
            <a:chExt cx="2340" cy="1315"/>
          </a:xfrm>
        </p:grpSpPr>
        <p:sp>
          <p:nvSpPr>
            <p:cNvPr id="12294" name="Text Box 5"/>
            <p:cNvSpPr txBox="1"/>
            <p:nvPr/>
          </p:nvSpPr>
          <p:spPr>
            <a:xfrm>
              <a:off x="1563" y="149"/>
              <a:ext cx="315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just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295" name="Line 6"/>
            <p:cNvSpPr/>
            <p:nvPr/>
          </p:nvSpPr>
          <p:spPr>
            <a:xfrm flipH="1">
              <a:off x="1297" y="980"/>
              <a:ext cx="0" cy="335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296" name="Line 7"/>
            <p:cNvSpPr/>
            <p:nvPr/>
          </p:nvSpPr>
          <p:spPr>
            <a:xfrm flipH="1">
              <a:off x="1168" y="1082"/>
              <a:ext cx="0" cy="154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297" name="Line 8"/>
            <p:cNvSpPr/>
            <p:nvPr/>
          </p:nvSpPr>
          <p:spPr>
            <a:xfrm>
              <a:off x="778" y="1150"/>
              <a:ext cx="390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298" name="Line 9"/>
            <p:cNvSpPr/>
            <p:nvPr/>
          </p:nvSpPr>
          <p:spPr>
            <a:xfrm>
              <a:off x="1299" y="1161"/>
              <a:ext cx="1041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299" name="Line 11"/>
            <p:cNvSpPr/>
            <p:nvPr/>
          </p:nvSpPr>
          <p:spPr>
            <a:xfrm flipV="1">
              <a:off x="425" y="1054"/>
              <a:ext cx="411" cy="109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00" name="Line 12"/>
            <p:cNvSpPr/>
            <p:nvPr/>
          </p:nvSpPr>
          <p:spPr>
            <a:xfrm>
              <a:off x="0" y="1173"/>
              <a:ext cx="371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01" name="Line 13"/>
            <p:cNvSpPr/>
            <p:nvPr/>
          </p:nvSpPr>
          <p:spPr>
            <a:xfrm flipH="1" flipV="1">
              <a:off x="0" y="314"/>
              <a:ext cx="0" cy="859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02" name="Line 14"/>
            <p:cNvSpPr/>
            <p:nvPr/>
          </p:nvSpPr>
          <p:spPr>
            <a:xfrm>
              <a:off x="0" y="314"/>
              <a:ext cx="454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03" name="Oval 15"/>
            <p:cNvSpPr/>
            <p:nvPr/>
          </p:nvSpPr>
          <p:spPr>
            <a:xfrm>
              <a:off x="454" y="273"/>
              <a:ext cx="81" cy="82"/>
            </a:xfrm>
            <a:prstGeom prst="ellipse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600">
                <a:latin typeface="Calibri" panose="020f0502020204030204" charset="0"/>
                <a:ea typeface="黑体" panose="02010609060101010101" pitchFamily="49" charset="-122"/>
              </a:endParaRPr>
            </a:p>
          </p:txBody>
        </p:sp>
        <p:sp>
          <p:nvSpPr>
            <p:cNvPr id="12304" name="Oval 16"/>
            <p:cNvSpPr/>
            <p:nvPr/>
          </p:nvSpPr>
          <p:spPr>
            <a:xfrm>
              <a:off x="1237" y="303"/>
              <a:ext cx="83" cy="83"/>
            </a:xfrm>
            <a:prstGeom prst="ellipse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600">
                <a:latin typeface="Calibri" panose="020f0502020204030204" charset="0"/>
                <a:ea typeface="黑体" panose="02010609060101010101" pitchFamily="49" charset="-122"/>
              </a:endParaRPr>
            </a:p>
          </p:txBody>
        </p:sp>
        <p:sp>
          <p:nvSpPr>
            <p:cNvPr id="12305" name="Line 17"/>
            <p:cNvSpPr/>
            <p:nvPr/>
          </p:nvSpPr>
          <p:spPr>
            <a:xfrm>
              <a:off x="1320" y="334"/>
              <a:ext cx="206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06" name="Oval 18"/>
            <p:cNvSpPr/>
            <p:nvPr/>
          </p:nvSpPr>
          <p:spPr>
            <a:xfrm>
              <a:off x="1519" y="136"/>
              <a:ext cx="371" cy="368"/>
            </a:xfrm>
            <a:prstGeom prst="ellipse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600">
                <a:latin typeface="Calibri" panose="020f0502020204030204" charset="0"/>
                <a:ea typeface="黑体" panose="02010609060101010101" pitchFamily="49" charset="-122"/>
              </a:endParaRPr>
            </a:p>
          </p:txBody>
        </p:sp>
        <p:sp>
          <p:nvSpPr>
            <p:cNvPr id="12307" name="Line 19"/>
            <p:cNvSpPr/>
            <p:nvPr/>
          </p:nvSpPr>
          <p:spPr>
            <a:xfrm>
              <a:off x="1900" y="317"/>
              <a:ext cx="412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08" name="Line 20"/>
            <p:cNvSpPr/>
            <p:nvPr/>
          </p:nvSpPr>
          <p:spPr>
            <a:xfrm>
              <a:off x="2320" y="303"/>
              <a:ext cx="2" cy="86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09" name="Text Box 21"/>
            <p:cNvSpPr txBox="1"/>
            <p:nvPr/>
          </p:nvSpPr>
          <p:spPr>
            <a:xfrm>
              <a:off x="393" y="0"/>
              <a:ext cx="495" cy="6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just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310" name="Text Box 22"/>
            <p:cNvSpPr txBox="1"/>
            <p:nvPr/>
          </p:nvSpPr>
          <p:spPr>
            <a:xfrm>
              <a:off x="1132" y="0"/>
              <a:ext cx="495" cy="6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just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311" name="Oval 10"/>
            <p:cNvSpPr/>
            <p:nvPr/>
          </p:nvSpPr>
          <p:spPr>
            <a:xfrm>
              <a:off x="369" y="1111"/>
              <a:ext cx="83" cy="83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600">
                <a:latin typeface="Calibri" panose="020f05020202040302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634163" y="3354388"/>
            <a:ext cx="24145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实验方法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8940" y="3149600"/>
            <a:ext cx="227330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buClrTx/>
              <a:buSzTx/>
              <a:buFont typeface="Wingdings" panose="05000000000000000000" pitchFamily="2" charset="2"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方案设计：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4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85750" y="217488"/>
            <a:ext cx="85725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实验</a:t>
            </a:r>
            <a:r>
              <a:rPr lang="en-US" altLang="zh-CN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：电阻是否与导体的长度有关</a:t>
            </a:r>
            <a:endParaRPr lang="zh-CN" altLang="en-US" sz="2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graphicFrame>
        <p:nvGraphicFramePr>
          <p:cNvPr id="3" name="Group 116"/>
          <p:cNvGraphicFramePr>
            <a:graphicFrameLocks noGrp="1"/>
          </p:cNvGraphicFramePr>
          <p:nvPr/>
        </p:nvGraphicFramePr>
        <p:xfrm>
          <a:off x="1004888" y="857250"/>
          <a:ext cx="7092949" cy="1735134"/>
        </p:xfrm>
        <a:graphic>
          <a:graphicData uri="http://schemas.openxmlformats.org/drawingml/2006/table">
            <a:tbl>
              <a:tblPr/>
              <a:tblGrid>
                <a:gridCol w="1438271"/>
                <a:gridCol w="977268"/>
                <a:gridCol w="1497580"/>
                <a:gridCol w="948962"/>
                <a:gridCol w="1466577"/>
                <a:gridCol w="764291"/>
              </a:tblGrid>
              <a:tr h="859745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材料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长度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横截面积（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kumimoji="0" lang="en-US" sz="20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对电流的阻碍作用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电阻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93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镍铬合金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0.5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45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镍铬合金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6289" marR="56289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Picture 6" descr="06504003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8" y="2755900"/>
            <a:ext cx="3670300" cy="216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205" y="857250"/>
            <a:ext cx="7249160" cy="17633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4"/>
          <p:cNvSpPr/>
          <p:nvPr/>
        </p:nvSpPr>
        <p:spPr>
          <a:xfrm>
            <a:off x="104775" y="913925"/>
            <a:ext cx="8905875" cy="977265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导体的电阻与长度有关。材料、横截面积相同，导体越长，电阻越大。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0722" name="矩形 1"/>
          <p:cNvSpPr/>
          <p:nvPr/>
        </p:nvSpPr>
        <p:spPr>
          <a:xfrm>
            <a:off x="130175" y="228600"/>
            <a:ext cx="2533650" cy="717550"/>
          </a:xfrm>
          <a:prstGeom prst="rect">
            <a:avLst/>
          </a:prstGeom>
          <a:solidFill>
            <a:srgbClr val="1E464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实验结论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6" descr="06504003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693" y="2800985"/>
            <a:ext cx="3598862" cy="2119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7475" y="3055938"/>
            <a:ext cx="1363663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1"/>
          <p:cNvSpPr/>
          <p:nvPr/>
        </p:nvSpPr>
        <p:spPr>
          <a:xfrm>
            <a:off x="395288" y="173038"/>
            <a:ext cx="64658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实验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：电阻与导体横截面积是否有关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605" y="776605"/>
            <a:ext cx="7755255" cy="18719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4"/>
          <p:cNvSpPr/>
          <p:nvPr/>
        </p:nvSpPr>
        <p:spPr>
          <a:xfrm>
            <a:off x="104775" y="917418"/>
            <a:ext cx="8905875" cy="119888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导体的电阻与横截面积有关；材料、长度相同，导体的横截面积越大，电阻越小。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0722" name="矩形 1"/>
          <p:cNvSpPr/>
          <p:nvPr/>
        </p:nvSpPr>
        <p:spPr>
          <a:xfrm>
            <a:off x="130175" y="228600"/>
            <a:ext cx="2533650" cy="717550"/>
          </a:xfrm>
          <a:prstGeom prst="rect">
            <a:avLst/>
          </a:prstGeom>
          <a:solidFill>
            <a:srgbClr val="1E464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实验结论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91758" y="209550"/>
            <a:ext cx="7059612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实验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：电阻是否与导体材料有关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" name="Picture 3" descr="\\初三物理\初三物理共享\新教材图 电压电阻 生活用电\16章 电压电阻\电压电阻图\16-3-1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rcRect b="13234"/>
          <a:stretch>
            <a:fillRect/>
          </a:stretch>
        </p:blipFill>
        <p:spPr>
          <a:xfrm>
            <a:off x="2109788" y="2857500"/>
            <a:ext cx="4198937" cy="2081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175" y="913130"/>
            <a:ext cx="8196580" cy="1953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175" y="913130"/>
            <a:ext cx="8196580" cy="19538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4"/>
          <p:cNvSpPr/>
          <p:nvPr/>
        </p:nvSpPr>
        <p:spPr>
          <a:xfrm>
            <a:off x="104775" y="1028225"/>
            <a:ext cx="8905875" cy="977265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在长度、横截面积相同时，导体电阻大小与材料有关，镍铬合金丝电阻大于铁丝电阻。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0722" name="矩形 1"/>
          <p:cNvSpPr/>
          <p:nvPr/>
        </p:nvSpPr>
        <p:spPr>
          <a:xfrm>
            <a:off x="130175" y="330200"/>
            <a:ext cx="2533650" cy="717550"/>
          </a:xfrm>
          <a:prstGeom prst="rect">
            <a:avLst/>
          </a:prstGeom>
          <a:solidFill>
            <a:srgbClr val="1E464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实验结论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90"/>
          <p:cNvSpPr/>
          <p:nvPr/>
        </p:nvSpPr>
        <p:spPr>
          <a:xfrm>
            <a:off x="425450" y="361950"/>
            <a:ext cx="5148263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实验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：电阻还与温度有关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355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1173163"/>
            <a:ext cx="3959225" cy="2414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4"/>
          <p:cNvSpPr/>
          <p:nvPr/>
        </p:nvSpPr>
        <p:spPr>
          <a:xfrm>
            <a:off x="104775" y="1028225"/>
            <a:ext cx="8905875" cy="977265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对大多数导体来说，温度越高，电阻越大。但也有少数导体，电阻随温度的升高而减小。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0722" name="矩形 1"/>
          <p:cNvSpPr/>
          <p:nvPr/>
        </p:nvSpPr>
        <p:spPr>
          <a:xfrm>
            <a:off x="130175" y="330200"/>
            <a:ext cx="2533650" cy="717550"/>
          </a:xfrm>
          <a:prstGeom prst="rect">
            <a:avLst/>
          </a:prstGeom>
          <a:solidFill>
            <a:srgbClr val="1E464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实验结论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矩形 2"/>
          <p:cNvSpPr/>
          <p:nvPr/>
        </p:nvSpPr>
        <p:spPr>
          <a:xfrm>
            <a:off x="0" y="238125"/>
            <a:ext cx="810101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Times New Roman"/>
                <a:ea typeface="华文细黑" panose="02010600040101010101" charset="-122"/>
              </a:rPr>
              <a:t>【学习目标】</a:t>
            </a:r>
            <a:endParaRPr lang="zh-CN" altLang="en-US" sz="2400" b="1">
              <a:latin typeface="Times New Roman"/>
              <a:ea typeface="华文细黑" panose="02010600040101010101" charset="-122"/>
            </a:endParaRPr>
          </a:p>
        </p:txBody>
      </p:sp>
      <p:sp>
        <p:nvSpPr>
          <p:cNvPr id="10242" name="矩形 3"/>
          <p:cNvSpPr/>
          <p:nvPr/>
        </p:nvSpPr>
        <p:spPr>
          <a:xfrm>
            <a:off x="196850" y="882333"/>
            <a:ext cx="89471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认识电阻；</a:t>
            </a:r>
            <a:endParaRPr lang="en-US" altLang="zh-CN" sz="24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学会通过实验探究影响电阻大小的因素；</a:t>
            </a:r>
            <a:endParaRPr lang="en-US" altLang="zh-CN" sz="24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了解半导体和超导现象；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会应用电阻相关知识解释生活中有关的现象。</a:t>
            </a:r>
            <a:endParaRPr lang="en-US" sz="24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1505" name="对象 -2147482618"/>
          <p:cNvGraphicFramePr>
            <a:graphicFrameLocks noChangeAspect="1"/>
          </p:cNvGraphicFramePr>
          <p:nvPr/>
        </p:nvGraphicFramePr>
        <p:xfrm>
          <a:off x="3362325" y="768350"/>
          <a:ext cx="1300480" cy="93789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545465" imgH="393700" progId="Equation.KSEE3">
                  <p:embed/>
                </p:oleObj>
              </mc:Choice>
              <mc:Fallback>
                <p:oleObj r:id="rId2" imgW="545465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362325" y="768350"/>
                        <a:ext cx="1300480" cy="9378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6" name="文本框 6"/>
          <p:cNvSpPr txBox="1"/>
          <p:nvPr/>
        </p:nvSpPr>
        <p:spPr>
          <a:xfrm>
            <a:off x="127000" y="219075"/>
            <a:ext cx="3600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latin typeface="宋体" panose="02010600030101010101" pitchFamily="2" charset="-122"/>
              </a:rPr>
              <a:t>（拓展补充）电阻定律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1508" name="文本框 8"/>
          <p:cNvSpPr txBox="1"/>
          <p:nvPr/>
        </p:nvSpPr>
        <p:spPr>
          <a:xfrm>
            <a:off x="2778125" y="1943100"/>
            <a:ext cx="4772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latin typeface="宋体" panose="02010600030101010101" pitchFamily="2" charset="-122"/>
              </a:rPr>
              <a:t>电阻率，与材料种类有关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828800" y="2143443"/>
            <a:ext cx="89852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828800" y="2571750"/>
            <a:ext cx="89852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512" name="文本框 13"/>
          <p:cNvSpPr txBox="1"/>
          <p:nvPr/>
        </p:nvSpPr>
        <p:spPr>
          <a:xfrm>
            <a:off x="2778125" y="2374900"/>
            <a:ext cx="4772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latin typeface="宋体" panose="02010600030101010101" pitchFamily="2" charset="-122"/>
              </a:rPr>
              <a:t>导体长度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13155" y="1830070"/>
            <a:ext cx="593725" cy="1554480"/>
            <a:chOff x="1473" y="2528"/>
            <a:chExt cx="1270" cy="3325"/>
          </a:xfrm>
        </p:grpSpPr>
        <p:graphicFrame>
          <p:nvGraphicFramePr>
            <p:cNvPr id="21507" name="对象 7">
              <a:hlinkClick action="ppaction://ole?verb="/>
            </p:cNvPr>
            <p:cNvGraphicFramePr>
              <a:graphicFrameLocks noChangeAspect="1"/>
            </p:cNvGraphicFramePr>
            <p:nvPr/>
          </p:nvGraphicFramePr>
          <p:xfrm>
            <a:off x="1503" y="2528"/>
            <a:ext cx="1240" cy="1342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39" r:id="rId4" imgW="152400" imgH="165100" progId="Equation.KSEE3">
                    <p:embed/>
                  </p:oleObj>
                </mc:Choice>
                <mc:Fallback>
                  <p:oleObj r:id="rId4" imgW="152400" imgH="1651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503" y="2528"/>
                          <a:ext cx="1240" cy="13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0" name="对象 11">
              <a:hlinkClick action="ppaction://ole?verb="/>
            </p:cNvPr>
            <p:cNvGraphicFramePr>
              <a:graphicFrameLocks noChangeAspect="1"/>
            </p:cNvGraphicFramePr>
            <p:nvPr/>
          </p:nvGraphicFramePr>
          <p:xfrm>
            <a:off x="1473" y="3380"/>
            <a:ext cx="1137" cy="1343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0" r:id="rId6" imgW="139700" imgH="165100" progId="Equation.KSEE3">
                    <p:embed/>
                  </p:oleObj>
                </mc:Choice>
                <mc:Fallback>
                  <p:oleObj r:id="rId6" imgW="139700" imgH="1651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473" y="3380"/>
                          <a:ext cx="1137" cy="134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3" name="对象 14">
              <a:hlinkClick action="ppaction://ole?verb="/>
            </p:cNvPr>
            <p:cNvGraphicFramePr>
              <a:graphicFrameLocks noChangeAspect="1"/>
            </p:cNvGraphicFramePr>
            <p:nvPr/>
          </p:nvGraphicFramePr>
          <p:xfrm>
            <a:off x="1605" y="4413"/>
            <a:ext cx="1138" cy="144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1" r:id="rId8" imgW="139700" imgH="177165" progId="Equation.KSEE3">
                    <p:embed/>
                  </p:oleObj>
                </mc:Choice>
                <mc:Fallback>
                  <p:oleObj r:id="rId8" imgW="139700" imgH="177165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605" y="4413"/>
                          <a:ext cx="1138" cy="14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17" name="直接连接符 16"/>
          <p:cNvCxnSpPr/>
          <p:nvPr/>
        </p:nvCxnSpPr>
        <p:spPr>
          <a:xfrm>
            <a:off x="1828800" y="3047048"/>
            <a:ext cx="89852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515" name="文本框 17"/>
          <p:cNvSpPr txBox="1"/>
          <p:nvPr/>
        </p:nvSpPr>
        <p:spPr>
          <a:xfrm>
            <a:off x="2778125" y="2834958"/>
            <a:ext cx="4772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latin typeface="宋体" panose="02010600030101010101" pitchFamily="2" charset="-122"/>
              </a:rPr>
              <a:t>导体横截面积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1516" name="文本框 18"/>
          <p:cNvSpPr txBox="1"/>
          <p:nvPr/>
        </p:nvSpPr>
        <p:spPr>
          <a:xfrm>
            <a:off x="142875" y="3231515"/>
            <a:ext cx="88582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</a:rPr>
              <a:t>导体的电阻是导体本身的一种性质，它的大小与导体的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材料</a:t>
            </a:r>
            <a:r>
              <a:rPr lang="zh-CN" altLang="en-US" sz="2400" b="1">
                <a:latin typeface="宋体" panose="02010600030101010101" pitchFamily="2" charset="-122"/>
              </a:rPr>
              <a:t>、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长度</a:t>
            </a:r>
            <a:r>
              <a:rPr lang="zh-CN" altLang="en-US" sz="2400" b="1">
                <a:latin typeface="宋体" panose="02010600030101010101" pitchFamily="2" charset="-122"/>
              </a:rPr>
              <a:t>、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横截面积</a:t>
            </a:r>
            <a:r>
              <a:rPr lang="zh-CN" altLang="en-US" sz="2400" b="1">
                <a:latin typeface="宋体" panose="02010600030101010101" pitchFamily="2" charset="-122"/>
              </a:rPr>
              <a:t>等因素有关（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内因</a:t>
            </a:r>
            <a:r>
              <a:rPr lang="zh-CN" altLang="en-US" sz="2400" b="1">
                <a:latin typeface="宋体" panose="02010600030101010101" pitchFamily="2" charset="-122"/>
              </a:rPr>
              <a:t>）。同时导体电阻还与温度有关（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外因</a:t>
            </a:r>
            <a:r>
              <a:rPr lang="zh-CN" altLang="en-US" sz="2400" b="1">
                <a:latin typeface="宋体" panose="02010600030101010101" pitchFamily="2" charset="-122"/>
              </a:rPr>
              <a:t>）。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文本框 99"/>
          <p:cNvSpPr txBox="1"/>
          <p:nvPr/>
        </p:nvSpPr>
        <p:spPr>
          <a:xfrm>
            <a:off x="88900" y="533400"/>
            <a:ext cx="71532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357505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电阻大小与导电性能的关系：</a:t>
            </a: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电阻越小，导电性能越好，电阻越大，导电性能越差；</a:t>
            </a:r>
            <a:endParaRPr lang="zh-CN" altLang="zh-CN" sz="24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57505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常见的金属导电性能大小：</a:t>
            </a: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银&gt;铜&gt;铝&gt;钨&gt;铁（横截面积相同、单位长度的金属丝的电阻大小）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3555" name="Picture 3" descr="D:\搜狗高速下载\快速保存图片\W02014111552138321135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9438" y="190500"/>
            <a:ext cx="2174875" cy="4760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30200" y="2838450"/>
            <a:ext cx="6872288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思考：长度不同、粗细不同的两段不同金属电阻丝，能否直接比较电阻大小或导电性能好坏？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290" name="组合 1"/>
          <p:cNvGrpSpPr/>
          <p:nvPr/>
        </p:nvGrpSpPr>
        <p:grpSpPr>
          <a:xfrm>
            <a:off x="146050" y="309563"/>
            <a:ext cx="5341938" cy="552450"/>
            <a:chOff x="230" y="307"/>
            <a:chExt cx="8412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382"/>
              <a:ext cx="5851" cy="72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知识点三   半导体和超导体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3" name="矩形 2"/>
          <p:cNvSpPr/>
          <p:nvPr/>
        </p:nvSpPr>
        <p:spPr>
          <a:xfrm>
            <a:off x="100013" y="1314450"/>
            <a:ext cx="8943975" cy="26752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）概念：导电能力介于金属和非金属之间的导体叫做半导体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）半导体材料：硅、锗、砷化镓等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）半导体的特点：电阻阻值可变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）半导体元件：二极管 三极管 光敏电阻 压敏电阻 热敏电阻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）半导体的应用：电子工业（集成电路）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228600" y="846138"/>
            <a:ext cx="8696325" cy="28613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）概念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某些物质在很低的温度时，电阻就变成了零，这就是超导现象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 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）超导体的理想应用：集成电子元件，不考虑散热，高压线输送电能，无能量损失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）劣势：技术要求高，成本高，不能在常温下应用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2770" name="文本框 3"/>
          <p:cNvSpPr txBox="1"/>
          <p:nvPr/>
        </p:nvSpPr>
        <p:spPr>
          <a:xfrm>
            <a:off x="228600" y="304800"/>
            <a:ext cx="228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latin typeface="宋体" panose="02010600030101010101" pitchFamily="2" charset="-122"/>
              </a:rPr>
              <a:t>超导现象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" name="TextBox 48"/>
          <p:cNvSpPr txBox="1"/>
          <p:nvPr/>
        </p:nvSpPr>
        <p:spPr>
          <a:xfrm>
            <a:off x="146050" y="238760"/>
            <a:ext cx="8787765" cy="286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导体、绝缘体、半导体和超导体</a:t>
            </a:r>
            <a:endParaRPr kumimoji="0" lang="en-US" altLang="zh-CN" sz="2400" b="1" kern="1200" cap="none" spc="0" normalizeH="0" baseline="0" noProof="0">
              <a:solidFill>
                <a:srgbClr val="0000FF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导体和绝缘体都有电阻，导体的电阻小，绝缘体的电阻大，半导体的电阻介于导体和绝缘体之间。</a:t>
            </a:r>
            <a:endParaRPr kumimoji="0" lang="en-US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7505" marR="0" indent="-357505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少数导体当温度降到足够低时，电阻变为零，这种导体被称作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超导体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charRg st="68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">
                                            <p:txEl>
                                              <p:charRg st="68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文本框 2"/>
          <p:cNvSpPr txBox="1"/>
          <p:nvPr/>
        </p:nvSpPr>
        <p:spPr>
          <a:xfrm>
            <a:off x="450850" y="1358900"/>
            <a:ext cx="6223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电阻阻值不同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933450" y="864870"/>
            <a:ext cx="825500" cy="3322320"/>
          </a:xfrm>
          <a:prstGeom prst="leftBrace">
            <a:avLst/>
          </a:prstGeom>
          <a:ln w="57150"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3" name="文本框 6"/>
          <p:cNvSpPr txBox="1"/>
          <p:nvPr/>
        </p:nvSpPr>
        <p:spPr>
          <a:xfrm>
            <a:off x="1885950" y="635000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导体：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4" name="文本框 7"/>
          <p:cNvSpPr txBox="1"/>
          <p:nvPr/>
        </p:nvSpPr>
        <p:spPr>
          <a:xfrm>
            <a:off x="1885950" y="2295525"/>
            <a:ext cx="1905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半导体：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5" name="文本框 8"/>
          <p:cNvSpPr txBox="1"/>
          <p:nvPr/>
        </p:nvSpPr>
        <p:spPr>
          <a:xfrm>
            <a:off x="1885950" y="3940175"/>
            <a:ext cx="2057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绝缘体：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05150" y="635000"/>
            <a:ext cx="5815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金属、石墨、人体、大地、酸碱盐水溶液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105150" y="2295208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二极管 三极管 光敏电阻 压敏电阻 热敏电阻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05150" y="3940175"/>
            <a:ext cx="58032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塑料、玻璃、橡胶、陶瓷、干木头、油、空气、纯净水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文本框 3"/>
          <p:cNvSpPr txBox="1"/>
          <p:nvPr/>
        </p:nvSpPr>
        <p:spPr>
          <a:xfrm>
            <a:off x="228600" y="266700"/>
            <a:ext cx="5207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latin typeface="+mj-ea"/>
                <a:ea typeface="+mj-ea"/>
              </a:rPr>
              <a:t>电阻在生活中的应用与防止</a:t>
            </a:r>
            <a:endParaRPr lang="zh-CN" altLang="en-US" sz="2400" b="1">
              <a:latin typeface="+mj-ea"/>
              <a:ea typeface="+mj-ea"/>
            </a:endParaRPr>
          </a:p>
        </p:txBody>
      </p:sp>
      <p:pic>
        <p:nvPicPr>
          <p:cNvPr id="3379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065" y="963295"/>
            <a:ext cx="2842895" cy="3921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405" y="918845"/>
            <a:ext cx="5844540" cy="3945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6500" y="920115"/>
            <a:ext cx="5965190" cy="396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5065" y="918845"/>
            <a:ext cx="5566410" cy="3945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5065" y="920115"/>
            <a:ext cx="6014085" cy="396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1441" name="组合 1"/>
          <p:cNvGrpSpPr/>
          <p:nvPr/>
        </p:nvGrpSpPr>
        <p:grpSpPr>
          <a:xfrm>
            <a:off x="146050" y="258128"/>
            <a:ext cx="5341938" cy="552450"/>
            <a:chOff x="230" y="407"/>
            <a:chExt cx="8412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4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4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3</a:t>
              </a: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482"/>
              <a:ext cx="1742" cy="626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课堂小结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1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22" name="TextBox 21"/>
          <p:cNvSpPr txBox="1"/>
          <p:nvPr/>
        </p:nvSpPr>
        <p:spPr>
          <a:xfrm>
            <a:off x="3535363" y="2500948"/>
            <a:ext cx="865188" cy="4619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电阻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71850" y="3936048"/>
            <a:ext cx="1223963" cy="4619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半导体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94363" y="3947160"/>
            <a:ext cx="1152525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超导体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72100" y="2500948"/>
            <a:ext cx="1762125" cy="4619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影响因素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84338" y="3936048"/>
            <a:ext cx="863600" cy="4619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单位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84338" y="2500948"/>
            <a:ext cx="863600" cy="4619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含义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3" name="直接箭头连接符 32"/>
          <p:cNvCxnSpPr>
            <a:stCxn id="22" idx="3"/>
            <a:endCxn id="25" idx="1"/>
          </p:cNvCxnSpPr>
          <p:nvPr/>
        </p:nvCxnSpPr>
        <p:spPr>
          <a:xfrm>
            <a:off x="4401185" y="2732088"/>
            <a:ext cx="970915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stCxn id="22" idx="1"/>
            <a:endCxn id="32" idx="3"/>
          </p:cNvCxnSpPr>
          <p:nvPr/>
        </p:nvCxnSpPr>
        <p:spPr>
          <a:xfrm flipH="1">
            <a:off x="2547938" y="2732088"/>
            <a:ext cx="987425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>
            <a:stCxn id="22" idx="2"/>
            <a:endCxn id="23" idx="0"/>
          </p:cNvCxnSpPr>
          <p:nvPr/>
        </p:nvCxnSpPr>
        <p:spPr>
          <a:xfrm>
            <a:off x="3968433" y="2963545"/>
            <a:ext cx="15240" cy="97282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>
            <a:stCxn id="32" idx="2"/>
            <a:endCxn id="31" idx="0"/>
          </p:cNvCxnSpPr>
          <p:nvPr/>
        </p:nvCxnSpPr>
        <p:spPr>
          <a:xfrm flipH="1">
            <a:off x="2116138" y="2963545"/>
            <a:ext cx="0" cy="97282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>
            <a:stCxn id="23" idx="3"/>
            <a:endCxn id="24" idx="1"/>
          </p:cNvCxnSpPr>
          <p:nvPr/>
        </p:nvCxnSpPr>
        <p:spPr>
          <a:xfrm>
            <a:off x="4595813" y="4167505"/>
            <a:ext cx="1098550" cy="1016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/>
        </p:nvCxnSpPr>
        <p:spPr>
          <a:xfrm flipV="1">
            <a:off x="3983673" y="1528445"/>
            <a:ext cx="15240" cy="97282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" name="TextBox 22"/>
          <p:cNvSpPr txBox="1"/>
          <p:nvPr/>
        </p:nvSpPr>
        <p:spPr>
          <a:xfrm>
            <a:off x="3379470" y="1065848"/>
            <a:ext cx="1223963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导体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4660265" y="1296353"/>
            <a:ext cx="970915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TextBox 22"/>
          <p:cNvSpPr txBox="1"/>
          <p:nvPr/>
        </p:nvSpPr>
        <p:spPr>
          <a:xfrm>
            <a:off x="5694680" y="1063943"/>
            <a:ext cx="1223963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绝缘体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31" grpId="0"/>
      <p:bldP spid="32" grpId="0"/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1441" name="组合 1"/>
          <p:cNvGrpSpPr/>
          <p:nvPr/>
        </p:nvGrpSpPr>
        <p:grpSpPr>
          <a:xfrm>
            <a:off x="146050" y="258128"/>
            <a:ext cx="5341938" cy="552450"/>
            <a:chOff x="230" y="407"/>
            <a:chExt cx="8412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4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4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4</a:t>
              </a: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482"/>
              <a:ext cx="1742" cy="626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课堂训练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1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11266" name="TextBox 8"/>
          <p:cNvSpPr txBox="1">
            <a:spLocks noChangeArrowheads="1"/>
          </p:cNvSpPr>
          <p:nvPr/>
        </p:nvSpPr>
        <p:spPr bwMode="auto">
          <a:xfrm>
            <a:off x="755650" y="842963"/>
            <a:ext cx="7670800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5305" indent="-53530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622300" marR="0" lvl="0" indent="-6223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．导体虽然容易导电，但是对电流也有一定的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作用。在物理学中，用电阻来表示导体对电流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作用的大小。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79575" y="1495425"/>
            <a:ext cx="8032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阻碍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27275" y="2039938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阻碍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12290" name="TextBox 8"/>
          <p:cNvSpPr txBox="1">
            <a:spLocks noChangeArrowheads="1"/>
          </p:cNvSpPr>
          <p:nvPr/>
        </p:nvSpPr>
        <p:spPr bwMode="auto">
          <a:xfrm>
            <a:off x="755333" y="2414270"/>
            <a:ext cx="75374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5305" indent="-53530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449580" marR="0" lvl="0" indent="-44958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．导体的电阻通常用字母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表示，单位是欧姆，简称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，单位的符号是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。比较大的单位还有千欧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　　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、兆欧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　　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括号里填相应单位的符号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)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3445" y="2531745"/>
            <a:ext cx="3889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rgbClr val="C00000"/>
                </a:solidFill>
                <a:latin typeface="Times New Roman" panose="02020603050405020304" pitchFamily="18" charset="0"/>
              </a:rPr>
              <a:t>R</a:t>
            </a:r>
            <a:endParaRPr lang="zh-CN" altLang="en-US" i="1">
              <a:latin typeface="Calibri" panose="020f050202020403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07908" y="3071495"/>
            <a:ext cx="4953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94045" y="3071495"/>
            <a:ext cx="4302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Ω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76283" y="3666808"/>
            <a:ext cx="60325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kΩ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55858" y="3671570"/>
            <a:ext cx="722312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MΩ</a:t>
            </a:r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3" grpId="0"/>
      <p:bldP spid="7" grpId="0"/>
      <p:bldP spid="8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TextBox 8"/>
          <p:cNvSpPr txBox="1">
            <a:spLocks noChangeArrowheads="1"/>
          </p:cNvSpPr>
          <p:nvPr/>
        </p:nvSpPr>
        <p:spPr bwMode="auto">
          <a:xfrm>
            <a:off x="665163" y="149543"/>
            <a:ext cx="7656513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5305" indent="-53530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533400" marR="0" lvl="0" indent="-533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．在探究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决定电阻大小因素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的实验中，运用的主要研究方法是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；在制作导线和电阻丝时主要是根据导体的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对电阻大小的影响来选取的。在本实验中还用到其他研究方法：为比较不同导体电阻的大小，实验中在保证电压不变的前提下，在电路中串联接入电流表，通过电流表的读数大小来比较不同导体电阻的大小，这时用到了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kumimoji="0" lang="en-US" altLang="zh-CN" sz="2400" b="1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1893" y="4192270"/>
            <a:ext cx="5133975" cy="520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控制变量法；材料；转换法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265" name="组合 1"/>
          <p:cNvGrpSpPr/>
          <p:nvPr/>
        </p:nvGrpSpPr>
        <p:grpSpPr>
          <a:xfrm>
            <a:off x="161925" y="180975"/>
            <a:ext cx="5516563" cy="522288"/>
            <a:chOff x="255" y="285"/>
            <a:chExt cx="8687" cy="822"/>
          </a:xfrm>
        </p:grpSpPr>
        <p:sp>
          <p:nvSpPr>
            <p:cNvPr id="20" name="Shape 108"/>
            <p:cNvSpPr/>
            <p:nvPr/>
          </p:nvSpPr>
          <p:spPr>
            <a:xfrm>
              <a:off x="412" y="302"/>
              <a:ext cx="957" cy="80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Shape 112"/>
            <p:cNvSpPr/>
            <p:nvPr/>
          </p:nvSpPr>
          <p:spPr>
            <a:xfrm>
              <a:off x="255" y="285"/>
              <a:ext cx="1275" cy="82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1</a:t>
              </a: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22" name="文本框 1"/>
            <p:cNvSpPr txBox="1"/>
            <p:nvPr/>
          </p:nvSpPr>
          <p:spPr>
            <a:xfrm>
              <a:off x="1795" y="367"/>
              <a:ext cx="1742" cy="625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情景导入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90" y="1010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32" name="Picture 4" descr="金属圆柱体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263" y="2697163"/>
            <a:ext cx="3057525" cy="2293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Rectangle 16"/>
          <p:cNvSpPr/>
          <p:nvPr/>
        </p:nvSpPr>
        <p:spPr>
          <a:xfrm>
            <a:off x="260985" y="795655"/>
            <a:ext cx="86036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生活中导线大多是用铜做的，特别重要的电器设备的导线还要用昂贵的银来做。铁也是导体，既多又便宜，想想看，为什么不用铁来做导线呢？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4" name="Picture 6" descr="a8afa7f9c15fee945348bfb3e475d5e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4275" y="2841625"/>
            <a:ext cx="2828925" cy="1952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Picture 7" descr="导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350" y="3128963"/>
            <a:ext cx="2201863" cy="1531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755650" y="627063"/>
            <a:ext cx="739457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49580" marR="0" lvl="0" indent="-44958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．导体的电阻是导体本身的一种性质，它的大小与导体的材料、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等因素有关。导体的电阻与导体的温度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，与导体两端的电压和流过导体的电流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后两空均填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有关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或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无关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”)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59113" y="1276350"/>
            <a:ext cx="804862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86288" y="1276350"/>
            <a:ext cx="14224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横截面积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57750" y="1830388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98988" y="2376488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无关</a:t>
            </a:r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487363" y="576263"/>
            <a:ext cx="792162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622300" marR="0" lvl="0" indent="-6223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．半导体的导电性能介于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之间，常见的半导体有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；某些物质在很低的温度时，电阻就变成了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，这就是超导现象。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95800" y="661988"/>
            <a:ext cx="8032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导体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84888" y="661988"/>
            <a:ext cx="1112837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绝缘体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8400" y="1225550"/>
            <a:ext cx="4937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锗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99075" y="1225550"/>
            <a:ext cx="4937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硅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64163" y="1779588"/>
            <a:ext cx="33813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TextBox 8"/>
          <p:cNvSpPr txBox="1">
            <a:spLocks noChangeArrowheads="1"/>
          </p:cNvSpPr>
          <p:nvPr/>
        </p:nvSpPr>
        <p:spPr bwMode="auto">
          <a:xfrm>
            <a:off x="755650" y="673100"/>
            <a:ext cx="748982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622300" marR="0" lvl="0" indent="-6223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6.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半导体的导电性能介于导体和绝缘体之间，有些半导体材料的导电性能受温度、光照、压力等影响而显著变化。下列不能用半导体材料制作的是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　　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)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542925" marR="0" lvl="0" indent="79375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．热敏电阻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  </a:t>
            </a:r>
            <a:r>
              <a:rPr kumimoji="0" lang="en-US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                         B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．光敏电阻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542925" marR="0" lvl="0" indent="793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．压敏电阻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                         D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．高压输电线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90460" y="1979613"/>
            <a:ext cx="4064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D</a:t>
            </a:r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矩形 1"/>
          <p:cNvSpPr>
            <a:spLocks noChangeArrowheads="1"/>
          </p:cNvSpPr>
          <p:nvPr/>
        </p:nvSpPr>
        <p:spPr bwMode="auto">
          <a:xfrm>
            <a:off x="468313" y="646113"/>
            <a:ext cx="824865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622300" marR="0" lvl="0" indent="-6223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7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．从图中的长方体金属薄板</a:t>
            </a:r>
            <a:r>
              <a:rPr kumimoji="0" lang="en-US" altLang="zh-CN" sz="2400" b="1" i="1" u="none" strike="noStrike" kern="100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abcd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中剪出一块，下列哪种剪法得到的金属板条电阻最大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(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　　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)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Times New Roman" panose="02020603050405020304"/>
            </a:endParaRPr>
          </a:p>
          <a:p>
            <a:pPr marL="449580" marR="0" lvl="0" indent="173355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．剪出</a:t>
            </a:r>
            <a:r>
              <a:rPr kumimoji="0" lang="en-US" altLang="zh-CN" sz="2400" b="1" i="1" u="none" strike="noStrike" kern="100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abfe</a:t>
            </a:r>
            <a:r>
              <a:rPr kumimoji="0" lang="en-US" altLang="zh-CN" sz="1050" b="0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                  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．剪出</a:t>
            </a:r>
            <a:r>
              <a:rPr kumimoji="0" lang="en-US" altLang="zh-CN" sz="2400" b="1" i="1" u="none" strike="noStrike" kern="100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efcd</a:t>
            </a:r>
            <a:endParaRPr kumimoji="0" lang="zh-CN" altLang="zh-CN" sz="1050" b="0" i="1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173355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C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．剪出阴影部分的细金属板条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173355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D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．保留整块金属板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94288" y="1360488"/>
            <a:ext cx="40798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>
              <a:latin typeface="Calibri" panose="020f0502020204030204" charset="0"/>
            </a:endParaRPr>
          </a:p>
        </p:txBody>
      </p:sp>
      <p:pic>
        <p:nvPicPr>
          <p:cNvPr id="24581" name="Picture 8" descr="S2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0273" y="2971800"/>
            <a:ext cx="2459037" cy="1593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TextBox 8"/>
          <p:cNvSpPr txBox="1">
            <a:spLocks noChangeArrowheads="1"/>
          </p:cNvSpPr>
          <p:nvPr/>
        </p:nvSpPr>
        <p:spPr bwMode="auto">
          <a:xfrm>
            <a:off x="671513" y="568325"/>
            <a:ext cx="759777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622300" marR="0" lvl="0" indent="-6223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8.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如图所示，在探究影响导体电阻大小因素的实验中，导线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c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粗细相同，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d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粗细不同，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d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长度相同。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355600" marR="0" lvl="0" indent="-355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(1)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该实验是通过观察</a:t>
            </a:r>
            <a:r>
              <a:rPr kumimoji="0" lang="en-US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____________</a:t>
            </a:r>
            <a:endParaRPr kumimoji="0" lang="en-US" altLang="zh-CN" sz="2400" b="1" i="0" u="none" strike="noStrike" kern="1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Courier New" panose="02070309020205020404"/>
            </a:endParaRPr>
          </a:p>
          <a:p>
            <a:pPr marL="35560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间接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比较导线电阻的大小。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355600" marR="0" lvl="0" indent="-355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(2)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选用导线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分别接入电路中</a:t>
            </a:r>
            <a:r>
              <a:rPr kumimoji="0" lang="zh-CN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，是</a:t>
            </a:r>
            <a:endParaRPr kumimoji="0" lang="en-US" altLang="zh-CN" sz="2400" b="1" i="0" u="none" strike="noStrike" kern="1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Times New Roman" panose="02020603050405020304"/>
            </a:endParaRPr>
          </a:p>
          <a:p>
            <a:pPr marL="35560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为了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探究电阻大小跟导体的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有关</a:t>
            </a:r>
            <a:r>
              <a:rPr kumimoji="0" lang="zh-CN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8676" name="Picture 4" descr="R1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2675" y="1911985"/>
            <a:ext cx="2727325" cy="153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479800" y="2297113"/>
            <a:ext cx="20399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电流表的示数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5388" y="3935413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</a:t>
            </a:r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TextBox 8"/>
          <p:cNvSpPr txBox="1">
            <a:spLocks noChangeArrowheads="1"/>
          </p:cNvSpPr>
          <p:nvPr/>
        </p:nvSpPr>
        <p:spPr bwMode="auto">
          <a:xfrm>
            <a:off x="755650" y="682625"/>
            <a:ext cx="759777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355600" marR="0" lvl="0" indent="-355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3)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选用导线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c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分别接入电路中，是为了探究电阻大小跟导体的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有关。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355600" marR="0" lvl="0" indent="-355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(4)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选用导线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分别接入电路中，是为了探究电阻大小跟导体的横截面积有关。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355600" marR="0" lvl="0" indent="-355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(5)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导体电阻大小除了受上述因素影响外，还可能跟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有关。</a:t>
            </a:r>
            <a:endParaRPr kumimoji="0" lang="zh-CN" altLang="en-US" sz="2400" b="1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8900" y="1309688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16200" y="1906588"/>
            <a:ext cx="80168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rgbClr val="C0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1">
                <a:solidFill>
                  <a:srgbClr val="C00000"/>
                </a:solidFill>
                <a:latin typeface="Times New Roman" panose="02020603050405020304" pitchFamily="18" charset="0"/>
              </a:rPr>
              <a:t>d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350" y="3516313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374650" y="569913"/>
            <a:ext cx="8118475" cy="392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617855" marR="0" lvl="0" indent="-617855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．在如图甲所示的电路中，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R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为电阻丝，闭合开关后，灯泡发光。当用酒精灯对电阻丝加热时，灯泡发光程度变弱，这一现象说明电阻丝的电阻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。课堂上老师在注意安全的情况下为同学们演示了如图乙所示的实验。当不给废灯泡的玻璃芯柱加热时，灯泡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L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不发光。用酒精灯给废灯泡的玻璃芯柱加热到红炽状态时，灯泡发光，这个现象</a:t>
            </a:r>
            <a:r>
              <a:rPr kumimoji="0" lang="zh-CN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说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Times New Roman" panose="02020603050405020304"/>
            </a:endParaRPr>
          </a:p>
          <a:p>
            <a:pPr marL="617855" marR="0" lvl="0" indent="508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明玻璃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_________________________</a:t>
            </a:r>
            <a:r>
              <a:rPr kumimoji="0" lang="zh-CN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24" name="Picture 9" descr="S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1880" y="3579178"/>
            <a:ext cx="2759075" cy="919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5624513" y="1563688"/>
            <a:ext cx="290036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随温度升高而增大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4850" y="3944938"/>
            <a:ext cx="44656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在高温条件下可以变成导体</a:t>
            </a:r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611188" y="544513"/>
            <a:ext cx="7848600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622300" marR="0" lvl="0" indent="-62230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10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．为了探究铅笔芯的电阻随温度的变化规律，小明设计了如图所示电路，电源电压恒定，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R</a:t>
            </a:r>
            <a:r>
              <a:rPr kumimoji="0" lang="en-US" altLang="zh-CN" sz="2400" b="1" i="0" u="none" strike="noStrike" kern="1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0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为定值电阻。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355600" marR="0" lvl="0" indent="-35560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(1)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在本实验中电阻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R</a:t>
            </a:r>
            <a:r>
              <a:rPr kumimoji="0" lang="en-US" altLang="zh-CN" sz="2400" b="1" i="0" u="none" strike="noStrike" kern="1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0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的作用是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________________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355600" marR="0" lvl="0" indent="-3556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(2)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闭合开关后用酒精灯对铅笔芯进行加热，每隔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10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s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记录一次电流表示数。由此可以得出：铅笔芯的电阻随温度的升高而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211638" y="3554730"/>
          <a:ext cx="4248149" cy="1097280"/>
        </p:xfrm>
        <a:graphic>
          <a:graphicData uri="http://schemas.openxmlformats.org/drawingml/2006/table">
            <a:tbl>
              <a:tblPr/>
              <a:tblGrid>
                <a:gridCol w="1368049"/>
                <a:gridCol w="720025"/>
                <a:gridCol w="720025"/>
                <a:gridCol w="720025"/>
                <a:gridCol w="720025"/>
              </a:tblGrid>
              <a:tr h="548640"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Times New Roman" panose="02020603050405020304"/>
                        </a:rPr>
                        <a:t>实验序号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3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4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482"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Times New Roman" panose="02020603050405020304"/>
                        </a:rPr>
                        <a:t>电流</a:t>
                      </a: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/</a:t>
                      </a:r>
                      <a:r>
                        <a:rPr lang="en-US" sz="2400" b="1" i="0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A</a:t>
                      </a:r>
                      <a:endParaRPr lang="zh-CN" sz="1000" i="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0.16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0.19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0.21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0.22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1768" name="Picture 6" descr="R1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5853" y="3536633"/>
            <a:ext cx="1949450" cy="1228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5292725" y="1543050"/>
            <a:ext cx="14208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保护电路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43213" y="2973388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endParaRPr lang="zh-CN" altLang="en-US">
              <a:latin typeface="Calibri" panose="020f0502020204030204" charset="0"/>
            </a:endParaRPr>
          </a:p>
        </p:txBody>
      </p:sp>
      <p:pic>
        <p:nvPicPr>
          <p:cNvPr id="3176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671300" y="103124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Text Box 14"/>
          <p:cNvSpPr txBox="1"/>
          <p:nvPr/>
        </p:nvSpPr>
        <p:spPr>
          <a:xfrm>
            <a:off x="9483725" y="-14287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2290" name="组合 1"/>
          <p:cNvGrpSpPr/>
          <p:nvPr/>
        </p:nvGrpSpPr>
        <p:grpSpPr>
          <a:xfrm>
            <a:off x="146050" y="309563"/>
            <a:ext cx="5341938" cy="552450"/>
            <a:chOff x="230" y="307"/>
            <a:chExt cx="8412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382"/>
              <a:ext cx="3594" cy="72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知识点一   电 阻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18" name="矩形 68"/>
          <p:cNvSpPr>
            <a:spLocks noChangeArrowheads="1"/>
          </p:cNvSpPr>
          <p:nvPr/>
        </p:nvSpPr>
        <p:spPr bwMode="auto">
          <a:xfrm>
            <a:off x="146050" y="1187450"/>
            <a:ext cx="895223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演示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 把长短、粗细相同的锰铜丝和镍铬合金丝分别接入电路，  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      闭合开关，观察电路中小灯泡的亮度。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625475" y="4376738"/>
            <a:ext cx="7893050" cy="460375"/>
          </a:xfrm>
          <a:prstGeom prst="rect">
            <a:avLst/>
          </a:prstGeom>
          <a:solidFill>
            <a:srgbClr val="FFCC99"/>
          </a:solidFill>
          <a:ln w="19050">
            <a:solidFill>
              <a:schemeClr val="accent1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　　接不同的导体，小灯泡的亮度发生了变化。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+mn-cs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28750" y="2190750"/>
            <a:ext cx="6602095" cy="2037080"/>
            <a:chOff x="90" y="2330"/>
            <a:chExt cx="14157" cy="4368"/>
          </a:xfrm>
        </p:grpSpPr>
        <p:pic>
          <p:nvPicPr>
            <p:cNvPr id="5126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" y="2330"/>
              <a:ext cx="6855" cy="43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7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25" y="2330"/>
              <a:ext cx="7223" cy="436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309688" y="506413"/>
            <a:ext cx="7091363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在上述实验中，接入电流表，观察电流表的示数变化，并继续观察小灯泡的亮度。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cs typeface="+mn-cs"/>
              <a:sym typeface="+mn-ea"/>
            </a:endParaRPr>
          </a:p>
        </p:txBody>
      </p:sp>
      <p:grpSp>
        <p:nvGrpSpPr>
          <p:cNvPr id="3" name="Group 5"/>
          <p:cNvGrpSpPr/>
          <p:nvPr/>
        </p:nvGrpSpPr>
        <p:grpSpPr>
          <a:xfrm>
            <a:off x="2909888" y="1384300"/>
            <a:ext cx="2813050" cy="1844675"/>
            <a:chExt cx="1927" cy="1332"/>
          </a:xfrm>
        </p:grpSpPr>
        <p:sp>
          <p:nvSpPr>
            <p:cNvPr id="6147" name="Rectangle 102"/>
            <p:cNvSpPr/>
            <p:nvPr/>
          </p:nvSpPr>
          <p:spPr>
            <a:xfrm>
              <a:off x="0" y="312"/>
              <a:ext cx="1769" cy="850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400">
                <a:latin typeface="宋体" panose="02010600030101010101" pitchFamily="2" charset="-122"/>
              </a:endParaRPr>
            </a:p>
          </p:txBody>
        </p:sp>
        <p:sp>
          <p:nvSpPr>
            <p:cNvPr id="6148" name="Rectangle 30"/>
            <p:cNvSpPr/>
            <p:nvPr/>
          </p:nvSpPr>
          <p:spPr>
            <a:xfrm>
              <a:off x="351" y="199"/>
              <a:ext cx="590" cy="22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sz="1400">
                <a:latin typeface="宋体" panose="02010600030101010101" pitchFamily="2" charset="-122"/>
              </a:endParaRPr>
            </a:p>
          </p:txBody>
        </p:sp>
        <p:sp>
          <p:nvSpPr>
            <p:cNvPr id="6149" name="AutoShape 187"/>
            <p:cNvSpPr/>
            <p:nvPr/>
          </p:nvSpPr>
          <p:spPr>
            <a:xfrm>
              <a:off x="1616" y="624"/>
              <a:ext cx="311" cy="311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400">
                <a:latin typeface="宋体" panose="02010600030101010101" pitchFamily="2" charset="-122"/>
              </a:endParaRPr>
            </a:p>
          </p:txBody>
        </p:sp>
        <p:sp>
          <p:nvSpPr>
            <p:cNvPr id="6150" name="Oval 123"/>
            <p:cNvSpPr/>
            <p:nvPr/>
          </p:nvSpPr>
          <p:spPr>
            <a:xfrm rot="5400000" flipV="1">
              <a:off x="320" y="263"/>
              <a:ext cx="71" cy="72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endParaRPr lang="zh-CN" altLang="en-US" sz="1400">
                <a:latin typeface="宋体" panose="02010600030101010101" pitchFamily="2" charset="-122"/>
              </a:endParaRPr>
            </a:p>
          </p:txBody>
        </p:sp>
        <p:sp>
          <p:nvSpPr>
            <p:cNvPr id="6151" name="Oval 123"/>
            <p:cNvSpPr/>
            <p:nvPr/>
          </p:nvSpPr>
          <p:spPr>
            <a:xfrm rot="5400000" flipV="1">
              <a:off x="927" y="275"/>
              <a:ext cx="71" cy="72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endParaRPr lang="zh-CN" altLang="en-US" sz="1400">
                <a:latin typeface="宋体" panose="02010600030101010101" pitchFamily="2" charset="-122"/>
              </a:endParaRPr>
            </a:p>
          </p:txBody>
        </p:sp>
        <p:sp>
          <p:nvSpPr>
            <p:cNvPr id="6152" name="Text Box 126"/>
            <p:cNvSpPr txBox="1"/>
            <p:nvPr/>
          </p:nvSpPr>
          <p:spPr>
            <a:xfrm>
              <a:off x="206" y="0"/>
              <a:ext cx="364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latin typeface="宋体" panose="02010600030101010101" pitchFamily="2" charset="-122"/>
                </a:rPr>
                <a:t>A</a:t>
              </a:r>
              <a:endParaRPr lang="en-US" altLang="zh-CN" sz="2400" b="1">
                <a:latin typeface="宋体" panose="02010600030101010101" pitchFamily="2" charset="-122"/>
              </a:endParaRPr>
            </a:p>
          </p:txBody>
        </p:sp>
        <p:sp>
          <p:nvSpPr>
            <p:cNvPr id="6153" name="Text Box 126"/>
            <p:cNvSpPr txBox="1"/>
            <p:nvPr/>
          </p:nvSpPr>
          <p:spPr>
            <a:xfrm>
              <a:off x="796" y="0"/>
              <a:ext cx="364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latin typeface="宋体" panose="02010600030101010101" pitchFamily="2" charset="-122"/>
                </a:rPr>
                <a:t>B</a:t>
              </a:r>
              <a:endParaRPr lang="en-US" altLang="zh-CN" sz="2400" b="1">
                <a:latin typeface="宋体" panose="02010600030101010101" pitchFamily="2" charset="-122"/>
              </a:endParaRPr>
            </a:p>
          </p:txBody>
        </p:sp>
        <p:grpSp>
          <p:nvGrpSpPr>
            <p:cNvPr id="6154" name="Group 13"/>
            <p:cNvGrpSpPr/>
            <p:nvPr/>
          </p:nvGrpSpPr>
          <p:grpSpPr>
            <a:xfrm>
              <a:off x="284" y="1049"/>
              <a:ext cx="318" cy="181"/>
              <a:chExt cx="256" cy="142"/>
            </a:xfrm>
          </p:grpSpPr>
          <p:sp>
            <p:nvSpPr>
              <p:cNvPr id="6155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1400">
                  <a:latin typeface="宋体" panose="02010600030101010101" pitchFamily="2" charset="-122"/>
                </a:endParaRPr>
              </a:p>
            </p:txBody>
          </p:sp>
          <p:sp>
            <p:nvSpPr>
              <p:cNvPr id="6156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157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400"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6158" name="Group 17"/>
            <p:cNvGrpSpPr/>
            <p:nvPr/>
          </p:nvGrpSpPr>
          <p:grpSpPr>
            <a:xfrm>
              <a:off x="1134" y="992"/>
              <a:ext cx="85" cy="340"/>
              <a:chExt cx="85" cy="340"/>
            </a:xfrm>
          </p:grpSpPr>
          <p:sp>
            <p:nvSpPr>
              <p:cNvPr id="6159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1400">
                  <a:latin typeface="宋体" panose="02010600030101010101" pitchFamily="2" charset="-122"/>
                </a:endParaRPr>
              </a:p>
            </p:txBody>
          </p:sp>
          <p:sp>
            <p:nvSpPr>
              <p:cNvPr id="6160" name="Line 20"/>
              <p:cNvSpPr/>
              <p:nvPr/>
            </p:nvSpPr>
            <p:spPr>
              <a:xfrm flipH="1"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161" name="Line 21"/>
              <p:cNvSpPr/>
              <p:nvPr/>
            </p:nvSpPr>
            <p:spPr>
              <a:xfrm flipH="1"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grpSp>
          <p:nvGrpSpPr>
            <p:cNvPr id="6162" name="Group 21"/>
            <p:cNvGrpSpPr/>
            <p:nvPr/>
          </p:nvGrpSpPr>
          <p:grpSpPr>
            <a:xfrm>
              <a:off x="1276" y="114"/>
              <a:ext cx="341" cy="368"/>
              <a:chExt cx="341" cy="368"/>
            </a:xfrm>
          </p:grpSpPr>
          <p:sp>
            <p:nvSpPr>
              <p:cNvPr id="6163" name="Oval 61"/>
              <p:cNvSpPr/>
              <p:nvPr/>
            </p:nvSpPr>
            <p:spPr>
              <a:xfrm>
                <a:off x="0" y="28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400">
                  <a:latin typeface="宋体" panose="02010600030101010101" pitchFamily="2" charset="-122"/>
                </a:endParaRPr>
              </a:p>
            </p:txBody>
          </p:sp>
          <p:sp>
            <p:nvSpPr>
              <p:cNvPr id="6164" name="Text Box 62"/>
              <p:cNvSpPr txBox="1"/>
              <p:nvPr/>
            </p:nvSpPr>
            <p:spPr>
              <a:xfrm>
                <a:off x="28" y="0"/>
                <a:ext cx="312" cy="3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latin typeface="宋体" panose="02010600030101010101" pitchFamily="2" charset="-122"/>
                  </a:rPr>
                  <a:t>A</a:t>
                </a:r>
                <a:endParaRPr lang="en-US" altLang="zh-CN" sz="2400" b="1"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454025" y="1495425"/>
            <a:ext cx="1570038" cy="461963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实验电路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454025" y="3054350"/>
            <a:ext cx="1570038" cy="461963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实验现象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4" name="Text Box 29"/>
          <p:cNvSpPr txBox="1"/>
          <p:nvPr/>
        </p:nvSpPr>
        <p:spPr>
          <a:xfrm>
            <a:off x="404813" y="3729038"/>
            <a:ext cx="8475662" cy="830262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把铜丝接入电路时，电流表的示数较大，小灯泡较明亮；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把镍铬合金丝接入电路时，电流表的示数较小，小灯泡较暗。 　　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" name="Rectangle 30"/>
          <p:cNvSpPr>
            <a:spLocks noChangeArrowheads="1"/>
          </p:cNvSpPr>
          <p:nvPr/>
        </p:nvSpPr>
        <p:spPr bwMode="auto">
          <a:xfrm>
            <a:off x="404813" y="522288"/>
            <a:ext cx="1619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演示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Text Box 13"/>
          <p:cNvSpPr txBox="1"/>
          <p:nvPr/>
        </p:nvSpPr>
        <p:spPr>
          <a:xfrm>
            <a:off x="9483725" y="-276225"/>
            <a:ext cx="1841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431800" y="2509838"/>
            <a:ext cx="8143875" cy="23063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导体虽然容易导电，但对电流也有一定的阻碍作用。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在相同的电压下，通过铜丝的电流比较大，表明铜丝对电流的阻碍作用比较小；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通过镍铬合金丝的电流比较小，表明镍铬合金丝对电流的阻碍作用比较大。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431800" y="1006475"/>
            <a:ext cx="8370888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</a:rPr>
              <a:t>在相同的电压下，通过铜丝的电流比镍铬合金丝的大，为什么会有这种差别呢？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431800" y="1895475"/>
            <a:ext cx="1470025" cy="460375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现象分析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2"/>
          <p:cNvSpPr/>
          <p:nvPr/>
        </p:nvSpPr>
        <p:spPr>
          <a:xfrm>
            <a:off x="431800" y="468313"/>
            <a:ext cx="1470025" cy="461962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问　题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0"/>
          <p:cNvSpPr/>
          <p:nvPr/>
        </p:nvSpPr>
        <p:spPr>
          <a:xfrm>
            <a:off x="485775" y="920750"/>
            <a:ext cx="8054975" cy="36360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概念：在物理学中，用</a:t>
            </a: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电阻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来表示导体</a:t>
            </a: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对电流阻碍作用的大小。</a:t>
            </a:r>
            <a:endParaRPr lang="zh-CN" altLang="en-US" sz="2400" b="1">
              <a:solidFill>
                <a:srgbClr val="CC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符号：</a:t>
            </a:r>
            <a:r>
              <a:rPr lang="en-US" altLang="zh-CN" sz="2400" b="1" i="1">
                <a:solidFill>
                  <a:srgbClr val="CC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   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单位：欧姆，简称欧，符号</a:t>
            </a:r>
            <a:r>
              <a:rPr lang="el-GR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Ω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</a:t>
            </a:r>
            <a:r>
              <a:rPr lang="zh-CN" altLang="en-US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电阻的单位还有：兆欧（</a:t>
            </a:r>
            <a:r>
              <a:rPr lang="en-US" altLang="zh-CN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MΩ</a:t>
            </a:r>
            <a:r>
              <a:rPr lang="zh-CN" altLang="en-US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 千欧（</a:t>
            </a:r>
            <a:r>
              <a:rPr lang="en-US" altLang="zh-CN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kΩ</a:t>
            </a:r>
            <a:r>
              <a:rPr lang="zh-CN" altLang="en-US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     </a:t>
            </a:r>
            <a:endParaRPr lang="en-US" altLang="zh-CN" sz="24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换算关系是：</a:t>
            </a:r>
            <a:endParaRPr lang="en-US" altLang="zh-CN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kΩ = 1000 Ω= 10</a:t>
            </a:r>
            <a:r>
              <a:rPr lang="en-US" altLang="zh-CN" sz="2400" b="1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Ω</a:t>
            </a:r>
            <a:endParaRPr lang="en-US" altLang="zh-CN" sz="24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MΩ = 1000kΩ=10</a:t>
            </a:r>
            <a:r>
              <a:rPr lang="en-US" altLang="zh-CN" sz="2400" b="1" baseline="30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 </a:t>
            </a:r>
            <a:r>
              <a:rPr lang="en-US" altLang="zh-CN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Ω</a:t>
            </a:r>
            <a:endParaRPr lang="zh-CN" altLang="en-US" sz="24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95300" y="433388"/>
            <a:ext cx="1152525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电阻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66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819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1903413"/>
            <a:ext cx="1320800" cy="354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6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10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45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54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78" end="2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3"/>
          <p:cNvSpPr txBox="1"/>
          <p:nvPr/>
        </p:nvSpPr>
        <p:spPr>
          <a:xfrm>
            <a:off x="252413" y="884238"/>
            <a:ext cx="6000750" cy="38401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欧姆 （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1789-1854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）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德国物理学家。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1787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年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月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16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日出生于德国埃尔兰根。欧姆是家里七个孩子中的长子，他的父亲是一位熟练的锁匠，爱好哲学和数学。欧姆从小就在父亲的教育下学习数学，这对欧姆以后的发展起了一定的作用。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0030101010101" pitchFamily="49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欧姆在物理学中的主要贡献是发现了欧姆定律。另外，欧姆还发现了电阻与导线的长度及横截面的关系。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0030101010101" pitchFamily="49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0030101010101" pitchFamily="49" charset="-122"/>
              </a:rPr>
              <a:t>为纪念他，电阻的单位“欧姆”，以他的姓氏命名。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0030101010101" pitchFamily="49" charset="-122"/>
            </a:endParaRPr>
          </a:p>
        </p:txBody>
      </p:sp>
      <p:pic>
        <p:nvPicPr>
          <p:cNvPr id="4" name="Picture 4" descr="欧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6663" y="1057275"/>
            <a:ext cx="2298700" cy="3100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1" name="图片 3" descr="未标题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" y="957263"/>
            <a:ext cx="8964613" cy="3595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161925" y="400050"/>
            <a:ext cx="621982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电阻形成的原因及能量转化形式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2.xml><?xml version="1.0" encoding="utf-8"?>
<p:tagLst xmlns:p="http://schemas.openxmlformats.org/presentationml/2006/main">
  <p:tag name="KSO_WM_UNIT_TABLE_BEAUTIFY" val="smartTable{cc27b0ae-1edd-46a0-b547-e34e3eab2355}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默认设计模板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默认设计模板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3_默认设计模板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173</Paragraphs>
  <Slides>37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51">
      <vt:lpstr>Arial</vt:lpstr>
      <vt:lpstr>Times New Roman</vt:lpstr>
      <vt:lpstr>黑体</vt:lpstr>
      <vt:lpstr>宋体</vt:lpstr>
      <vt:lpstr>微软雅黑</vt:lpstr>
      <vt:lpstr>华文细黑</vt:lpstr>
      <vt:lpstr>Helvetica</vt:lpstr>
      <vt:lpstr>方正舒体</vt:lpstr>
      <vt:lpstr>楷体_GB2312</vt:lpstr>
      <vt:lpstr>Calibri</vt:lpstr>
      <vt:lpstr>Wingdings</vt:lpstr>
      <vt:lpstr>华文中宋</vt:lpstr>
      <vt:lpstr>Courier New</vt:lpstr>
      <vt:lpstr>1_默认设计模板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2021-10-15T17:35:49.602</cp:lastPrinted>
  <dcterms:created xsi:type="dcterms:W3CDTF">2021-10-15T17:35:49Z</dcterms:created>
  <dcterms:modified xsi:type="dcterms:W3CDTF">2021-10-15T09:35:50Z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