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77" r:id="rId10"/>
    <p:sldId id="278" r:id="rId11"/>
    <p:sldId id="279" r:id="rId12"/>
    <p:sldId id="280" r:id="rId13"/>
    <p:sldId id="282" r:id="rId14"/>
    <p:sldId id="281" r:id="rId15"/>
    <p:sldId id="283" r:id="rId16"/>
    <p:sldId id="284" r:id="rId17"/>
    <p:sldId id="286" r:id="rId18"/>
    <p:sldId id="287" r:id="rId19"/>
    <p:sldId id="288" r:id="rId20"/>
    <p:sldId id="289" r:id="rId21"/>
    <p:sldId id="285" r:id="rId22"/>
    <p:sldId id="290" r:id="rId23"/>
    <p:sldId id="293" r:id="rId24"/>
    <p:sldId id="294" r:id="rId25"/>
    <p:sldId id="295" r:id="rId26"/>
    <p:sldId id="296" r:id="rId27"/>
    <p:sldId id="297" r:id="rId28"/>
    <p:sldId id="298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1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../../../../../&#35270;&#39057;&#36164;&#28304;&#20843;&#19979;/&#21322;&#23548;&#20307;.m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28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30.wmf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9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5121">
            <a:extLst>
              <a:ext uri="{FF2B5EF4-FFF2-40B4-BE49-F238E27FC236}">
                <a16:creationId xmlns:a16="http://schemas.microsoft.com/office/drawing/2014/main" id="{28A13A8F-C52F-4F06-9E49-A713F47BA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9" r="1736" b="5585"/>
          <a:stretch>
            <a:fillRect/>
          </a:stretch>
        </p:blipFill>
        <p:spPr bwMode="auto">
          <a:xfrm>
            <a:off x="1260475" y="1697038"/>
            <a:ext cx="6810375" cy="469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图片 5122">
            <a:extLst>
              <a:ext uri="{FF2B5EF4-FFF2-40B4-BE49-F238E27FC236}">
                <a16:creationId xmlns:a16="http://schemas.microsoft.com/office/drawing/2014/main" id="{781C52C4-ADFC-4FC2-86F5-41ABDFF7B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35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图片 5123">
            <a:extLst>
              <a:ext uri="{FF2B5EF4-FFF2-40B4-BE49-F238E27FC236}">
                <a16:creationId xmlns:a16="http://schemas.microsoft.com/office/drawing/2014/main" id="{63D8156F-069D-42D2-8813-3F16C6241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3563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图片 5124">
            <a:extLst>
              <a:ext uri="{FF2B5EF4-FFF2-40B4-BE49-F238E27FC236}">
                <a16:creationId xmlns:a16="http://schemas.microsoft.com/office/drawing/2014/main" id="{50E44127-A760-4E3C-A7F8-DED1D0442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3563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图片 5125">
            <a:extLst>
              <a:ext uri="{FF2B5EF4-FFF2-40B4-BE49-F238E27FC236}">
                <a16:creationId xmlns:a16="http://schemas.microsoft.com/office/drawing/2014/main" id="{B2F997F9-2B19-497A-BB64-E30BAC0F9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5"/>
          <a:stretch>
            <a:fillRect/>
          </a:stretch>
        </p:blipFill>
        <p:spPr bwMode="auto">
          <a:xfrm>
            <a:off x="1190625" y="1700213"/>
            <a:ext cx="6911975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图片 5126">
            <a:extLst>
              <a:ext uri="{FF2B5EF4-FFF2-40B4-BE49-F238E27FC236}">
                <a16:creationId xmlns:a16="http://schemas.microsoft.com/office/drawing/2014/main" id="{A3D59878-13E3-4837-B80C-D506336F7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3563" cy="477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图片 5127">
            <a:extLst>
              <a:ext uri="{FF2B5EF4-FFF2-40B4-BE49-F238E27FC236}">
                <a16:creationId xmlns:a16="http://schemas.microsoft.com/office/drawing/2014/main" id="{A960BA8F-F8E3-47FF-A1BF-3E60E8F3F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71650"/>
            <a:ext cx="6842125" cy="467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图片 5128">
            <a:extLst>
              <a:ext uri="{FF2B5EF4-FFF2-40B4-BE49-F238E27FC236}">
                <a16:creationId xmlns:a16="http://schemas.microsoft.com/office/drawing/2014/main" id="{0F1A8AE0-6AA4-476A-9169-54880E58D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38" y="1770063"/>
            <a:ext cx="6913562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图片 5129">
            <a:extLst>
              <a:ext uri="{FF2B5EF4-FFF2-40B4-BE49-F238E27FC236}">
                <a16:creationId xmlns:a16="http://schemas.microsoft.com/office/drawing/2014/main" id="{9DD62B4E-2C2A-4929-938A-730010748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70063"/>
            <a:ext cx="691991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图片 5130">
            <a:extLst>
              <a:ext uri="{FF2B5EF4-FFF2-40B4-BE49-F238E27FC236}">
                <a16:creationId xmlns:a16="http://schemas.microsoft.com/office/drawing/2014/main" id="{C896FCB3-95A7-4BD1-A9C6-67FEE9903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9" r="1736" b="5585"/>
          <a:stretch>
            <a:fillRect/>
          </a:stretch>
        </p:blipFill>
        <p:spPr bwMode="auto">
          <a:xfrm>
            <a:off x="1258888" y="1625600"/>
            <a:ext cx="6811962" cy="469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图片 5131">
            <a:extLst>
              <a:ext uri="{FF2B5EF4-FFF2-40B4-BE49-F238E27FC236}">
                <a16:creationId xmlns:a16="http://schemas.microsoft.com/office/drawing/2014/main" id="{A9A240EC-1792-419B-BE2F-45BEB0AF7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7188"/>
            <a:ext cx="69135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图片 5132">
            <a:extLst>
              <a:ext uri="{FF2B5EF4-FFF2-40B4-BE49-F238E27FC236}">
                <a16:creationId xmlns:a16="http://schemas.microsoft.com/office/drawing/2014/main" id="{78D9369B-2FB0-49BC-BB06-D26698A60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7188"/>
            <a:ext cx="6911975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图片 5133">
            <a:extLst>
              <a:ext uri="{FF2B5EF4-FFF2-40B4-BE49-F238E27FC236}">
                <a16:creationId xmlns:a16="http://schemas.microsoft.com/office/drawing/2014/main" id="{452B3DE4-D6E1-4551-89A1-C803B5BE2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7188"/>
            <a:ext cx="6913563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图片 5134">
            <a:extLst>
              <a:ext uri="{FF2B5EF4-FFF2-40B4-BE49-F238E27FC236}">
                <a16:creationId xmlns:a16="http://schemas.microsoft.com/office/drawing/2014/main" id="{A908A91F-D559-495F-B334-B08607677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5"/>
          <a:stretch>
            <a:fillRect/>
          </a:stretch>
        </p:blipFill>
        <p:spPr bwMode="auto">
          <a:xfrm>
            <a:off x="1189038" y="1627188"/>
            <a:ext cx="6913562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图片 5135">
            <a:extLst>
              <a:ext uri="{FF2B5EF4-FFF2-40B4-BE49-F238E27FC236}">
                <a16:creationId xmlns:a16="http://schemas.microsoft.com/office/drawing/2014/main" id="{27305686-3FF9-4DFA-BDAD-D9613C932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7188"/>
            <a:ext cx="6911975" cy="477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图片 5136">
            <a:extLst>
              <a:ext uri="{FF2B5EF4-FFF2-40B4-BE49-F238E27FC236}">
                <a16:creationId xmlns:a16="http://schemas.microsoft.com/office/drawing/2014/main" id="{45C652AE-1B49-4D81-9E4E-83366B991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0213"/>
            <a:ext cx="6840538" cy="467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图片 5137">
            <a:extLst>
              <a:ext uri="{FF2B5EF4-FFF2-40B4-BE49-F238E27FC236}">
                <a16:creationId xmlns:a16="http://schemas.microsoft.com/office/drawing/2014/main" id="{A12DD473-7435-405B-82D8-ECFE74E48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3563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1" name="图片 5138">
            <a:extLst>
              <a:ext uri="{FF2B5EF4-FFF2-40B4-BE49-F238E27FC236}">
                <a16:creationId xmlns:a16="http://schemas.microsoft.com/office/drawing/2014/main" id="{E87F65A7-32FA-4056-9A4F-29E9054E6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991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2" name="图片 5139">
            <a:extLst>
              <a:ext uri="{FF2B5EF4-FFF2-40B4-BE49-F238E27FC236}">
                <a16:creationId xmlns:a16="http://schemas.microsoft.com/office/drawing/2014/main" id="{FB077329-D5EC-44CE-8F5E-237E83841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9" r="1736" b="5585"/>
          <a:stretch>
            <a:fillRect/>
          </a:stretch>
        </p:blipFill>
        <p:spPr bwMode="auto">
          <a:xfrm>
            <a:off x="1258888" y="1625600"/>
            <a:ext cx="6811962" cy="469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3" name="图片 5140">
            <a:extLst>
              <a:ext uri="{FF2B5EF4-FFF2-40B4-BE49-F238E27FC236}">
                <a16:creationId xmlns:a16="http://schemas.microsoft.com/office/drawing/2014/main" id="{6F25231F-8DCB-4B03-AD16-097D4755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7188"/>
            <a:ext cx="69135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4" name="图片 5141">
            <a:extLst>
              <a:ext uri="{FF2B5EF4-FFF2-40B4-BE49-F238E27FC236}">
                <a16:creationId xmlns:a16="http://schemas.microsoft.com/office/drawing/2014/main" id="{FC7CAD4E-2232-4F33-B9E6-0651DCBF6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7188"/>
            <a:ext cx="6911975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5" name="图片 5142">
            <a:extLst>
              <a:ext uri="{FF2B5EF4-FFF2-40B4-BE49-F238E27FC236}">
                <a16:creationId xmlns:a16="http://schemas.microsoft.com/office/drawing/2014/main" id="{03CB0F11-2AB8-4ECD-9AF0-6C5A0DAEA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7188"/>
            <a:ext cx="6913563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6" name="图片 5143">
            <a:extLst>
              <a:ext uri="{FF2B5EF4-FFF2-40B4-BE49-F238E27FC236}">
                <a16:creationId xmlns:a16="http://schemas.microsoft.com/office/drawing/2014/main" id="{7F5FE6E7-753C-4EAB-8245-296C4BF37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5"/>
          <a:stretch>
            <a:fillRect/>
          </a:stretch>
        </p:blipFill>
        <p:spPr bwMode="auto">
          <a:xfrm>
            <a:off x="1189038" y="1627188"/>
            <a:ext cx="6913562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7" name="图片 5144">
            <a:extLst>
              <a:ext uri="{FF2B5EF4-FFF2-40B4-BE49-F238E27FC236}">
                <a16:creationId xmlns:a16="http://schemas.microsoft.com/office/drawing/2014/main" id="{8F41E263-4A30-41F7-9E78-9D54FE672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7188"/>
            <a:ext cx="6911975" cy="477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8" name="图片 5145">
            <a:extLst>
              <a:ext uri="{FF2B5EF4-FFF2-40B4-BE49-F238E27FC236}">
                <a16:creationId xmlns:a16="http://schemas.microsoft.com/office/drawing/2014/main" id="{5310066A-F5AE-4DDE-8421-87B2A4566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0213"/>
            <a:ext cx="6840538" cy="467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9" name="图片 5146">
            <a:extLst>
              <a:ext uri="{FF2B5EF4-FFF2-40B4-BE49-F238E27FC236}">
                <a16:creationId xmlns:a16="http://schemas.microsoft.com/office/drawing/2014/main" id="{9813CB98-ED53-44B5-899A-271E19174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3563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0" name="图片 5147">
            <a:extLst>
              <a:ext uri="{FF2B5EF4-FFF2-40B4-BE49-F238E27FC236}">
                <a16:creationId xmlns:a16="http://schemas.microsoft.com/office/drawing/2014/main" id="{B97D16C6-E606-4FD1-9E33-BDA55C12A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991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1" name="图片 5148">
            <a:extLst>
              <a:ext uri="{FF2B5EF4-FFF2-40B4-BE49-F238E27FC236}">
                <a16:creationId xmlns:a16="http://schemas.microsoft.com/office/drawing/2014/main" id="{6E06C747-84ED-4187-9FE6-5885D9B4A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9" r="1736" b="5585"/>
          <a:stretch>
            <a:fillRect/>
          </a:stretch>
        </p:blipFill>
        <p:spPr bwMode="auto">
          <a:xfrm>
            <a:off x="1258888" y="1697038"/>
            <a:ext cx="6811962" cy="469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2" name="图片 5149">
            <a:extLst>
              <a:ext uri="{FF2B5EF4-FFF2-40B4-BE49-F238E27FC236}">
                <a16:creationId xmlns:a16="http://schemas.microsoft.com/office/drawing/2014/main" id="{AF84F635-9BBB-41C2-9F2F-7D54AE31B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35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3" name="图片 5150">
            <a:extLst>
              <a:ext uri="{FF2B5EF4-FFF2-40B4-BE49-F238E27FC236}">
                <a16:creationId xmlns:a16="http://schemas.microsoft.com/office/drawing/2014/main" id="{70168AB3-8B70-4DB4-AD1E-EA397A1F6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1975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4" name="图片 5151">
            <a:extLst>
              <a:ext uri="{FF2B5EF4-FFF2-40B4-BE49-F238E27FC236}">
                <a16:creationId xmlns:a16="http://schemas.microsoft.com/office/drawing/2014/main" id="{BA21800C-92E1-4FA0-8615-90475A54A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3563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5" name="图片 5152">
            <a:extLst>
              <a:ext uri="{FF2B5EF4-FFF2-40B4-BE49-F238E27FC236}">
                <a16:creationId xmlns:a16="http://schemas.microsoft.com/office/drawing/2014/main" id="{BC9EA934-B1FB-4BDB-8557-C355D6B85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5"/>
          <a:stretch>
            <a:fillRect/>
          </a:stretch>
        </p:blipFill>
        <p:spPr bwMode="auto">
          <a:xfrm>
            <a:off x="1189038" y="1700213"/>
            <a:ext cx="6913562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6" name="图片 5153">
            <a:extLst>
              <a:ext uri="{FF2B5EF4-FFF2-40B4-BE49-F238E27FC236}">
                <a16:creationId xmlns:a16="http://schemas.microsoft.com/office/drawing/2014/main" id="{96B0CCE0-3819-4A49-972E-E924C0558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8625"/>
            <a:ext cx="6911975" cy="477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7" name="图片 5154">
            <a:extLst>
              <a:ext uri="{FF2B5EF4-FFF2-40B4-BE49-F238E27FC236}">
                <a16:creationId xmlns:a16="http://schemas.microsoft.com/office/drawing/2014/main" id="{E7D1C72F-5EFF-4F83-8802-A9D7D2766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71650"/>
            <a:ext cx="6840538" cy="467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8" name="图片 5155">
            <a:extLst>
              <a:ext uri="{FF2B5EF4-FFF2-40B4-BE49-F238E27FC236}">
                <a16:creationId xmlns:a16="http://schemas.microsoft.com/office/drawing/2014/main" id="{2A93CCB5-3BDA-48CC-8647-4181F6F0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70063"/>
            <a:ext cx="6913563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25" name="文本框 15365">
            <a:extLst>
              <a:ext uri="{FF2B5EF4-FFF2-40B4-BE49-F238E27FC236}">
                <a16:creationId xmlns:a16="http://schemas.microsoft.com/office/drawing/2014/main" id="{28BDA931-FFC4-4465-BBA1-6ECCF75F2FB7}"/>
              </a:ext>
            </a:extLst>
          </p:cNvPr>
          <p:cNvSpPr/>
          <p:nvPr/>
        </p:nvSpPr>
        <p:spPr>
          <a:xfrm>
            <a:off x="2771775" y="692150"/>
            <a:ext cx="4332288" cy="768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16.3  </a:t>
            </a:r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3000" fill="hold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 fill="hold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0" fill="hold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0" fill="hold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23" presetID="19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28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3000" fill="hold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0" fill="hold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3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3000" fill="hold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40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42" dur="3000" fill="hold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4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6" dur="3000" fill="hold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4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 fill="hold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0" fill="hold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5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5000" fill="hold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62" presetID="19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67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69" dur="3000" fill="hold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7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3" dur="3000" fill="hold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7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5000" fill="hold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63000"/>
                            </p:stCondLst>
                            <p:childTnLst>
                              <p:par>
                                <p:cTn id="7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3000" fill="hold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83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85" dur="3000" fill="hold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69000"/>
                            </p:stCondLst>
                            <p:childTnLst>
                              <p:par>
                                <p:cTn id="87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89" dur="3000" fill="hold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72000"/>
                            </p:stCondLst>
                            <p:childTnLst>
                              <p:par>
                                <p:cTn id="9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3000" fill="hold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9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0" fill="hold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80000"/>
                            </p:stCondLst>
                            <p:childTnLst>
                              <p:par>
                                <p:cTn id="10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3" dur="5000" fill="hold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105" presetID="19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88000"/>
                            </p:stCondLst>
                            <p:childTnLst>
                              <p:par>
                                <p:cTn id="110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2" dur="3000" fill="hold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1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5000" fill="hold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96000"/>
                            </p:stCondLst>
                            <p:childTnLst>
                              <p:par>
                                <p:cTn id="1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3000" fill="hold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99000"/>
                            </p:stCondLst>
                            <p:childTnLst>
                              <p:par>
                                <p:cTn id="122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4" dur="3000" fill="hold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126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8" dur="3000" fill="hold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105000"/>
                            </p:stCondLst>
                            <p:childTnLst>
                              <p:par>
                                <p:cTn id="1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3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3000" fill="hold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1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0" fill="hold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13000"/>
                            </p:stCondLst>
                            <p:childTnLst>
                              <p:par>
                                <p:cTn id="14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2" dur="5000" fill="hold"/>
                                        <p:tgtEl>
                                          <p:spTgt spid="13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144" presetID="19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3000" fill="hold"/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000" fill="hold"/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121000"/>
                            </p:stCondLst>
                            <p:childTnLst>
                              <p:par>
                                <p:cTn id="14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1" dur="3000" fill="hold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1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5" dur="5000" fill="hold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141E6CE-1EDF-471C-B74E-75956F9F5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765175"/>
            <a:ext cx="54657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研究导体的电阻与粗细的关系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DEA4828-E5EF-4184-828C-67A2D4BCA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692150"/>
            <a:ext cx="20859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[</a:t>
            </a:r>
            <a:r>
              <a:rPr lang="zh-CN" altLang="en-US" b="1">
                <a:solidFill>
                  <a:srgbClr val="FF3300"/>
                </a:solidFill>
              </a:rPr>
              <a:t>实验方案</a:t>
            </a:r>
            <a:r>
              <a:rPr lang="en-US" altLang="zh-CN" b="1">
                <a:solidFill>
                  <a:srgbClr val="FF3300"/>
                </a:solidFill>
              </a:rPr>
              <a:t>]</a:t>
            </a:r>
          </a:p>
        </p:txBody>
      </p:sp>
      <p:graphicFrame>
        <p:nvGraphicFramePr>
          <p:cNvPr id="22532" name="表格 14339">
            <a:extLst>
              <a:ext uri="{FF2B5EF4-FFF2-40B4-BE49-F238E27FC236}">
                <a16:creationId xmlns:a16="http://schemas.microsoft.com/office/drawing/2014/main" id="{621C8FC1-A49A-492C-8A81-C06CDBF09A4B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901825"/>
          <a:ext cx="8497888" cy="1744663"/>
        </p:xfrm>
        <a:graphic>
          <a:graphicData uri="http://schemas.openxmlformats.org/drawingml/2006/table">
            <a:tbl>
              <a:tblPr/>
              <a:tblGrid>
                <a:gridCol w="2125663">
                  <a:extLst>
                    <a:ext uri="{9D8B030D-6E8A-4147-A177-3AD203B41FA5}">
                      <a16:colId xmlns:a16="http://schemas.microsoft.com/office/drawing/2014/main" val="3405787253"/>
                    </a:ext>
                  </a:extLst>
                </a:gridCol>
                <a:gridCol w="2124075">
                  <a:extLst>
                    <a:ext uri="{9D8B030D-6E8A-4147-A177-3AD203B41FA5}">
                      <a16:colId xmlns:a16="http://schemas.microsoft.com/office/drawing/2014/main" val="2105420470"/>
                    </a:ext>
                  </a:extLst>
                </a:gridCol>
                <a:gridCol w="2376487">
                  <a:extLst>
                    <a:ext uri="{9D8B030D-6E8A-4147-A177-3AD203B41FA5}">
                      <a16:colId xmlns:a16="http://schemas.microsoft.com/office/drawing/2014/main" val="1097511689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1085810878"/>
                    </a:ext>
                  </a:extLst>
                </a:gridCol>
              </a:tblGrid>
              <a:tr h="5810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导体 </a:t>
                      </a:r>
                    </a:p>
                  </a:txBody>
                  <a:tcPr marL="90000" marR="90000" marT="46822" marB="4682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灯的亮度</a:t>
                      </a:r>
                    </a:p>
                  </a:txBody>
                  <a:tcPr marL="90000" marR="90000" marT="46822" marB="4682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电流表示数</a:t>
                      </a:r>
                    </a:p>
                  </a:txBody>
                  <a:tcPr marL="90000" marR="90000" marT="46822" marB="4682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电阻大小</a:t>
                      </a:r>
                    </a:p>
                  </a:txBody>
                  <a:tcPr marL="90000" marR="90000" marT="46822" marB="4682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491594"/>
                  </a:ext>
                </a:extLst>
              </a:tr>
              <a:tr h="5810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甲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(0.5mm</a:t>
                      </a:r>
                      <a:r>
                        <a:rPr kumimoji="0" lang="en-US" altLang="zh-CN" sz="28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marL="90000" marR="90000" marT="46822" marB="4682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marL="90000" marR="90000" marT="46822" marB="4682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000" marR="90000" marT="46822" marB="4682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000" marR="90000" marT="46822" marB="4682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5712"/>
                  </a:ext>
                </a:extLst>
              </a:tr>
              <a:tr h="5810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乙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(1mm</a:t>
                      </a:r>
                      <a:r>
                        <a:rPr kumimoji="0" lang="en-US" altLang="zh-CN" sz="28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)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marL="90000" marR="90000" marT="46822" marB="4682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marL="90000" marR="90000" marT="46822" marB="4682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000" marR="90000" marT="46822" marB="4682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000" marR="90000" marT="46822" marB="4682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396857"/>
                  </a:ext>
                </a:extLst>
              </a:tr>
            </a:tbl>
          </a:graphicData>
        </a:graphic>
      </p:graphicFrame>
      <p:graphicFrame>
        <p:nvGraphicFramePr>
          <p:cNvPr id="22554" name="表格 14361">
            <a:extLst>
              <a:ext uri="{FF2B5EF4-FFF2-40B4-BE49-F238E27FC236}">
                <a16:creationId xmlns:a16="http://schemas.microsoft.com/office/drawing/2014/main" id="{624E2E3F-1508-4833-8F58-0A71CB17451A}"/>
              </a:ext>
            </a:extLst>
          </p:cNvPr>
          <p:cNvGraphicFramePr>
            <a:graphicFrameLocks noGrp="1"/>
          </p:cNvGraphicFramePr>
          <p:nvPr/>
        </p:nvGraphicFramePr>
        <p:xfrm>
          <a:off x="2376488" y="2478088"/>
          <a:ext cx="6372225" cy="1158875"/>
        </p:xfrm>
        <a:graphic>
          <a:graphicData uri="http://schemas.openxmlformats.org/drawingml/2006/table">
            <a:tbl>
              <a:tblPr/>
              <a:tblGrid>
                <a:gridCol w="2124075">
                  <a:extLst>
                    <a:ext uri="{9D8B030D-6E8A-4147-A177-3AD203B41FA5}">
                      <a16:colId xmlns:a16="http://schemas.microsoft.com/office/drawing/2014/main" val="1568202403"/>
                    </a:ext>
                  </a:extLst>
                </a:gridCol>
                <a:gridCol w="2376487">
                  <a:extLst>
                    <a:ext uri="{9D8B030D-6E8A-4147-A177-3AD203B41FA5}">
                      <a16:colId xmlns:a16="http://schemas.microsoft.com/office/drawing/2014/main" val="57935114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3293469430"/>
                    </a:ext>
                  </a:extLst>
                </a:gridCol>
              </a:tblGrid>
              <a:tr h="579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302487"/>
                  </a:ext>
                </a:extLst>
              </a:tr>
              <a:tr h="579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77403"/>
                  </a:ext>
                </a:extLst>
              </a:tr>
            </a:tbl>
          </a:graphicData>
        </a:graphic>
      </p:graphicFrame>
      <p:sp>
        <p:nvSpPr>
          <p:cNvPr id="21544" name="文本框 14375">
            <a:extLst>
              <a:ext uri="{FF2B5EF4-FFF2-40B4-BE49-F238E27FC236}">
                <a16:creationId xmlns:a16="http://schemas.microsoft.com/office/drawing/2014/main" id="{FAB11568-6C20-4EB0-97BF-46215FAE8A33}"/>
              </a:ext>
            </a:extLst>
          </p:cNvPr>
          <p:cNvSpPr/>
          <p:nvPr/>
        </p:nvSpPr>
        <p:spPr>
          <a:xfrm>
            <a:off x="358775" y="4221163"/>
            <a:ext cx="8534400" cy="15176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3600" b="1"/>
              <a:t>结论:在</a:t>
            </a:r>
            <a:r>
              <a:rPr lang="zh-CN" altLang="en-US" sz="3600" b="1">
                <a:solidFill>
                  <a:srgbClr val="FF1E19"/>
                </a:solidFill>
              </a:rPr>
              <a:t>导体的材料和长度相同</a:t>
            </a:r>
            <a:r>
              <a:rPr lang="zh-CN" altLang="en-US" sz="3600" b="1"/>
              <a:t>时</a:t>
            </a:r>
            <a:r>
              <a:rPr lang="zh-CN" altLang="en-US" sz="3600" b="1">
                <a:solidFill>
                  <a:srgbClr val="FF1E19"/>
                </a:solidFill>
              </a:rPr>
              <a:t>，</a:t>
            </a:r>
            <a:r>
              <a:rPr lang="zh-CN" altLang="en-US" sz="3600" b="1"/>
              <a:t>导体横截面积越大(越粗)电阻越小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 fill="hold"/>
                                        <p:tgtEl>
                                          <p:spTgt spid="2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文本框 15361">
            <a:extLst>
              <a:ext uri="{FF2B5EF4-FFF2-40B4-BE49-F238E27FC236}">
                <a16:creationId xmlns:a16="http://schemas.microsoft.com/office/drawing/2014/main" id="{5ADC9ED5-965F-456B-B5A8-3DC26FD97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361950"/>
            <a:ext cx="72040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6600"/>
                </a:solidFill>
                <a:ea typeface="黑体" panose="02010609060101010101" pitchFamily="49" charset="-122"/>
              </a:rPr>
              <a:t>决定导体电阻大小的因素</a:t>
            </a:r>
          </a:p>
        </p:txBody>
      </p:sp>
      <p:sp>
        <p:nvSpPr>
          <p:cNvPr id="22531" name="Text Box 5">
            <a:extLst>
              <a:ext uri="{FF2B5EF4-FFF2-40B4-BE49-F238E27FC236}">
                <a16:creationId xmlns:a16="http://schemas.microsoft.com/office/drawing/2014/main" id="{B45E9D7A-C4E3-43AD-B1B9-7EA750705A61}"/>
              </a:ext>
            </a:extLst>
          </p:cNvPr>
          <p:cNvSpPr/>
          <p:nvPr/>
        </p:nvSpPr>
        <p:spPr>
          <a:xfrm>
            <a:off x="-160338" y="1266825"/>
            <a:ext cx="9485313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b="1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FF00FF"/>
                </a:solidFill>
                <a:latin typeface="Times New Roman" panose="02020603050405020304" pitchFamily="18" charset="0"/>
              </a:rPr>
              <a:t>★</a:t>
            </a:r>
            <a:r>
              <a:rPr lang="zh-CN" altLang="en-US" b="1">
                <a:solidFill>
                  <a:srgbClr val="333399"/>
                </a:solidFill>
                <a:latin typeface="Times New Roman" panose="02020603050405020304" pitchFamily="18" charset="0"/>
              </a:rPr>
              <a:t>导体的电阻由导体的材料、长度和横截面积决定。</a:t>
            </a:r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22532" name="Rectangle 6">
            <a:extLst>
              <a:ext uri="{FF2B5EF4-FFF2-40B4-BE49-F238E27FC236}">
                <a16:creationId xmlns:a16="http://schemas.microsoft.com/office/drawing/2014/main" id="{E7D2A8FF-1B15-4570-8BFA-0C0B76357923}"/>
              </a:ext>
            </a:extLst>
          </p:cNvPr>
          <p:cNvSpPr/>
          <p:nvPr/>
        </p:nvSpPr>
        <p:spPr>
          <a:xfrm>
            <a:off x="468313" y="4649788"/>
            <a:ext cx="7777162" cy="1066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FF00FF"/>
                </a:solidFill>
                <a:latin typeface="Times New Roman" panose="02020603050405020304" pitchFamily="18" charset="0"/>
              </a:rPr>
              <a:t>★</a:t>
            </a:r>
            <a:r>
              <a:rPr lang="zh-CN" altLang="en-US" b="1">
                <a:solidFill>
                  <a:srgbClr val="333399"/>
                </a:solidFill>
                <a:latin typeface="Times New Roman" panose="02020603050405020304" pitchFamily="18" charset="0"/>
              </a:rPr>
              <a:t>电阻是导体本身的一种性质。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333399"/>
                </a:solidFill>
                <a:latin typeface="Times New Roman" panose="02020603050405020304" pitchFamily="18" charset="0"/>
              </a:rPr>
              <a:t>与是否加电压、有无电流通过无关。</a:t>
            </a:r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22533" name="Text Box 7">
            <a:extLst>
              <a:ext uri="{FF2B5EF4-FFF2-40B4-BE49-F238E27FC236}">
                <a16:creationId xmlns:a16="http://schemas.microsoft.com/office/drawing/2014/main" id="{B64C2AE0-5095-47F2-89AC-C5BDB6A84E3D}"/>
              </a:ext>
            </a:extLst>
          </p:cNvPr>
          <p:cNvSpPr/>
          <p:nvPr/>
        </p:nvSpPr>
        <p:spPr>
          <a:xfrm>
            <a:off x="250825" y="2201863"/>
            <a:ext cx="9217025" cy="20129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000" b="1">
                <a:latin typeface="Times New Roman" panose="02020603050405020304" pitchFamily="18" charset="0"/>
              </a:rPr>
              <a:t>长度相同、粗细相同的导体，电阻大小与材料有关。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latin typeface="Times New Roman" panose="02020603050405020304" pitchFamily="18" charset="0"/>
              </a:rPr>
              <a:t>同种材料的粗细相同的导线，越长电阻越大；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latin typeface="Times New Roman" panose="02020603050405020304" pitchFamily="18" charset="0"/>
              </a:rPr>
              <a:t>同种材料的长度相同的导线，越细电阻越大。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16385" descr="W020070307675410667492">
            <a:extLst>
              <a:ext uri="{FF2B5EF4-FFF2-40B4-BE49-F238E27FC236}">
                <a16:creationId xmlns:a16="http://schemas.microsoft.com/office/drawing/2014/main" id="{DC743060-F98D-48BC-8F46-AED511FBB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7" t="21252" r="9293" b="59987"/>
          <a:stretch>
            <a:fillRect/>
          </a:stretch>
        </p:blipFill>
        <p:spPr bwMode="auto">
          <a:xfrm>
            <a:off x="252413" y="476250"/>
            <a:ext cx="8402637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文本框 16386">
            <a:extLst>
              <a:ext uri="{FF2B5EF4-FFF2-40B4-BE49-F238E27FC236}">
                <a16:creationId xmlns:a16="http://schemas.microsoft.com/office/drawing/2014/main" id="{A79DF31A-9A62-4260-A59E-4D2503EA1305}"/>
              </a:ext>
            </a:extLst>
          </p:cNvPr>
          <p:cNvSpPr/>
          <p:nvPr/>
        </p:nvSpPr>
        <p:spPr>
          <a:xfrm>
            <a:off x="396875" y="3473450"/>
            <a:ext cx="8280400" cy="28352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000" b="1">
                <a:solidFill>
                  <a:srgbClr val="CC0000"/>
                </a:solidFill>
              </a:rPr>
              <a:t>    高压输电线又粗又直，这样导线的横截面积大，同时可以使长度短些，因而输电线的电阻小，可以减少电能在输电线上的损失。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000" b="1">
                <a:solidFill>
                  <a:srgbClr val="CC0000"/>
                </a:solidFill>
              </a:rPr>
              <a:t>     电炉丝一般都盘成螺旋状，而不用粗而直到导线，目的是为了增大电炉丝的电阻，从而产生的热量多。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4" dur="8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框 17409">
            <a:extLst>
              <a:ext uri="{FF2B5EF4-FFF2-40B4-BE49-F238E27FC236}">
                <a16:creationId xmlns:a16="http://schemas.microsoft.com/office/drawing/2014/main" id="{D8EDD511-23A6-4C00-94C5-023EC12D3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1155700"/>
            <a:ext cx="856773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600" b="1"/>
              <a:t>     我们已经知道导体电阻大小与</a:t>
            </a:r>
            <a:r>
              <a:rPr lang="zh-CN" altLang="en-US" sz="2600" b="1" u="sng"/>
              <a:t>             </a:t>
            </a:r>
            <a:r>
              <a:rPr lang="zh-CN" altLang="en-US" sz="2600" b="1"/>
              <a:t>、</a:t>
            </a:r>
            <a:r>
              <a:rPr lang="zh-CN" altLang="en-US" sz="2600" b="1" u="sng"/>
              <a:t>               </a:t>
            </a:r>
            <a:r>
              <a:rPr lang="zh-CN" altLang="en-US" sz="2600" b="1"/>
              <a:t>、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600" b="1" u="sng"/>
              <a:t>                      </a:t>
            </a:r>
            <a:r>
              <a:rPr lang="zh-CN" altLang="en-US" sz="2600" b="1"/>
              <a:t>有关，电阻大小还跟什么因素有关呢？小李同学在老师指导下完成了如下图所示实验，导体M是日光灯的灯丝，当用酒精灯对M加热时，灯L亮度会变</a:t>
            </a:r>
            <a:r>
              <a:rPr lang="zh-CN" altLang="en-US" sz="2600" b="1" u="sng"/>
              <a:t>        </a:t>
            </a:r>
            <a:r>
              <a:rPr lang="zh-CN" altLang="en-US" sz="2600" b="1"/>
              <a:t>，电流表示数变</a:t>
            </a:r>
            <a:r>
              <a:rPr lang="zh-CN" altLang="en-US" sz="2600" b="1" u="sng"/>
              <a:t>       </a:t>
            </a:r>
            <a:r>
              <a:rPr lang="zh-CN" altLang="en-US" sz="2600" b="1"/>
              <a:t>。这个实验表明</a:t>
            </a:r>
            <a:r>
              <a:rPr lang="zh-CN" altLang="en-US" sz="2600" b="1" u="sng"/>
              <a:t>                               </a:t>
            </a:r>
            <a:r>
              <a:rPr lang="zh-CN" altLang="en-US" sz="2600" b="1"/>
              <a:t>。这个实验中小李同学研究的问题是</a:t>
            </a:r>
            <a:r>
              <a:rPr lang="zh-CN" altLang="en-US" sz="2600" b="1" u="sng"/>
              <a:t>                                  </a:t>
            </a:r>
            <a:r>
              <a:rPr lang="zh-CN" altLang="en-US" sz="2600" b="1"/>
              <a:t>。</a:t>
            </a:r>
          </a:p>
        </p:txBody>
      </p:sp>
      <p:sp>
        <p:nvSpPr>
          <p:cNvPr id="24579" name="矩形 17410">
            <a:extLst>
              <a:ext uri="{FF2B5EF4-FFF2-40B4-BE49-F238E27FC236}">
                <a16:creationId xmlns:a16="http://schemas.microsoft.com/office/drawing/2014/main" id="{D0B5AF91-826E-494D-90CF-36078BDBAA3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47813" y="549275"/>
            <a:ext cx="5943600" cy="520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9050" algn="ctr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金属导体的电阻跟温度的关系</a:t>
            </a:r>
          </a:p>
        </p:txBody>
      </p:sp>
      <p:grpSp>
        <p:nvGrpSpPr>
          <p:cNvPr id="25604" name="组合 17411">
            <a:extLst>
              <a:ext uri="{FF2B5EF4-FFF2-40B4-BE49-F238E27FC236}">
                <a16:creationId xmlns:a16="http://schemas.microsoft.com/office/drawing/2014/main" id="{ACFABEF0-877E-4332-B3A8-76A813E05199}"/>
              </a:ext>
            </a:extLst>
          </p:cNvPr>
          <p:cNvGrpSpPr>
            <a:grpSpLocks/>
          </p:cNvGrpSpPr>
          <p:nvPr/>
        </p:nvGrpSpPr>
        <p:grpSpPr bwMode="auto">
          <a:xfrm>
            <a:off x="5053013" y="3789363"/>
            <a:ext cx="3408362" cy="2909887"/>
            <a:chOff x="298" y="0"/>
            <a:chExt cx="5283" cy="4466"/>
          </a:xfrm>
        </p:grpSpPr>
        <p:pic>
          <p:nvPicPr>
            <p:cNvPr id="25605" name="图片 17412">
              <a:extLst>
                <a:ext uri="{FF2B5EF4-FFF2-40B4-BE49-F238E27FC236}">
                  <a16:creationId xmlns:a16="http://schemas.microsoft.com/office/drawing/2014/main" id="{AD9E4319-80A6-4653-85E6-A8229EAC63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" y="0"/>
              <a:ext cx="4691" cy="4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6" name="未知">
              <a:extLst>
                <a:ext uri="{FF2B5EF4-FFF2-40B4-BE49-F238E27FC236}">
                  <a16:creationId xmlns:a16="http://schemas.microsoft.com/office/drawing/2014/main" id="{AB88F6C6-823D-4BE2-BCCF-735A8B32D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635"/>
              <a:ext cx="1212" cy="2027"/>
            </a:xfrm>
            <a:custGeom>
              <a:avLst/>
              <a:gdLst>
                <a:gd name="T0" fmla="*/ 21600 w 21600"/>
                <a:gd name="T1" fmla="*/ 777 h 21600"/>
                <a:gd name="T2" fmla="*/ 10122 w 21600"/>
                <a:gd name="T3" fmla="*/ 1875 h 21600"/>
                <a:gd name="T4" fmla="*/ 926 w 21600"/>
                <a:gd name="T5" fmla="*/ 12041 h 21600"/>
                <a:gd name="T6" fmla="*/ 4598 w 21600"/>
                <a:gd name="T7" fmla="*/ 18349 h 21600"/>
                <a:gd name="T8" fmla="*/ 6897 w 21600"/>
                <a:gd name="T9" fmla="*/ 21099 h 21600"/>
                <a:gd name="T10" fmla="*/ 8732 w 21600"/>
                <a:gd name="T11" fmla="*/ 2137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21600" y="777"/>
                  </a:moveTo>
                  <a:cubicBezTo>
                    <a:pt x="19693" y="959"/>
                    <a:pt x="13562" y="0"/>
                    <a:pt x="10122" y="1875"/>
                  </a:cubicBezTo>
                  <a:cubicBezTo>
                    <a:pt x="6683" y="3750"/>
                    <a:pt x="1853" y="9292"/>
                    <a:pt x="926" y="12041"/>
                  </a:cubicBezTo>
                  <a:cubicBezTo>
                    <a:pt x="0" y="14790"/>
                    <a:pt x="3600" y="16836"/>
                    <a:pt x="4598" y="18349"/>
                  </a:cubicBezTo>
                  <a:cubicBezTo>
                    <a:pt x="5596" y="19863"/>
                    <a:pt x="6201" y="20598"/>
                    <a:pt x="6897" y="21099"/>
                  </a:cubicBezTo>
                  <a:cubicBezTo>
                    <a:pt x="7592" y="21600"/>
                    <a:pt x="8429" y="21333"/>
                    <a:pt x="8732" y="21376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7" name="未知">
              <a:extLst>
                <a:ext uri="{FF2B5EF4-FFF2-40B4-BE49-F238E27FC236}">
                  <a16:creationId xmlns:a16="http://schemas.microsoft.com/office/drawing/2014/main" id="{3B0FCEF1-2AF3-4D9C-BC3C-92A126785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5" y="656"/>
              <a:ext cx="825" cy="56"/>
            </a:xfrm>
            <a:custGeom>
              <a:avLst/>
              <a:gdLst>
                <a:gd name="T0" fmla="*/ 0 w 21600"/>
                <a:gd name="T1" fmla="*/ 0 h 21600"/>
                <a:gd name="T2" fmla="*/ 8090 w 21600"/>
                <a:gd name="T3" fmla="*/ 10028 h 21600"/>
                <a:gd name="T4" fmla="*/ 12148 w 21600"/>
                <a:gd name="T5" fmla="*/ 20057 h 21600"/>
                <a:gd name="T6" fmla="*/ 21600 w 21600"/>
                <a:gd name="T7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335" y="1542"/>
                    <a:pt x="6074" y="6557"/>
                    <a:pt x="8090" y="10028"/>
                  </a:cubicBezTo>
                  <a:cubicBezTo>
                    <a:pt x="10106" y="13500"/>
                    <a:pt x="9896" y="21600"/>
                    <a:pt x="12148" y="20057"/>
                  </a:cubicBezTo>
                  <a:cubicBezTo>
                    <a:pt x="14400" y="18514"/>
                    <a:pt x="20029" y="3471"/>
                    <a:pt x="21600" y="0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8" name="未知">
              <a:extLst>
                <a:ext uri="{FF2B5EF4-FFF2-40B4-BE49-F238E27FC236}">
                  <a16:creationId xmlns:a16="http://schemas.microsoft.com/office/drawing/2014/main" id="{CE161B02-11AD-404B-96A3-F8121437D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" y="604"/>
              <a:ext cx="1470" cy="2858"/>
            </a:xfrm>
            <a:custGeom>
              <a:avLst/>
              <a:gdLst>
                <a:gd name="T0" fmla="*/ 6127 w 21600"/>
                <a:gd name="T1" fmla="*/ 589 h 21600"/>
                <a:gd name="T2" fmla="*/ 15590 w 21600"/>
                <a:gd name="T3" fmla="*/ 1171 h 21600"/>
                <a:gd name="T4" fmla="*/ 20145 w 21600"/>
                <a:gd name="T5" fmla="*/ 7603 h 21600"/>
                <a:gd name="T6" fmla="*/ 20145 w 21600"/>
                <a:gd name="T7" fmla="*/ 15002 h 21600"/>
                <a:gd name="T8" fmla="*/ 11431 w 21600"/>
                <a:gd name="T9" fmla="*/ 20851 h 21600"/>
                <a:gd name="T10" fmla="*/ 4995 w 21600"/>
                <a:gd name="T11" fmla="*/ 19483 h 21600"/>
                <a:gd name="T12" fmla="*/ 822 w 21600"/>
                <a:gd name="T13" fmla="*/ 16566 h 21600"/>
                <a:gd name="T14" fmla="*/ 58 w 21600"/>
                <a:gd name="T15" fmla="*/ 1539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600" h="21600">
                  <a:moveTo>
                    <a:pt x="6127" y="589"/>
                  </a:moveTo>
                  <a:cubicBezTo>
                    <a:pt x="7699" y="687"/>
                    <a:pt x="13253" y="0"/>
                    <a:pt x="15590" y="1171"/>
                  </a:cubicBezTo>
                  <a:cubicBezTo>
                    <a:pt x="17926" y="2342"/>
                    <a:pt x="19381" y="5297"/>
                    <a:pt x="20145" y="7603"/>
                  </a:cubicBezTo>
                  <a:cubicBezTo>
                    <a:pt x="20909" y="9908"/>
                    <a:pt x="21600" y="12795"/>
                    <a:pt x="20145" y="15002"/>
                  </a:cubicBezTo>
                  <a:cubicBezTo>
                    <a:pt x="18690" y="17208"/>
                    <a:pt x="13959" y="20103"/>
                    <a:pt x="11431" y="20851"/>
                  </a:cubicBezTo>
                  <a:cubicBezTo>
                    <a:pt x="8904" y="21600"/>
                    <a:pt x="6759" y="20194"/>
                    <a:pt x="4995" y="19483"/>
                  </a:cubicBezTo>
                  <a:cubicBezTo>
                    <a:pt x="3232" y="18773"/>
                    <a:pt x="1645" y="17246"/>
                    <a:pt x="822" y="16566"/>
                  </a:cubicBezTo>
                  <a:cubicBezTo>
                    <a:pt x="0" y="15886"/>
                    <a:pt x="191" y="15591"/>
                    <a:pt x="58" y="15395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9" name="未知">
              <a:extLst>
                <a:ext uri="{FF2B5EF4-FFF2-40B4-BE49-F238E27FC236}">
                  <a16:creationId xmlns:a16="http://schemas.microsoft.com/office/drawing/2014/main" id="{319FDA09-401F-4D99-A385-31D070C3E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2641"/>
              <a:ext cx="1289" cy="275"/>
            </a:xfrm>
            <a:custGeom>
              <a:avLst/>
              <a:gdLst>
                <a:gd name="T0" fmla="*/ 0 w 21600"/>
                <a:gd name="T1" fmla="*/ 8090 h 21600"/>
                <a:gd name="T2" fmla="*/ 8211 w 21600"/>
                <a:gd name="T3" fmla="*/ 8090 h 21600"/>
                <a:gd name="T4" fmla="*/ 13824 w 21600"/>
                <a:gd name="T5" fmla="*/ 20264 h 21600"/>
                <a:gd name="T6" fmla="*/ 21600 w 21600"/>
                <a:gd name="T7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8090"/>
                  </a:moveTo>
                  <a:cubicBezTo>
                    <a:pt x="1374" y="8090"/>
                    <a:pt x="5915" y="6048"/>
                    <a:pt x="8211" y="8090"/>
                  </a:cubicBezTo>
                  <a:cubicBezTo>
                    <a:pt x="10506" y="10132"/>
                    <a:pt x="11595" y="21600"/>
                    <a:pt x="13824" y="20264"/>
                  </a:cubicBezTo>
                  <a:cubicBezTo>
                    <a:pt x="16053" y="18929"/>
                    <a:pt x="20309" y="3377"/>
                    <a:pt x="21600" y="0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0" name="未知">
              <a:extLst>
                <a:ext uri="{FF2B5EF4-FFF2-40B4-BE49-F238E27FC236}">
                  <a16:creationId xmlns:a16="http://schemas.microsoft.com/office/drawing/2014/main" id="{4A4181B7-C91C-43AD-AC18-21AD0EC0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" y="2637"/>
              <a:ext cx="670" cy="133"/>
            </a:xfrm>
            <a:custGeom>
              <a:avLst/>
              <a:gdLst>
                <a:gd name="T0" fmla="*/ 0 w 21600"/>
                <a:gd name="T1" fmla="*/ 21600 h 21600"/>
                <a:gd name="T2" fmla="*/ 2482 w 21600"/>
                <a:gd name="T3" fmla="*/ 649 h 21600"/>
                <a:gd name="T4" fmla="*/ 7479 w 21600"/>
                <a:gd name="T5" fmla="*/ 17377 h 21600"/>
                <a:gd name="T6" fmla="*/ 14958 w 21600"/>
                <a:gd name="T7" fmla="*/ 17377 h 21600"/>
                <a:gd name="T8" fmla="*/ 21599 w 21600"/>
                <a:gd name="T9" fmla="*/ 909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cubicBezTo>
                    <a:pt x="419" y="18189"/>
                    <a:pt x="1225" y="1299"/>
                    <a:pt x="2482" y="649"/>
                  </a:cubicBezTo>
                  <a:cubicBezTo>
                    <a:pt x="3739" y="0"/>
                    <a:pt x="5416" y="14616"/>
                    <a:pt x="7479" y="17377"/>
                  </a:cubicBezTo>
                  <a:cubicBezTo>
                    <a:pt x="9542" y="20138"/>
                    <a:pt x="12605" y="18676"/>
                    <a:pt x="14958" y="17377"/>
                  </a:cubicBezTo>
                  <a:cubicBezTo>
                    <a:pt x="17312" y="16078"/>
                    <a:pt x="20503" y="10393"/>
                    <a:pt x="21599" y="9094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4581" name="文本框 17418">
            <a:extLst>
              <a:ext uri="{FF2B5EF4-FFF2-40B4-BE49-F238E27FC236}">
                <a16:creationId xmlns:a16="http://schemas.microsoft.com/office/drawing/2014/main" id="{AB6DEE0E-8412-43F4-ADE0-6D4E8BCCA1D2}"/>
              </a:ext>
            </a:extLst>
          </p:cNvPr>
          <p:cNvSpPr/>
          <p:nvPr/>
        </p:nvSpPr>
        <p:spPr>
          <a:xfrm>
            <a:off x="5414963" y="1196975"/>
            <a:ext cx="8858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CC0000"/>
                </a:solidFill>
              </a:rPr>
              <a:t>材料</a:t>
            </a:r>
          </a:p>
        </p:txBody>
      </p:sp>
      <p:sp>
        <p:nvSpPr>
          <p:cNvPr id="24582" name="文本框 17419">
            <a:extLst>
              <a:ext uri="{FF2B5EF4-FFF2-40B4-BE49-F238E27FC236}">
                <a16:creationId xmlns:a16="http://schemas.microsoft.com/office/drawing/2014/main" id="{7CA9E95A-54EA-4A5F-8125-E1D863C7F55B}"/>
              </a:ext>
            </a:extLst>
          </p:cNvPr>
          <p:cNvSpPr/>
          <p:nvPr/>
        </p:nvSpPr>
        <p:spPr>
          <a:xfrm>
            <a:off x="6877050" y="1196975"/>
            <a:ext cx="8858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CC0000"/>
                </a:solidFill>
              </a:rPr>
              <a:t>长度</a:t>
            </a:r>
          </a:p>
        </p:txBody>
      </p:sp>
      <p:sp>
        <p:nvSpPr>
          <p:cNvPr id="24583" name="文本框 17420">
            <a:extLst>
              <a:ext uri="{FF2B5EF4-FFF2-40B4-BE49-F238E27FC236}">
                <a16:creationId xmlns:a16="http://schemas.microsoft.com/office/drawing/2014/main" id="{F9A4EF93-3045-4D5A-8D26-C23F5775D10C}"/>
              </a:ext>
            </a:extLst>
          </p:cNvPr>
          <p:cNvSpPr/>
          <p:nvPr/>
        </p:nvSpPr>
        <p:spPr>
          <a:xfrm>
            <a:off x="684213" y="1628775"/>
            <a:ext cx="151288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CC0000"/>
                </a:solidFill>
              </a:rPr>
              <a:t>横截面积</a:t>
            </a:r>
          </a:p>
        </p:txBody>
      </p:sp>
      <p:sp>
        <p:nvSpPr>
          <p:cNvPr id="24584" name="文本框 17421">
            <a:extLst>
              <a:ext uri="{FF2B5EF4-FFF2-40B4-BE49-F238E27FC236}">
                <a16:creationId xmlns:a16="http://schemas.microsoft.com/office/drawing/2014/main" id="{E68B7B62-7BAE-4D07-B5A6-B1C16C322E93}"/>
              </a:ext>
            </a:extLst>
          </p:cNvPr>
          <p:cNvSpPr/>
          <p:nvPr/>
        </p:nvSpPr>
        <p:spPr>
          <a:xfrm>
            <a:off x="7453313" y="2492375"/>
            <a:ext cx="8858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CC0000"/>
                </a:solidFill>
              </a:rPr>
              <a:t>暗</a:t>
            </a:r>
          </a:p>
        </p:txBody>
      </p:sp>
      <p:sp>
        <p:nvSpPr>
          <p:cNvPr id="24585" name="文本框 17422">
            <a:extLst>
              <a:ext uri="{FF2B5EF4-FFF2-40B4-BE49-F238E27FC236}">
                <a16:creationId xmlns:a16="http://schemas.microsoft.com/office/drawing/2014/main" id="{C7FA4C06-EFD4-45C3-821E-B5A504D7EDFA}"/>
              </a:ext>
            </a:extLst>
          </p:cNvPr>
          <p:cNvSpPr/>
          <p:nvPr/>
        </p:nvSpPr>
        <p:spPr>
          <a:xfrm>
            <a:off x="2339975" y="2924175"/>
            <a:ext cx="8858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CC0000"/>
                </a:solidFill>
              </a:rPr>
              <a:t>小</a:t>
            </a:r>
            <a:endParaRPr lang="zh-CN" altLang="en-US" sz="1800"/>
          </a:p>
        </p:txBody>
      </p:sp>
      <p:sp>
        <p:nvSpPr>
          <p:cNvPr id="24586" name="文本框 17423">
            <a:extLst>
              <a:ext uri="{FF2B5EF4-FFF2-40B4-BE49-F238E27FC236}">
                <a16:creationId xmlns:a16="http://schemas.microsoft.com/office/drawing/2014/main" id="{14F4B8B3-6AD4-4294-96EE-90A0F0ACB8C9}"/>
              </a:ext>
            </a:extLst>
          </p:cNvPr>
          <p:cNvSpPr/>
          <p:nvPr/>
        </p:nvSpPr>
        <p:spPr>
          <a:xfrm>
            <a:off x="5221288" y="2928938"/>
            <a:ext cx="3887787" cy="4270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200" b="1">
                <a:solidFill>
                  <a:srgbClr val="CC0000"/>
                </a:solidFill>
              </a:rPr>
              <a:t>灯丝的温度越高，电阻越大</a:t>
            </a:r>
          </a:p>
        </p:txBody>
      </p:sp>
      <p:sp>
        <p:nvSpPr>
          <p:cNvPr id="24587" name="文本框 17424">
            <a:extLst>
              <a:ext uri="{FF2B5EF4-FFF2-40B4-BE49-F238E27FC236}">
                <a16:creationId xmlns:a16="http://schemas.microsoft.com/office/drawing/2014/main" id="{52348511-5AE0-4976-A544-DDEA3FB5CCCA}"/>
              </a:ext>
            </a:extLst>
          </p:cNvPr>
          <p:cNvSpPr/>
          <p:nvPr/>
        </p:nvSpPr>
        <p:spPr>
          <a:xfrm>
            <a:off x="5221288" y="3362325"/>
            <a:ext cx="3887787" cy="427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200" b="1">
                <a:solidFill>
                  <a:srgbClr val="CC0000"/>
                </a:solidFill>
              </a:rPr>
              <a:t>导体的电阻跟温度是否有关？</a:t>
            </a:r>
          </a:p>
        </p:txBody>
      </p:sp>
      <p:sp>
        <p:nvSpPr>
          <p:cNvPr id="24588" name="文本框 17425">
            <a:extLst>
              <a:ext uri="{FF2B5EF4-FFF2-40B4-BE49-F238E27FC236}">
                <a16:creationId xmlns:a16="http://schemas.microsoft.com/office/drawing/2014/main" id="{97FDEDBD-F53F-46DA-A755-8C3C78735902}"/>
              </a:ext>
            </a:extLst>
          </p:cNvPr>
          <p:cNvSpPr/>
          <p:nvPr/>
        </p:nvSpPr>
        <p:spPr>
          <a:xfrm>
            <a:off x="323850" y="4221163"/>
            <a:ext cx="5399088" cy="4270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200" b="1">
                <a:solidFill>
                  <a:srgbClr val="CC0000"/>
                </a:solidFill>
              </a:rPr>
              <a:t>或金属导体的电阻跟温度有什么关系？</a:t>
            </a:r>
            <a:endParaRPr lang="zh-CN" altLang="en-US" sz="1800"/>
          </a:p>
        </p:txBody>
      </p:sp>
      <p:sp>
        <p:nvSpPr>
          <p:cNvPr id="25619" name="文本框 17426">
            <a:extLst>
              <a:ext uri="{FF2B5EF4-FFF2-40B4-BE49-F238E27FC236}">
                <a16:creationId xmlns:a16="http://schemas.microsoft.com/office/drawing/2014/main" id="{D664DF38-7F80-4A6B-A57B-5CD22AA2C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138" y="5805488"/>
            <a:ext cx="525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b="1"/>
              <a:t>M</a:t>
            </a:r>
          </a:p>
        </p:txBody>
      </p:sp>
      <p:sp>
        <p:nvSpPr>
          <p:cNvPr id="24590" name="文本框 17427">
            <a:extLst>
              <a:ext uri="{FF2B5EF4-FFF2-40B4-BE49-F238E27FC236}">
                <a16:creationId xmlns:a16="http://schemas.microsoft.com/office/drawing/2014/main" id="{650270D7-C42C-4643-86AC-B555314399C2}"/>
              </a:ext>
            </a:extLst>
          </p:cNvPr>
          <p:cNvSpPr/>
          <p:nvPr/>
        </p:nvSpPr>
        <p:spPr>
          <a:xfrm>
            <a:off x="323850" y="4832350"/>
            <a:ext cx="4319588" cy="15716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3366"/>
                </a:solidFill>
                <a:ea typeface="隶书" panose="02010509060101010101" pitchFamily="49" charset="-122"/>
              </a:rPr>
              <a:t>结论：</a:t>
            </a:r>
            <a:r>
              <a:rPr lang="zh-CN" altLang="en-US" sz="3600" b="1">
                <a:solidFill>
                  <a:srgbClr val="FF6600"/>
                </a:solidFill>
                <a:ea typeface="隶书" panose="02010509060101010101" pitchFamily="49" charset="-122"/>
              </a:rPr>
              <a:t>对于大多数导体来说，其电阻随温度的升高而增大。</a:t>
            </a:r>
            <a:endParaRPr lang="zh-CN" altLang="en-US" sz="3600">
              <a:solidFill>
                <a:srgbClr val="FF6600"/>
              </a:solidFill>
              <a:ea typeface="隶书" panose="020105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2" grpId="0" animBg="1"/>
      <p:bldP spid="24583" grpId="0" animBg="1"/>
      <p:bldP spid="24584" grpId="0" animBg="1"/>
      <p:bldP spid="24585" grpId="0" animBg="1"/>
      <p:bldP spid="24586" grpId="0" animBg="1"/>
      <p:bldP spid="24587" grpId="0" animBg="1"/>
      <p:bldP spid="24588" grpId="0" animBg="1"/>
      <p:bldP spid="2459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18433" descr="W020070307675553472463">
            <a:extLst>
              <a:ext uri="{FF2B5EF4-FFF2-40B4-BE49-F238E27FC236}">
                <a16:creationId xmlns:a16="http://schemas.microsoft.com/office/drawing/2014/main" id="{4BE0AB34-BB82-4F46-A7D8-1E07492AB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2" t="33754" r="16800" b="42203"/>
          <a:stretch>
            <a:fillRect/>
          </a:stretch>
        </p:blipFill>
        <p:spPr bwMode="auto">
          <a:xfrm>
            <a:off x="881063" y="552450"/>
            <a:ext cx="7062787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文本框 18434">
            <a:extLst>
              <a:ext uri="{FF2B5EF4-FFF2-40B4-BE49-F238E27FC236}">
                <a16:creationId xmlns:a16="http://schemas.microsoft.com/office/drawing/2014/main" id="{E79581CF-343F-4846-9249-355384310CFC}"/>
              </a:ext>
            </a:extLst>
          </p:cNvPr>
          <p:cNvSpPr/>
          <p:nvPr/>
        </p:nvSpPr>
        <p:spPr>
          <a:xfrm>
            <a:off x="612775" y="4583113"/>
            <a:ext cx="7900988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导线为什么多用铜线、铝线做而不用铁做？</a:t>
            </a:r>
          </a:p>
        </p:txBody>
      </p:sp>
      <p:sp>
        <p:nvSpPr>
          <p:cNvPr id="25604" name="文本框 18435">
            <a:extLst>
              <a:ext uri="{FF2B5EF4-FFF2-40B4-BE49-F238E27FC236}">
                <a16:creationId xmlns:a16="http://schemas.microsoft.com/office/drawing/2014/main" id="{DD7B2AD9-6F48-4702-BD26-0CD8C49614F1}"/>
              </a:ext>
            </a:extLst>
          </p:cNvPr>
          <p:cNvSpPr/>
          <p:nvPr/>
        </p:nvSpPr>
        <p:spPr>
          <a:xfrm>
            <a:off x="684213" y="5086350"/>
            <a:ext cx="8207375" cy="5207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在长度、横截面积相同时，铁的电阻比铜、铝都大。</a:t>
            </a:r>
          </a:p>
        </p:txBody>
      </p:sp>
      <p:sp>
        <p:nvSpPr>
          <p:cNvPr id="25605" name="文本框 18436">
            <a:extLst>
              <a:ext uri="{FF2B5EF4-FFF2-40B4-BE49-F238E27FC236}">
                <a16:creationId xmlns:a16="http://schemas.microsoft.com/office/drawing/2014/main" id="{FB54A5D6-A25B-4CAA-8BB4-0B1EB31EE8A2}"/>
              </a:ext>
            </a:extLst>
          </p:cNvPr>
          <p:cNvSpPr/>
          <p:nvPr/>
        </p:nvSpPr>
        <p:spPr>
          <a:xfrm>
            <a:off x="612775" y="5807075"/>
            <a:ext cx="7918450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Calibri" panose="020F0502020204030204" pitchFamily="34" charset="0"/>
              </a:rPr>
              <a:t>在其他条件相同的情况下，电阻较小的材料导电性能较强；反之，电阻较大，导电性能较弱。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  <p:bldP spid="25604" grpId="0" animBg="1"/>
      <p:bldP spid="2560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FF7477C-2C6C-43FF-9449-06D52F837A8E}"/>
              </a:ext>
            </a:extLst>
          </p:cNvPr>
          <p:cNvSpPr>
            <a:spLocks noGrp="1" noRot="1" noChangeArrowheads="1"/>
          </p:cNvSpPr>
          <p:nvPr/>
        </p:nvSpPr>
        <p:spPr bwMode="auto">
          <a:xfrm>
            <a:off x="1033463" y="561975"/>
            <a:ext cx="7354887" cy="114300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/>
              <a:t>课堂小结</a:t>
            </a:r>
          </a:p>
        </p:txBody>
      </p:sp>
      <p:sp>
        <p:nvSpPr>
          <p:cNvPr id="26627" name="文本框 19458">
            <a:extLst>
              <a:ext uri="{FF2B5EF4-FFF2-40B4-BE49-F238E27FC236}">
                <a16:creationId xmlns:a16="http://schemas.microsoft.com/office/drawing/2014/main" id="{9762FD7C-FFF6-4F32-9C4F-883CEC8E006B}"/>
              </a:ext>
            </a:extLst>
          </p:cNvPr>
          <p:cNvSpPr/>
          <p:nvPr/>
        </p:nvSpPr>
        <p:spPr>
          <a:xfrm>
            <a:off x="323850" y="1681163"/>
            <a:ext cx="8496300" cy="3162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1.导体对电流的阻碍作用用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电阻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表示；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2.导体的电阻通常用字母</a:t>
            </a:r>
            <a:r>
              <a:rPr lang="zh-CN" altLang="en-US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表示；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3.电阻的单位是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欧姆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，简称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欧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，符号是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Ω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  <a:sym typeface="方正舒体" panose="02010601030101010101" pitchFamily="2" charset="-122"/>
              </a:rPr>
              <a:t>。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常用的单位有千欧（k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方正舒体" panose="02010601030101010101" pitchFamily="2" charset="-122"/>
              </a:rPr>
              <a:t>Ω）、兆欧（M</a:t>
            </a:r>
            <a:r>
              <a:rPr lang="zh-CN" altLang="en-US" sz="2800" b="1">
                <a:solidFill>
                  <a:srgbClr val="CC0000"/>
                </a:solidFill>
                <a:sym typeface="Arial" panose="020B0604020202020204" pitchFamily="34" charset="0"/>
              </a:rPr>
              <a:t>Ω）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 1k</a:t>
            </a:r>
            <a:r>
              <a:rPr lang="zh-CN" altLang="en-US" sz="2800" b="1">
                <a:solidFill>
                  <a:srgbClr val="CC0000"/>
                </a:solidFill>
                <a:sym typeface="方正舒体" panose="02010601030101010101" pitchFamily="2" charset="-122"/>
              </a:rPr>
              <a:t>Ω=1000Ω=10</a:t>
            </a:r>
            <a:r>
              <a:rPr lang="zh-CN" altLang="en-US" sz="2800" b="1" baseline="30000">
                <a:solidFill>
                  <a:srgbClr val="CC0000"/>
                </a:solidFill>
                <a:sym typeface="方正舒体" panose="02010601030101010101" pitchFamily="2" charset="-122"/>
              </a:rPr>
              <a:t>3</a:t>
            </a:r>
            <a:r>
              <a:rPr lang="zh-CN" altLang="en-US" sz="2800" b="1">
                <a:solidFill>
                  <a:srgbClr val="CC0000"/>
                </a:solidFill>
                <a:sym typeface="方正舒体" panose="02010601030101010101" pitchFamily="2" charset="-122"/>
              </a:rPr>
              <a:t>Ω           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  <a:sym typeface="方正舒体" panose="02010601030101010101" pitchFamily="2" charset="-122"/>
              </a:rPr>
              <a:t>       1MΩ=1000000Ω=10</a:t>
            </a:r>
            <a:r>
              <a:rPr lang="zh-CN" altLang="en-US" sz="2800" b="1" baseline="30000">
                <a:solidFill>
                  <a:srgbClr val="CC0000"/>
                </a:solidFill>
                <a:sym typeface="方正舒体" panose="02010601030101010101" pitchFamily="2" charset="-122"/>
              </a:rPr>
              <a:t>6</a:t>
            </a:r>
            <a:r>
              <a:rPr lang="zh-CN" altLang="en-US" sz="2800" b="1">
                <a:solidFill>
                  <a:srgbClr val="CC0000"/>
                </a:solidFill>
                <a:sym typeface="方正舒体" panose="02010601030101010101" pitchFamily="2" charset="-122"/>
              </a:rPr>
              <a:t>Ω</a:t>
            </a:r>
          </a:p>
        </p:txBody>
      </p:sp>
      <p:sp>
        <p:nvSpPr>
          <p:cNvPr id="26628" name="文本框 19459">
            <a:extLst>
              <a:ext uri="{FF2B5EF4-FFF2-40B4-BE49-F238E27FC236}">
                <a16:creationId xmlns:a16="http://schemas.microsoft.com/office/drawing/2014/main" id="{AB1BE8AA-BEFD-4FA9-84A4-5F6C5D0863CB}"/>
              </a:ext>
            </a:extLst>
          </p:cNvPr>
          <p:cNvSpPr/>
          <p:nvPr/>
        </p:nvSpPr>
        <p:spPr>
          <a:xfrm>
            <a:off x="468313" y="4938713"/>
            <a:ext cx="8569325" cy="15001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</a:rPr>
              <a:t>4.导体的电阻由导体的材料、长度和横截面积决定。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</a:rPr>
              <a:t>此外，导体的电阻还与温度有关（通常不考虑温度的影响）。</a:t>
            </a:r>
            <a:endParaRPr lang="zh-CN" alt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E791FD9-DA8B-4748-980E-F492123021B4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611188" y="549275"/>
            <a:ext cx="7704137" cy="935038"/>
          </a:xfrm>
          <a:solidFill>
            <a:srgbClr val="FF9999"/>
          </a:solidFill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b="1"/>
              <a:t>当堂训练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C65CCCB-0F7C-4567-80CB-61750168264B}"/>
              </a:ext>
            </a:extLst>
          </p:cNvPr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04800" y="1628775"/>
            <a:ext cx="8839200" cy="4537075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b="1"/>
              <a:t>  关于导体的电阻说法错误的是（     ）</a:t>
            </a:r>
            <a:r>
              <a:rPr lang="zh-CN" altLang="en-US"/>
              <a:t> 　　　　　　　　　</a:t>
            </a:r>
            <a:br>
              <a:rPr lang="zh-CN" altLang="en-US"/>
            </a:br>
            <a:r>
              <a:rPr lang="en-US" altLang="zh-CN"/>
              <a:t>A.</a:t>
            </a:r>
            <a:r>
              <a:rPr lang="zh-CN" altLang="en-US"/>
              <a:t>两根长短、粗细都相同的铜导线和铝导线，铜导线的电阻小。</a:t>
            </a:r>
            <a:br>
              <a:rPr lang="zh-CN" altLang="en-US"/>
            </a:br>
            <a:r>
              <a:rPr lang="en-US" altLang="zh-CN"/>
              <a:t>B.</a:t>
            </a:r>
            <a:r>
              <a:rPr lang="zh-CN" altLang="en-US"/>
              <a:t>长短相同的铜导线，粗的导线比细的导线电阻小。</a:t>
            </a:r>
            <a:br>
              <a:rPr lang="zh-CN" altLang="en-US"/>
            </a:br>
            <a:r>
              <a:rPr lang="en-US" altLang="zh-CN"/>
              <a:t>C.</a:t>
            </a:r>
            <a:r>
              <a:rPr lang="zh-CN" altLang="en-US"/>
              <a:t>粗细相同的铝导线，长的导线比短的导线电阻大。</a:t>
            </a:r>
            <a:br>
              <a:rPr lang="zh-CN" altLang="en-US"/>
            </a:br>
            <a:r>
              <a:rPr lang="en-US" altLang="zh-CN"/>
              <a:t>D.</a:t>
            </a:r>
            <a:r>
              <a:rPr lang="zh-CN" altLang="en-US"/>
              <a:t>用铝导线换下输电线路中的铜导线，保持电阻值不变，铝导线的横截面积应和原来铜导线的横截面积一样。</a:t>
            </a: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8AE7855F-CB92-4F5A-A9E5-7A9C932354B7}"/>
              </a:ext>
            </a:extLst>
          </p:cNvPr>
          <p:cNvSpPr/>
          <p:nvPr/>
        </p:nvSpPr>
        <p:spPr>
          <a:xfrm>
            <a:off x="6372225" y="1557338"/>
            <a:ext cx="720725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latin typeface="Arial Black" panose="020B0A04020102020204" pitchFamily="34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占位符 21505">
            <a:extLst>
              <a:ext uri="{FF2B5EF4-FFF2-40B4-BE49-F238E27FC236}">
                <a16:creationId xmlns:a16="http://schemas.microsoft.com/office/drawing/2014/main" id="{FF935E9B-C6C1-49A9-A871-8231C1096B7C}"/>
              </a:ext>
            </a:extLst>
          </p:cNvPr>
          <p:cNvSpPr>
            <a:spLocks noGrp="1" noRot="1"/>
          </p:cNvSpPr>
          <p:nvPr>
            <p:ph type="body" idx="4294967295"/>
          </p:nvPr>
        </p:nvSpPr>
        <p:spPr>
          <a:xfrm>
            <a:off x="381000" y="2057400"/>
            <a:ext cx="8305800" cy="5181600"/>
          </a:xfrm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49" charset="-122"/>
                <a:sym typeface="Wingdings"/>
              </a:rPr>
              <a:t>在温度一定时，下列说法正确的是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方正姚体" pitchFamily="2" charset="-122"/>
                <a:sym typeface="Wingdings"/>
              </a:rPr>
              <a:t>（  ）</a:t>
            </a:r>
            <a:endParaRPr sz="28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pPr eaLnBrk="1" hangingPunct="1">
              <a:buFontTx/>
              <a:buNone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</a:t>
            </a:r>
            <a:r>
              <a:rPr lang="en-US" altLang="zh-CN"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A</a:t>
            </a:r>
            <a:r>
              <a:rPr lang="en-US" altLang="zh-CN"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.</a:t>
            </a: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长度相同的导线，细的电阻较大；</a:t>
            </a:r>
          </a:p>
          <a:p>
            <a:pPr eaLnBrk="1" hangingPunct="1">
              <a:buFontTx/>
              <a:buNone/>
            </a:pP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  </a:t>
            </a:r>
            <a:r>
              <a:rPr lang="en-US" altLang="zh-CN"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B.</a:t>
            </a: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横截面积相同的导线，长的电阻大；</a:t>
            </a:r>
          </a:p>
          <a:p>
            <a:pPr eaLnBrk="1" hangingPunct="1">
              <a:buFontTx/>
              <a:buNone/>
            </a:pP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  </a:t>
            </a:r>
            <a:r>
              <a:rPr lang="en-US" altLang="zh-CN"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C.</a:t>
            </a: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铁的电阻比铜的电阻大；</a:t>
            </a:r>
          </a:p>
          <a:p>
            <a:pPr eaLnBrk="1" hangingPunct="1">
              <a:buFontTx/>
              <a:buNone/>
            </a:pP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  </a:t>
            </a:r>
            <a:r>
              <a:rPr lang="en-US" altLang="zh-CN"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D.</a:t>
            </a: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以上说法都不对。</a:t>
            </a:r>
          </a:p>
          <a:p>
            <a:pPr eaLnBrk="1" hangingPunct="1">
              <a:buFont typeface="Wingdings" pitchFamily="2" charset="2"/>
              <a:buNone/>
            </a:pPr>
            <a:endParaRPr sz="36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FF0000"/>
              </a:solidFill>
              <a:latin typeface="隶书" pitchFamily="49" charset="-122"/>
              <a:ea typeface="隶书" panose="02010509060101010101" pitchFamily="49" charset="-122"/>
              <a:sym typeface="Wingdings"/>
            </a:endParaRPr>
          </a:p>
          <a:p>
            <a:pPr eaLnBrk="1" hangingPunct="1">
              <a:buFont typeface="Wingdings" pitchFamily="2" charset="2"/>
              <a:buNone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                       </a:t>
            </a:r>
          </a:p>
          <a:p>
            <a:pPr eaLnBrk="1" hangingPunct="1">
              <a:buFontTx/>
              <a:buNone/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                                </a:t>
            </a:r>
            <a:endParaRPr sz="2800"/>
          </a:p>
        </p:txBody>
      </p:sp>
      <p:sp>
        <p:nvSpPr>
          <p:cNvPr id="29699" name="矩形 21506">
            <a:extLst>
              <a:ext uri="{FF2B5EF4-FFF2-40B4-BE49-F238E27FC236}">
                <a16:creationId xmlns:a16="http://schemas.microsoft.com/office/drawing/2014/main" id="{8FDD462A-2B9B-4CCE-8837-86E2DBE990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086600" y="5334000"/>
            <a:ext cx="1443038" cy="809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noFill/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TopLeft">
                <a:rot lat="0" lon="20519995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  <a:contourClr>
                <a:srgbClr val="FFFF00"/>
              </a:contourClr>
            </a:sp3d>
          </a:bodyPr>
          <a:lstStyle/>
          <a:p>
            <a:pPr algn="ctr"/>
            <a:r>
              <a:rPr lang="zh-CN" altLang="en-US" sz="3600" kern="10">
                <a:solidFill>
                  <a:srgbClr val="FFFF00"/>
                </a:solidFill>
                <a:latin typeface="宋体" panose="02010600030101010101" pitchFamily="2" charset="-122"/>
              </a:rPr>
              <a:t>练一练</a:t>
            </a:r>
          </a:p>
        </p:txBody>
      </p:sp>
      <p:sp>
        <p:nvSpPr>
          <p:cNvPr id="28676" name="文本框 21507">
            <a:extLst>
              <a:ext uri="{FF2B5EF4-FFF2-40B4-BE49-F238E27FC236}">
                <a16:creationId xmlns:a16="http://schemas.microsoft.com/office/drawing/2014/main" id="{C09990F0-9EE9-4F58-A85E-BE67613BFC29}"/>
              </a:ext>
            </a:extLst>
          </p:cNvPr>
          <p:cNvSpPr/>
          <p:nvPr/>
        </p:nvSpPr>
        <p:spPr>
          <a:xfrm>
            <a:off x="8001000" y="2057400"/>
            <a:ext cx="477838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内容占位符 22529">
            <a:extLst>
              <a:ext uri="{FF2B5EF4-FFF2-40B4-BE49-F238E27FC236}">
                <a16:creationId xmlns:a16="http://schemas.microsoft.com/office/drawing/2014/main" id="{C94BF798-DB10-4D67-BC95-8AA48E5F4107}"/>
              </a:ext>
            </a:extLst>
          </p:cNvPr>
          <p:cNvSpPr>
            <a:spLocks noGrp="1" noRot="1"/>
          </p:cNvSpPr>
          <p:nvPr>
            <p:ph idx="1"/>
          </p:nvPr>
        </p:nvSpPr>
        <p:spPr>
          <a:xfrm>
            <a:off x="685800" y="1524000"/>
            <a:ext cx="8066088" cy="3532188"/>
          </a:xfrm>
          <a:noFill/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  <a:sym typeface="Wingdings"/>
              </a:rPr>
              <a:t>关于导体电阻的大小，下列说法正确的是（    ）</a:t>
            </a:r>
          </a:p>
          <a:p>
            <a:pPr eaLnBrk="1" hangingPunct="1">
              <a:buFontTx/>
              <a:buNone/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A.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同种材料制成的导线，长度越短，电阻越小；</a:t>
            </a:r>
          </a:p>
          <a:p>
            <a:pPr eaLnBrk="1" hangingPunct="1">
              <a:buFontTx/>
              <a:buNone/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B.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不同材料制成的导线，电阻一定不等；</a:t>
            </a:r>
          </a:p>
          <a:p>
            <a:pPr eaLnBrk="1" hangingPunct="1">
              <a:buFontTx/>
              <a:buNone/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C.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一根导线拉长后，它的电阻一定变大；</a:t>
            </a:r>
          </a:p>
          <a:p>
            <a:pPr eaLnBrk="1" hangingPunct="1">
              <a:buFontTx/>
              <a:buNone/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D.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粗铜线的电阻比细铜线的电阻小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sym typeface="Wingdings"/>
              </a:rPr>
              <a:t>。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29699" name="文本框 22530">
            <a:extLst>
              <a:ext uri="{FF2B5EF4-FFF2-40B4-BE49-F238E27FC236}">
                <a16:creationId xmlns:a16="http://schemas.microsoft.com/office/drawing/2014/main" id="{674691BF-3377-434A-A6E6-C267D50292A7}"/>
              </a:ext>
            </a:extLst>
          </p:cNvPr>
          <p:cNvSpPr/>
          <p:nvPr/>
        </p:nvSpPr>
        <p:spPr>
          <a:xfrm>
            <a:off x="2482850" y="2057400"/>
            <a:ext cx="457200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内容占位符 23553">
            <a:extLst>
              <a:ext uri="{FF2B5EF4-FFF2-40B4-BE49-F238E27FC236}">
                <a16:creationId xmlns:a16="http://schemas.microsoft.com/office/drawing/2014/main" id="{6CB56FC1-EAAE-4ECC-B6F9-93D22A7C95CA}"/>
              </a:ext>
            </a:extLst>
          </p:cNvPr>
          <p:cNvSpPr>
            <a:spLocks noGrp="1" noRot="1"/>
          </p:cNvSpPr>
          <p:nvPr>
            <p:ph idx="1"/>
          </p:nvPr>
        </p:nvSpPr>
        <p:spPr>
          <a:xfrm>
            <a:off x="685800" y="1905000"/>
            <a:ext cx="7924800" cy="4114800"/>
          </a:xfrm>
          <a:noFill/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下列关于电阻的说法中，正确的是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BBE0E3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（   ）</a:t>
            </a:r>
          </a:p>
          <a:p>
            <a:pPr eaLnBrk="1" hangingPunct="1">
              <a:buFontTx/>
              <a:buNone/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BBE0E3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A.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通过导体的电流越大，电阻就越大；</a:t>
            </a:r>
          </a:p>
          <a:p>
            <a:pPr eaLnBrk="1" hangingPunct="1">
              <a:buFontTx/>
              <a:buNone/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B.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导体通电时有电阻，不通电时没电阻；</a:t>
            </a:r>
          </a:p>
          <a:p>
            <a:pPr eaLnBrk="1" hangingPunct="1">
              <a:buFontTx/>
              <a:buNone/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C.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绝缘体有电阻，导体没有电阻；</a:t>
            </a:r>
          </a:p>
          <a:p>
            <a:pPr eaLnBrk="1" hangingPunct="1">
              <a:buFontTx/>
              <a:buNone/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  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D.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新宋体" pitchFamily="49" charset="-122"/>
                <a:ea typeface="新宋体" pitchFamily="49" charset="-122"/>
                <a:sym typeface="Wingdings"/>
              </a:rPr>
              <a:t>电阻是导体本身的一种性质</a:t>
            </a: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。</a:t>
            </a:r>
            <a:endParaRPr sz="2800"/>
          </a:p>
        </p:txBody>
      </p:sp>
      <p:sp>
        <p:nvSpPr>
          <p:cNvPr id="30723" name="文本框 23554">
            <a:extLst>
              <a:ext uri="{FF2B5EF4-FFF2-40B4-BE49-F238E27FC236}">
                <a16:creationId xmlns:a16="http://schemas.microsoft.com/office/drawing/2014/main" id="{ED0DB860-2D8B-4B84-99F3-CE0FE226503E}"/>
              </a:ext>
            </a:extLst>
          </p:cNvPr>
          <p:cNvSpPr/>
          <p:nvPr/>
        </p:nvSpPr>
        <p:spPr>
          <a:xfrm>
            <a:off x="7766050" y="1844675"/>
            <a:ext cx="477838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6145">
            <a:extLst>
              <a:ext uri="{FF2B5EF4-FFF2-40B4-BE49-F238E27FC236}">
                <a16:creationId xmlns:a16="http://schemas.microsoft.com/office/drawing/2014/main" id="{95347E64-AB27-47DC-93C2-CE43AA751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2638" y="1482725"/>
            <a:ext cx="4257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grpSp>
        <p:nvGrpSpPr>
          <p:cNvPr id="14339" name="组合 6146">
            <a:extLst>
              <a:ext uri="{FF2B5EF4-FFF2-40B4-BE49-F238E27FC236}">
                <a16:creationId xmlns:a16="http://schemas.microsoft.com/office/drawing/2014/main" id="{228C82E7-A98D-471E-9D27-B19DB82A2A71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692150"/>
            <a:ext cx="8105775" cy="1558925"/>
            <a:chOff x="90" y="114"/>
            <a:chExt cx="12765" cy="2453"/>
          </a:xfrm>
        </p:grpSpPr>
        <p:pic>
          <p:nvPicPr>
            <p:cNvPr id="14340" name="图片 6147" descr="keben">
              <a:extLst>
                <a:ext uri="{FF2B5EF4-FFF2-40B4-BE49-F238E27FC236}">
                  <a16:creationId xmlns:a16="http://schemas.microsoft.com/office/drawing/2014/main" id="{0E8E22A4-5B75-413B-8340-2B27846A92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-6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7" t="7333" r="22908" b="-3050"/>
            <a:stretch>
              <a:fillRect/>
            </a:stretch>
          </p:blipFill>
          <p:spPr bwMode="auto">
            <a:xfrm>
              <a:off x="90" y="114"/>
              <a:ext cx="1384" cy="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1" name="文本框 6148">
              <a:extLst>
                <a:ext uri="{FF2B5EF4-FFF2-40B4-BE49-F238E27FC236}">
                  <a16:creationId xmlns:a16="http://schemas.microsoft.com/office/drawing/2014/main" id="{8455F975-D703-40DD-BC86-8401C6434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5" y="680"/>
              <a:ext cx="11380" cy="1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4000" b="1">
                  <a:solidFill>
                    <a:srgbClr val="CC0000"/>
                  </a:solidFill>
                  <a:latin typeface="宋体" panose="02010600030101010101" pitchFamily="2" charset="-122"/>
                </a:rPr>
                <a:t>   </a:t>
              </a:r>
              <a:r>
                <a:rPr lang="zh-CN" altLang="en-US" b="1">
                  <a:solidFill>
                    <a:srgbClr val="CC0000"/>
                  </a:solidFill>
                  <a:latin typeface="宋体" panose="02010600030101010101" pitchFamily="2" charset="-122"/>
                  <a:sym typeface="宋体" panose="02010600030101010101" pitchFamily="2" charset="-122"/>
                </a:rPr>
                <a:t>日常</a:t>
              </a:r>
              <a:r>
                <a:rPr lang="zh-CN" altLang="en-US" b="1">
                  <a:solidFill>
                    <a:srgbClr val="CC0000"/>
                  </a:solidFill>
                  <a:latin typeface="宋体" panose="02010600030101010101" pitchFamily="2" charset="-122"/>
                </a:rPr>
                <a:t>生活中所使用的导线是用什么材料制成的呢？</a:t>
              </a:r>
            </a:p>
          </p:txBody>
        </p:sp>
      </p:grpSp>
      <p:sp>
        <p:nvSpPr>
          <p:cNvPr id="13316" name="文本框 6149">
            <a:extLst>
              <a:ext uri="{FF2B5EF4-FFF2-40B4-BE49-F238E27FC236}">
                <a16:creationId xmlns:a16="http://schemas.microsoft.com/office/drawing/2014/main" id="{BCB1334E-F119-4FD1-AD2C-27A910CA5014}"/>
              </a:ext>
            </a:extLst>
          </p:cNvPr>
          <p:cNvSpPr/>
          <p:nvPr/>
        </p:nvSpPr>
        <p:spPr>
          <a:xfrm>
            <a:off x="971550" y="2851150"/>
            <a:ext cx="7170738" cy="15541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333399"/>
                </a:solidFill>
                <a:ea typeface="华文新魏" panose="02010800040101010101" pitchFamily="2" charset="-122"/>
              </a:rPr>
              <a:t>   导线大多是用铜做的，也有用铝做的，特别重要的设备的导线还要用昂贵的银来做。</a:t>
            </a:r>
            <a:endParaRPr lang="zh-CN" altLang="en-US" b="1">
              <a:ea typeface="华文新魏" panose="02010800040101010101" pitchFamily="2" charset="-122"/>
            </a:endParaRPr>
          </a:p>
        </p:txBody>
      </p:sp>
      <p:grpSp>
        <p:nvGrpSpPr>
          <p:cNvPr id="14343" name="组合 6150">
            <a:extLst>
              <a:ext uri="{FF2B5EF4-FFF2-40B4-BE49-F238E27FC236}">
                <a16:creationId xmlns:a16="http://schemas.microsoft.com/office/drawing/2014/main" id="{AFB98BBA-DE12-4536-8B43-D5CA91D4B28B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4938713"/>
            <a:ext cx="7442200" cy="1311275"/>
            <a:chOff x="0" y="0"/>
            <a:chExt cx="11721" cy="2064"/>
          </a:xfrm>
        </p:grpSpPr>
        <p:sp>
          <p:nvSpPr>
            <p:cNvPr id="14344" name="文本框 6151">
              <a:extLst>
                <a:ext uri="{FF2B5EF4-FFF2-40B4-BE49-F238E27FC236}">
                  <a16:creationId xmlns:a16="http://schemas.microsoft.com/office/drawing/2014/main" id="{9A6FEDEE-2F4C-4ABA-9D1C-9BB26548B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" y="0"/>
              <a:ext cx="11380" cy="2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CC0000"/>
                  </a:solidFill>
                  <a:latin typeface="宋体" panose="02010600030101010101" pitchFamily="2" charset="-122"/>
                </a:rPr>
                <a:t>   铁也是导体，既多又便宜，为什么不用它来做导线呢？</a:t>
              </a:r>
            </a:p>
          </p:txBody>
        </p:sp>
        <p:pic>
          <p:nvPicPr>
            <p:cNvPr id="14345" name="图片 6152">
              <a:extLst>
                <a:ext uri="{FF2B5EF4-FFF2-40B4-BE49-F238E27FC236}">
                  <a16:creationId xmlns:a16="http://schemas.microsoft.com/office/drawing/2014/main" id="{E3D27603-856E-4445-9AB3-F337C9E782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"/>
              <a:ext cx="1440" cy="1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46" name="动作按钮: 前进或下一项 6153">
            <a:hlinkClick r:id="rId4" action="ppaction://hlinksldjump"/>
            <a:extLst>
              <a:ext uri="{FF2B5EF4-FFF2-40B4-BE49-F238E27FC236}">
                <a16:creationId xmlns:a16="http://schemas.microsoft.com/office/drawing/2014/main" id="{4A2C4F6D-D963-4C8A-A0B2-83459738B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6021388"/>
            <a:ext cx="504825" cy="50482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标题 24577">
            <a:extLst>
              <a:ext uri="{FF2B5EF4-FFF2-40B4-BE49-F238E27FC236}">
                <a16:creationId xmlns:a16="http://schemas.microsoft.com/office/drawing/2014/main" id="{49A5B313-C7EE-4E95-AF9F-5CC513B58F3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762000" y="228600"/>
            <a:ext cx="7772400" cy="7620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>
                <a:ea typeface="华文彩云" panose="02010800040101010101" pitchFamily="2" charset="-122"/>
              </a:rPr>
              <a:t>         </a:t>
            </a:r>
          </a:p>
        </p:txBody>
      </p:sp>
      <p:sp>
        <p:nvSpPr>
          <p:cNvPr id="31747" name="内容占位符 24578">
            <a:extLst>
              <a:ext uri="{FF2B5EF4-FFF2-40B4-BE49-F238E27FC236}">
                <a16:creationId xmlns:a16="http://schemas.microsoft.com/office/drawing/2014/main" id="{EE13EF08-545A-40B5-9F74-6B8F7830C36F}"/>
              </a:ext>
            </a:extLst>
          </p:cNvPr>
          <p:cNvSpPr>
            <a:spLocks noGrp="1" noRot="1"/>
          </p:cNvSpPr>
          <p:nvPr>
            <p:ph idx="1"/>
          </p:nvPr>
        </p:nvSpPr>
        <p:spPr>
          <a:xfrm>
            <a:off x="762000" y="1752600"/>
            <a:ext cx="8077200" cy="4876800"/>
          </a:xfrm>
          <a:noFill/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灯泡通电后，经过一段时间，灯丝的电阻与通电前相比将（   ）</a:t>
            </a:r>
          </a:p>
          <a:p>
            <a:pPr eaLnBrk="1" hangingPunct="1"/>
            <a:r>
              <a:rPr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灯泡用久了，灯泡的电阻会（   ）</a:t>
            </a:r>
          </a:p>
          <a:p>
            <a:pPr eaLnBrk="1" hangingPunct="1"/>
            <a:r>
              <a:rPr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灯泡的灯丝断了，搭接上以后再用这时灯丝的电阻与原来相比（    ）</a:t>
            </a:r>
          </a:p>
          <a:p>
            <a:pPr eaLnBrk="1" hangingPunct="1">
              <a:buFontTx/>
              <a:buNone/>
            </a:pPr>
            <a:r>
              <a:rPr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     A.变大     B.变小</a:t>
            </a:r>
          </a:p>
          <a:p>
            <a:pPr eaLnBrk="1" hangingPunct="1">
              <a:buFontTx/>
              <a:buNone/>
            </a:pPr>
            <a:r>
              <a:rPr sz="36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隶书" pitchFamily="49" charset="-122"/>
                <a:ea typeface="隶书" panose="02010509060101010101" pitchFamily="49" charset="-122"/>
                <a:sym typeface="Wingdings"/>
              </a:rPr>
              <a:t>     C.不变     D.不能确定</a:t>
            </a:r>
            <a:endParaRPr sz="3600">
              <a:latin typeface="隶书" pitchFamily="49" charset="-122"/>
              <a:ea typeface="隶书" panose="02010509060101010101" pitchFamily="49" charset="-122"/>
            </a:endParaRPr>
          </a:p>
        </p:txBody>
      </p:sp>
      <p:sp>
        <p:nvSpPr>
          <p:cNvPr id="31748" name="文本框 24579">
            <a:extLst>
              <a:ext uri="{FF2B5EF4-FFF2-40B4-BE49-F238E27FC236}">
                <a16:creationId xmlns:a16="http://schemas.microsoft.com/office/drawing/2014/main" id="{B916E8A4-11F9-4AA8-9BA6-A2302231B9E9}"/>
              </a:ext>
            </a:extLst>
          </p:cNvPr>
          <p:cNvSpPr/>
          <p:nvPr/>
        </p:nvSpPr>
        <p:spPr>
          <a:xfrm>
            <a:off x="5653088" y="2344738"/>
            <a:ext cx="1008062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变大</a:t>
            </a:r>
          </a:p>
        </p:txBody>
      </p:sp>
      <p:sp>
        <p:nvSpPr>
          <p:cNvPr id="31749" name="文本框 24580">
            <a:extLst>
              <a:ext uri="{FF2B5EF4-FFF2-40B4-BE49-F238E27FC236}">
                <a16:creationId xmlns:a16="http://schemas.microsoft.com/office/drawing/2014/main" id="{3BDB9BA4-1DC3-4EDF-A3EF-8D04CCA8B08A}"/>
              </a:ext>
            </a:extLst>
          </p:cNvPr>
          <p:cNvSpPr/>
          <p:nvPr/>
        </p:nvSpPr>
        <p:spPr>
          <a:xfrm>
            <a:off x="6948488" y="2997200"/>
            <a:ext cx="1152525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变大</a:t>
            </a:r>
          </a:p>
        </p:txBody>
      </p:sp>
      <p:sp>
        <p:nvSpPr>
          <p:cNvPr id="31750" name="文本框 24581">
            <a:extLst>
              <a:ext uri="{FF2B5EF4-FFF2-40B4-BE49-F238E27FC236}">
                <a16:creationId xmlns:a16="http://schemas.microsoft.com/office/drawing/2014/main" id="{EDF0C0E0-65AE-4671-9543-992048E67EBE}"/>
              </a:ext>
            </a:extLst>
          </p:cNvPr>
          <p:cNvSpPr/>
          <p:nvPr/>
        </p:nvSpPr>
        <p:spPr>
          <a:xfrm>
            <a:off x="6934200" y="4221163"/>
            <a:ext cx="455613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31751" name="矩形 24582">
            <a:extLst>
              <a:ext uri="{FF2B5EF4-FFF2-40B4-BE49-F238E27FC236}">
                <a16:creationId xmlns:a16="http://schemas.microsoft.com/office/drawing/2014/main" id="{427ACEB3-70D6-41BD-B48A-E57B0729D5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9113" y="600075"/>
            <a:ext cx="2152650" cy="1000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07950" algn="ctr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760000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考考你？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7F564B45-4F05-4F75-82F6-05B1B05F7A84}"/>
              </a:ext>
            </a:extLst>
          </p:cNvPr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323850" y="1484313"/>
            <a:ext cx="8208963" cy="360045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7938" indent="-7938">
              <a:lnSpc>
                <a:spcPct val="120000"/>
              </a:lnSpc>
              <a:buFontTx/>
              <a:buNone/>
            </a:pPr>
            <a:r>
              <a:rPr lang="zh-CN" altLang="en-US" sz="3600"/>
              <a:t>    有</a:t>
            </a:r>
            <a:r>
              <a:rPr lang="en-US" altLang="zh-CN" sz="3600"/>
              <a:t>A</a:t>
            </a:r>
            <a:r>
              <a:rPr lang="zh-CN" altLang="en-US" sz="3600"/>
              <a:t>、</a:t>
            </a:r>
            <a:r>
              <a:rPr lang="en-US" altLang="zh-CN" sz="3600"/>
              <a:t>B</a:t>
            </a:r>
            <a:r>
              <a:rPr lang="zh-CN" altLang="en-US" sz="3600"/>
              <a:t>、</a:t>
            </a:r>
            <a:r>
              <a:rPr lang="en-US" altLang="zh-CN" sz="3600"/>
              <a:t>C</a:t>
            </a:r>
            <a:r>
              <a:rPr lang="zh-CN" altLang="en-US" sz="3600"/>
              <a:t>、</a:t>
            </a:r>
            <a:r>
              <a:rPr lang="en-US" altLang="zh-CN" sz="3600"/>
              <a:t>D</a:t>
            </a:r>
            <a:r>
              <a:rPr lang="zh-CN" altLang="en-US" sz="3600"/>
              <a:t>四根导线，</a:t>
            </a:r>
            <a:r>
              <a:rPr lang="en-US" altLang="zh-CN" sz="3600"/>
              <a:t>A</a:t>
            </a:r>
            <a:r>
              <a:rPr lang="zh-CN" altLang="en-US" sz="3600"/>
              <a:t>是镍鉻合金线，其余三根是铜线；</a:t>
            </a:r>
            <a:r>
              <a:rPr lang="en-US" altLang="zh-CN" sz="3600"/>
              <a:t>B</a:t>
            </a:r>
            <a:r>
              <a:rPr lang="zh-CN" altLang="en-US" sz="3600"/>
              <a:t>、</a:t>
            </a:r>
            <a:r>
              <a:rPr lang="en-US" altLang="zh-CN" sz="3600"/>
              <a:t>C</a:t>
            </a:r>
            <a:r>
              <a:rPr lang="zh-CN" altLang="en-US" sz="3600"/>
              <a:t>粗细相同，</a:t>
            </a:r>
            <a:r>
              <a:rPr lang="en-US" altLang="zh-CN" sz="3600"/>
              <a:t>C</a:t>
            </a:r>
            <a:r>
              <a:rPr lang="zh-CN" altLang="en-US" sz="3600"/>
              <a:t>长</a:t>
            </a:r>
            <a:r>
              <a:rPr lang="en-US" altLang="zh-CN" sz="3600"/>
              <a:t>B</a:t>
            </a:r>
            <a:r>
              <a:rPr lang="zh-CN" altLang="en-US" sz="3600"/>
              <a:t>短；</a:t>
            </a:r>
            <a:r>
              <a:rPr lang="en-US" altLang="zh-CN" sz="3600"/>
              <a:t>C</a:t>
            </a:r>
            <a:r>
              <a:rPr lang="zh-CN" altLang="en-US" sz="3600"/>
              <a:t>、</a:t>
            </a:r>
            <a:r>
              <a:rPr lang="en-US" altLang="zh-CN" sz="3600"/>
              <a:t>D</a:t>
            </a:r>
            <a:r>
              <a:rPr lang="zh-CN" altLang="en-US" sz="3600"/>
              <a:t>长度相同，</a:t>
            </a:r>
            <a:r>
              <a:rPr lang="en-US" altLang="zh-CN" sz="3600"/>
              <a:t>C</a:t>
            </a:r>
            <a:r>
              <a:rPr lang="zh-CN" altLang="en-US" sz="3600"/>
              <a:t>粗</a:t>
            </a:r>
            <a:r>
              <a:rPr lang="en-US" altLang="zh-CN" sz="3600"/>
              <a:t>D</a:t>
            </a:r>
            <a:r>
              <a:rPr lang="zh-CN" altLang="en-US" sz="3600"/>
              <a:t>细；</a:t>
            </a:r>
            <a:r>
              <a:rPr lang="en-US" altLang="zh-CN" sz="3600"/>
              <a:t>A</a:t>
            </a:r>
            <a:r>
              <a:rPr lang="zh-CN" altLang="en-US" sz="3600"/>
              <a:t>、</a:t>
            </a:r>
            <a:r>
              <a:rPr lang="en-US" altLang="zh-CN" sz="3600"/>
              <a:t>D</a:t>
            </a:r>
            <a:r>
              <a:rPr lang="zh-CN" altLang="en-US" sz="3600"/>
              <a:t>长度、粗细均相同。则这四根导线的电阻关系是：</a:t>
            </a:r>
          </a:p>
        </p:txBody>
      </p:sp>
      <p:sp>
        <p:nvSpPr>
          <p:cNvPr id="32771" name="文本框 25602">
            <a:extLst>
              <a:ext uri="{FF2B5EF4-FFF2-40B4-BE49-F238E27FC236}">
                <a16:creationId xmlns:a16="http://schemas.microsoft.com/office/drawing/2014/main" id="{44883639-1B4D-467F-BBF9-D01BD364F9A7}"/>
              </a:ext>
            </a:extLst>
          </p:cNvPr>
          <p:cNvSpPr/>
          <p:nvPr/>
        </p:nvSpPr>
        <p:spPr>
          <a:xfrm>
            <a:off x="3132138" y="5157788"/>
            <a:ext cx="3240087" cy="873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333399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R</a:t>
            </a:r>
            <a:r>
              <a:rPr lang="zh-CN" altLang="en-US" sz="4400" b="1" baseline="-25000">
                <a:solidFill>
                  <a:srgbClr val="333399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B</a:t>
            </a:r>
            <a:r>
              <a:rPr lang="zh-CN" altLang="en-US" sz="4400" b="1">
                <a:solidFill>
                  <a:srgbClr val="333399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&lt;R</a:t>
            </a:r>
            <a:r>
              <a:rPr lang="zh-CN" altLang="en-US" sz="4400" b="1" baseline="-25000">
                <a:solidFill>
                  <a:srgbClr val="333399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C</a:t>
            </a:r>
            <a:r>
              <a:rPr lang="zh-CN" altLang="en-US" sz="4400" b="1">
                <a:solidFill>
                  <a:srgbClr val="333399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&lt;R</a:t>
            </a:r>
            <a:r>
              <a:rPr lang="zh-CN" altLang="en-US" sz="4400" b="1" baseline="-25000">
                <a:solidFill>
                  <a:srgbClr val="333399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D</a:t>
            </a:r>
            <a:r>
              <a:rPr lang="zh-CN" altLang="en-US" sz="4400" b="1">
                <a:solidFill>
                  <a:srgbClr val="333399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&lt;R</a:t>
            </a:r>
            <a:r>
              <a:rPr lang="zh-CN" altLang="en-US" sz="4400" b="1" baseline="-25000">
                <a:solidFill>
                  <a:srgbClr val="333399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A</a:t>
            </a:r>
            <a:endParaRPr lang="zh-CN" altLang="en-US" sz="4400" b="1">
              <a:latin typeface="新宋体" panose="02010609030101010101" pitchFamily="49" charset="-122"/>
              <a:ea typeface="新宋体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文本框 26625">
            <a:extLst>
              <a:ext uri="{FF2B5EF4-FFF2-40B4-BE49-F238E27FC236}">
                <a16:creationId xmlns:a16="http://schemas.microsoft.com/office/drawing/2014/main" id="{71A03726-CE8D-4890-A092-6AAF36AD4B45}"/>
              </a:ext>
            </a:extLst>
          </p:cNvPr>
          <p:cNvSpPr/>
          <p:nvPr/>
        </p:nvSpPr>
        <p:spPr>
          <a:xfrm>
            <a:off x="250825" y="593725"/>
            <a:ext cx="8066088" cy="52117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/>
              <a:t>在“探究导体的电阻跟哪些因素有关”的实验中。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/>
              <a:t>（1）小明的猜想是：①电阻可能与                                  导体的材料有关；小亮的猜想是：②                                     电阻可能与导体的温度有关；小敏的                                      猜想是：③电阻可能与导体的长度有关；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/>
              <a:t>根据你掌握的电学知识，你认为：④电                                   阻还与 </a:t>
            </a:r>
            <a:r>
              <a:rPr lang="zh-CN" altLang="en-US" sz="2400" b="1" u="sng"/>
              <a:t>              </a:t>
            </a:r>
            <a:r>
              <a:rPr lang="zh-CN" altLang="en-US" sz="2400" b="1"/>
              <a:t>有关。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/>
              <a:t> （2）如图是三位同学为上述探究活                                       动准备的实验器材，他们已经完成了                                 部分实物的连接。若电阻受温度的                                      影响可以忽略，要探究猜想①，应                                         该控制  </a:t>
            </a:r>
            <a:r>
              <a:rPr lang="zh-CN" altLang="en-US" sz="2400" b="1" u="sng"/>
              <a:t>                  </a:t>
            </a:r>
            <a:r>
              <a:rPr lang="zh-CN" altLang="en-US" sz="2400" b="1"/>
              <a:t>不变；要探究猜想③，                                               应该选用导线____和导线____（填                                             导线的代号字母）进行对比实验。</a:t>
            </a:r>
          </a:p>
        </p:txBody>
      </p:sp>
      <p:graphicFrame>
        <p:nvGraphicFramePr>
          <p:cNvPr id="34819" name="对象 26626">
            <a:extLst>
              <a:ext uri="{FF2B5EF4-FFF2-40B4-BE49-F238E27FC236}">
                <a16:creationId xmlns:a16="http://schemas.microsoft.com/office/drawing/2014/main" id="{0CEE1B71-E100-4182-AB9B-88FC3C2F7FDD}"/>
              </a:ext>
            </a:extLst>
          </p:cNvPr>
          <p:cNvGraphicFramePr>
            <a:graphicFrameLocks/>
          </p:cNvGraphicFramePr>
          <p:nvPr/>
        </p:nvGraphicFramePr>
        <p:xfrm>
          <a:off x="5364163" y="2060575"/>
          <a:ext cx="3816350" cy="367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332400" imgH="8980920" progId="Word.Document.8">
                  <p:embed/>
                </p:oleObj>
              </mc:Choice>
              <mc:Fallback>
                <p:oleObj r:id="rId2" imgW="6332400" imgH="8980920" progId="Word.Document.8">
                  <p:embed/>
                  <p:pic>
                    <p:nvPicPr>
                      <p:cNvPr id="34819" name="对象 26626">
                        <a:extLst>
                          <a:ext uri="{FF2B5EF4-FFF2-40B4-BE49-F238E27FC236}">
                            <a16:creationId xmlns:a16="http://schemas.microsoft.com/office/drawing/2014/main" id="{0CEE1B71-E100-4182-AB9B-88FC3C2F7FD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876" t="8755" r="65346" b="75021"/>
                      <a:stretch>
                        <a:fillRect/>
                      </a:stretch>
                    </p:blipFill>
                    <p:spPr bwMode="auto">
                      <a:xfrm>
                        <a:off x="5364163" y="2060575"/>
                        <a:ext cx="3816350" cy="3671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6" name="文本框 26627">
            <a:extLst>
              <a:ext uri="{FF2B5EF4-FFF2-40B4-BE49-F238E27FC236}">
                <a16:creationId xmlns:a16="http://schemas.microsoft.com/office/drawing/2014/main" id="{0D435271-E91A-4827-B817-56FFBBB8C644}"/>
              </a:ext>
            </a:extLst>
          </p:cNvPr>
          <p:cNvSpPr/>
          <p:nvPr/>
        </p:nvSpPr>
        <p:spPr>
          <a:xfrm>
            <a:off x="1439863" y="2863850"/>
            <a:ext cx="1116012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CC0000"/>
                </a:solidFill>
              </a:rPr>
              <a:t>横截面积</a:t>
            </a:r>
          </a:p>
        </p:txBody>
      </p:sp>
      <p:sp>
        <p:nvSpPr>
          <p:cNvPr id="33797" name="文本框 26628">
            <a:extLst>
              <a:ext uri="{FF2B5EF4-FFF2-40B4-BE49-F238E27FC236}">
                <a16:creationId xmlns:a16="http://schemas.microsoft.com/office/drawing/2014/main" id="{3C520180-64EA-4870-88C3-AA3A495701B7}"/>
              </a:ext>
            </a:extLst>
          </p:cNvPr>
          <p:cNvSpPr/>
          <p:nvPr/>
        </p:nvSpPr>
        <p:spPr>
          <a:xfrm>
            <a:off x="1260475" y="4652963"/>
            <a:ext cx="1871663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CC0000"/>
                </a:solidFill>
              </a:rPr>
              <a:t>长度和横截面积</a:t>
            </a:r>
          </a:p>
        </p:txBody>
      </p:sp>
      <p:sp>
        <p:nvSpPr>
          <p:cNvPr id="33798" name="文本框 26629">
            <a:extLst>
              <a:ext uri="{FF2B5EF4-FFF2-40B4-BE49-F238E27FC236}">
                <a16:creationId xmlns:a16="http://schemas.microsoft.com/office/drawing/2014/main" id="{DF20E55B-0831-49D0-B764-D2780D17A316}"/>
              </a:ext>
            </a:extLst>
          </p:cNvPr>
          <p:cNvSpPr/>
          <p:nvPr/>
        </p:nvSpPr>
        <p:spPr>
          <a:xfrm>
            <a:off x="1908175" y="5086350"/>
            <a:ext cx="1116013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CC0000"/>
                </a:solidFill>
              </a:rPr>
              <a:t>a</a:t>
            </a:r>
          </a:p>
        </p:txBody>
      </p:sp>
      <p:sp>
        <p:nvSpPr>
          <p:cNvPr id="33799" name="文本框 26630">
            <a:extLst>
              <a:ext uri="{FF2B5EF4-FFF2-40B4-BE49-F238E27FC236}">
                <a16:creationId xmlns:a16="http://schemas.microsoft.com/office/drawing/2014/main" id="{4459D94B-EF18-4B53-8D7E-89C087C7A711}"/>
              </a:ext>
            </a:extLst>
          </p:cNvPr>
          <p:cNvSpPr/>
          <p:nvPr/>
        </p:nvSpPr>
        <p:spPr>
          <a:xfrm>
            <a:off x="3563938" y="5013325"/>
            <a:ext cx="1116012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CC0000"/>
                </a:solidFill>
              </a:rPr>
              <a:t>c</a:t>
            </a: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7" grpId="0" animBg="1"/>
      <p:bldP spid="33798" grpId="0" animBg="1"/>
      <p:bldP spid="3379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文本占位符 27649">
            <a:extLst>
              <a:ext uri="{FF2B5EF4-FFF2-40B4-BE49-F238E27FC236}">
                <a16:creationId xmlns:a16="http://schemas.microsoft.com/office/drawing/2014/main" id="{6DB775F3-F7D8-436E-B280-8D2E79004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968875"/>
          </a:xfrm>
          <a:noFill/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indent="-6350" eaLnBrk="1" hangingPunct="1">
              <a:lnSpc>
                <a:spcPct val="120000"/>
              </a:lnSpc>
              <a:buFontTx/>
              <a:buNone/>
            </a:pPr>
            <a:r>
              <a:rPr sz="3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※给你两根长度相同但横截面积不同的镍铬合金线、一个电源、一只电流表、一只滑动变阻器（当作用电器）、一个开关、若干导线，现需研究的课题有：</a:t>
            </a:r>
            <a:r>
              <a:rPr sz="3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anose="02010601030101010101" pitchFamily="2" charset="-122"/>
              </a:rPr>
              <a:t>①导体的电阻跟它的横截面积的关系；②导体的电阻跟它的长度的关系；③导体的电阻跟它的材料的关系。利用以上器材，可以完成的研究课题是（     ）</a:t>
            </a:r>
          </a:p>
          <a:p>
            <a:pPr marL="6350" indent="-6350" eaLnBrk="1" hangingPunct="1">
              <a:lnSpc>
                <a:spcPct val="120000"/>
              </a:lnSpc>
              <a:buFontTx/>
              <a:buNone/>
            </a:pPr>
            <a:r>
              <a:rPr sz="3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anose="02010601030101010101" pitchFamily="2" charset="-122"/>
              </a:rPr>
              <a:t>A.只有①     B.只有②    C.①和②   D.①②③</a:t>
            </a:r>
            <a:endParaRPr sz="3000" b="1">
              <a:sym typeface="方正舒体" panose="02010601030101010101" pitchFamily="2" charset="-122"/>
            </a:endParaRPr>
          </a:p>
        </p:txBody>
      </p:sp>
      <p:sp>
        <p:nvSpPr>
          <p:cNvPr id="34819" name="文本框 27650">
            <a:extLst>
              <a:ext uri="{FF2B5EF4-FFF2-40B4-BE49-F238E27FC236}">
                <a16:creationId xmlns:a16="http://schemas.microsoft.com/office/drawing/2014/main" id="{C8A0BDC0-4B94-4B0E-829D-EAA34BF3C186}"/>
              </a:ext>
            </a:extLst>
          </p:cNvPr>
          <p:cNvSpPr/>
          <p:nvPr/>
        </p:nvSpPr>
        <p:spPr>
          <a:xfrm>
            <a:off x="3648075" y="4221163"/>
            <a:ext cx="4921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图片 28673" descr="1453">
            <a:hlinkClick r:id="rId2" action="ppaction://hlinkfile"/>
            <a:extLst>
              <a:ext uri="{FF2B5EF4-FFF2-40B4-BE49-F238E27FC236}">
                <a16:creationId xmlns:a16="http://schemas.microsoft.com/office/drawing/2014/main" id="{1A52856D-B834-45C9-AB4C-DBE9ADDB9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504825"/>
            <a:ext cx="7439025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文本框 28674">
            <a:extLst>
              <a:ext uri="{FF2B5EF4-FFF2-40B4-BE49-F238E27FC236}">
                <a16:creationId xmlns:a16="http://schemas.microsoft.com/office/drawing/2014/main" id="{BCBBCA83-35C3-4BDE-829A-2E4BB0E9FD18}"/>
              </a:ext>
            </a:extLst>
          </p:cNvPr>
          <p:cNvSpPr/>
          <p:nvPr/>
        </p:nvSpPr>
        <p:spPr>
          <a:xfrm>
            <a:off x="439738" y="3717925"/>
            <a:ext cx="8524875" cy="3038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200" b="1">
                <a:solidFill>
                  <a:srgbClr val="CC0000"/>
                </a:solidFill>
              </a:rPr>
              <a:t>半导体：</a:t>
            </a:r>
            <a:r>
              <a:rPr lang="zh-CN" altLang="en-US" sz="2200" b="1">
                <a:solidFill>
                  <a:srgbClr val="003366"/>
                </a:solidFill>
              </a:rPr>
              <a:t>导电性能介于导体和绝缘体之间，电阻比导体大得多，比绝缘体小得多，这样的材料称为半导体。如锗、硅和砷化镓等。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200" b="1">
                <a:solidFill>
                  <a:srgbClr val="CC0000"/>
                </a:solidFill>
              </a:rPr>
              <a:t>应用：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200" b="1">
                <a:solidFill>
                  <a:srgbClr val="003366"/>
                </a:solidFill>
              </a:rPr>
              <a:t>光敏电阻：有无光照时电阻的差异很大，如光控开关。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200" b="1">
                <a:solidFill>
                  <a:srgbClr val="003366"/>
                </a:solidFill>
              </a:rPr>
              <a:t>热敏电阻：温度略有变化时，电阻变化明显，如温控开关。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200" b="1">
                <a:solidFill>
                  <a:srgbClr val="003366"/>
                </a:solidFill>
              </a:rPr>
              <a:t>压敏电阻：压力变化时，电阻变化明显，如压力传感器。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200" b="1">
                <a:solidFill>
                  <a:srgbClr val="003366"/>
                </a:solidFill>
              </a:rPr>
              <a:t>二极管：具有单向导电性，通正向电流时，电阻小；通反向电流时，电阻大，广泛用于电子元件。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8" dur="8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25" dur="8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32" dur="8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39" dur="8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29697">
            <a:extLst>
              <a:ext uri="{FF2B5EF4-FFF2-40B4-BE49-F238E27FC236}">
                <a16:creationId xmlns:a16="http://schemas.microsoft.com/office/drawing/2014/main" id="{64E0CB31-F5B0-449B-BABA-380D4B470D43}"/>
              </a:ext>
            </a:extLst>
          </p:cNvPr>
          <p:cNvSpPr/>
          <p:nvPr/>
        </p:nvSpPr>
        <p:spPr>
          <a:xfrm>
            <a:off x="946150" y="850900"/>
            <a:ext cx="7515225" cy="52117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CC0000"/>
                </a:solidFill>
                <a:ea typeface="黑体" panose="02010609060101010101" pitchFamily="49" charset="-122"/>
              </a:rPr>
              <a:t>超导现象：</a:t>
            </a:r>
            <a:r>
              <a:rPr lang="zh-CN" altLang="en-US" b="1">
                <a:solidFill>
                  <a:srgbClr val="003366"/>
                </a:solidFill>
              </a:rPr>
              <a:t>某些物质在很低的温度时，电阻变为零的现象。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3366"/>
                </a:solidFill>
              </a:rPr>
              <a:t>               具有这种性能的材料可以做成超导材料。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CC0000"/>
                </a:solidFill>
                <a:ea typeface="黑体" panose="02010609060101010101" pitchFamily="49" charset="-122"/>
                <a:sym typeface="Arial" panose="020B0604020202020204" pitchFamily="34" charset="0"/>
              </a:rPr>
              <a:t>应用：</a:t>
            </a:r>
            <a:r>
              <a:rPr lang="zh-CN" altLang="en-US" b="1">
                <a:solidFill>
                  <a:srgbClr val="003366"/>
                </a:solidFill>
              </a:rPr>
              <a:t>发电机组线圈、输送电力等，利用超导材料可以大大降低由于电阻引起的电能的损耗。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对象 30721">
            <a:extLst>
              <a:ext uri="{FF2B5EF4-FFF2-40B4-BE49-F238E27FC236}">
                <a16:creationId xmlns:a16="http://schemas.microsoft.com/office/drawing/2014/main" id="{4DFF4BD4-3145-437C-BA4B-3B3AAA8DEE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572000" imgH="3429000" progId="PowerPoint.Slide.8">
                  <p:embed/>
                </p:oleObj>
              </mc:Choice>
              <mc:Fallback>
                <p:oleObj r:id="rId2" imgW="4572000" imgH="3429000" progId="PowerPoint.Slide.8">
                  <p:embed/>
                  <p:pic>
                    <p:nvPicPr>
                      <p:cNvPr id="38914" name="对象 30721">
                        <a:extLst>
                          <a:ext uri="{FF2B5EF4-FFF2-40B4-BE49-F238E27FC236}">
                            <a16:creationId xmlns:a16="http://schemas.microsoft.com/office/drawing/2014/main" id="{4DFF4BD4-3145-437C-BA4B-3B3AAA8DEE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对象 31745">
            <a:extLst>
              <a:ext uri="{FF2B5EF4-FFF2-40B4-BE49-F238E27FC236}">
                <a16:creationId xmlns:a16="http://schemas.microsoft.com/office/drawing/2014/main" id="{6C7B315A-B898-4754-AE0A-DEA52CA1F3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572000" imgH="3429000" progId="PowerPoint.Slide.8">
                  <p:embed/>
                </p:oleObj>
              </mc:Choice>
              <mc:Fallback>
                <p:oleObj r:id="rId2" imgW="4572000" imgH="3429000" progId="PowerPoint.Slide.8">
                  <p:embed/>
                  <p:pic>
                    <p:nvPicPr>
                      <p:cNvPr id="39938" name="对象 31745">
                        <a:extLst>
                          <a:ext uri="{FF2B5EF4-FFF2-40B4-BE49-F238E27FC236}">
                            <a16:creationId xmlns:a16="http://schemas.microsoft.com/office/drawing/2014/main" id="{6C7B315A-B898-4754-AE0A-DEA52CA1F3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9" name="动作按钮: 后退或前一项 31746">
            <a:hlinkClick r:id="rId4" action="ppaction://hlinksldjump"/>
            <a:extLst>
              <a:ext uri="{FF2B5EF4-FFF2-40B4-BE49-F238E27FC236}">
                <a16:creationId xmlns:a16="http://schemas.microsoft.com/office/drawing/2014/main" id="{17CB1225-F44F-460F-B692-35C749CEE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5113" y="6308725"/>
            <a:ext cx="576262" cy="504825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文本框 32769">
            <a:extLst>
              <a:ext uri="{FF2B5EF4-FFF2-40B4-BE49-F238E27FC236}">
                <a16:creationId xmlns:a16="http://schemas.microsoft.com/office/drawing/2014/main" id="{86D730B5-EA0B-4243-B84A-64C27FF0092A}"/>
              </a:ext>
            </a:extLst>
          </p:cNvPr>
          <p:cNvSpPr/>
          <p:nvPr/>
        </p:nvSpPr>
        <p:spPr>
          <a:xfrm>
            <a:off x="252413" y="3946525"/>
            <a:ext cx="8785225" cy="2651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</a:rPr>
              <a:t>   手电筒的小灯泡，灯丝的电阻为几欧到十几欧；日常用的白炽灯，灯丝的电阻为几百欧到几千欧。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</a:rPr>
              <a:t>   实验室用的约1m的铜导线，电阻小于百分之几欧，通常忽略不计。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</a:rPr>
              <a:t>   电流表的内阻只有零点几欧，通常忽略不计；电压表的内阻通常有几千欧到几万欧，通常认为开路。</a:t>
            </a:r>
            <a:endParaRPr lang="zh-CN" altLang="en-US" sz="1800"/>
          </a:p>
        </p:txBody>
      </p:sp>
      <p:pic>
        <p:nvPicPr>
          <p:cNvPr id="40963" name="图片 32770" descr="W020070307675553472463">
            <a:extLst>
              <a:ext uri="{FF2B5EF4-FFF2-40B4-BE49-F238E27FC236}">
                <a16:creationId xmlns:a16="http://schemas.microsoft.com/office/drawing/2014/main" id="{0D37C80E-C635-4490-AA76-7731D0A95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5" t="8768" r="15488" b="67050"/>
          <a:stretch>
            <a:fillRect/>
          </a:stretch>
        </p:blipFill>
        <p:spPr bwMode="auto">
          <a:xfrm>
            <a:off x="1665288" y="546100"/>
            <a:ext cx="6075362" cy="319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文本框 9217">
            <a:extLst>
              <a:ext uri="{FF2B5EF4-FFF2-40B4-BE49-F238E27FC236}">
                <a16:creationId xmlns:a16="http://schemas.microsoft.com/office/drawing/2014/main" id="{AA339C68-4CFC-475F-B904-CB30D9DC2EE3}"/>
              </a:ext>
            </a:extLst>
          </p:cNvPr>
          <p:cNvSpPr/>
          <p:nvPr/>
        </p:nvSpPr>
        <p:spPr>
          <a:xfrm>
            <a:off x="323850" y="2273300"/>
            <a:ext cx="8496300" cy="11160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常用的单位有：千欧（k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  <a:ea typeface="黑体" panose="02010609060101010101" pitchFamily="49" charset="-122"/>
                <a:sym typeface="方正舒体" panose="02010601030101010101" pitchFamily="2" charset="-122"/>
              </a:rPr>
              <a:t>Ω）、兆欧（M</a:t>
            </a:r>
            <a:r>
              <a:rPr lang="zh-CN" altLang="en-US" sz="2800" b="1">
                <a:solidFill>
                  <a:srgbClr val="333399"/>
                </a:solidFill>
                <a:sym typeface="Arial" panose="020B0604020202020204" pitchFamily="34" charset="0"/>
              </a:rPr>
              <a:t>Ω）</a:t>
            </a:r>
            <a:endParaRPr lang="zh-CN" altLang="en-US" sz="2800" b="1">
              <a:solidFill>
                <a:srgbClr val="333399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 1k</a:t>
            </a:r>
            <a:r>
              <a:rPr lang="zh-CN" altLang="en-US" sz="2800" b="1">
                <a:solidFill>
                  <a:srgbClr val="333399"/>
                </a:solidFill>
                <a:sym typeface="方正舒体" panose="02010601030101010101" pitchFamily="2" charset="-122"/>
              </a:rPr>
              <a:t>Ω=</a:t>
            </a:r>
            <a:r>
              <a:rPr lang="zh-CN" altLang="en-US" sz="2800" b="1" u="sng">
                <a:solidFill>
                  <a:srgbClr val="333399"/>
                </a:solidFill>
                <a:sym typeface="方正舒体" panose="02010601030101010101" pitchFamily="2" charset="-122"/>
              </a:rPr>
              <a:t>      </a:t>
            </a:r>
            <a:r>
              <a:rPr lang="zh-CN" altLang="en-US" sz="2800" b="1">
                <a:solidFill>
                  <a:srgbClr val="333399"/>
                </a:solidFill>
                <a:sym typeface="方正舒体" panose="02010601030101010101" pitchFamily="2" charset="-122"/>
              </a:rPr>
              <a:t>Ω            1MΩ=</a:t>
            </a:r>
            <a:r>
              <a:rPr lang="zh-CN" altLang="en-US" sz="2800" b="1" u="sng">
                <a:solidFill>
                  <a:srgbClr val="333399"/>
                </a:solidFill>
                <a:sym typeface="方正舒体" panose="02010601030101010101" pitchFamily="2" charset="-122"/>
              </a:rPr>
              <a:t>       </a:t>
            </a:r>
            <a:r>
              <a:rPr lang="zh-CN" altLang="en-US" sz="2800" b="1">
                <a:solidFill>
                  <a:srgbClr val="333399"/>
                </a:solidFill>
                <a:sym typeface="方正舒体" panose="02010601030101010101" pitchFamily="2" charset="-122"/>
              </a:rPr>
              <a:t>Ω</a:t>
            </a:r>
            <a:endParaRPr lang="zh-CN" altLang="en-US" sz="2800" b="1">
              <a:sym typeface="方正舒体" panose="02010601030101010101" pitchFamily="2" charset="-122"/>
            </a:endParaRPr>
          </a:p>
        </p:txBody>
      </p:sp>
      <p:sp>
        <p:nvSpPr>
          <p:cNvPr id="41987" name="文本框 9218">
            <a:extLst>
              <a:ext uri="{FF2B5EF4-FFF2-40B4-BE49-F238E27FC236}">
                <a16:creationId xmlns:a16="http://schemas.microsoft.com/office/drawing/2014/main" id="{98BB89A3-FBB8-406F-A2F5-96A547487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429000"/>
            <a:ext cx="856932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</a:rPr>
              <a:t>3、导体的电阻是</a:t>
            </a:r>
            <a:r>
              <a:rPr lang="zh-CN" altLang="en-US" sz="2800" b="1" u="sng">
                <a:solidFill>
                  <a:srgbClr val="333399"/>
                </a:solidFill>
              </a:rPr>
              <a:t>                      </a:t>
            </a:r>
            <a:r>
              <a:rPr lang="zh-CN" altLang="en-US" sz="2800" b="1">
                <a:solidFill>
                  <a:srgbClr val="333399"/>
                </a:solidFill>
              </a:rPr>
              <a:t>的一种性质。</a:t>
            </a:r>
            <a:endParaRPr lang="zh-CN" altLang="en-US" sz="2800" b="1"/>
          </a:p>
        </p:txBody>
      </p:sp>
      <p:sp>
        <p:nvSpPr>
          <p:cNvPr id="41988" name="文本框 9219">
            <a:extLst>
              <a:ext uri="{FF2B5EF4-FFF2-40B4-BE49-F238E27FC236}">
                <a16:creationId xmlns:a16="http://schemas.microsoft.com/office/drawing/2014/main" id="{53D45DAC-22DA-49F1-903C-3A26D5489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325438"/>
            <a:ext cx="18081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基础复习</a:t>
            </a:r>
          </a:p>
        </p:txBody>
      </p:sp>
      <p:sp>
        <p:nvSpPr>
          <p:cNvPr id="41989" name="文本框 9220">
            <a:extLst>
              <a:ext uri="{FF2B5EF4-FFF2-40B4-BE49-F238E27FC236}">
                <a16:creationId xmlns:a16="http://schemas.microsoft.com/office/drawing/2014/main" id="{C535FAED-F0C3-4AD2-83DF-B466F63B4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825500"/>
            <a:ext cx="8183563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1.电阻：导体对</a:t>
            </a:r>
            <a:r>
              <a:rPr lang="zh-CN" altLang="en-US" sz="2800" b="1" u="sng">
                <a:solidFill>
                  <a:srgbClr val="333399"/>
                </a:solidFill>
                <a:latin typeface="宋体" panose="02010600030101010101" pitchFamily="2" charset="-122"/>
              </a:rPr>
              <a:t>                 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的大小叫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电阻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；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导体的电阻通常用字母</a:t>
            </a:r>
            <a:r>
              <a:rPr lang="zh-CN" altLang="en-US" sz="2800" b="1" u="sng">
                <a:solidFill>
                  <a:srgbClr val="333399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表示；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41990" name="文本框 9221">
            <a:extLst>
              <a:ext uri="{FF2B5EF4-FFF2-40B4-BE49-F238E27FC236}">
                <a16:creationId xmlns:a16="http://schemas.microsoft.com/office/drawing/2014/main" id="{8F504E6C-97F4-426A-BA86-147628B3D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1770063"/>
            <a:ext cx="82375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333399"/>
                </a:solidFill>
                <a:latin typeface="宋体" panose="02010600030101010101" pitchFamily="2" charset="-122"/>
              </a:rPr>
              <a:t>2、电阻的单位是</a:t>
            </a:r>
            <a:r>
              <a:rPr lang="zh-CN" altLang="en-US" b="1" u="sng">
                <a:solidFill>
                  <a:srgbClr val="333399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b="1">
                <a:solidFill>
                  <a:srgbClr val="333399"/>
                </a:solidFill>
                <a:latin typeface="宋体" panose="02010600030101010101" pitchFamily="2" charset="-122"/>
              </a:rPr>
              <a:t>，简称</a:t>
            </a:r>
            <a:r>
              <a:rPr lang="zh-CN" altLang="en-US" b="1" u="sng">
                <a:solidFill>
                  <a:srgbClr val="333399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b="1">
                <a:solidFill>
                  <a:srgbClr val="333399"/>
                </a:solidFill>
                <a:latin typeface="宋体" panose="02010600030101010101" pitchFamily="2" charset="-122"/>
              </a:rPr>
              <a:t>，符号是</a:t>
            </a:r>
            <a:r>
              <a:rPr lang="zh-CN" altLang="en-US" b="1" u="sng">
                <a:solidFill>
                  <a:srgbClr val="333399"/>
                </a:solidFill>
                <a:latin typeface="宋体" panose="02010600030101010101" pitchFamily="2" charset="-122"/>
              </a:rPr>
              <a:t>  </a:t>
            </a:r>
            <a:r>
              <a:rPr lang="zh-CN" altLang="en-US" b="1">
                <a:solidFill>
                  <a:srgbClr val="333399"/>
                </a:solidFill>
                <a:latin typeface="宋体" panose="02010600030101010101" pitchFamily="2" charset="-122"/>
                <a:sym typeface="方正舒体" panose="02010601030101010101" pitchFamily="2" charset="-122"/>
              </a:rPr>
              <a:t>。</a:t>
            </a:r>
            <a:endParaRPr lang="zh-CN" altLang="en-US"/>
          </a:p>
        </p:txBody>
      </p:sp>
      <p:sp>
        <p:nvSpPr>
          <p:cNvPr id="40967" name="文本框 9222">
            <a:extLst>
              <a:ext uri="{FF2B5EF4-FFF2-40B4-BE49-F238E27FC236}">
                <a16:creationId xmlns:a16="http://schemas.microsoft.com/office/drawing/2014/main" id="{0E34877A-AC64-4B01-87CB-FE4537823D29}"/>
              </a:ext>
            </a:extLst>
          </p:cNvPr>
          <p:cNvSpPr/>
          <p:nvPr/>
        </p:nvSpPr>
        <p:spPr>
          <a:xfrm>
            <a:off x="3492500" y="825500"/>
            <a:ext cx="267176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电流的阻碍作用</a:t>
            </a:r>
          </a:p>
        </p:txBody>
      </p:sp>
      <p:sp>
        <p:nvSpPr>
          <p:cNvPr id="40968" name="文本框 9223">
            <a:extLst>
              <a:ext uri="{FF2B5EF4-FFF2-40B4-BE49-F238E27FC236}">
                <a16:creationId xmlns:a16="http://schemas.microsoft.com/office/drawing/2014/main" id="{1AF304B2-5A30-4805-8AF9-40ACB538D5A6}"/>
              </a:ext>
            </a:extLst>
          </p:cNvPr>
          <p:cNvSpPr/>
          <p:nvPr/>
        </p:nvSpPr>
        <p:spPr>
          <a:xfrm>
            <a:off x="4603750" y="1252538"/>
            <a:ext cx="36036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</a:t>
            </a:r>
          </a:p>
        </p:txBody>
      </p:sp>
      <p:sp>
        <p:nvSpPr>
          <p:cNvPr id="40969" name="文本框 9224">
            <a:extLst>
              <a:ext uri="{FF2B5EF4-FFF2-40B4-BE49-F238E27FC236}">
                <a16:creationId xmlns:a16="http://schemas.microsoft.com/office/drawing/2014/main" id="{9A65183F-E135-486C-844E-C96673C5840C}"/>
              </a:ext>
            </a:extLst>
          </p:cNvPr>
          <p:cNvSpPr/>
          <p:nvPr/>
        </p:nvSpPr>
        <p:spPr>
          <a:xfrm>
            <a:off x="8351838" y="1770063"/>
            <a:ext cx="468312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Ω</a:t>
            </a:r>
          </a:p>
        </p:txBody>
      </p:sp>
      <p:sp>
        <p:nvSpPr>
          <p:cNvPr id="40970" name="文本框 9225">
            <a:extLst>
              <a:ext uri="{FF2B5EF4-FFF2-40B4-BE49-F238E27FC236}">
                <a16:creationId xmlns:a16="http://schemas.microsoft.com/office/drawing/2014/main" id="{DA6F7A95-74FF-48C5-8F35-16543F8EAFB9}"/>
              </a:ext>
            </a:extLst>
          </p:cNvPr>
          <p:cNvSpPr/>
          <p:nvPr/>
        </p:nvSpPr>
        <p:spPr>
          <a:xfrm>
            <a:off x="469900" y="3990975"/>
            <a:ext cx="6696075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</a:rPr>
              <a:t>导体的电阻与电压、电流</a:t>
            </a:r>
            <a:r>
              <a:rPr lang="zh-CN" altLang="en-US" sz="2800" b="1" u="sng">
                <a:solidFill>
                  <a:srgbClr val="333399"/>
                </a:solidFill>
              </a:rPr>
              <a:t>            </a:t>
            </a:r>
            <a:r>
              <a:rPr lang="zh-CN" altLang="en-US" sz="2800" b="1">
                <a:solidFill>
                  <a:srgbClr val="333399"/>
                </a:solidFill>
              </a:rPr>
              <a:t>。（选填：“有关”、“无关”）</a:t>
            </a:r>
            <a:endParaRPr lang="zh-CN" altLang="en-US" sz="2800"/>
          </a:p>
        </p:txBody>
      </p:sp>
      <p:sp>
        <p:nvSpPr>
          <p:cNvPr id="41995" name="文本框 9226">
            <a:extLst>
              <a:ext uri="{FF2B5EF4-FFF2-40B4-BE49-F238E27FC236}">
                <a16:creationId xmlns:a16="http://schemas.microsoft.com/office/drawing/2014/main" id="{5162AAC8-6FB6-462E-8D93-E09A0CB4C5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941888"/>
            <a:ext cx="846772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</a:rPr>
              <a:t>4、影响电阻大小的因素：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</a:rPr>
              <a:t>导体的电阻由导体的</a:t>
            </a:r>
            <a:r>
              <a:rPr lang="zh-CN" altLang="en-US" sz="2800" b="1" u="sng">
                <a:solidFill>
                  <a:srgbClr val="333399"/>
                </a:solidFill>
              </a:rPr>
              <a:t>        </a:t>
            </a:r>
            <a:r>
              <a:rPr lang="zh-CN" altLang="en-US" sz="2800" b="1">
                <a:solidFill>
                  <a:srgbClr val="333399"/>
                </a:solidFill>
              </a:rPr>
              <a:t>、</a:t>
            </a:r>
            <a:r>
              <a:rPr lang="zh-CN" altLang="en-US" sz="2800" b="1" u="sng">
                <a:solidFill>
                  <a:srgbClr val="333399"/>
                </a:solidFill>
              </a:rPr>
              <a:t>        </a:t>
            </a:r>
            <a:r>
              <a:rPr lang="zh-CN" altLang="en-US" sz="2800" b="1">
                <a:solidFill>
                  <a:srgbClr val="333399"/>
                </a:solidFill>
              </a:rPr>
              <a:t>和</a:t>
            </a:r>
            <a:r>
              <a:rPr lang="zh-CN" altLang="en-US" sz="2800" b="1" u="sng">
                <a:solidFill>
                  <a:srgbClr val="333399"/>
                </a:solidFill>
              </a:rPr>
              <a:t>                   </a:t>
            </a:r>
            <a:r>
              <a:rPr lang="zh-CN" altLang="en-US" sz="2800" b="1">
                <a:solidFill>
                  <a:srgbClr val="333399"/>
                </a:solidFill>
              </a:rPr>
              <a:t>决定。此外，导体的电阻还与</a:t>
            </a:r>
            <a:r>
              <a:rPr lang="zh-CN" altLang="en-US" sz="2800" b="1" u="sng">
                <a:solidFill>
                  <a:srgbClr val="333399"/>
                </a:solidFill>
              </a:rPr>
              <a:t>         </a:t>
            </a:r>
            <a:r>
              <a:rPr lang="zh-CN" altLang="en-US" sz="2800" b="1">
                <a:solidFill>
                  <a:srgbClr val="333399"/>
                </a:solidFill>
              </a:rPr>
              <a:t>有关（通常不考虑温度的影响）。</a:t>
            </a:r>
            <a:endParaRPr lang="zh-CN" altLang="en-US" sz="2800"/>
          </a:p>
        </p:txBody>
      </p:sp>
      <p:sp>
        <p:nvSpPr>
          <p:cNvPr id="40972" name="文本框 9227">
            <a:extLst>
              <a:ext uri="{FF2B5EF4-FFF2-40B4-BE49-F238E27FC236}">
                <a16:creationId xmlns:a16="http://schemas.microsoft.com/office/drawing/2014/main" id="{DD47DF47-A3D9-429F-8153-0A2073721A21}"/>
              </a:ext>
            </a:extLst>
          </p:cNvPr>
          <p:cNvSpPr/>
          <p:nvPr/>
        </p:nvSpPr>
        <p:spPr>
          <a:xfrm>
            <a:off x="4156075" y="5849938"/>
            <a:ext cx="89535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温度</a:t>
            </a:r>
          </a:p>
        </p:txBody>
      </p:sp>
      <p:sp>
        <p:nvSpPr>
          <p:cNvPr id="40973" name="文本框 9228">
            <a:extLst>
              <a:ext uri="{FF2B5EF4-FFF2-40B4-BE49-F238E27FC236}">
                <a16:creationId xmlns:a16="http://schemas.microsoft.com/office/drawing/2014/main" id="{4038A119-E4EB-488E-BAB2-66A7C7771A3B}"/>
              </a:ext>
            </a:extLst>
          </p:cNvPr>
          <p:cNvSpPr/>
          <p:nvPr/>
        </p:nvSpPr>
        <p:spPr>
          <a:xfrm>
            <a:off x="3889375" y="1755775"/>
            <a:ext cx="8953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欧姆</a:t>
            </a:r>
          </a:p>
        </p:txBody>
      </p:sp>
      <p:sp>
        <p:nvSpPr>
          <p:cNvPr id="40974" name="文本框 9229">
            <a:extLst>
              <a:ext uri="{FF2B5EF4-FFF2-40B4-BE49-F238E27FC236}">
                <a16:creationId xmlns:a16="http://schemas.microsoft.com/office/drawing/2014/main" id="{9FB20557-0D28-40D0-B37A-2070B9DBFFE8}"/>
              </a:ext>
            </a:extLst>
          </p:cNvPr>
          <p:cNvSpPr/>
          <p:nvPr/>
        </p:nvSpPr>
        <p:spPr>
          <a:xfrm>
            <a:off x="6164263" y="1831975"/>
            <a:ext cx="5381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欧</a:t>
            </a:r>
          </a:p>
        </p:txBody>
      </p:sp>
      <p:sp>
        <p:nvSpPr>
          <p:cNvPr id="40975" name="文本框 9230">
            <a:extLst>
              <a:ext uri="{FF2B5EF4-FFF2-40B4-BE49-F238E27FC236}">
                <a16:creationId xmlns:a16="http://schemas.microsoft.com/office/drawing/2014/main" id="{3189EA79-6206-435A-B1A6-3AEFD55605D1}"/>
              </a:ext>
            </a:extLst>
          </p:cNvPr>
          <p:cNvSpPr/>
          <p:nvPr/>
        </p:nvSpPr>
        <p:spPr>
          <a:xfrm>
            <a:off x="1963738" y="2855913"/>
            <a:ext cx="7080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sym typeface="方正舒体" panose="02010601030101010101" pitchFamily="2" charset="-122"/>
              </a:rPr>
              <a:t>10</a:t>
            </a:r>
            <a:r>
              <a:rPr lang="zh-CN" altLang="en-US" sz="2800" b="1" baseline="30000">
                <a:solidFill>
                  <a:srgbClr val="FF0000"/>
                </a:solidFill>
                <a:sym typeface="方正舒体" panose="02010601030101010101" pitchFamily="2" charset="-122"/>
              </a:rPr>
              <a:t>3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40976" name="文本框 9231">
            <a:extLst>
              <a:ext uri="{FF2B5EF4-FFF2-40B4-BE49-F238E27FC236}">
                <a16:creationId xmlns:a16="http://schemas.microsoft.com/office/drawing/2014/main" id="{D2112A08-2515-4F1F-8B3B-476FEDD2163B}"/>
              </a:ext>
            </a:extLst>
          </p:cNvPr>
          <p:cNvSpPr/>
          <p:nvPr/>
        </p:nvSpPr>
        <p:spPr>
          <a:xfrm>
            <a:off x="5110163" y="2871788"/>
            <a:ext cx="7080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sym typeface="方正舒体" panose="02010601030101010101" pitchFamily="2" charset="-122"/>
              </a:rPr>
              <a:t>10</a:t>
            </a:r>
            <a:r>
              <a:rPr lang="zh-CN" altLang="en-US" sz="2800" b="1" baseline="30000">
                <a:solidFill>
                  <a:srgbClr val="FF0000"/>
                </a:solidFill>
                <a:sym typeface="方正舒体" panose="02010601030101010101" pitchFamily="2" charset="-122"/>
              </a:rPr>
              <a:t>6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40977" name="文本框 9232">
            <a:extLst>
              <a:ext uri="{FF2B5EF4-FFF2-40B4-BE49-F238E27FC236}">
                <a16:creationId xmlns:a16="http://schemas.microsoft.com/office/drawing/2014/main" id="{DE3F68A9-485E-4C6A-9379-B1102D740511}"/>
              </a:ext>
            </a:extLst>
          </p:cNvPr>
          <p:cNvSpPr/>
          <p:nvPr/>
        </p:nvSpPr>
        <p:spPr>
          <a:xfrm>
            <a:off x="3492500" y="3373438"/>
            <a:ext cx="16049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导体自身</a:t>
            </a:r>
          </a:p>
        </p:txBody>
      </p:sp>
      <p:sp>
        <p:nvSpPr>
          <p:cNvPr id="40978" name="文本框 9233">
            <a:extLst>
              <a:ext uri="{FF2B5EF4-FFF2-40B4-BE49-F238E27FC236}">
                <a16:creationId xmlns:a16="http://schemas.microsoft.com/office/drawing/2014/main" id="{F08CE068-4A4A-436E-B59A-72EE02CF3453}"/>
              </a:ext>
            </a:extLst>
          </p:cNvPr>
          <p:cNvSpPr/>
          <p:nvPr/>
        </p:nvSpPr>
        <p:spPr>
          <a:xfrm>
            <a:off x="4603750" y="3990975"/>
            <a:ext cx="8953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无关</a:t>
            </a:r>
          </a:p>
        </p:txBody>
      </p:sp>
      <p:sp>
        <p:nvSpPr>
          <p:cNvPr id="40979" name="文本框 9234">
            <a:extLst>
              <a:ext uri="{FF2B5EF4-FFF2-40B4-BE49-F238E27FC236}">
                <a16:creationId xmlns:a16="http://schemas.microsoft.com/office/drawing/2014/main" id="{B621B013-5D27-4395-98E9-C8F6383C653F}"/>
              </a:ext>
            </a:extLst>
          </p:cNvPr>
          <p:cNvSpPr/>
          <p:nvPr/>
        </p:nvSpPr>
        <p:spPr>
          <a:xfrm>
            <a:off x="3709988" y="5332413"/>
            <a:ext cx="8937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材料</a:t>
            </a:r>
          </a:p>
        </p:txBody>
      </p:sp>
      <p:sp>
        <p:nvSpPr>
          <p:cNvPr id="40980" name="文本框 9235">
            <a:extLst>
              <a:ext uri="{FF2B5EF4-FFF2-40B4-BE49-F238E27FC236}">
                <a16:creationId xmlns:a16="http://schemas.microsoft.com/office/drawing/2014/main" id="{AFF9C5FA-C0A7-4193-9ACE-9C020B79FDB3}"/>
              </a:ext>
            </a:extLst>
          </p:cNvPr>
          <p:cNvSpPr/>
          <p:nvPr/>
        </p:nvSpPr>
        <p:spPr>
          <a:xfrm>
            <a:off x="4784725" y="5332413"/>
            <a:ext cx="8953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长度</a:t>
            </a:r>
          </a:p>
        </p:txBody>
      </p:sp>
      <p:sp>
        <p:nvSpPr>
          <p:cNvPr id="40981" name="文本框 9236">
            <a:extLst>
              <a:ext uri="{FF2B5EF4-FFF2-40B4-BE49-F238E27FC236}">
                <a16:creationId xmlns:a16="http://schemas.microsoft.com/office/drawing/2014/main" id="{35F24A47-3C02-4B05-838F-A33840C7EB01}"/>
              </a:ext>
            </a:extLst>
          </p:cNvPr>
          <p:cNvSpPr/>
          <p:nvPr/>
        </p:nvSpPr>
        <p:spPr>
          <a:xfrm>
            <a:off x="6180138" y="5332413"/>
            <a:ext cx="16049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横截面积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7" grpId="0" animBg="1"/>
      <p:bldP spid="40968" grpId="0" animBg="1"/>
      <p:bldP spid="40969" grpId="0" animBg="1"/>
      <p:bldP spid="40972" grpId="0" animBg="1"/>
      <p:bldP spid="40973" grpId="0" animBg="1"/>
      <p:bldP spid="40974" grpId="0" animBg="1"/>
      <p:bldP spid="40975" grpId="0" animBg="1"/>
      <p:bldP spid="40976" grpId="0" animBg="1"/>
      <p:bldP spid="40977" grpId="0" animBg="1"/>
      <p:bldP spid="40978" grpId="0" animBg="1"/>
      <p:bldP spid="40979" grpId="0" animBg="1"/>
      <p:bldP spid="40980" grpId="0" animBg="1"/>
      <p:bldP spid="4098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7169" descr="W020070307675166136189">
            <a:extLst>
              <a:ext uri="{FF2B5EF4-FFF2-40B4-BE49-F238E27FC236}">
                <a16:creationId xmlns:a16="http://schemas.microsoft.com/office/drawing/2014/main" id="{D0F8914A-BF84-4480-8F28-E5CC24FD2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6" t="77478" r="9518" b="8386"/>
          <a:stretch>
            <a:fillRect/>
          </a:stretch>
        </p:blipFill>
        <p:spPr bwMode="auto">
          <a:xfrm>
            <a:off x="5581650" y="1225550"/>
            <a:ext cx="3294063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文本框 7170">
            <a:extLst>
              <a:ext uri="{FF2B5EF4-FFF2-40B4-BE49-F238E27FC236}">
                <a16:creationId xmlns:a16="http://schemas.microsoft.com/office/drawing/2014/main" id="{BBB43CF1-CB73-4A93-B1AE-BB54BBD55342}"/>
              </a:ext>
            </a:extLst>
          </p:cNvPr>
          <p:cNvSpPr/>
          <p:nvPr/>
        </p:nvSpPr>
        <p:spPr>
          <a:xfrm>
            <a:off x="469900" y="3438525"/>
            <a:ext cx="8208963" cy="2479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</a:rPr>
              <a:t>现象：</a:t>
            </a:r>
            <a:r>
              <a:rPr lang="zh-CN" altLang="en-US" sz="2800" b="1">
                <a:solidFill>
                  <a:srgbClr val="333399"/>
                </a:solidFill>
              </a:rPr>
              <a:t>把长短、粗细相同的铜丝和镍铬合金丝分别接入同一电路时，闭合开关，接入铜丝时灯泡亮些。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6600"/>
                </a:solidFill>
                <a:ea typeface="黑体" panose="02010609060101010101" pitchFamily="49" charset="-122"/>
              </a:rPr>
              <a:t>启示：</a:t>
            </a:r>
            <a:r>
              <a:rPr lang="zh-CN" altLang="en-US" sz="2800" b="1">
                <a:solidFill>
                  <a:srgbClr val="333399"/>
                </a:solidFill>
              </a:rPr>
              <a:t>在相同的电压下，通过铜丝的电流比通过镍铬合金丝的电流大.</a:t>
            </a:r>
            <a:endParaRPr lang="zh-CN" altLang="en-US" sz="2800" b="1"/>
          </a:p>
        </p:txBody>
      </p:sp>
      <p:sp>
        <p:nvSpPr>
          <p:cNvPr id="15364" name="文本框 7171">
            <a:extLst>
              <a:ext uri="{FF2B5EF4-FFF2-40B4-BE49-F238E27FC236}">
                <a16:creationId xmlns:a16="http://schemas.microsoft.com/office/drawing/2014/main" id="{5493C684-782A-4646-9830-8CA1B0D2F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430213"/>
            <a:ext cx="5316538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6600"/>
                </a:solidFill>
                <a:ea typeface="黑体" panose="02010609060101010101" pitchFamily="49" charset="-122"/>
              </a:rPr>
              <a:t>      </a:t>
            </a:r>
            <a:r>
              <a:rPr lang="zh-CN" altLang="en-US" b="1">
                <a:solidFill>
                  <a:srgbClr val="FF6600"/>
                </a:solidFill>
                <a:ea typeface="黑体" panose="02010609060101010101" pitchFamily="49" charset="-122"/>
              </a:rPr>
              <a:t>演    示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400" b="1"/>
              <a:t>     </a:t>
            </a:r>
            <a:r>
              <a:rPr lang="zh-CN" altLang="en-US" sz="2400" b="1">
                <a:latin typeface="宋体" panose="02010600030101010101" pitchFamily="2" charset="-122"/>
              </a:rPr>
              <a:t> 在图6.3-1中，把长短、粗细相同的铜丝和镍铬合金（或锰铜）丝分别连入电路，闭合开关，观察电路中小灯泡的亮度。你看到的现象对我们有什么启示？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3">
            <a:extLst>
              <a:ext uri="{FF2B5EF4-FFF2-40B4-BE49-F238E27FC236}">
                <a16:creationId xmlns:a16="http://schemas.microsoft.com/office/drawing/2014/main" id="{06973A0E-BA2E-4BA7-A581-72307EDE3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63" y="1573213"/>
            <a:ext cx="8421687" cy="6889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lIns="90170" tIns="46990" rIns="90170" bIns="4699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808080"/>
                </a:solidFill>
                <a:latin typeface="宋体" panose="02010600030101010101" pitchFamily="2" charset="-122"/>
              </a:rPr>
              <a:t>2、</a:t>
            </a:r>
            <a:r>
              <a:rPr lang="zh-CN" altLang="en-US" sz="2800" b="1" u="sng">
                <a:solidFill>
                  <a:srgbClr val="808080"/>
                </a:solidFill>
                <a:latin typeface="宋体" panose="02010600030101010101" pitchFamily="2" charset="-122"/>
              </a:rPr>
              <a:t>               </a:t>
            </a:r>
            <a:r>
              <a:rPr lang="zh-CN" altLang="en-US" sz="2800" b="1">
                <a:latin typeface="宋体" panose="02010600030101010101" pitchFamily="2" charset="-122"/>
              </a:rPr>
              <a:t>相同，导体越长，电阻</a:t>
            </a:r>
            <a:r>
              <a:rPr lang="zh-CN" altLang="en-US" sz="2800" b="1" u="sng">
                <a:latin typeface="宋体" panose="02010600030101010101" pitchFamily="2" charset="-122"/>
              </a:rPr>
              <a:t>     </a:t>
            </a:r>
            <a:r>
              <a:rPr lang="zh-CN" altLang="en-US" sz="2800" b="1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41987" name="文本框 10242">
            <a:extLst>
              <a:ext uri="{FF2B5EF4-FFF2-40B4-BE49-F238E27FC236}">
                <a16:creationId xmlns:a16="http://schemas.microsoft.com/office/drawing/2014/main" id="{A83B780E-7662-492B-A508-CF913B611B3F}"/>
              </a:ext>
            </a:extLst>
          </p:cNvPr>
          <p:cNvSpPr/>
          <p:nvPr/>
        </p:nvSpPr>
        <p:spPr>
          <a:xfrm>
            <a:off x="682625" y="2132013"/>
            <a:ext cx="196056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材料、长度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41988" name="文本框 10243">
            <a:extLst>
              <a:ext uri="{FF2B5EF4-FFF2-40B4-BE49-F238E27FC236}">
                <a16:creationId xmlns:a16="http://schemas.microsoft.com/office/drawing/2014/main" id="{1191FF2D-B943-4ED0-B588-645596FF3FDB}"/>
              </a:ext>
            </a:extLst>
          </p:cNvPr>
          <p:cNvSpPr/>
          <p:nvPr/>
        </p:nvSpPr>
        <p:spPr>
          <a:xfrm>
            <a:off x="6988175" y="1573213"/>
            <a:ext cx="8953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越大</a:t>
            </a:r>
          </a:p>
        </p:txBody>
      </p:sp>
      <p:sp>
        <p:nvSpPr>
          <p:cNvPr id="43013" name="文本框 10244">
            <a:extLst>
              <a:ext uri="{FF2B5EF4-FFF2-40B4-BE49-F238E27FC236}">
                <a16:creationId xmlns:a16="http://schemas.microsoft.com/office/drawing/2014/main" id="{B30AA81B-AF98-4675-9469-CF45C13E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" y="404813"/>
            <a:ext cx="75628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800" b="1"/>
              <a:t>1、导体的</a:t>
            </a:r>
            <a:r>
              <a:rPr lang="zh-CN" altLang="en-US" sz="2800" b="1" u="sng"/>
              <a:t>                          </a:t>
            </a:r>
            <a:r>
              <a:rPr lang="zh-CN" altLang="en-US" sz="2800" b="1"/>
              <a:t>相同，材料不同时，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800" b="1"/>
              <a:t>      导体的电阻一般</a:t>
            </a:r>
            <a:r>
              <a:rPr lang="zh-CN" altLang="en-US" sz="2800" b="1" u="sng"/>
              <a:t>            </a:t>
            </a:r>
            <a:r>
              <a:rPr lang="zh-CN" altLang="en-US" sz="2800" b="1"/>
              <a:t>。</a:t>
            </a:r>
          </a:p>
        </p:txBody>
      </p:sp>
      <p:sp>
        <p:nvSpPr>
          <p:cNvPr id="41990" name="文本框 10245">
            <a:extLst>
              <a:ext uri="{FF2B5EF4-FFF2-40B4-BE49-F238E27FC236}">
                <a16:creationId xmlns:a16="http://schemas.microsoft.com/office/drawing/2014/main" id="{586DB3DF-7A36-4E80-8C8B-A1F3E1310073}"/>
              </a:ext>
            </a:extLst>
          </p:cNvPr>
          <p:cNvSpPr/>
          <p:nvPr/>
        </p:nvSpPr>
        <p:spPr>
          <a:xfrm>
            <a:off x="1766888" y="406400"/>
            <a:ext cx="26717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长度、横截面积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41991" name="文本框 10246">
            <a:extLst>
              <a:ext uri="{FF2B5EF4-FFF2-40B4-BE49-F238E27FC236}">
                <a16:creationId xmlns:a16="http://schemas.microsoft.com/office/drawing/2014/main" id="{E39ACF32-37A9-4454-8447-A5634166E538}"/>
              </a:ext>
            </a:extLst>
          </p:cNvPr>
          <p:cNvSpPr/>
          <p:nvPr/>
        </p:nvSpPr>
        <p:spPr>
          <a:xfrm>
            <a:off x="3424238" y="1047750"/>
            <a:ext cx="8937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不同</a:t>
            </a:r>
          </a:p>
        </p:txBody>
      </p:sp>
      <p:sp>
        <p:nvSpPr>
          <p:cNvPr id="43016" name="文本框 10247">
            <a:extLst>
              <a:ext uri="{FF2B5EF4-FFF2-40B4-BE49-F238E27FC236}">
                <a16:creationId xmlns:a16="http://schemas.microsoft.com/office/drawing/2014/main" id="{A1305507-B695-48D1-AC87-64750A99E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2132013"/>
            <a:ext cx="90709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3、</a:t>
            </a:r>
            <a:r>
              <a:rPr lang="zh-CN" altLang="en-US" sz="2800" b="1" u="sng"/>
              <a:t>                  </a:t>
            </a:r>
            <a:r>
              <a:rPr lang="zh-CN" altLang="en-US" sz="2800" b="1"/>
              <a:t>相同，导体的横截面积越大，电阻</a:t>
            </a:r>
            <a:r>
              <a:rPr lang="zh-CN" altLang="en-US" sz="2800" b="1" u="sng"/>
              <a:t>        </a:t>
            </a:r>
            <a:r>
              <a:rPr lang="zh-CN" altLang="en-US" sz="2800" b="1"/>
              <a:t>。</a:t>
            </a:r>
          </a:p>
        </p:txBody>
      </p:sp>
      <p:sp>
        <p:nvSpPr>
          <p:cNvPr id="41993" name="文本框 10248">
            <a:extLst>
              <a:ext uri="{FF2B5EF4-FFF2-40B4-BE49-F238E27FC236}">
                <a16:creationId xmlns:a16="http://schemas.microsoft.com/office/drawing/2014/main" id="{A4B3392A-6AD2-4C3C-BF02-60AFF396C4C2}"/>
              </a:ext>
            </a:extLst>
          </p:cNvPr>
          <p:cNvSpPr/>
          <p:nvPr/>
        </p:nvSpPr>
        <p:spPr>
          <a:xfrm>
            <a:off x="752475" y="1565275"/>
            <a:ext cx="2671763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材料、横截面积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41994" name="文本框 10249">
            <a:extLst>
              <a:ext uri="{FF2B5EF4-FFF2-40B4-BE49-F238E27FC236}">
                <a16:creationId xmlns:a16="http://schemas.microsoft.com/office/drawing/2014/main" id="{E1192440-2426-4AA5-B91A-A2BD82132DE2}"/>
              </a:ext>
            </a:extLst>
          </p:cNvPr>
          <p:cNvSpPr/>
          <p:nvPr/>
        </p:nvSpPr>
        <p:spPr>
          <a:xfrm>
            <a:off x="7867650" y="2132013"/>
            <a:ext cx="89376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越小</a:t>
            </a:r>
          </a:p>
        </p:txBody>
      </p:sp>
      <p:sp>
        <p:nvSpPr>
          <p:cNvPr id="41995" name="文本框 10250">
            <a:extLst>
              <a:ext uri="{FF2B5EF4-FFF2-40B4-BE49-F238E27FC236}">
                <a16:creationId xmlns:a16="http://schemas.microsoft.com/office/drawing/2014/main" id="{D5CBAB5C-8F20-4886-BCA6-E58756821659}"/>
              </a:ext>
            </a:extLst>
          </p:cNvPr>
          <p:cNvSpPr/>
          <p:nvPr/>
        </p:nvSpPr>
        <p:spPr>
          <a:xfrm>
            <a:off x="323850" y="2563813"/>
            <a:ext cx="309563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41996" name="文本框 10251">
            <a:extLst>
              <a:ext uri="{FF2B5EF4-FFF2-40B4-BE49-F238E27FC236}">
                <a16:creationId xmlns:a16="http://schemas.microsoft.com/office/drawing/2014/main" id="{47BFF07A-E5FA-4650-A7B6-28199B9C5D17}"/>
              </a:ext>
            </a:extLst>
          </p:cNvPr>
          <p:cNvSpPr/>
          <p:nvPr/>
        </p:nvSpPr>
        <p:spPr>
          <a:xfrm>
            <a:off x="512763" y="2771775"/>
            <a:ext cx="7732712" cy="1189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/>
              <a:t>练习：1、如果用“</a:t>
            </a:r>
            <a:r>
              <a:rPr lang="zh-CN" altLang="en-US" sz="2400" b="1">
                <a:sym typeface="Arial" panose="020B0604020202020204" pitchFamily="34" charset="0"/>
              </a:rPr>
              <a:t>ρ”表示导体材料因素，"  "表示导体的长度，s表示导体的横截面积，那么你认为导体的电阻R的表达式应是怎样的？（即R=</a:t>
            </a:r>
            <a:r>
              <a:rPr lang="zh-CN" altLang="en-US" sz="2400" b="1" u="sng">
                <a:sym typeface="Arial" panose="020B0604020202020204" pitchFamily="34" charset="0"/>
              </a:rPr>
              <a:t>               </a:t>
            </a:r>
            <a:r>
              <a:rPr lang="zh-CN" altLang="en-US" sz="2400" b="1">
                <a:sym typeface="Arial" panose="020B0604020202020204" pitchFamily="34" charset="0"/>
              </a:rPr>
              <a:t>。）</a:t>
            </a:r>
          </a:p>
        </p:txBody>
      </p:sp>
      <p:sp>
        <p:nvSpPr>
          <p:cNvPr id="41997" name="文本框 10252">
            <a:extLst>
              <a:ext uri="{FF2B5EF4-FFF2-40B4-BE49-F238E27FC236}">
                <a16:creationId xmlns:a16="http://schemas.microsoft.com/office/drawing/2014/main" id="{647FF853-6E79-4C6E-8815-CEFDCFE23C2B}"/>
              </a:ext>
            </a:extLst>
          </p:cNvPr>
          <p:cNvSpPr/>
          <p:nvPr/>
        </p:nvSpPr>
        <p:spPr>
          <a:xfrm>
            <a:off x="639763" y="4143375"/>
            <a:ext cx="7732712" cy="1371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2、如果用“</a:t>
            </a:r>
            <a:r>
              <a:rPr lang="zh-CN" altLang="en-US" sz="2800" b="1">
                <a:sym typeface="Arial" panose="020B0604020202020204" pitchFamily="34" charset="0"/>
              </a:rPr>
              <a:t>ρ”表示导体材料因素，"     "表示导体的长度，s表示导体的横截面积，那么导体的电阻R的表达式应是（         ）</a:t>
            </a:r>
          </a:p>
        </p:txBody>
      </p:sp>
      <p:graphicFrame>
        <p:nvGraphicFramePr>
          <p:cNvPr id="43022" name="对象 10253">
            <a:extLst>
              <a:ext uri="{FF2B5EF4-FFF2-40B4-BE49-F238E27FC236}">
                <a16:creationId xmlns:a16="http://schemas.microsoft.com/office/drawing/2014/main" id="{BFA36A20-5184-4D99-9B61-A52D2BE68E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8225" y="2649538"/>
          <a:ext cx="544513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352800" imgH="9448800" progId="Equation.3">
                  <p:embed/>
                </p:oleObj>
              </mc:Choice>
              <mc:Fallback>
                <p:oleObj r:id="rId2" imgW="3352800" imgH="9448800" progId="Equation.3">
                  <p:embed/>
                  <p:pic>
                    <p:nvPicPr>
                      <p:cNvPr id="43022" name="对象 10253">
                        <a:extLst>
                          <a:ext uri="{FF2B5EF4-FFF2-40B4-BE49-F238E27FC236}">
                            <a16:creationId xmlns:a16="http://schemas.microsoft.com/office/drawing/2014/main" id="{BFA36A20-5184-4D99-9B61-A52D2BE68E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50142"/>
                      <a:stretch>
                        <a:fillRect/>
                      </a:stretch>
                    </p:blipFill>
                    <p:spPr bwMode="auto">
                      <a:xfrm>
                        <a:off x="6118225" y="2649538"/>
                        <a:ext cx="544513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3" name="对象 10254">
            <a:extLst>
              <a:ext uri="{FF2B5EF4-FFF2-40B4-BE49-F238E27FC236}">
                <a16:creationId xmlns:a16="http://schemas.microsoft.com/office/drawing/2014/main" id="{DDF8C6A3-A51F-40F7-9275-2A26DA0C05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00788" y="4071938"/>
          <a:ext cx="546100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352800" imgH="9448800" progId="Equation.3">
                  <p:embed/>
                </p:oleObj>
              </mc:Choice>
              <mc:Fallback>
                <p:oleObj r:id="rId4" imgW="3352800" imgH="9448800" progId="Equation.3">
                  <p:embed/>
                  <p:pic>
                    <p:nvPicPr>
                      <p:cNvPr id="43023" name="对象 10254">
                        <a:extLst>
                          <a:ext uri="{FF2B5EF4-FFF2-40B4-BE49-F238E27FC236}">
                            <a16:creationId xmlns:a16="http://schemas.microsoft.com/office/drawing/2014/main" id="{DDF8C6A3-A51F-40F7-9275-2A26DA0C05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50142"/>
                      <a:stretch>
                        <a:fillRect/>
                      </a:stretch>
                    </p:blipFill>
                    <p:spPr bwMode="auto">
                      <a:xfrm>
                        <a:off x="6300788" y="4071938"/>
                        <a:ext cx="546100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024" name="组合 10255">
            <a:extLst>
              <a:ext uri="{FF2B5EF4-FFF2-40B4-BE49-F238E27FC236}">
                <a16:creationId xmlns:a16="http://schemas.microsoft.com/office/drawing/2014/main" id="{662D77E5-3D16-4DDD-8D23-5DC622F11140}"/>
              </a:ext>
            </a:extLst>
          </p:cNvPr>
          <p:cNvGrpSpPr>
            <a:grpSpLocks/>
          </p:cNvGrpSpPr>
          <p:nvPr/>
        </p:nvGrpSpPr>
        <p:grpSpPr bwMode="auto">
          <a:xfrm>
            <a:off x="400050" y="5446713"/>
            <a:ext cx="2227263" cy="1077912"/>
            <a:chOff x="0" y="0"/>
            <a:chExt cx="3634" cy="2088"/>
          </a:xfrm>
        </p:grpSpPr>
        <p:sp>
          <p:nvSpPr>
            <p:cNvPr id="42012" name="文本框 10256">
              <a:extLst>
                <a:ext uri="{FF2B5EF4-FFF2-40B4-BE49-F238E27FC236}">
                  <a16:creationId xmlns:a16="http://schemas.microsoft.com/office/drawing/2014/main" id="{CBDD2CA5-CC22-4A71-8B17-77A314820083}"/>
                </a:ext>
              </a:extLst>
            </p:cNvPr>
            <p:cNvSpPr/>
            <p:nvPr/>
          </p:nvSpPr>
          <p:spPr>
            <a:xfrm>
              <a:off x="0" y="707"/>
              <a:ext cx="3634" cy="81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>
                  <a:sym typeface="Arial" panose="020B0604020202020204" pitchFamily="34" charset="0"/>
                </a:rPr>
                <a:t>A、R=ρ</a:t>
              </a:r>
              <a:endParaRPr lang="zh-CN" altLang="en-US" sz="1800"/>
            </a:p>
          </p:txBody>
        </p:sp>
        <p:graphicFrame>
          <p:nvGraphicFramePr>
            <p:cNvPr id="43026" name="对象 10257">
              <a:extLst>
                <a:ext uri="{FF2B5EF4-FFF2-40B4-BE49-F238E27FC236}">
                  <a16:creationId xmlns:a16="http://schemas.microsoft.com/office/drawing/2014/main" id="{A9097C36-153D-4F0D-85D3-70B076825F5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49" y="0"/>
            <a:ext cx="859" cy="20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3352800" imgH="9448800" progId="Equation.3">
                    <p:embed/>
                  </p:oleObj>
                </mc:Choice>
                <mc:Fallback>
                  <p:oleObj r:id="rId5" imgW="3352800" imgH="9448800" progId="Equation.3">
                    <p:embed/>
                    <p:pic>
                      <p:nvPicPr>
                        <p:cNvPr id="43026" name="对象 10257">
                          <a:extLst>
                            <a:ext uri="{FF2B5EF4-FFF2-40B4-BE49-F238E27FC236}">
                              <a16:creationId xmlns:a16="http://schemas.microsoft.com/office/drawing/2014/main" id="{A9097C36-153D-4F0D-85D3-70B076825F5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9" y="0"/>
                          <a:ext cx="859" cy="20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027" name="组合 10258">
            <a:extLst>
              <a:ext uri="{FF2B5EF4-FFF2-40B4-BE49-F238E27FC236}">
                <a16:creationId xmlns:a16="http://schemas.microsoft.com/office/drawing/2014/main" id="{9DB9016A-E57F-44E9-BB92-B5D58B1294FC}"/>
              </a:ext>
            </a:extLst>
          </p:cNvPr>
          <p:cNvGrpSpPr>
            <a:grpSpLocks/>
          </p:cNvGrpSpPr>
          <p:nvPr/>
        </p:nvGrpSpPr>
        <p:grpSpPr bwMode="auto">
          <a:xfrm>
            <a:off x="2479675" y="5300663"/>
            <a:ext cx="1876425" cy="1416050"/>
            <a:chOff x="0" y="0"/>
            <a:chExt cx="2954" cy="2228"/>
          </a:xfrm>
        </p:grpSpPr>
        <p:sp>
          <p:nvSpPr>
            <p:cNvPr id="42010" name="文本框 10259">
              <a:extLst>
                <a:ext uri="{FF2B5EF4-FFF2-40B4-BE49-F238E27FC236}">
                  <a16:creationId xmlns:a16="http://schemas.microsoft.com/office/drawing/2014/main" id="{C6A6381F-0B6A-43D1-9723-E94709385C2B}"/>
                </a:ext>
              </a:extLst>
            </p:cNvPr>
            <p:cNvSpPr/>
            <p:nvPr/>
          </p:nvSpPr>
          <p:spPr>
            <a:xfrm>
              <a:off x="0" y="667"/>
              <a:ext cx="2494" cy="81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>
                  <a:sym typeface="Arial" panose="020B0604020202020204" pitchFamily="34" charset="0"/>
                </a:rPr>
                <a:t>B、R=ρ</a:t>
              </a:r>
              <a:endParaRPr lang="zh-CN" altLang="en-US" sz="2800"/>
            </a:p>
          </p:txBody>
        </p:sp>
        <p:graphicFrame>
          <p:nvGraphicFramePr>
            <p:cNvPr id="43029" name="对象 10260">
              <a:extLst>
                <a:ext uri="{FF2B5EF4-FFF2-40B4-BE49-F238E27FC236}">
                  <a16:creationId xmlns:a16="http://schemas.microsoft.com/office/drawing/2014/main" id="{FE8DA641-9D51-4459-A0F4-46637E70661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46" y="0"/>
            <a:ext cx="908" cy="2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3352800" imgH="9448800" progId="Equation.3">
                    <p:embed/>
                  </p:oleObj>
                </mc:Choice>
                <mc:Fallback>
                  <p:oleObj r:id="rId6" imgW="3352800" imgH="9448800" progId="Equation.3">
                    <p:embed/>
                    <p:pic>
                      <p:nvPicPr>
                        <p:cNvPr id="43029" name="对象 10260">
                          <a:extLst>
                            <a:ext uri="{FF2B5EF4-FFF2-40B4-BE49-F238E27FC236}">
                              <a16:creationId xmlns:a16="http://schemas.microsoft.com/office/drawing/2014/main" id="{FE8DA641-9D51-4459-A0F4-46637E70661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6" y="0"/>
                          <a:ext cx="908" cy="2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030" name="组合 10261">
            <a:extLst>
              <a:ext uri="{FF2B5EF4-FFF2-40B4-BE49-F238E27FC236}">
                <a16:creationId xmlns:a16="http://schemas.microsoft.com/office/drawing/2014/main" id="{95CF48CB-3648-49EB-89CC-1350A2AA2124}"/>
              </a:ext>
            </a:extLst>
          </p:cNvPr>
          <p:cNvGrpSpPr>
            <a:grpSpLocks/>
          </p:cNvGrpSpPr>
          <p:nvPr/>
        </p:nvGrpSpPr>
        <p:grpSpPr bwMode="auto">
          <a:xfrm>
            <a:off x="4500563" y="5732463"/>
            <a:ext cx="2109787" cy="669925"/>
            <a:chOff x="0" y="0"/>
            <a:chExt cx="3322" cy="1054"/>
          </a:xfrm>
        </p:grpSpPr>
        <p:sp>
          <p:nvSpPr>
            <p:cNvPr id="42008" name="文本框 10262">
              <a:extLst>
                <a:ext uri="{FF2B5EF4-FFF2-40B4-BE49-F238E27FC236}">
                  <a16:creationId xmlns:a16="http://schemas.microsoft.com/office/drawing/2014/main" id="{4BA7DC2C-256B-489E-8757-252DE552B670}"/>
                </a:ext>
              </a:extLst>
            </p:cNvPr>
            <p:cNvSpPr/>
            <p:nvPr/>
          </p:nvSpPr>
          <p:spPr>
            <a:xfrm>
              <a:off x="0" y="32"/>
              <a:ext cx="2892" cy="81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/>
                <a:t>C、R=</a:t>
              </a:r>
              <a:r>
                <a:rPr lang="zh-CN" altLang="en-US" sz="2800">
                  <a:sym typeface="Arial" panose="020B0604020202020204" pitchFamily="34" charset="0"/>
                </a:rPr>
                <a:t>ρ s </a:t>
              </a:r>
              <a:endParaRPr lang="zh-CN" altLang="en-US" sz="2800" i="1">
                <a:sym typeface="Arial" panose="020B0604020202020204" pitchFamily="34" charset="0"/>
              </a:endParaRPr>
            </a:p>
          </p:txBody>
        </p:sp>
        <p:graphicFrame>
          <p:nvGraphicFramePr>
            <p:cNvPr id="43032" name="对象 10263">
              <a:extLst>
                <a:ext uri="{FF2B5EF4-FFF2-40B4-BE49-F238E27FC236}">
                  <a16:creationId xmlns:a16="http://schemas.microsoft.com/office/drawing/2014/main" id="{A5646568-2833-4652-BD16-060C583EB2D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64" y="0"/>
            <a:ext cx="859" cy="10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8" imgW="3352800" imgH="9448800" progId="Equation.3">
                    <p:embed/>
                  </p:oleObj>
                </mc:Choice>
                <mc:Fallback>
                  <p:oleObj r:id="rId8" imgW="3352800" imgH="9448800" progId="Equation.3">
                    <p:embed/>
                    <p:pic>
                      <p:nvPicPr>
                        <p:cNvPr id="43032" name="对象 10263">
                          <a:extLst>
                            <a:ext uri="{FF2B5EF4-FFF2-40B4-BE49-F238E27FC236}">
                              <a16:creationId xmlns:a16="http://schemas.microsoft.com/office/drawing/2014/main" id="{A5646568-2833-4652-BD16-060C583EB2D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b="50142"/>
                        <a:stretch>
                          <a:fillRect/>
                        </a:stretch>
                      </p:blipFill>
                      <p:spPr bwMode="auto">
                        <a:xfrm>
                          <a:off x="2464" y="0"/>
                          <a:ext cx="859" cy="10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033" name="组合 10264">
            <a:extLst>
              <a:ext uri="{FF2B5EF4-FFF2-40B4-BE49-F238E27FC236}">
                <a16:creationId xmlns:a16="http://schemas.microsoft.com/office/drawing/2014/main" id="{F112A694-CDA7-432F-B76B-AFF1151BB355}"/>
              </a:ext>
            </a:extLst>
          </p:cNvPr>
          <p:cNvGrpSpPr>
            <a:grpSpLocks/>
          </p:cNvGrpSpPr>
          <p:nvPr/>
        </p:nvGrpSpPr>
        <p:grpSpPr bwMode="auto">
          <a:xfrm>
            <a:off x="6662738" y="5229225"/>
            <a:ext cx="1941512" cy="1414463"/>
            <a:chOff x="0" y="0"/>
            <a:chExt cx="3058" cy="2227"/>
          </a:xfrm>
        </p:grpSpPr>
        <p:graphicFrame>
          <p:nvGraphicFramePr>
            <p:cNvPr id="43034" name="对象 10265">
              <a:extLst>
                <a:ext uri="{FF2B5EF4-FFF2-40B4-BE49-F238E27FC236}">
                  <a16:creationId xmlns:a16="http://schemas.microsoft.com/office/drawing/2014/main" id="{623EA1D7-68FD-4795-BD2E-AA084779030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00" y="0"/>
            <a:ext cx="859" cy="21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9" imgW="3352800" imgH="9448800" progId="Equation.3">
                    <p:embed/>
                  </p:oleObj>
                </mc:Choice>
                <mc:Fallback>
                  <p:oleObj r:id="rId9" imgW="3352800" imgH="9448800" progId="Equation.3">
                    <p:embed/>
                    <p:pic>
                      <p:nvPicPr>
                        <p:cNvPr id="43034" name="对象 10265">
                          <a:extLst>
                            <a:ext uri="{FF2B5EF4-FFF2-40B4-BE49-F238E27FC236}">
                              <a16:creationId xmlns:a16="http://schemas.microsoft.com/office/drawing/2014/main" id="{623EA1D7-68FD-4795-BD2E-AA084779030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0" y="0"/>
                          <a:ext cx="859" cy="21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35" name="文本框 10266">
              <a:extLst>
                <a:ext uri="{FF2B5EF4-FFF2-40B4-BE49-F238E27FC236}">
                  <a16:creationId xmlns:a16="http://schemas.microsoft.com/office/drawing/2014/main" id="{7EA6243D-E908-49B4-9825-74E57DD1E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31"/>
              <a:ext cx="2946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>
                  <a:sym typeface="Arial" panose="020B0604020202020204" pitchFamily="34" charset="0"/>
                </a:rPr>
                <a:t>D、R=</a:t>
              </a:r>
            </a:p>
          </p:txBody>
        </p:sp>
        <p:graphicFrame>
          <p:nvGraphicFramePr>
            <p:cNvPr id="43036" name="对象 10267">
              <a:extLst>
                <a:ext uri="{FF2B5EF4-FFF2-40B4-BE49-F238E27FC236}">
                  <a16:creationId xmlns:a16="http://schemas.microsoft.com/office/drawing/2014/main" id="{F39D589C-BF39-4A9C-8609-DA759925D4D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13" y="775"/>
            <a:ext cx="714" cy="1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0" imgW="4267200" imgH="10058400" progId="Equation.3">
                    <p:embed/>
                  </p:oleObj>
                </mc:Choice>
                <mc:Fallback>
                  <p:oleObj r:id="rId10" imgW="4267200" imgH="10058400" progId="Equation.3">
                    <p:embed/>
                    <p:pic>
                      <p:nvPicPr>
                        <p:cNvPr id="43036" name="对象 10267">
                          <a:extLst>
                            <a:ext uri="{FF2B5EF4-FFF2-40B4-BE49-F238E27FC236}">
                              <a16:creationId xmlns:a16="http://schemas.microsoft.com/office/drawing/2014/main" id="{F39D589C-BF39-4A9C-8609-DA759925D4D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t="36076"/>
                        <a:stretch>
                          <a:fillRect/>
                        </a:stretch>
                      </p:blipFill>
                      <p:spPr bwMode="auto">
                        <a:xfrm>
                          <a:off x="1813" y="775"/>
                          <a:ext cx="714" cy="14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2004" name="文本框 10268">
            <a:extLst>
              <a:ext uri="{FF2B5EF4-FFF2-40B4-BE49-F238E27FC236}">
                <a16:creationId xmlns:a16="http://schemas.microsoft.com/office/drawing/2014/main" id="{3F137CB7-95B9-4A52-8810-14EB90B78F33}"/>
              </a:ext>
            </a:extLst>
          </p:cNvPr>
          <p:cNvSpPr/>
          <p:nvPr/>
        </p:nvSpPr>
        <p:spPr>
          <a:xfrm>
            <a:off x="4356100" y="5011738"/>
            <a:ext cx="476250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图片 11265">
            <a:extLst>
              <a:ext uri="{FF2B5EF4-FFF2-40B4-BE49-F238E27FC236}">
                <a16:creationId xmlns:a16="http://schemas.microsoft.com/office/drawing/2014/main" id="{EC3B7626-14DD-4681-8187-64CE0822253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2638425"/>
            <a:ext cx="7559675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文本框 11266">
            <a:extLst>
              <a:ext uri="{FF2B5EF4-FFF2-40B4-BE49-F238E27FC236}">
                <a16:creationId xmlns:a16="http://schemas.microsoft.com/office/drawing/2014/main" id="{5566CBDB-312C-49C4-98BC-EBC36F51C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00075"/>
            <a:ext cx="8351838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1、高压输电线中常利用一个金属装置如图将四根导线连接起来使用，相当于增大了导线的</a:t>
            </a:r>
            <a:r>
              <a:rPr lang="zh-CN" altLang="en-US" sz="2800" b="1" u="sng">
                <a:latin typeface="宋体" panose="02010600030101010101" pitchFamily="2" charset="-122"/>
                <a:sym typeface="宋体" panose="02010600030101010101" pitchFamily="2" charset="-122"/>
              </a:rPr>
              <a:t>        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从而减小了导线的</a:t>
            </a:r>
            <a:r>
              <a:rPr lang="zh-CN" altLang="en-US" sz="2800" b="1" u="sng">
                <a:latin typeface="宋体" panose="02010600030101010101" pitchFamily="2" charset="-122"/>
                <a:sym typeface="宋体" panose="02010600030101010101" pitchFamily="2" charset="-122"/>
              </a:rPr>
              <a:t>       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的，以达到减少输电线上电能损失的目的．</a:t>
            </a:r>
            <a:endParaRPr lang="zh-CN" altLang="en-US" sz="2800" b="1"/>
          </a:p>
        </p:txBody>
      </p:sp>
      <p:sp>
        <p:nvSpPr>
          <p:cNvPr id="43012" name="文本框 11267">
            <a:extLst>
              <a:ext uri="{FF2B5EF4-FFF2-40B4-BE49-F238E27FC236}">
                <a16:creationId xmlns:a16="http://schemas.microsoft.com/office/drawing/2014/main" id="{02F26CB5-0466-4093-BFF2-9A4169FEB2EC}"/>
              </a:ext>
            </a:extLst>
          </p:cNvPr>
          <p:cNvSpPr/>
          <p:nvPr/>
        </p:nvSpPr>
        <p:spPr>
          <a:xfrm>
            <a:off x="6300788" y="981075"/>
            <a:ext cx="1735137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横截面积</a:t>
            </a:r>
          </a:p>
        </p:txBody>
      </p:sp>
      <p:sp>
        <p:nvSpPr>
          <p:cNvPr id="43013" name="文本框 11268">
            <a:extLst>
              <a:ext uri="{FF2B5EF4-FFF2-40B4-BE49-F238E27FC236}">
                <a16:creationId xmlns:a16="http://schemas.microsoft.com/office/drawing/2014/main" id="{68BBE33A-809A-41D4-83AE-DBD04097A0CA}"/>
              </a:ext>
            </a:extLst>
          </p:cNvPr>
          <p:cNvSpPr/>
          <p:nvPr/>
        </p:nvSpPr>
        <p:spPr>
          <a:xfrm>
            <a:off x="2771775" y="1498600"/>
            <a:ext cx="7921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电阻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nimBg="1"/>
      <p:bldP spid="430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文本框 12291">
            <a:extLst>
              <a:ext uri="{FF2B5EF4-FFF2-40B4-BE49-F238E27FC236}">
                <a16:creationId xmlns:a16="http://schemas.microsoft.com/office/drawing/2014/main" id="{316706EE-5D22-453D-9523-DEEC9C84CEC1}"/>
              </a:ext>
            </a:extLst>
          </p:cNvPr>
          <p:cNvSpPr/>
          <p:nvPr/>
        </p:nvSpPr>
        <p:spPr>
          <a:xfrm>
            <a:off x="825500" y="3711575"/>
            <a:ext cx="7651750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冬天你家用的烤火器上的电炉丝能用超导体吗？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为什么？</a:t>
            </a:r>
          </a:p>
        </p:txBody>
      </p:sp>
      <p:sp>
        <p:nvSpPr>
          <p:cNvPr id="45059" name="文本占位符 12292">
            <a:extLst>
              <a:ext uri="{FF2B5EF4-FFF2-40B4-BE49-F238E27FC236}">
                <a16:creationId xmlns:a16="http://schemas.microsoft.com/office/drawing/2014/main" id="{68A516A1-E1A0-4D90-9D21-B7689180CEF8}"/>
              </a:ext>
            </a:extLst>
          </p:cNvPr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727075" y="766763"/>
            <a:ext cx="6862763" cy="2163762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5、在温度一定时，下列说法正确的是</a:t>
            </a:r>
            <a:r>
              <a:rPr lang="zh-CN" altLang="en-US" sz="2400">
                <a:latin typeface="宋体" panose="02010600030101010101" pitchFamily="2" charset="-122"/>
              </a:rPr>
              <a:t>（  </a:t>
            </a:r>
            <a:r>
              <a:rPr lang="en-US" altLang="zh-CN" sz="2400">
                <a:latin typeface="宋体" panose="02010600030101010101" pitchFamily="2" charset="-122"/>
              </a:rPr>
              <a:t> </a:t>
            </a:r>
            <a:r>
              <a:rPr lang="zh-CN" altLang="en-US" sz="2400">
                <a:latin typeface="宋体" panose="02010600030101010101" pitchFamily="2" charset="-122"/>
              </a:rPr>
              <a:t>）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400">
                <a:latin typeface="宋体" panose="02010600030101010101" pitchFamily="2" charset="-122"/>
              </a:rPr>
              <a:t>  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A</a:t>
            </a:r>
            <a:r>
              <a:rPr lang="zh-CN" altLang="en-US" sz="2400" b="1">
                <a:latin typeface="宋体" panose="02010600030101010101" pitchFamily="2" charset="-122"/>
              </a:rPr>
              <a:t>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长度相同的导线，细的电阻较大；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  B.横截面积相同的导线，长的电阻大；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  C.铁的电阻比铜的电阻大；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  D.以上说法都不对。</a:t>
            </a:r>
            <a:r>
              <a:rPr lang="zh-CN" altLang="en-US" sz="2400">
                <a:latin typeface="宋体" panose="02010600030101010101" pitchFamily="2" charset="-122"/>
              </a:rPr>
              <a:t>                                                </a:t>
            </a:r>
          </a:p>
        </p:txBody>
      </p:sp>
      <p:sp>
        <p:nvSpPr>
          <p:cNvPr id="44036" name="文本框 12293">
            <a:extLst>
              <a:ext uri="{FF2B5EF4-FFF2-40B4-BE49-F238E27FC236}">
                <a16:creationId xmlns:a16="http://schemas.microsoft.com/office/drawing/2014/main" id="{C1CF43B0-5121-446B-9244-C28B473F1D92}"/>
              </a:ext>
            </a:extLst>
          </p:cNvPr>
          <p:cNvSpPr/>
          <p:nvPr/>
        </p:nvSpPr>
        <p:spPr>
          <a:xfrm>
            <a:off x="6156325" y="620713"/>
            <a:ext cx="477838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nimBg="1"/>
      <p:bldP spid="4403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文本框 13313">
            <a:extLst>
              <a:ext uri="{FF2B5EF4-FFF2-40B4-BE49-F238E27FC236}">
                <a16:creationId xmlns:a16="http://schemas.microsoft.com/office/drawing/2014/main" id="{32863789-9A84-4494-8C37-FBBABEEC5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1939925"/>
            <a:ext cx="8640763" cy="393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关于导线电阻的大小，下列说法中正确的是（温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度对电阻的影响可以不计）（    ）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A.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横截面积越大的导线，电阻越小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B.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横截面积相同的导线，长导线的电阻大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C.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长度相同的导线，细导线的电阻大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</a:rPr>
              <a:t>D.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同种材料制成的长短相同的导线，粗导线的电阻小</a:t>
            </a:r>
          </a:p>
        </p:txBody>
      </p:sp>
      <p:sp>
        <p:nvSpPr>
          <p:cNvPr id="45059" name="文本框 13314">
            <a:extLst>
              <a:ext uri="{FF2B5EF4-FFF2-40B4-BE49-F238E27FC236}">
                <a16:creationId xmlns:a16="http://schemas.microsoft.com/office/drawing/2014/main" id="{1A656E52-6025-46C9-B92D-675020494538}"/>
              </a:ext>
            </a:extLst>
          </p:cNvPr>
          <p:cNvSpPr/>
          <p:nvPr/>
        </p:nvSpPr>
        <p:spPr>
          <a:xfrm>
            <a:off x="5064125" y="2767013"/>
            <a:ext cx="3730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D</a:t>
            </a:r>
          </a:p>
        </p:txBody>
      </p:sp>
      <p:pic>
        <p:nvPicPr>
          <p:cNvPr id="46084" name="Picture 49" descr="课堂练习">
            <a:extLst>
              <a:ext uri="{FF2B5EF4-FFF2-40B4-BE49-F238E27FC236}">
                <a16:creationId xmlns:a16="http://schemas.microsoft.com/office/drawing/2014/main" id="{80EFD862-A10E-424D-8888-1A9779D8A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0" y="1012825"/>
            <a:ext cx="4195763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animBg="1"/>
      <p:bldP spid="45059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>
            <a:extLst>
              <a:ext uri="{FF2B5EF4-FFF2-40B4-BE49-F238E27FC236}">
                <a16:creationId xmlns:a16="http://schemas.microsoft.com/office/drawing/2014/main" id="{A80E36F3-811F-4C43-8752-0A1A2AE23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954213"/>
            <a:ext cx="8135938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．一个导体接在</a:t>
            </a:r>
            <a:r>
              <a:rPr lang="en-US" altLang="zh-CN" sz="2800" b="1">
                <a:latin typeface="Times New Roman" panose="02020603050405020304" pitchFamily="18" charset="0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</a:rPr>
              <a:t>伏的电源上，电阻大小为</a:t>
            </a:r>
            <a:r>
              <a:rPr lang="en-US" altLang="zh-CN" sz="2800" b="1">
                <a:latin typeface="Times New Roman" panose="02020603050405020304" pitchFamily="18" charset="0"/>
              </a:rPr>
              <a:t>10</a:t>
            </a:r>
            <a:r>
              <a:rPr lang="zh-CN" altLang="en-US" sz="2800" b="1">
                <a:latin typeface="Times New Roman" panose="02020603050405020304" pitchFamily="18" charset="0"/>
              </a:rPr>
              <a:t>欧，若接在5伏的电源上，电阻大小为</a:t>
            </a:r>
            <a:r>
              <a:rPr lang="zh-CN" altLang="en-US" sz="2800" b="1" u="sng">
                <a:latin typeface="Times New Roman" panose="02020603050405020304" pitchFamily="18" charset="0"/>
              </a:rPr>
              <a:t>          </a:t>
            </a:r>
            <a:r>
              <a:rPr lang="zh-CN" altLang="en-US" sz="2800" b="1">
                <a:latin typeface="Times New Roman" panose="02020603050405020304" pitchFamily="18" charset="0"/>
              </a:rPr>
              <a:t>；从电路中取下这个导体，导体的电阻值为</a:t>
            </a:r>
            <a:r>
              <a:rPr lang="en-US" altLang="zh-CN" sz="2800" b="1">
                <a:latin typeface="Times New Roman" panose="02020603050405020304" pitchFamily="18" charset="0"/>
              </a:rPr>
              <a:t>_______</a:t>
            </a:r>
            <a:r>
              <a:rPr lang="zh-CN" altLang="en-US" sz="2800" b="1">
                <a:latin typeface="Times New Roman" panose="02020603050405020304" pitchFamily="18" charset="0"/>
              </a:rPr>
              <a:t>欧。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（假设导体的温度不变）</a:t>
            </a:r>
          </a:p>
        </p:txBody>
      </p:sp>
      <p:pic>
        <p:nvPicPr>
          <p:cNvPr id="47107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A0BD2B0B-03E5-4B00-9ADD-B762E2D49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7108" name="组合 14339">
            <a:extLst>
              <a:ext uri="{FF2B5EF4-FFF2-40B4-BE49-F238E27FC236}">
                <a16:creationId xmlns:a16="http://schemas.microsoft.com/office/drawing/2014/main" id="{36E1B19F-A42D-489A-BE21-6AE5C9533A0D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419100"/>
            <a:ext cx="2789238" cy="920750"/>
            <a:chOff x="0" y="0"/>
            <a:chExt cx="2231" cy="580"/>
          </a:xfrm>
        </p:grpSpPr>
        <p:pic>
          <p:nvPicPr>
            <p:cNvPr id="47109" name="圆角矩形 1">
              <a:extLst>
                <a:ext uri="{FF2B5EF4-FFF2-40B4-BE49-F238E27FC236}">
                  <a16:creationId xmlns:a16="http://schemas.microsoft.com/office/drawing/2014/main" id="{FFFF3CE9-ED21-4F36-85F3-5E969E1F473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10" name="文本框 14341">
              <a:extLst>
                <a:ext uri="{FF2B5EF4-FFF2-40B4-BE49-F238E27FC236}">
                  <a16:creationId xmlns:a16="http://schemas.microsoft.com/office/drawing/2014/main" id="{2830B31C-2B2A-4620-B057-864278B24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练一练</a:t>
              </a:r>
            </a:p>
          </p:txBody>
        </p:sp>
      </p:grpSp>
      <p:sp>
        <p:nvSpPr>
          <p:cNvPr id="46085" name="文本框 14342">
            <a:extLst>
              <a:ext uri="{FF2B5EF4-FFF2-40B4-BE49-F238E27FC236}">
                <a16:creationId xmlns:a16="http://schemas.microsoft.com/office/drawing/2014/main" id="{DF9A2BE5-178B-44CC-BDE6-2CA6557D323D}"/>
              </a:ext>
            </a:extLst>
          </p:cNvPr>
          <p:cNvSpPr/>
          <p:nvPr/>
        </p:nvSpPr>
        <p:spPr>
          <a:xfrm>
            <a:off x="6513513" y="3152775"/>
            <a:ext cx="579437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6086" name="文本框 14343">
            <a:extLst>
              <a:ext uri="{FF2B5EF4-FFF2-40B4-BE49-F238E27FC236}">
                <a16:creationId xmlns:a16="http://schemas.microsoft.com/office/drawing/2014/main" id="{8981B927-87B3-47BF-BDFF-C79FF8C01709}"/>
              </a:ext>
            </a:extLst>
          </p:cNvPr>
          <p:cNvSpPr/>
          <p:nvPr/>
        </p:nvSpPr>
        <p:spPr>
          <a:xfrm>
            <a:off x="6343650" y="2490788"/>
            <a:ext cx="8937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10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欧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nimBg="1"/>
      <p:bldP spid="4608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内容占位符 15361">
            <a:extLst>
              <a:ext uri="{FF2B5EF4-FFF2-40B4-BE49-F238E27FC236}">
                <a16:creationId xmlns:a16="http://schemas.microsoft.com/office/drawing/2014/main" id="{EB7200DF-84D7-4702-AC8B-087F0F5AD138}"/>
              </a:ext>
            </a:extLst>
          </p:cNvPr>
          <p:cNvSpPr>
            <a:spLocks noGrp="1" noRot="1"/>
          </p:cNvSpPr>
          <p:nvPr>
            <p:ph idx="1"/>
          </p:nvPr>
        </p:nvSpPr>
        <p:spPr>
          <a:xfrm>
            <a:off x="468313" y="514350"/>
            <a:ext cx="8283575" cy="2841625"/>
          </a:xfrm>
          <a:noFill/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  <a:sym typeface="Wingdings"/>
              </a:rPr>
              <a:t>1、关于导体电阻的大小，下列说法正确的是（    ）</a:t>
            </a:r>
          </a:p>
          <a:p>
            <a:pPr eaLnBrk="1" hangingPunct="1">
              <a:buFontTx/>
              <a:buNone/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sym typeface="Wingdings"/>
              </a:rPr>
              <a:t>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A.同种材料制成的导线，长度越短，电阻越小；</a:t>
            </a:r>
          </a:p>
          <a:p>
            <a:pPr eaLnBrk="1" hangingPunct="1">
              <a:buFontTx/>
              <a:buNone/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  B.不同材料制成的导线，电阻一定不等；</a:t>
            </a:r>
          </a:p>
          <a:p>
            <a:pPr eaLnBrk="1" hangingPunct="1">
              <a:buFontTx/>
              <a:buNone/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  C.一根导线拉长后，它的电阻一定变大；</a:t>
            </a:r>
          </a:p>
          <a:p>
            <a:pPr eaLnBrk="1" hangingPunct="1">
              <a:buFontTx/>
              <a:buNone/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latin typeface="幼圆" pitchFamily="49" charset="-122"/>
                <a:ea typeface="幼圆" panose="02010509060101010101" pitchFamily="49" charset="-122"/>
                <a:sym typeface="Wingdings"/>
              </a:rPr>
              <a:t>  D.粗铜线的电阻比细铜线的电阻小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99"/>
                </a:solidFill>
                <a:sym typeface="Wingdings"/>
              </a:rPr>
              <a:t>。</a:t>
            </a:r>
            <a:endParaRPr sz="2800" b="1">
              <a:solidFill>
                <a:schemeClr val="accent2"/>
              </a:solidFill>
            </a:endParaRPr>
          </a:p>
        </p:txBody>
      </p:sp>
      <p:sp>
        <p:nvSpPr>
          <p:cNvPr id="47107" name="文本框 15362">
            <a:extLst>
              <a:ext uri="{FF2B5EF4-FFF2-40B4-BE49-F238E27FC236}">
                <a16:creationId xmlns:a16="http://schemas.microsoft.com/office/drawing/2014/main" id="{F603441E-58CA-4CA5-9736-6E7018D0B840}"/>
              </a:ext>
            </a:extLst>
          </p:cNvPr>
          <p:cNvSpPr/>
          <p:nvPr/>
        </p:nvSpPr>
        <p:spPr>
          <a:xfrm>
            <a:off x="7813675" y="514350"/>
            <a:ext cx="457200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47108" name="矩形 15363">
            <a:extLst>
              <a:ext uri="{FF2B5EF4-FFF2-40B4-BE49-F238E27FC236}">
                <a16:creationId xmlns:a16="http://schemas.microsoft.com/office/drawing/2014/main" id="{A7A04D26-E7C2-45AC-B618-E7F3A67BD97D}"/>
              </a:ext>
            </a:extLst>
          </p:cNvPr>
          <p:cNvSpPr>
            <a:spLocks noGrp="1" noRot="1"/>
          </p:cNvSpPr>
          <p:nvPr/>
        </p:nvSpPr>
        <p:spPr>
          <a:xfrm>
            <a:off x="539750" y="3417888"/>
            <a:ext cx="7924800" cy="2747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latin typeface="新宋体" panose="02010609030101010101" pitchFamily="49" charset="-122"/>
                <a:ea typeface="新宋体" panose="02010609030101010101" pitchFamily="49" charset="-122"/>
              </a:rPr>
              <a:t>2、下列关于电阻的说法中，正确的是（   ）</a:t>
            </a:r>
          </a:p>
          <a:p>
            <a:pPr eaLnBrk="1" hangingPunct="1">
              <a:buFontTx/>
              <a:buNone/>
            </a:pPr>
            <a:r>
              <a:rPr lang="zh-CN" altLang="en-US" sz="2800" b="1">
                <a:latin typeface="新宋体" panose="02010609030101010101" pitchFamily="49" charset="-122"/>
                <a:ea typeface="新宋体" panose="02010609030101010101" pitchFamily="49" charset="-122"/>
              </a:rPr>
              <a:t>   A.通过导体的电流越大，电阻就越大；</a:t>
            </a:r>
          </a:p>
          <a:p>
            <a:pPr eaLnBrk="1" hangingPunct="1">
              <a:buFontTx/>
              <a:buNone/>
            </a:pPr>
            <a:r>
              <a:rPr lang="zh-CN" altLang="en-US" sz="2800" b="1">
                <a:latin typeface="新宋体" panose="02010609030101010101" pitchFamily="49" charset="-122"/>
                <a:ea typeface="新宋体" panose="02010609030101010101" pitchFamily="49" charset="-122"/>
              </a:rPr>
              <a:t>   B.导体通电时有电阻，不通电时没电阻；</a:t>
            </a:r>
          </a:p>
          <a:p>
            <a:pPr eaLnBrk="1" hangingPunct="1">
              <a:buFontTx/>
              <a:buNone/>
            </a:pPr>
            <a:r>
              <a:rPr lang="zh-CN" altLang="en-US" sz="2800" b="1">
                <a:latin typeface="新宋体" panose="02010609030101010101" pitchFamily="49" charset="-122"/>
                <a:ea typeface="新宋体" panose="02010609030101010101" pitchFamily="49" charset="-122"/>
              </a:rPr>
              <a:t>   C.绝缘体有电阻，导体没有电阻；</a:t>
            </a:r>
          </a:p>
          <a:p>
            <a:pPr eaLnBrk="1" hangingPunct="1">
              <a:buFontTx/>
              <a:buNone/>
            </a:pPr>
            <a:r>
              <a:rPr lang="zh-CN" altLang="en-US" sz="2800" b="1">
                <a:latin typeface="新宋体" panose="02010609030101010101" pitchFamily="49" charset="-122"/>
                <a:ea typeface="新宋体" panose="02010609030101010101" pitchFamily="49" charset="-122"/>
              </a:rPr>
              <a:t>   D.电阻是导体本身的一种性质</a:t>
            </a:r>
            <a:r>
              <a:rPr lang="zh-CN" altLang="en-US" sz="2800" b="1"/>
              <a:t>。</a:t>
            </a:r>
          </a:p>
        </p:txBody>
      </p:sp>
      <p:sp>
        <p:nvSpPr>
          <p:cNvPr id="47109" name="文本框 15364">
            <a:extLst>
              <a:ext uri="{FF2B5EF4-FFF2-40B4-BE49-F238E27FC236}">
                <a16:creationId xmlns:a16="http://schemas.microsoft.com/office/drawing/2014/main" id="{5848D0A9-E5F3-4B1C-B4F1-84DDFEFF7ACD}"/>
              </a:ext>
            </a:extLst>
          </p:cNvPr>
          <p:cNvSpPr/>
          <p:nvPr/>
        </p:nvSpPr>
        <p:spPr>
          <a:xfrm>
            <a:off x="6877050" y="3417888"/>
            <a:ext cx="477838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build="p" autoUpdateAnimBg="0"/>
      <p:bldP spid="4710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>
            <a:extLst>
              <a:ext uri="{FF2B5EF4-FFF2-40B4-BE49-F238E27FC236}">
                <a16:creationId xmlns:a16="http://schemas.microsoft.com/office/drawing/2014/main" id="{0FA20CF0-4D1E-4CBF-B3AF-72415EB4034E}"/>
              </a:ext>
            </a:extLst>
          </p:cNvPr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323850" y="1484313"/>
            <a:ext cx="8208963" cy="360045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7938" indent="-7938">
              <a:lnSpc>
                <a:spcPct val="120000"/>
              </a:lnSpc>
              <a:buFontTx/>
              <a:buNone/>
            </a:pPr>
            <a:r>
              <a:rPr lang="zh-CN" altLang="en-US" b="1"/>
              <a:t>    4、有</a:t>
            </a:r>
            <a:r>
              <a:rPr lang="en-US" altLang="zh-CN" b="1"/>
              <a:t>A</a:t>
            </a:r>
            <a:r>
              <a:rPr lang="zh-CN" altLang="en-US" b="1"/>
              <a:t>、</a:t>
            </a:r>
            <a:r>
              <a:rPr lang="en-US" altLang="zh-CN" b="1"/>
              <a:t>B</a:t>
            </a:r>
            <a:r>
              <a:rPr lang="zh-CN" altLang="en-US" b="1"/>
              <a:t>、</a:t>
            </a:r>
            <a:r>
              <a:rPr lang="en-US" altLang="zh-CN" b="1"/>
              <a:t>C</a:t>
            </a:r>
            <a:r>
              <a:rPr lang="zh-CN" altLang="en-US" b="1"/>
              <a:t>、</a:t>
            </a:r>
            <a:r>
              <a:rPr lang="en-US" altLang="zh-CN" b="1"/>
              <a:t>D</a:t>
            </a:r>
            <a:r>
              <a:rPr lang="zh-CN" altLang="en-US" b="1"/>
              <a:t>四根导线，</a:t>
            </a:r>
            <a:r>
              <a:rPr lang="en-US" altLang="zh-CN" b="1"/>
              <a:t>A</a:t>
            </a:r>
            <a:r>
              <a:rPr lang="zh-CN" altLang="en-US" b="1"/>
              <a:t>是镍鉻合金线，其余三根是铜线；</a:t>
            </a:r>
            <a:r>
              <a:rPr lang="en-US" altLang="zh-CN" b="1"/>
              <a:t>B</a:t>
            </a:r>
            <a:r>
              <a:rPr lang="zh-CN" altLang="en-US" b="1"/>
              <a:t>、</a:t>
            </a:r>
            <a:r>
              <a:rPr lang="en-US" altLang="zh-CN" b="1"/>
              <a:t>C</a:t>
            </a:r>
            <a:r>
              <a:rPr lang="zh-CN" altLang="en-US" b="1"/>
              <a:t>粗细相同，</a:t>
            </a:r>
            <a:r>
              <a:rPr lang="en-US" altLang="zh-CN" b="1"/>
              <a:t>C</a:t>
            </a:r>
            <a:r>
              <a:rPr lang="zh-CN" altLang="en-US" b="1"/>
              <a:t>长</a:t>
            </a:r>
            <a:r>
              <a:rPr lang="en-US" altLang="zh-CN" b="1"/>
              <a:t>B</a:t>
            </a:r>
            <a:r>
              <a:rPr lang="zh-CN" altLang="en-US" b="1"/>
              <a:t>短；</a:t>
            </a:r>
            <a:r>
              <a:rPr lang="en-US" altLang="zh-CN" b="1"/>
              <a:t>C</a:t>
            </a:r>
            <a:r>
              <a:rPr lang="zh-CN" altLang="en-US" b="1"/>
              <a:t>、</a:t>
            </a:r>
            <a:r>
              <a:rPr lang="en-US" altLang="zh-CN" b="1"/>
              <a:t>D</a:t>
            </a:r>
            <a:r>
              <a:rPr lang="zh-CN" altLang="en-US" b="1"/>
              <a:t>长度相同，</a:t>
            </a:r>
            <a:r>
              <a:rPr lang="en-US" altLang="zh-CN" b="1"/>
              <a:t>C</a:t>
            </a:r>
            <a:r>
              <a:rPr lang="zh-CN" altLang="en-US" b="1"/>
              <a:t>粗</a:t>
            </a:r>
            <a:r>
              <a:rPr lang="en-US" altLang="zh-CN" b="1"/>
              <a:t>D</a:t>
            </a:r>
            <a:r>
              <a:rPr lang="zh-CN" altLang="en-US" b="1"/>
              <a:t>细；</a:t>
            </a:r>
            <a:r>
              <a:rPr lang="en-US" altLang="zh-CN" b="1"/>
              <a:t>A</a:t>
            </a:r>
            <a:r>
              <a:rPr lang="zh-CN" altLang="en-US" b="1"/>
              <a:t>、</a:t>
            </a:r>
            <a:r>
              <a:rPr lang="en-US" altLang="zh-CN" b="1"/>
              <a:t>D</a:t>
            </a:r>
            <a:r>
              <a:rPr lang="zh-CN" altLang="en-US" b="1"/>
              <a:t>长度、粗细均相同。则这四根导线的电阻按从小到大排列的关系是：</a:t>
            </a:r>
          </a:p>
        </p:txBody>
      </p:sp>
      <p:sp>
        <p:nvSpPr>
          <p:cNvPr id="48131" name="文本框 16386">
            <a:extLst>
              <a:ext uri="{FF2B5EF4-FFF2-40B4-BE49-F238E27FC236}">
                <a16:creationId xmlns:a16="http://schemas.microsoft.com/office/drawing/2014/main" id="{084C30E9-AE7D-4843-A0F6-77B065DAFC3A}"/>
              </a:ext>
            </a:extLst>
          </p:cNvPr>
          <p:cNvSpPr/>
          <p:nvPr/>
        </p:nvSpPr>
        <p:spPr>
          <a:xfrm>
            <a:off x="2484438" y="4754563"/>
            <a:ext cx="3240087" cy="660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R</a:t>
            </a:r>
            <a:r>
              <a:rPr lang="zh-CN" altLang="en-US" b="1" baseline="-25000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B</a:t>
            </a:r>
            <a:r>
              <a:rPr lang="zh-CN" altLang="en-US" b="1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&lt;R</a:t>
            </a:r>
            <a:r>
              <a:rPr lang="zh-CN" altLang="en-US" b="1" baseline="-25000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C</a:t>
            </a:r>
            <a:r>
              <a:rPr lang="zh-CN" altLang="en-US" b="1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&lt;R</a:t>
            </a:r>
            <a:r>
              <a:rPr lang="zh-CN" altLang="en-US" b="1" baseline="-25000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D</a:t>
            </a:r>
            <a:r>
              <a:rPr lang="zh-CN" altLang="en-US" b="1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&lt;R</a:t>
            </a:r>
            <a:r>
              <a:rPr lang="zh-CN" altLang="en-US" b="1" baseline="-25000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A</a:t>
            </a:r>
            <a:endParaRPr lang="zh-CN" altLang="en-US" b="1">
              <a:solidFill>
                <a:srgbClr val="FF0000"/>
              </a:solidFill>
              <a:latin typeface="新宋体" panose="02010609030101010101" pitchFamily="49" charset="-122"/>
              <a:ea typeface="新宋体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文本占位符 17409">
            <a:extLst>
              <a:ext uri="{FF2B5EF4-FFF2-40B4-BE49-F238E27FC236}">
                <a16:creationId xmlns:a16="http://schemas.microsoft.com/office/drawing/2014/main" id="{12CC712C-EE52-4930-AC57-438DE3365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968875"/>
          </a:xfrm>
          <a:noFill/>
          <a:ln cap="flat" algn="ctr">
            <a:miter lim="800000"/>
            <a:headEnd type="none" w="med" len="med"/>
            <a:tailEnd type="none" w="med" len="med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indent="-6350" eaLnBrk="1" hangingPunct="1">
              <a:lnSpc>
                <a:spcPct val="120000"/>
              </a:lnSpc>
              <a:buFontTx/>
              <a:buNone/>
            </a:pPr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3、给你两根长度相同但横截面积不同的镍铬合金线、一个电源、一只电流表、一只滑动变阻器（当作用电器）、一个开关、若干导线，现需研究的课题有：</a:t>
            </a:r>
          </a:p>
          <a:p>
            <a:pPr marL="6350" indent="-6350" eaLnBrk="1" hangingPunct="1">
              <a:lnSpc>
                <a:spcPct val="120000"/>
              </a:lnSpc>
              <a:buFontTx/>
              <a:buNone/>
            </a:pPr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anose="02010601030101010101" pitchFamily="2" charset="-122"/>
              </a:rPr>
              <a:t>①导体的电阻跟它的横截面积的关系；</a:t>
            </a:r>
          </a:p>
          <a:p>
            <a:pPr marL="6350" indent="-6350" eaLnBrk="1" hangingPunct="1">
              <a:lnSpc>
                <a:spcPct val="120000"/>
              </a:lnSpc>
              <a:buFontTx/>
              <a:buNone/>
            </a:pPr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anose="02010601030101010101" pitchFamily="2" charset="-122"/>
              </a:rPr>
              <a:t>②导体的电阻跟它的长度的关系；</a:t>
            </a:r>
          </a:p>
          <a:p>
            <a:pPr marL="6350" indent="-6350" eaLnBrk="1" hangingPunct="1">
              <a:lnSpc>
                <a:spcPct val="120000"/>
              </a:lnSpc>
              <a:buFontTx/>
              <a:buNone/>
            </a:pPr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anose="02010601030101010101" pitchFamily="2" charset="-122"/>
              </a:rPr>
              <a:t>③导体的电阻跟它的材料的关系。利用以上器材，可以完成的研究课题是（     ）</a:t>
            </a:r>
          </a:p>
          <a:p>
            <a:pPr marL="6350" indent="-6350" eaLnBrk="1" hangingPunct="1">
              <a:lnSpc>
                <a:spcPct val="120000"/>
              </a:lnSpc>
              <a:buFontTx/>
              <a:buNone/>
            </a:pPr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anose="02010601030101010101" pitchFamily="2" charset="-122"/>
              </a:rPr>
              <a:t>A.只有①     B.只有②    C.①和②   D.①②③</a:t>
            </a:r>
            <a:endParaRPr sz="2600" b="1">
              <a:sym typeface="方正舒体" panose="02010601030101010101" pitchFamily="2" charset="-122"/>
            </a:endParaRPr>
          </a:p>
        </p:txBody>
      </p:sp>
      <p:sp>
        <p:nvSpPr>
          <p:cNvPr id="49155" name="文本框 17410">
            <a:extLst>
              <a:ext uri="{FF2B5EF4-FFF2-40B4-BE49-F238E27FC236}">
                <a16:creationId xmlns:a16="http://schemas.microsoft.com/office/drawing/2014/main" id="{A25A242F-1E4F-4E73-AD18-5BD03916D835}"/>
              </a:ext>
            </a:extLst>
          </p:cNvPr>
          <p:cNvSpPr/>
          <p:nvPr/>
        </p:nvSpPr>
        <p:spPr>
          <a:xfrm>
            <a:off x="3563938" y="4005263"/>
            <a:ext cx="4921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文本框 18433">
            <a:extLst>
              <a:ext uri="{FF2B5EF4-FFF2-40B4-BE49-F238E27FC236}">
                <a16:creationId xmlns:a16="http://schemas.microsoft.com/office/drawing/2014/main" id="{39F6192E-3387-462B-8FDF-19E09B924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557338"/>
            <a:ext cx="877252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1、把一段导体截取一半后，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     剩下一半的导体的电阻与原来相比将</a:t>
            </a:r>
            <a:r>
              <a:rPr lang="zh-CN" altLang="en-US" sz="2800" b="1" u="sng"/>
              <a:t>           </a:t>
            </a:r>
            <a:r>
              <a:rPr lang="zh-CN" altLang="en-US" sz="2800" b="1"/>
              <a:t>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2、把一段导体截取一半后，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     剩下一半的导体均匀拉到原来的长度电阻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       将</a:t>
            </a:r>
            <a:r>
              <a:rPr lang="zh-CN" altLang="en-US" sz="2800" b="1" u="sng"/>
              <a:t>           </a:t>
            </a:r>
            <a:r>
              <a:rPr lang="zh-CN" altLang="en-US" sz="2800" b="1"/>
              <a:t>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3、把一段导体对折之后，电阻与原来相比将</a:t>
            </a:r>
            <a:r>
              <a:rPr lang="zh-CN" altLang="en-US" sz="2800" b="1" u="sng"/>
              <a:t>             </a:t>
            </a:r>
            <a:r>
              <a:rPr lang="zh-CN" altLang="en-US" sz="2800" b="1"/>
              <a:t>。</a:t>
            </a:r>
          </a:p>
        </p:txBody>
      </p:sp>
      <p:sp>
        <p:nvSpPr>
          <p:cNvPr id="50179" name="文本框 18434">
            <a:extLst>
              <a:ext uri="{FF2B5EF4-FFF2-40B4-BE49-F238E27FC236}">
                <a16:creationId xmlns:a16="http://schemas.microsoft.com/office/drawing/2014/main" id="{F4FFB0B2-441C-47C0-8A75-A367138A25DA}"/>
              </a:ext>
            </a:extLst>
          </p:cNvPr>
          <p:cNvSpPr/>
          <p:nvPr/>
        </p:nvSpPr>
        <p:spPr>
          <a:xfrm>
            <a:off x="7161213" y="1917700"/>
            <a:ext cx="8937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变小</a:t>
            </a:r>
          </a:p>
        </p:txBody>
      </p:sp>
      <p:sp>
        <p:nvSpPr>
          <p:cNvPr id="50180" name="文本框 18435">
            <a:extLst>
              <a:ext uri="{FF2B5EF4-FFF2-40B4-BE49-F238E27FC236}">
                <a16:creationId xmlns:a16="http://schemas.microsoft.com/office/drawing/2014/main" id="{3085303F-5EE3-45EF-AB92-D109FD84F054}"/>
              </a:ext>
            </a:extLst>
          </p:cNvPr>
          <p:cNvSpPr/>
          <p:nvPr/>
        </p:nvSpPr>
        <p:spPr>
          <a:xfrm>
            <a:off x="8054975" y="3690938"/>
            <a:ext cx="8953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变小</a:t>
            </a:r>
            <a:endParaRPr lang="zh-CN" altLang="en-US" sz="1800"/>
          </a:p>
        </p:txBody>
      </p:sp>
      <p:sp>
        <p:nvSpPr>
          <p:cNvPr id="50181" name="文本框 18436">
            <a:extLst>
              <a:ext uri="{FF2B5EF4-FFF2-40B4-BE49-F238E27FC236}">
                <a16:creationId xmlns:a16="http://schemas.microsoft.com/office/drawing/2014/main" id="{A174578A-8F8F-4D9C-8FFC-DE41743E5D15}"/>
              </a:ext>
            </a:extLst>
          </p:cNvPr>
          <p:cNvSpPr/>
          <p:nvPr/>
        </p:nvSpPr>
        <p:spPr>
          <a:xfrm>
            <a:off x="1978025" y="3228975"/>
            <a:ext cx="8953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变大</a:t>
            </a: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nimBg="1"/>
      <p:bldP spid="50180" grpId="0" animBg="1"/>
      <p:bldP spid="5018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文本框 20481">
            <a:extLst>
              <a:ext uri="{FF2B5EF4-FFF2-40B4-BE49-F238E27FC236}">
                <a16:creationId xmlns:a16="http://schemas.microsoft.com/office/drawing/2014/main" id="{FB4AFC52-657A-4059-AD38-9CD0C8EEF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12875"/>
            <a:ext cx="8640763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/>
              <a:t>由同种材料制成的三根电阻丝，已知它们的长度关系为</a:t>
            </a:r>
            <a:r>
              <a:rPr lang="en-US" altLang="zh-CN" sz="2400" b="1"/>
              <a:t>L</a:t>
            </a:r>
            <a:r>
              <a:rPr lang="en-US" altLang="zh-CN" sz="2400" b="1" baseline="-25000"/>
              <a:t>1</a:t>
            </a:r>
            <a:r>
              <a:rPr lang="zh-CN" altLang="en-US" sz="2400" b="1"/>
              <a:t>＞</a:t>
            </a:r>
            <a:r>
              <a:rPr lang="en-US" altLang="zh-CN" sz="2400" b="1"/>
              <a:t>L</a:t>
            </a:r>
            <a:r>
              <a:rPr lang="en-US" altLang="zh-CN" sz="2400" b="1" baseline="-25000"/>
              <a:t>2</a:t>
            </a:r>
            <a:r>
              <a:rPr lang="zh-CN" altLang="en-US" sz="2400" b="1"/>
              <a:t>＝</a:t>
            </a:r>
            <a:r>
              <a:rPr lang="en-US" altLang="zh-CN" sz="2400" b="1"/>
              <a:t>L</a:t>
            </a:r>
            <a:r>
              <a:rPr lang="en-US" altLang="zh-CN" sz="2400" b="1" baseline="-25000"/>
              <a:t>3</a:t>
            </a:r>
            <a:r>
              <a:rPr lang="zh-CN" altLang="en-US" sz="2400" b="1"/>
              <a:t>，横截面积的关系为</a:t>
            </a:r>
            <a:r>
              <a:rPr lang="en-US" altLang="zh-CN" sz="2400" b="1"/>
              <a:t>S</a:t>
            </a:r>
            <a:r>
              <a:rPr lang="en-US" altLang="zh-CN" sz="2400" b="1" baseline="-25000"/>
              <a:t>1</a:t>
            </a:r>
            <a:r>
              <a:rPr lang="zh-CN" altLang="en-US" sz="2400" b="1"/>
              <a:t>＝</a:t>
            </a:r>
            <a:r>
              <a:rPr lang="en-US" altLang="zh-CN" sz="2400" b="1"/>
              <a:t>S</a:t>
            </a:r>
            <a:r>
              <a:rPr lang="en-US" altLang="zh-CN" sz="2400" b="1" baseline="-25000"/>
              <a:t>2</a:t>
            </a:r>
            <a:r>
              <a:rPr lang="zh-CN" altLang="en-US" sz="2400" b="1"/>
              <a:t>＜</a:t>
            </a:r>
            <a:r>
              <a:rPr lang="en-US" altLang="zh-CN" sz="2400" b="1"/>
              <a:t>S</a:t>
            </a:r>
            <a:r>
              <a:rPr lang="en-US" altLang="zh-CN" sz="2400" b="1" baseline="-25000"/>
              <a:t>3</a:t>
            </a:r>
            <a:r>
              <a:rPr lang="zh-CN" altLang="en-US" sz="2400" b="1"/>
              <a:t>，现将它们串联接入电路，关于它们的电阻和通过他们的电流，正确的是（ 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/>
              <a:t>A</a:t>
            </a:r>
            <a:r>
              <a:rPr lang="zh-CN" altLang="en-US" sz="2400" b="1"/>
              <a:t>．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1</a:t>
            </a:r>
            <a:r>
              <a:rPr lang="zh-CN" altLang="en-US" sz="2400" b="1"/>
              <a:t>＜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2</a:t>
            </a:r>
            <a:r>
              <a:rPr lang="en-US" altLang="zh-CN" sz="2400" b="1"/>
              <a:t>=R</a:t>
            </a:r>
            <a:r>
              <a:rPr lang="en-US" altLang="zh-CN" sz="2400" b="1" baseline="-25000"/>
              <a:t>3</a:t>
            </a:r>
            <a:r>
              <a:rPr lang="en-US" altLang="zh-CN" sz="2400" b="1"/>
              <a:t> </a:t>
            </a:r>
            <a:r>
              <a:rPr lang="zh-CN" altLang="en-US" sz="2400" b="1"/>
              <a:t>，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>
                <a:latin typeface="宋体" panose="02010600030101010101" pitchFamily="2" charset="-122"/>
              </a:rPr>
              <a:t>1</a:t>
            </a:r>
            <a:r>
              <a:rPr lang="en-US" altLang="zh-CN" sz="2400" b="1"/>
              <a:t>=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2</a:t>
            </a:r>
            <a:r>
              <a:rPr lang="en-US" altLang="zh-CN" sz="2400" b="1"/>
              <a:t>=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3</a:t>
            </a:r>
            <a:r>
              <a:rPr lang="en-US" altLang="zh-CN" sz="2400" b="1"/>
              <a:t>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/>
              <a:t>B</a:t>
            </a:r>
            <a:r>
              <a:rPr lang="zh-CN" altLang="en-US" sz="2400" b="1"/>
              <a:t>．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1</a:t>
            </a:r>
            <a:r>
              <a:rPr lang="zh-CN" altLang="en-US" sz="2400" b="1"/>
              <a:t>＝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2</a:t>
            </a:r>
            <a:r>
              <a:rPr lang="zh-CN" altLang="en-US" sz="2400" b="1"/>
              <a:t>＞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3</a:t>
            </a:r>
            <a:r>
              <a:rPr lang="zh-CN" altLang="en-US" sz="2400" b="1"/>
              <a:t>，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1</a:t>
            </a:r>
            <a:r>
              <a:rPr lang="en-US" altLang="zh-CN" sz="2400" b="1"/>
              <a:t>=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2</a:t>
            </a:r>
            <a:r>
              <a:rPr lang="zh-CN" altLang="en-US" sz="2400" b="1"/>
              <a:t>＞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3</a:t>
            </a:r>
            <a:r>
              <a:rPr lang="en-US" altLang="zh-CN" sz="2400" b="1"/>
              <a:t>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/>
              <a:t>C</a:t>
            </a:r>
            <a:r>
              <a:rPr lang="zh-CN" altLang="en-US" sz="2400" b="1"/>
              <a:t>．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1</a:t>
            </a:r>
            <a:r>
              <a:rPr lang="zh-CN" altLang="en-US" sz="2400" b="1"/>
              <a:t>＞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2</a:t>
            </a:r>
            <a:r>
              <a:rPr lang="zh-CN" altLang="en-US" sz="2400" b="1"/>
              <a:t>＞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3</a:t>
            </a:r>
            <a:r>
              <a:rPr lang="zh-CN" altLang="en-US" sz="2400" b="1"/>
              <a:t>，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1</a:t>
            </a:r>
            <a:r>
              <a:rPr lang="zh-CN" altLang="en-US" sz="2400" b="1"/>
              <a:t>＞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2</a:t>
            </a:r>
            <a:r>
              <a:rPr lang="zh-CN" altLang="en-US" sz="2400" b="1"/>
              <a:t>＞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3</a:t>
            </a:r>
            <a:r>
              <a:rPr lang="en-US" altLang="zh-CN" sz="2400" b="1"/>
              <a:t>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/>
              <a:t>D</a:t>
            </a:r>
            <a:r>
              <a:rPr lang="zh-CN" altLang="en-US" sz="2400" b="1"/>
              <a:t>．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1</a:t>
            </a:r>
            <a:r>
              <a:rPr lang="zh-CN" altLang="en-US" sz="2400" b="1"/>
              <a:t>＞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2</a:t>
            </a:r>
            <a:r>
              <a:rPr lang="zh-CN" altLang="en-US" sz="2400" b="1"/>
              <a:t>＞</a:t>
            </a:r>
            <a:r>
              <a:rPr lang="en-US" altLang="zh-CN" sz="2400" b="1"/>
              <a:t>R</a:t>
            </a:r>
            <a:r>
              <a:rPr lang="en-US" altLang="zh-CN" sz="2400" b="1" baseline="-25000"/>
              <a:t>3</a:t>
            </a:r>
            <a:r>
              <a:rPr lang="zh-CN" altLang="en-US" sz="2400" b="1"/>
              <a:t>，  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1</a:t>
            </a:r>
            <a:r>
              <a:rPr lang="en-US" altLang="zh-CN" sz="2400" b="1"/>
              <a:t>=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2</a:t>
            </a:r>
            <a:r>
              <a:rPr lang="en-US" altLang="zh-CN" sz="2400" b="1"/>
              <a:t>=</a:t>
            </a:r>
            <a:r>
              <a:rPr lang="en-US" altLang="zh-CN" sz="2400" b="1">
                <a:latin typeface="宋体" panose="02010600030101010101" pitchFamily="2" charset="-122"/>
              </a:rPr>
              <a:t>I</a:t>
            </a:r>
            <a:r>
              <a:rPr lang="en-US" altLang="zh-CN" sz="2400" b="1" baseline="-25000"/>
              <a:t>3</a:t>
            </a:r>
          </a:p>
        </p:txBody>
      </p:sp>
      <p:pic>
        <p:nvPicPr>
          <p:cNvPr id="52227" name="New picture">
            <a:extLst>
              <a:ext uri="{FF2B5EF4-FFF2-40B4-BE49-F238E27FC236}">
                <a16:creationId xmlns:a16="http://schemas.microsoft.com/office/drawing/2014/main" id="{DEB3E166-D8F9-460A-841B-FC89633B1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1400" y="12230100"/>
            <a:ext cx="3429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8193">
            <a:extLst>
              <a:ext uri="{FF2B5EF4-FFF2-40B4-BE49-F238E27FC236}">
                <a16:creationId xmlns:a16="http://schemas.microsoft.com/office/drawing/2014/main" id="{B74D545F-0CDB-42F5-AD9F-BC54E237E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765175"/>
            <a:ext cx="763428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     为什么同样是导体，在电压相同时，流过长短、粗细相同的铜丝和镍铬合金丝的电流不同呢？</a:t>
            </a:r>
          </a:p>
        </p:txBody>
      </p:sp>
      <p:sp>
        <p:nvSpPr>
          <p:cNvPr id="15363" name="文本框 8194">
            <a:extLst>
              <a:ext uri="{FF2B5EF4-FFF2-40B4-BE49-F238E27FC236}">
                <a16:creationId xmlns:a16="http://schemas.microsoft.com/office/drawing/2014/main" id="{4DDB902E-2F9D-4B9D-ACA5-2FD7F7B0E845}"/>
              </a:ext>
            </a:extLst>
          </p:cNvPr>
          <p:cNvSpPr/>
          <p:nvPr/>
        </p:nvSpPr>
        <p:spPr>
          <a:xfrm>
            <a:off x="755650" y="2852738"/>
            <a:ext cx="7993063" cy="30781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ea typeface="华文新魏" panose="02010800040101010101" pitchFamily="2" charset="-122"/>
              </a:rPr>
              <a:t>     水在水渠或水管中流动时，会受到水渠或水管的阻碍。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ea typeface="华文新魏" panose="02010800040101010101" pitchFamily="2" charset="-122"/>
              </a:rPr>
              <a:t>同理：导体容易导电，同时导体对电流也有阻碍作用。在相同的电压下，流过铜丝的电流大，表明铜丝对电流的阻碍作用小；流过镍铬合金丝的电流小，表明镍铬合金丝对电流的阻碍作用大。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ea typeface="华文新魏" panose="02010800040101010101" pitchFamily="2" charset="-122"/>
              </a:rPr>
              <a:t>    物理学中用</a:t>
            </a:r>
            <a:r>
              <a:rPr lang="zh-CN" altLang="en-US" sz="2800" b="1">
                <a:solidFill>
                  <a:srgbClr val="CC0000"/>
                </a:solidFill>
                <a:ea typeface="黑体" panose="02010609060101010101" pitchFamily="49" charset="-122"/>
              </a:rPr>
              <a:t>电阻</a:t>
            </a:r>
            <a:r>
              <a:rPr lang="zh-CN" altLang="en-US" sz="2800" b="1">
                <a:solidFill>
                  <a:srgbClr val="333399"/>
                </a:solidFill>
                <a:ea typeface="华文新魏" panose="02010800040101010101" pitchFamily="2" charset="-122"/>
              </a:rPr>
              <a:t>来表示导体对电流的阻碍作用。</a:t>
            </a:r>
            <a:endParaRPr lang="zh-CN" altLang="en-US" sz="2800" b="1">
              <a:ea typeface="华文新魏" panose="02010800040101010101" pitchFamily="2" charset="-122"/>
            </a:endParaRPr>
          </a:p>
        </p:txBody>
      </p:sp>
      <p:pic>
        <p:nvPicPr>
          <p:cNvPr id="16388" name="图片 8195">
            <a:extLst>
              <a:ext uri="{FF2B5EF4-FFF2-40B4-BE49-F238E27FC236}">
                <a16:creationId xmlns:a16="http://schemas.microsoft.com/office/drawing/2014/main" id="{F0BA38AB-618D-49AD-8A82-1F565BB01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686050"/>
            <a:ext cx="7561262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9217">
            <a:extLst>
              <a:ext uri="{FF2B5EF4-FFF2-40B4-BE49-F238E27FC236}">
                <a16:creationId xmlns:a16="http://schemas.microsoft.com/office/drawing/2014/main" id="{2DF215D0-B141-43ED-99A6-0C08D72F4E7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60475" y="520700"/>
            <a:ext cx="6840538" cy="603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>
                <a:noFill/>
                <a:latin typeface="微软雅黑" panose="020B0503020204020204" pitchFamily="34" charset="-122"/>
                <a:ea typeface="微软雅黑" panose="020B0503020204020204" pitchFamily="34" charset="-122"/>
              </a:rPr>
              <a:t>导体对电流的阻碍作用</a:t>
            </a:r>
            <a:r>
              <a:rPr lang="en-US" altLang="zh-CN" sz="3600">
                <a:noFill/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600">
                <a:noFill/>
                <a:latin typeface="微软雅黑" panose="020B0503020204020204" pitchFamily="34" charset="-122"/>
                <a:ea typeface="微软雅黑" panose="020B0503020204020204" pitchFamily="34" charset="-122"/>
              </a:rPr>
              <a:t>电阻</a:t>
            </a:r>
          </a:p>
        </p:txBody>
      </p:sp>
      <p:sp>
        <p:nvSpPr>
          <p:cNvPr id="16387" name="文本框 9218">
            <a:extLst>
              <a:ext uri="{FF2B5EF4-FFF2-40B4-BE49-F238E27FC236}">
                <a16:creationId xmlns:a16="http://schemas.microsoft.com/office/drawing/2014/main" id="{F45FF124-0B9E-4833-A0CE-EBEEC3CD6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250950"/>
            <a:ext cx="8496300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1.导体的电阻越大，表示导体对电流的阻碍作用越大。</a:t>
            </a:r>
          </a:p>
          <a:p>
            <a:pPr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2.导体的电阻通常用字母</a:t>
            </a:r>
            <a:r>
              <a:rPr lang="zh-CN" altLang="en-US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表示；</a:t>
            </a:r>
          </a:p>
          <a:p>
            <a:pPr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3.电阻的单位是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hlinkClick r:id="rId2" action="ppaction://hlinksldjump"/>
              </a:rPr>
              <a:t>欧姆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，简称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欧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</a:rPr>
              <a:t>，符号是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Ω</a:t>
            </a:r>
            <a:r>
              <a:rPr lang="zh-CN" altLang="en-US" sz="2800" b="1">
                <a:solidFill>
                  <a:srgbClr val="333399"/>
                </a:solidFill>
                <a:latin typeface="宋体" panose="02010600030101010101" pitchFamily="2" charset="-122"/>
                <a:sym typeface="方正舒体" panose="02010601030101010101" pitchFamily="2" charset="-122"/>
              </a:rPr>
              <a:t>。</a:t>
            </a:r>
          </a:p>
          <a:p>
            <a:pPr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常用的单位有千欧（k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方正舒体" panose="02010601030101010101" pitchFamily="2" charset="-122"/>
              </a:rPr>
              <a:t>Ω）、兆欧（M</a:t>
            </a:r>
            <a:r>
              <a:rPr lang="zh-CN" altLang="en-US" sz="2800" b="1">
                <a:solidFill>
                  <a:srgbClr val="CC0000"/>
                </a:solidFill>
                <a:sym typeface="Arial" panose="020B0604020202020204" pitchFamily="34" charset="0"/>
              </a:rPr>
              <a:t>Ω）</a:t>
            </a:r>
          </a:p>
          <a:p>
            <a:pPr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 1k</a:t>
            </a:r>
            <a:r>
              <a:rPr lang="zh-CN" altLang="en-US" sz="2800" b="1">
                <a:solidFill>
                  <a:srgbClr val="CC0000"/>
                </a:solidFill>
                <a:sym typeface="方正舒体" panose="02010601030101010101" pitchFamily="2" charset="-122"/>
              </a:rPr>
              <a:t>Ω=1000Ω=10</a:t>
            </a:r>
            <a:r>
              <a:rPr lang="zh-CN" altLang="en-US" sz="2800" b="1" baseline="30000">
                <a:solidFill>
                  <a:srgbClr val="CC0000"/>
                </a:solidFill>
                <a:sym typeface="方正舒体" panose="02010601030101010101" pitchFamily="2" charset="-122"/>
              </a:rPr>
              <a:t>3</a:t>
            </a:r>
            <a:r>
              <a:rPr lang="zh-CN" altLang="en-US" sz="2800" b="1">
                <a:solidFill>
                  <a:srgbClr val="CC0000"/>
                </a:solidFill>
                <a:sym typeface="方正舒体" panose="02010601030101010101" pitchFamily="2" charset="-122"/>
              </a:rPr>
              <a:t>Ω            </a:t>
            </a:r>
          </a:p>
          <a:p>
            <a:pPr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  <a:sym typeface="方正舒体" panose="02010601030101010101" pitchFamily="2" charset="-122"/>
              </a:rPr>
              <a:t>       </a:t>
            </a:r>
            <a:r>
              <a:rPr lang="zh-CN" altLang="en-US" sz="2800" b="1">
                <a:solidFill>
                  <a:srgbClr val="CC0000"/>
                </a:solidFill>
                <a:sym typeface="方正舒体" panose="02010601030101010101" pitchFamily="2" charset="-122"/>
                <a:hlinkClick r:id="rId2" action="ppaction://hlinksldjump"/>
              </a:rPr>
              <a:t>1MΩ=1000000Ω=10</a:t>
            </a:r>
            <a:r>
              <a:rPr lang="zh-CN" altLang="en-US" sz="2800" b="1" baseline="30000">
                <a:solidFill>
                  <a:srgbClr val="CC0000"/>
                </a:solidFill>
                <a:sym typeface="方正舒体" panose="02010601030101010101" pitchFamily="2" charset="-122"/>
                <a:hlinkClick r:id="rId2" action="ppaction://hlinksldjump"/>
              </a:rPr>
              <a:t>6</a:t>
            </a:r>
            <a:r>
              <a:rPr lang="zh-CN" altLang="en-US" sz="2800" b="1">
                <a:solidFill>
                  <a:srgbClr val="CC0000"/>
                </a:solidFill>
                <a:sym typeface="方正舒体" panose="02010601030101010101" pitchFamily="2" charset="-122"/>
                <a:hlinkClick r:id="rId2" action="ppaction://hlinksldjump"/>
              </a:rPr>
              <a:t>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10241" descr="W020070307675299568409">
            <a:extLst>
              <a:ext uri="{FF2B5EF4-FFF2-40B4-BE49-F238E27FC236}">
                <a16:creationId xmlns:a16="http://schemas.microsoft.com/office/drawing/2014/main" id="{81E1F581-2ED4-4A25-8860-818571F29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75" t="51468" r="6769" b="5196"/>
          <a:stretch>
            <a:fillRect/>
          </a:stretch>
        </p:blipFill>
        <p:spPr bwMode="auto">
          <a:xfrm>
            <a:off x="6227763" y="549275"/>
            <a:ext cx="23114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文本框 10242">
            <a:extLst>
              <a:ext uri="{FF2B5EF4-FFF2-40B4-BE49-F238E27FC236}">
                <a16:creationId xmlns:a16="http://schemas.microsoft.com/office/drawing/2014/main" id="{D590091B-1BCB-4FA3-BDAD-086EFD87D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75" y="333375"/>
            <a:ext cx="392271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CC0000"/>
                </a:solidFill>
                <a:ea typeface="方正舒体" panose="02010601030101010101" pitchFamily="2" charset="-122"/>
              </a:rPr>
              <a:t>由图可以获得的信息：</a:t>
            </a:r>
          </a:p>
        </p:txBody>
      </p:sp>
      <p:sp>
        <p:nvSpPr>
          <p:cNvPr id="17412" name="文本框 10243">
            <a:extLst>
              <a:ext uri="{FF2B5EF4-FFF2-40B4-BE49-F238E27FC236}">
                <a16:creationId xmlns:a16="http://schemas.microsoft.com/office/drawing/2014/main" id="{6FDA21AF-2F73-4479-A29F-B62934832BA4}"/>
              </a:ext>
            </a:extLst>
          </p:cNvPr>
          <p:cNvSpPr/>
          <p:nvPr/>
        </p:nvSpPr>
        <p:spPr>
          <a:xfrm>
            <a:off x="612775" y="981075"/>
            <a:ext cx="5184775" cy="26495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  <a:ea typeface="华文行楷" panose="02010800040101010101" pitchFamily="2" charset="-122"/>
              </a:rPr>
              <a:t>银的导电能力最强；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  <a:ea typeface="华文行楷" panose="02010800040101010101" pitchFamily="2" charset="-122"/>
              </a:rPr>
              <a:t>陶瓷的绝缘能力最强；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  <a:ea typeface="华文行楷" panose="02010800040101010101" pitchFamily="2" charset="-122"/>
              </a:rPr>
              <a:t>硅、锗的导电能力介于导体和绝缘体之间称为半导体；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  <a:ea typeface="华文行楷" panose="02010800040101010101" pitchFamily="2" charset="-122"/>
              </a:rPr>
              <a:t>导体和绝缘体之间没有绝对界限。</a:t>
            </a:r>
          </a:p>
        </p:txBody>
      </p:sp>
      <p:sp>
        <p:nvSpPr>
          <p:cNvPr id="17413" name="文本框 10244">
            <a:extLst>
              <a:ext uri="{FF2B5EF4-FFF2-40B4-BE49-F238E27FC236}">
                <a16:creationId xmlns:a16="http://schemas.microsoft.com/office/drawing/2014/main" id="{CBC58E3D-7DF2-4D33-A4D8-7539D24E52A6}"/>
              </a:ext>
            </a:extLst>
          </p:cNvPr>
          <p:cNvSpPr/>
          <p:nvPr/>
        </p:nvSpPr>
        <p:spPr>
          <a:xfrm>
            <a:off x="539750" y="4216400"/>
            <a:ext cx="5184775" cy="2308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  <a:ea typeface="华文行楷" panose="02010800040101010101" pitchFamily="2" charset="-122"/>
              </a:rPr>
              <a:t>导体善于导电表明导体对电流的阻碍作用小；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  <a:ea typeface="华文行楷" panose="02010800040101010101" pitchFamily="2" charset="-122"/>
              </a:rPr>
              <a:t>绝缘体不善于导电说明绝缘体对电流的阻碍作用大。</a:t>
            </a:r>
          </a:p>
        </p:txBody>
      </p:sp>
      <p:sp>
        <p:nvSpPr>
          <p:cNvPr id="17414" name="文本框 10245">
            <a:extLst>
              <a:ext uri="{FF2B5EF4-FFF2-40B4-BE49-F238E27FC236}">
                <a16:creationId xmlns:a16="http://schemas.microsoft.com/office/drawing/2014/main" id="{85FA6BFB-F0DD-49D3-8DDD-0E85C5C20897}"/>
              </a:ext>
            </a:extLst>
          </p:cNvPr>
          <p:cNvSpPr/>
          <p:nvPr/>
        </p:nvSpPr>
        <p:spPr>
          <a:xfrm>
            <a:off x="973138" y="3644900"/>
            <a:ext cx="4824412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CC0000"/>
                </a:solidFill>
                <a:ea typeface="方正舒体" panose="02010601030101010101" pitchFamily="2" charset="-122"/>
              </a:rPr>
              <a:t>导体和绝缘体实质的认识：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组合 11265">
            <a:extLst>
              <a:ext uri="{FF2B5EF4-FFF2-40B4-BE49-F238E27FC236}">
                <a16:creationId xmlns:a16="http://schemas.microsoft.com/office/drawing/2014/main" id="{C818589A-8D51-4921-8C89-9BD2849C0A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7388" y="1485900"/>
            <a:ext cx="7464425" cy="4978400"/>
            <a:chOff x="0" y="0"/>
            <a:chExt cx="11756" cy="8053"/>
          </a:xfrm>
        </p:grpSpPr>
        <p:pic>
          <p:nvPicPr>
            <p:cNvPr id="19459" name="图片 11266">
              <a:extLst>
                <a:ext uri="{FF2B5EF4-FFF2-40B4-BE49-F238E27FC236}">
                  <a16:creationId xmlns:a16="http://schemas.microsoft.com/office/drawing/2014/main" id="{06353921-EFE2-49DF-A498-8EEC135C24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313"/>
              <a:ext cx="5444" cy="3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0" name="图片 11267">
              <a:extLst>
                <a:ext uri="{FF2B5EF4-FFF2-40B4-BE49-F238E27FC236}">
                  <a16:creationId xmlns:a16="http://schemas.microsoft.com/office/drawing/2014/main" id="{BBF6DF75-4702-4531-A16F-CBB1F670F7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" y="2"/>
              <a:ext cx="5329" cy="4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1" name="图片 11268">
              <a:extLst>
                <a:ext uri="{FF2B5EF4-FFF2-40B4-BE49-F238E27FC236}">
                  <a16:creationId xmlns:a16="http://schemas.microsoft.com/office/drawing/2014/main" id="{05EBA87C-FE8D-4CAD-86E8-CA6E54C52D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1" y="0"/>
              <a:ext cx="5175" cy="4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2" name="图片 11269">
              <a:extLst>
                <a:ext uri="{FF2B5EF4-FFF2-40B4-BE49-F238E27FC236}">
                  <a16:creationId xmlns:a16="http://schemas.microsoft.com/office/drawing/2014/main" id="{BE6558F7-8942-4DFF-BECE-7233A363DF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3" y="4307"/>
              <a:ext cx="5145" cy="3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63" name="文本框 11270">
            <a:extLst>
              <a:ext uri="{FF2B5EF4-FFF2-40B4-BE49-F238E27FC236}">
                <a16:creationId xmlns:a16="http://schemas.microsoft.com/office/drawing/2014/main" id="{492B7CFB-66E9-40D0-8E50-5A5902284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476250"/>
            <a:ext cx="6842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CC0000"/>
                </a:solidFill>
                <a:ea typeface="黑体" panose="02010609060101010101" pitchFamily="49" charset="-122"/>
              </a:rPr>
              <a:t>各  种  电  阻  器（           ）</a:t>
            </a:r>
          </a:p>
        </p:txBody>
      </p:sp>
      <p:pic>
        <p:nvPicPr>
          <p:cNvPr id="19464" name="图片 11271">
            <a:extLst>
              <a:ext uri="{FF2B5EF4-FFF2-40B4-BE49-F238E27FC236}">
                <a16:creationId xmlns:a16="http://schemas.microsoft.com/office/drawing/2014/main" id="{70328648-DEA6-47B9-91FC-5F8954CA0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765175"/>
            <a:ext cx="1516063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12289" descr="W020070307675166136189">
            <a:extLst>
              <a:ext uri="{FF2B5EF4-FFF2-40B4-BE49-F238E27FC236}">
                <a16:creationId xmlns:a16="http://schemas.microsoft.com/office/drawing/2014/main" id="{A7337341-A19B-4F7D-BCEC-6B664DB88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6" t="77478" r="9518" b="8386"/>
          <a:stretch>
            <a:fillRect/>
          </a:stretch>
        </p:blipFill>
        <p:spPr bwMode="auto">
          <a:xfrm>
            <a:off x="5724525" y="620713"/>
            <a:ext cx="3294063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文本框 12290">
            <a:extLst>
              <a:ext uri="{FF2B5EF4-FFF2-40B4-BE49-F238E27FC236}">
                <a16:creationId xmlns:a16="http://schemas.microsoft.com/office/drawing/2014/main" id="{F426C936-C0E3-4C5C-91CF-C537CB005751}"/>
              </a:ext>
            </a:extLst>
          </p:cNvPr>
          <p:cNvSpPr/>
          <p:nvPr/>
        </p:nvSpPr>
        <p:spPr>
          <a:xfrm>
            <a:off x="396875" y="2924175"/>
            <a:ext cx="554355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  <a:ea typeface="华文新魏" panose="02010800040101010101" pitchFamily="2" charset="-122"/>
              </a:rPr>
              <a:t>导体电阻的大小跟导体的材料有关</a:t>
            </a:r>
          </a:p>
        </p:txBody>
      </p:sp>
      <p:sp>
        <p:nvSpPr>
          <p:cNvPr id="20484" name="文本框 12291">
            <a:extLst>
              <a:ext uri="{FF2B5EF4-FFF2-40B4-BE49-F238E27FC236}">
                <a16:creationId xmlns:a16="http://schemas.microsoft.com/office/drawing/2014/main" id="{C8C71493-375F-4FC1-975C-356C5C90A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57200"/>
            <a:ext cx="5316538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6600"/>
                </a:solidFill>
                <a:ea typeface="黑体" panose="02010609060101010101" pitchFamily="49" charset="-122"/>
              </a:rPr>
              <a:t>      </a:t>
            </a:r>
            <a:r>
              <a:rPr lang="zh-CN" altLang="en-US" sz="2400" b="1">
                <a:latin typeface="宋体" panose="02010600030101010101" pitchFamily="2" charset="-122"/>
              </a:rPr>
              <a:t>在图中，把长短、粗细相同的铜丝和镍铬合金（或锰铜）丝分别连入电路，闭合开关，观察电路中小灯泡的亮度。你看到的现象对我们有什么启示？</a:t>
            </a:r>
          </a:p>
        </p:txBody>
      </p:sp>
      <p:sp>
        <p:nvSpPr>
          <p:cNvPr id="19461" name="文本框 12292">
            <a:extLst>
              <a:ext uri="{FF2B5EF4-FFF2-40B4-BE49-F238E27FC236}">
                <a16:creationId xmlns:a16="http://schemas.microsoft.com/office/drawing/2014/main" id="{1A5F2909-1BA3-4560-AEE3-15E52567207B}"/>
              </a:ext>
            </a:extLst>
          </p:cNvPr>
          <p:cNvSpPr/>
          <p:nvPr/>
        </p:nvSpPr>
        <p:spPr>
          <a:xfrm>
            <a:off x="34925" y="3500438"/>
            <a:ext cx="8929688" cy="1066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CC0000"/>
                </a:solidFill>
                <a:latin typeface="宋体" panose="02010600030101010101" pitchFamily="2" charset="-122"/>
              </a:rPr>
              <a:t>    同种材料制成的导体电阻的大小还跟什么因素有关吗？</a:t>
            </a:r>
          </a:p>
        </p:txBody>
      </p:sp>
      <p:sp>
        <p:nvSpPr>
          <p:cNvPr id="19462" name="文本框 12293">
            <a:extLst>
              <a:ext uri="{FF2B5EF4-FFF2-40B4-BE49-F238E27FC236}">
                <a16:creationId xmlns:a16="http://schemas.microsoft.com/office/drawing/2014/main" id="{07E747CD-F755-4C22-A16F-8E1180A78200}"/>
              </a:ext>
            </a:extLst>
          </p:cNvPr>
          <p:cNvSpPr/>
          <p:nvPr/>
        </p:nvSpPr>
        <p:spPr>
          <a:xfrm>
            <a:off x="684213" y="4941888"/>
            <a:ext cx="3455987" cy="17002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CC0000"/>
                </a:solidFill>
                <a:ea typeface="华文新魏" panose="02010800040101010101" pitchFamily="2" charset="-122"/>
              </a:rPr>
              <a:t>猜想：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  <a:ea typeface="华文新魏" panose="02010800040101010101" pitchFamily="2" charset="-122"/>
              </a:rPr>
              <a:t>导体的长度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3366"/>
                </a:solidFill>
                <a:ea typeface="华文新魏" panose="02010800040101010101" pitchFamily="2" charset="-122"/>
              </a:rPr>
              <a:t>导体的横截面积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表格 13313">
            <a:extLst>
              <a:ext uri="{FF2B5EF4-FFF2-40B4-BE49-F238E27FC236}">
                <a16:creationId xmlns:a16="http://schemas.microsoft.com/office/drawing/2014/main" id="{C8B3F30A-41F8-4914-A70E-D0C9AB17B099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1755775"/>
          <a:ext cx="8207375" cy="1749425"/>
        </p:xfrm>
        <a:graphic>
          <a:graphicData uri="http://schemas.openxmlformats.org/drawingml/2006/table">
            <a:tbl>
              <a:tblPr/>
              <a:tblGrid>
                <a:gridCol w="2033587">
                  <a:extLst>
                    <a:ext uri="{9D8B030D-6E8A-4147-A177-3AD203B41FA5}">
                      <a16:colId xmlns:a16="http://schemas.microsoft.com/office/drawing/2014/main" val="1530758420"/>
                    </a:ext>
                  </a:extLst>
                </a:gridCol>
                <a:gridCol w="1957388">
                  <a:extLst>
                    <a:ext uri="{9D8B030D-6E8A-4147-A177-3AD203B41FA5}">
                      <a16:colId xmlns:a16="http://schemas.microsoft.com/office/drawing/2014/main" val="2599622021"/>
                    </a:ext>
                  </a:extLst>
                </a:gridCol>
                <a:gridCol w="2259012">
                  <a:extLst>
                    <a:ext uri="{9D8B030D-6E8A-4147-A177-3AD203B41FA5}">
                      <a16:colId xmlns:a16="http://schemas.microsoft.com/office/drawing/2014/main" val="2713485391"/>
                    </a:ext>
                  </a:extLst>
                </a:gridCol>
                <a:gridCol w="1957388">
                  <a:extLst>
                    <a:ext uri="{9D8B030D-6E8A-4147-A177-3AD203B41FA5}">
                      <a16:colId xmlns:a16="http://schemas.microsoft.com/office/drawing/2014/main" val="2185125590"/>
                    </a:ext>
                  </a:extLst>
                </a:gridCol>
              </a:tblGrid>
              <a:tr h="5810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导体 </a:t>
                      </a:r>
                    </a:p>
                  </a:txBody>
                  <a:tcPr marL="90170" marR="90170" marT="46968" marB="4696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灯的亮度</a:t>
                      </a:r>
                    </a:p>
                  </a:txBody>
                  <a:tcPr marL="90170" marR="90170" marT="46968" marB="469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电流表示数</a:t>
                      </a:r>
                    </a:p>
                  </a:txBody>
                  <a:tcPr marL="90170" marR="90170" marT="46968" marB="469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电阻大小</a:t>
                      </a:r>
                    </a:p>
                  </a:txBody>
                  <a:tcPr marL="90170" marR="90170" marT="46968" marB="469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675420"/>
                  </a:ext>
                </a:extLst>
              </a:tr>
              <a:tr h="584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甲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长些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</a:p>
                  </a:txBody>
                  <a:tcPr marL="90170" marR="90170" marT="46968" marB="4696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marL="90170" marR="90170" marT="46968" marB="469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170" marR="90170" marT="46968" marB="469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170" marR="90170" marT="46968" marB="469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599552"/>
                  </a:ext>
                </a:extLst>
              </a:tr>
              <a:tr h="584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乙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短些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</a:p>
                  </a:txBody>
                  <a:tcPr marL="90170" marR="90170" marT="46968" marB="4696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marL="90170" marR="90170" marT="46968" marB="469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170" marR="90170" marT="46968" marB="469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170" marR="90170" marT="46968" marB="469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32735"/>
                  </a:ext>
                </a:extLst>
              </a:tr>
            </a:tbl>
          </a:graphicData>
        </a:graphic>
      </p:graphicFrame>
      <p:sp>
        <p:nvSpPr>
          <p:cNvPr id="21528" name="Rectangle 24">
            <a:extLst>
              <a:ext uri="{FF2B5EF4-FFF2-40B4-BE49-F238E27FC236}">
                <a16:creationId xmlns:a16="http://schemas.microsoft.com/office/drawing/2014/main" id="{9106AB33-35F6-4061-AEA7-2A1EC401D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688975"/>
            <a:ext cx="20859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[</a:t>
            </a:r>
            <a:r>
              <a:rPr lang="zh-CN" altLang="en-US" b="1">
                <a:solidFill>
                  <a:srgbClr val="FF3300"/>
                </a:solidFill>
              </a:rPr>
              <a:t>实验方案</a:t>
            </a:r>
            <a:r>
              <a:rPr lang="en-US" altLang="zh-CN" b="1">
                <a:solidFill>
                  <a:srgbClr val="FF3300"/>
                </a:solidFill>
              </a:rPr>
              <a:t>]</a:t>
            </a:r>
          </a:p>
        </p:txBody>
      </p:sp>
      <p:sp>
        <p:nvSpPr>
          <p:cNvPr id="21529" name="Rectangle 25">
            <a:extLst>
              <a:ext uri="{FF2B5EF4-FFF2-40B4-BE49-F238E27FC236}">
                <a16:creationId xmlns:a16="http://schemas.microsoft.com/office/drawing/2014/main" id="{A25D0FD2-F725-4C3E-A405-B022908AE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688975"/>
            <a:ext cx="557847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探究导体电阻与长度的关系。 </a:t>
            </a:r>
          </a:p>
        </p:txBody>
      </p:sp>
      <p:graphicFrame>
        <p:nvGraphicFramePr>
          <p:cNvPr id="21530" name="表格 13337">
            <a:extLst>
              <a:ext uri="{FF2B5EF4-FFF2-40B4-BE49-F238E27FC236}">
                <a16:creationId xmlns:a16="http://schemas.microsoft.com/office/drawing/2014/main" id="{2D4B6FE0-2E0D-4582-84FC-9AF132798568}"/>
              </a:ext>
            </a:extLst>
          </p:cNvPr>
          <p:cNvGraphicFramePr>
            <a:graphicFrameLocks noGrp="1"/>
          </p:cNvGraphicFramePr>
          <p:nvPr/>
        </p:nvGraphicFramePr>
        <p:xfrm>
          <a:off x="2482850" y="2298700"/>
          <a:ext cx="6173788" cy="1158875"/>
        </p:xfrm>
        <a:graphic>
          <a:graphicData uri="http://schemas.openxmlformats.org/drawingml/2006/table">
            <a:tbl>
              <a:tblPr/>
              <a:tblGrid>
                <a:gridCol w="1957388">
                  <a:extLst>
                    <a:ext uri="{9D8B030D-6E8A-4147-A177-3AD203B41FA5}">
                      <a16:colId xmlns:a16="http://schemas.microsoft.com/office/drawing/2014/main" val="518877473"/>
                    </a:ext>
                  </a:extLst>
                </a:gridCol>
                <a:gridCol w="2259012">
                  <a:extLst>
                    <a:ext uri="{9D8B030D-6E8A-4147-A177-3AD203B41FA5}">
                      <a16:colId xmlns:a16="http://schemas.microsoft.com/office/drawing/2014/main" val="1200806503"/>
                    </a:ext>
                  </a:extLst>
                </a:gridCol>
                <a:gridCol w="1957388">
                  <a:extLst>
                    <a:ext uri="{9D8B030D-6E8A-4147-A177-3AD203B41FA5}">
                      <a16:colId xmlns:a16="http://schemas.microsoft.com/office/drawing/2014/main" val="754129823"/>
                    </a:ext>
                  </a:extLst>
                </a:gridCol>
              </a:tblGrid>
              <a:tr h="579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142313"/>
                  </a:ext>
                </a:extLst>
              </a:tr>
              <a:tr h="579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8073055"/>
                  </a:ext>
                </a:extLst>
              </a:tr>
            </a:tbl>
          </a:graphicData>
        </a:graphic>
      </p:graphicFrame>
      <p:sp>
        <p:nvSpPr>
          <p:cNvPr id="20520" name="文本框 13351">
            <a:extLst>
              <a:ext uri="{FF2B5EF4-FFF2-40B4-BE49-F238E27FC236}">
                <a16:creationId xmlns:a16="http://schemas.microsoft.com/office/drawing/2014/main" id="{D94322AC-BEE1-466D-B88D-F0DFFB864601}"/>
              </a:ext>
            </a:extLst>
          </p:cNvPr>
          <p:cNvSpPr/>
          <p:nvPr/>
        </p:nvSpPr>
        <p:spPr>
          <a:xfrm>
            <a:off x="396875" y="4251325"/>
            <a:ext cx="8382000" cy="15541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4000" b="1"/>
              <a:t>结论：在</a:t>
            </a:r>
            <a:r>
              <a:rPr lang="zh-CN" altLang="en-US" sz="4000" b="1">
                <a:solidFill>
                  <a:srgbClr val="FF6600"/>
                </a:solidFill>
              </a:rPr>
              <a:t>导体的材料和横截面积相同</a:t>
            </a:r>
            <a:r>
              <a:rPr lang="zh-CN" altLang="en-US" sz="4000" b="1"/>
              <a:t>时，导体长度越长电阻越大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 fill="hold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0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2842</Words>
  <Application>Microsoft Office PowerPoint</Application>
  <PresentationFormat>全屏显示(4:3)</PresentationFormat>
  <Paragraphs>267</Paragraphs>
  <Slides>39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39</vt:i4>
      </vt:variant>
    </vt:vector>
  </HeadingPairs>
  <TitlesOfParts>
    <vt:vector size="57" baseType="lpstr">
      <vt:lpstr>黑体</vt:lpstr>
      <vt:lpstr>华文新魏</vt:lpstr>
      <vt:lpstr>楷体_GB2312</vt:lpstr>
      <vt:lpstr>隶书</vt:lpstr>
      <vt:lpstr>宋体</vt:lpstr>
      <vt:lpstr>微软雅黑</vt:lpstr>
      <vt:lpstr>新宋体</vt:lpstr>
      <vt:lpstr>幼圆</vt:lpstr>
      <vt:lpstr>Arial</vt:lpstr>
      <vt:lpstr>Arial Black</vt:lpstr>
      <vt:lpstr>Calibri</vt:lpstr>
      <vt:lpstr>Calibri Light</vt:lpstr>
      <vt:lpstr>Times New Roman</vt:lpstr>
      <vt:lpstr>Wingdings</vt:lpstr>
      <vt:lpstr>Office 主题​​</vt:lpstr>
      <vt:lpstr>Microsoft Word 97 - 2003 文档</vt:lpstr>
      <vt:lpstr>Microsoft PowerPoint 97-2003 幻灯片</vt:lpstr>
      <vt:lpstr>Microsoft Equation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当堂训练</vt:lpstr>
      <vt:lpstr>PowerPoint 演示文稿</vt:lpstr>
      <vt:lpstr>PowerPoint 演示文稿</vt:lpstr>
      <vt:lpstr>PowerPoint 演示文稿</vt:lpstr>
      <vt:lpstr>   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8</cp:revision>
  <dcterms:created xsi:type="dcterms:W3CDTF">2021-10-09T05:43:02Z</dcterms:created>
  <dcterms:modified xsi:type="dcterms:W3CDTF">2021-10-09T06:22:16Z</dcterms:modified>
</cp:coreProperties>
</file>