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0" r:id="rId2"/>
    <p:sldId id="294" r:id="rId3"/>
    <p:sldId id="281" r:id="rId4"/>
    <p:sldId id="305" r:id="rId5"/>
    <p:sldId id="298" r:id="rId6"/>
    <p:sldId id="299" r:id="rId7"/>
    <p:sldId id="300" r:id="rId8"/>
    <p:sldId id="301" r:id="rId9"/>
    <p:sldId id="283" r:id="rId10"/>
    <p:sldId id="282" r:id="rId11"/>
    <p:sldId id="285" r:id="rId12"/>
    <p:sldId id="312" r:id="rId13"/>
    <p:sldId id="313" r:id="rId14"/>
    <p:sldId id="286" r:id="rId15"/>
    <p:sldId id="290" r:id="rId16"/>
    <p:sldId id="288" r:id="rId17"/>
    <p:sldId id="297" r:id="rId18"/>
    <p:sldId id="307" r:id="rId19"/>
    <p:sldId id="308" r:id="rId20"/>
    <p:sldId id="309" r:id="rId21"/>
    <p:sldId id="310" r:id="rId22"/>
    <p:sldId id="311" r:id="rId23"/>
    <p:sldId id="30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96"/>
      </p:cViewPr>
      <p:guideLst>
        <p:guide orient="horz" pos="21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>
              <a:spcBef>
                <a:spcPct val="50000"/>
              </a:spcBef>
            </a:pPr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>
              <a:spcBef>
                <a:spcPct val="50000"/>
              </a:spcBef>
            </a:pPr>
            <a:endParaRPr lang="zh-CN" altLang="en-US" sz="1200" strike="noStrike" noProof="1"/>
          </a:p>
        </p:txBody>
      </p:sp>
      <p:sp>
        <p:nvSpPr>
          <p:cNvPr id="12292" name="幻灯片图像占位符 3075"/>
          <p:cNvSpPr>
            <a:spLocks noGrp="1" noRot="1" noChangeAspect="1"/>
          </p:cNvSpPr>
          <p:nvPr>
            <p:ph type="sldImg" idx="6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2293" name="文本占位符 3076"/>
          <p:cNvSpPr>
            <a:spLocks noGrp="1"/>
          </p:cNvSpPr>
          <p:nvPr>
            <p:ph type="body" sz="quarter" idx="7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fontAlgn="base">
              <a:spcBef>
                <a:spcPct val="50000"/>
              </a:spcBef>
            </a:pPr>
            <a:endParaRPr lang="zh-CN" altLang="en-US" sz="120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fontAlgn="base">
              <a:spcBef>
                <a:spcPct val="50000"/>
              </a:spcBef>
            </a:pPr>
            <a:fld id="{9A0DB2DC-4C9A-4742-B13C-FB6460FD3503}" type="slidenum">
              <a:rPr lang="zh-CN" altLang="en-US" sz="1200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582705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049"/>
          <p:cNvSpPr/>
          <p:nvPr/>
        </p:nvSpPr>
        <p:spPr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</a:ln>
        </p:spPr>
        <p:txBody>
          <a:bodyPr anchor="t" anchorCtr="0"/>
          <a:lstStyle/>
          <a:p>
            <a:pPr lvl="0"/>
            <a:endParaRPr lang="zh-CN" altLang="en-US" sz="2400">
              <a:latin typeface="Times New Roman" panose="02020603050405020304" pitchFamily="2" charset="0"/>
            </a:endParaRPr>
          </a:p>
        </p:txBody>
      </p:sp>
      <p:grpSp>
        <p:nvGrpSpPr>
          <p:cNvPr id="2051" name="组合 2050"/>
          <p:cNvGrpSpPr/>
          <p:nvPr/>
        </p:nvGrpSpPr>
        <p:grpSpPr>
          <a:xfrm>
            <a:off x="2133600" y="473075"/>
            <a:ext cx="4878388" cy="3490913"/>
            <a:chOff x="0" y="0"/>
            <a:chExt cx="3073" cy="2199"/>
          </a:xfrm>
        </p:grpSpPr>
        <p:sp>
          <p:nvSpPr>
            <p:cNvPr id="2052" name="未知"/>
            <p:cNvSpPr/>
            <p:nvPr/>
          </p:nvSpPr>
          <p:spPr>
            <a:xfrm>
              <a:off x="0" y="737"/>
              <a:ext cx="1019" cy="907"/>
            </a:xfrm>
            <a:custGeom>
              <a:avLst/>
              <a:gdLst/>
              <a:ahLst/>
              <a:cxnLst/>
              <a:rect l="0" t="0" r="0" b="0"/>
              <a:pathLst>
                <a:path w="1019" h="906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" name="未知"/>
            <p:cNvSpPr/>
            <p:nvPr/>
          </p:nvSpPr>
          <p:spPr>
            <a:xfrm>
              <a:off x="2054" y="737"/>
              <a:ext cx="1019" cy="907"/>
            </a:xfrm>
            <a:custGeom>
              <a:avLst/>
              <a:gdLst/>
              <a:ahLst/>
              <a:cxnLst/>
              <a:rect l="0" t="0" r="0" b="0"/>
              <a:pathLst>
                <a:path w="1019" h="906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54" name="组合 2053"/>
            <p:cNvGrpSpPr/>
            <p:nvPr/>
          </p:nvGrpSpPr>
          <p:grpSpPr>
            <a:xfrm>
              <a:off x="227" y="0"/>
              <a:ext cx="2632" cy="2199"/>
              <a:chOff x="0" y="0"/>
              <a:chExt cx="2632" cy="2199"/>
            </a:xfrm>
          </p:grpSpPr>
          <p:sp>
            <p:nvSpPr>
              <p:cNvPr id="2055" name="等腰三角形 2054" descr="Green marble"/>
              <p:cNvSpPr/>
              <p:nvPr/>
            </p:nvSpPr>
            <p:spPr>
              <a:xfrm rot="-10800000" flipH="1">
                <a:off x="0" y="0"/>
                <a:ext cx="2631" cy="2198"/>
              </a:xfrm>
              <a:prstGeom prst="triangle">
                <a:avLst>
                  <a:gd name="adj" fmla="val 49995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12700" cap="sq" cmpd="sng">
                <a:solidFill>
                  <a:srgbClr val="0066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lvl="0"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6" name="未知"/>
              <p:cNvSpPr/>
              <p:nvPr/>
            </p:nvSpPr>
            <p:spPr>
              <a:xfrm>
                <a:off x="0" y="0"/>
                <a:ext cx="1316" cy="2199"/>
              </a:xfrm>
              <a:custGeom>
                <a:avLst/>
                <a:gdLst/>
                <a:ahLst/>
                <a:cxnLst/>
                <a:rect l="0" t="0" r="0" b="0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 cmpd="sng">
                <a:solidFill>
                  <a:srgbClr val="00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" name="未知"/>
              <p:cNvSpPr/>
              <p:nvPr/>
            </p:nvSpPr>
            <p:spPr>
              <a:xfrm>
                <a:off x="0" y="0"/>
                <a:ext cx="2632" cy="217"/>
              </a:xfrm>
              <a:custGeom>
                <a:avLst/>
                <a:gdLst/>
                <a:ahLst/>
                <a:cxnLst/>
                <a:rect l="0" t="0" r="0" b="0"/>
                <a:pathLst>
                  <a:path w="2632" h="216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 cmpd="sng">
                <a:solidFill>
                  <a:srgbClr val="00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" name="未知"/>
              <p:cNvSpPr/>
              <p:nvPr/>
            </p:nvSpPr>
            <p:spPr>
              <a:xfrm>
                <a:off x="1315" y="0"/>
                <a:ext cx="1317" cy="2199"/>
              </a:xfrm>
              <a:custGeom>
                <a:avLst/>
                <a:gdLst/>
                <a:ahLst/>
                <a:cxnLst/>
                <a:rect l="0" t="0" r="0" b="0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 cmpd="sng">
                <a:solidFill>
                  <a:srgbClr val="00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9" name="矩形 2058"/>
            <p:cNvSpPr/>
            <p:nvPr/>
          </p:nvSpPr>
          <p:spPr>
            <a:xfrm>
              <a:off x="0" y="1333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</a:ln>
          </p:spPr>
          <p:txBody>
            <a:bodyPr anchor="t" anchorCtr="0"/>
            <a:lstStyle/>
            <a:p>
              <a:pPr lvl="0" algn="ctr"/>
              <a:endParaRPr lang="zh-CN" altLang="en-US">
                <a:latin typeface="Times New Roman" panose="02020603050405020304" pitchFamily="2" charset="0"/>
              </a:endParaRPr>
            </a:p>
          </p:txBody>
        </p:sp>
      </p:grpSp>
      <p:sp>
        <p:nvSpPr>
          <p:cNvPr id="2060" name="标题 2059"/>
          <p:cNvSpPr>
            <a:spLocks noGrp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lvl="0" algn="ctr">
              <a:buClrTx/>
              <a:buSzTx/>
              <a:buFontTx/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61" name="副标题 2060"/>
          <p:cNvSpPr>
            <a:spLocks noGrp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/>
          <a:lstStyle>
            <a:lvl1pPr marL="0" lvl="0" indent="0" algn="ctr"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Tx/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Tx/>
              <a:buSzTx/>
              <a:buFont typeface="Wingdings" panose="05000000000000000000" pitchFamily="2" charset="2"/>
              <a:buNone/>
              <a:defRPr/>
            </a:lvl3pPr>
            <a:lvl4pPr marL="1371600" lvl="3" indent="0" algn="ctr">
              <a:buClrTx/>
              <a:buSzTx/>
              <a:buFont typeface="Wingdings" panose="05000000000000000000" pitchFamily="2" charset="2"/>
              <a:buNone/>
              <a:defRPr/>
            </a:lvl4pPr>
            <a:lvl5pPr marL="1828800" lvl="4" indent="0" algn="ctr">
              <a:buClrTx/>
              <a:buSzTx/>
              <a:buFont typeface="Wingdings" panose="05000000000000000000" pitchFamily="2" charset="2"/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2062" name="日期占位符 2061"/>
          <p:cNvSpPr>
            <a:spLocks noGrp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l">
              <a:defRPr sz="1400"/>
            </a:lvl1pPr>
          </a:lstStyle>
          <a:p>
            <a:pPr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2063" name="页脚占位符 2062"/>
          <p:cNvSpPr>
            <a:spLocks noGrp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2064" name="灯片编号占位符 2063"/>
          <p:cNvSpPr>
            <a:spLocks noGrp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09197" y="228600"/>
            <a:ext cx="2082403" cy="57912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126490" cy="5791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912" y="19050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2021/10/15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025"/>
          <p:cNvSpPr/>
          <p:nvPr userDrawn="1"/>
        </p:nvSpPr>
        <p:spPr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</a:ln>
        </p:spPr>
        <p:txBody>
          <a:bodyPr anchor="t" anchorCtr="0"/>
          <a:lstStyle/>
          <a:p>
            <a:pPr lvl="0"/>
            <a:endParaRPr lang="zh-CN" altLang="en-US" sz="2400">
              <a:latin typeface="Times New Roman" panose="02020603050405020304" pitchFamily="2" charset="0"/>
            </a:endParaRPr>
          </a:p>
        </p:txBody>
      </p:sp>
      <p:grpSp>
        <p:nvGrpSpPr>
          <p:cNvPr id="1027" name="组合 1026"/>
          <p:cNvGrpSpPr/>
          <p:nvPr userDrawn="1"/>
        </p:nvGrpSpPr>
        <p:grpSpPr>
          <a:xfrm>
            <a:off x="152400" y="374650"/>
            <a:ext cx="1525588" cy="1227138"/>
            <a:chOff x="0" y="0"/>
            <a:chExt cx="961" cy="773"/>
          </a:xfrm>
        </p:grpSpPr>
        <p:sp>
          <p:nvSpPr>
            <p:cNvPr id="1028" name="未知"/>
            <p:cNvSpPr/>
            <p:nvPr/>
          </p:nvSpPr>
          <p:spPr>
            <a:xfrm>
              <a:off x="642" y="259"/>
              <a:ext cx="319" cy="319"/>
            </a:xfrm>
            <a:custGeom>
              <a:avLst/>
              <a:gdLst/>
              <a:ahLst/>
              <a:cxnLst/>
              <a:rect l="0" t="0" r="0" b="0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" name="未知"/>
            <p:cNvSpPr/>
            <p:nvPr/>
          </p:nvSpPr>
          <p:spPr>
            <a:xfrm>
              <a:off x="0" y="259"/>
              <a:ext cx="319" cy="319"/>
            </a:xfrm>
            <a:custGeom>
              <a:avLst/>
              <a:gdLst/>
              <a:ahLst/>
              <a:cxnLst/>
              <a:rect l="0" t="0" r="0" b="0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0" name="组合 1029"/>
            <p:cNvGrpSpPr/>
            <p:nvPr/>
          </p:nvGrpSpPr>
          <p:grpSpPr>
            <a:xfrm>
              <a:off x="56" y="0"/>
              <a:ext cx="823" cy="773"/>
              <a:chOff x="0" y="0"/>
              <a:chExt cx="823" cy="773"/>
            </a:xfrm>
          </p:grpSpPr>
          <p:sp>
            <p:nvSpPr>
              <p:cNvPr id="1031" name="等腰三角形 1030" descr="Green marble"/>
              <p:cNvSpPr/>
              <p:nvPr/>
            </p:nvSpPr>
            <p:spPr>
              <a:xfrm rot="-10800000" flipH="1">
                <a:off x="0" y="0"/>
                <a:ext cx="822" cy="772"/>
              </a:xfrm>
              <a:prstGeom prst="triangle">
                <a:avLst>
                  <a:gd name="adj" fmla="val 49995"/>
                </a:avLst>
              </a:prstGeom>
              <a:blipFill rotWithShape="0">
                <a:blip r:embed="rId13"/>
                <a:stretch>
                  <a:fillRect/>
                </a:stretch>
              </a:blipFill>
              <a:ln w="12700" cap="sq" cmpd="sng">
                <a:solidFill>
                  <a:srgbClr val="0066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lvl="0"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1032" name="未知"/>
              <p:cNvSpPr/>
              <p:nvPr/>
            </p:nvSpPr>
            <p:spPr>
              <a:xfrm>
                <a:off x="0" y="0"/>
                <a:ext cx="412" cy="773"/>
              </a:xfrm>
              <a:custGeom>
                <a:avLst/>
                <a:gdLst/>
                <a:ahLst/>
                <a:cxnLst/>
                <a:rect l="0" t="0" r="0" b="0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 cmpd="sng">
                <a:solidFill>
                  <a:srgbClr val="00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" name="未知"/>
              <p:cNvSpPr/>
              <p:nvPr/>
            </p:nvSpPr>
            <p:spPr>
              <a:xfrm>
                <a:off x="0" y="0"/>
                <a:ext cx="823" cy="77"/>
              </a:xfrm>
              <a:custGeom>
                <a:avLst/>
                <a:gdLst/>
                <a:ahLst/>
                <a:cxnLst/>
                <a:rect l="0" t="0" r="0" b="0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 cmpd="sng">
                <a:solidFill>
                  <a:srgbClr val="00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" name="未知"/>
              <p:cNvSpPr/>
              <p:nvPr/>
            </p:nvSpPr>
            <p:spPr>
              <a:xfrm>
                <a:off x="411" y="0"/>
                <a:ext cx="412" cy="773"/>
              </a:xfrm>
              <a:custGeom>
                <a:avLst/>
                <a:gdLst/>
                <a:ahLst/>
                <a:cxnLst/>
                <a:rect l="0" t="0" r="0" b="0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 cmpd="sng">
                <a:solidFill>
                  <a:srgbClr val="0066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35" name="矩形 1034"/>
            <p:cNvSpPr/>
            <p:nvPr/>
          </p:nvSpPr>
          <p:spPr>
            <a:xfrm>
              <a:off x="0" y="468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</a:ln>
          </p:spPr>
          <p:txBody>
            <a:bodyPr anchor="t" anchorCtr="0"/>
            <a:lstStyle/>
            <a:p>
              <a:pPr lvl="0" algn="ctr"/>
              <a:endParaRPr lang="zh-CN" altLang="en-US">
                <a:latin typeface="Times New Roman" panose="02020603050405020304" pitchFamily="2" charset="0"/>
              </a:endParaRPr>
            </a:p>
          </p:txBody>
        </p:sp>
      </p:grpSp>
      <p:sp>
        <p:nvSpPr>
          <p:cNvPr id="1036" name="标题 1035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7" name="文本占位符 1036"/>
          <p:cNvSpPr>
            <a:spLocks noGrp="1"/>
          </p:cNvSpPr>
          <p:nvPr>
            <p:ph type="body" idx="5"/>
          </p:nvPr>
        </p:nvSpPr>
        <p:spPr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第二层</a:t>
            </a:r>
          </a:p>
          <a:p>
            <a:pPr lvl="2"/>
            <a:r>
              <a:rPr lang="zh-CN" altLang="en-US"/>
              <a:t>第三层</a:t>
            </a:r>
          </a:p>
          <a:p>
            <a:pPr lvl="3"/>
            <a:r>
              <a:rPr lang="zh-CN" altLang="en-US"/>
              <a:t>第四层</a:t>
            </a:r>
          </a:p>
          <a:p>
            <a:pPr lvl="4"/>
            <a:r>
              <a:rPr lang="zh-CN" altLang="en-US"/>
              <a:t>第五层</a:t>
            </a:r>
          </a:p>
        </p:txBody>
      </p:sp>
      <p:sp>
        <p:nvSpPr>
          <p:cNvPr id="1038" name="日期占位符 1037"/>
          <p:cNvSpPr>
            <a:spLocks noGrp="1"/>
          </p:cNvSpPr>
          <p:nvPr>
            <p:ph type="dt" sz="half" idx="2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l"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2021/10/15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1039" name="页脚占位符 1038"/>
          <p:cNvSpPr>
            <a:spLocks noGrp="1"/>
          </p:cNvSpPr>
          <p:nvPr>
            <p:ph type="ftr" sz="quarter" idx="3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sp>
        <p:nvSpPr>
          <p:cNvPr id="1040" name="灯片编号占位符 1039"/>
          <p:cNvSpPr>
            <a:spLocks noGrp="1"/>
          </p:cNvSpPr>
          <p:nvPr>
            <p:ph type="sldNum" sz="quarter" idx="4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ctr" anchorCtr="0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Times New Roman" panose="02020603050405020304" pitchFamily="2" charset="0"/>
            </a:endParaRPr>
          </a:p>
        </p:txBody>
      </p:sp>
      <p:pic>
        <p:nvPicPr>
          <p:cNvPr id="1041" name="图片 2" descr="学科网PPT-大标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Ú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Wingdings" panose="05000000000000000000" pitchFamily="2" charset="2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默认标题_手机海报_2021-07-28-0 (1)"/>
          <p:cNvPicPr>
            <a:picLocks noChangeAspect="1"/>
          </p:cNvPicPr>
          <p:nvPr/>
        </p:nvPicPr>
        <p:blipFill>
          <a:blip r:embed="rId3"/>
          <a:srcRect t="28759" b="28620"/>
          <a:stretch>
            <a:fillRect/>
          </a:stretch>
        </p:blipFill>
        <p:spPr>
          <a:xfrm>
            <a:off x="13335" y="476250"/>
            <a:ext cx="9117330" cy="6240780"/>
          </a:xfrm>
          <a:prstGeom prst="rect">
            <a:avLst/>
          </a:prstGeom>
        </p:spPr>
      </p:pic>
      <p:sp>
        <p:nvSpPr>
          <p:cNvPr id="13314" name="文本框 4097"/>
          <p:cNvSpPr txBox="1"/>
          <p:nvPr/>
        </p:nvSpPr>
        <p:spPr>
          <a:xfrm>
            <a:off x="1043940" y="2493328"/>
            <a:ext cx="7129463" cy="2630170"/>
          </a:xfrm>
          <a:prstGeom prst="rect">
            <a:avLst/>
          </a:prstGeom>
          <a:noFill/>
          <a:ln w="9525">
            <a:noFill/>
          </a:ln>
          <a:effectLst>
            <a:outerShdw dist="306909" dir="17666636" algn="ctr" rotWithShape="0">
              <a:srgbClr val="99FFCC">
                <a:alpha val="50000"/>
              </a:srgbClr>
            </a:outerShdw>
          </a:effectLst>
        </p:spPr>
        <p:txBody>
          <a:bodyPr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anose="020B0604030504040204" pitchFamily="2" charset="0"/>
                <a:ea typeface="迷你简琥珀" pitchFamily="1" charset="-122"/>
              </a:rPr>
              <a:t>第</a:t>
            </a:r>
            <a:r>
              <a:rPr lang="en-US" altLang="zh-CN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anose="020B0604030504040204" pitchFamily="2" charset="0"/>
                <a:ea typeface="迷你简琥珀" pitchFamily="1" charset="-122"/>
              </a:rPr>
              <a:t>3</a:t>
            </a:r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anose="020B0604030504040204" pitchFamily="2" charset="0"/>
                <a:ea typeface="迷你简琥珀" pitchFamily="1" charset="-122"/>
              </a:rPr>
              <a:t>节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ahoma" panose="020B0604030504040204" pitchFamily="2" charset="0"/>
                <a:ea typeface="迷你简琥珀" pitchFamily="1" charset="-122"/>
              </a:rPr>
              <a:t>测量小灯泡的功率</a:t>
            </a:r>
          </a:p>
        </p:txBody>
      </p:sp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3313"/>
          <p:cNvSpPr txBox="1"/>
          <p:nvPr/>
        </p:nvSpPr>
        <p:spPr>
          <a:xfrm>
            <a:off x="2133600" y="609600"/>
            <a:ext cx="2667000" cy="641350"/>
          </a:xfrm>
          <a:prstGeom prst="rect">
            <a:avLst/>
          </a:prstGeom>
          <a:noFill/>
          <a:ln w="9525">
            <a:noFill/>
          </a:ln>
          <a:scene3d>
            <a:camera prst="legacyObliqueTopLeft">
              <a:rot lat="0" lon="0" rev="0"/>
            </a:camera>
            <a:lightRig rig="legacyNormal3" dir="b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5.实验步骤:</a:t>
            </a:r>
          </a:p>
        </p:txBody>
      </p:sp>
      <p:sp>
        <p:nvSpPr>
          <p:cNvPr id="22531" name="文本框 13314"/>
          <p:cNvSpPr txBox="1"/>
          <p:nvPr/>
        </p:nvSpPr>
        <p:spPr>
          <a:xfrm>
            <a:off x="2133600" y="1447800"/>
            <a:ext cx="6553200" cy="445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(1) 设计电路,连接电路.</a:t>
            </a:r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(2) 开关闭合前,滑动变阻器移到最大值.</a:t>
            </a:r>
          </a:p>
          <a:p>
            <a:pPr>
              <a:lnSpc>
                <a:spcPct val="140000"/>
              </a:lnSpc>
            </a:pPr>
            <a:r>
              <a:rPr lang="zh-CN" altLang="en-US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(3) 调节滑动变阻器,使电压表示数小于（为额定电压的</a:t>
            </a:r>
            <a:r>
              <a:rPr lang="en-US" altLang="zh-CN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0.8</a:t>
            </a:r>
            <a:r>
              <a:rPr lang="zh-CN" altLang="en-US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倍）、等于和略大于（为灯泡额定电压的</a:t>
            </a:r>
            <a:r>
              <a:rPr lang="en-US" altLang="zh-CN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1.2</a:t>
            </a:r>
            <a:r>
              <a:rPr lang="zh-CN" altLang="en-US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倍）灯泡的额定电压.分别读出电流表的示数,并且观察小灯泡的亮度.</a:t>
            </a:r>
            <a:r>
              <a:rPr lang="zh-CN" altLang="en-US" sz="3600">
                <a:solidFill>
                  <a:srgbClr val="003300"/>
                </a:solidFill>
                <a:latin typeface="Tahoma" panose="020B0604030504040204" pitchFamily="2" charset="0"/>
              </a:rPr>
              <a:t>            </a:t>
            </a:r>
          </a:p>
        </p:txBody>
      </p:sp>
      <p:sp>
        <p:nvSpPr>
          <p:cNvPr id="13316" name="动作按钮: 后退或前一项 13315">
            <a:hlinkClick r:id="" action="ppaction://hlinkshowjump?jump=previousslide"/>
          </p:cNvPr>
          <p:cNvSpPr/>
          <p:nvPr/>
        </p:nvSpPr>
        <p:spPr>
          <a:xfrm>
            <a:off x="7986713" y="6092825"/>
            <a:ext cx="587375" cy="266700"/>
          </a:xfrm>
          <a:prstGeom prst="actionButtonBackPrevious">
            <a:avLst/>
          </a:prstGeom>
          <a:solidFill>
            <a:srgbClr val="33CCFF"/>
          </a:solidFill>
          <a:ln w="9525">
            <a:noFill/>
          </a:ln>
        </p:spPr>
        <p:txBody>
          <a:bodyPr wrap="none" anchor="ctr" anchorCtr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0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上一张</a:t>
            </a:r>
          </a:p>
        </p:txBody>
      </p:sp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/>
          <p:nvPr/>
        </p:nvSpPr>
        <p:spPr>
          <a:xfrm>
            <a:off x="2051050" y="1354138"/>
            <a:ext cx="6818313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小灯泡实际消耗的电功率不一定等于额定功率。</a:t>
            </a:r>
          </a:p>
        </p:txBody>
      </p:sp>
      <p:grpSp>
        <p:nvGrpSpPr>
          <p:cNvPr id="14339" name="组合 14338"/>
          <p:cNvGrpSpPr/>
          <p:nvPr/>
        </p:nvGrpSpPr>
        <p:grpSpPr>
          <a:xfrm>
            <a:off x="1789113" y="2794000"/>
            <a:ext cx="7010400" cy="3079750"/>
            <a:chOff x="0" y="0"/>
            <a:chExt cx="4416" cy="1940"/>
          </a:xfrm>
        </p:grpSpPr>
        <p:sp>
          <p:nvSpPr>
            <p:cNvPr id="23556" name="左大括号 14339"/>
            <p:cNvSpPr/>
            <p:nvPr/>
          </p:nvSpPr>
          <p:spPr>
            <a:xfrm>
              <a:off x="0" y="144"/>
              <a:ext cx="384" cy="1649"/>
            </a:xfrm>
            <a:prstGeom prst="leftBrace">
              <a:avLst>
                <a:gd name="adj1" fmla="val 35745"/>
                <a:gd name="adj2" fmla="val 50000"/>
              </a:avLst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zh-CN" altLang="en-US">
                <a:latin typeface="Times New Roman" panose="02020603050405020304" pitchFamily="2" charset="0"/>
              </a:endParaRPr>
            </a:p>
          </p:txBody>
        </p:sp>
        <p:sp>
          <p:nvSpPr>
            <p:cNvPr id="23557" name="文本框 14340"/>
            <p:cNvSpPr txBox="1"/>
            <p:nvPr/>
          </p:nvSpPr>
          <p:spPr>
            <a:xfrm>
              <a:off x="528" y="0"/>
              <a:ext cx="3888" cy="452"/>
            </a:xfrm>
            <a:prstGeom prst="rect">
              <a:avLst/>
            </a:prstGeom>
            <a:noFill/>
            <a:ln w="76200" cap="flat" cmpd="tri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当小灯泡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U</a:t>
              </a:r>
              <a:r>
                <a:rPr lang="zh-CN" altLang="en-US" sz="3600" b="1" baseline="-250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=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U</a:t>
              </a:r>
              <a:r>
                <a:rPr lang="zh-CN" altLang="en-US" sz="3600" b="1" baseline="-250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额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时，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P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=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P</a:t>
              </a:r>
              <a:r>
                <a:rPr lang="zh-CN" altLang="en-US" sz="3600" baseline="-250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额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；</a:t>
              </a:r>
            </a:p>
          </p:txBody>
        </p:sp>
        <p:sp>
          <p:nvSpPr>
            <p:cNvPr id="23558" name="文本框 14341"/>
            <p:cNvSpPr txBox="1"/>
            <p:nvPr/>
          </p:nvSpPr>
          <p:spPr>
            <a:xfrm>
              <a:off x="528" y="672"/>
              <a:ext cx="3852" cy="452"/>
            </a:xfrm>
            <a:prstGeom prst="rect">
              <a:avLst/>
            </a:prstGeom>
            <a:noFill/>
            <a:ln w="76200" cap="flat" cmpd="tri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当小灯泡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U</a:t>
              </a:r>
              <a:r>
                <a:rPr lang="zh-CN" altLang="en-US" sz="2000" b="1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&gt;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U</a:t>
              </a:r>
              <a:r>
                <a:rPr lang="zh-CN" altLang="en-US" sz="2000" b="1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额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时，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P</a:t>
              </a:r>
              <a:r>
                <a:rPr lang="zh-CN" altLang="en-US" sz="20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&gt;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P</a:t>
              </a:r>
              <a:r>
                <a:rPr lang="zh-CN" altLang="en-US" sz="20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额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；</a:t>
              </a:r>
            </a:p>
          </p:txBody>
        </p:sp>
        <p:sp>
          <p:nvSpPr>
            <p:cNvPr id="23559" name="文本框 14342"/>
            <p:cNvSpPr txBox="1"/>
            <p:nvPr/>
          </p:nvSpPr>
          <p:spPr>
            <a:xfrm>
              <a:off x="528" y="1488"/>
              <a:ext cx="3855" cy="452"/>
            </a:xfrm>
            <a:prstGeom prst="rect">
              <a:avLst/>
            </a:prstGeom>
            <a:noFill/>
            <a:ln w="76200" cap="flat" cmpd="tri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当小灯泡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U</a:t>
              </a:r>
              <a:r>
                <a:rPr lang="zh-CN" altLang="en-US" sz="2000" b="1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&lt;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U</a:t>
              </a:r>
              <a:r>
                <a:rPr lang="zh-CN" altLang="en-US" sz="2000" b="1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额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时，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P</a:t>
              </a:r>
              <a:r>
                <a:rPr lang="zh-CN" altLang="en-US" sz="20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&lt;</a:t>
              </a:r>
              <a:r>
                <a:rPr lang="en-US" altLang="zh-CN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P</a:t>
              </a:r>
              <a:r>
                <a:rPr lang="zh-CN" altLang="en-US" sz="20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额</a:t>
              </a:r>
              <a:r>
                <a:rPr lang="zh-CN" altLang="en-US" sz="3600">
                  <a:solidFill>
                    <a:srgbClr val="00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；</a:t>
              </a:r>
            </a:p>
          </p:txBody>
        </p:sp>
      </p:grpSp>
      <p:sp>
        <p:nvSpPr>
          <p:cNvPr id="23560" name="文本框 14343"/>
          <p:cNvSpPr txBox="1"/>
          <p:nvPr/>
        </p:nvSpPr>
        <p:spPr>
          <a:xfrm>
            <a:off x="1752600" y="476250"/>
            <a:ext cx="3429000" cy="823913"/>
          </a:xfrm>
          <a:prstGeom prst="rect">
            <a:avLst/>
          </a:prstGeom>
          <a:noFill/>
          <a:ln w="9525">
            <a:noFill/>
          </a:ln>
          <a:scene3d>
            <a:camera prst="legacyObliqueTopLeft">
              <a:rot lat="0" lon="0" rev="0"/>
            </a:camera>
            <a:lightRig rig="legacyNormal3" dir="b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660066"/>
                </a:solidFill>
                <a:latin typeface="Tahoma" panose="020B0604030504040204" pitchFamily="2" charset="0"/>
                <a:ea typeface="隶书" panose="02010509060101010101" pitchFamily="1" charset="-122"/>
              </a:rPr>
              <a:t>实验分析：</a:t>
            </a:r>
          </a:p>
        </p:txBody>
      </p:sp>
      <p:sp>
        <p:nvSpPr>
          <p:cNvPr id="14345" name="文本框 14344"/>
          <p:cNvSpPr txBox="1"/>
          <p:nvPr/>
        </p:nvSpPr>
        <p:spPr>
          <a:xfrm>
            <a:off x="2411413" y="6021388"/>
            <a:ext cx="568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灯的亮度决定于</a:t>
            </a:r>
            <a:r>
              <a:rPr kumimoji="0" lang="zh-CN" altLang="en-US" b="1" kern="1200" cap="none" spc="0" normalizeH="0" baseline="0" noProof="1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灯的实际功率</a:t>
            </a:r>
            <a:r>
              <a:rPr kumimoji="0" lang="zh-CN" altLang="en-US" kern="1200" cap="none" spc="0" normalizeH="0" baseline="0" noProof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0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2051050" y="430213"/>
            <a:ext cx="6696075" cy="6022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400" b="1" kern="1200" cap="none" spc="0" normalizeH="0" baseline="0" noProof="1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書法家淡古印" pitchFamily="1" charset="-120"/>
                <a:cs typeface="+mn-cs"/>
              </a:rPr>
              <a:t>评估：</a:t>
            </a:r>
          </a:p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  <a:hlinkClick r:id="rId2" action="ppaction://hlinksldjump"/>
              </a:rPr>
              <a:t>1.</a:t>
            </a:r>
            <a:r>
              <a:rPr kumimoji="0" lang="zh-CN" altLang="en-US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实验中需对小灯泡的电功率至少进行三次测量，能否根据三次测量数据计算出小灯泡的平均电功率，为什么？</a:t>
            </a:r>
          </a:p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  <a:hlinkClick r:id="rId3" action="ppaction://hlinksldjump"/>
              </a:rPr>
              <a:t>2.</a:t>
            </a:r>
            <a:r>
              <a:rPr kumimoji="0" lang="zh-CN" altLang="en-US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分析三次实验中的相关数据你发现了什么？想到了哪些问题？</a:t>
            </a:r>
          </a:p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  <a:hlinkClick r:id="rId4" action="ppaction://hlinksldjump"/>
              </a:rPr>
              <a:t>3</a:t>
            </a:r>
            <a:r>
              <a:rPr kumimoji="0" lang="en-US" altLang="zh-CN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.</a:t>
            </a:r>
            <a:r>
              <a:rPr kumimoji="0" lang="zh-CN" altLang="en-US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小灯泡的实际功率、发光情况是怎样随它两端电压而改变的？如果用</a:t>
            </a:r>
            <a:r>
              <a:rPr kumimoji="0" lang="en-US" altLang="zh-CN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P—U</a:t>
            </a:r>
            <a:r>
              <a:rPr kumimoji="0" lang="zh-CN" altLang="en-US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图象表示变化的规律，图象会是什么样的？</a:t>
            </a:r>
          </a:p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4.</a:t>
            </a:r>
            <a:r>
              <a:rPr kumimoji="0" lang="zh-CN" altLang="en-US" b="1" kern="1200" cap="none" spc="0" normalizeH="0" baseline="0" noProof="1">
                <a:solidFill>
                  <a:srgbClr val="00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将本次实验步骤与用伏安法测小灯泡电阻的相比较，有什么相同点和不同点？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6385"/>
          <p:cNvSpPr/>
          <p:nvPr/>
        </p:nvSpPr>
        <p:spPr>
          <a:xfrm>
            <a:off x="1763713" y="334963"/>
            <a:ext cx="7367587" cy="648176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defTabSz="914400">
              <a:lnSpc>
                <a:spcPct val="110000"/>
              </a:lnSpc>
              <a:tabLst>
                <a:tab pos="457200" algn="l"/>
              </a:tabLst>
            </a:pPr>
            <a:r>
              <a:rPr lang="zh-CN" altLang="en-US" sz="2400" b="1">
                <a:solidFill>
                  <a:srgbClr val="006699"/>
                </a:solidFill>
                <a:latin typeface="Times New Roman" panose="02020603050405020304" pitchFamily="2" charset="0"/>
              </a:rPr>
              <a:t>伏安法测小灯泡的电功率与伏安法测小灯泡电阻的实验的异同点：</a:t>
            </a:r>
          </a:p>
          <a:p>
            <a:pPr defTabSz="914400">
              <a:lnSpc>
                <a:spcPct val="110000"/>
              </a:lnSpc>
              <a:tabLst>
                <a:tab pos="457200" algn="l"/>
              </a:tabLst>
            </a:pPr>
            <a:r>
              <a:rPr lang="en-US" altLang="zh-CN" sz="2200" b="1">
                <a:solidFill>
                  <a:schemeClr val="hlink"/>
                </a:solidFill>
                <a:latin typeface="Times New Roman" panose="02020603050405020304" pitchFamily="2" charset="0"/>
              </a:rPr>
              <a:t>〈</a:t>
            </a:r>
            <a:r>
              <a:rPr lang="zh-CN" altLang="en-US" sz="2200" b="1">
                <a:solidFill>
                  <a:schemeClr val="hlink"/>
                </a:solidFill>
                <a:latin typeface="Times New Roman" panose="02020603050405020304" pitchFamily="2" charset="0"/>
              </a:rPr>
              <a:t>相同点</a:t>
            </a:r>
            <a:r>
              <a:rPr lang="en-US" altLang="zh-CN" sz="2200" b="1">
                <a:solidFill>
                  <a:schemeClr val="hlink"/>
                </a:solidFill>
                <a:latin typeface="Times New Roman" panose="02020603050405020304" pitchFamily="2" charset="0"/>
              </a:rPr>
              <a:t>〉</a:t>
            </a:r>
          </a:p>
          <a:p>
            <a:pPr defTabSz="914400">
              <a:lnSpc>
                <a:spcPct val="110000"/>
              </a:lnSpc>
              <a:tabLst>
                <a:tab pos="457200" algn="l"/>
              </a:tabLst>
            </a:pPr>
            <a:r>
              <a:rPr lang="en-US" altLang="zh-CN" sz="2200" b="1">
                <a:solidFill>
                  <a:srgbClr val="003300"/>
                </a:solidFill>
                <a:latin typeface="Times New Roman" panose="02020603050405020304" pitchFamily="2" charset="0"/>
              </a:rPr>
              <a:t>①</a:t>
            </a: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伏安法测小灯泡电功率和伏安法测小灯泡电阻的实验电路</a:t>
            </a:r>
            <a:r>
              <a:rPr lang="zh-CN" altLang="en-US" sz="22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</a:t>
            </a: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，可以采用同一电路。</a:t>
            </a:r>
          </a:p>
          <a:p>
            <a:pPr defTabSz="914400">
              <a:lnSpc>
                <a:spcPct val="110000"/>
              </a:lnSpc>
              <a:tabLst>
                <a:tab pos="457200" algn="l"/>
              </a:tabLst>
            </a:pP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②实验方法相同，都采用间接测量法，都叫伏安法。</a:t>
            </a:r>
          </a:p>
          <a:p>
            <a:pPr defTabSz="914400">
              <a:lnSpc>
                <a:spcPct val="110000"/>
              </a:lnSpc>
              <a:tabLst>
                <a:tab pos="457200" algn="l"/>
              </a:tabLst>
            </a:pP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③测量的物理量都相同，都测</a:t>
            </a:r>
            <a:r>
              <a:rPr lang="zh-CN" altLang="en-US" sz="22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</a:t>
            </a: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和</a:t>
            </a:r>
            <a:r>
              <a:rPr lang="zh-CN" altLang="en-US" sz="22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</a:t>
            </a: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，间接地计算出电阻</a:t>
            </a:r>
            <a:r>
              <a:rPr lang="en-US" altLang="zh-CN" sz="2200" b="1">
                <a:solidFill>
                  <a:srgbClr val="003300"/>
                </a:solidFill>
                <a:latin typeface="Times New Roman" panose="02020603050405020304" pitchFamily="2" charset="0"/>
              </a:rPr>
              <a:t>R</a:t>
            </a: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或实际功率</a:t>
            </a:r>
            <a:r>
              <a:rPr lang="en-US" altLang="zh-CN" sz="2200" b="1">
                <a:solidFill>
                  <a:srgbClr val="003300"/>
                </a:solidFill>
                <a:latin typeface="Times New Roman" panose="02020603050405020304" pitchFamily="2" charset="0"/>
              </a:rPr>
              <a:t>P</a:t>
            </a: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实。</a:t>
            </a:r>
          </a:p>
          <a:p>
            <a:pPr defTabSz="914400">
              <a:lnSpc>
                <a:spcPct val="110000"/>
              </a:lnSpc>
              <a:tabLst>
                <a:tab pos="457200" algn="l"/>
              </a:tabLst>
            </a:pPr>
            <a:r>
              <a:rPr lang="en-US" altLang="zh-CN" sz="2200" b="1">
                <a:solidFill>
                  <a:schemeClr val="hlink"/>
                </a:solidFill>
                <a:latin typeface="Times New Roman" panose="02020603050405020304" pitchFamily="2" charset="0"/>
              </a:rPr>
              <a:t>〈</a:t>
            </a:r>
            <a:r>
              <a:rPr lang="zh-CN" altLang="en-US" sz="2200" b="1">
                <a:solidFill>
                  <a:schemeClr val="hlink"/>
                </a:solidFill>
                <a:latin typeface="Times New Roman" panose="02020603050405020304" pitchFamily="2" charset="0"/>
              </a:rPr>
              <a:t>不同点</a:t>
            </a:r>
            <a:r>
              <a:rPr lang="en-US" altLang="zh-CN" sz="2200" b="1">
                <a:solidFill>
                  <a:schemeClr val="hlink"/>
                </a:solidFill>
                <a:latin typeface="Times New Roman" panose="02020603050405020304" pitchFamily="2" charset="0"/>
              </a:rPr>
              <a:t>〉</a:t>
            </a:r>
          </a:p>
          <a:p>
            <a:pPr defTabSz="914400">
              <a:lnSpc>
                <a:spcPct val="110000"/>
              </a:lnSpc>
              <a:tabLst>
                <a:tab pos="457200" algn="l"/>
              </a:tabLst>
            </a:pPr>
            <a:r>
              <a:rPr lang="en-US" altLang="zh-CN" sz="2200" b="1">
                <a:solidFill>
                  <a:srgbClr val="003300"/>
                </a:solidFill>
                <a:latin typeface="Times New Roman" panose="02020603050405020304" pitchFamily="2" charset="0"/>
              </a:rPr>
              <a:t>①</a:t>
            </a: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实验原理不同，测小灯泡电功率的实验原理是</a:t>
            </a:r>
            <a:r>
              <a:rPr lang="zh-CN" altLang="en-US" sz="22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</a:t>
            </a: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，测小灯泡电阻的实验原理是</a:t>
            </a:r>
            <a:r>
              <a:rPr lang="zh-CN" altLang="en-US" sz="22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</a:t>
            </a:r>
            <a:r>
              <a:rPr lang="en-US" altLang="zh-CN" sz="2200" b="1">
                <a:solidFill>
                  <a:srgbClr val="003300"/>
                </a:solidFill>
                <a:latin typeface="Times New Roman" panose="02020603050405020304" pitchFamily="2" charset="0"/>
              </a:rPr>
              <a:t>.</a:t>
            </a:r>
          </a:p>
          <a:p>
            <a:pPr defTabSz="914400">
              <a:lnSpc>
                <a:spcPct val="110000"/>
              </a:lnSpc>
              <a:tabLst>
                <a:tab pos="457200" algn="l"/>
              </a:tabLst>
            </a:pP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②数据处理方法不同，测电阻时测出三个电阻值后是为了比较，从而发现灯丝的电阻随温度的变化规律，即：</a:t>
            </a:r>
            <a:r>
              <a:rPr lang="zh-CN" altLang="en-US" sz="22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                      </a:t>
            </a:r>
            <a:r>
              <a:rPr lang="zh-CN" altLang="en-US" sz="2200" b="1">
                <a:solidFill>
                  <a:srgbClr val="003300"/>
                </a:solidFill>
                <a:latin typeface="Times New Roman" panose="02020603050405020304" pitchFamily="2" charset="0"/>
              </a:rPr>
              <a:t>；而测电功率是在小于、等于、大于额定电压的情况下，求出的三个电功率值含义是不同的，不能求平均值，其目的是为了比较，从而发现灯泡的亮度的变化规律。</a:t>
            </a:r>
          </a:p>
        </p:txBody>
      </p:sp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7409"/>
          <p:cNvSpPr txBox="1"/>
          <p:nvPr/>
        </p:nvSpPr>
        <p:spPr>
          <a:xfrm>
            <a:off x="2017713" y="1627188"/>
            <a:ext cx="6911975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b="1">
                <a:solidFill>
                  <a:srgbClr val="0033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1.一位同学,连接好电路，在闭合开关时发现小灯泡不亮，电流表无示数，但电压表有示数，请分析电路中可能出现的故障:</a:t>
            </a:r>
          </a:p>
        </p:txBody>
      </p:sp>
      <p:sp>
        <p:nvSpPr>
          <p:cNvPr id="17411" name="文本框 17410"/>
          <p:cNvSpPr txBox="1"/>
          <p:nvPr/>
        </p:nvSpPr>
        <p:spPr>
          <a:xfrm>
            <a:off x="2124075" y="3933825"/>
            <a:ext cx="6829425" cy="1444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b="1">
                <a:solidFill>
                  <a:srgbClr val="0033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2.另一位同学在连接好电路后，闭合开关，发现小灯泡特别亮，这说明他在闭和开关前没有</a:t>
            </a:r>
            <a:r>
              <a:rPr lang="zh-CN" altLang="en-US" sz="3200" b="1">
                <a:solidFill>
                  <a:srgbClr val="0033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:</a:t>
            </a:r>
            <a:endParaRPr lang="zh-CN" altLang="en-US" sz="3200">
              <a:solidFill>
                <a:srgbClr val="0033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7412" name="文本框 17411"/>
          <p:cNvSpPr txBox="1"/>
          <p:nvPr/>
        </p:nvSpPr>
        <p:spPr>
          <a:xfrm>
            <a:off x="2170113" y="5589588"/>
            <a:ext cx="6858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hlink"/>
                </a:solidFill>
                <a:latin typeface="Tahoma" panose="020B0604030504040204" pitchFamily="2" charset="0"/>
                <a:ea typeface="隶书" panose="02010509060101010101" pitchFamily="1" charset="-122"/>
              </a:rPr>
              <a:t>将滑动变阻器的滑片放在最大阻值处</a:t>
            </a:r>
          </a:p>
        </p:txBody>
      </p:sp>
      <p:sp>
        <p:nvSpPr>
          <p:cNvPr id="17413" name="文本框 17412"/>
          <p:cNvSpPr txBox="1"/>
          <p:nvPr/>
        </p:nvSpPr>
        <p:spPr>
          <a:xfrm>
            <a:off x="2195513" y="3211513"/>
            <a:ext cx="6096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小电灯处断路或电流表电压表的位置接反了。</a:t>
            </a:r>
          </a:p>
        </p:txBody>
      </p:sp>
      <p:pic>
        <p:nvPicPr>
          <p:cNvPr id="26630" name="图片 17413" descr="thin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3" y="763588"/>
            <a:ext cx="2735262" cy="59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uild="p"/>
      <p:bldP spid="174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8433"/>
          <p:cNvSpPr txBox="1"/>
          <p:nvPr/>
        </p:nvSpPr>
        <p:spPr>
          <a:xfrm>
            <a:off x="1897063" y="763588"/>
            <a:ext cx="6996112" cy="48688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  </a:t>
            </a:r>
            <a:r>
              <a:rPr lang="zh-CN" altLang="en-US" sz="3200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3. 在测量小灯泡的功率的实验中，某同学在连接滑动变阻器时，由于粗心，连接的电路闭合开关后，移动变阻器的滑片 时并不能改变灯泡的亮度，，请你根据以下情况来判断该同学的连接过程中分别出现了何种错误？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（1）小灯泡始终都亮时，原因：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zh-CN" altLang="en-US" sz="3200" b="1">
              <a:solidFill>
                <a:srgbClr val="003300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（2）小灯泡始终都暗时，原因</a:t>
            </a:r>
            <a:r>
              <a:rPr lang="zh-CN" altLang="en-US" b="1">
                <a:solidFill>
                  <a:srgbClr val="0033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：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1835150" y="4508500"/>
            <a:ext cx="6629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答：滑动变阻器的接线拄都接在上边了。</a:t>
            </a:r>
          </a:p>
        </p:txBody>
      </p:sp>
      <p:sp>
        <p:nvSpPr>
          <p:cNvPr id="18436" name="文本框 18435"/>
          <p:cNvSpPr txBox="1"/>
          <p:nvPr/>
        </p:nvSpPr>
        <p:spPr>
          <a:xfrm>
            <a:off x="1897063" y="5661025"/>
            <a:ext cx="6629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答：滑动变阻器的接线拄都接在下边了。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9457"/>
          <p:cNvSpPr txBox="1"/>
          <p:nvPr/>
        </p:nvSpPr>
        <p:spPr>
          <a:xfrm>
            <a:off x="1793875" y="620713"/>
            <a:ext cx="7315200" cy="15541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FF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3200" b="1">
                <a:solidFill>
                  <a:srgbClr val="FFFFFF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4.</a:t>
            </a:r>
            <a:r>
              <a:rPr lang="zh-CN" altLang="en-US" sz="3200" b="1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 </a:t>
            </a:r>
            <a:r>
              <a:rPr lang="zh-CN" altLang="en-US" sz="3200" b="1">
                <a:solidFill>
                  <a:srgbClr val="FFFFFF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某同学在实验时得到如下表格，该实验现象和数据记录都正确，你能指出他设计的表格的错误吗？</a:t>
            </a:r>
            <a:endParaRPr lang="zh-CN" altLang="en-US" sz="3200">
              <a:solidFill>
                <a:srgbClr val="FFFFFF"/>
              </a:solidFill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graphicFrame>
        <p:nvGraphicFramePr>
          <p:cNvPr id="19459" name="表格 19458"/>
          <p:cNvGraphicFramePr>
            <a:graphicFrameLocks noGrp="1"/>
          </p:cNvGraphicFramePr>
          <p:nvPr/>
        </p:nvGraphicFramePr>
        <p:xfrm>
          <a:off x="1979613" y="2438400"/>
          <a:ext cx="6553200" cy="283527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64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实验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次数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电压/</a:t>
                      </a: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电流/</a:t>
                      </a: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亮度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电功率/</a:t>
                      </a: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平均电功率/</a:t>
                      </a: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1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2.20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0.28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比正常暗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    0.62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0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0.76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2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2.50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0.30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正常发光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   0.75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3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2.80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0.32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</a:rPr>
                        <a:t>比正常亮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b="1">
                          <a:solidFill>
                            <a:srgbClr val="FFFFFF"/>
                          </a:solidFill>
                        </a:rPr>
                        <a:t>   0.90</a:t>
                      </a:r>
                      <a:endParaRPr lang="zh-CN" altLang="en-US" sz="2000" b="1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94" name="文本框 19493"/>
          <p:cNvSpPr txBox="1"/>
          <p:nvPr/>
        </p:nvSpPr>
        <p:spPr>
          <a:xfrm>
            <a:off x="2514600" y="56388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anose="02010509060101010101" pitchFamily="1" charset="-122"/>
                <a:cs typeface="+mn-cs"/>
              </a:rPr>
              <a:t>答：不应该设计求</a:t>
            </a:r>
            <a:r>
              <a:rPr kumimoji="0" lang="zh-CN" altLang="en-US" sz="2000" b="1" kern="1200" cap="none" spc="0" normalizeH="0" baseline="0" noProof="1">
                <a:solidFill>
                  <a:srgbClr val="FFFF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平均电功率没有必要</a:t>
            </a:r>
            <a:r>
              <a:rPr kumimoji="0" lang="zh-CN" altLang="en-US" sz="2000" b="1" kern="1200" cap="none" spc="0" normalizeH="0" baseline="0" noProof="1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。</a:t>
            </a:r>
          </a:p>
        </p:txBody>
      </p:sp>
      <p:sp>
        <p:nvSpPr>
          <p:cNvPr id="19495" name="动作按钮: 后退或前一项 19494">
            <a:hlinkClick r:id="rId2" action="ppaction://hlinksldjump"/>
          </p:cNvPr>
          <p:cNvSpPr/>
          <p:nvPr/>
        </p:nvSpPr>
        <p:spPr>
          <a:xfrm>
            <a:off x="8172450" y="6369050"/>
            <a:ext cx="666750" cy="300038"/>
          </a:xfrm>
          <a:prstGeom prst="actionButtonBackPrevious">
            <a:avLst/>
          </a:prstGeom>
          <a:solidFill>
            <a:srgbClr val="33CCFF"/>
          </a:solidFill>
          <a:ln w="9525">
            <a:noFill/>
          </a:ln>
        </p:spPr>
        <p:txBody>
          <a:bodyPr wrap="none" anchor="ctr" anchorCtr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第</a:t>
            </a:r>
            <a:r>
              <a:rPr kumimoji="0" lang="en-US" altLang="zh-CN" sz="1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1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张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048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5999"/>
          </a:blip>
          <a:srcRect b="3896"/>
          <a:stretch>
            <a:fillRect/>
          </a:stretch>
        </p:blipFill>
        <p:spPr>
          <a:xfrm>
            <a:off x="4500563" y="5251450"/>
            <a:ext cx="1862137" cy="1468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矩形 20482"/>
          <p:cNvSpPr/>
          <p:nvPr/>
        </p:nvSpPr>
        <p:spPr>
          <a:xfrm>
            <a:off x="0" y="476250"/>
            <a:ext cx="9144000" cy="5868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例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1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：如图所示是测额定电压为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3.8V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灯泡的额定功率的电路图。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1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）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a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是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表，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b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是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表。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2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）按图连好器材，测量前开关应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，滑片应滑到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点。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3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）如果小灯泡的阻值约为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10Ω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，电源由三节干电池串联组成，电流表有量程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0</a:t>
            </a:r>
            <a:r>
              <a:rPr lang="en-US" altLang="zh-CN" b="1">
                <a:solidFill>
                  <a:srgbClr val="003300"/>
                </a:solidFill>
                <a:latin typeface="Times New Roman" panose="02020603050405020304" pitchFamily="2" charset="0"/>
              </a:rPr>
              <a:t>～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0.6A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0</a:t>
            </a:r>
            <a:r>
              <a:rPr lang="en-US" altLang="zh-CN" b="1">
                <a:solidFill>
                  <a:srgbClr val="003300"/>
                </a:solidFill>
                <a:latin typeface="Times New Roman" panose="02020603050405020304" pitchFamily="2" charset="0"/>
              </a:rPr>
              <a:t>～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3A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两档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电压表量程为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0</a:t>
            </a:r>
            <a:r>
              <a:rPr lang="en-US" altLang="zh-CN" b="1">
                <a:solidFill>
                  <a:srgbClr val="003300"/>
                </a:solidFill>
                <a:latin typeface="Times New Roman" panose="02020603050405020304" pitchFamily="2" charset="0"/>
              </a:rPr>
              <a:t>～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3V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0</a:t>
            </a:r>
            <a:r>
              <a:rPr lang="en-US" altLang="zh-CN" b="1">
                <a:solidFill>
                  <a:srgbClr val="003300"/>
                </a:solidFill>
                <a:latin typeface="Times New Roman" panose="02020603050405020304" pitchFamily="2" charset="0"/>
              </a:rPr>
              <a:t>～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15V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两档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那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表量程应选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________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档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﹐b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表量程应选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________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档。</a:t>
            </a:r>
            <a:endParaRPr lang="zh-CN" altLang="en-US" sz="2400" b="1">
              <a:solidFill>
                <a:srgbClr val="003300"/>
              </a:solidFill>
              <a:latin typeface="Times New Roman" panose="02020603050405020304" pitchFamily="2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）闭合开关，发现小灯泡两端的电压只有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3.2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，滑动变阻器的滑片应向</a:t>
            </a:r>
            <a:r>
              <a:rPr lang="zh-CN" altLang="en-US" sz="2400" b="1" u="sng">
                <a:solidFill>
                  <a:srgbClr val="003300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端移动，才能使电压表示数为</a:t>
            </a:r>
            <a:r>
              <a:rPr lang="zh-CN" altLang="en-US" sz="2400" b="1" u="sng">
                <a:solidFill>
                  <a:srgbClr val="003300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V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，此时小灯泡的实际功率等于额定功率。</a:t>
            </a:r>
            <a:endParaRPr lang="zh-CN" altLang="en-US" sz="2400" b="1">
              <a:solidFill>
                <a:srgbClr val="003300"/>
              </a:solidFill>
              <a:latin typeface="Times New Roman" panose="02020603050405020304" pitchFamily="2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）要测量的数据是</a:t>
            </a:r>
            <a:r>
              <a:rPr lang="zh-CN" altLang="en-US" sz="2400" b="1" u="sng">
                <a:solidFill>
                  <a:srgbClr val="003300"/>
                </a:solidFill>
                <a:latin typeface="宋体" panose="02010600030101010101" pitchFamily="2" charset="-122"/>
              </a:rPr>
              <a:t>          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2400" b="1" u="sng">
                <a:solidFill>
                  <a:srgbClr val="003300"/>
                </a:solidFill>
                <a:latin typeface="宋体" panose="02010600030101010101" pitchFamily="2" charset="-122"/>
              </a:rPr>
              <a:t>          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，计算灯泡的额定功率公式为</a:t>
            </a:r>
            <a:r>
              <a:rPr lang="zh-CN" altLang="en-US" sz="2400" b="1" u="sng">
                <a:solidFill>
                  <a:srgbClr val="003300"/>
                </a:solidFill>
                <a:latin typeface="宋体" panose="02010600030101010101" pitchFamily="2" charset="-122"/>
              </a:rPr>
              <a:t>             </a:t>
            </a:r>
            <a:r>
              <a:rPr lang="zh-CN" altLang="en-US" sz="2400" b="1">
                <a:solidFill>
                  <a:srgbClr val="003300"/>
                </a:solidFill>
                <a:latin typeface="宋体" panose="02010600030101010101" pitchFamily="2" charset="-122"/>
              </a:rPr>
              <a:t>。</a:t>
            </a:r>
            <a:endParaRPr lang="zh-CN" altLang="en-US" sz="2400" b="1">
              <a:solidFill>
                <a:srgbClr val="003300"/>
              </a:solidFill>
              <a:latin typeface="Times New Roman" panose="02020603050405020304" pitchFamily="2" charset="0"/>
            </a:endParaRPr>
          </a:p>
          <a:p>
            <a:pPr eaLnBrk="0" hangingPunct="0">
              <a:lnSpc>
                <a:spcPct val="130000"/>
              </a:lnSpc>
            </a:pPr>
            <a:endParaRPr lang="zh-CN" altLang="en-US" sz="2400" b="1">
              <a:solidFill>
                <a:srgbClr val="0033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9700" name="矩形 20483"/>
          <p:cNvSpPr/>
          <p:nvPr/>
        </p:nvSpPr>
        <p:spPr>
          <a:xfrm>
            <a:off x="0" y="3548063"/>
            <a:ext cx="9144000" cy="0"/>
          </a:xfrm>
          <a:prstGeom prst="rect">
            <a:avLst/>
          </a:prstGeom>
          <a:noFill/>
          <a:ln w="9525">
            <a:noFill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 anchorCtr="0">
            <a:spAutoFit/>
          </a:bodyPr>
          <a:lstStyle/>
          <a:p>
            <a:endParaRPr lang="zh-CN" altLang="en-US" sz="240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1505"/>
          <p:cNvSpPr/>
          <p:nvPr/>
        </p:nvSpPr>
        <p:spPr>
          <a:xfrm>
            <a:off x="179388" y="785813"/>
            <a:ext cx="8848725" cy="55689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defTabSz="914400">
              <a:tabLst>
                <a:tab pos="457200" algn="l"/>
              </a:tabLst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例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2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：在做“测定小灯泡电功率”的实验中，已知小灯泡的额定电压为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2.5V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，电源为两节干电池，其余器材均完好。若出现以下几种现象：</a:t>
            </a:r>
          </a:p>
          <a:p>
            <a:pPr defTabSz="914400">
              <a:tabLst>
                <a:tab pos="457200" algn="l"/>
              </a:tabLst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小明同学在连接电路是，将最后一根导线接好后，就看到灯泡发光，而且很亮，同时电压表指针偏转的角度较小，你认为他在连接电路时可能存在的错误或不妥是：</a:t>
            </a:r>
          </a:p>
          <a:p>
            <a:pPr defTabSz="914400">
              <a:tabLst>
                <a:tab pos="457200" algn="l"/>
              </a:tabLst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①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                                         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；</a:t>
            </a:r>
          </a:p>
          <a:p>
            <a:pPr defTabSz="914400">
              <a:tabLst>
                <a:tab pos="457200" algn="l"/>
              </a:tabLst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②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                                         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；</a:t>
            </a:r>
          </a:p>
          <a:p>
            <a:pPr defTabSz="914400">
              <a:tabLst>
                <a:tab pos="457200" algn="l"/>
              </a:tabLst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③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                                         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；</a:t>
            </a:r>
          </a:p>
          <a:p>
            <a:pPr defTabSz="914400">
              <a:tabLst>
                <a:tab pos="457200" algn="l"/>
              </a:tabLst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2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）按图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8.3—8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连接好实验电路，闭合开关移动滑动变阻器滑片，发现电流表指针偏转，电压表指针不动，故障的原因是：</a:t>
            </a:r>
          </a:p>
          <a:p>
            <a:pPr defTabSz="914400">
              <a:tabLst>
                <a:tab pos="457200" algn="l"/>
              </a:tabLst>
            </a:pP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                  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。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         </a:t>
            </a:r>
            <a:endParaRPr lang="zh-CN" altLang="en-US" sz="2400" b="1">
              <a:solidFill>
                <a:srgbClr val="003300"/>
              </a:solidFill>
              <a:latin typeface="Times New Roman" panose="02020603050405020304" pitchFamily="2" charset="0"/>
            </a:endParaRPr>
          </a:p>
          <a:p>
            <a:pPr defTabSz="914400">
              <a:tabLst>
                <a:tab pos="457200" algn="l"/>
              </a:tabLst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3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）小明实验时，刚一试触就发现电流表的指针迅速摆过最大刻度，其可能的原因有：</a:t>
            </a:r>
          </a:p>
          <a:p>
            <a:pPr defTabSz="914400">
              <a:tabLst>
                <a:tab pos="457200" algn="l"/>
              </a:tabLst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①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               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②</a:t>
            </a:r>
            <a:r>
              <a:rPr lang="zh-CN" altLang="en-US" sz="2400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               </a:t>
            </a:r>
            <a:r>
              <a:rPr lang="zh-CN" altLang="en-US" sz="2400">
                <a:solidFill>
                  <a:srgbClr val="003300"/>
                </a:solidFill>
                <a:latin typeface="Times New Roman" panose="02020603050405020304" pitchFamily="2" charset="0"/>
              </a:rPr>
              <a:t>。</a:t>
            </a:r>
            <a:endParaRPr lang="zh-CN" altLang="en-US" sz="2400" u="sng">
              <a:solidFill>
                <a:srgbClr val="0033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30723" name="图片 2150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9998"/>
          </a:blip>
          <a:srcRect b="10481"/>
          <a:stretch>
            <a:fillRect/>
          </a:stretch>
        </p:blipFill>
        <p:spPr>
          <a:xfrm>
            <a:off x="6299200" y="2708275"/>
            <a:ext cx="1439863" cy="1319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22529"/>
          <p:cNvSpPr/>
          <p:nvPr/>
        </p:nvSpPr>
        <p:spPr>
          <a:xfrm>
            <a:off x="539750" y="547688"/>
            <a:ext cx="64643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4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）当闭合开关时，若出现以下不正常现象：</a:t>
            </a:r>
          </a:p>
        </p:txBody>
      </p:sp>
      <p:graphicFrame>
        <p:nvGraphicFramePr>
          <p:cNvPr id="22531" name="表格 22530"/>
          <p:cNvGraphicFramePr>
            <a:graphicFrameLocks noGrp="1"/>
          </p:cNvGraphicFramePr>
          <p:nvPr/>
        </p:nvGraphicFramePr>
        <p:xfrm>
          <a:off x="684213" y="979488"/>
          <a:ext cx="7775575" cy="2087880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顺序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电路中出现的不正常现象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可能的原因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灯泡的明暗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电流表示数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I/A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电压表示数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U/V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甲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不亮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0.30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乙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很亮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0.28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2.8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丙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不亮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3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81" name="矩形 22564"/>
          <p:cNvSpPr/>
          <p:nvPr/>
        </p:nvSpPr>
        <p:spPr>
          <a:xfrm>
            <a:off x="323850" y="3009900"/>
            <a:ext cx="8815388" cy="2771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defTabSz="914400">
              <a:lnSpc>
                <a:spcPct val="110000"/>
              </a:lnSpc>
              <a:buNone/>
              <a:tabLst>
                <a:tab pos="228600" algn="l"/>
              </a:tabLst>
            </a:pP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请你从下列选项中选择可能的原因填入上表中（只要填选项代号）</a:t>
            </a:r>
          </a:p>
          <a:p>
            <a:pPr defTabSz="914400" eaLnBrk="0" hangingPunct="0">
              <a:lnSpc>
                <a:spcPct val="110000"/>
              </a:lnSpc>
              <a:buFont typeface="Arial" panose="020B0604020202020204" pitchFamily="34" charset="0"/>
              <a:buAutoNum type="alphaUcPeriod"/>
              <a:tabLst>
                <a:tab pos="228600" algn="l"/>
              </a:tabLst>
            </a:pP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 电路中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ab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开路     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B.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电路中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ab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短路      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C.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滑动变阻器连入电路中的电阻太小</a:t>
            </a:r>
          </a:p>
          <a:p>
            <a:pPr defTabSz="914400" eaLnBrk="0" hangingPunct="0">
              <a:lnSpc>
                <a:spcPct val="110000"/>
              </a:lnSpc>
              <a:buNone/>
              <a:tabLst>
                <a:tab pos="228600" algn="l"/>
              </a:tabLst>
            </a:pP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5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）小刚合理地连接好电路，并按正确的顺序操作，但闭合开关后灯不亮，聪明的小刚猜想：（     ）</a:t>
            </a:r>
          </a:p>
          <a:p>
            <a:pPr defTabSz="914400" eaLnBrk="0" hangingPunct="0">
              <a:lnSpc>
                <a:spcPct val="110000"/>
              </a:lnSpc>
              <a:buNone/>
              <a:tabLst>
                <a:tab pos="228600" algn="l"/>
              </a:tabLst>
            </a:pP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A.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可能是灯丝断了    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B.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可能是变阻器开路了</a:t>
            </a:r>
          </a:p>
          <a:p>
            <a:pPr defTabSz="914400" eaLnBrk="0" hangingPunct="0">
              <a:lnSpc>
                <a:spcPct val="110000"/>
              </a:lnSpc>
              <a:buNone/>
              <a:tabLst>
                <a:tab pos="228600" algn="l"/>
              </a:tabLst>
            </a:pP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C.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可能是小灯炮短路   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D.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可能是电流表开路</a:t>
            </a:r>
          </a:p>
          <a:p>
            <a:pPr defTabSz="914400" eaLnBrk="0" hangingPunct="0">
              <a:lnSpc>
                <a:spcPct val="110000"/>
              </a:lnSpc>
              <a:buNone/>
              <a:tabLst>
                <a:tab pos="228600" algn="l"/>
              </a:tabLst>
            </a:pP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根据小刚的猜想，请你借助图中的电流表和电压表验证小刚的猜想，将电压表、电流表示数填入下表</a:t>
            </a:r>
          </a:p>
        </p:txBody>
      </p:sp>
      <p:graphicFrame>
        <p:nvGraphicFramePr>
          <p:cNvPr id="22566" name="表格 22565"/>
          <p:cNvGraphicFramePr>
            <a:graphicFrameLocks noGrp="1"/>
          </p:cNvGraphicFramePr>
          <p:nvPr/>
        </p:nvGraphicFramePr>
        <p:xfrm>
          <a:off x="1619250" y="5716588"/>
          <a:ext cx="5410200" cy="1008698"/>
        </p:xfrm>
        <a:graphic>
          <a:graphicData uri="http://schemas.openxmlformats.org/drawingml/2006/table">
            <a:tbl>
              <a:tblPr/>
              <a:tblGrid>
                <a:gridCol w="18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猜想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电流表示数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/A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电压表的示数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/V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如果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A</a:t>
                      </a: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成立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如果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B</a:t>
                      </a: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成立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title" idx="4294967295"/>
          </p:nvPr>
        </p:nvSpPr>
        <p:spPr>
          <a:xfrm>
            <a:off x="1708150" y="207963"/>
            <a:ext cx="7327900" cy="3581400"/>
          </a:xfrm>
        </p:spPr>
        <p:txBody>
          <a:bodyPr lIns="92075" tIns="46038" rIns="92075" bIns="46038" anchor="ctr" anchorCtr="0"/>
          <a:lstStyle/>
          <a:p>
            <a:r>
              <a:rPr lang="zh-CN" altLang="en-US" sz="4000" b="1" i="1">
                <a:solidFill>
                  <a:srgbClr val="0066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想想议议</a:t>
            </a:r>
            <a:r>
              <a:rPr lang="en-US" altLang="zh-CN" sz="4000" b="1" i="1">
                <a:solidFill>
                  <a:srgbClr val="0066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en-US" altLang="zh-CN" sz="4800" i="1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br>
              <a:rPr lang="en-US" altLang="zh-CN" sz="4800" i="1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4800" i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en-US" sz="32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现在我给大家一个小灯泡</a:t>
            </a:r>
            <a:r>
              <a:rPr lang="en-US" altLang="zh-CN" sz="32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32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但铭牌上只有额定电压</a:t>
            </a:r>
            <a:r>
              <a:rPr lang="en-US" altLang="zh-CN" sz="32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2.5V</a:t>
            </a:r>
            <a:r>
              <a:rPr lang="zh-CN" altLang="en-US" sz="32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，没有电功率，你们能想办法测量小灯泡的电功率吗</a:t>
            </a:r>
            <a:r>
              <a:rPr lang="en-US" altLang="zh-CN" sz="32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?</a:t>
            </a:r>
            <a:r>
              <a:rPr lang="zh-CN" altLang="en-US" sz="32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怎样测量</a:t>
            </a:r>
            <a:r>
              <a:rPr lang="en-US" altLang="zh-CN" sz="3200" b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?</a:t>
            </a:r>
          </a:p>
        </p:txBody>
      </p:sp>
      <p:sp>
        <p:nvSpPr>
          <p:cNvPr id="5123" name="任意多边形 5122"/>
          <p:cNvSpPr/>
          <p:nvPr/>
        </p:nvSpPr>
        <p:spPr>
          <a:xfrm>
            <a:off x="1835150" y="3960813"/>
            <a:ext cx="1371600" cy="381000"/>
          </a:xfrm>
          <a:custGeom>
            <a:avLst/>
            <a:gdLst/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文本框 5123"/>
          <p:cNvSpPr txBox="1"/>
          <p:nvPr/>
        </p:nvSpPr>
        <p:spPr>
          <a:xfrm>
            <a:off x="3275013" y="3889375"/>
            <a:ext cx="302418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2"/>
                </a:solidFill>
                <a:latin typeface="楷体_GB2312" pitchFamily="1" charset="-122"/>
                <a:ea typeface="楷体_GB2312" pitchFamily="1" charset="-122"/>
              </a:rPr>
              <a:t>根据公式</a:t>
            </a:r>
            <a:r>
              <a:rPr lang="en-US" altLang="zh-CN" sz="3200" b="1">
                <a:solidFill>
                  <a:schemeClr val="bg2"/>
                </a:solidFill>
                <a:latin typeface="楷体_GB2312" pitchFamily="1" charset="-122"/>
                <a:ea typeface="楷体_GB2312" pitchFamily="1" charset="-122"/>
              </a:rPr>
              <a:t>:P=UI</a:t>
            </a:r>
          </a:p>
        </p:txBody>
      </p:sp>
      <p:pic>
        <p:nvPicPr>
          <p:cNvPr id="5125" name="图片 5124" descr="gif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5" y="549275"/>
            <a:ext cx="525463" cy="96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云形标注 5125"/>
          <p:cNvSpPr/>
          <p:nvPr/>
        </p:nvSpPr>
        <p:spPr>
          <a:xfrm>
            <a:off x="2555875" y="4537075"/>
            <a:ext cx="2592388" cy="1412875"/>
          </a:xfrm>
          <a:prstGeom prst="cloudCallout">
            <a:avLst>
              <a:gd name="adj1" fmla="val 69227"/>
              <a:gd name="adj2" fmla="val -57977"/>
            </a:avLst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小灯泡两端的电压</a:t>
            </a:r>
          </a:p>
        </p:txBody>
      </p:sp>
      <p:sp>
        <p:nvSpPr>
          <p:cNvPr id="5127" name="云形标注 5126"/>
          <p:cNvSpPr/>
          <p:nvPr/>
        </p:nvSpPr>
        <p:spPr>
          <a:xfrm>
            <a:off x="5867400" y="4537075"/>
            <a:ext cx="2808288" cy="1412875"/>
          </a:xfrm>
          <a:prstGeom prst="cloudCallout">
            <a:avLst>
              <a:gd name="adj1" fmla="val -49037"/>
              <a:gd name="adj2" fmla="val -58315"/>
            </a:avLst>
          </a:prstGeom>
          <a:solidFill>
            <a:schemeClr val="bg1"/>
          </a:solidFill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流过灯泡的电流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6" grpId="0" animBg="1"/>
      <p:bldP spid="5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23553"/>
          <p:cNvSpPr/>
          <p:nvPr/>
        </p:nvSpPr>
        <p:spPr>
          <a:xfrm>
            <a:off x="468313" y="763588"/>
            <a:ext cx="8280400" cy="26479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例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3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：在测量小灯泡的电功率时，用电流表测出通过小灯泡的电流，用电压表测出小灯泡两端的电压，得到了下表中的数据，其中第三次实验中，电流表示数如图所示。</a:t>
            </a:r>
          </a:p>
          <a:p>
            <a:pPr eaLnBrk="0" hangingPunct="0"/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1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）第三次实验中电流表示数是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A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，灯泡的功率是</a:t>
            </a:r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</a:t>
            </a:r>
          </a:p>
          <a:p>
            <a:pPr eaLnBrk="0" hangingPunct="0"/>
            <a:r>
              <a:rPr lang="en-US" altLang="zh-CN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W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。</a:t>
            </a:r>
          </a:p>
          <a:p>
            <a:pPr eaLnBrk="0" hangingPunct="0"/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2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）通过分析表中的数据你有哪些发现？（写出一条）</a:t>
            </a:r>
          </a:p>
          <a:p>
            <a:pPr eaLnBrk="0" hangingPunct="0"/>
            <a:r>
              <a:rPr lang="zh-CN" altLang="en-US" sz="24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                               </a:t>
            </a:r>
            <a:endParaRPr lang="zh-CN" altLang="en-US" sz="2400" b="1">
              <a:solidFill>
                <a:srgbClr val="003300"/>
              </a:solidFill>
              <a:latin typeface="Times New Roman" panose="02020603050405020304" pitchFamily="2" charset="0"/>
            </a:endParaRPr>
          </a:p>
        </p:txBody>
      </p:sp>
      <p:graphicFrame>
        <p:nvGraphicFramePr>
          <p:cNvPr id="23555" name="表格 23554"/>
          <p:cNvGraphicFramePr>
            <a:graphicFrameLocks noGrp="1"/>
          </p:cNvGraphicFramePr>
          <p:nvPr/>
        </p:nvGraphicFramePr>
        <p:xfrm>
          <a:off x="2916238" y="3500438"/>
          <a:ext cx="5616575" cy="1875155"/>
        </p:xfrm>
        <a:graphic>
          <a:graphicData uri="http://schemas.openxmlformats.org/drawingml/2006/table">
            <a:tbl>
              <a:tblPr/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endParaRPr lang="en-US" altLang="zh-CN" sz="1800" b="1">
                        <a:solidFill>
                          <a:srgbClr val="003300"/>
                        </a:solidFill>
                        <a:cs typeface="Times New Roman" panose="02020603050405020304" pitchFamily="2" charset="0"/>
                      </a:endParaRPr>
                    </a:p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序号</a:t>
                      </a:r>
                      <a:endParaRPr lang="zh-CN" altLang="en-US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电压</a:t>
                      </a: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/V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电流</a:t>
                      </a: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/A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亮度</a:t>
                      </a:r>
                      <a:endParaRPr lang="zh-CN" altLang="en-US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功率</a:t>
                      </a: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/W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1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1.00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0.10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很暗</a:t>
                      </a:r>
                      <a:endParaRPr lang="zh-CN" altLang="en-US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0.10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2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2.00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0.18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较暗</a:t>
                      </a:r>
                      <a:endParaRPr lang="zh-CN" altLang="en-US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0.36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3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2.50</a:t>
                      </a:r>
                      <a:endParaRPr lang="en-US" altLang="zh-CN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8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较亮</a:t>
                      </a:r>
                      <a:endParaRPr lang="zh-CN" altLang="en-US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03" name="矩形 23586"/>
          <p:cNvSpPr/>
          <p:nvPr/>
        </p:nvSpPr>
        <p:spPr>
          <a:xfrm>
            <a:off x="1547813" y="4292600"/>
            <a:ext cx="9144000" cy="0"/>
          </a:xfrm>
          <a:prstGeom prst="rect">
            <a:avLst/>
          </a:prstGeom>
          <a:noFill/>
          <a:ln w="9525">
            <a:noFill/>
          </a:ln>
          <a:effectLst>
            <a:outerShdw dist="125724" dir="18900000" algn="ctr" rotWithShape="0">
              <a:srgbClr val="000099"/>
            </a:outerShdw>
          </a:effectLst>
        </p:spPr>
        <p:txBody>
          <a:bodyPr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  <p:pic>
        <p:nvPicPr>
          <p:cNvPr id="32804" name="图片 2358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b="16000"/>
          <a:stretch>
            <a:fillRect/>
          </a:stretch>
        </p:blipFill>
        <p:spPr>
          <a:xfrm>
            <a:off x="250825" y="3427413"/>
            <a:ext cx="2411413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805" name="矩形 23588"/>
          <p:cNvSpPr/>
          <p:nvPr/>
        </p:nvSpPr>
        <p:spPr>
          <a:xfrm>
            <a:off x="-182562" y="3967163"/>
            <a:ext cx="182562" cy="609600"/>
          </a:xfrm>
          <a:prstGeom prst="rect">
            <a:avLst/>
          </a:prstGeom>
          <a:noFill/>
          <a:ln w="9525">
            <a:noFill/>
          </a:ln>
          <a:effectLst>
            <a:outerShdw dist="125724" dir="18900000" algn="ctr" rotWithShape="0">
              <a:srgbClr val="000099"/>
            </a:outerShdw>
          </a:effectLst>
        </p:spPr>
        <p:txBody>
          <a:bodyPr wrap="none" anchor="ctr" anchorCtr="0">
            <a:spAutoFit/>
          </a:bodyPr>
          <a:lstStyle/>
          <a:p>
            <a:br>
              <a:rPr lang="zh-CN" altLang="en-US" sz="1000">
                <a:latin typeface="Times New Roman" panose="02020603050405020304" pitchFamily="2" charset="0"/>
              </a:rPr>
            </a:br>
            <a:endParaRPr lang="zh-CN" altLang="en-US" sz="2400">
              <a:latin typeface="Times New Roman" panose="02020603050405020304" pitchFamily="2" charset="0"/>
            </a:endParaRPr>
          </a:p>
        </p:txBody>
      </p:sp>
      <p:sp>
        <p:nvSpPr>
          <p:cNvPr id="32806" name="动作按钮: 后退或前一项 23589">
            <a:hlinkClick r:id="rId4" action="ppaction://hlinksldjump"/>
          </p:cNvPr>
          <p:cNvSpPr/>
          <p:nvPr/>
        </p:nvSpPr>
        <p:spPr>
          <a:xfrm>
            <a:off x="7667625" y="6165850"/>
            <a:ext cx="504825" cy="431800"/>
          </a:xfrm>
          <a:prstGeom prst="actionButtonBackPrevious">
            <a:avLst/>
          </a:prstGeom>
          <a:solidFill>
            <a:srgbClr val="33CCFF"/>
          </a:solidFill>
          <a:ln w="9525">
            <a:noFill/>
          </a:ln>
        </p:spPr>
        <p:txBody>
          <a:bodyPr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4577"/>
          <p:cNvSpPr/>
          <p:nvPr/>
        </p:nvSpPr>
        <p:spPr>
          <a:xfrm>
            <a:off x="250825" y="549275"/>
            <a:ext cx="8642350" cy="26527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例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4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：某班同学到实验室做“测定小灯泡额定功率”的实验，被测小灯泡的额定电压为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3.8V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，电阻为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10Ω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，实验室有以下的器材：电源（电压为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6V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），电流表（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0</a:t>
            </a:r>
            <a:r>
              <a:rPr lang="zh-CN" altLang="en-US" b="1">
                <a:solidFill>
                  <a:srgbClr val="003300"/>
                </a:solidFill>
                <a:latin typeface="Times New Roman" panose="02020603050405020304" pitchFamily="2" charset="0"/>
              </a:rPr>
              <a:t>～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0.6A,0</a:t>
            </a:r>
            <a:r>
              <a:rPr lang="zh-CN" altLang="en-US" b="1">
                <a:solidFill>
                  <a:srgbClr val="003300"/>
                </a:solidFill>
                <a:latin typeface="Times New Roman" panose="02020603050405020304" pitchFamily="2" charset="0"/>
              </a:rPr>
              <a:t>～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3A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），电压表（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0</a:t>
            </a:r>
            <a:r>
              <a:rPr lang="zh-CN" altLang="en-US" b="1">
                <a:solidFill>
                  <a:srgbClr val="003300"/>
                </a:solidFill>
                <a:latin typeface="Times New Roman" panose="02020603050405020304" pitchFamily="2" charset="0"/>
              </a:rPr>
              <a:t>～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3V,0</a:t>
            </a:r>
            <a:r>
              <a:rPr lang="zh-CN" altLang="en-US" b="1">
                <a:solidFill>
                  <a:srgbClr val="003300"/>
                </a:solidFill>
                <a:latin typeface="Times New Roman" panose="02020603050405020304" pitchFamily="2" charset="0"/>
              </a:rPr>
              <a:t>～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15V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），开关各一只，导线若干，滑动变阻器三只：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R</a:t>
            </a:r>
            <a:r>
              <a:rPr lang="en-US" altLang="zh-CN" sz="2000" b="1" baseline="-25000">
                <a:solidFill>
                  <a:srgbClr val="003300"/>
                </a:solidFill>
                <a:latin typeface="Times New Roman" panose="02020603050405020304" pitchFamily="2" charset="0"/>
              </a:rPr>
              <a:t>1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5Ω 0.5A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），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R</a:t>
            </a:r>
            <a:r>
              <a:rPr lang="en-US" altLang="zh-CN" sz="2000" b="1" baseline="-25000">
                <a:solidFill>
                  <a:srgbClr val="003300"/>
                </a:solidFill>
                <a:latin typeface="Times New Roman" panose="02020603050405020304" pitchFamily="2" charset="0"/>
              </a:rPr>
              <a:t>2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(10Ω 0.5A)R</a:t>
            </a:r>
            <a:r>
              <a:rPr lang="en-US" altLang="zh-CN" sz="2000" b="1" baseline="-25000">
                <a:solidFill>
                  <a:srgbClr val="003300"/>
                </a:solidFill>
                <a:latin typeface="Times New Roman" panose="02020603050405020304" pitchFamily="2" charset="0"/>
              </a:rPr>
              <a:t>3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(50</a:t>
            </a:r>
            <a:r>
              <a:rPr lang="el-GR" altLang="en-US" sz="2000" b="1">
                <a:solidFill>
                  <a:srgbClr val="003300"/>
                </a:solidFill>
                <a:latin typeface="宋体" panose="02010600030101010101" pitchFamily="2" charset="-122"/>
              </a:rPr>
              <a:t>Ω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  1A)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。同学们设计的电路如图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8—3—12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所示：</a:t>
            </a:r>
          </a:p>
          <a:p>
            <a:pPr eaLnBrk="0" hangingPunct="0"/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1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）电压表应选用</a:t>
            </a:r>
            <a:r>
              <a:rPr lang="zh-CN" altLang="en-US" sz="20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档，滑动变阻器应选用</a:t>
            </a:r>
            <a:r>
              <a:rPr lang="zh-CN" altLang="en-US" sz="20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（选填“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R</a:t>
            </a:r>
            <a:r>
              <a:rPr lang="en-US" altLang="zh-CN" sz="2000" b="1" baseline="-25000">
                <a:solidFill>
                  <a:srgbClr val="003300"/>
                </a:solidFill>
                <a:latin typeface="Times New Roman" panose="02020603050405020304" pitchFamily="2" charset="0"/>
              </a:rPr>
              <a:t>1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”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，“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R</a:t>
            </a:r>
            <a:r>
              <a:rPr lang="en-US" altLang="zh-CN" sz="2000" b="1" baseline="-25000">
                <a:solidFill>
                  <a:srgbClr val="003300"/>
                </a:solidFill>
                <a:latin typeface="Times New Roman" panose="02020603050405020304" pitchFamily="2" charset="0"/>
              </a:rPr>
              <a:t>2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”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，“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R</a:t>
            </a:r>
            <a:r>
              <a:rPr lang="en-US" altLang="zh-CN" sz="2000" b="1" baseline="-25000">
                <a:solidFill>
                  <a:srgbClr val="003300"/>
                </a:solidFill>
                <a:latin typeface="Times New Roman" panose="02020603050405020304" pitchFamily="2" charset="0"/>
              </a:rPr>
              <a:t>3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”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）；</a:t>
            </a:r>
          </a:p>
          <a:p>
            <a:pPr eaLnBrk="0" hangingPunct="0"/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2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）下表为某小组的实验记录分析表：</a:t>
            </a:r>
          </a:p>
        </p:txBody>
      </p:sp>
      <p:graphicFrame>
        <p:nvGraphicFramePr>
          <p:cNvPr id="24579" name="表格 24578"/>
          <p:cNvGraphicFramePr>
            <a:graphicFrameLocks noGrp="1"/>
          </p:cNvGraphicFramePr>
          <p:nvPr/>
        </p:nvGraphicFramePr>
        <p:xfrm>
          <a:off x="539750" y="3284538"/>
          <a:ext cx="7921625" cy="1586548"/>
        </p:xfrm>
        <a:graphic>
          <a:graphicData uri="http://schemas.openxmlformats.org/drawingml/2006/table">
            <a:tbl>
              <a:tblPr/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endParaRPr lang="en-US" altLang="zh-CN" sz="1600" b="1">
                        <a:solidFill>
                          <a:srgbClr val="003300"/>
                        </a:solidFill>
                        <a:cs typeface="Times New Roman" panose="02020603050405020304" pitchFamily="2" charset="0"/>
                      </a:endParaRPr>
                    </a:p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实验序号</a:t>
                      </a:r>
                      <a:endParaRPr lang="zh-CN" altLang="en-US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电压表示数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/V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电流表示数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/A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功率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/W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zh-CN" altLang="en-US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额定功率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/W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1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3.0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0.36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1.08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P</a:t>
                      </a:r>
                      <a:r>
                        <a:rPr lang="zh-CN" altLang="en-US" sz="1600" b="1" baseline="-25000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额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=1.0+1.52+1.89</a:t>
                      </a:r>
                      <a:r>
                        <a:rPr lang="en-US" altLang="zh-CN" sz="1600" b="1">
                          <a:solidFill>
                            <a:srgbClr val="003300"/>
                          </a:solidFill>
                          <a:latin typeface="宋体" panose="02010600030101010101" pitchFamily="2" charset="-122"/>
                          <a:cs typeface="Times New Roman" panose="02020603050405020304" pitchFamily="2" charset="0"/>
                        </a:rPr>
                        <a:t>)÷3=1.50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2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3.8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0.4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1.52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3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4.5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0.42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600" b="1">
                          <a:solidFill>
                            <a:srgbClr val="003300"/>
                          </a:solidFill>
                          <a:cs typeface="Times New Roman" panose="02020603050405020304" pitchFamily="2" charset="0"/>
                        </a:rPr>
                        <a:t>1.8</a:t>
                      </a:r>
                      <a:endParaRPr lang="en-US" altLang="zh-CN" sz="1600" b="1">
                        <a:solidFill>
                          <a:srgbClr val="0033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25" name="矩形 24608"/>
          <p:cNvSpPr/>
          <p:nvPr/>
        </p:nvSpPr>
        <p:spPr>
          <a:xfrm>
            <a:off x="395288" y="4868863"/>
            <a:ext cx="4608512" cy="16795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老师认为该小组数据处理过程有误，你认为正确的测量结果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P</a:t>
            </a:r>
            <a:r>
              <a:rPr lang="zh-CN" altLang="en-US" sz="2000" b="1" baseline="-25000">
                <a:solidFill>
                  <a:srgbClr val="003300"/>
                </a:solidFill>
                <a:latin typeface="Times New Roman" panose="02020603050405020304" pitchFamily="2" charset="0"/>
              </a:rPr>
              <a:t>额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=</a:t>
            </a:r>
            <a:r>
              <a:rPr lang="en-US" altLang="zh-CN" sz="20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W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。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2000" b="1">
                <a:solidFill>
                  <a:srgbClr val="003300"/>
                </a:solidFill>
                <a:latin typeface="Times New Roman" panose="02020603050405020304" pitchFamily="2" charset="0"/>
              </a:rPr>
              <a:t>3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）根据这个电路，还可以完成的实验是</a:t>
            </a:r>
            <a:r>
              <a:rPr lang="zh-CN" altLang="en-US" sz="2000" b="1" u="sng">
                <a:solidFill>
                  <a:srgbClr val="003300"/>
                </a:solidFill>
                <a:latin typeface="Times New Roman" panose="02020603050405020304" pitchFamily="2" charset="0"/>
              </a:rPr>
              <a:t>                        </a:t>
            </a:r>
            <a:r>
              <a:rPr lang="zh-CN" altLang="en-US" sz="2000" b="1">
                <a:solidFill>
                  <a:srgbClr val="003300"/>
                </a:solidFill>
                <a:latin typeface="Times New Roman" panose="02020603050405020304" pitchFamily="2" charset="0"/>
              </a:rPr>
              <a:t>。</a:t>
            </a:r>
          </a:p>
        </p:txBody>
      </p:sp>
      <p:pic>
        <p:nvPicPr>
          <p:cNvPr id="33826" name="图片 2460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5999"/>
          </a:blip>
          <a:srcRect b="12004"/>
          <a:stretch>
            <a:fillRect/>
          </a:stretch>
        </p:blipFill>
        <p:spPr>
          <a:xfrm>
            <a:off x="5940425" y="4868863"/>
            <a:ext cx="2165350" cy="1512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25601"/>
          <p:cNvSpPr/>
          <p:nvPr/>
        </p:nvSpPr>
        <p:spPr>
          <a:xfrm>
            <a:off x="539750" y="725488"/>
            <a:ext cx="8208963" cy="50212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    某同学用导线把电源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(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电压为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4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．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5V)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、开关、电流表、标有“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20Ω 2A”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字样滑动变阻器、小灯泡连成串联电路进行实验，而灯泡上只有所标“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0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．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2A”(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指小灯泡正常工作电流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)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字样清晰可见．闭合开关后，他调节滑动变阻器的滑片位置，使小灯泡正常发光，这时他发现滑片的位置恰好在中点上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(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即滑动变阻器连入电路的电阻为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10Ω)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．经过思考、分析，该同学得出了小灯泡的额定功率．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      (1)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请画出该同学的实验电路图；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      </a:t>
            </a: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(2)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简要说明该同学如何判定小灯泡是正常发光的；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3300"/>
                </a:solidFill>
                <a:latin typeface="Times New Roman" panose="02020603050405020304" pitchFamily="2" charset="0"/>
              </a:rPr>
              <a:t>      (3)</a:t>
            </a:r>
            <a:r>
              <a:rPr lang="zh-CN" altLang="en-US" sz="2400" b="1">
                <a:solidFill>
                  <a:srgbClr val="003300"/>
                </a:solidFill>
                <a:latin typeface="Times New Roman" panose="02020603050405020304" pitchFamily="2" charset="0"/>
              </a:rPr>
              <a:t>求出小灯泡的额定功率。</a:t>
            </a:r>
          </a:p>
        </p:txBody>
      </p:sp>
    </p:spTree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6625"/>
          <p:cNvSpPr/>
          <p:nvPr/>
        </p:nvSpPr>
        <p:spPr>
          <a:xfrm>
            <a:off x="1979613" y="836613"/>
            <a:ext cx="3970337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buFontTx/>
            </a:pPr>
            <a:r>
              <a:rPr lang="zh-CN" altLang="en-US" sz="4400">
                <a:solidFill>
                  <a:srgbClr val="003300"/>
                </a:solidFill>
                <a:latin typeface="Times New Roman" panose="02020603050405020304" pitchFamily="2" charset="0"/>
              </a:rPr>
              <a:t>拓展延伸：</a:t>
            </a:r>
          </a:p>
        </p:txBody>
      </p:sp>
      <p:sp>
        <p:nvSpPr>
          <p:cNvPr id="35843" name="矩形 26626"/>
          <p:cNvSpPr/>
          <p:nvPr/>
        </p:nvSpPr>
        <p:spPr>
          <a:xfrm>
            <a:off x="2124075" y="2636838"/>
            <a:ext cx="6502400" cy="12271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</a:pPr>
            <a:r>
              <a:rPr lang="zh-CN" altLang="en-US" sz="3600" b="1">
                <a:solidFill>
                  <a:srgbClr val="003300"/>
                </a:solidFill>
                <a:latin typeface="Times New Roman" panose="02020603050405020304" pitchFamily="2" charset="0"/>
              </a:rPr>
              <a:t>如何测家用电冰箱的功率？它原理是什么？</a:t>
            </a:r>
          </a:p>
        </p:txBody>
      </p:sp>
      <p:sp>
        <p:nvSpPr>
          <p:cNvPr id="26628" name="文本框 26627"/>
          <p:cNvSpPr txBox="1"/>
          <p:nvPr/>
        </p:nvSpPr>
        <p:spPr>
          <a:xfrm>
            <a:off x="2339975" y="4221163"/>
            <a:ext cx="5472113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器材：电能表、钟表</a:t>
            </a: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原理：</a:t>
            </a:r>
            <a:r>
              <a:rPr kumimoji="0" lang="en-US" altLang="zh-CN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P=W/t</a:t>
            </a:r>
            <a:endParaRPr kumimoji="0" lang="zh-CN" altLang="en-US" kern="1200" cap="none" spc="0" normalizeH="0" baseline="0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6145"/>
          <p:cNvSpPr txBox="1"/>
          <p:nvPr/>
        </p:nvSpPr>
        <p:spPr>
          <a:xfrm>
            <a:off x="1952625" y="1265238"/>
            <a:ext cx="2514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9933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1.实验目的：</a:t>
            </a:r>
          </a:p>
        </p:txBody>
      </p:sp>
      <p:sp>
        <p:nvSpPr>
          <p:cNvPr id="6147" name="文本框 6146"/>
          <p:cNvSpPr txBox="1"/>
          <p:nvPr/>
        </p:nvSpPr>
        <p:spPr>
          <a:xfrm>
            <a:off x="2562225" y="1731963"/>
            <a:ext cx="6113463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2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测定小灯泡的额定功率和实际功率</a:t>
            </a:r>
          </a:p>
        </p:txBody>
      </p:sp>
      <p:sp>
        <p:nvSpPr>
          <p:cNvPr id="6148" name="文本框 6147"/>
          <p:cNvSpPr txBox="1"/>
          <p:nvPr/>
        </p:nvSpPr>
        <p:spPr>
          <a:xfrm>
            <a:off x="2028825" y="2193925"/>
            <a:ext cx="2514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9933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2.实验原理：</a:t>
            </a:r>
          </a:p>
        </p:txBody>
      </p:sp>
      <p:sp>
        <p:nvSpPr>
          <p:cNvPr id="6149" name="文本框 6148"/>
          <p:cNvSpPr txBox="1"/>
          <p:nvPr/>
        </p:nvSpPr>
        <p:spPr>
          <a:xfrm>
            <a:off x="2028825" y="2740025"/>
            <a:ext cx="4683125" cy="1282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9933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3.应该测量的物理量: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9933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  是_</a:t>
            </a:r>
            <a:r>
              <a:rPr lang="zh-CN" altLang="en-US" b="1">
                <a:solidFill>
                  <a:schemeClr val="accent2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______</a:t>
            </a:r>
            <a:r>
              <a:rPr lang="zh-CN" altLang="en-US" b="1">
                <a:solidFill>
                  <a:srgbClr val="FF9933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和</a:t>
            </a:r>
            <a:r>
              <a:rPr lang="zh-CN" altLang="en-US" b="1">
                <a:latin typeface="隶书" panose="02010509060101010101" pitchFamily="1" charset="-122"/>
                <a:ea typeface="隶书" panose="02010509060101010101" pitchFamily="1" charset="-122"/>
              </a:rPr>
              <a:t>_</a:t>
            </a:r>
            <a:r>
              <a:rPr lang="zh-CN" altLang="en-US" b="1">
                <a:solidFill>
                  <a:schemeClr val="accent2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_____。</a:t>
            </a:r>
          </a:p>
        </p:txBody>
      </p:sp>
      <p:sp>
        <p:nvSpPr>
          <p:cNvPr id="6150" name="文本框 6149"/>
          <p:cNvSpPr txBox="1"/>
          <p:nvPr/>
        </p:nvSpPr>
        <p:spPr>
          <a:xfrm>
            <a:off x="2967038" y="3417888"/>
            <a:ext cx="1143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电压</a:t>
            </a:r>
          </a:p>
        </p:txBody>
      </p:sp>
      <p:sp>
        <p:nvSpPr>
          <p:cNvPr id="6151" name="文本框 6150"/>
          <p:cNvSpPr txBox="1"/>
          <p:nvPr/>
        </p:nvSpPr>
        <p:spPr>
          <a:xfrm>
            <a:off x="4543425" y="342582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2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电流</a:t>
            </a:r>
          </a:p>
        </p:txBody>
      </p:sp>
      <p:sp>
        <p:nvSpPr>
          <p:cNvPr id="15368" name="文本框 6151"/>
          <p:cNvSpPr txBox="1"/>
          <p:nvPr/>
        </p:nvSpPr>
        <p:spPr>
          <a:xfrm>
            <a:off x="1952625" y="579438"/>
            <a:ext cx="2590800" cy="701675"/>
          </a:xfrm>
          <a:prstGeom prst="rect">
            <a:avLst/>
          </a:prstGeom>
          <a:noFill/>
          <a:ln w="9525">
            <a:noFill/>
          </a:ln>
          <a:scene3d>
            <a:camera prst="legacyObliqueTopLeft">
              <a:rot lat="0" lon="0" rev="0"/>
            </a:camera>
            <a:lightRig rig="legacyNormal3" dir="b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chemeClr val="hlink"/>
                </a:solidFill>
                <a:latin typeface="Tahoma" panose="020B0604030504040204" pitchFamily="2" charset="0"/>
                <a:ea typeface="黑体" panose="02010609060101010101" pitchFamily="2" charset="-122"/>
              </a:rPr>
              <a:t>实验探究：</a:t>
            </a:r>
          </a:p>
        </p:txBody>
      </p:sp>
      <p:sp>
        <p:nvSpPr>
          <p:cNvPr id="6153" name="文本框 6152"/>
          <p:cNvSpPr txBox="1"/>
          <p:nvPr/>
        </p:nvSpPr>
        <p:spPr>
          <a:xfrm>
            <a:off x="4772025" y="2193925"/>
            <a:ext cx="1447800" cy="641350"/>
          </a:xfrm>
          <a:prstGeom prst="rect">
            <a:avLst/>
          </a:prstGeom>
          <a:noFill/>
          <a:ln w="9525">
            <a:noFill/>
          </a:ln>
          <a:scene3d>
            <a:camera prst="legacyObliqueTopLeft">
              <a:rot lat="0" lon="0" rev="0"/>
            </a:camera>
            <a:lightRig rig="legacyNormal3" dir="b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chemeClr val="bg2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P=UI</a:t>
            </a:r>
          </a:p>
        </p:txBody>
      </p:sp>
      <p:sp>
        <p:nvSpPr>
          <p:cNvPr id="6154" name="文本框 6153"/>
          <p:cNvSpPr txBox="1"/>
          <p:nvPr/>
        </p:nvSpPr>
        <p:spPr>
          <a:xfrm>
            <a:off x="2028825" y="3887788"/>
            <a:ext cx="5791200" cy="2565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hlink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4.实验器材</a:t>
            </a:r>
            <a:r>
              <a:rPr lang="zh-CN" altLang="en-US" b="1">
                <a:solidFill>
                  <a:schemeClr val="hlink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：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hlink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  额定电压为2.5</a:t>
            </a:r>
            <a:r>
              <a:rPr lang="en-US" altLang="zh-CN" b="1">
                <a:solidFill>
                  <a:schemeClr val="hlink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V</a:t>
            </a:r>
            <a:r>
              <a:rPr lang="zh-CN" altLang="en-US" b="1">
                <a:solidFill>
                  <a:schemeClr val="hlink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的小灯泡一个，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hlink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  _________，开关，滑动变阻器，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hlink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  _________，________，导线若干。</a:t>
            </a:r>
          </a:p>
        </p:txBody>
      </p:sp>
      <p:sp>
        <p:nvSpPr>
          <p:cNvPr id="6155" name="文本框 6154"/>
          <p:cNvSpPr txBox="1"/>
          <p:nvPr/>
        </p:nvSpPr>
        <p:spPr>
          <a:xfrm>
            <a:off x="2455863" y="52197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电压表</a:t>
            </a:r>
          </a:p>
        </p:txBody>
      </p:sp>
      <p:sp>
        <p:nvSpPr>
          <p:cNvPr id="6156" name="文本框 6155"/>
          <p:cNvSpPr txBox="1"/>
          <p:nvPr/>
        </p:nvSpPr>
        <p:spPr>
          <a:xfrm>
            <a:off x="2447925" y="5867400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电流表</a:t>
            </a:r>
          </a:p>
        </p:txBody>
      </p:sp>
      <p:sp>
        <p:nvSpPr>
          <p:cNvPr id="6157" name="文本框 6156"/>
          <p:cNvSpPr txBox="1"/>
          <p:nvPr/>
        </p:nvSpPr>
        <p:spPr>
          <a:xfrm>
            <a:off x="4556125" y="58674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  <a:ea typeface="隶书" panose="02010509060101010101" pitchFamily="1" charset="-122"/>
              </a:rPr>
              <a:t>电源</a:t>
            </a:r>
          </a:p>
        </p:txBody>
      </p:sp>
      <p:pic>
        <p:nvPicPr>
          <p:cNvPr id="1536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366500" y="121920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3" grpId="0"/>
      <p:bldP spid="6154" grpId="0"/>
      <p:bldP spid="6155" grpId="0"/>
      <p:bldP spid="6156" grpId="0"/>
      <p:bldP spid="6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7232"/>
          <p:cNvGrpSpPr/>
          <p:nvPr/>
        </p:nvGrpSpPr>
        <p:grpSpPr>
          <a:xfrm>
            <a:off x="1908175" y="5661025"/>
            <a:ext cx="7056438" cy="1168400"/>
            <a:chOff x="64" y="6"/>
            <a:chExt cx="5470" cy="736"/>
          </a:xfrm>
        </p:grpSpPr>
        <p:sp>
          <p:nvSpPr>
            <p:cNvPr id="16387" name="Text Box 60"/>
            <p:cNvSpPr txBox="1"/>
            <p:nvPr/>
          </p:nvSpPr>
          <p:spPr>
            <a:xfrm>
              <a:off x="64" y="6"/>
              <a:ext cx="539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chemeClr val="bg2"/>
                  </a:solidFill>
                  <a:latin typeface="Arial" panose="020B0604020202020204" pitchFamily="34" charset="0"/>
                </a:rPr>
                <a:t>注意事项：连接电路时开关应</a:t>
              </a:r>
              <a:r>
                <a:rPr lang="zh-CN" altLang="en-US" b="1" u="sng">
                  <a:solidFill>
                    <a:schemeClr val="bg2"/>
                  </a:solidFill>
                  <a:latin typeface="Arial" panose="020B0604020202020204" pitchFamily="34" charset="0"/>
                </a:rPr>
                <a:t>           </a:t>
              </a:r>
              <a:r>
                <a:rPr lang="en-US" altLang="zh-CN" b="1">
                  <a:solidFill>
                    <a:schemeClr val="bg2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6388" name="Rectangle 65"/>
            <p:cNvSpPr/>
            <p:nvPr/>
          </p:nvSpPr>
          <p:spPr>
            <a:xfrm>
              <a:off x="150" y="6"/>
              <a:ext cx="5384" cy="7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chemeClr val="bg2"/>
                  </a:solidFill>
                  <a:latin typeface="Arial" panose="020B0604020202020204" pitchFamily="34" charset="0"/>
                </a:rPr>
                <a:t>                                                            </a:t>
              </a:r>
            </a:p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chemeClr val="bg2"/>
                  </a:solidFill>
                  <a:latin typeface="Arial" panose="020B0604020202020204" pitchFamily="34" charset="0"/>
                </a:rPr>
                <a:t>滑动变阻器应处于</a:t>
              </a:r>
              <a:r>
                <a:rPr lang="zh-CN" altLang="en-US" b="1" u="sng">
                  <a:solidFill>
                    <a:schemeClr val="bg2"/>
                  </a:solidFill>
                  <a:latin typeface="Arial" panose="020B0604020202020204" pitchFamily="34" charset="0"/>
                </a:rPr>
                <a:t>                 </a:t>
              </a:r>
              <a:r>
                <a:rPr lang="zh-CN" altLang="en-US" b="1">
                  <a:solidFill>
                    <a:schemeClr val="bg2"/>
                  </a:solidFill>
                  <a:latin typeface="Arial" panose="020B0604020202020204" pitchFamily="34" charset="0"/>
                </a:rPr>
                <a:t>。</a:t>
              </a:r>
            </a:p>
          </p:txBody>
        </p:sp>
      </p:grpSp>
      <p:pic>
        <p:nvPicPr>
          <p:cNvPr id="16389" name="Picture 2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3357563"/>
            <a:ext cx="17716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3" descr="00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8" y="2349500"/>
            <a:ext cx="982662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4" descr="00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2060575"/>
            <a:ext cx="18637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5" descr="00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313" y="3068638"/>
            <a:ext cx="1039812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6" descr="00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500" y="4724400"/>
            <a:ext cx="1268413" cy="101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7" descr="WL00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200" y="3789363"/>
            <a:ext cx="960438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Arc 8"/>
          <p:cNvSpPr/>
          <p:nvPr/>
        </p:nvSpPr>
        <p:spPr>
          <a:xfrm rot="-1071019">
            <a:off x="2157413" y="2686050"/>
            <a:ext cx="2333625" cy="838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3200" h="39145" fill="none">
                <a:moveTo>
                  <a:pt x="9001" y="39145"/>
                </a:moveTo>
                <a:cubicBezTo>
                  <a:pt x="3350" y="35087"/>
                  <a:pt x="0" y="285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39145" stroke="0">
                <a:moveTo>
                  <a:pt x="9001" y="39145"/>
                </a:moveTo>
                <a:cubicBezTo>
                  <a:pt x="3350" y="35087"/>
                  <a:pt x="0" y="2855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7" name="Arc 9"/>
          <p:cNvSpPr/>
          <p:nvPr/>
        </p:nvSpPr>
        <p:spPr>
          <a:xfrm rot="-5100388" flipH="1">
            <a:off x="3006725" y="2690813"/>
            <a:ext cx="1516063" cy="126523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21600" h="16098" fill="none">
                <a:moveTo>
                  <a:pt x="17390" y="-1"/>
                </a:moveTo>
                <a:cubicBezTo>
                  <a:pt x="20124" y="3711"/>
                  <a:pt x="21600" y="8201"/>
                  <a:pt x="21600" y="12812"/>
                </a:cubicBezTo>
                <a:cubicBezTo>
                  <a:pt x="21600" y="13912"/>
                  <a:pt x="21515" y="15010"/>
                  <a:pt x="21348" y="16097"/>
                </a:cubicBezTo>
              </a:path>
              <a:path w="21600" h="16098" stroke="0">
                <a:moveTo>
                  <a:pt x="17390" y="-1"/>
                </a:moveTo>
                <a:cubicBezTo>
                  <a:pt x="20124" y="3711"/>
                  <a:pt x="21600" y="8201"/>
                  <a:pt x="21600" y="12812"/>
                </a:cubicBezTo>
                <a:cubicBezTo>
                  <a:pt x="21600" y="13912"/>
                  <a:pt x="21515" y="15010"/>
                  <a:pt x="21348" y="16097"/>
                </a:cubicBezTo>
                <a:lnTo>
                  <a:pt x="0" y="12812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8" name="Arc 10"/>
          <p:cNvSpPr/>
          <p:nvPr/>
        </p:nvSpPr>
        <p:spPr>
          <a:xfrm rot="10591469">
            <a:off x="4859338" y="3865563"/>
            <a:ext cx="1081087" cy="246062"/>
          </a:xfrm>
          <a:custGeom>
            <a:avLst/>
            <a:gdLst/>
            <a:ahLst/>
            <a:cxnLst>
              <a:cxn ang="0">
                <a:pos x="0" y="219520671"/>
              </a:cxn>
              <a:cxn ang="0">
                <a:pos x="2147483647" y="286799"/>
              </a:cxn>
              <a:cxn ang="0">
                <a:pos x="2147483647" y="363761434"/>
              </a:cxn>
            </a:cxnLst>
            <a:rect l="0" t="0" r="0" b="0"/>
            <a:pathLst>
              <a:path w="20690" h="21600" fill="none">
                <a:moveTo>
                  <a:pt x="-1" y="13034"/>
                </a:moveTo>
                <a:cubicBezTo>
                  <a:pt x="3417" y="5123"/>
                  <a:pt x="11210" y="-1"/>
                  <a:pt x="19829" y="0"/>
                </a:cubicBezTo>
                <a:cubicBezTo>
                  <a:pt x="20116" y="0"/>
                  <a:pt x="20403" y="5"/>
                  <a:pt x="20689" y="17"/>
                </a:cubicBezTo>
              </a:path>
              <a:path w="20690" h="21600" stroke="0">
                <a:moveTo>
                  <a:pt x="-1" y="13034"/>
                </a:moveTo>
                <a:cubicBezTo>
                  <a:pt x="3417" y="5123"/>
                  <a:pt x="11210" y="-1"/>
                  <a:pt x="19829" y="0"/>
                </a:cubicBezTo>
                <a:cubicBezTo>
                  <a:pt x="20116" y="0"/>
                  <a:pt x="20403" y="5"/>
                  <a:pt x="20689" y="17"/>
                </a:cubicBezTo>
                <a:lnTo>
                  <a:pt x="19829" y="21600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" name="Arc 11"/>
          <p:cNvSpPr/>
          <p:nvPr/>
        </p:nvSpPr>
        <p:spPr>
          <a:xfrm rot="5478344" flipV="1">
            <a:off x="5783263" y="1439863"/>
            <a:ext cx="2706687" cy="12239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19149" h="16504" fill="none">
                <a:moveTo>
                  <a:pt x="19148" y="9993"/>
                </a:moveTo>
                <a:cubicBezTo>
                  <a:pt x="17850" y="12482"/>
                  <a:pt x="16079" y="14693"/>
                  <a:pt x="13934" y="16504"/>
                </a:cubicBezTo>
              </a:path>
              <a:path w="19149" h="16504" stroke="0">
                <a:moveTo>
                  <a:pt x="19148" y="9993"/>
                </a:moveTo>
                <a:cubicBezTo>
                  <a:pt x="17850" y="12482"/>
                  <a:pt x="16079" y="14693"/>
                  <a:pt x="13934" y="16504"/>
                </a:cubicBez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" name="Arc 12"/>
          <p:cNvSpPr/>
          <p:nvPr/>
        </p:nvSpPr>
        <p:spPr>
          <a:xfrm rot="-10781331" flipH="1" flipV="1">
            <a:off x="5360988" y="2706688"/>
            <a:ext cx="1873250" cy="866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2523" h="21600" fill="none">
                <a:moveTo>
                  <a:pt x="-1" y="0"/>
                </a:moveTo>
                <a:cubicBezTo>
                  <a:pt x="4488" y="0"/>
                  <a:pt x="8865" y="1398"/>
                  <a:pt x="12522" y="4000"/>
                </a:cubicBezTo>
              </a:path>
              <a:path w="12523" h="21600" stroke="0">
                <a:moveTo>
                  <a:pt x="-1" y="0"/>
                </a:moveTo>
                <a:cubicBezTo>
                  <a:pt x="4488" y="0"/>
                  <a:pt x="8865" y="1398"/>
                  <a:pt x="12522" y="40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1" name="Arc 13"/>
          <p:cNvSpPr/>
          <p:nvPr/>
        </p:nvSpPr>
        <p:spPr>
          <a:xfrm rot="8574651" flipH="1">
            <a:off x="3675063" y="4516438"/>
            <a:ext cx="1681162" cy="515937"/>
          </a:xfrm>
          <a:custGeom>
            <a:avLst/>
            <a:gdLst/>
            <a:ahLst/>
            <a:cxnLst>
              <a:cxn ang="0">
                <a:pos x="0" y="123252664"/>
              </a:cxn>
              <a:cxn ang="0">
                <a:pos x="2147483647" y="2136061324"/>
              </a:cxn>
              <a:cxn ang="0">
                <a:pos x="2147483647" y="1435965413"/>
              </a:cxn>
            </a:cxnLst>
            <a:rect l="0" t="0" r="0" b="0"/>
            <a:pathLst>
              <a:path w="30356" h="32130" fill="none">
                <a:moveTo>
                  <a:pt x="0" y="1854"/>
                </a:moveTo>
                <a:cubicBezTo>
                  <a:pt x="2757" y="631"/>
                  <a:pt x="5739" y="-1"/>
                  <a:pt x="8756" y="0"/>
                </a:cubicBezTo>
                <a:cubicBezTo>
                  <a:pt x="20685" y="0"/>
                  <a:pt x="30356" y="9670"/>
                  <a:pt x="30356" y="21600"/>
                </a:cubicBezTo>
                <a:cubicBezTo>
                  <a:pt x="30356" y="25286"/>
                  <a:pt x="29412" y="28912"/>
                  <a:pt x="27614" y="32130"/>
                </a:cubicBezTo>
              </a:path>
              <a:path w="30356" h="32130" stroke="0">
                <a:moveTo>
                  <a:pt x="0" y="1854"/>
                </a:moveTo>
                <a:cubicBezTo>
                  <a:pt x="2757" y="631"/>
                  <a:pt x="5739" y="-1"/>
                  <a:pt x="8756" y="0"/>
                </a:cubicBezTo>
                <a:cubicBezTo>
                  <a:pt x="20685" y="0"/>
                  <a:pt x="30356" y="9670"/>
                  <a:pt x="30356" y="21600"/>
                </a:cubicBezTo>
                <a:cubicBezTo>
                  <a:pt x="30356" y="25286"/>
                  <a:pt x="29412" y="28912"/>
                  <a:pt x="27614" y="32130"/>
                </a:cubicBezTo>
                <a:lnTo>
                  <a:pt x="8756" y="21600"/>
                </a:lnTo>
                <a:close/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2" name="Arc 14"/>
          <p:cNvSpPr/>
          <p:nvPr/>
        </p:nvSpPr>
        <p:spPr>
          <a:xfrm rot="-1903624" flipH="1">
            <a:off x="3492500" y="4437063"/>
            <a:ext cx="1157288" cy="803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21600" h="28196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838"/>
                  <a:pt x="21251" y="26064"/>
                  <a:pt x="20568" y="28196"/>
                </a:cubicBezTo>
              </a:path>
              <a:path w="21600" h="28196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838"/>
                  <a:pt x="21251" y="26064"/>
                  <a:pt x="20568" y="28196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2" name="WordArt 15"/>
          <p:cNvSpPr>
            <a:spLocks noTextEdit="1"/>
          </p:cNvSpPr>
          <p:nvPr/>
        </p:nvSpPr>
        <p:spPr>
          <a:xfrm>
            <a:off x="2036763" y="588963"/>
            <a:ext cx="2574925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CBCBCB">
                        <a:alpha val="100000"/>
                      </a:srgbClr>
                    </a:gs>
                    <a:gs pos="13000">
                      <a:srgbClr val="5F5F5F">
                        <a:alpha val="100000"/>
                      </a:srgbClr>
                    </a:gs>
                    <a:gs pos="21001">
                      <a:srgbClr val="5F5F5F">
                        <a:alpha val="100000"/>
                      </a:srgbClr>
                    </a:gs>
                    <a:gs pos="63000">
                      <a:srgbClr val="FFFFFF">
                        <a:alpha val="100000"/>
                      </a:srgbClr>
                    </a:gs>
                    <a:gs pos="67000">
                      <a:srgbClr val="B2B2B2">
                        <a:alpha val="100000"/>
                      </a:srgbClr>
                    </a:gs>
                    <a:gs pos="69000">
                      <a:srgbClr val="292929">
                        <a:alpha val="100000"/>
                      </a:srgbClr>
                    </a:gs>
                    <a:gs pos="82001">
                      <a:srgbClr val="777777">
                        <a:alpha val="100000"/>
                      </a:srgbClr>
                    </a:gs>
                    <a:gs pos="100000">
                      <a:srgbClr val="EAEAEA">
                        <a:alpha val="100000"/>
                      </a:srgbClr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连接电路</a:t>
            </a:r>
          </a:p>
        </p:txBody>
      </p:sp>
      <p:grpSp>
        <p:nvGrpSpPr>
          <p:cNvPr id="16403" name="组合 7183"/>
          <p:cNvGrpSpPr/>
          <p:nvPr/>
        </p:nvGrpSpPr>
        <p:grpSpPr>
          <a:xfrm>
            <a:off x="6227763" y="511175"/>
            <a:ext cx="2322512" cy="1776413"/>
            <a:chOff x="0" y="0"/>
            <a:chExt cx="4197" cy="3209"/>
          </a:xfrm>
        </p:grpSpPr>
        <p:grpSp>
          <p:nvGrpSpPr>
            <p:cNvPr id="16404" name="组合 7184"/>
            <p:cNvGrpSpPr/>
            <p:nvPr/>
          </p:nvGrpSpPr>
          <p:grpSpPr>
            <a:xfrm>
              <a:off x="455" y="0"/>
              <a:ext cx="3735" cy="2738"/>
              <a:chOff x="0" y="0"/>
              <a:chExt cx="2832" cy="1776"/>
            </a:xfrm>
          </p:grpSpPr>
          <p:sp>
            <p:nvSpPr>
              <p:cNvPr id="16405" name="Line 17"/>
              <p:cNvSpPr/>
              <p:nvPr/>
            </p:nvSpPr>
            <p:spPr>
              <a:xfrm flipH="1">
                <a:off x="816" y="144"/>
                <a:ext cx="0" cy="144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06" name="Line 18"/>
              <p:cNvSpPr/>
              <p:nvPr/>
            </p:nvSpPr>
            <p:spPr>
              <a:xfrm flipH="1">
                <a:off x="912" y="48"/>
                <a:ext cx="0" cy="336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07" name="Line 19"/>
              <p:cNvSpPr/>
              <p:nvPr/>
            </p:nvSpPr>
            <p:spPr>
              <a:xfrm>
                <a:off x="912" y="192"/>
                <a:ext cx="1104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08" name="Oval 20"/>
              <p:cNvSpPr/>
              <p:nvPr/>
            </p:nvSpPr>
            <p:spPr>
              <a:xfrm>
                <a:off x="2016" y="144"/>
                <a:ext cx="96" cy="96"/>
              </a:xfrm>
              <a:prstGeom prst="ellipse">
                <a:avLst/>
              </a:prstGeom>
              <a:noFill/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4400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6409" name="Line 21"/>
              <p:cNvSpPr/>
              <p:nvPr/>
            </p:nvSpPr>
            <p:spPr>
              <a:xfrm flipV="1">
                <a:off x="2112" y="0"/>
                <a:ext cx="288" cy="144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0" name="Line 22"/>
              <p:cNvSpPr/>
              <p:nvPr/>
            </p:nvSpPr>
            <p:spPr>
              <a:xfrm>
                <a:off x="2400" y="192"/>
                <a:ext cx="432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1" name="Line 23"/>
              <p:cNvSpPr/>
              <p:nvPr/>
            </p:nvSpPr>
            <p:spPr>
              <a:xfrm flipH="1">
                <a:off x="2832" y="192"/>
                <a:ext cx="0" cy="576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2" name="Line 24"/>
              <p:cNvSpPr/>
              <p:nvPr/>
            </p:nvSpPr>
            <p:spPr>
              <a:xfrm flipH="1">
                <a:off x="144" y="192"/>
                <a:ext cx="672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3" name="Line 25"/>
              <p:cNvSpPr/>
              <p:nvPr/>
            </p:nvSpPr>
            <p:spPr>
              <a:xfrm flipH="1">
                <a:off x="144" y="192"/>
                <a:ext cx="0" cy="24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4" name="Line 26"/>
              <p:cNvSpPr/>
              <p:nvPr/>
            </p:nvSpPr>
            <p:spPr>
              <a:xfrm>
                <a:off x="144" y="1104"/>
                <a:ext cx="480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5" name="Line 27"/>
              <p:cNvSpPr/>
              <p:nvPr/>
            </p:nvSpPr>
            <p:spPr>
              <a:xfrm>
                <a:off x="960" y="1104"/>
                <a:ext cx="1104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6" name="Line 28"/>
              <p:cNvSpPr/>
              <p:nvPr/>
            </p:nvSpPr>
            <p:spPr>
              <a:xfrm flipH="1">
                <a:off x="2064" y="1008"/>
                <a:ext cx="0" cy="192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7" name="Line 29"/>
              <p:cNvSpPr/>
              <p:nvPr/>
            </p:nvSpPr>
            <p:spPr>
              <a:xfrm>
                <a:off x="2064" y="1008"/>
                <a:ext cx="576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8" name="Line 30"/>
              <p:cNvSpPr/>
              <p:nvPr/>
            </p:nvSpPr>
            <p:spPr>
              <a:xfrm>
                <a:off x="2064" y="1200"/>
                <a:ext cx="576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19" name="Line 31"/>
              <p:cNvSpPr/>
              <p:nvPr/>
            </p:nvSpPr>
            <p:spPr>
              <a:xfrm flipH="1">
                <a:off x="2640" y="1008"/>
                <a:ext cx="0" cy="192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20" name="Oval 32"/>
              <p:cNvSpPr/>
              <p:nvPr/>
            </p:nvSpPr>
            <p:spPr>
              <a:xfrm>
                <a:off x="624" y="960"/>
                <a:ext cx="336" cy="336"/>
              </a:xfrm>
              <a:prstGeom prst="ellipse">
                <a:avLst/>
              </a:prstGeom>
              <a:noFill/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4400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6421" name="Line 33"/>
              <p:cNvSpPr/>
              <p:nvPr/>
            </p:nvSpPr>
            <p:spPr>
              <a:xfrm>
                <a:off x="672" y="1008"/>
                <a:ext cx="240" cy="24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22" name="Line 34"/>
              <p:cNvSpPr/>
              <p:nvPr/>
            </p:nvSpPr>
            <p:spPr>
              <a:xfrm flipH="1">
                <a:off x="672" y="1008"/>
                <a:ext cx="240" cy="24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23" name="Line 35"/>
              <p:cNvSpPr/>
              <p:nvPr/>
            </p:nvSpPr>
            <p:spPr>
              <a:xfrm>
                <a:off x="2304" y="768"/>
                <a:ext cx="528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24" name="Line 36"/>
              <p:cNvSpPr/>
              <p:nvPr/>
            </p:nvSpPr>
            <p:spPr>
              <a:xfrm flipH="1">
                <a:off x="2304" y="768"/>
                <a:ext cx="0" cy="24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25" name="Line 37"/>
              <p:cNvSpPr/>
              <p:nvPr/>
            </p:nvSpPr>
            <p:spPr>
              <a:xfrm flipH="1">
                <a:off x="144" y="768"/>
                <a:ext cx="0" cy="336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26" name="Oval 38"/>
              <p:cNvSpPr/>
              <p:nvPr/>
            </p:nvSpPr>
            <p:spPr>
              <a:xfrm>
                <a:off x="0" y="432"/>
                <a:ext cx="336" cy="336"/>
              </a:xfrm>
              <a:prstGeom prst="ellipse">
                <a:avLst/>
              </a:prstGeom>
              <a:noFill/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4400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6427" name="Line 39"/>
              <p:cNvSpPr/>
              <p:nvPr/>
            </p:nvSpPr>
            <p:spPr>
              <a:xfrm flipH="1">
                <a:off x="48" y="432"/>
                <a:ext cx="96" cy="288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28" name="Line 40"/>
              <p:cNvSpPr/>
              <p:nvPr/>
            </p:nvSpPr>
            <p:spPr>
              <a:xfrm>
                <a:off x="144" y="432"/>
                <a:ext cx="144" cy="288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29" name="Line 41"/>
              <p:cNvSpPr/>
              <p:nvPr/>
            </p:nvSpPr>
            <p:spPr>
              <a:xfrm>
                <a:off x="96" y="624"/>
                <a:ext cx="144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30" name="Line 42"/>
              <p:cNvSpPr/>
              <p:nvPr/>
            </p:nvSpPr>
            <p:spPr>
              <a:xfrm flipH="1">
                <a:off x="336" y="1104"/>
                <a:ext cx="0" cy="48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31" name="Line 43"/>
              <p:cNvSpPr/>
              <p:nvPr/>
            </p:nvSpPr>
            <p:spPr>
              <a:xfrm flipH="1">
                <a:off x="1248" y="1104"/>
                <a:ext cx="0" cy="48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32" name="Line 44"/>
              <p:cNvSpPr/>
              <p:nvPr/>
            </p:nvSpPr>
            <p:spPr>
              <a:xfrm>
                <a:off x="336" y="1584"/>
                <a:ext cx="288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33" name="Line 45"/>
              <p:cNvSpPr/>
              <p:nvPr/>
            </p:nvSpPr>
            <p:spPr>
              <a:xfrm>
                <a:off x="960" y="1584"/>
                <a:ext cx="288" cy="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34" name="Oval 46"/>
              <p:cNvSpPr/>
              <p:nvPr/>
            </p:nvSpPr>
            <p:spPr>
              <a:xfrm>
                <a:off x="624" y="1440"/>
                <a:ext cx="336" cy="336"/>
              </a:xfrm>
              <a:prstGeom prst="ellipse">
                <a:avLst/>
              </a:prstGeom>
              <a:noFill/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zh-CN" altLang="en-US" sz="4400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16435" name="Line 47"/>
              <p:cNvSpPr/>
              <p:nvPr/>
            </p:nvSpPr>
            <p:spPr>
              <a:xfrm>
                <a:off x="672" y="1488"/>
                <a:ext cx="96" cy="24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436" name="Line 48"/>
              <p:cNvSpPr/>
              <p:nvPr/>
            </p:nvSpPr>
            <p:spPr>
              <a:xfrm flipV="1">
                <a:off x="768" y="1488"/>
                <a:ext cx="144" cy="240"/>
              </a:xfrm>
              <a:prstGeom prst="line">
                <a:avLst/>
              </a:prstGeom>
              <a:ln w="349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16437" name="Line 49"/>
            <p:cNvSpPr/>
            <p:nvPr/>
          </p:nvSpPr>
          <p:spPr>
            <a:xfrm>
              <a:off x="1702" y="340"/>
              <a:ext cx="1360" cy="0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38" name="Freeform 50"/>
            <p:cNvSpPr/>
            <p:nvPr/>
          </p:nvSpPr>
          <p:spPr>
            <a:xfrm>
              <a:off x="3515" y="275"/>
              <a:ext cx="682" cy="12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</a:cxnLst>
              <a:rect l="0" t="0" r="0" b="0"/>
              <a:pathLst>
                <a:path w="273" h="480">
                  <a:moveTo>
                    <a:pt x="56" y="0"/>
                  </a:moveTo>
                  <a:cubicBezTo>
                    <a:pt x="126" y="0"/>
                    <a:pt x="196" y="0"/>
                    <a:pt x="266" y="0"/>
                  </a:cubicBezTo>
                  <a:lnTo>
                    <a:pt x="273" y="344"/>
                  </a:lnTo>
                  <a:lnTo>
                    <a:pt x="0" y="344"/>
                  </a:lnTo>
                  <a:lnTo>
                    <a:pt x="0" y="480"/>
                  </a:ln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9" name="Line 51"/>
            <p:cNvSpPr/>
            <p:nvPr/>
          </p:nvSpPr>
          <p:spPr>
            <a:xfrm>
              <a:off x="1702" y="1703"/>
              <a:ext cx="1473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440" name="Freeform 52"/>
            <p:cNvSpPr/>
            <p:nvPr/>
          </p:nvSpPr>
          <p:spPr>
            <a:xfrm>
              <a:off x="680" y="1135"/>
              <a:ext cx="567" cy="5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82" h="226">
                  <a:moveTo>
                    <a:pt x="0" y="0"/>
                  </a:moveTo>
                  <a:lnTo>
                    <a:pt x="0" y="227"/>
                  </a:lnTo>
                  <a:lnTo>
                    <a:pt x="182" y="227"/>
                  </a:ln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1" name="Freeform 53"/>
            <p:cNvSpPr/>
            <p:nvPr/>
          </p:nvSpPr>
          <p:spPr>
            <a:xfrm>
              <a:off x="680" y="340"/>
              <a:ext cx="795" cy="34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0" y="0"/>
                </a:cxn>
                <a:cxn ang="0">
                  <a:pos x="2147483647" y="0"/>
                </a:cxn>
              </a:cxnLst>
              <a:rect l="0" t="0" r="0" b="0"/>
              <a:pathLst>
                <a:path w="318" h="136">
                  <a:moveTo>
                    <a:pt x="0" y="136"/>
                  </a:moveTo>
                  <a:lnTo>
                    <a:pt x="0" y="0"/>
                  </a:lnTo>
                  <a:lnTo>
                    <a:pt x="318" y="0"/>
                  </a:ln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2" name="Freeform 54"/>
            <p:cNvSpPr/>
            <p:nvPr/>
          </p:nvSpPr>
          <p:spPr>
            <a:xfrm>
              <a:off x="890" y="1693"/>
              <a:ext cx="357" cy="8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43" h="321">
                  <a:moveTo>
                    <a:pt x="0" y="0"/>
                  </a:moveTo>
                  <a:cubicBezTo>
                    <a:pt x="23" y="139"/>
                    <a:pt x="9" y="36"/>
                    <a:pt x="9" y="311"/>
                  </a:cubicBezTo>
                  <a:lnTo>
                    <a:pt x="143" y="321"/>
                  </a:lnTo>
                </a:path>
              </a:pathLst>
            </a:custGeom>
            <a:noFill/>
            <a:ln w="31750" cap="flat" cmpd="sng">
              <a:solidFill>
                <a:srgbClr val="99FF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3" name="Freeform 55"/>
            <p:cNvSpPr/>
            <p:nvPr/>
          </p:nvSpPr>
          <p:spPr>
            <a:xfrm>
              <a:off x="1702" y="1703"/>
              <a:ext cx="340" cy="68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0" t="0" r="0" b="0"/>
              <a:pathLst>
                <a:path w="181" h="272">
                  <a:moveTo>
                    <a:pt x="0" y="272"/>
                  </a:moveTo>
                  <a:lnTo>
                    <a:pt x="181" y="272"/>
                  </a:lnTo>
                  <a:lnTo>
                    <a:pt x="181" y="0"/>
                  </a:lnTo>
                </a:path>
              </a:pathLst>
            </a:custGeom>
            <a:noFill/>
            <a:ln w="31750" cap="flat" cmpd="sng">
              <a:solidFill>
                <a:srgbClr val="99FF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44" name="Text Box 56"/>
            <p:cNvSpPr txBox="1"/>
            <p:nvPr/>
          </p:nvSpPr>
          <p:spPr>
            <a:xfrm>
              <a:off x="1475" y="2383"/>
              <a:ext cx="907" cy="7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+</a:t>
              </a:r>
            </a:p>
          </p:txBody>
        </p:sp>
        <p:sp>
          <p:nvSpPr>
            <p:cNvPr id="16445" name="Text Box 57"/>
            <p:cNvSpPr txBox="1"/>
            <p:nvPr/>
          </p:nvSpPr>
          <p:spPr>
            <a:xfrm>
              <a:off x="567" y="2155"/>
              <a:ext cx="908" cy="10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-</a:t>
              </a:r>
            </a:p>
          </p:txBody>
        </p:sp>
        <p:sp>
          <p:nvSpPr>
            <p:cNvPr id="16446" name="Text Box 58"/>
            <p:cNvSpPr txBox="1"/>
            <p:nvPr/>
          </p:nvSpPr>
          <p:spPr>
            <a:xfrm>
              <a:off x="0" y="908"/>
              <a:ext cx="907" cy="7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+</a:t>
              </a:r>
            </a:p>
          </p:txBody>
        </p:sp>
        <p:sp>
          <p:nvSpPr>
            <p:cNvPr id="16447" name="Text Box 59"/>
            <p:cNvSpPr txBox="1"/>
            <p:nvPr/>
          </p:nvSpPr>
          <p:spPr>
            <a:xfrm>
              <a:off x="0" y="115"/>
              <a:ext cx="907" cy="10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-</a:t>
              </a:r>
            </a:p>
          </p:txBody>
        </p:sp>
      </p:grpSp>
      <p:sp>
        <p:nvSpPr>
          <p:cNvPr id="7229" name="Text Box 61"/>
          <p:cNvSpPr txBox="1"/>
          <p:nvPr/>
        </p:nvSpPr>
        <p:spPr>
          <a:xfrm>
            <a:off x="6775450" y="5664200"/>
            <a:ext cx="1008063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断开</a:t>
            </a:r>
          </a:p>
        </p:txBody>
      </p:sp>
      <p:sp>
        <p:nvSpPr>
          <p:cNvPr id="7230" name="AutoShape 62"/>
          <p:cNvSpPr/>
          <p:nvPr/>
        </p:nvSpPr>
        <p:spPr>
          <a:xfrm>
            <a:off x="5233988" y="4999038"/>
            <a:ext cx="2735262" cy="661987"/>
          </a:xfrm>
          <a:prstGeom prst="cloudCallout">
            <a:avLst>
              <a:gd name="adj1" fmla="val -69083"/>
              <a:gd name="adj2" fmla="val -34417"/>
            </a:avLst>
          </a:prstGeom>
          <a:solidFill>
            <a:schemeClr val="bg1"/>
          </a:solidFill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量程</a:t>
            </a:r>
            <a:r>
              <a:rPr lang="en-US" altLang="zh-CN" sz="2400" b="1">
                <a:solidFill>
                  <a:schemeClr val="tx2"/>
                </a:solidFill>
                <a:latin typeface="Arial" panose="020B0604020202020204" pitchFamily="34" charset="0"/>
              </a:rPr>
              <a:t>: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0 –3V</a:t>
            </a:r>
          </a:p>
        </p:txBody>
      </p:sp>
      <p:sp>
        <p:nvSpPr>
          <p:cNvPr id="7231" name="AutoShape 63"/>
          <p:cNvSpPr/>
          <p:nvPr/>
        </p:nvSpPr>
        <p:spPr>
          <a:xfrm>
            <a:off x="179388" y="4292600"/>
            <a:ext cx="3168650" cy="661988"/>
          </a:xfrm>
          <a:prstGeom prst="cloudCallout">
            <a:avLst>
              <a:gd name="adj1" fmla="val 35921"/>
              <a:gd name="adj2" fmla="val -96231"/>
            </a:avLst>
          </a:prstGeom>
          <a:solidFill>
            <a:schemeClr val="bg1"/>
          </a:solidFill>
          <a:ln w="952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量程</a:t>
            </a:r>
            <a:r>
              <a:rPr lang="en-US" altLang="zh-CN" sz="2400" b="1">
                <a:solidFill>
                  <a:schemeClr val="tx2"/>
                </a:solidFill>
                <a:latin typeface="Arial" panose="020B0604020202020204" pitchFamily="34" charset="0"/>
              </a:rPr>
              <a:t>: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0 –0.6A</a:t>
            </a:r>
            <a:endParaRPr lang="en-US" altLang="zh-CN" sz="24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232" name="Text Box 64"/>
          <p:cNvSpPr txBox="1"/>
          <p:nvPr/>
        </p:nvSpPr>
        <p:spPr>
          <a:xfrm>
            <a:off x="4999038" y="6308725"/>
            <a:ext cx="1727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最大阻值</a:t>
            </a:r>
          </a:p>
        </p:txBody>
      </p:sp>
      <p:sp>
        <p:nvSpPr>
          <p:cNvPr id="16452" name="Text Box 66"/>
          <p:cNvSpPr txBox="1"/>
          <p:nvPr/>
        </p:nvSpPr>
        <p:spPr>
          <a:xfrm>
            <a:off x="4067175" y="3429000"/>
            <a:ext cx="1439863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</a:rPr>
              <a:t>2.5V 0.3A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229" grpId="0"/>
      <p:bldP spid="7230" grpId="0" animBg="1"/>
      <p:bldP spid="7231" grpId="0" animBg="1"/>
      <p:bldP spid="7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xfrm>
            <a:off x="1905000" y="115888"/>
            <a:ext cx="7086600" cy="1447800"/>
          </a:xfrm>
        </p:spPr>
        <p:txBody>
          <a:bodyPr lIns="92075" tIns="46038" rIns="92075" bIns="46038" anchor="ctr" anchorCtr="0"/>
          <a:lstStyle/>
          <a:p>
            <a:r>
              <a:rPr lang="zh-CN" altLang="en-US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注意事项</a:t>
            </a:r>
            <a:r>
              <a:rPr lang="en-US" altLang="zh-CN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:</a:t>
            </a:r>
          </a:p>
        </p:txBody>
      </p:sp>
      <p:sp>
        <p:nvSpPr>
          <p:cNvPr id="8195" name="内容占位符 8194"/>
          <p:cNvSpPr>
            <a:spLocks noGrp="1"/>
          </p:cNvSpPr>
          <p:nvPr>
            <p:ph idx="1"/>
          </p:nvPr>
        </p:nvSpPr>
        <p:spPr>
          <a:xfrm>
            <a:off x="1981200" y="1905000"/>
            <a:ext cx="6911975" cy="4114800"/>
          </a:xfrm>
          <a:ln>
            <a:solidFill>
              <a:srgbClr val="FF9966"/>
            </a:solidFill>
            <a:miter/>
          </a:ln>
        </p:spPr>
        <p:txBody>
          <a:bodyPr lIns="92075" tIns="46038" rIns="92075" bIns="46038" anchor="t" anchorCtr="0"/>
          <a:lstStyle/>
          <a:p>
            <a:r>
              <a:rPr lang="en-US" altLang="zh-CN" sz="3600" b="1">
                <a:latin typeface="新宋体" panose="02010609030101010101" charset="-122"/>
                <a:ea typeface="新宋体" panose="02010609030101010101" charset="-122"/>
                <a:hlinkClick r:id="rId2" action="ppaction://hlinksldjump"/>
              </a:rPr>
              <a:t>1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hlinkClick r:id="rId2" action="ppaction://hlinksldjump"/>
              </a:rPr>
              <a:t>、滑动变阻器应如何连接？闭合开关前，滑片要放在什么位置？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</a:rPr>
              <a:t>滑动变阻器在实验中所起的作用是什么？</a:t>
            </a:r>
            <a:endParaRPr lang="zh-CN" altLang="en-US" sz="3600" b="1">
              <a:solidFill>
                <a:srgbClr val="660066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en-US" altLang="zh-CN" sz="3600" b="1">
                <a:latin typeface="新宋体" panose="02010609030101010101" charset="-122"/>
                <a:ea typeface="新宋体" panose="02010609030101010101" charset="-122"/>
                <a:hlinkClick r:id="rId3" action="ppaction://hlinksldjump"/>
              </a:rPr>
              <a:t>2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hlinkClick r:id="rId3" action="ppaction://hlinksldjump"/>
              </a:rPr>
              <a:t>、电流表和电压表在电路中如何连接？</a:t>
            </a:r>
            <a:r>
              <a:rPr lang="en-US" altLang="zh-CN" sz="3600" b="1">
                <a:latin typeface="新宋体" panose="02010609030101010101" charset="-122"/>
                <a:ea typeface="新宋体" panose="02010609030101010101" charset="-122"/>
                <a:hlinkClick r:id="rId3" action="ppaction://hlinksldjump"/>
              </a:rPr>
              <a:t>+--</a:t>
            </a:r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  <a:hlinkClick r:id="rId3" action="ppaction://hlinksldjump"/>
              </a:rPr>
              <a:t>接线柱连接是否正确？量程选择是否适当？</a:t>
            </a:r>
            <a:endParaRPr lang="zh-CN" altLang="en-US" sz="3600" b="1"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9217"/>
          <p:cNvSpPr txBox="1"/>
          <p:nvPr/>
        </p:nvSpPr>
        <p:spPr>
          <a:xfrm>
            <a:off x="971550" y="549275"/>
            <a:ext cx="5832475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440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1943100" y="1700213"/>
            <a:ext cx="7021513" cy="3990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>
                <a:solidFill>
                  <a:schemeClr val="bg2"/>
                </a:solidFill>
                <a:latin typeface="Times New Roman" panose="02020603050405020304" pitchFamily="2" charset="0"/>
              </a:rPr>
              <a:t>3</a:t>
            </a: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</a:rPr>
              <a:t>、 注意观察小灯泡在什么情况下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正常发光</a:t>
            </a: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</a:rPr>
              <a:t>，在什么情况下小灯泡比正常情况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更亮</a:t>
            </a: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</a:rPr>
              <a:t>，什么情况下小灯泡比正常情况下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暗</a:t>
            </a: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</a:rPr>
              <a:t>。需小心调节滑动变阻器，以免因实际电压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超过</a:t>
            </a: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</a:rPr>
              <a:t>额定电压，导致电压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过大</a:t>
            </a: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</a:rPr>
              <a:t>而烧毁灯泡。为了使灯不至于烧坏，灯泡两端的电压不能超过额定电压的</a:t>
            </a:r>
            <a:r>
              <a:rPr lang="en-US" altLang="zh-CN" sz="3200" b="1">
                <a:solidFill>
                  <a:schemeClr val="bg2"/>
                </a:solidFill>
                <a:latin typeface="Times New Roman" panose="02020603050405020304" pitchFamily="2" charset="0"/>
              </a:rPr>
              <a:t>1.2</a:t>
            </a:r>
            <a:r>
              <a:rPr lang="zh-CN" altLang="en-US" sz="3200" b="1">
                <a:solidFill>
                  <a:schemeClr val="bg2"/>
                </a:solidFill>
                <a:latin typeface="Times New Roman" panose="02020603050405020304" pitchFamily="2" charset="0"/>
              </a:rPr>
              <a:t>倍。</a:t>
            </a:r>
            <a:r>
              <a:rPr lang="zh-CN" altLang="en-US" sz="3200" b="1">
                <a:solidFill>
                  <a:schemeClr val="tx2"/>
                </a:solidFill>
                <a:latin typeface="华文新魏" panose="02010800040101010101" pitchFamily="2" charset="-122"/>
              </a:rPr>
              <a:t> </a:t>
            </a:r>
          </a:p>
        </p:txBody>
      </p:sp>
      <p:sp>
        <p:nvSpPr>
          <p:cNvPr id="9220" name="文本框 9219"/>
          <p:cNvSpPr txBox="1"/>
          <p:nvPr/>
        </p:nvSpPr>
        <p:spPr>
          <a:xfrm>
            <a:off x="1835150" y="620713"/>
            <a:ext cx="373380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注意事项</a:t>
            </a:r>
            <a:r>
              <a:rPr lang="en-US" altLang="zh-CN" sz="4400">
                <a:solidFill>
                  <a:srgbClr val="FF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:</a:t>
            </a:r>
          </a:p>
        </p:txBody>
      </p:sp>
      <p:sp>
        <p:nvSpPr>
          <p:cNvPr id="9221" name="动作按钮: 自定义 9220">
            <a:hlinkClick r:id="rId2" action="ppaction://hlinksldjump"/>
          </p:cNvPr>
          <p:cNvSpPr/>
          <p:nvPr/>
        </p:nvSpPr>
        <p:spPr>
          <a:xfrm>
            <a:off x="8243888" y="6302375"/>
            <a:ext cx="900112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  <p:pic>
        <p:nvPicPr>
          <p:cNvPr id="18438" name="图片 9221" descr="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3" y="414338"/>
            <a:ext cx="1687512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 descr="HaoSc32_1313_20052515215373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0" y="6308725"/>
            <a:ext cx="4318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0241" descr="滑动变阻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"/>
            <a:ext cx="9142413" cy="6272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10242"/>
          <p:cNvSpPr txBox="1"/>
          <p:nvPr/>
        </p:nvSpPr>
        <p:spPr>
          <a:xfrm>
            <a:off x="684213" y="692150"/>
            <a:ext cx="8064500" cy="30845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、与小灯泡串联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、滑片放在阻值最大处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、滑动变阻器的作用：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b="1">
                <a:solidFill>
                  <a:srgbClr val="003300"/>
                </a:solidFill>
                <a:latin typeface="Times New Roman" panose="02020603050405020304" pitchFamily="2" charset="0"/>
              </a:rPr>
              <a:t>①保护电路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3300"/>
                </a:solidFill>
                <a:latin typeface="Times New Roman" panose="02020603050405020304" pitchFamily="2" charset="0"/>
              </a:rPr>
              <a:t>    ②改变小灯泡两端的电压和通过小灯泡的电流</a:t>
            </a:r>
          </a:p>
        </p:txBody>
      </p:sp>
      <p:sp>
        <p:nvSpPr>
          <p:cNvPr id="19459" name="动作按钮: 开始 10243">
            <a:hlinkClick r:id="rId3" action="ppaction://hlinksldjump"/>
          </p:cNvPr>
          <p:cNvSpPr/>
          <p:nvPr/>
        </p:nvSpPr>
        <p:spPr>
          <a:xfrm>
            <a:off x="8459788" y="6192838"/>
            <a:ext cx="431800" cy="476250"/>
          </a:xfrm>
          <a:prstGeom prst="actionButtonBeginning">
            <a:avLst/>
          </a:prstGeom>
          <a:solidFill>
            <a:srgbClr val="33CCFF"/>
          </a:solidFill>
          <a:ln w="9525">
            <a:noFill/>
          </a:ln>
        </p:spPr>
        <p:txBody>
          <a:bodyPr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xjhsy9" descr="w6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" y="404813"/>
            <a:ext cx="2068512" cy="1966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xjhsy7" descr="w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3860800"/>
            <a:ext cx="2519363" cy="209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11267"/>
          <p:cNvSpPr txBox="1"/>
          <p:nvPr/>
        </p:nvSpPr>
        <p:spPr>
          <a:xfrm>
            <a:off x="585788" y="2465388"/>
            <a:ext cx="20034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电流表</a:t>
            </a:r>
          </a:p>
        </p:txBody>
      </p:sp>
      <p:sp>
        <p:nvSpPr>
          <p:cNvPr id="20484" name="文本框 11268"/>
          <p:cNvSpPr txBox="1"/>
          <p:nvPr/>
        </p:nvSpPr>
        <p:spPr>
          <a:xfrm>
            <a:off x="430213" y="5951538"/>
            <a:ext cx="2447925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电压表</a:t>
            </a:r>
          </a:p>
        </p:txBody>
      </p:sp>
      <p:grpSp>
        <p:nvGrpSpPr>
          <p:cNvPr id="20485" name="组合 11269"/>
          <p:cNvGrpSpPr/>
          <p:nvPr/>
        </p:nvGrpSpPr>
        <p:grpSpPr>
          <a:xfrm>
            <a:off x="0" y="3213100"/>
            <a:ext cx="9144000" cy="288925"/>
            <a:chOff x="0" y="0"/>
            <a:chExt cx="5760" cy="182"/>
          </a:xfrm>
        </p:grpSpPr>
        <p:sp>
          <p:nvSpPr>
            <p:cNvPr id="20486" name="直接连接符 11270"/>
            <p:cNvSpPr/>
            <p:nvPr/>
          </p:nvSpPr>
          <p:spPr>
            <a:xfrm>
              <a:off x="0" y="0"/>
              <a:ext cx="5760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87" name="直接连接符 11271"/>
            <p:cNvSpPr/>
            <p:nvPr/>
          </p:nvSpPr>
          <p:spPr>
            <a:xfrm>
              <a:off x="0" y="182"/>
              <a:ext cx="5760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0488" name="组合 11272"/>
            <p:cNvGrpSpPr/>
            <p:nvPr/>
          </p:nvGrpSpPr>
          <p:grpSpPr>
            <a:xfrm>
              <a:off x="113" y="46"/>
              <a:ext cx="5489" cy="91"/>
              <a:chOff x="0" y="0"/>
              <a:chExt cx="5489" cy="91"/>
            </a:xfrm>
          </p:grpSpPr>
          <p:sp>
            <p:nvSpPr>
              <p:cNvPr id="20489" name="椭圆 11273"/>
              <p:cNvSpPr/>
              <p:nvPr/>
            </p:nvSpPr>
            <p:spPr>
              <a:xfrm>
                <a:off x="136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0" name="椭圆 11274"/>
              <p:cNvSpPr/>
              <p:nvPr/>
            </p:nvSpPr>
            <p:spPr>
              <a:xfrm>
                <a:off x="318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1" name="椭圆 11275"/>
              <p:cNvSpPr/>
              <p:nvPr/>
            </p:nvSpPr>
            <p:spPr>
              <a:xfrm>
                <a:off x="499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2" name="椭圆 11276"/>
              <p:cNvSpPr/>
              <p:nvPr/>
            </p:nvSpPr>
            <p:spPr>
              <a:xfrm>
                <a:off x="680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3" name="椭圆 11277"/>
              <p:cNvSpPr/>
              <p:nvPr/>
            </p:nvSpPr>
            <p:spPr>
              <a:xfrm>
                <a:off x="862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4" name="椭圆 11278"/>
              <p:cNvSpPr/>
              <p:nvPr/>
            </p:nvSpPr>
            <p:spPr>
              <a:xfrm>
                <a:off x="1043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5" name="椭圆 11279"/>
              <p:cNvSpPr/>
              <p:nvPr/>
            </p:nvSpPr>
            <p:spPr>
              <a:xfrm>
                <a:off x="1225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6" name="椭圆 11280"/>
              <p:cNvSpPr/>
              <p:nvPr/>
            </p:nvSpPr>
            <p:spPr>
              <a:xfrm>
                <a:off x="1406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7" name="椭圆 11281"/>
              <p:cNvSpPr/>
              <p:nvPr/>
            </p:nvSpPr>
            <p:spPr>
              <a:xfrm>
                <a:off x="1588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8" name="椭圆 11282"/>
              <p:cNvSpPr/>
              <p:nvPr/>
            </p:nvSpPr>
            <p:spPr>
              <a:xfrm>
                <a:off x="1769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499" name="椭圆 11283"/>
              <p:cNvSpPr/>
              <p:nvPr/>
            </p:nvSpPr>
            <p:spPr>
              <a:xfrm>
                <a:off x="1951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0" name="椭圆 11284"/>
              <p:cNvSpPr/>
              <p:nvPr/>
            </p:nvSpPr>
            <p:spPr>
              <a:xfrm>
                <a:off x="2132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1" name="椭圆 11285"/>
              <p:cNvSpPr/>
              <p:nvPr/>
            </p:nvSpPr>
            <p:spPr>
              <a:xfrm>
                <a:off x="0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2" name="椭圆 11286"/>
              <p:cNvSpPr/>
              <p:nvPr/>
            </p:nvSpPr>
            <p:spPr>
              <a:xfrm>
                <a:off x="2313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3" name="椭圆 11287"/>
              <p:cNvSpPr/>
              <p:nvPr/>
            </p:nvSpPr>
            <p:spPr>
              <a:xfrm>
                <a:off x="4672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4" name="椭圆 11288"/>
              <p:cNvSpPr/>
              <p:nvPr/>
            </p:nvSpPr>
            <p:spPr>
              <a:xfrm>
                <a:off x="4491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5" name="椭圆 11289"/>
              <p:cNvSpPr/>
              <p:nvPr/>
            </p:nvSpPr>
            <p:spPr>
              <a:xfrm>
                <a:off x="4309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6" name="椭圆 11290"/>
              <p:cNvSpPr/>
              <p:nvPr/>
            </p:nvSpPr>
            <p:spPr>
              <a:xfrm>
                <a:off x="4128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7" name="椭圆 11291"/>
              <p:cNvSpPr/>
              <p:nvPr/>
            </p:nvSpPr>
            <p:spPr>
              <a:xfrm>
                <a:off x="3946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8" name="椭圆 11292"/>
              <p:cNvSpPr/>
              <p:nvPr/>
            </p:nvSpPr>
            <p:spPr>
              <a:xfrm>
                <a:off x="3765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09" name="椭圆 11293"/>
              <p:cNvSpPr/>
              <p:nvPr/>
            </p:nvSpPr>
            <p:spPr>
              <a:xfrm>
                <a:off x="3583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0" name="椭圆 11294"/>
              <p:cNvSpPr/>
              <p:nvPr/>
            </p:nvSpPr>
            <p:spPr>
              <a:xfrm>
                <a:off x="3402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1" name="椭圆 11295"/>
              <p:cNvSpPr/>
              <p:nvPr/>
            </p:nvSpPr>
            <p:spPr>
              <a:xfrm>
                <a:off x="3221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2" name="椭圆 11296"/>
              <p:cNvSpPr/>
              <p:nvPr/>
            </p:nvSpPr>
            <p:spPr>
              <a:xfrm>
                <a:off x="3039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3" name="椭圆 11297"/>
              <p:cNvSpPr/>
              <p:nvPr/>
            </p:nvSpPr>
            <p:spPr>
              <a:xfrm>
                <a:off x="2858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4" name="椭圆 11298"/>
              <p:cNvSpPr/>
              <p:nvPr/>
            </p:nvSpPr>
            <p:spPr>
              <a:xfrm>
                <a:off x="2676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5" name="椭圆 11299"/>
              <p:cNvSpPr/>
              <p:nvPr/>
            </p:nvSpPr>
            <p:spPr>
              <a:xfrm>
                <a:off x="2495" y="0"/>
                <a:ext cx="90" cy="90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6" name="椭圆 11300"/>
              <p:cNvSpPr/>
              <p:nvPr/>
            </p:nvSpPr>
            <p:spPr>
              <a:xfrm>
                <a:off x="4854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7" name="椭圆 11301"/>
              <p:cNvSpPr/>
              <p:nvPr/>
            </p:nvSpPr>
            <p:spPr>
              <a:xfrm>
                <a:off x="5035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8" name="椭圆 11302"/>
              <p:cNvSpPr/>
              <p:nvPr/>
            </p:nvSpPr>
            <p:spPr>
              <a:xfrm>
                <a:off x="5216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  <p:sp>
            <p:nvSpPr>
              <p:cNvPr id="20519" name="椭圆 11303"/>
              <p:cNvSpPr/>
              <p:nvPr/>
            </p:nvSpPr>
            <p:spPr>
              <a:xfrm>
                <a:off x="5398" y="0"/>
                <a:ext cx="91" cy="91"/>
              </a:xfrm>
              <a:prstGeom prst="ellipse">
                <a:avLst/>
              </a:prstGeom>
              <a:solidFill>
                <a:srgbClr val="BB6619"/>
              </a:solidFill>
              <a:ln w="9525" cap="flat" cmpd="sng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pPr algn="ctr"/>
                <a:endParaRPr lang="zh-CN" altLang="en-US">
                  <a:latin typeface="Times New Roman" panose="02020603050405020304" pitchFamily="2" charset="0"/>
                </a:endParaRPr>
              </a:p>
            </p:txBody>
          </p:sp>
        </p:grpSp>
      </p:grpSp>
      <p:grpSp>
        <p:nvGrpSpPr>
          <p:cNvPr id="11305" name="组合 11304"/>
          <p:cNvGrpSpPr/>
          <p:nvPr/>
        </p:nvGrpSpPr>
        <p:grpSpPr>
          <a:xfrm>
            <a:off x="3563938" y="547688"/>
            <a:ext cx="4752975" cy="2679700"/>
            <a:chOff x="0" y="0"/>
            <a:chExt cx="2994" cy="1688"/>
          </a:xfrm>
        </p:grpSpPr>
        <p:pic>
          <p:nvPicPr>
            <p:cNvPr id="20521" name="图片 11305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00" cy="3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2" name="图片 11306" descr="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99"/>
              <a:ext cx="300" cy="3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3" name="图片 11307" descr="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952"/>
              <a:ext cx="300" cy="3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4" name="图片 11308" descr="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361"/>
              <a:ext cx="300" cy="3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5" name="文本框 11309"/>
            <p:cNvSpPr txBox="1"/>
            <p:nvPr/>
          </p:nvSpPr>
          <p:spPr>
            <a:xfrm>
              <a:off x="272" y="0"/>
              <a:ext cx="249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电流表要</a:t>
              </a:r>
              <a:r>
                <a:rPr lang="zh-CN" altLang="en-US">
                  <a:solidFill>
                    <a:schemeClr val="accent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串联</a:t>
              </a: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在电路中</a:t>
              </a:r>
            </a:p>
          </p:txBody>
        </p:sp>
        <p:sp>
          <p:nvSpPr>
            <p:cNvPr id="20526" name="文本框 11310"/>
            <p:cNvSpPr txBox="1"/>
            <p:nvPr/>
          </p:nvSpPr>
          <p:spPr>
            <a:xfrm>
              <a:off x="227" y="453"/>
              <a:ext cx="21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电流由”</a:t>
              </a:r>
              <a:r>
                <a:rPr lang="en-US" altLang="zh-CN">
                  <a:solidFill>
                    <a:srgbClr val="FF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+</a:t>
              </a:r>
              <a:r>
                <a:rPr lang="en-US" altLang="zh-CN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</a:t>
              </a: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入</a:t>
              </a:r>
              <a:r>
                <a:rPr lang="en-US" altLang="zh-CN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,”</a:t>
              </a:r>
              <a:r>
                <a:rPr lang="en-US" altLang="zh-CN">
                  <a:solidFill>
                    <a:srgbClr val="FF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-</a:t>
              </a:r>
              <a:r>
                <a:rPr lang="en-US" altLang="zh-CN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</a:t>
              </a: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出</a:t>
              </a:r>
            </a:p>
          </p:txBody>
        </p:sp>
        <p:sp>
          <p:nvSpPr>
            <p:cNvPr id="20527" name="文本框 11311"/>
            <p:cNvSpPr txBox="1"/>
            <p:nvPr/>
          </p:nvSpPr>
          <p:spPr>
            <a:xfrm>
              <a:off x="227" y="907"/>
              <a:ext cx="244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不能超过最大测量值</a:t>
              </a:r>
            </a:p>
          </p:txBody>
        </p:sp>
        <p:sp>
          <p:nvSpPr>
            <p:cNvPr id="20528" name="文本框 11312"/>
            <p:cNvSpPr txBox="1"/>
            <p:nvPr/>
          </p:nvSpPr>
          <p:spPr>
            <a:xfrm>
              <a:off x="363" y="1361"/>
              <a:ext cx="263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不能直接接在电源两极上</a:t>
              </a:r>
            </a:p>
          </p:txBody>
        </p:sp>
      </p:grpSp>
      <p:grpSp>
        <p:nvGrpSpPr>
          <p:cNvPr id="11314" name="组合 11313"/>
          <p:cNvGrpSpPr/>
          <p:nvPr/>
        </p:nvGrpSpPr>
        <p:grpSpPr>
          <a:xfrm>
            <a:off x="3563938" y="4005263"/>
            <a:ext cx="4464050" cy="2276475"/>
            <a:chOff x="0" y="0"/>
            <a:chExt cx="2812" cy="1434"/>
          </a:xfrm>
        </p:grpSpPr>
        <p:pic>
          <p:nvPicPr>
            <p:cNvPr id="20530" name="图片 11314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5"/>
              <a:ext cx="300" cy="3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1" name="图片 11315" descr="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90"/>
              <a:ext cx="300" cy="3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2" name="图片 11316" descr="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134"/>
              <a:ext cx="300" cy="3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33" name="文本框 11317"/>
            <p:cNvSpPr txBox="1"/>
            <p:nvPr/>
          </p:nvSpPr>
          <p:spPr>
            <a:xfrm>
              <a:off x="227" y="0"/>
              <a:ext cx="25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电压表要</a:t>
              </a:r>
              <a:r>
                <a:rPr lang="zh-CN" altLang="en-US">
                  <a:solidFill>
                    <a:schemeClr val="accent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并联</a:t>
              </a: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在电路中</a:t>
              </a:r>
            </a:p>
          </p:txBody>
        </p:sp>
        <p:sp>
          <p:nvSpPr>
            <p:cNvPr id="20534" name="文本框 11318"/>
            <p:cNvSpPr txBox="1"/>
            <p:nvPr/>
          </p:nvSpPr>
          <p:spPr>
            <a:xfrm>
              <a:off x="272" y="544"/>
              <a:ext cx="21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电流由”</a:t>
              </a:r>
              <a:r>
                <a:rPr lang="en-US" altLang="zh-CN">
                  <a:solidFill>
                    <a:srgbClr val="FF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+</a:t>
              </a:r>
              <a:r>
                <a:rPr lang="en-US" altLang="zh-CN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</a:t>
              </a: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入</a:t>
              </a:r>
              <a:r>
                <a:rPr lang="en-US" altLang="zh-CN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,”</a:t>
              </a:r>
              <a:r>
                <a:rPr lang="en-US" altLang="zh-CN">
                  <a:solidFill>
                    <a:srgbClr val="FF33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-</a:t>
              </a:r>
              <a:r>
                <a:rPr lang="en-US" altLang="zh-CN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</a:t>
              </a: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出</a:t>
              </a:r>
            </a:p>
          </p:txBody>
        </p:sp>
        <p:sp>
          <p:nvSpPr>
            <p:cNvPr id="20535" name="文本框 11319"/>
            <p:cNvSpPr txBox="1"/>
            <p:nvPr/>
          </p:nvSpPr>
          <p:spPr>
            <a:xfrm>
              <a:off x="272" y="1089"/>
              <a:ext cx="244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chemeClr val="tx2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不能超过最大测量值</a:t>
              </a:r>
            </a:p>
          </p:txBody>
        </p:sp>
      </p:grpSp>
      <p:sp>
        <p:nvSpPr>
          <p:cNvPr id="20536" name="动作按钮: 开始 11320">
            <a:hlinkClick r:id="rId8" action="ppaction://hlinksldjump"/>
          </p:cNvPr>
          <p:cNvSpPr/>
          <p:nvPr/>
        </p:nvSpPr>
        <p:spPr>
          <a:xfrm>
            <a:off x="8388350" y="6237288"/>
            <a:ext cx="431800" cy="431800"/>
          </a:xfrm>
          <a:prstGeom prst="actionButtonBeginning">
            <a:avLst/>
          </a:prstGeom>
          <a:solidFill>
            <a:srgbClr val="33CCFF"/>
          </a:solidFill>
          <a:ln w="9525">
            <a:noFill/>
          </a:ln>
        </p:spPr>
        <p:txBody>
          <a:bodyPr anchor="t" anchorCtr="0"/>
          <a:lstStyle/>
          <a:p>
            <a:pPr algn="ctr"/>
            <a:endParaRPr lang="zh-CN" altLang="en-US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2289"/>
          <p:cNvSpPr txBox="1"/>
          <p:nvPr/>
        </p:nvSpPr>
        <p:spPr>
          <a:xfrm>
            <a:off x="2819400" y="990600"/>
            <a:ext cx="3429000" cy="762000"/>
          </a:xfrm>
          <a:prstGeom prst="rect">
            <a:avLst/>
          </a:prstGeom>
          <a:noFill/>
          <a:ln w="9525">
            <a:noFill/>
          </a:ln>
          <a:scene3d>
            <a:camera prst="legacyObliqueTopLeft">
              <a:rot lat="0" lon="0" rev="0"/>
            </a:camera>
            <a:lightRig rig="legacyNormal3" dir="b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FFFFFF"/>
                </a:solidFill>
                <a:latin typeface="Tahoma" panose="020B0604030504040204" pitchFamily="2" charset="0"/>
                <a:ea typeface="隶书" panose="02010509060101010101" pitchFamily="1" charset="-122"/>
              </a:rPr>
              <a:t>实验记录表</a:t>
            </a:r>
          </a:p>
        </p:txBody>
      </p:sp>
      <p:graphicFrame>
        <p:nvGraphicFramePr>
          <p:cNvPr id="12291" name="表格 12290"/>
          <p:cNvGraphicFramePr>
            <a:graphicFrameLocks noGrp="1"/>
          </p:cNvGraphicFramePr>
          <p:nvPr/>
        </p:nvGraphicFramePr>
        <p:xfrm>
          <a:off x="304800" y="2057400"/>
          <a:ext cx="8610600" cy="31115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/>
                        <a:t>小电灯规格</a:t>
                      </a:r>
                    </a:p>
                  </a:txBody>
                  <a:tcPr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/>
                        <a:t>电压表示数</a:t>
                      </a:r>
                      <a:r>
                        <a:rPr lang="en-US" altLang="zh-CN" sz="1800" b="1"/>
                        <a:t>U/V</a:t>
                      </a: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/>
                        <a:t>电流表示数</a:t>
                      </a:r>
                      <a:r>
                        <a:rPr lang="en-US" altLang="zh-CN" sz="1800" b="1"/>
                        <a:t>I/A</a:t>
                      </a: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/>
                        <a:t>小电灯的亮度</a:t>
                      </a: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/>
                        <a:t>小电灯的功率</a:t>
                      </a:r>
                      <a:r>
                        <a:rPr lang="en-US" altLang="zh-CN" sz="1800" b="1"/>
                        <a:t>P/W</a:t>
                      </a: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/>
                        <a:t>额定电压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U</a:t>
                      </a:r>
                      <a:r>
                        <a:rPr lang="zh-CN" altLang="en-US" sz="1800" b="1" baseline="-25000"/>
                        <a:t>额</a:t>
                      </a:r>
                      <a:r>
                        <a:rPr lang="zh-CN" altLang="en-US" sz="1800" b="1"/>
                        <a:t>=2.5</a:t>
                      </a:r>
                      <a:r>
                        <a:rPr lang="en-US" altLang="zh-CN" sz="1800" b="1"/>
                        <a:t>V</a:t>
                      </a:r>
                    </a:p>
                  </a:txBody>
                  <a:tcPr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Ú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chemeClr val="accent2"/>
                        </a:solidFill>
                      </a:endParaRPr>
                    </a:p>
                  </a:txBody>
                  <a:tcPr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321" name="组合 12320"/>
          <p:cNvGrpSpPr/>
          <p:nvPr/>
        </p:nvGrpSpPr>
        <p:grpSpPr>
          <a:xfrm>
            <a:off x="2425700" y="2900363"/>
            <a:ext cx="5746750" cy="457200"/>
            <a:chOff x="0" y="0"/>
            <a:chExt cx="3620" cy="288"/>
          </a:xfrm>
        </p:grpSpPr>
        <p:sp>
          <p:nvSpPr>
            <p:cNvPr id="21537" name="矩形 12321"/>
            <p:cNvSpPr/>
            <p:nvPr/>
          </p:nvSpPr>
          <p:spPr>
            <a:xfrm>
              <a:off x="0" y="0"/>
              <a:ext cx="2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2</a:t>
              </a:r>
            </a:p>
          </p:txBody>
        </p:sp>
        <p:sp>
          <p:nvSpPr>
            <p:cNvPr id="21538" name="矩形 12322"/>
            <p:cNvSpPr/>
            <p:nvPr/>
          </p:nvSpPr>
          <p:spPr>
            <a:xfrm>
              <a:off x="1008" y="0"/>
              <a:ext cx="3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0.</a:t>
              </a:r>
              <a:r>
                <a:rPr lang="en-US" altLang="zh-CN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2</a:t>
              </a:r>
            </a:p>
          </p:txBody>
        </p:sp>
        <p:sp>
          <p:nvSpPr>
            <p:cNvPr id="21539" name="矩形 12323"/>
            <p:cNvSpPr/>
            <p:nvPr/>
          </p:nvSpPr>
          <p:spPr>
            <a:xfrm>
              <a:off x="1920" y="0"/>
              <a:ext cx="8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发光较暗</a:t>
              </a:r>
            </a:p>
          </p:txBody>
        </p:sp>
        <p:sp>
          <p:nvSpPr>
            <p:cNvPr id="21540" name="矩形 12324"/>
            <p:cNvSpPr/>
            <p:nvPr/>
          </p:nvSpPr>
          <p:spPr>
            <a:xfrm>
              <a:off x="3264" y="0"/>
              <a:ext cx="3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solidFill>
                    <a:schemeClr val="accent2"/>
                  </a:solidFill>
                  <a:latin typeface="Times New Roman" panose="02020603050405020304" pitchFamily="2" charset="0"/>
                </a:rPr>
                <a:t>0.</a:t>
              </a:r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2" charset="0"/>
                </a:rPr>
                <a:t>4</a:t>
              </a:r>
            </a:p>
          </p:txBody>
        </p:sp>
      </p:grpSp>
      <p:grpSp>
        <p:nvGrpSpPr>
          <p:cNvPr id="12326" name="组合 12325"/>
          <p:cNvGrpSpPr/>
          <p:nvPr/>
        </p:nvGrpSpPr>
        <p:grpSpPr>
          <a:xfrm>
            <a:off x="2051050" y="3716338"/>
            <a:ext cx="6051550" cy="457200"/>
            <a:chOff x="0" y="0"/>
            <a:chExt cx="3812" cy="288"/>
          </a:xfrm>
        </p:grpSpPr>
        <p:sp>
          <p:nvSpPr>
            <p:cNvPr id="21542" name="矩形 12326"/>
            <p:cNvSpPr/>
            <p:nvPr/>
          </p:nvSpPr>
          <p:spPr>
            <a:xfrm>
              <a:off x="0" y="0"/>
              <a:ext cx="3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2.5</a:t>
              </a:r>
            </a:p>
          </p:txBody>
        </p:sp>
        <p:sp>
          <p:nvSpPr>
            <p:cNvPr id="21543" name="矩形 12327"/>
            <p:cNvSpPr/>
            <p:nvPr/>
          </p:nvSpPr>
          <p:spPr>
            <a:xfrm>
              <a:off x="1200" y="0"/>
              <a:ext cx="4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0.</a:t>
              </a:r>
              <a:r>
                <a:rPr lang="en-US" altLang="zh-CN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24</a:t>
              </a:r>
            </a:p>
          </p:txBody>
        </p:sp>
        <p:sp>
          <p:nvSpPr>
            <p:cNvPr id="21544" name="矩形 12328"/>
            <p:cNvSpPr/>
            <p:nvPr/>
          </p:nvSpPr>
          <p:spPr>
            <a:xfrm>
              <a:off x="2016" y="0"/>
              <a:ext cx="8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正常发光</a:t>
              </a:r>
            </a:p>
          </p:txBody>
        </p:sp>
        <p:sp>
          <p:nvSpPr>
            <p:cNvPr id="21545" name="矩形 12329"/>
            <p:cNvSpPr/>
            <p:nvPr/>
          </p:nvSpPr>
          <p:spPr>
            <a:xfrm>
              <a:off x="3456" y="0"/>
              <a:ext cx="35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2" charset="0"/>
                </a:rPr>
                <a:t>0.6</a:t>
              </a:r>
            </a:p>
          </p:txBody>
        </p:sp>
      </p:grpSp>
      <p:grpSp>
        <p:nvGrpSpPr>
          <p:cNvPr id="12331" name="组合 12330"/>
          <p:cNvGrpSpPr/>
          <p:nvPr/>
        </p:nvGrpSpPr>
        <p:grpSpPr>
          <a:xfrm>
            <a:off x="2273300" y="4479925"/>
            <a:ext cx="5899150" cy="533400"/>
            <a:chOff x="0" y="0"/>
            <a:chExt cx="3716" cy="336"/>
          </a:xfrm>
        </p:grpSpPr>
        <p:sp>
          <p:nvSpPr>
            <p:cNvPr id="21547" name="矩形 12331"/>
            <p:cNvSpPr/>
            <p:nvPr/>
          </p:nvSpPr>
          <p:spPr>
            <a:xfrm>
              <a:off x="0" y="48"/>
              <a:ext cx="2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3</a:t>
              </a:r>
            </a:p>
          </p:txBody>
        </p:sp>
        <p:sp>
          <p:nvSpPr>
            <p:cNvPr id="21548" name="矩形 12332"/>
            <p:cNvSpPr/>
            <p:nvPr/>
          </p:nvSpPr>
          <p:spPr>
            <a:xfrm>
              <a:off x="1056" y="48"/>
              <a:ext cx="4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0.</a:t>
              </a:r>
              <a:r>
                <a:rPr lang="en-US" altLang="zh-CN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26</a:t>
              </a:r>
            </a:p>
          </p:txBody>
        </p:sp>
        <p:sp>
          <p:nvSpPr>
            <p:cNvPr id="21549" name="矩形 12333"/>
            <p:cNvSpPr/>
            <p:nvPr/>
          </p:nvSpPr>
          <p:spPr>
            <a:xfrm>
              <a:off x="1968" y="0"/>
              <a:ext cx="8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2" charset="0"/>
                </a:rPr>
                <a:t>发光很强</a:t>
              </a:r>
            </a:p>
          </p:txBody>
        </p:sp>
        <p:sp>
          <p:nvSpPr>
            <p:cNvPr id="21550" name="矩形 12334"/>
            <p:cNvSpPr/>
            <p:nvPr/>
          </p:nvSpPr>
          <p:spPr>
            <a:xfrm>
              <a:off x="3264" y="48"/>
              <a:ext cx="45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2" charset="0"/>
                </a:rPr>
                <a:t>0.78</a:t>
              </a:r>
            </a:p>
          </p:txBody>
        </p:sp>
      </p:grpSp>
      <p:sp>
        <p:nvSpPr>
          <p:cNvPr id="12336" name="动作按钮: 前进或下一项 12335">
            <a:hlinkClick r:id="" action="ppaction://hlinkshowjump?jump=nextslide"/>
          </p:cNvPr>
          <p:cNvSpPr/>
          <p:nvPr/>
        </p:nvSpPr>
        <p:spPr>
          <a:xfrm>
            <a:off x="6948488" y="6308725"/>
            <a:ext cx="552450" cy="247650"/>
          </a:xfrm>
          <a:prstGeom prst="actionButtonForwardNext">
            <a:avLst/>
          </a:prstGeom>
          <a:solidFill>
            <a:srgbClr val="33CCFF"/>
          </a:solidFill>
          <a:ln w="9525">
            <a:noFill/>
          </a:ln>
        </p:spPr>
        <p:txBody>
          <a:bodyPr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9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下一张</a:t>
            </a:r>
          </a:p>
        </p:txBody>
      </p:sp>
      <p:sp>
        <p:nvSpPr>
          <p:cNvPr id="12337" name="动作按钮: 前进或下一项 12336">
            <a:hlinkClick r:id="rId2" action="ppaction://hlinksldjump"/>
          </p:cNvPr>
          <p:cNvSpPr/>
          <p:nvPr/>
        </p:nvSpPr>
        <p:spPr>
          <a:xfrm>
            <a:off x="7667625" y="6092825"/>
            <a:ext cx="471488" cy="493713"/>
          </a:xfrm>
          <a:prstGeom prst="actionButtonForwardNext">
            <a:avLst/>
          </a:prstGeom>
          <a:solidFill>
            <a:srgbClr val="33CCFF"/>
          </a:solidFill>
          <a:ln w="9525">
            <a:noFill/>
          </a:ln>
        </p:spPr>
        <p:txBody>
          <a:bodyPr anchor="ctr" anchorCtr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2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分析</a:t>
            </a:r>
            <a:endParaRPr kumimoji="0" lang="en-US" altLang="zh-CN" sz="12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38" name="动作按钮: 前进或下一项 12337">
            <a:hlinkClick r:id="rId3" action="ppaction://hlinksldjump"/>
          </p:cNvPr>
          <p:cNvSpPr/>
          <p:nvPr/>
        </p:nvSpPr>
        <p:spPr>
          <a:xfrm>
            <a:off x="8451850" y="6251575"/>
            <a:ext cx="446088" cy="400050"/>
          </a:xfrm>
          <a:prstGeom prst="actionButtonForwardNext">
            <a:avLst/>
          </a:prstGeom>
          <a:solidFill>
            <a:srgbClr val="33CCFF"/>
          </a:solidFill>
          <a:ln w="9525">
            <a:noFill/>
          </a:ln>
        </p:spPr>
        <p:txBody>
          <a:bodyPr wrap="none" anchor="ctr" anchorCtr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12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商务计划">
  <a:themeElements>
    <a:clrScheme name="">
      <a:dk1>
        <a:srgbClr val="EAEAEA"/>
      </a:dk1>
      <a:lt1>
        <a:srgbClr val="00763B"/>
      </a:lt1>
      <a:dk2>
        <a:srgbClr val="FFFFCC"/>
      </a:dk2>
      <a:lt2>
        <a:srgbClr val="000000"/>
      </a:lt2>
      <a:accent1>
        <a:srgbClr val="CC6600"/>
      </a:accent1>
      <a:accent2>
        <a:srgbClr val="FF9900"/>
      </a:accent2>
      <a:accent3>
        <a:srgbClr val="AABDAF"/>
      </a:accent3>
      <a:accent4>
        <a:srgbClr val="CACACA"/>
      </a:accent4>
      <a:accent5>
        <a:srgbClr val="E2B9AA"/>
      </a:accent5>
      <a:accent6>
        <a:srgbClr val="E58900"/>
      </a:accent6>
      <a:hlink>
        <a:srgbClr val="CC3300"/>
      </a:hlink>
      <a:folHlink>
        <a:srgbClr val="71BB96"/>
      </a:folHlink>
    </a:clrScheme>
    <a:fontScheme name="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EAEAEA"/>
        </a:dk1>
        <a:lt1>
          <a:srgbClr val="00763B"/>
        </a:lt1>
        <a:dk2>
          <a:srgbClr val="FFFFCC"/>
        </a:dk2>
        <a:lt2>
          <a:srgbClr val="000000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ACACA"/>
        </a:accent4>
        <a:accent5>
          <a:srgbClr val="E2B9AA"/>
        </a:accent5>
        <a:accent6>
          <a:srgbClr val="E58900"/>
        </a:accent6>
        <a:hlink>
          <a:srgbClr val="CC3300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45891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78787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EAEAEA"/>
        </a:dk1>
        <a:lt1>
          <a:srgbClr val="996633"/>
        </a:lt1>
        <a:dk2>
          <a:srgbClr val="FFFFCC"/>
        </a:dk2>
        <a:lt2>
          <a:srgbClr val="271A0D"/>
        </a:lt2>
        <a:accent1>
          <a:srgbClr val="CC6600"/>
        </a:accent1>
        <a:accent2>
          <a:srgbClr val="FF9900"/>
        </a:accent2>
        <a:accent3>
          <a:srgbClr val="CAB9AD"/>
        </a:accent3>
        <a:accent4>
          <a:srgbClr val="CACACA"/>
        </a:accent4>
        <a:accent5>
          <a:srgbClr val="E2B9AA"/>
        </a:accent5>
        <a:accent6>
          <a:srgbClr val="E58900"/>
        </a:accent6>
        <a:hlink>
          <a:srgbClr val="CC3300"/>
        </a:hlink>
        <a:folHlink>
          <a:srgbClr val="CA95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DDDDDD"/>
        </a:dk1>
        <a:lt1>
          <a:srgbClr val="336699"/>
        </a:lt1>
        <a:dk2>
          <a:srgbClr val="CCFFCC"/>
        </a:dk2>
        <a:lt2>
          <a:srgbClr val="001428"/>
        </a:lt2>
        <a:accent1>
          <a:srgbClr val="009999"/>
        </a:accent1>
        <a:accent2>
          <a:srgbClr val="8263A2"/>
        </a:accent2>
        <a:accent3>
          <a:srgbClr val="ADB9CA"/>
        </a:accent3>
        <a:accent4>
          <a:srgbClr val="BEBEBE"/>
        </a:accent4>
        <a:accent5>
          <a:srgbClr val="AACACA"/>
        </a:accent5>
        <a:accent6>
          <a:srgbClr val="745891"/>
        </a:accent6>
        <a:hlink>
          <a:srgbClr val="0665C6"/>
        </a:hlink>
        <a:folHlink>
          <a:srgbClr val="699B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2249</Words>
  <Application>Microsoft Office PowerPoint</Application>
  <PresentationFormat>全屏显示(4:3)</PresentationFormat>
  <Paragraphs>240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华文新魏</vt:lpstr>
      <vt:lpstr>华文行楷</vt:lpstr>
      <vt:lpstr>楷体_GB2312</vt:lpstr>
      <vt:lpstr>隶书</vt:lpstr>
      <vt:lpstr>宋体</vt:lpstr>
      <vt:lpstr>新宋体</vt:lpstr>
      <vt:lpstr>Arial</vt:lpstr>
      <vt:lpstr>Tahoma</vt:lpstr>
      <vt:lpstr>Times New Roman</vt:lpstr>
      <vt:lpstr>Wingdings</vt:lpstr>
      <vt:lpstr>商务计划</vt:lpstr>
      <vt:lpstr>PowerPoint 演示文稿</vt:lpstr>
      <vt:lpstr>想想议议:     现在我给大家一个小灯泡,但铭牌上只有额定电压2.5V，没有电功率，你们能想办法测量小灯泡的电功率吗?怎样测量?</vt:lpstr>
      <vt:lpstr>PowerPoint 演示文稿</vt:lpstr>
      <vt:lpstr>PowerPoint 演示文稿</vt:lpstr>
      <vt:lpstr>注意事项: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lenovo07</cp:lastModifiedBy>
  <cp:revision>1</cp:revision>
  <cp:lastPrinted>2021-08-04T10:13:32Z</cp:lastPrinted>
  <dcterms:created xsi:type="dcterms:W3CDTF">2021-08-04T10:13:32Z</dcterms:created>
  <dcterms:modified xsi:type="dcterms:W3CDTF">2021-10-15T07:40:07Z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