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5" r:id="rId5"/>
    <p:sldId id="263" r:id="rId6"/>
    <p:sldId id="264" r:id="rId7"/>
    <p:sldId id="271" r:id="rId8"/>
    <p:sldId id="273" r:id="rId9"/>
    <p:sldId id="272" r:id="rId10"/>
    <p:sldId id="275" r:id="rId11"/>
    <p:sldId id="274" r:id="rId12"/>
    <p:sldId id="276" r:id="rId13"/>
    <p:sldId id="281" r:id="rId14"/>
    <p:sldId id="280" r:id="rId15"/>
    <p:sldId id="278" r:id="rId16"/>
    <p:sldId id="324" r:id="rId17"/>
    <p:sldId id="292" r:id="rId18"/>
    <p:sldId id="282" r:id="rId19"/>
    <p:sldId id="285" r:id="rId20"/>
    <p:sldId id="289" r:id="rId21"/>
    <p:sldId id="293" r:id="rId22"/>
    <p:sldId id="296" r:id="rId23"/>
    <p:sldId id="295" r:id="rId24"/>
    <p:sldId id="313" r:id="rId25"/>
    <p:sldId id="315" r:id="rId26"/>
    <p:sldId id="303" r:id="rId27"/>
    <p:sldId id="312" r:id="rId28"/>
    <p:sldId id="314" r:id="rId29"/>
    <p:sldId id="294" r:id="rId30"/>
    <p:sldId id="287" r:id="rId31"/>
    <p:sldId id="302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&#30005;&#33021;&#30340;&#26469;&#28304;.flv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NULL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Box 5"/>
          <p:cNvSpPr txBox="1"/>
          <p:nvPr/>
        </p:nvSpPr>
        <p:spPr>
          <a:xfrm>
            <a:off x="892621" y="2789238"/>
            <a:ext cx="7127875" cy="6397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第１节  电能 电功 </a:t>
            </a:r>
          </a:p>
        </p:txBody>
      </p:sp>
      <p:sp>
        <p:nvSpPr>
          <p:cNvPr id="11267" name="TextBox 3"/>
          <p:cNvSpPr txBox="1"/>
          <p:nvPr/>
        </p:nvSpPr>
        <p:spPr>
          <a:xfrm>
            <a:off x="323850" y="908368"/>
            <a:ext cx="68722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第十八章    电功率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/>
          <p:nvPr/>
        </p:nvSpPr>
        <p:spPr>
          <a:xfrm>
            <a:off x="431800" y="1108075"/>
            <a:ext cx="3024188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 kW </a:t>
            </a:r>
            <a:r>
              <a:rPr lang="en-US" altLang="zh-CN" sz="2800" b="1">
                <a:latin typeface="Times New Roman" panose="02020603050405020304" pitchFamily="2" charset="0"/>
                <a:ea typeface="Times New Roman" panose="02020603050405020304" pitchFamily="2" charset="0"/>
              </a:rPr>
              <a:t>·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h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的作用</a:t>
            </a:r>
            <a:endParaRPr lang="zh-CN" altLang="en-US" sz="28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20482" name="Picture 5" descr="采煤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663700"/>
            <a:ext cx="3095625" cy="2411413"/>
          </a:xfrm>
          <a:prstGeom prst="rect">
            <a:avLst/>
          </a:prstGeom>
          <a:noFill/>
          <a:ln w="1905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3" name="Rectangle 7"/>
          <p:cNvSpPr/>
          <p:nvPr/>
        </p:nvSpPr>
        <p:spPr>
          <a:xfrm>
            <a:off x="323850" y="4292600"/>
            <a:ext cx="277177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采掘原煤 约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100 kg</a:t>
            </a:r>
            <a:endParaRPr lang="en-US" altLang="zh-CN" sz="2400" b="1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4" name="Rectangle 6"/>
          <p:cNvSpPr/>
          <p:nvPr/>
        </p:nvSpPr>
        <p:spPr>
          <a:xfrm>
            <a:off x="3132138" y="4843463"/>
            <a:ext cx="26289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电炉炼钢约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1.6 kg</a:t>
            </a:r>
            <a:endParaRPr lang="en-US" altLang="zh-CN" sz="2400" b="1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20485" name="Picture 8" descr="炼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38" y="2212975"/>
            <a:ext cx="2928937" cy="2536825"/>
          </a:xfrm>
          <a:prstGeom prst="rect">
            <a:avLst/>
          </a:prstGeom>
          <a:noFill/>
          <a:ln w="1905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0486" name="Rectangle 7"/>
          <p:cNvSpPr/>
          <p:nvPr/>
        </p:nvSpPr>
        <p:spPr>
          <a:xfrm>
            <a:off x="6011863" y="5356225"/>
            <a:ext cx="2843212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电车行驶 约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0.85 km</a:t>
            </a:r>
            <a:endParaRPr lang="en-US" altLang="zh-CN" sz="2400" b="1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20487" name="Picture 1" descr="C:\Users\Administrator\Desktop\18章\18\18图\18-1-3-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2565400"/>
            <a:ext cx="3152775" cy="2532063"/>
          </a:xfrm>
          <a:prstGeom prst="rect">
            <a:avLst/>
          </a:prstGeom>
          <a:noFill/>
          <a:ln w="1905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0488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0" y="5365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8"/>
          <p:cNvSpPr/>
          <p:nvPr/>
        </p:nvSpPr>
        <p:spPr>
          <a:xfrm>
            <a:off x="252413" y="4022725"/>
            <a:ext cx="277177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灌溉农田约 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330 m</a:t>
            </a:r>
            <a:r>
              <a:rPr lang="en-US" altLang="zh-CN" sz="2400" b="1" baseline="30000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2</a:t>
            </a:r>
            <a:endParaRPr lang="en-US" altLang="zh-CN" sz="2400" b="1" baseline="3000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2150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" y="1268413"/>
            <a:ext cx="2916238" cy="2459037"/>
          </a:xfrm>
          <a:prstGeom prst="rect">
            <a:avLst/>
          </a:prstGeom>
          <a:noFill/>
          <a:ln w="1905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07" name="Rectangle 7"/>
          <p:cNvSpPr/>
          <p:nvPr/>
        </p:nvSpPr>
        <p:spPr>
          <a:xfrm>
            <a:off x="3057525" y="4251325"/>
            <a:ext cx="280987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洗衣机工作约 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2.7 h</a:t>
            </a:r>
            <a:endParaRPr lang="zh-CN" altLang="en-US" sz="2400" b="1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grpSp>
        <p:nvGrpSpPr>
          <p:cNvPr id="21508" name="组合 21508"/>
          <p:cNvGrpSpPr/>
          <p:nvPr/>
        </p:nvGrpSpPr>
        <p:grpSpPr>
          <a:xfrm>
            <a:off x="3024188" y="1449388"/>
            <a:ext cx="3205162" cy="2701925"/>
            <a:chOff x="0" y="0"/>
            <a:chExt cx="2018" cy="1792"/>
          </a:xfrm>
        </p:grpSpPr>
        <p:sp>
          <p:nvSpPr>
            <p:cNvPr id="21509" name="矩形 21509"/>
            <p:cNvSpPr/>
            <p:nvPr/>
          </p:nvSpPr>
          <p:spPr>
            <a:xfrm>
              <a:off x="0" y="0"/>
              <a:ext cx="2018" cy="1792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 anchorCtr="0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pic>
          <p:nvPicPr>
            <p:cNvPr id="21510" name="Picture 3" descr="http://t3.baidu.com/it/u=1472489504,566861523&amp;fm=21&amp;gp=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" y="113"/>
              <a:ext cx="1288" cy="1633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11" name="Rectangle 8"/>
          <p:cNvSpPr/>
          <p:nvPr/>
        </p:nvSpPr>
        <p:spPr>
          <a:xfrm>
            <a:off x="6011863" y="4616450"/>
            <a:ext cx="2593975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电脑工作约 </a:t>
            </a:r>
            <a:r>
              <a:rPr lang="en-US" altLang="zh-CN" sz="2400" b="1">
                <a:solidFill>
                  <a:schemeClr val="tx2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5 h</a:t>
            </a:r>
            <a:endParaRPr lang="zh-CN" altLang="en-US" sz="2400" b="1" baseline="30000">
              <a:solidFill>
                <a:schemeClr val="tx2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21512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1916113"/>
            <a:ext cx="2928938" cy="2633662"/>
          </a:xfrm>
          <a:prstGeom prst="rect">
            <a:avLst/>
          </a:prstGeom>
          <a:noFill/>
          <a:ln w="1905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1513" name="Rectangle 3"/>
          <p:cNvSpPr/>
          <p:nvPr/>
        </p:nvSpPr>
        <p:spPr>
          <a:xfrm>
            <a:off x="431800" y="749300"/>
            <a:ext cx="3024188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 kW </a:t>
            </a:r>
            <a:r>
              <a:rPr lang="en-US" altLang="zh-CN" sz="2800" b="1">
                <a:latin typeface="Times New Roman" panose="02020603050405020304" pitchFamily="2" charset="0"/>
                <a:ea typeface="Times New Roman" panose="02020603050405020304" pitchFamily="2" charset="0"/>
              </a:rPr>
              <a:t>·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h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的作用</a:t>
            </a:r>
            <a:endParaRPr lang="zh-CN" altLang="en-US" sz="28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1515" name="文本框 21514"/>
          <p:cNvSpPr txBox="1"/>
          <p:nvPr/>
        </p:nvSpPr>
        <p:spPr>
          <a:xfrm>
            <a:off x="431800" y="5337175"/>
            <a:ext cx="8189913" cy="971550"/>
          </a:xfrm>
          <a:prstGeom prst="rect">
            <a:avLst/>
          </a:prstGeom>
          <a:solidFill>
            <a:srgbClr val="FFCC99"/>
          </a:solidFill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  <p:txBody>
          <a:bodyPr anchor="t" anchorCtr="0">
            <a:spAutoFit/>
          </a:bodyPr>
          <a:lstStyle/>
          <a:p>
            <a:r>
              <a:rPr lang="zh-CN" altLang="en-US" sz="2800" b="1">
                <a:solidFill>
                  <a:srgbClr val="0066CC"/>
                </a:solidFill>
                <a:latin typeface="楷体_GB2312" pitchFamily="1" charset="-122"/>
                <a:ea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0066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电能是人们生活的重要资源，为节约每一度电，我们要从点滴做起。</a:t>
            </a:r>
          </a:p>
        </p:txBody>
      </p:sp>
      <p:pic>
        <p:nvPicPr>
          <p:cNvPr id="2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50" y="476250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/>
          <p:nvPr/>
        </p:nvSpPr>
        <p:spPr>
          <a:xfrm>
            <a:off x="575310" y="1914208"/>
            <a:ext cx="8101013" cy="1117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　　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．电能转化为其他形式的能的过程就是电流做功的过程。</a:t>
            </a:r>
            <a:endParaRPr lang="en-US" altLang="zh-CN" sz="28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1" name="Rectangle 7"/>
          <p:cNvSpPr/>
          <p:nvPr/>
        </p:nvSpPr>
        <p:spPr>
          <a:xfrm>
            <a:off x="575310" y="2995295"/>
            <a:ext cx="8135938" cy="6048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有多少电能发生了转化就说电流做了多少功。</a:t>
            </a:r>
            <a:endParaRPr lang="en-US" altLang="zh-CN" sz="2800" b="1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548640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矩形 4"/>
          <p:cNvSpPr/>
          <p:nvPr/>
        </p:nvSpPr>
        <p:spPr>
          <a:xfrm>
            <a:off x="575310" y="1056958"/>
            <a:ext cx="1817688" cy="588962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五、电功</a:t>
            </a:r>
          </a:p>
        </p:txBody>
      </p:sp>
      <p:sp>
        <p:nvSpPr>
          <p:cNvPr id="22534" name="文本框 22533"/>
          <p:cNvSpPr txBox="1"/>
          <p:nvPr/>
        </p:nvSpPr>
        <p:spPr>
          <a:xfrm>
            <a:off x="575310" y="3930333"/>
            <a:ext cx="8137525" cy="18462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1、一盏电灯在2min内消耗电能100J，那么这盏灯在2min内，电流通过它做了功</a:t>
            </a:r>
            <a:r>
              <a:rPr lang="zh-CN" altLang="en-US" sz="2400" b="1" u="sng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J.</a:t>
            </a:r>
          </a:p>
          <a:p>
            <a:pPr>
              <a:lnSpc>
                <a:spcPct val="120000"/>
              </a:lnSpc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2、一电炉电流通过它在3s内做了1800J的功，那么这只电炉在3s内消耗的电能是</a:t>
            </a:r>
            <a:r>
              <a:rPr lang="zh-CN" altLang="en-US" sz="2400" b="1" u="sng">
                <a:latin typeface="Arial" panose="020B0604020202020204" pitchFamily="34" charset="0"/>
                <a:ea typeface="宋体" panose="02010600030101010101" pitchFamily="2" charset="-122"/>
              </a:rPr>
              <a:t>            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J</a:t>
            </a:r>
          </a:p>
        </p:txBody>
      </p:sp>
      <p:sp>
        <p:nvSpPr>
          <p:cNvPr id="22535" name="文本框 22534"/>
          <p:cNvSpPr txBox="1"/>
          <p:nvPr/>
        </p:nvSpPr>
        <p:spPr>
          <a:xfrm>
            <a:off x="3851910" y="4363720"/>
            <a:ext cx="77787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100</a:t>
            </a:r>
          </a:p>
        </p:txBody>
      </p:sp>
      <p:sp>
        <p:nvSpPr>
          <p:cNvPr id="22536" name="文本框 22535"/>
          <p:cNvSpPr txBox="1"/>
          <p:nvPr/>
        </p:nvSpPr>
        <p:spPr>
          <a:xfrm>
            <a:off x="3851910" y="5319395"/>
            <a:ext cx="86201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1800</a:t>
            </a:r>
          </a:p>
        </p:txBody>
      </p:sp>
      <p:sp>
        <p:nvSpPr>
          <p:cNvPr id="3" name="文本框 22536"/>
          <p:cNvSpPr txBox="1"/>
          <p:nvPr/>
        </p:nvSpPr>
        <p:spPr>
          <a:xfrm>
            <a:off x="2708910" y="1128395"/>
            <a:ext cx="309563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8" name="文本框 22537"/>
          <p:cNvSpPr txBox="1"/>
          <p:nvPr/>
        </p:nvSpPr>
        <p:spPr>
          <a:xfrm>
            <a:off x="2708910" y="1128395"/>
            <a:ext cx="3806825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    ——电功即电流做功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/>
      <p:bldP spid="22534" grpId="0"/>
      <p:bldP spid="22535" grpId="0"/>
      <p:bldP spid="22536" grpId="0"/>
      <p:bldP spid="225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/>
          <p:nvPr/>
        </p:nvSpPr>
        <p:spPr>
          <a:xfrm>
            <a:off x="466725" y="1917700"/>
            <a:ext cx="8316913" cy="12573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　　电流做功的多少跟</a:t>
            </a:r>
            <a:r>
              <a:rPr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电流的大小、电压的高低、通电时间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的长短都有关系。</a:t>
            </a:r>
            <a:endParaRPr lang="zh-CN" altLang="en-US" sz="2800" b="1">
              <a:solidFill>
                <a:srgbClr val="CC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3555" name="矩形 12"/>
          <p:cNvSpPr/>
          <p:nvPr/>
        </p:nvSpPr>
        <p:spPr>
          <a:xfrm>
            <a:off x="2771775" y="4078288"/>
            <a:ext cx="1196975" cy="733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=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UIt</a:t>
            </a:r>
            <a:endParaRPr lang="en-US" altLang="zh-CN" sz="2800" b="1" i="1">
              <a:solidFill>
                <a:srgbClr val="CC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6" name="Text Box 5"/>
          <p:cNvSpPr txBox="1"/>
          <p:nvPr/>
        </p:nvSpPr>
        <p:spPr>
          <a:xfrm>
            <a:off x="2195513" y="4870450"/>
            <a:ext cx="2557462" cy="449263"/>
          </a:xfrm>
          <a:prstGeom prst="rect">
            <a:avLst/>
          </a:prstGeom>
          <a:noFill/>
          <a:ln w="9525">
            <a:noFill/>
          </a:ln>
        </p:spPr>
        <p:txBody>
          <a:bodyPr wrap="square" lIns="18000" tIns="10800" rIns="0" bIns="1080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——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焦（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J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7" name="Text Box 6"/>
          <p:cNvSpPr txBox="1"/>
          <p:nvPr/>
        </p:nvSpPr>
        <p:spPr>
          <a:xfrm>
            <a:off x="5507038" y="5337175"/>
            <a:ext cx="2735262" cy="449263"/>
          </a:xfrm>
          <a:prstGeom prst="rect">
            <a:avLst/>
          </a:prstGeom>
          <a:noFill/>
          <a:ln w="9525">
            <a:noFill/>
          </a:ln>
        </p:spPr>
        <p:txBody>
          <a:bodyPr wrap="square" lIns="18000" tIns="10800" rIns="0" bIns="1080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——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秒（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8" name="Text Box 6"/>
          <p:cNvSpPr txBox="1"/>
          <p:nvPr/>
        </p:nvSpPr>
        <p:spPr>
          <a:xfrm>
            <a:off x="5508625" y="4797425"/>
            <a:ext cx="2735263" cy="449263"/>
          </a:xfrm>
          <a:prstGeom prst="rect">
            <a:avLst/>
          </a:prstGeom>
          <a:noFill/>
          <a:ln w="9525">
            <a:noFill/>
          </a:ln>
        </p:spPr>
        <p:txBody>
          <a:bodyPr wrap="square" lIns="18000" tIns="10800" rIns="0" bIns="1080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安（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A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9" name="Text Box 6"/>
          <p:cNvSpPr txBox="1"/>
          <p:nvPr/>
        </p:nvSpPr>
        <p:spPr>
          <a:xfrm>
            <a:off x="5508625" y="4294188"/>
            <a:ext cx="2735263" cy="449262"/>
          </a:xfrm>
          <a:prstGeom prst="rect">
            <a:avLst/>
          </a:prstGeom>
          <a:noFill/>
          <a:ln w="9525">
            <a:noFill/>
          </a:ln>
        </p:spPr>
        <p:txBody>
          <a:bodyPr wrap="square" lIns="18000" tIns="10800" rIns="0" bIns="10800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i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U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——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伏 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V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）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60" name="矩形 23559"/>
          <p:cNvSpPr/>
          <p:nvPr/>
        </p:nvSpPr>
        <p:spPr>
          <a:xfrm>
            <a:off x="1079500" y="4114800"/>
            <a:ext cx="1979613" cy="6048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　　公式：</a:t>
            </a:r>
            <a:endParaRPr lang="en-US" altLang="zh-CN" sz="28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61" name="Rectangle 7"/>
          <p:cNvSpPr/>
          <p:nvPr/>
        </p:nvSpPr>
        <p:spPr>
          <a:xfrm>
            <a:off x="466725" y="842963"/>
            <a:ext cx="5040313" cy="6048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　　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2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．计算电流做的功：</a:t>
            </a:r>
            <a:endParaRPr lang="en-US" altLang="zh-CN" sz="28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/>
      <p:bldP spid="23556" grpId="0"/>
      <p:bldP spid="23557" grpId="0"/>
      <p:bldP spid="23558" grpId="0"/>
      <p:bldP spid="23559" grpId="0"/>
      <p:bldP spid="23560" grpId="0"/>
      <p:bldP spid="235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4"/>
          <p:cNvSpPr/>
          <p:nvPr/>
        </p:nvSpPr>
        <p:spPr>
          <a:xfrm>
            <a:off x="503555" y="1555433"/>
            <a:ext cx="8208963" cy="16271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　　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．有一只节能灯接在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220 V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的家庭电路中，通过它的电流为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90 mA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，计算这只灯使用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5 h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消耗多少J,合多少度电？这5h电流做功多少J?</a:t>
            </a:r>
            <a:endParaRPr lang="zh-CN" altLang="en-US" sz="28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79" name="矩形 4"/>
          <p:cNvSpPr/>
          <p:nvPr/>
        </p:nvSpPr>
        <p:spPr>
          <a:xfrm>
            <a:off x="503555" y="3182620"/>
            <a:ext cx="8569325" cy="2011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解：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90 mA=0.09 A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W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=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UIt 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=220 V×0.09 A×5×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3600s=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3.564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×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10</a:t>
            </a:r>
            <a:r>
              <a:rPr lang="zh-CN" altLang="en-US" sz="2800" b="1" baseline="30000">
                <a:latin typeface="Times New Roman" panose="02020603050405020304" pitchFamily="2" charset="0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J</a:t>
            </a:r>
            <a:endParaRPr lang="en-US" altLang="zh-CN" sz="2800" b="1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=0.099 kW</a:t>
            </a:r>
            <a:r>
              <a:rPr lang="en-US" altLang="zh-CN" sz="2800" b="1">
                <a:latin typeface="Times New Roman" panose="02020603050405020304" pitchFamily="2" charset="0"/>
                <a:ea typeface="Times New Roman" panose="02020603050405020304" pitchFamily="2" charset="0"/>
              </a:rPr>
              <a:t>·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580" name="矩形 5"/>
          <p:cNvSpPr/>
          <p:nvPr/>
        </p:nvSpPr>
        <p:spPr>
          <a:xfrm>
            <a:off x="576580" y="5173345"/>
            <a:ext cx="8243888" cy="1114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　　这只节能灯工作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5 h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消耗的电能是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0.099 kW</a:t>
            </a:r>
            <a:r>
              <a:rPr lang="en-US" altLang="zh-CN" sz="2800" b="1">
                <a:latin typeface="Times New Roman" panose="02020603050405020304" pitchFamily="2" charset="0"/>
                <a:ea typeface="Times New Roman" panose="02020603050405020304" pitchFamily="2" charset="0"/>
              </a:rPr>
              <a:t>·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，即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0.099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度。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endParaRPr lang="zh-CN" altLang="en-US" sz="2800" b="1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2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450" y="47053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4581" name="组合 24581"/>
          <p:cNvGrpSpPr/>
          <p:nvPr/>
        </p:nvGrpSpPr>
        <p:grpSpPr>
          <a:xfrm>
            <a:off x="431800" y="491173"/>
            <a:ext cx="2789238" cy="920750"/>
            <a:chOff x="0" y="0"/>
            <a:chExt cx="2231" cy="580"/>
          </a:xfrm>
        </p:grpSpPr>
        <p:pic>
          <p:nvPicPr>
            <p:cNvPr id="24582" name="圆角矩形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583" name="文本框 24583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练一练</a:t>
              </a:r>
            </a:p>
          </p:txBody>
        </p:sp>
      </p:grpSp>
      <p:sp>
        <p:nvSpPr>
          <p:cNvPr id="24585" name="文本框 24584"/>
          <p:cNvSpPr txBox="1"/>
          <p:nvPr/>
        </p:nvSpPr>
        <p:spPr>
          <a:xfrm>
            <a:off x="2483485" y="6216015"/>
            <a:ext cx="4081463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这5h电流做功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3.564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×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10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J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3" name="矩形 12"/>
          <p:cNvSpPr/>
          <p:nvPr/>
        </p:nvSpPr>
        <p:spPr>
          <a:xfrm>
            <a:off x="3995738" y="651510"/>
            <a:ext cx="1196975" cy="7334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=</a:t>
            </a:r>
            <a:r>
              <a:rPr lang="en-US" altLang="zh-CN" sz="2800" b="1" i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UIt</a:t>
            </a:r>
            <a:endParaRPr lang="en-US" altLang="zh-CN" sz="2800" b="1" i="1">
              <a:solidFill>
                <a:srgbClr val="CC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25601"/>
          <p:cNvSpPr/>
          <p:nvPr/>
        </p:nvSpPr>
        <p:spPr>
          <a:xfrm>
            <a:off x="431800" y="1627188"/>
            <a:ext cx="8388350" cy="16303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．手机、数码相机等常用充电电池作为电源，某手机电池的电压为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3.6 V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，安时容量为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750 mA·h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。它充满电后所储存的电能是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_______J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。</a:t>
            </a:r>
          </a:p>
        </p:txBody>
      </p:sp>
      <p:grpSp>
        <p:nvGrpSpPr>
          <p:cNvPr id="25603" name="组合 25602"/>
          <p:cNvGrpSpPr/>
          <p:nvPr/>
        </p:nvGrpSpPr>
        <p:grpSpPr>
          <a:xfrm>
            <a:off x="5400675" y="4697413"/>
            <a:ext cx="1266825" cy="519112"/>
            <a:chOff x="0" y="0"/>
            <a:chExt cx="798" cy="327"/>
          </a:xfrm>
        </p:grpSpPr>
        <p:sp>
          <p:nvSpPr>
            <p:cNvPr id="2" name="直接连接符 25603"/>
            <p:cNvSpPr/>
            <p:nvPr/>
          </p:nvSpPr>
          <p:spPr>
            <a:xfrm>
              <a:off x="0" y="181"/>
              <a:ext cx="363" cy="0"/>
            </a:xfrm>
            <a:prstGeom prst="line">
              <a:avLst/>
            </a:prstGeom>
            <a:ln w="28575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/>
            </a:p>
          </p:txBody>
        </p:sp>
        <p:sp>
          <p:nvSpPr>
            <p:cNvPr id="25604" name="矩形 25604"/>
            <p:cNvSpPr/>
            <p:nvPr/>
          </p:nvSpPr>
          <p:spPr>
            <a:xfrm>
              <a:off x="477" y="0"/>
              <a:ext cx="321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0">
              <a:spAutoFit/>
            </a:bodyPr>
            <a:lstStyle/>
            <a:p>
              <a:r>
                <a:rPr lang="en-US" altLang="zh-CN" sz="2800" b="1" i="1">
                  <a:solidFill>
                    <a:srgbClr val="CC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It</a:t>
              </a:r>
              <a:r>
                <a:rPr lang="en-US" altLang="zh-CN" sz="2800" b="1">
                  <a:latin typeface="Times New Roman" panose="02020603050405020304" pitchFamily="2" charset="0"/>
                  <a:ea typeface="宋体" panose="02010600030101010101" pitchFamily="2" charset="-122"/>
                </a:rPr>
                <a:t> </a:t>
              </a:r>
              <a:endPara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sp>
        <p:nvSpPr>
          <p:cNvPr id="25606" name="矩形 25605"/>
          <p:cNvSpPr/>
          <p:nvPr/>
        </p:nvSpPr>
        <p:spPr>
          <a:xfrm>
            <a:off x="431800" y="3427413"/>
            <a:ext cx="7993063" cy="26558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解析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：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电池参数有：电压和安时容量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(A·h)</a:t>
            </a:r>
            <a:endParaRPr lang="zh-CN" altLang="en-US" sz="2800" b="1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安时容量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=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放电电流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(A)×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放电时间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(h)</a:t>
            </a:r>
            <a:r>
              <a:rPr lang="en-US" altLang="zh-CN" sz="280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750 mA·h= 750 mA×1 h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</a:t>
            </a:r>
            <a:r>
              <a:rPr lang="en-US" altLang="zh-CN" sz="2800" b="1" i="1">
                <a:latin typeface="Times New Roman" panose="02020603050405020304" pitchFamily="2" charset="0"/>
                <a:ea typeface="宋体" panose="02010600030101010101" pitchFamily="2" charset="-122"/>
              </a:rPr>
              <a:t>W 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= </a:t>
            </a:r>
            <a:r>
              <a:rPr lang="en-US" altLang="zh-CN" sz="2800" b="1" i="1">
                <a:latin typeface="Times New Roman" panose="02020603050405020304" pitchFamily="2" charset="0"/>
                <a:ea typeface="宋体" panose="02010600030101010101" pitchFamily="2" charset="-122"/>
              </a:rPr>
              <a:t>UIt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 = 3.6 V×0.75 A×3 600 s = 9 720 J</a:t>
            </a:r>
            <a:endParaRPr lang="zh-CN" altLang="en-US" sz="2800" b="1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5607" name="矩形 25606"/>
          <p:cNvSpPr/>
          <p:nvPr/>
        </p:nvSpPr>
        <p:spPr>
          <a:xfrm>
            <a:off x="4895850" y="2728913"/>
            <a:ext cx="1116013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9 720</a:t>
            </a:r>
            <a:endParaRPr lang="zh-CN" altLang="en-US" sz="2800" b="1">
              <a:solidFill>
                <a:srgbClr val="CC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3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45160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5608" name="组合 25608"/>
          <p:cNvGrpSpPr/>
          <p:nvPr/>
        </p:nvGrpSpPr>
        <p:grpSpPr>
          <a:xfrm>
            <a:off x="431800" y="491173"/>
            <a:ext cx="2789238" cy="920750"/>
            <a:chOff x="0" y="0"/>
            <a:chExt cx="2231" cy="580"/>
          </a:xfrm>
        </p:grpSpPr>
        <p:pic>
          <p:nvPicPr>
            <p:cNvPr id="25609" name="圆角矩形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610" name="文本框 25610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32769"/>
          <p:cNvSpPr txBox="1"/>
          <p:nvPr/>
        </p:nvSpPr>
        <p:spPr>
          <a:xfrm>
            <a:off x="481330" y="4222750"/>
            <a:ext cx="826262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3、一个白炽灯正常工作时的电压是220V,电阻是484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Ω，它正常工作1min时消耗的电能是多少焦？</a:t>
            </a:r>
          </a:p>
        </p:txBody>
      </p:sp>
      <p:sp>
        <p:nvSpPr>
          <p:cNvPr id="26626" name="文本框 32770"/>
          <p:cNvSpPr txBox="1"/>
          <p:nvPr/>
        </p:nvSpPr>
        <p:spPr>
          <a:xfrm>
            <a:off x="510540" y="1482725"/>
            <a:ext cx="823341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1、一个小灯泡的两端加3.8V的电压时，通过的电流是0.4A，在这种情况下通电10s时，电流所做的功是多少J？</a:t>
            </a:r>
          </a:p>
        </p:txBody>
      </p:sp>
      <p:sp>
        <p:nvSpPr>
          <p:cNvPr id="26627" name="文本框 32771"/>
          <p:cNvSpPr txBox="1"/>
          <p:nvPr/>
        </p:nvSpPr>
        <p:spPr>
          <a:xfrm>
            <a:off x="510540" y="2854325"/>
            <a:ext cx="824547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2、一根电阻丝的电阻是25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Ω，接在电路后通过的电流是2A,在这种情况下，通电2min,电流所做的功是多少焦？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6625"/>
          <p:cNvSpPr txBox="1"/>
          <p:nvPr/>
        </p:nvSpPr>
        <p:spPr>
          <a:xfrm>
            <a:off x="684213" y="765175"/>
            <a:ext cx="7272337" cy="2722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1、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将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A</a:t>
            </a:r>
            <a:r>
              <a:rPr lang="zh-CN" altLang="en-US" sz="2800" b="1" i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B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两根同种材料制成的导体串联接入电路，若长度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L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A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=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L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B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，而横截面积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S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A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＞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S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B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，则在相同时间内，电流通过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A</a:t>
            </a:r>
            <a:r>
              <a:rPr lang="zh-CN" altLang="en-US" sz="2800" b="1" i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B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所做的功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W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A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、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W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B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的关系是（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）</a:t>
            </a:r>
          </a:p>
          <a:p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A.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W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A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＞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W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B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     B. 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W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A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＝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W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B</a:t>
            </a:r>
            <a:endParaRPr lang="zh-CN" altLang="en-US" sz="2800" b="1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  <a:sym typeface="Times New Roman" panose="02020603050405020304" pitchFamily="2" charset="0"/>
            </a:endParaRPr>
          </a:p>
          <a:p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C.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 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W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A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＜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W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B  </a:t>
            </a:r>
            <a:r>
              <a:rPr lang="zh-CN" altLang="en-US" sz="2800" b="1" baseline="-25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D.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无法比较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W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A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与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W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B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 的大小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0" name="文本框 26626"/>
          <p:cNvSpPr txBox="1"/>
          <p:nvPr/>
        </p:nvSpPr>
        <p:spPr>
          <a:xfrm>
            <a:off x="612775" y="3860800"/>
            <a:ext cx="7056438" cy="1798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2.两根导线的电阻比是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3:4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，通过的电流强度之比为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4:3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，在相同时间内，电流通过两根导线所做的功之比是（     ）</a:t>
            </a: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A.l:l   B.4:3    C.16:9    D.9:16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28" name="文本框 26627"/>
          <p:cNvSpPr txBox="1"/>
          <p:nvPr/>
        </p:nvSpPr>
        <p:spPr>
          <a:xfrm>
            <a:off x="3144838" y="2022475"/>
            <a:ext cx="439737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C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  <a:sym typeface="Times New Roman" panose="02020603050405020304" pitchFamily="2" charset="0"/>
            </a:endParaRPr>
          </a:p>
        </p:txBody>
      </p:sp>
      <p:sp>
        <p:nvSpPr>
          <p:cNvPr id="26629" name="文本框 26628"/>
          <p:cNvSpPr txBox="1"/>
          <p:nvPr/>
        </p:nvSpPr>
        <p:spPr>
          <a:xfrm>
            <a:off x="4879975" y="4797425"/>
            <a:ext cx="5381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B</a:t>
            </a:r>
            <a:endParaRPr lang="en-US" altLang="zh-CN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9"/>
          <p:cNvSpPr txBox="1"/>
          <p:nvPr/>
        </p:nvSpPr>
        <p:spPr>
          <a:xfrm>
            <a:off x="5470525" y="5648325"/>
            <a:ext cx="34544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solidFill>
                  <a:srgbClr val="FFFFFF"/>
                </a:solidFill>
                <a:latin typeface="楷体_GB2312" pitchFamily="1" charset="-122"/>
                <a:ea typeface="宋体" panose="02010600030101010101" pitchFamily="2" charset="-122"/>
              </a:rPr>
              <a:t>二、电能的计量</a:t>
            </a:r>
            <a:endParaRPr lang="zh-CN" altLang="en-US" sz="2800" b="1">
              <a:solidFill>
                <a:schemeClr val="bg1"/>
              </a:solidFill>
              <a:latin typeface="楷体_GB2312" pitchFamily="1" charset="-122"/>
              <a:ea typeface="宋体" panose="02010600030101010101" pitchFamily="2" charset="-122"/>
            </a:endParaRPr>
          </a:p>
        </p:txBody>
      </p:sp>
      <p:pic>
        <p:nvPicPr>
          <p:cNvPr id="28674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501650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8675" name="组合 27651"/>
          <p:cNvGrpSpPr/>
          <p:nvPr/>
        </p:nvGrpSpPr>
        <p:grpSpPr>
          <a:xfrm>
            <a:off x="431800" y="562928"/>
            <a:ext cx="2789238" cy="920750"/>
            <a:chOff x="0" y="0"/>
            <a:chExt cx="2231" cy="580"/>
          </a:xfrm>
        </p:grpSpPr>
        <p:pic>
          <p:nvPicPr>
            <p:cNvPr id="28676" name="圆角矩形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77" name="文本框 27653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课堂小结</a:t>
              </a:r>
            </a:p>
          </p:txBody>
        </p:sp>
      </p:grpSp>
      <p:grpSp>
        <p:nvGrpSpPr>
          <p:cNvPr id="28678" name="组合 27654"/>
          <p:cNvGrpSpPr/>
          <p:nvPr/>
        </p:nvGrpSpPr>
        <p:grpSpPr>
          <a:xfrm>
            <a:off x="468313" y="2708275"/>
            <a:ext cx="2657475" cy="2468563"/>
            <a:chOff x="0" y="0"/>
            <a:chExt cx="1674" cy="1555"/>
          </a:xfrm>
        </p:grpSpPr>
        <p:pic>
          <p:nvPicPr>
            <p:cNvPr id="28679" name="单圆角矩形 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674" cy="15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680" name="文本框 27656"/>
            <p:cNvSpPr txBox="1"/>
            <p:nvPr/>
          </p:nvSpPr>
          <p:spPr>
            <a:xfrm>
              <a:off x="116" y="66"/>
              <a:ext cx="937" cy="1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2800" b="1">
                  <a:solidFill>
                    <a:srgbClr val="FFFFFF"/>
                  </a:solidFill>
                  <a:latin typeface="楷体_GB2312" pitchFamily="1" charset="-122"/>
                  <a:ea typeface="宋体" panose="02010600030101010101" pitchFamily="2" charset="-122"/>
                </a:rPr>
                <a:t>电能的应用</a:t>
              </a:r>
            </a:p>
          </p:txBody>
        </p:sp>
      </p:grpSp>
      <p:grpSp>
        <p:nvGrpSpPr>
          <p:cNvPr id="27658" name="组合 27657"/>
          <p:cNvGrpSpPr/>
          <p:nvPr/>
        </p:nvGrpSpPr>
        <p:grpSpPr>
          <a:xfrm>
            <a:off x="2627313" y="2636838"/>
            <a:ext cx="2792412" cy="2468562"/>
            <a:chOff x="0" y="0"/>
            <a:chExt cx="1759" cy="1555"/>
          </a:xfrm>
        </p:grpSpPr>
        <p:grpSp>
          <p:nvGrpSpPr>
            <p:cNvPr id="28682" name="组合 27658"/>
            <p:cNvGrpSpPr/>
            <p:nvPr/>
          </p:nvGrpSpPr>
          <p:grpSpPr>
            <a:xfrm>
              <a:off x="499" y="0"/>
              <a:ext cx="1260" cy="1555"/>
              <a:chOff x="0" y="0"/>
              <a:chExt cx="1152" cy="1555"/>
            </a:xfrm>
          </p:grpSpPr>
          <p:pic>
            <p:nvPicPr>
              <p:cNvPr id="28683" name="单圆角矩形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152" cy="155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84" name="文本框 27660"/>
              <p:cNvSpPr txBox="1"/>
              <p:nvPr/>
            </p:nvSpPr>
            <p:spPr>
              <a:xfrm>
                <a:off x="92" y="77"/>
                <a:ext cx="937" cy="14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lstStyle/>
              <a:p>
                <a:pPr algn="ctr"/>
                <a:r>
                  <a:rPr lang="zh-CN" altLang="en-US" sz="2800" b="1">
                    <a:solidFill>
                      <a:srgbClr val="FFFFFF"/>
                    </a:solidFill>
                    <a:latin typeface="楷体_GB2312" pitchFamily="1" charset="-122"/>
                    <a:ea typeface="宋体" panose="02010600030101010101" pitchFamily="2" charset="-122"/>
                  </a:rPr>
                  <a:t>电能的</a:t>
                </a:r>
              </a:p>
              <a:p>
                <a:pPr algn="ctr"/>
                <a:r>
                  <a:rPr lang="zh-CN" altLang="en-US" sz="2800" b="1">
                    <a:solidFill>
                      <a:srgbClr val="FFFFFF"/>
                    </a:solidFill>
                    <a:latin typeface="楷体_GB2312" pitchFamily="1" charset="-122"/>
                    <a:ea typeface="宋体" panose="02010600030101010101" pitchFamily="2" charset="-122"/>
                  </a:rPr>
                  <a:t>计量</a:t>
                </a:r>
              </a:p>
            </p:txBody>
          </p:sp>
        </p:grpSp>
        <p:grpSp>
          <p:nvGrpSpPr>
            <p:cNvPr id="28685" name="组合 27661"/>
            <p:cNvGrpSpPr/>
            <p:nvPr/>
          </p:nvGrpSpPr>
          <p:grpSpPr>
            <a:xfrm>
              <a:off x="0" y="408"/>
              <a:ext cx="388" cy="833"/>
              <a:chOff x="0" y="0"/>
              <a:chExt cx="388" cy="833"/>
            </a:xfrm>
          </p:grpSpPr>
          <p:pic>
            <p:nvPicPr>
              <p:cNvPr id="28686" name="燕尾形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388" cy="83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87" name="文本框 27663"/>
              <p:cNvSpPr txBox="1"/>
              <p:nvPr/>
            </p:nvSpPr>
            <p:spPr>
              <a:xfrm>
                <a:off x="39" y="23"/>
                <a:ext cx="315" cy="7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7665" name="组合 27664"/>
          <p:cNvGrpSpPr/>
          <p:nvPr/>
        </p:nvGrpSpPr>
        <p:grpSpPr>
          <a:xfrm>
            <a:off x="5565775" y="2767013"/>
            <a:ext cx="3038475" cy="2470150"/>
            <a:chOff x="0" y="0"/>
            <a:chExt cx="1914" cy="1556"/>
          </a:xfrm>
        </p:grpSpPr>
        <p:grpSp>
          <p:nvGrpSpPr>
            <p:cNvPr id="28689" name="组合 27665"/>
            <p:cNvGrpSpPr/>
            <p:nvPr/>
          </p:nvGrpSpPr>
          <p:grpSpPr>
            <a:xfrm>
              <a:off x="0" y="0"/>
              <a:ext cx="1914" cy="1556"/>
              <a:chOff x="0" y="0"/>
              <a:chExt cx="1682" cy="1556"/>
            </a:xfrm>
          </p:grpSpPr>
          <p:pic>
            <p:nvPicPr>
              <p:cNvPr id="28690" name="单圆角矩形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0" y="0"/>
                <a:ext cx="1682" cy="1556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91" name="文本框 27667"/>
              <p:cNvSpPr txBox="1"/>
              <p:nvPr/>
            </p:nvSpPr>
            <p:spPr>
              <a:xfrm>
                <a:off x="597" y="65"/>
                <a:ext cx="937" cy="143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lstStyle/>
              <a:p>
                <a:pPr algn="ctr"/>
                <a:r>
                  <a:rPr lang="zh-CN" altLang="en-US" sz="2800" b="1">
                    <a:solidFill>
                      <a:srgbClr val="FFFFFF"/>
                    </a:solidFill>
                    <a:latin typeface="楷体_GB2312" pitchFamily="1" charset="-122"/>
                    <a:ea typeface="宋体" panose="02010600030101010101" pitchFamily="2" charset="-122"/>
                  </a:rPr>
                  <a:t>电功的</a:t>
                </a:r>
              </a:p>
              <a:p>
                <a:pPr algn="ctr"/>
                <a:r>
                  <a:rPr lang="zh-CN" altLang="en-US" sz="2800" b="1">
                    <a:solidFill>
                      <a:srgbClr val="FFFFFF"/>
                    </a:solidFill>
                    <a:latin typeface="楷体_GB2312" pitchFamily="1" charset="-122"/>
                    <a:ea typeface="宋体" panose="02010600030101010101" pitchFamily="2" charset="-122"/>
                  </a:rPr>
                  <a:t>计算</a:t>
                </a:r>
              </a:p>
            </p:txBody>
          </p:sp>
        </p:grpSp>
        <p:grpSp>
          <p:nvGrpSpPr>
            <p:cNvPr id="28692" name="组合 27668"/>
            <p:cNvGrpSpPr/>
            <p:nvPr/>
          </p:nvGrpSpPr>
          <p:grpSpPr>
            <a:xfrm>
              <a:off x="58" y="258"/>
              <a:ext cx="387" cy="837"/>
              <a:chOff x="0" y="0"/>
              <a:chExt cx="387" cy="837"/>
            </a:xfrm>
          </p:grpSpPr>
          <p:pic>
            <p:nvPicPr>
              <p:cNvPr id="28693" name="燕尾形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0" y="0"/>
                <a:ext cx="387" cy="83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8694" name="文本框 27670"/>
              <p:cNvSpPr txBox="1"/>
              <p:nvPr/>
            </p:nvSpPr>
            <p:spPr>
              <a:xfrm>
                <a:off x="36" y="24"/>
                <a:ext cx="315" cy="76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ctr" anchorCtr="0"/>
              <a:lstStyle/>
              <a:p>
                <a:pPr algn="ctr"/>
                <a:endParaRPr lang="zh-CN" altLang="en-US">
                  <a:latin typeface="华文新魏" panose="0201080004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文本框 28673"/>
          <p:cNvSpPr txBox="1"/>
          <p:nvPr/>
        </p:nvSpPr>
        <p:spPr>
          <a:xfrm>
            <a:off x="3204528" y="2924493"/>
            <a:ext cx="2735262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  二  课  时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12289"/>
          <p:cNvSpPr/>
          <p:nvPr/>
        </p:nvSpPr>
        <p:spPr>
          <a:xfrm>
            <a:off x="2781300" y="2257425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0" name="矩形 12290"/>
          <p:cNvSpPr/>
          <p:nvPr/>
        </p:nvSpPr>
        <p:spPr>
          <a:xfrm>
            <a:off x="3219450" y="24384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矩形 12291"/>
          <p:cNvSpPr/>
          <p:nvPr/>
        </p:nvSpPr>
        <p:spPr>
          <a:xfrm>
            <a:off x="3186113" y="2514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文本框 12292">
            <a:hlinkClick r:id="rId3" action="ppaction://hlinkfile"/>
          </p:cNvPr>
          <p:cNvSpPr txBox="1"/>
          <p:nvPr/>
        </p:nvSpPr>
        <p:spPr>
          <a:xfrm>
            <a:off x="6300470" y="692785"/>
            <a:ext cx="3545205" cy="52197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一、电能的来源</a:t>
            </a:r>
          </a:p>
        </p:txBody>
      </p:sp>
      <p:pic>
        <p:nvPicPr>
          <p:cNvPr id="12293" name="图片 12293" descr="D:/九新版/第十八章 电功率/新建文件夹/http:/www.pep.com.cn/images/200503/pic_255826.jpg"/>
          <p:cNvPicPr>
            <a:picLocks noChangeAspect="1"/>
          </p:cNvPicPr>
          <p:nvPr/>
        </p:nvPicPr>
        <p:blipFill>
          <a:blip r:embed="rId4" r:link="rId5">
            <a:lum bright="41998" contrast="68000"/>
          </a:blip>
          <a:srcRect l="22260" t="26563" r="19987" b="47565"/>
          <a:stretch>
            <a:fillRect/>
          </a:stretch>
        </p:blipFill>
        <p:spPr>
          <a:xfrm>
            <a:off x="304641" y="759778"/>
            <a:ext cx="2895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12294" descr="D:/九新版/第十八章 电功率/新建文件夹/http:/www.pep.com.cn/images/200503/pic_231320.jpg"/>
          <p:cNvPicPr>
            <a:picLocks noChangeAspect="1"/>
          </p:cNvPicPr>
          <p:nvPr/>
        </p:nvPicPr>
        <p:blipFill>
          <a:blip r:embed="rId6" r:link="rId5">
            <a:lum bright="35999" contrast="48000"/>
          </a:blip>
          <a:srcRect l="33617" t="22806" r="22714" b="55814"/>
          <a:stretch>
            <a:fillRect/>
          </a:stretch>
        </p:blipFill>
        <p:spPr>
          <a:xfrm>
            <a:off x="3462020" y="835978"/>
            <a:ext cx="2895600" cy="2133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2295" name="对象 12295"/>
          <p:cNvGraphicFramePr>
            <a:graphicFrameLocks noChangeAspect="1"/>
          </p:cNvGraphicFramePr>
          <p:nvPr/>
        </p:nvGraphicFramePr>
        <p:xfrm>
          <a:off x="6346190" y="1112520"/>
          <a:ext cx="2743200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r:id="rId7" imgW="2028825" imgH="1933575" progId="PBrush">
                  <p:embed/>
                </p:oleObj>
              </mc:Choice>
              <mc:Fallback>
                <p:oleObj r:id="rId7" imgW="2028825" imgH="1933575" progId="PBrush">
                  <p:embed/>
                  <p:pic>
                    <p:nvPicPr>
                      <p:cNvPr id="12295" name="对象 12295"/>
                      <p:cNvPicPr/>
                      <p:nvPr/>
                    </p:nvPicPr>
                    <p:blipFill>
                      <a:blip r:embed="rId8">
                        <a:lum bright="23999" contrast="41999"/>
                      </a:blip>
                      <a:stretch>
                        <a:fillRect/>
                      </a:stretch>
                    </p:blipFill>
                    <p:spPr>
                      <a:xfrm>
                        <a:off x="6346190" y="1112520"/>
                        <a:ext cx="2743200" cy="2324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文本框 12296"/>
          <p:cNvSpPr txBox="1"/>
          <p:nvPr/>
        </p:nvSpPr>
        <p:spPr>
          <a:xfrm>
            <a:off x="799941" y="2488565"/>
            <a:ext cx="1905000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火力发电</a:t>
            </a:r>
          </a:p>
        </p:txBody>
      </p:sp>
      <p:sp>
        <p:nvSpPr>
          <p:cNvPr id="12297" name="文本框 12297"/>
          <p:cNvSpPr txBox="1"/>
          <p:nvPr/>
        </p:nvSpPr>
        <p:spPr>
          <a:xfrm>
            <a:off x="3690620" y="2442528"/>
            <a:ext cx="2438400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水力发电</a:t>
            </a:r>
          </a:p>
        </p:txBody>
      </p:sp>
      <p:pic>
        <p:nvPicPr>
          <p:cNvPr id="12298" name="图片 1229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6856" y="3716655"/>
            <a:ext cx="2907030" cy="22396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9" name="图片 1229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0444" y="3717925"/>
            <a:ext cx="2963863" cy="222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1" name="文本框 12300"/>
          <p:cNvSpPr txBox="1"/>
          <p:nvPr/>
        </p:nvSpPr>
        <p:spPr>
          <a:xfrm>
            <a:off x="389890" y="6202363"/>
            <a:ext cx="26209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机械能转化为电能</a:t>
            </a:r>
          </a:p>
        </p:txBody>
      </p:sp>
      <p:sp>
        <p:nvSpPr>
          <p:cNvPr id="12302" name="文本框 12301"/>
          <p:cNvSpPr txBox="1"/>
          <p:nvPr/>
        </p:nvSpPr>
        <p:spPr>
          <a:xfrm>
            <a:off x="3446145" y="3158490"/>
            <a:ext cx="292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机械能能转化为电能</a:t>
            </a:r>
          </a:p>
        </p:txBody>
      </p:sp>
      <p:sp>
        <p:nvSpPr>
          <p:cNvPr id="12303" name="文本框 12302"/>
          <p:cNvSpPr txBox="1"/>
          <p:nvPr/>
        </p:nvSpPr>
        <p:spPr>
          <a:xfrm>
            <a:off x="6617653" y="3474720"/>
            <a:ext cx="2011362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化学能转化为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电能</a:t>
            </a:r>
          </a:p>
        </p:txBody>
      </p:sp>
      <p:sp>
        <p:nvSpPr>
          <p:cNvPr id="2" name="文本框 12303"/>
          <p:cNvSpPr txBox="1"/>
          <p:nvPr/>
        </p:nvSpPr>
        <p:spPr>
          <a:xfrm>
            <a:off x="8428673" y="1505585"/>
            <a:ext cx="609600" cy="1514475"/>
          </a:xfrm>
          <a:prstGeom prst="rect">
            <a:avLst/>
          </a:prstGeom>
          <a:noFill/>
          <a:ln w="9525">
            <a:noFill/>
          </a:ln>
        </p:spPr>
        <p:txBody>
          <a:bodyPr vert="eaVert"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各种电池</a:t>
            </a:r>
          </a:p>
        </p:txBody>
      </p:sp>
      <p:sp>
        <p:nvSpPr>
          <p:cNvPr id="12304" name="文本框 12304"/>
          <p:cNvSpPr txBox="1"/>
          <p:nvPr/>
        </p:nvSpPr>
        <p:spPr>
          <a:xfrm>
            <a:off x="633571" y="5362575"/>
            <a:ext cx="2133600" cy="577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3200" b="1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风力发电</a:t>
            </a:r>
          </a:p>
        </p:txBody>
      </p:sp>
      <p:sp>
        <p:nvSpPr>
          <p:cNvPr id="12306" name="文本框 12305"/>
          <p:cNvSpPr txBox="1"/>
          <p:nvPr/>
        </p:nvSpPr>
        <p:spPr>
          <a:xfrm>
            <a:off x="3349625" y="6202363"/>
            <a:ext cx="33655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太阳能转化为电能</a:t>
            </a:r>
          </a:p>
        </p:txBody>
      </p:sp>
      <p:sp>
        <p:nvSpPr>
          <p:cNvPr id="12307" name="文本框 12306"/>
          <p:cNvSpPr txBox="1"/>
          <p:nvPr/>
        </p:nvSpPr>
        <p:spPr>
          <a:xfrm>
            <a:off x="594360" y="3077528"/>
            <a:ext cx="2316163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内能转化为电能</a:t>
            </a:r>
          </a:p>
        </p:txBody>
      </p:sp>
      <p:sp>
        <p:nvSpPr>
          <p:cNvPr id="3" name="文本框 12307"/>
          <p:cNvSpPr txBox="1"/>
          <p:nvPr/>
        </p:nvSpPr>
        <p:spPr>
          <a:xfrm>
            <a:off x="3851275" y="5300980"/>
            <a:ext cx="236220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99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太阳能发电</a:t>
            </a:r>
          </a:p>
        </p:txBody>
      </p:sp>
      <p:sp>
        <p:nvSpPr>
          <p:cNvPr id="12309" name="文本框 12308"/>
          <p:cNvSpPr txBox="1"/>
          <p:nvPr/>
        </p:nvSpPr>
        <p:spPr>
          <a:xfrm>
            <a:off x="6660515" y="4436745"/>
            <a:ext cx="2449513" cy="15541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66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CN" altLang="en-US" sz="2400" b="1">
                <a:solidFill>
                  <a:srgbClr val="66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电源提供电能；电源是把其它形式的能转化为电能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  <p:bldP spid="12302" grpId="0"/>
      <p:bldP spid="12303" grpId="0"/>
      <p:bldP spid="12306" grpId="0"/>
      <p:bldP spid="12307" grpId="0"/>
      <p:bldP spid="123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9697"/>
          <p:cNvSpPr txBox="1"/>
          <p:nvPr/>
        </p:nvSpPr>
        <p:spPr>
          <a:xfrm>
            <a:off x="107950" y="1485900"/>
            <a:ext cx="8689975" cy="2460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1、某电能表上标着“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500r/kw.h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”，表示的意思是</a:t>
            </a: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                      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；</a:t>
            </a: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（1）则这只表转一转时，电器消耗的电能是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J</a:t>
            </a: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（2）这只表若转100r,用电器耗电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KWh,合</a:t>
            </a:r>
            <a:r>
              <a:rPr lang="en-US" altLang="zh-CN" sz="2800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J</a:t>
            </a:r>
          </a:p>
          <a:p>
            <a:pPr>
              <a:lnSpc>
                <a:spcPct val="11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(3）用电器耗电7度，这只表将转</a:t>
            </a:r>
            <a:r>
              <a:rPr lang="zh-CN" altLang="en-US" sz="2800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转；</a:t>
            </a:r>
          </a:p>
        </p:txBody>
      </p:sp>
      <p:sp>
        <p:nvSpPr>
          <p:cNvPr id="29699" name="文本框 29698"/>
          <p:cNvSpPr txBox="1"/>
          <p:nvPr/>
        </p:nvSpPr>
        <p:spPr>
          <a:xfrm>
            <a:off x="311150" y="4191000"/>
            <a:ext cx="8485188" cy="17970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2、计算题：一只电能表上标着“1500R/KWh"</a:t>
            </a: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（1）当这只表转2500转时，用电器耗电多少焦？</a:t>
            </a: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（2）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如果接在电路中的用电器消耗了3600J的电能，</a:t>
            </a:r>
          </a:p>
          <a:p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电能表的铝盘转动多少转？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700" name="文本框 29699"/>
          <p:cNvSpPr txBox="1"/>
          <p:nvPr/>
        </p:nvSpPr>
        <p:spPr>
          <a:xfrm>
            <a:off x="755650" y="661988"/>
            <a:ext cx="7143750" cy="8239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接在这个电能表上的用电器，每消耗1KWh的电能，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电能表上的转盘转过500转</a:t>
            </a:r>
          </a:p>
        </p:txBody>
      </p:sp>
      <p:sp>
        <p:nvSpPr>
          <p:cNvPr id="29701" name="文本框 29700"/>
          <p:cNvSpPr txBox="1"/>
          <p:nvPr/>
        </p:nvSpPr>
        <p:spPr>
          <a:xfrm>
            <a:off x="7145973" y="2493963"/>
            <a:ext cx="1360487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7.2×10</a:t>
            </a:r>
            <a:r>
              <a:rPr lang="zh-CN" altLang="en-US" sz="2400" b="1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29702" name="文本框 29701"/>
          <p:cNvSpPr txBox="1"/>
          <p:nvPr/>
        </p:nvSpPr>
        <p:spPr>
          <a:xfrm>
            <a:off x="5509260" y="2951163"/>
            <a:ext cx="6477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0.2</a:t>
            </a:r>
          </a:p>
        </p:txBody>
      </p:sp>
      <p:sp>
        <p:nvSpPr>
          <p:cNvPr id="29703" name="文本框 29702"/>
          <p:cNvSpPr txBox="1"/>
          <p:nvPr/>
        </p:nvSpPr>
        <p:spPr>
          <a:xfrm>
            <a:off x="7005320" y="2963545"/>
            <a:ext cx="136207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7.2×10</a:t>
            </a:r>
            <a:r>
              <a:rPr lang="zh-CN" altLang="en-US" sz="2400" b="1" baseline="30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29704" name="文本框 29703"/>
          <p:cNvSpPr txBox="1"/>
          <p:nvPr/>
        </p:nvSpPr>
        <p:spPr>
          <a:xfrm>
            <a:off x="5780405" y="3420745"/>
            <a:ext cx="8636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3500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0" grpId="0"/>
      <p:bldP spid="29701" grpId="0"/>
      <p:bldP spid="29702" grpId="0"/>
      <p:bldP spid="29703" grpId="0"/>
      <p:bldP spid="297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30721"/>
          <p:cNvPicPr/>
          <p:nvPr/>
        </p:nvPicPr>
        <p:blipFill>
          <a:blip r:embed="rId2"/>
          <a:stretch>
            <a:fillRect/>
          </a:stretch>
        </p:blipFill>
        <p:spPr>
          <a:xfrm>
            <a:off x="2635885" y="3429000"/>
            <a:ext cx="3839210" cy="3084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6" name="文本框 30722"/>
          <p:cNvSpPr txBox="1"/>
          <p:nvPr/>
        </p:nvSpPr>
        <p:spPr>
          <a:xfrm>
            <a:off x="2032000" y="3225800"/>
            <a:ext cx="5080000" cy="5254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endParaRPr lang="en-US" altLang="zh-CN" sz="1000" b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7" name="文本框 30723"/>
          <p:cNvSpPr txBox="1"/>
          <p:nvPr/>
        </p:nvSpPr>
        <p:spPr>
          <a:xfrm>
            <a:off x="323215" y="620395"/>
            <a:ext cx="8464550" cy="2651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3、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如图所示为某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新型的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电子式电能表的表盘（局部）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表盘上“imp/kW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sym typeface="Times New Roman" panose="02020603050405020304" pitchFamily="2" charset="0"/>
              </a:rPr>
              <a:t>•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h”是电子式电能表的一个重要参数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脉冲输出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”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的单位，其数值表示用电1kW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  <a:sym typeface="Times New Roman" panose="02020603050405020304" pitchFamily="2" charset="0"/>
              </a:rPr>
              <a:t>•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h表盘上耗电指示灯闪烁的次数</a:t>
            </a:r>
            <a:r>
              <a:rPr lang="zh-CN" alt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若某用电器单独接在该电能表上，用电器正常工作5min，指示灯闪烁了160次，则5min内该用电器消耗的电能为多少？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31745"/>
          <p:cNvSpPr txBox="1"/>
          <p:nvPr/>
        </p:nvSpPr>
        <p:spPr>
          <a:xfrm>
            <a:off x="1043623" y="2186305"/>
            <a:ext cx="7127875" cy="1870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把两段阻值相等的电阻丝串联后接在电源上，在时间</a:t>
            </a:r>
            <a:r>
              <a:rPr lang="zh-CN" altLang="en-US" sz="2800" b="1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内电流做功</a:t>
            </a:r>
            <a:r>
              <a:rPr lang="zh-CN" altLang="en-US" sz="2800" b="1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W</a:t>
            </a:r>
            <a:r>
              <a:rPr lang="zh-CN" altLang="en-US" sz="2800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；若把这两段电热丝并联后接在同一电源上，在时间</a:t>
            </a:r>
            <a:r>
              <a:rPr lang="zh-CN" altLang="en-US" sz="2800" b="1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t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内电流做功为</a:t>
            </a:r>
            <a:r>
              <a:rPr lang="zh-CN" altLang="en-US" sz="2800" b="1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W</a:t>
            </a:r>
            <a:r>
              <a:rPr lang="zh-CN" altLang="en-US" sz="2800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，则</a:t>
            </a:r>
            <a:r>
              <a:rPr lang="zh-CN" altLang="en-US" sz="2800" b="1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W</a:t>
            </a:r>
            <a:r>
              <a:rPr lang="zh-CN" altLang="en-US" sz="2800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与</a:t>
            </a:r>
            <a:r>
              <a:rPr lang="zh-CN" altLang="en-US" sz="2800" b="1" i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W</a:t>
            </a:r>
            <a:r>
              <a:rPr lang="zh-CN" altLang="en-US" sz="2800" b="1" baseline="-250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之比是（    ）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2770" name="文本框 31746"/>
          <p:cNvSpPr txBox="1"/>
          <p:nvPr/>
        </p:nvSpPr>
        <p:spPr>
          <a:xfrm>
            <a:off x="1259523" y="4056380"/>
            <a:ext cx="6213475" cy="944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A.4:1	  B.2:1	C.1:4	   D.1:2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1748" name="文本框 31747"/>
          <p:cNvSpPr txBox="1"/>
          <p:nvPr/>
        </p:nvSpPr>
        <p:spPr>
          <a:xfrm>
            <a:off x="4859655" y="3476943"/>
            <a:ext cx="79375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C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en-US" altLang="zh-CN" sz="3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32769"/>
          <p:cNvSpPr txBox="1"/>
          <p:nvPr/>
        </p:nvSpPr>
        <p:spPr>
          <a:xfrm>
            <a:off x="399415" y="4294505"/>
            <a:ext cx="82702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3、一个白炽灯正常工作时的电压是220V,电阻是484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Ω，它正常工作1min时消耗的电能是多少焦？</a:t>
            </a:r>
          </a:p>
        </p:txBody>
      </p:sp>
      <p:sp>
        <p:nvSpPr>
          <p:cNvPr id="33794" name="文本框 32770"/>
          <p:cNvSpPr txBox="1"/>
          <p:nvPr/>
        </p:nvSpPr>
        <p:spPr>
          <a:xfrm>
            <a:off x="494665" y="1554480"/>
            <a:ext cx="817562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1、一个小灯泡的两端加3.8V的电压时，通过的电流是0.4A，在这种情况下通电10s时，电流所做的功是多少J？</a:t>
            </a:r>
          </a:p>
        </p:txBody>
      </p:sp>
      <p:sp>
        <p:nvSpPr>
          <p:cNvPr id="33795" name="文本框 32771"/>
          <p:cNvSpPr txBox="1"/>
          <p:nvPr/>
        </p:nvSpPr>
        <p:spPr>
          <a:xfrm>
            <a:off x="399415" y="2926080"/>
            <a:ext cx="827024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2、一根电阻丝的电阻是25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Ω，接在电路后通过的电流是2A,在这种情况下，通电2min,电流所做的功是多少焦？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33793"/>
          <p:cNvPicPr/>
          <p:nvPr/>
        </p:nvPicPr>
        <p:blipFill>
          <a:blip r:embed="rId2"/>
          <a:stretch>
            <a:fillRect/>
          </a:stretch>
        </p:blipFill>
        <p:spPr>
          <a:xfrm>
            <a:off x="2916238" y="3502025"/>
            <a:ext cx="3475037" cy="269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18" name="文本框 33794"/>
          <p:cNvSpPr txBox="1"/>
          <p:nvPr/>
        </p:nvSpPr>
        <p:spPr>
          <a:xfrm>
            <a:off x="828040" y="1844675"/>
            <a:ext cx="74701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13</a:t>
            </a:r>
            <a:r>
              <a:rPr lang="zh-CN" altLang="en-US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、如图是甲乙两灯的电流随电压变化的关系图像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，当两灯串联在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9V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的电路中，电流是</a:t>
            </a:r>
            <a:r>
              <a:rPr lang="zh-CN" altLang="en-US" sz="2400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，通电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10s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钟甲消耗的电能是</a:t>
            </a:r>
            <a:r>
              <a:rPr lang="zh-CN" altLang="en-US" sz="2400" b="1" u="sng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 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J</a:t>
            </a:r>
            <a:endParaRPr lang="en-US" altLang="zh-CN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34817"/>
          <p:cNvSpPr txBox="1"/>
          <p:nvPr/>
        </p:nvSpPr>
        <p:spPr>
          <a:xfrm>
            <a:off x="971550" y="1772920"/>
            <a:ext cx="7499985" cy="34486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en-US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电动自行车轻便、实用、无污染，很受人们喜爱．表是某种型号电动自行车的相关数据，若骑车人质量为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80kg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在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2h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内匀速行驶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36km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，电能转化为机械能的效率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η=75%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，工作电压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U=32V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，骑车人质量为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80kg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时平均阻力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f=20N 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求：</a:t>
            </a:r>
            <a:endParaRPr lang="zh-CN" altLang="en-US" sz="2400" b="1">
              <a:latin typeface="Trebuchet MS" panose="020B0603020202020204" charset="0"/>
              <a:ea typeface="宋体" panose="02010600030101010101" pitchFamily="2" charset="-122"/>
              <a:cs typeface="Trebuchet MS" panose="020B0603020202020204" charset="0"/>
              <a:sym typeface="Trebuchet MS" panose="020B060302020202020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（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）这辆电动自行车在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2h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内克服阻力所做的功．</a:t>
            </a:r>
            <a:endParaRPr lang="zh-CN" altLang="en-US" sz="2400" b="1">
              <a:latin typeface="Trebuchet MS" panose="020B0603020202020204" charset="0"/>
              <a:ea typeface="宋体" panose="02010600030101010101" pitchFamily="2" charset="-122"/>
              <a:cs typeface="Trebuchet MS" panose="020B0603020202020204" charset="0"/>
              <a:sym typeface="Trebuchet MS" panose="020B060302020202020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（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）电动自行车匀速行驶时的工作电流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36865"/>
          <p:cNvSpPr txBox="1"/>
          <p:nvPr/>
        </p:nvSpPr>
        <p:spPr>
          <a:xfrm>
            <a:off x="756285" y="1629093"/>
            <a:ext cx="7921625" cy="822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4、电源电压为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6V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R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的阻值为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Ω，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R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的阻值为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Ω，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R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的阻值为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6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Ω。求：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7890" name="图片 36866"/>
          <p:cNvPicPr/>
          <p:nvPr/>
        </p:nvPicPr>
        <p:blipFill>
          <a:blip r:embed="rId2"/>
          <a:stretch>
            <a:fillRect/>
          </a:stretch>
        </p:blipFill>
        <p:spPr>
          <a:xfrm>
            <a:off x="2987358" y="4292918"/>
            <a:ext cx="3265487" cy="230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文本框 36867"/>
          <p:cNvSpPr txBox="1"/>
          <p:nvPr/>
        </p:nvSpPr>
        <p:spPr>
          <a:xfrm>
            <a:off x="756285" y="2451418"/>
            <a:ext cx="7921625" cy="1920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都闭合时，</a:t>
            </a: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①电流表的示数？</a:t>
            </a: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②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5min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电流通过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整个电路做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的功是多少？        </a:t>
            </a: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S</a:t>
            </a:r>
            <a:r>
              <a:rPr lang="zh-CN" altLang="en-US" sz="2400" b="1" baseline="-25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都断开时，</a:t>
            </a: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②</a:t>
            </a:r>
            <a:r>
              <a:rPr lang="zh-CN" altLang="en-US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5min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电流通过这个电路消耗的电能是多少？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图片 37889"/>
          <p:cNvPicPr/>
          <p:nvPr/>
        </p:nvPicPr>
        <p:blipFill>
          <a:blip r:embed="rId2"/>
          <a:stretch>
            <a:fillRect/>
          </a:stretch>
        </p:blipFill>
        <p:spPr>
          <a:xfrm>
            <a:off x="3203575" y="4076700"/>
            <a:ext cx="2904490" cy="22517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4" name="文本框 37890"/>
          <p:cNvSpPr txBox="1"/>
          <p:nvPr/>
        </p:nvSpPr>
        <p:spPr>
          <a:xfrm>
            <a:off x="754063" y="1790383"/>
            <a:ext cx="7993062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、如图所示，电阻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R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=12Ω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。电键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S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断开时， 通过的电流为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0.3A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；电键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S</a:t>
            </a:r>
            <a:r>
              <a:rPr lang="en-US" altLang="zh-CN" sz="2400" b="1" baseline="-2500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闭合时，电流表的示数为 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0.5A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。求：</a:t>
            </a: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）电源电压为多大？</a:t>
            </a: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）电阻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R2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的阻值？</a:t>
            </a: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3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SA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断开时，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2min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电流通过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R2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做的功是多少？</a:t>
            </a: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38913"/>
          <p:cNvPicPr/>
          <p:nvPr/>
        </p:nvPicPr>
        <p:blipFill>
          <a:blip r:embed="rId2"/>
          <a:stretch>
            <a:fillRect/>
          </a:stretch>
        </p:blipFill>
        <p:spPr>
          <a:xfrm>
            <a:off x="3059748" y="4004945"/>
            <a:ext cx="3744912" cy="2657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8" name="文本框 38914"/>
          <p:cNvSpPr txBox="1"/>
          <p:nvPr/>
        </p:nvSpPr>
        <p:spPr>
          <a:xfrm>
            <a:off x="755650" y="1700530"/>
            <a:ext cx="78987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r>
              <a:rPr lang="zh-CN" altLang="en-US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如图是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两定值电阻的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U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－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I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图像，由图像中信息可知：</a:t>
            </a:r>
          </a:p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</a:t>
            </a:r>
            <a:r>
              <a:rPr lang="zh-CN" altLang="en-US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当电阻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与电阻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串联起来接入电路中时，电路中的电流为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．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4A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，则通电１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min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时电路消耗的电能为多少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J</a:t>
            </a:r>
          </a:p>
          <a:p>
            <a:r>
              <a:rPr lang="zh-CN" altLang="en-US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（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2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） 当电阻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A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和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B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并联在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6V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的电路中时，通电</a:t>
            </a:r>
            <a:r>
              <a:rPr lang="en-US" altLang="zh-CN" sz="2400" b="1">
                <a:latin typeface="Trebuchet MS" panose="020B0603020202020204" charset="0"/>
                <a:ea typeface="宋体" panose="02010600030101010101" pitchFamily="2" charset="-122"/>
                <a:cs typeface="Trebuchet MS" panose="020B0603020202020204" charset="0"/>
                <a:sym typeface="Trebuchet MS" panose="020B0603020202020204" charset="0"/>
              </a:rPr>
              <a:t>1min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时电路消耗的电能为多少？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40961"/>
          <p:cNvSpPr txBox="1"/>
          <p:nvPr/>
        </p:nvSpPr>
        <p:spPr>
          <a:xfrm>
            <a:off x="827405" y="1710690"/>
            <a:ext cx="7848600" cy="2225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9525" indent="-9525" algn="just"/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如图电源电压为6V，电阻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R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1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的阻值为10Ω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。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闭合开关后，电流表的示数为0.9A，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若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通电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10min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则</a:t>
            </a:r>
          </a:p>
          <a:p>
            <a:pPr marL="9525" indent="-9525" algn="just"/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（1）电流通过电阻R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1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所做的功是多少J</a:t>
            </a:r>
          </a:p>
          <a:p>
            <a:pPr marL="9525" indent="-9525"/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（2）电流通过电阻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 </a:t>
            </a:r>
            <a:r>
              <a:rPr lang="zh-CN" altLang="en-US" sz="2800" b="1" i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R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2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所做的功是多少J,</a:t>
            </a:r>
          </a:p>
          <a:p>
            <a:pPr marL="9525" indent="-9525"/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（3）整个电路消耗的电能是多少焦？</a:t>
            </a:r>
            <a:endParaRPr lang="zh-CN" altLang="en-US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1986" name="图片 40962" descr="C:/DOCUME~1/ADMINI~1/LOCALS~1/Temp/ksohtml/wps_clip_image-11785.pn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844165" y="4004945"/>
            <a:ext cx="3294380" cy="25723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9" descr="E:\李燃\教师教学用书\2012人教教师用书项目\ppt\物理\图标.pn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350" y="27368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11"/>
          <p:cNvSpPr txBox="1"/>
          <p:nvPr/>
        </p:nvSpPr>
        <p:spPr>
          <a:xfrm>
            <a:off x="539750" y="3789680"/>
            <a:ext cx="3241675" cy="387350"/>
          </a:xfrm>
          <a:prstGeom prst="rect">
            <a:avLst/>
          </a:prstGeom>
          <a:noFill/>
          <a:ln w="9525">
            <a:noFill/>
          </a:ln>
        </p:spPr>
        <p:txBody>
          <a:bodyPr lIns="18000" tIns="10800" rIns="0" bIns="10800"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400" b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电能转化为光能</a:t>
            </a:r>
          </a:p>
        </p:txBody>
      </p:sp>
      <p:sp>
        <p:nvSpPr>
          <p:cNvPr id="13316" name="Text Box 14"/>
          <p:cNvSpPr txBox="1"/>
          <p:nvPr/>
        </p:nvSpPr>
        <p:spPr>
          <a:xfrm>
            <a:off x="5688013" y="4257675"/>
            <a:ext cx="3205162" cy="449263"/>
          </a:xfrm>
          <a:prstGeom prst="rect">
            <a:avLst/>
          </a:prstGeom>
          <a:noFill/>
          <a:ln w="9525">
            <a:noFill/>
          </a:ln>
        </p:spPr>
        <p:txBody>
          <a:bodyPr lIns="18000" tIns="10800" rIns="0" bIns="10800"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电能转化为机械能</a:t>
            </a:r>
            <a:endParaRPr lang="zh-CN" altLang="en-US" sz="2800" b="1">
              <a:solidFill>
                <a:srgbClr val="CC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7" name="Text Box 18"/>
          <p:cNvSpPr txBox="1"/>
          <p:nvPr/>
        </p:nvSpPr>
        <p:spPr>
          <a:xfrm>
            <a:off x="5327650" y="4706938"/>
            <a:ext cx="3168650" cy="449262"/>
          </a:xfrm>
          <a:prstGeom prst="rect">
            <a:avLst/>
          </a:prstGeom>
          <a:noFill/>
          <a:ln w="9525">
            <a:noFill/>
          </a:ln>
        </p:spPr>
        <p:txBody>
          <a:bodyPr lIns="18000" tIns="10800" rIns="0" bIns="10800" anchor="t" anchorCtr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电能转化为内能</a:t>
            </a:r>
          </a:p>
        </p:txBody>
      </p:sp>
      <p:pic>
        <p:nvPicPr>
          <p:cNvPr id="2" name="图片 13317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124268"/>
            <a:ext cx="4068763" cy="2525712"/>
          </a:xfrm>
          <a:prstGeom prst="rect">
            <a:avLst/>
          </a:prstGeom>
          <a:noFill/>
          <a:ln w="19050" cap="flat" cmpd="sng">
            <a:solidFill>
              <a:srgbClr val="5F5F5F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808080">
                <a:alpha val="50000"/>
              </a:srgbClr>
            </a:outerShdw>
          </a:effectLst>
        </p:spPr>
      </p:pic>
      <p:sp>
        <p:nvSpPr>
          <p:cNvPr id="13318" name="Text Box 24"/>
          <p:cNvSpPr txBox="1"/>
          <p:nvPr/>
        </p:nvSpPr>
        <p:spPr>
          <a:xfrm>
            <a:off x="395288" y="1196023"/>
            <a:ext cx="2663825" cy="327025"/>
          </a:xfrm>
          <a:prstGeom prst="rect">
            <a:avLst/>
          </a:prstGeom>
          <a:noFill/>
          <a:ln w="9525">
            <a:noFill/>
          </a:ln>
        </p:spPr>
        <p:txBody>
          <a:bodyPr lIns="18000" tIns="10800" rIns="0" bIns="10800" anchor="t" anchorCtr="0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电灯为我们照明</a:t>
            </a:r>
            <a:endParaRPr lang="en-US" altLang="zh-CN" sz="20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3320" name="组合 13319"/>
          <p:cNvGrpSpPr/>
          <p:nvPr/>
        </p:nvGrpSpPr>
        <p:grpSpPr>
          <a:xfrm>
            <a:off x="5507673" y="548640"/>
            <a:ext cx="3117850" cy="3476625"/>
            <a:chOff x="0" y="0"/>
            <a:chExt cx="1964" cy="2190"/>
          </a:xfrm>
        </p:grpSpPr>
        <p:pic>
          <p:nvPicPr>
            <p:cNvPr id="3" name="Picture 2" descr="http://t1.baidu.com/it/u=3496457415,1507603756&amp;fm=23&amp;gp=0.jpg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6"/>
              <a:ext cx="1964" cy="1964"/>
            </a:xfrm>
            <a:prstGeom prst="rect">
              <a:avLst/>
            </a:prstGeom>
            <a:noFill/>
            <a:ln w="19050" cap="flat" cmpd="sng">
              <a:solidFill>
                <a:srgbClr val="5F5F5F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3321" name="Text Box 7"/>
            <p:cNvSpPr txBox="1"/>
            <p:nvPr/>
          </p:nvSpPr>
          <p:spPr>
            <a:xfrm>
              <a:off x="68" y="0"/>
              <a:ext cx="1837" cy="20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000" tIns="10800" rIns="0" bIns="10800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>
                  <a:solidFill>
                    <a:schemeClr val="tx2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电动机使电风扇旋转</a:t>
              </a:r>
            </a:p>
          </p:txBody>
        </p:sp>
      </p:grpSp>
      <p:grpSp>
        <p:nvGrpSpPr>
          <p:cNvPr id="13323" name="组合 13322"/>
          <p:cNvGrpSpPr/>
          <p:nvPr/>
        </p:nvGrpSpPr>
        <p:grpSpPr>
          <a:xfrm>
            <a:off x="5076825" y="1606868"/>
            <a:ext cx="3671888" cy="2505075"/>
            <a:chOff x="0" y="0"/>
            <a:chExt cx="2109" cy="1578"/>
          </a:xfrm>
        </p:grpSpPr>
        <p:pic>
          <p:nvPicPr>
            <p:cNvPr id="4" name="Picture 10" descr="http://t2.baidu.com/it/u=1494492101,3528261462&amp;fm=21&amp;gp=0.jpg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59"/>
              <a:ext cx="2108" cy="1519"/>
            </a:xfrm>
            <a:prstGeom prst="rect">
              <a:avLst/>
            </a:prstGeom>
            <a:noFill/>
            <a:ln w="19050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3324" name="Text Box 7"/>
            <p:cNvSpPr txBox="1"/>
            <p:nvPr/>
          </p:nvSpPr>
          <p:spPr>
            <a:xfrm>
              <a:off x="0" y="0"/>
              <a:ext cx="2109" cy="20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lIns="18000" tIns="10800" rIns="0" bIns="10800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电动机使电力机车飞驰</a:t>
              </a:r>
            </a:p>
          </p:txBody>
        </p:sp>
      </p:grpSp>
      <p:grpSp>
        <p:nvGrpSpPr>
          <p:cNvPr id="13326" name="组合 13325"/>
          <p:cNvGrpSpPr/>
          <p:nvPr/>
        </p:nvGrpSpPr>
        <p:grpSpPr>
          <a:xfrm>
            <a:off x="1259205" y="4257675"/>
            <a:ext cx="3595370" cy="2476500"/>
            <a:chOff x="0" y="0"/>
            <a:chExt cx="2563" cy="1833"/>
          </a:xfrm>
        </p:grpSpPr>
        <p:pic>
          <p:nvPicPr>
            <p:cNvPr id="5" name="图片 13326" descr="电热孵化"/>
            <p:cNvPicPr preferRelativeResize="0"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" y="0"/>
              <a:ext cx="2450" cy="1833"/>
            </a:xfrm>
            <a:prstGeom prst="rect">
              <a:avLst/>
            </a:prstGeom>
            <a:noFill/>
            <a:ln w="19050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3327" name="Text Box 8"/>
            <p:cNvSpPr txBox="1"/>
            <p:nvPr/>
          </p:nvSpPr>
          <p:spPr>
            <a:xfrm>
              <a:off x="0" y="1584"/>
              <a:ext cx="2563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18000" tIns="10800" rIns="0" bIns="10800" anchor="t" anchorCtr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20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电热孵化器中的小鸡破壳而出</a:t>
              </a:r>
            </a:p>
          </p:txBody>
        </p:sp>
      </p:grpSp>
      <p:sp>
        <p:nvSpPr>
          <p:cNvPr id="13328" name="文本框 13328"/>
          <p:cNvSpPr txBox="1"/>
          <p:nvPr/>
        </p:nvSpPr>
        <p:spPr>
          <a:xfrm>
            <a:off x="827405" y="548640"/>
            <a:ext cx="2414588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 电能的利用</a:t>
            </a:r>
          </a:p>
        </p:txBody>
      </p:sp>
      <p:sp>
        <p:nvSpPr>
          <p:cNvPr id="13330" name="文本框 13329"/>
          <p:cNvSpPr txBox="1"/>
          <p:nvPr/>
        </p:nvSpPr>
        <p:spPr>
          <a:xfrm>
            <a:off x="5327650" y="5229225"/>
            <a:ext cx="3565525" cy="1371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6666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zh-CN" altLang="en-US" sz="2800" b="1">
                <a:solidFill>
                  <a:srgbClr val="6666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用电器消耗电能，它是把电能转化为其它形式的能</a:t>
            </a:r>
          </a:p>
        </p:txBody>
      </p:sp>
      <p:pic>
        <p:nvPicPr>
          <p:cNvPr id="13331" name="图片 13330"/>
          <p:cNvPicPr>
            <a:picLocks noChangeAspect="1"/>
          </p:cNvPicPr>
          <p:nvPr/>
        </p:nvPicPr>
        <p:blipFill>
          <a:blip r:embed="rId7"/>
          <a:srcRect t="-17055" r="29445" b="13222"/>
          <a:stretch>
            <a:fillRect/>
          </a:stretch>
        </p:blipFill>
        <p:spPr>
          <a:xfrm>
            <a:off x="215900" y="4354195"/>
            <a:ext cx="1548130" cy="19723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3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41985"/>
          <p:cNvSpPr txBox="1"/>
          <p:nvPr/>
        </p:nvSpPr>
        <p:spPr>
          <a:xfrm>
            <a:off x="971550" y="1628775"/>
            <a:ext cx="7416800" cy="1846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322580">
              <a:lnSpc>
                <a:spcPct val="12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电视机待机状态是否还在消耗电能呢？小明对此进行探究：他关闭家中其他所有用电器，只让电视机处于待机状态，记下家中电能表示数，然后去爷爷家住了几天，再记下此时的示数，如下表：</a:t>
            </a:r>
          </a:p>
        </p:txBody>
      </p:sp>
      <p:graphicFrame>
        <p:nvGraphicFramePr>
          <p:cNvPr id="41987" name="表格 4198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19885" y="3501073"/>
          <a:ext cx="5924550" cy="1779588"/>
        </p:xfrm>
        <a:graphic>
          <a:graphicData uri="http://schemas.openxmlformats.org/drawingml/2006/table">
            <a:tbl>
              <a:tblPr/>
              <a:tblGrid>
                <a:gridCol w="325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6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时间</a:t>
                      </a: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电能表示数</a:t>
                      </a:r>
                      <a:r>
                        <a:rPr lang="en-US" altLang="zh-CN" sz="2400" b="1" u="none">
                          <a:latin typeface="Times New Roman" panose="02020603050405020304" pitchFamily="2" charset="0"/>
                          <a:ea typeface="Times New Roman" panose="02020603050405020304" pitchFamily="2" charset="0"/>
                          <a:sym typeface="Times New Roman" panose="02020603050405020304" pitchFamily="2" charset="0"/>
                        </a:rPr>
                        <a:t>/kw.h</a:t>
                      </a:r>
                      <a:endParaRPr lang="zh-CN" altLang="en-US" sz="2400" b="1" u="none"/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362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</a:t>
                      </a:r>
                      <a:r>
                        <a:rPr lang="zh-CN" altLang="en-US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月</a:t>
                      </a:r>
                      <a:r>
                        <a:rPr lang="en-US" altLang="zh-CN" sz="2400" b="1" u="none">
                          <a:latin typeface="Times New Roman" panose="02020603050405020304" pitchFamily="2" charset="0"/>
                          <a:ea typeface="Times New Roman" panose="02020603050405020304" pitchFamily="2" charset="0"/>
                          <a:sym typeface="Times New Roman" panose="02020603050405020304" pitchFamily="2" charset="0"/>
                        </a:rPr>
                        <a:t>2</a:t>
                      </a:r>
                      <a:r>
                        <a:rPr lang="zh-CN" altLang="en-US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日上午</a:t>
                      </a:r>
                      <a:r>
                        <a:rPr lang="en-US" altLang="zh-CN" sz="2400" b="1" u="none">
                          <a:latin typeface="Times New Roman" panose="02020603050405020304" pitchFamily="2" charset="0"/>
                          <a:ea typeface="Times New Roman" panose="02020603050405020304" pitchFamily="2" charset="0"/>
                          <a:sym typeface="Times New Roman" panose="02020603050405020304" pitchFamily="2" charset="0"/>
                        </a:rPr>
                        <a:t>11</a:t>
                      </a:r>
                      <a:r>
                        <a:rPr lang="zh-CN" altLang="en-US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：</a:t>
                      </a:r>
                      <a:r>
                        <a:rPr lang="en-US" altLang="zh-CN" sz="2400" b="1" u="none">
                          <a:latin typeface="Times New Roman" panose="02020603050405020304" pitchFamily="2" charset="0"/>
                          <a:ea typeface="Times New Roman" panose="02020603050405020304" pitchFamily="2" charset="0"/>
                          <a:sym typeface="Times New Roman" panose="02020603050405020304" pitchFamily="2" charset="0"/>
                        </a:rPr>
                        <a:t>00</a:t>
                      </a:r>
                      <a:endParaRPr lang="zh-CN" altLang="en-US" sz="2400" b="1" u="none"/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268.5</a:t>
                      </a:r>
                      <a:endParaRPr lang="zh-CN" altLang="en-US" sz="2400" b="1" u="none"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613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5</a:t>
                      </a:r>
                      <a:r>
                        <a:rPr lang="zh-CN" altLang="en-US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月</a:t>
                      </a:r>
                      <a:r>
                        <a:rPr lang="en-US" altLang="zh-CN" sz="2400" b="1" u="none">
                          <a:latin typeface="Times New Roman" panose="02020603050405020304" pitchFamily="2" charset="0"/>
                          <a:ea typeface="Times New Roman" panose="02020603050405020304" pitchFamily="2" charset="0"/>
                          <a:sym typeface="Times New Roman" panose="02020603050405020304" pitchFamily="2" charset="0"/>
                        </a:rPr>
                        <a:t>5</a:t>
                      </a:r>
                      <a:r>
                        <a:rPr lang="zh-CN" altLang="en-US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日上午</a:t>
                      </a:r>
                      <a:r>
                        <a:rPr lang="en-US" altLang="zh-CN" sz="2400" b="1" u="none">
                          <a:latin typeface="Times New Roman" panose="02020603050405020304" pitchFamily="2" charset="0"/>
                          <a:ea typeface="Times New Roman" panose="02020603050405020304" pitchFamily="2" charset="0"/>
                          <a:sym typeface="Times New Roman" panose="02020603050405020304" pitchFamily="2" charset="0"/>
                        </a:rPr>
                        <a:t>9</a:t>
                      </a:r>
                      <a:r>
                        <a:rPr lang="zh-CN" altLang="en-US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：</a:t>
                      </a:r>
                      <a:r>
                        <a:rPr lang="en-US" altLang="zh-CN" sz="2400" b="1" u="none">
                          <a:latin typeface="Times New Roman" panose="02020603050405020304" pitchFamily="2" charset="0"/>
                          <a:ea typeface="Times New Roman" panose="02020603050405020304" pitchFamily="2" charset="0"/>
                          <a:sym typeface="Times New Roman" panose="02020603050405020304" pitchFamily="2" charset="0"/>
                        </a:rPr>
                        <a:t>00</a:t>
                      </a:r>
                      <a:endParaRPr lang="zh-CN" altLang="en-US" sz="2400" b="1" u="none"/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400" b="1" u="none">
                          <a:latin typeface="宋体" panose="02010600030101010101" pitchFamily="2" charset="-122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269.2</a:t>
                      </a:r>
                      <a:endParaRPr lang="zh-CN" altLang="en-US" sz="2400" b="1" u="none">
                        <a:latin typeface="宋体" panose="02010600030101010101" pitchFamily="2" charset="-122"/>
                        <a:ea typeface="宋体" panose="02010600030101010101" pitchFamily="2" charset="-122"/>
                        <a:sym typeface="宋体" panose="02010600030101010101" pitchFamily="2" charset="-122"/>
                      </a:endParaRPr>
                    </a:p>
                  </a:txBody>
                  <a:tcPr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3024" name="文本框 42010"/>
          <p:cNvSpPr txBox="1"/>
          <p:nvPr/>
        </p:nvSpPr>
        <p:spPr>
          <a:xfrm>
            <a:off x="899795" y="5300980"/>
            <a:ext cx="7561263" cy="1408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①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这段时间电视机消耗的电能是多少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kw.h?</a:t>
            </a:r>
          </a:p>
          <a:p>
            <a:pPr>
              <a:lnSpc>
                <a:spcPct val="120000"/>
              </a:lnSpc>
            </a:pP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②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某市约有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60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万台电视，平均每天待机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15h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，则每月（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30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天）共消耗电能多少</a:t>
            </a:r>
            <a:r>
              <a:rPr lang="en-US" altLang="zh-CN" sz="24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kw.h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？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文本框 43009"/>
          <p:cNvSpPr txBox="1"/>
          <p:nvPr/>
        </p:nvSpPr>
        <p:spPr>
          <a:xfrm>
            <a:off x="684530" y="476250"/>
            <a:ext cx="8208645" cy="9772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lnSpc>
                <a:spcPct val="120000"/>
              </a:lnSpc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为了缓解用电高峰电力紧张的矛盾，降低居民的用电费用，某地区已使用了分时电能表。电费价目表如下：</a:t>
            </a:r>
          </a:p>
        </p:txBody>
      </p:sp>
      <p:sp>
        <p:nvSpPr>
          <p:cNvPr id="44034" name="文本框 43010"/>
          <p:cNvSpPr txBox="1"/>
          <p:nvPr/>
        </p:nvSpPr>
        <p:spPr>
          <a:xfrm>
            <a:off x="684213" y="4295775"/>
            <a:ext cx="8208962" cy="2286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120000"/>
              </a:lnSpc>
            </a:pP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使用分时电能表后，为了节省电费，小明将自家用电水壶烧开水安排到低谷期，并且观察到只有电水壶烧水时，家里电能表（标有3000r/KW.h表盘每分钟转36r，20min烧开一壶水。如果小明家每天烧两壶水，请你估算仅利用电水壶烧水这样一项，小明家一个月（30天）节约电费多少元？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aphicFrame>
        <p:nvGraphicFramePr>
          <p:cNvPr id="43012" name="表格 43011"/>
          <p:cNvGraphicFramePr>
            <a:graphicFrameLocks noGrp="1"/>
          </p:cNvGraphicFramePr>
          <p:nvPr/>
        </p:nvGraphicFramePr>
        <p:xfrm>
          <a:off x="684213" y="1638300"/>
          <a:ext cx="8280400" cy="2657475"/>
        </p:xfrm>
        <a:graphic>
          <a:graphicData uri="http://schemas.openxmlformats.org/drawingml/2006/table">
            <a:tbl>
              <a:tblPr/>
              <a:tblGrid>
                <a:gridCol w="158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8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9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83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1">
                        <a:solidFill>
                          <a:srgbClr val="FFFFFF"/>
                        </a:solidFill>
                        <a:latin typeface="Calibri" panose="020F0502020204030204" pitchFamily="2" charset="0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原电能表计费方法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分时电能表计费方法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287"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时间范围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全天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高峰期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低谷期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8：00～21：00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21：00～次日8：00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单位：元/度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0.53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0.55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Char char="n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lvl="1" indent="-285750">
                        <a:defRPr sz="2200" kern="1200"/>
                      </a:lvl2pPr>
                      <a:lvl3pPr marL="1143000" lvl="2" indent="-228600">
                        <a:defRPr sz="21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2000" b="1">
                          <a:solidFill>
                            <a:srgbClr val="000000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rPr>
                        <a:t>0.35</a:t>
                      </a: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4035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2077700" y="12534900"/>
            <a:ext cx="342900" cy="254000"/>
          </a:xfrm>
          <a:prstGeom prst="cube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/>
          <p:nvPr/>
        </p:nvSpPr>
        <p:spPr>
          <a:xfrm>
            <a:off x="1511300" y="4508500"/>
            <a:ext cx="2124075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电吹风机</a:t>
            </a:r>
          </a:p>
        </p:txBody>
      </p:sp>
      <p:pic>
        <p:nvPicPr>
          <p:cNvPr id="14338" name="Picture 6" descr="http://t3.baidu.com/it/u=2010354572,1730386050&amp;fm=21&amp;gp=0.jpg"/>
          <p:cNvPicPr preferRelativeResize="0"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425" y="1916113"/>
            <a:ext cx="2374900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http://t2.baidu.com/it/u=1769812744,590065026&amp;fm=21&amp;gp=0.jpg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625" y="2060575"/>
            <a:ext cx="2159000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Rectangle 5"/>
          <p:cNvSpPr/>
          <p:nvPr/>
        </p:nvSpPr>
        <p:spPr>
          <a:xfrm>
            <a:off x="5400675" y="5373688"/>
            <a:ext cx="3240088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电能转化成内能</a:t>
            </a:r>
          </a:p>
        </p:txBody>
      </p:sp>
      <p:sp>
        <p:nvSpPr>
          <p:cNvPr id="2" name="Rectangle 7"/>
          <p:cNvSpPr/>
          <p:nvPr/>
        </p:nvSpPr>
        <p:spPr>
          <a:xfrm>
            <a:off x="1223963" y="1375728"/>
            <a:ext cx="6911975" cy="6477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说说下列用电器工作时的能量转化：</a:t>
            </a:r>
            <a:endParaRPr lang="zh-CN" altLang="en-US" sz="2800" b="1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343" name="矩形 14342"/>
          <p:cNvSpPr/>
          <p:nvPr/>
        </p:nvSpPr>
        <p:spPr>
          <a:xfrm>
            <a:off x="890588" y="5337175"/>
            <a:ext cx="2744787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电能转化成</a:t>
            </a:r>
          </a:p>
          <a:p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机械能和内能</a:t>
            </a:r>
          </a:p>
        </p:txBody>
      </p:sp>
      <p:sp>
        <p:nvSpPr>
          <p:cNvPr id="3" name="矩形 14343"/>
          <p:cNvSpPr/>
          <p:nvPr/>
        </p:nvSpPr>
        <p:spPr>
          <a:xfrm>
            <a:off x="5976938" y="4757738"/>
            <a:ext cx="94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000" b="1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电饭锅</a:t>
            </a:r>
          </a:p>
        </p:txBody>
      </p:sp>
      <p:pic>
        <p:nvPicPr>
          <p:cNvPr id="14344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450" y="56324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5" name="组合 14345"/>
          <p:cNvGrpSpPr/>
          <p:nvPr/>
        </p:nvGrpSpPr>
        <p:grpSpPr>
          <a:xfrm>
            <a:off x="431800" y="562928"/>
            <a:ext cx="2789238" cy="920750"/>
            <a:chOff x="0" y="0"/>
            <a:chExt cx="2231" cy="580"/>
          </a:xfrm>
        </p:grpSpPr>
        <p:pic>
          <p:nvPicPr>
            <p:cNvPr id="14346" name="圆角矩形 1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7" name="文本框 14347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/>
          <p:nvPr/>
        </p:nvSpPr>
        <p:spPr>
          <a:xfrm>
            <a:off x="431800" y="1412875"/>
            <a:ext cx="8316913" cy="11144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能量的国际单位：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焦耳（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J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生活中的电能单位：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度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，(学名）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千瓦时（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kW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·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）</a:t>
            </a:r>
          </a:p>
        </p:txBody>
      </p:sp>
      <p:sp>
        <p:nvSpPr>
          <p:cNvPr id="15363" name="Rectangle 2"/>
          <p:cNvSpPr/>
          <p:nvPr/>
        </p:nvSpPr>
        <p:spPr>
          <a:xfrm>
            <a:off x="868363" y="2527300"/>
            <a:ext cx="7704137" cy="1371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66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 </a:t>
            </a:r>
            <a:r>
              <a:rPr lang="zh-CN" altLang="en-US" sz="2800" b="1">
                <a:solidFill>
                  <a:srgbClr val="66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度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=1 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kW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·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 </a:t>
            </a: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         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=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2800" b="1" u="sng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　　　　　　  </a:t>
            </a:r>
            <a:r>
              <a:rPr lang="zh-CN" altLang="en-US" sz="2800" b="1" u="sng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u="sng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=</a:t>
            </a:r>
            <a:endParaRPr lang="en-US" altLang="zh-CN" sz="2800" b="1" u="sng">
              <a:solidFill>
                <a:srgbClr val="CC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595" y="554990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矩形 4"/>
          <p:cNvSpPr/>
          <p:nvPr/>
        </p:nvSpPr>
        <p:spPr>
          <a:xfrm>
            <a:off x="431800" y="698183"/>
            <a:ext cx="3036888" cy="588962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三、电能的单位</a:t>
            </a:r>
          </a:p>
        </p:txBody>
      </p:sp>
      <p:sp>
        <p:nvSpPr>
          <p:cNvPr id="15366" name="文本框 15365"/>
          <p:cNvSpPr txBox="1"/>
          <p:nvPr/>
        </p:nvSpPr>
        <p:spPr>
          <a:xfrm>
            <a:off x="1331913" y="4365625"/>
            <a:ext cx="6877050" cy="17986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2kw.h=________J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0.5kw.h=________J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10.8×10</a:t>
            </a:r>
            <a:r>
              <a:rPr lang="zh-CN" altLang="en-US" sz="2800" b="1" baseline="30000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6</a:t>
            </a:r>
            <a:r>
              <a:rPr lang="zh-CN" altLang="en-US" sz="2800" b="1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J=</a:t>
            </a:r>
            <a:r>
              <a:rPr lang="zh-CN" altLang="en-US" sz="2800" b="1" u="sng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            </a:t>
            </a:r>
            <a:r>
              <a:rPr lang="zh-CN" altLang="en-US" sz="2800" b="1">
                <a:solidFill>
                  <a:srgbClr val="003366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KW.h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7" name="文本框 15366"/>
          <p:cNvSpPr txBox="1"/>
          <p:nvPr/>
        </p:nvSpPr>
        <p:spPr>
          <a:xfrm>
            <a:off x="2771775" y="4365625"/>
            <a:ext cx="2232025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7.2</a:t>
            </a:r>
            <a:r>
              <a:rPr lang="en-US" altLang="zh-CN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×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10</a:t>
            </a:r>
            <a:r>
              <a:rPr lang="en-US" altLang="zh-CN" sz="2800" b="1" baseline="3000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15368" name="文本框 15367"/>
          <p:cNvSpPr txBox="1"/>
          <p:nvPr/>
        </p:nvSpPr>
        <p:spPr>
          <a:xfrm>
            <a:off x="3060700" y="4883150"/>
            <a:ext cx="1658938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1.8×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10</a:t>
            </a:r>
            <a:r>
              <a:rPr lang="zh-CN" altLang="en-US" sz="2800" b="1" baseline="3000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15369" name="文本框 15368"/>
          <p:cNvSpPr txBox="1"/>
          <p:nvPr/>
        </p:nvSpPr>
        <p:spPr>
          <a:xfrm>
            <a:off x="3781425" y="5645150"/>
            <a:ext cx="38100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15370" name="文本框 15369"/>
          <p:cNvSpPr txBox="1"/>
          <p:nvPr/>
        </p:nvSpPr>
        <p:spPr>
          <a:xfrm>
            <a:off x="2692400" y="3336925"/>
            <a:ext cx="3040063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1×10</a:t>
            </a:r>
            <a:r>
              <a:rPr lang="en-US" altLang="zh-CN" sz="2800" b="1" baseline="30000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3  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×3 600 s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71" name="文本框 15370"/>
          <p:cNvSpPr txBox="1"/>
          <p:nvPr/>
        </p:nvSpPr>
        <p:spPr>
          <a:xfrm>
            <a:off x="6011863" y="3381375"/>
            <a:ext cx="168910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 u="sng">
                <a:solidFill>
                  <a:srgbClr val="66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3.6×10</a:t>
            </a:r>
            <a:r>
              <a:rPr lang="en-US" altLang="zh-CN" sz="2800" b="1" u="sng" baseline="30000">
                <a:solidFill>
                  <a:srgbClr val="66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6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J</a:t>
            </a:r>
            <a:r>
              <a:rPr lang="en-US" altLang="zh-CN" sz="2800" b="1" u="sng" baseline="30000">
                <a:solidFill>
                  <a:srgbClr val="6666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endParaRPr lang="zh-CN" altLang="en-US" sz="2800" u="sng">
              <a:solidFill>
                <a:srgbClr val="6666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6" grpId="0"/>
      <p:bldP spid="15367" grpId="0"/>
      <p:bldP spid="15368" grpId="0"/>
      <p:bldP spid="15369" grpId="0"/>
      <p:bldP spid="15370" grpId="0"/>
      <p:bldP spid="153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/>
          <p:nvPr/>
        </p:nvSpPr>
        <p:spPr>
          <a:xfrm>
            <a:off x="5220335" y="2276475"/>
            <a:ext cx="3589655" cy="21583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电能表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（电度表）是测量用电器在一段时间内消耗多少电能的仪表。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2" descr="http://t1.baidu.com/it/u=1386594746,4180309220&amp;fm=23&amp;gp=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52095" y="1556385"/>
            <a:ext cx="5749290" cy="5183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42989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8" name="矩形 4"/>
          <p:cNvSpPr/>
          <p:nvPr/>
        </p:nvSpPr>
        <p:spPr>
          <a:xfrm>
            <a:off x="431800" y="698183"/>
            <a:ext cx="3036888" cy="588962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四、电能的测量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0963" r:id="rId2" imgW="7542530" imgH="5663565"/>
        </mc:Choice>
        <mc:Fallback>
          <p:control r:id="rId2" imgW="7542530" imgH="5663565">
            <p:pic>
              <p:nvPicPr>
                <p:cNvPr id="2" name="对象 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99160" y="692785"/>
                  <a:ext cx="7542530" cy="5663565"/>
                </a:xfrm>
                <a:prstGeom prst="rect">
                  <a:avLst/>
                </a:prstGeom>
                <a:noFill/>
                <a:ln/>
              </p:spPr>
            </p:pic>
          </p:control>
        </mc:Fallback>
      </mc:AlternateContent>
    </p:controls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/>
          <p:nvPr/>
        </p:nvSpPr>
        <p:spPr>
          <a:xfrm>
            <a:off x="431800" y="1411923"/>
            <a:ext cx="8208963" cy="137318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小明家中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1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月底与 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2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月底电能表的示数如图所示，小明家所在地区每度电的电费是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0.60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元，请估算他家</a:t>
            </a:r>
            <a:r>
              <a:rPr lang="zh-CN" altLang="en-US" sz="2800" b="1" baseline="-2500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en-US" altLang="zh-CN" sz="2800" b="1" baseline="-2500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月份需要付多少电费。</a:t>
            </a:r>
            <a:endParaRPr lang="en-US" altLang="zh-CN" sz="2800" b="1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aphicFrame>
        <p:nvGraphicFramePr>
          <p:cNvPr id="18435" name="表格 18434"/>
          <p:cNvGraphicFramePr>
            <a:graphicFrameLocks noGrp="1"/>
          </p:cNvGraphicFramePr>
          <p:nvPr/>
        </p:nvGraphicFramePr>
        <p:xfrm>
          <a:off x="1476375" y="2888298"/>
          <a:ext cx="2543175" cy="67310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31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b="1">
                          <a:latin typeface="Times New Roman" panose="02020603050405020304" pitchFamily="2" charset="0"/>
                        </a:rPr>
                        <a:t>3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b="1">
                          <a:latin typeface="Times New Roman" panose="02020603050405020304" pitchFamily="2" charset="0"/>
                        </a:rPr>
                        <a:t>2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b="1">
                          <a:latin typeface="Times New Roman" panose="02020603050405020304" pitchFamily="2" charset="0"/>
                        </a:rPr>
                        <a:t>8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b="1">
                          <a:latin typeface="Times New Roman" panose="02020603050405020304" pitchFamily="2" charset="0"/>
                        </a:rPr>
                        <a:t>7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b="1">
                          <a:latin typeface="Times New Roman" panose="02020603050405020304" pitchFamily="2" charset="0"/>
                        </a:rPr>
                        <a:t>5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48" name="Rectangle 23"/>
          <p:cNvSpPr/>
          <p:nvPr/>
        </p:nvSpPr>
        <p:spPr>
          <a:xfrm>
            <a:off x="3563938" y="2985135"/>
            <a:ext cx="398462" cy="47466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graphicFrame>
        <p:nvGraphicFramePr>
          <p:cNvPr id="18450" name="表格 18449"/>
          <p:cNvGraphicFramePr>
            <a:graphicFrameLocks noGrp="1"/>
          </p:cNvGraphicFramePr>
          <p:nvPr/>
        </p:nvGraphicFramePr>
        <p:xfrm>
          <a:off x="5076825" y="2888298"/>
          <a:ext cx="2543175" cy="67310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9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310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b="1">
                          <a:latin typeface="Times New Roman" panose="02020603050405020304" pitchFamily="2" charset="0"/>
                        </a:rPr>
                        <a:t>3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b="1">
                          <a:latin typeface="Times New Roman" panose="02020603050405020304" pitchFamily="2" charset="0"/>
                        </a:rPr>
                        <a:t>3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b="1">
                          <a:latin typeface="Times New Roman" panose="02020603050405020304" pitchFamily="2" charset="0"/>
                        </a:rPr>
                        <a:t>9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b="1">
                          <a:latin typeface="Times New Roman" panose="02020603050405020304" pitchFamily="2" charset="0"/>
                        </a:rPr>
                        <a:t>4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buNone/>
                      </a:pPr>
                      <a:r>
                        <a:rPr lang="en-US" altLang="x-none" b="1">
                          <a:latin typeface="Times New Roman" panose="02020603050405020304" pitchFamily="2" charset="0"/>
                        </a:rPr>
                        <a:t>5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63" name="Rectangle 56"/>
          <p:cNvSpPr/>
          <p:nvPr/>
        </p:nvSpPr>
        <p:spPr>
          <a:xfrm>
            <a:off x="7164388" y="2985135"/>
            <a:ext cx="398462" cy="474663"/>
          </a:xfrm>
          <a:prstGeom prst="rect">
            <a:avLst/>
          </a:prstGeom>
          <a:noFill/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64" name="Rectangle 61"/>
          <p:cNvSpPr/>
          <p:nvPr/>
        </p:nvSpPr>
        <p:spPr>
          <a:xfrm>
            <a:off x="5856288" y="3721735"/>
            <a:ext cx="1452562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 b="1">
                <a:latin typeface="Times New Roman" panose="02020603050405020304" pitchFamily="2" charset="0"/>
                <a:ea typeface="楷体_GB2312" pitchFamily="1" charset="-122"/>
              </a:rPr>
              <a:t>2 </a:t>
            </a:r>
            <a:r>
              <a:rPr lang="zh-CN" altLang="en-US" sz="2600" b="1">
                <a:latin typeface="Times New Roman" panose="02020603050405020304" pitchFamily="2" charset="0"/>
                <a:ea typeface="楷体_GB2312" pitchFamily="1" charset="-122"/>
              </a:rPr>
              <a:t>月底</a:t>
            </a:r>
          </a:p>
        </p:txBody>
      </p:sp>
      <p:sp>
        <p:nvSpPr>
          <p:cNvPr id="18465" name="Rectangle 62"/>
          <p:cNvSpPr/>
          <p:nvPr/>
        </p:nvSpPr>
        <p:spPr>
          <a:xfrm>
            <a:off x="2195513" y="3721735"/>
            <a:ext cx="1452562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2600" b="1">
                <a:latin typeface="Times New Roman" panose="02020603050405020304" pitchFamily="2" charset="0"/>
                <a:ea typeface="楷体_GB2312" pitchFamily="1" charset="-122"/>
              </a:rPr>
              <a:t>1 </a:t>
            </a:r>
            <a:r>
              <a:rPr lang="zh-CN" altLang="en-US" sz="2600" b="1">
                <a:latin typeface="Times New Roman" panose="02020603050405020304" pitchFamily="2" charset="0"/>
                <a:ea typeface="楷体_GB2312" pitchFamily="1" charset="-122"/>
              </a:rPr>
              <a:t>月底</a:t>
            </a:r>
          </a:p>
        </p:txBody>
      </p:sp>
      <p:sp>
        <p:nvSpPr>
          <p:cNvPr id="18467" name="Rectangle 2"/>
          <p:cNvSpPr/>
          <p:nvPr/>
        </p:nvSpPr>
        <p:spPr>
          <a:xfrm>
            <a:off x="431800" y="4472623"/>
            <a:ext cx="8064500" cy="2073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ts val="39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　　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2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月份消耗的电能为：</a:t>
            </a:r>
          </a:p>
          <a:p>
            <a:pPr>
              <a:lnSpc>
                <a:spcPts val="3900"/>
              </a:lnSpc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　　　　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3 394.5 kW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·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 </a:t>
            </a:r>
            <a:r>
              <a:rPr lang="zh-CN" altLang="en-US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－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3 287.5 kW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·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 = 107 kW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·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</a:t>
            </a:r>
          </a:p>
          <a:p>
            <a:pPr>
              <a:lnSpc>
                <a:spcPts val="39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　　应支付的电费为：</a:t>
            </a:r>
          </a:p>
          <a:p>
            <a:pPr>
              <a:lnSpc>
                <a:spcPts val="3900"/>
              </a:lnSpc>
            </a:pP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　　　　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107 kW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·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h×0.60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元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/(kW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·</a:t>
            </a:r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h) = 64.2 </a:t>
            </a:r>
            <a:r>
              <a:rPr lang="zh-CN" altLang="en-US" sz="2800" b="1">
                <a:solidFill>
                  <a:srgbClr val="C0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元</a:t>
            </a:r>
            <a:endParaRPr lang="zh-CN" altLang="en-US" sz="2800" b="1">
              <a:solidFill>
                <a:srgbClr val="C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68" name="矩形 2"/>
          <p:cNvSpPr/>
          <p:nvPr/>
        </p:nvSpPr>
        <p:spPr>
          <a:xfrm>
            <a:off x="431800" y="3872548"/>
            <a:ext cx="1255713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解析：</a:t>
            </a:r>
            <a:endParaRPr lang="zh-CN" altLang="en-US" sz="2800">
              <a:solidFill>
                <a:srgbClr val="CC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2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205" y="548640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69" name="组合 18469"/>
          <p:cNvGrpSpPr/>
          <p:nvPr/>
        </p:nvGrpSpPr>
        <p:grpSpPr>
          <a:xfrm>
            <a:off x="466090" y="496888"/>
            <a:ext cx="2789238" cy="920750"/>
            <a:chOff x="0" y="0"/>
            <a:chExt cx="2231" cy="580"/>
          </a:xfrm>
        </p:grpSpPr>
        <p:pic>
          <p:nvPicPr>
            <p:cNvPr id="18470" name="圆角矩形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71" name="文本框 18471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练一练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 uiExpand="1" build="p"/>
      <p:bldP spid="184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5"/>
          <p:cNvSpPr/>
          <p:nvPr/>
        </p:nvSpPr>
        <p:spPr>
          <a:xfrm>
            <a:off x="431800" y="749300"/>
            <a:ext cx="4500563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各式各样的家用电能表</a:t>
            </a:r>
            <a:endParaRPr lang="zh-CN" altLang="en-US" sz="28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9458" name="Picture 6" descr="http://t2.baidu.com/it/u=4148161167,1834494407&amp;fm=23&amp;gp=0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0275" y="981075"/>
            <a:ext cx="3471863" cy="2735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59" name="Picture 8" descr="http://t1.baidu.com/it/u=2327882187,3538117837&amp;fm=23&amp;gp=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13" y="1233488"/>
            <a:ext cx="2327275" cy="2808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0" name="Picture 14" descr="http://t3.baidu.com/it/u=631521058,16110760&amp;fm=23&amp;gp=0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6513" y="3479800"/>
            <a:ext cx="3735387" cy="371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1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3100" y="4041775"/>
            <a:ext cx="2274888" cy="246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15" descr="C:\Users\Administrator\Desktop\18章\18\18图\18-1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650" y="1341438"/>
            <a:ext cx="2101850" cy="2627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450" y="476250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7cd2c99c-4a08-48e5-a0a9-6f63e527542a}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2307</Words>
  <Application>Microsoft Office PowerPoint</Application>
  <PresentationFormat>全屏显示(4:3)</PresentationFormat>
  <Paragraphs>194</Paragraphs>
  <Slides>31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31</vt:i4>
      </vt:variant>
    </vt:vector>
  </HeadingPairs>
  <TitlesOfParts>
    <vt:vector size="42" baseType="lpstr">
      <vt:lpstr>黑体</vt:lpstr>
      <vt:lpstr>华文新魏</vt:lpstr>
      <vt:lpstr>楷体_GB2312</vt:lpstr>
      <vt:lpstr>宋体</vt:lpstr>
      <vt:lpstr>Arial</vt:lpstr>
      <vt:lpstr>Calibri</vt:lpstr>
      <vt:lpstr>Calibri Light</vt:lpstr>
      <vt:lpstr>Times New Roman</vt:lpstr>
      <vt:lpstr>Trebuchet MS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7</cp:revision>
  <dcterms:created xsi:type="dcterms:W3CDTF">2021-10-09T05:43:02Z</dcterms:created>
  <dcterms:modified xsi:type="dcterms:W3CDTF">2021-10-14T02:32:40Z</dcterms:modified>
</cp:coreProperties>
</file>