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1880850" cy="6840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89858" tIns="44929" rIns="89858" bIns="44929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837977" y="6371188"/>
            <a:ext cx="2468989" cy="252719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863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1880850" cy="6840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89858" tIns="44929" rIns="89858" bIns="44929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7" y="-16029"/>
            <a:ext cx="11908690" cy="6856567"/>
          </a:xfrm>
          <a:prstGeom prst="rect">
            <a:avLst/>
          </a:prstGeom>
        </p:spPr>
      </p:pic>
      <p:grpSp>
        <p:nvGrpSpPr>
          <p:cNvPr id="169" name="组合 168"/>
          <p:cNvGrpSpPr/>
          <p:nvPr/>
        </p:nvGrpSpPr>
        <p:grpSpPr>
          <a:xfrm>
            <a:off x="3603725" y="825798"/>
            <a:ext cx="4899700" cy="5015217"/>
            <a:chOff x="1922507" y="1456034"/>
            <a:chExt cx="3456384" cy="3456384"/>
          </a:xfrm>
          <a:solidFill>
            <a:schemeClr val="bg1"/>
          </a:solidFill>
        </p:grpSpPr>
        <p:sp>
          <p:nvSpPr>
            <p:cNvPr id="170" name="饼形 4"/>
            <p:cNvSpPr/>
            <p:nvPr/>
          </p:nvSpPr>
          <p:spPr>
            <a:xfrm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1" name="饼形 172"/>
            <p:cNvSpPr/>
            <p:nvPr/>
          </p:nvSpPr>
          <p:spPr>
            <a:xfrm flipH="1" flipV="1"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1" name="椭圆 230"/>
          <p:cNvSpPr/>
          <p:nvPr/>
        </p:nvSpPr>
        <p:spPr>
          <a:xfrm>
            <a:off x="3508125" y="711738"/>
            <a:ext cx="5064128" cy="5183521"/>
          </a:xfrm>
          <a:prstGeom prst="ellipse">
            <a:avLst/>
          </a:prstGeom>
          <a:solidFill>
            <a:schemeClr val="bg1"/>
          </a:solidFill>
          <a:ln w="130175">
            <a:solidFill>
              <a:srgbClr val="D1E3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2" name="组合 171"/>
          <p:cNvGrpSpPr/>
          <p:nvPr/>
        </p:nvGrpSpPr>
        <p:grpSpPr>
          <a:xfrm rot="-5400000">
            <a:off x="3545966" y="883557"/>
            <a:ext cx="5015217" cy="4899700"/>
            <a:chOff x="1922507" y="1456034"/>
            <a:chExt cx="3456384" cy="3456384"/>
          </a:xfrm>
          <a:solidFill>
            <a:schemeClr val="bg1"/>
          </a:solidFill>
        </p:grpSpPr>
        <p:sp>
          <p:nvSpPr>
            <p:cNvPr id="173" name="饼形 181"/>
            <p:cNvSpPr/>
            <p:nvPr/>
          </p:nvSpPr>
          <p:spPr>
            <a:xfrm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4" name="饼形 182"/>
            <p:cNvSpPr/>
            <p:nvPr/>
          </p:nvSpPr>
          <p:spPr>
            <a:xfrm flipH="1" flipV="1"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 rot="-10800000">
            <a:off x="3603725" y="825798"/>
            <a:ext cx="4899700" cy="5015217"/>
            <a:chOff x="1922507" y="1456034"/>
            <a:chExt cx="3456384" cy="3456384"/>
          </a:xfrm>
          <a:solidFill>
            <a:schemeClr val="bg1"/>
          </a:solidFill>
        </p:grpSpPr>
        <p:sp>
          <p:nvSpPr>
            <p:cNvPr id="176" name="饼形 190"/>
            <p:cNvSpPr/>
            <p:nvPr/>
          </p:nvSpPr>
          <p:spPr>
            <a:xfrm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7" name="饼形 191"/>
            <p:cNvSpPr/>
            <p:nvPr/>
          </p:nvSpPr>
          <p:spPr>
            <a:xfrm flipH="1" flipV="1"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 rot="-16200000">
            <a:off x="3545966" y="883558"/>
            <a:ext cx="5015217" cy="4899702"/>
            <a:chOff x="1922507" y="1456034"/>
            <a:chExt cx="3456384" cy="3456384"/>
          </a:xfrm>
          <a:solidFill>
            <a:schemeClr val="bg1"/>
          </a:solidFill>
        </p:grpSpPr>
        <p:sp>
          <p:nvSpPr>
            <p:cNvPr id="179" name="饼形 199"/>
            <p:cNvSpPr/>
            <p:nvPr/>
          </p:nvSpPr>
          <p:spPr>
            <a:xfrm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0" name="饼形 200"/>
            <p:cNvSpPr/>
            <p:nvPr/>
          </p:nvSpPr>
          <p:spPr>
            <a:xfrm flipH="1" flipV="1">
              <a:off x="1922507" y="1456034"/>
              <a:ext cx="3456384" cy="3456384"/>
            </a:xfrm>
            <a:prstGeom prst="pie">
              <a:avLst>
                <a:gd name="adj1" fmla="val 14394434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1" name="椭圆 180"/>
          <p:cNvSpPr/>
          <p:nvPr/>
        </p:nvSpPr>
        <p:spPr>
          <a:xfrm>
            <a:off x="3612951" y="817294"/>
            <a:ext cx="4899155" cy="50146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10059352" y="4658502"/>
            <a:ext cx="336252" cy="344178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8848851" y="3574340"/>
            <a:ext cx="285814" cy="292551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7025361" y="2561932"/>
            <a:ext cx="521187" cy="533474"/>
          </a:xfrm>
          <a:prstGeom prst="ellipse">
            <a:avLst/>
          </a:prstGeom>
          <a:solidFill>
            <a:schemeClr val="bg1">
              <a:alpha val="41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8327663" y="5329648"/>
            <a:ext cx="336253" cy="344178"/>
          </a:xfrm>
          <a:prstGeom prst="ellipse">
            <a:avLst/>
          </a:prstGeom>
          <a:solidFill>
            <a:schemeClr val="bg1">
              <a:alpha val="8000"/>
            </a:schemeClr>
          </a:solidFill>
          <a:ln w="3175">
            <a:solidFill>
              <a:schemeClr val="bg1">
                <a:alpha val="74000"/>
              </a:schemeClr>
            </a:solidFill>
          </a:ln>
          <a:effectLst>
            <a:glow rad="38100">
              <a:schemeClr val="bg1">
                <a:alpha val="4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9992103" y="1991121"/>
            <a:ext cx="588438" cy="602311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10563729" y="3952936"/>
            <a:ext cx="319438" cy="326968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9908041" y="3574339"/>
            <a:ext cx="369875" cy="378596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8663915" y="4348742"/>
            <a:ext cx="302625" cy="30975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9504541" y="3126909"/>
            <a:ext cx="588438" cy="602311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10395604" y="2954820"/>
            <a:ext cx="319438" cy="326968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6" name="[动画大师]_Oval 42"/>
          <p:cNvSpPr/>
          <p:nvPr/>
        </p:nvSpPr>
        <p:spPr>
          <a:xfrm>
            <a:off x="9454104" y="2627850"/>
            <a:ext cx="369875" cy="378596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7890538" y="4796172"/>
            <a:ext cx="201750" cy="206506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8159538" y="3281789"/>
            <a:ext cx="319438" cy="326968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7907351" y="2507388"/>
            <a:ext cx="369875" cy="378596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7537477" y="3230161"/>
            <a:ext cx="369875" cy="378596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9353227" y="3952936"/>
            <a:ext cx="588438" cy="602311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10328354" y="5536154"/>
            <a:ext cx="588438" cy="602311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8394912" y="1819033"/>
            <a:ext cx="420314" cy="43022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glow rad="38100">
              <a:schemeClr val="bg1">
                <a:alpha val="4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7638350" y="3901309"/>
            <a:ext cx="369875" cy="378596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9386851" y="5364067"/>
            <a:ext cx="336252" cy="344178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22" name="[动画大师]_Straight Connector 4"/>
          <p:cNvCxnSpPr/>
          <p:nvPr/>
        </p:nvCxnSpPr>
        <p:spPr>
          <a:xfrm>
            <a:off x="11880850" y="4272249"/>
            <a:ext cx="9768076" cy="0"/>
          </a:xfrm>
          <a:prstGeom prst="line">
            <a:avLst/>
          </a:prstGeom>
          <a:ln w="12700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[动画大师]_Straight Connector 2"/>
          <p:cNvCxnSpPr/>
          <p:nvPr/>
        </p:nvCxnSpPr>
        <p:spPr>
          <a:xfrm flipH="1">
            <a:off x="-7750840" y="593103"/>
            <a:ext cx="7750841" cy="0"/>
          </a:xfrm>
          <a:prstGeom prst="line">
            <a:avLst/>
          </a:prstGeom>
          <a:ln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[动画大师]_Straight Connector 2"/>
          <p:cNvCxnSpPr/>
          <p:nvPr/>
        </p:nvCxnSpPr>
        <p:spPr>
          <a:xfrm flipH="1">
            <a:off x="-6409633" y="5004435"/>
            <a:ext cx="6409634" cy="0"/>
          </a:xfrm>
          <a:prstGeom prst="line">
            <a:avLst/>
          </a:prstGeom>
          <a:ln w="12700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[动画大师]_Straight Connector 4"/>
          <p:cNvCxnSpPr/>
          <p:nvPr/>
        </p:nvCxnSpPr>
        <p:spPr>
          <a:xfrm>
            <a:off x="11880850" y="2065624"/>
            <a:ext cx="5940425" cy="0"/>
          </a:xfrm>
          <a:prstGeom prst="line">
            <a:avLst/>
          </a:prstGeom>
          <a:ln w="6350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[动画大师]_Straight Connector 2"/>
          <p:cNvCxnSpPr/>
          <p:nvPr/>
        </p:nvCxnSpPr>
        <p:spPr>
          <a:xfrm flipH="1">
            <a:off x="-7329718" y="3268555"/>
            <a:ext cx="7329719" cy="0"/>
          </a:xfrm>
          <a:prstGeom prst="line">
            <a:avLst/>
          </a:prstGeom>
          <a:ln w="19050">
            <a:solidFill>
              <a:schemeClr val="bg1">
                <a:alpha val="2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39676" y="2599441"/>
            <a:ext cx="5859176" cy="1014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9858" tIns="44929" rIns="89858" bIns="44929">
            <a:spAutoFit/>
          </a:bodyPr>
          <a:lstStyle/>
          <a:p>
            <a:pPr algn="ctr"/>
            <a:r>
              <a:rPr lang="en-US" altLang="zh-CN" sz="6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4.3</a:t>
            </a:r>
            <a:r>
              <a:rPr lang="zh-CN" altLang="en-US" sz="6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平</a:t>
            </a:r>
            <a:r>
              <a:rPr lang="zh-CN" altLang="en-US" sz="6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ea"/>
                <a:sym typeface="+mn-lt"/>
              </a:rPr>
              <a:t>面镜成像</a:t>
            </a:r>
            <a:endParaRPr lang="en-US" altLang="ko-KR" sz="6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8273803" y="6292917"/>
            <a:ext cx="450007" cy="460616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7040900" y="6019876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6129069" y="4931785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7318915" y="5362516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7675164" y="6282731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486354" y="6628592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0061566" y="6013997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8845192" y="6422647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2041706" y="6216680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3894554" y="6158771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2932772" y="6318022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7862577" y="5334437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8521151" y="5433969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10099076" y="6493427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9055966" y="4992309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0743506" y="6125059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9387376" y="5828375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5699361" y="4554370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6158410" y="5471300"/>
            <a:ext cx="450007" cy="460616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11931761" y="6569669"/>
            <a:ext cx="450007" cy="460616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6158410" y="6060347"/>
            <a:ext cx="450007" cy="460616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12320785" y="6332976"/>
            <a:ext cx="334874" cy="342769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655965" y="5884697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7600155" y="5868364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8425750" y="4676888"/>
            <a:ext cx="598977" cy="61309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9802462" y="6339360"/>
            <a:ext cx="450007" cy="460616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11438295" y="6373446"/>
            <a:ext cx="450007" cy="460616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11026289" y="5991320"/>
            <a:ext cx="402403" cy="41189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6251387" y="5717695"/>
            <a:ext cx="402403" cy="41189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12393014" y="6594031"/>
            <a:ext cx="402403" cy="41189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7070656" y="6594031"/>
            <a:ext cx="402403" cy="41189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11923482" y="4776523"/>
            <a:ext cx="402403" cy="41189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7756530" y="4840482"/>
            <a:ext cx="402403" cy="41189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8052296" y="6250873"/>
            <a:ext cx="143453" cy="146835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8556102" y="6843414"/>
            <a:ext cx="178649" cy="18286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5847677" y="6472900"/>
            <a:ext cx="319543" cy="32707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8834117" y="6186054"/>
            <a:ext cx="178649" cy="18286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7426801" y="6213199"/>
            <a:ext cx="178649" cy="18286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9752394" y="6690709"/>
            <a:ext cx="106751" cy="10926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6237991" y="6559060"/>
            <a:ext cx="178649" cy="182861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10871342" y="5290029"/>
            <a:ext cx="106751" cy="10926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8596830" y="6353115"/>
            <a:ext cx="106751" cy="10926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9439382" y="6221031"/>
            <a:ext cx="319543" cy="32707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10097957" y="6320564"/>
            <a:ext cx="190942" cy="19544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9819500" y="5224468"/>
            <a:ext cx="190942" cy="19544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8774575" y="6533424"/>
            <a:ext cx="190942" cy="19544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10258757" y="5167463"/>
            <a:ext cx="190942" cy="19544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6653791" y="5830368"/>
            <a:ext cx="319543" cy="32707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5417970" y="6095484"/>
            <a:ext cx="319543" cy="32707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0144658" y="5855758"/>
            <a:ext cx="143453" cy="146835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7700467" y="6322327"/>
            <a:ext cx="240071" cy="245731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10076637" y="6009917"/>
            <a:ext cx="143453" cy="146835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5936903" y="6018303"/>
            <a:ext cx="240071" cy="245731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10232772" y="6771292"/>
            <a:ext cx="190942" cy="19544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7413397" y="5861888"/>
            <a:ext cx="319543" cy="32707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8144359" y="6218003"/>
            <a:ext cx="190942" cy="19544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10106257" y="6103497"/>
            <a:ext cx="143453" cy="146835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10639094" y="5642880"/>
            <a:ext cx="143453" cy="146835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8509345" y="6746567"/>
            <a:ext cx="128278" cy="131303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7782340" y="6557356"/>
            <a:ext cx="214676" cy="21973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0754296" y="6092130"/>
            <a:ext cx="128278" cy="131303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6838045" y="6540622"/>
            <a:ext cx="214676" cy="21973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7922900" y="6746567"/>
            <a:ext cx="128278" cy="131303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7429285" y="6334662"/>
            <a:ext cx="214676" cy="21973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9059634" y="5915735"/>
            <a:ext cx="1923565" cy="196891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12795444" y="4583120"/>
            <a:ext cx="905272" cy="9266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8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9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3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3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repeatCount="2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repeatCount="2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3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13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13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13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3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5400000">
                                      <p:cBhvr>
                                        <p:cTn id="51" dur="13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57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9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5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1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87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93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99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75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5" dur="11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11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17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0" repeatCount="2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23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0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29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53" presetClass="entr" presetSubtype="0" repeatCount="2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35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0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41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3" presetClass="entr" presetSubtype="0" repeatCount="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47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8" presetID="53" presetClass="entr" presetSubtype="0" repeatCount="2000" fill="hold" grpId="0" nodeType="withEffect">
                                  <p:stCondLst>
                                    <p:cond delay="43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53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4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59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0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412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65" dur="1237" fill="hold">
                                          <p:stCondLst>
                                            <p:cond delay="2062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6" presetID="53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50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71" dur="10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2" presetID="63" presetClass="pat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06 4.44444E-06 L 0.63216 4.44444E-06" pathEditMode="relative" rAng="0" ptsTypes="AA">
                                      <p:cBhvr>
                                        <p:cTn id="1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0"/>
                                    </p:animMotion>
                                    <p:set>
                                      <p:cBhvr additive="base">
                                        <p:cTn id="17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63216 -2.22222E-06 L 1.70573 -2.22222E-06" pathEditMode="relative" rAng="0" ptsTypes="AA">
                                      <p:cBhvr additive="base">
                                        <p:cTn id="175" dur="5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72" y="0"/>
                                    </p:animMotion>
                                    <p:set>
                                      <p:cBhvr additive="base">
                                        <p:cTn id="176" dur="7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3" presetClass="pat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06 -1.48148E-06 L 0.63216 -1.48148E-06" pathEditMode="relative" rAng="0" ptsTypes="AA">
                                      <p:cBhvr additive="base">
                                        <p:cTn id="178" dur="4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0"/>
                                    </p:animMotion>
                                    <p:set>
                                      <p:cBhvr additive="base">
                                        <p:cTn id="179" dur="25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63216 -2.22222E-06 L 1.70573 -2.22222E-06" pathEditMode="relative" rAng="0" ptsTypes="AA">
                                      <p:cBhvr additive="base">
                                        <p:cTn id="180" dur="3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72" y="0"/>
                                    </p:animMotion>
                                    <p:set>
                                      <p:cBhvr additive="base">
                                        <p:cTn id="18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5" presetClass="pat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29167E-06 2.96296E-06 L -0.80938 2.96296E-06" pathEditMode="relative" rAng="0" ptsTypes="AA">
                                      <p:cBhvr additive="base">
                                        <p:cTn id="183" dur="4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0"/>
                                    </p:animMotion>
                                    <p:set>
                                      <p:cBhvr additive="base">
                                        <p:cTn id="184" dur="5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06 L -2.00625 -2.22222E-06" pathEditMode="relative" ptsTypes="">
                                      <p:cBhvr additive="base">
                                        <p:cTn id="185" dur="60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186" dur="700" fill="hold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path" presetSubtype="0" repeatCount="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3.33333E-06 L -0.48307 -3.33333E-06" pathEditMode="relative" rAng="0" ptsTypes="AA">
                                      <p:cBhvr additive="base">
                                        <p:cTn id="18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0"/>
                                    </p:animMotion>
                                    <p:set>
                                      <p:cBhvr additive="base">
                                        <p:cTn id="189" dur="3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-0.80938 -2.22222E-06 L -2.00625 -2.22222E-06" pathEditMode="relative" ptsTypes="">
                                      <p:cBhvr additive="base">
                                        <p:cTn id="190" dur="5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set>
                                      <p:cBhvr additive="base">
                                        <p:cTn id="191" dur="5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3" presetClass="pat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06 2.22222E-06 L 0.63216 2.22222E-06" pathEditMode="relative" rAng="0" ptsTypes="AA">
                                      <p:cBhvr additive="base">
                                        <p:cTn id="193" dur="7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2" y="0"/>
                                    </p:animMotion>
                                    <p:set>
                                      <p:cBhvr additive="base">
                                        <p:cTn id="194" dur="2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origin="layout" path="M 0.63216 2.22222E-06 L 1.70573 2.22222E-06" pathEditMode="relative" rAng="0" ptsTypes="AA">
                                      <p:cBhvr additive="base">
                                        <p:cTn id="195" dur="3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72" y="0"/>
                                    </p:animMotion>
                                    <p:set>
                                      <p:cBhvr additive="base">
                                        <p:cTn id="196" dur="5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4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5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6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7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-2.59259E-06 C 0.07122 -0.04398 0.06237 -0.16273 0.0901 -0.27847" pathEditMode="relative" rAng="0" ptsTypes="AA">
                                      <p:cBhvr>
                                        <p:cTn id="209" dur="2714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2.22222E-06 C -0.01133 -0.10556 -0.06198 -0.18449 -0.00768 -0.31459" pathEditMode="relative" rAng="0" ptsTypes="AA">
                                      <p:cBhvr>
                                        <p:cTn id="217" dur="340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0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2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3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06 C 0.06471 -0.13542 0.07721 -0.05139 0.13164 -0.18125" pathEditMode="relative" rAng="0" ptsTypes="AA">
                                      <p:cBhvr>
                                        <p:cTn id="225" dur="306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8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9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0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1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06 C 0.08372 -0.1206 0.14375 -0.01111 0.1983 -0.14097" pathEditMode="relative" rAng="0" ptsTypes="AA">
                                      <p:cBhvr>
                                        <p:cTn id="233" dur="292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6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8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9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3.33333E-06 C -0.04024 -0.14422 0.01732 -0.19561 -0.003 -0.34422" pathEditMode="relative" rAng="0" ptsTypes="AA">
                                      <p:cBhvr>
                                        <p:cTn id="241" dur="219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4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5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6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7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1.11111E-06 C 0.00378 -0.22477 0.15404 -0.14306 0.13373 -0.2912" pathEditMode="relative" rAng="0" ptsTypes="AA">
                                      <p:cBhvr>
                                        <p:cTn id="249" dur="234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2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5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3.7037E-06 C 0.0323 -0.19769 0.04193 -0.19838 0.1336 -0.29121" pathEditMode="relative" rAng="0" ptsTypes="AA">
                                      <p:cBhvr>
                                        <p:cTn id="257" dur="219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0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1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2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3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-1.48148E-06 C 0.10704 -0.07315 0.10599 -0.1625 0.1336 -0.2912" pathEditMode="relative" rAng="0" ptsTypes="AA">
                                      <p:cBhvr>
                                        <p:cTn id="265" dur="254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8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9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0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1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1.11111E-06 C 0.00105 -0.11574 -0.11796 -0.13287 -0.09036 -0.26157" pathEditMode="relative" rAng="0" ptsTypes="AA">
                                      <p:cBhvr>
                                        <p:cTn id="273" dur="350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6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7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8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9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7.40741E-07 C 0.07604 -0.05301 0.06666 -0.19606 0.09635 -0.33518" pathEditMode="relative" rAng="0" ptsTypes="AA">
                                      <p:cBhvr>
                                        <p:cTn id="281" dur="334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4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5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6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7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2.96296E-06 C 0.06432 -0.17315 0.07669 -0.06574 0.13086 -0.23172" pathEditMode="relative" rAng="0" ptsTypes="AA">
                                      <p:cBhvr>
                                        <p:cTn id="289" dur="218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2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3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4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5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06 -3.7037E-07 C -0.01472 -0.12338 -0.08021 -0.21551 -0.01003 -0.36713" pathEditMode="relative" rAng="0" ptsTypes="AA">
                                      <p:cBhvr>
                                        <p:cTn id="297" dur="2645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0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1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2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3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1.48148E-06 C 0.00286 -0.24884 0.12018 -0.15833 0.10443 -0.32222" pathEditMode="relative" rAng="0" ptsTypes="AA">
                                      <p:cBhvr>
                                        <p:cTn id="305" dur="259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8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9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0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1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2.96296E-06 C -0.04479 -0.16574 -0.08151 -0.08635 -0.12148 -0.25023" pathEditMode="relative" rAng="0" ptsTypes="AA">
                                      <p:cBhvr>
                                        <p:cTn id="313" dur="296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6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7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8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9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3.7037E-06 C -0.14011 -0.18588 0.06041 -0.25186 -0.01042 -0.44283" pathEditMode="relative" rAng="0" ptsTypes="AA">
                                      <p:cBhvr>
                                        <p:cTn id="321" dur="268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4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6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7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07 C 0.10482 -0.20695 0.17995 -0.01921 0.24831 -0.2419" pathEditMode="relative" rAng="0" ptsTypes="AA">
                                      <p:cBhvr>
                                        <p:cTn id="329" dur="2965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2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5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3.33333E-06 C 0.00156 -0.15486 -0.16419 -0.17778 -0.12565 -0.34954" pathEditMode="relative" rAng="0" ptsTypes="AA">
                                      <p:cBhvr>
                                        <p:cTn id="337" dur="266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477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0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1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2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3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2.22222E-06 C 0.07123 -0.04398 0.06237 -0.16273 0.09011 -0.27847" pathEditMode="relative" rAng="0" ptsTypes="AA">
                                      <p:cBhvr>
                                        <p:cTn id="345" dur="282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8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9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0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1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7" pathEditMode="relative" rAng="0" ptsTypes="AA">
                                      <p:cBhvr>
                                        <p:cTn id="353" dur="384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6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7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8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9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-1.48148E-06 C 0.03229 -0.19768 0.04192 -0.19838 0.13359 -0.2912" pathEditMode="relative" rAng="0" ptsTypes="AA">
                                      <p:cBhvr>
                                        <p:cTn id="361" dur="2813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4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5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6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7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4.44444E-06 C 0.1069 -0.07314 0.10586 -0.1625 0.13359 -0.2912" pathEditMode="relative" rAng="0" ptsTypes="AA">
                                      <p:cBhvr>
                                        <p:cTn id="369" dur="344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2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3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4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5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4.44444E-06 C 0.07123 -0.04398 0.06237 -0.16273 0.09011 -0.27847" pathEditMode="relative" rAng="0" ptsTypes="AA">
                                      <p:cBhvr>
                                        <p:cTn id="377" dur="271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0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1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2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3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2.59259E-06 C 0.07604 -0.05301 0.06666 -0.19606 0.09635 -0.33518" pathEditMode="relative" rAng="0" ptsTypes="AA">
                                      <p:cBhvr>
                                        <p:cTn id="385" dur="3347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8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9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0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1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3.7037E-06 C 0.03321 -0.23611 0.0431 -0.23704 0.13763 -0.34769" pathEditMode="relative" rAng="0" ptsTypes="AA">
                                      <p:cBhvr>
                                        <p:cTn id="393" dur="35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2.22222E-06 C 0.00144 -0.15486 -0.16407 -0.17778 -0.12566 -0.34953" pathEditMode="relative" rAng="0" ptsTypes="AA">
                                      <p:cBhvr>
                                        <p:cTn id="401" dur="2662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4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5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6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7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" pathEditMode="relative" rAng="0" ptsTypes="AA">
                                      <p:cBhvr>
                                        <p:cTn id="409" dur="384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2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4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5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2.22222E-06 C 0.1069 -0.07315 0.10586 -0.1625 0.13359 -0.29121" pathEditMode="relative" rAng="0" ptsTypes="AA">
                                      <p:cBhvr>
                                        <p:cTn id="417" dur="344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6 1.48148E-06 C -0.01133 -0.10579 -0.06198 -0.18449 -0.00768 -0.31458" pathEditMode="relative" rAng="0" ptsTypes="AA">
                                      <p:cBhvr>
                                        <p:cTn id="425" dur="2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06 C 0.06471 -0.13541 0.07708 -0.05139 0.13151 -0.18125" pathEditMode="relative" rAng="0" ptsTypes="AA">
                                      <p:cBhvr>
                                        <p:cTn id="433" dur="2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06 C 0.08372 -0.1206 0.14375 -0.01111 0.1983 -0.14097" pathEditMode="relative" rAng="0" ptsTypes="AA">
                                      <p:cBhvr>
                                        <p:cTn id="441" dur="2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07 -1.48148E-06 C 0.00378 -0.22477 0.15391 -0.14305 0.13372 -0.2912" pathEditMode="relative" rAng="0" ptsTypes="AA">
                                      <p:cBhvr>
                                        <p:cTn id="449" dur="2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5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2.22222E-06 C 0.10703 -0.07315 0.10599 -0.1625 0.1336 -0.2912" pathEditMode="relative" rAng="0" ptsTypes="AA">
                                      <p:cBhvr>
                                        <p:cTn id="457" dur="2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6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1.48148E-06 C 0.00104 -0.11574 -0.11797 -0.13287 -0.09036 -0.26157" pathEditMode="relative" rAng="0" ptsTypes="AA">
                                      <p:cBhvr>
                                        <p:cTn id="465" dur="2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8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9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0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1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2.59259E-06 C 0.07123 -0.04398 0.06237 -0.16273 0.09011 -0.27847" pathEditMode="relative" rAng="0" ptsTypes="AA">
                                      <p:cBhvr>
                                        <p:cTn id="473" dur="271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2.59259E-06 C -0.01133 -0.10555 -0.06198 -0.18449 -0.00768 -0.31458" pathEditMode="relative" rAng="0" ptsTypes="AA">
                                      <p:cBhvr>
                                        <p:cTn id="481" dur="3409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84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86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7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06 C 0.06472 -0.13542 0.07722 -0.05139 0.13164 -0.18125" pathEditMode="relative" rAng="0" ptsTypes="AA">
                                      <p:cBhvr>
                                        <p:cTn id="489" dur="306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2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93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4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95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3.7037E-07 C -0.0401 -0.14375 -0.07305 -0.07477 -0.10898 -0.21713" pathEditMode="relative" rAng="0" ptsTypes="AA">
                                      <p:cBhvr>
                                        <p:cTn id="497" dur="351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0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1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02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3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06 C 0.08373 -0.1206 0.14375 -0.01111 0.19831 -0.14097" pathEditMode="relative" rAng="0" ptsTypes="AA">
                                      <p:cBhvr>
                                        <p:cTn id="505" dur="2924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8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9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0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1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06 0 C -0.04023 -0.14421 0.01732 -0.1956 -0.00299 -0.34421" pathEditMode="relative" rAng="0" ptsTypes="AA">
                                      <p:cBhvr>
                                        <p:cTn id="513" dur="219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16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17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8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9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-4.07407E-06 C 0.00378 -0.22476 0.15404 -0.14305 0.13373 -0.2912" pathEditMode="relative" rAng="0" ptsTypes="AA">
                                      <p:cBhvr>
                                        <p:cTn id="521" dur="234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4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25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26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7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1.11111E-06 C 0.07604 -0.05301 0.06667 -0.19607 0.09635 -0.33519" pathEditMode="relative" rAng="0" ptsTypes="AA">
                                      <p:cBhvr>
                                        <p:cTn id="529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5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32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3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34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35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-3.33333E-06 C 0.06433 -0.17314 0.0767 -0.06574 0.13086 -0.23171" pathEditMode="relative" rAng="0" ptsTypes="AA">
                                      <p:cBhvr>
                                        <p:cTn id="537" dur="218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0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1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2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43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06 -4.44444E-06 C -0.01471 -0.12338 -0.08021 -0.2155 -0.01002 -0.36713" pathEditMode="relative" rAng="0" ptsTypes="AA">
                                      <p:cBhvr>
                                        <p:cTn id="545" dur="2645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5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8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9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0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1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7.40741E-07 C 0.00286 -0.24884 0.12018 -0.15833 0.10442 -0.32222" pathEditMode="relative" rAng="0" ptsTypes="AA">
                                      <p:cBhvr>
                                        <p:cTn id="553" dur="2595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6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57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8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9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-2.96296E-06 C -0.04479 -0.16551 -0.08151 -0.08634 -0.12148 -0.25023" pathEditMode="relative" rAng="0" ptsTypes="AA">
                                      <p:cBhvr>
                                        <p:cTn id="561" dur="296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64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66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7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07407E-06 C 0.10482 -0.20695 0.17995 -0.01922 0.24831 -0.2419" pathEditMode="relative" rAng="0" ptsTypes="AA">
                                      <p:cBhvr>
                                        <p:cTn id="569" dur="296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72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73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74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75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2.59259E-06 C 0.0332 -0.23611 0.0431 -0.23704 0.13763 -0.34769" pathEditMode="relative" rAng="0" ptsTypes="AA">
                                      <p:cBhvr>
                                        <p:cTn id="577" dur="35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5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80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8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83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81481E-06 C 0.00156 -0.15486 -0.16419 -0.17777 -0.12565 -0.34953" pathEditMode="relative" rAng="0" ptsTypes="AA">
                                      <p:cBhvr>
                                        <p:cTn id="585" dur="266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477"/>
                                    </p:animMotion>
                                  </p:childTnLst>
                                </p:cTn>
                              </p:par>
                              <p:par>
                                <p:cTn id="5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88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9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0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91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2.96296E-06 C 0.07123 -0.04398 0.06237 -0.16273 0.09011 -0.27848" pathEditMode="relative" rAng="0" ptsTypes="AA">
                                      <p:cBhvr>
                                        <p:cTn id="593" dur="282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96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97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8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99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C 0.00377 -0.22477 0.15403 -0.14283 0.13372 -0.29121" pathEditMode="relative" rAng="0" ptsTypes="AA">
                                      <p:cBhvr>
                                        <p:cTn id="601" dur="2298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04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05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06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07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" pathEditMode="relative" rAng="0" ptsTypes="AA">
                                      <p:cBhvr>
                                        <p:cTn id="609" dur="384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12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13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14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15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3.7037E-07 C 0.00104 -0.11574 -0.11797 -0.13287 -0.09037 -0.26157" pathEditMode="relative" rAng="0" ptsTypes="AA">
                                      <p:cBhvr>
                                        <p:cTn id="617" dur="365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6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20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21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22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23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4.81481E-06 C 0.1069 -0.07315 0.10586 -0.1625 0.13359 -0.29121" pathEditMode="relative" rAng="0" ptsTypes="AA">
                                      <p:cBhvr>
                                        <p:cTn id="625" dur="344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28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29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30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31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3.33333E-06 C 0.07604 -0.05301 0.06667 -0.19607 0.09636 -0.33519" pathEditMode="relative" rAng="0" ptsTypes="AA">
                                      <p:cBhvr>
                                        <p:cTn id="633" dur="3347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6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36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37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38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39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2.96296E-06 C 0.0332 -0.23611 0.0431 -0.23704 0.13763 -0.34769" pathEditMode="relative" rAng="0" ptsTypes="AA">
                                      <p:cBhvr>
                                        <p:cTn id="641" dur="35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6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44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4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46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47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1.85185E-06 C 0.00143 -0.15486 -0.16406 -0.17778 -0.12565 -0.34954" pathEditMode="relative" rAng="0" ptsTypes="AA">
                                      <p:cBhvr>
                                        <p:cTn id="649" dur="266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6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52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53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54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55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07 C 0.06471 -0.13542 0.07708 -0.05139 0.13151 -0.18125" pathEditMode="relative" rAng="0" ptsTypes="AA">
                                      <p:cBhvr>
                                        <p:cTn id="657" dur="2229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6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60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61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62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63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" pathEditMode="relative" rAng="0" ptsTypes="AA">
                                      <p:cBhvr>
                                        <p:cTn id="665" dur="384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6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6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7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3.33333E-06 C 0.07123 -0.04398 0.06237 -0.16273 0.09011 -0.27847" pathEditMode="relative" rAng="0" ptsTypes="AA">
                                      <p:cBhvr>
                                        <p:cTn id="673" dur="2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6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7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7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96296E-06 C 0.06472 -0.13542 0.07709 -0.05139 0.13151 -0.18125" pathEditMode="relative" rAng="0" ptsTypes="AA">
                                      <p:cBhvr>
                                        <p:cTn id="681" dur="23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6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8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8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" pathEditMode="relative" rAng="0" ptsTypes="AA">
                                      <p:cBhvr>
                                        <p:cTn id="689" dur="23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6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9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9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06 -2.22222E-06 C 0.00377 -0.22477 0.1539 -0.14305 0.13372 -0.2912" pathEditMode="relative" rAng="0" ptsTypes="AA">
                                      <p:cBhvr>
                                        <p:cTn id="697" dur="23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6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06 -3.33333E-06 C 0.03229 -0.19768 0.04192 -0.19838 0.13359 -0.2912" pathEditMode="relative" rAng="0" ptsTypes="AA">
                                      <p:cBhvr>
                                        <p:cTn id="705" dur="2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0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06 3.7037E-07 C 0.00105 -0.11574 -0.11796 -0.13287 -0.09036 -0.26157" pathEditMode="relative" rAng="0" ptsTypes="AA">
                                      <p:cBhvr>
                                        <p:cTn id="713" dur="23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14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5" dur="1250" fill="hold"/>
                                        <p:tgtEl>
                                          <p:spTgt spid="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6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06 -1.48148E-06 L 0.19597 -1.48148E-06" pathEditMode="relative" rAng="0" ptsTypes="AA">
                                      <p:cBhvr>
                                        <p:cTn id="717" dur="7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718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4.81481E-06 L 0.19518 -4.81481E-06" pathEditMode="relative" rAng="0" ptsTypes="AA">
                                      <p:cBhvr>
                                        <p:cTn id="719" dur="7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1" grpId="0" animBg="1"/>
      <p:bldP spid="231" grpId="1" animBg="1"/>
      <p:bldP spid="231" grpId="2" animBg="1"/>
      <p:bldP spid="231" grpId="3" animBg="1"/>
      <p:bldP spid="181" grpId="0" animBg="1"/>
      <p:bldP spid="181" grpId="1" animBg="1"/>
      <p:bldP spid="182" grpId="0" animBg="1"/>
      <p:bldP spid="184" grpId="0" animBg="1"/>
      <p:bldP spid="186" grpId="0" animBg="1"/>
      <p:bldP spid="188" grpId="0" animBg="1"/>
      <p:bldP spid="190" grpId="0" animBg="1"/>
      <p:bldP spid="194" grpId="0" animBg="1"/>
      <p:bldP spid="196" grpId="0" animBg="1"/>
      <p:bldP spid="198" grpId="0" animBg="1"/>
      <p:bldP spid="203" grpId="0" animBg="1"/>
      <p:bldP spid="205" grpId="0" animBg="1"/>
      <p:bldP spid="206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7" grpId="0" animBg="1"/>
      <p:bldP spid="218" grpId="0" animBg="1"/>
      <p:bldP spid="219" grpId="0" animBg="1"/>
      <p:bldP spid="228" grpId="0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4" grpId="0" animBg="1"/>
      <p:bldP spid="13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平面镜成像特点的探究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48120" y="329563"/>
              <a:ext cx="377030" cy="524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/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44" y="2458983"/>
            <a:ext cx="1390909" cy="1065891"/>
          </a:xfrm>
          <a:prstGeom prst="rect">
            <a:avLst/>
          </a:prstGeom>
        </p:spPr>
      </p:pic>
      <p:sp>
        <p:nvSpPr>
          <p:cNvPr id="38" name="云形标注 37"/>
          <p:cNvSpPr/>
          <p:nvPr/>
        </p:nvSpPr>
        <p:spPr>
          <a:xfrm>
            <a:off x="3681943" y="1291517"/>
            <a:ext cx="5281012" cy="2087530"/>
          </a:xfrm>
          <a:prstGeom prst="cloudCallout">
            <a:avLst>
              <a:gd name="adj1" fmla="val 67952"/>
              <a:gd name="adj2" fmla="val 141"/>
            </a:avLst>
          </a:prstGeom>
          <a:solidFill>
            <a:srgbClr val="E7F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那要怎么设计实验呢</a:t>
            </a:r>
            <a:r>
              <a:rPr lang="en-US" altLang="zh-CN" sz="2400">
                <a:solidFill>
                  <a:schemeClr val="tx1"/>
                </a:solidFill>
              </a:rPr>
              <a:t>?</a:t>
            </a:r>
            <a:endParaRPr lang="en-US" altLang="zh-CN" sz="2400">
              <a:solidFill>
                <a:schemeClr val="tx1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94" y="4663278"/>
            <a:ext cx="2892812" cy="2091216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3079297" y="3648288"/>
            <a:ext cx="7159530" cy="2779236"/>
          </a:xfrm>
          <a:prstGeom prst="cloudCallout">
            <a:avLst>
              <a:gd name="adj1" fmla="val -66949"/>
              <a:gd name="adj2" fmla="val 9740"/>
            </a:avLst>
          </a:prstGeom>
          <a:solidFill>
            <a:srgbClr val="E7F0E9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020790" y="4310498"/>
            <a:ext cx="5276544" cy="1752729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设计的实验要检验我们的猜想是否正确，所以要从我们的猜想出发设计实验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5418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24" y="3903274"/>
            <a:ext cx="3804368" cy="2750181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519101" y="1146639"/>
            <a:ext cx="8313192" cy="5103451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平面镜成像特点的探究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77030" cy="524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17891" y="1627485"/>
            <a:ext cx="4983166" cy="5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800" b="1"/>
              <a:t>实验：探究平面镜成像的特点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48856" y="2392301"/>
            <a:ext cx="1852581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3.</a:t>
            </a:r>
            <a:r>
              <a:rPr lang="zh-CN" altLang="en-US" sz="2500"/>
              <a:t>实验步骤：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00452" y="3051300"/>
            <a:ext cx="6337002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①桌面铺一张纸，纸上垂直竖立一块玻璃板；</a:t>
            </a:r>
            <a:endParaRPr lang="zh-CN" altLang="en-US" sz="2400"/>
          </a:p>
        </p:txBody>
      </p:sp>
      <p:sp>
        <p:nvSpPr>
          <p:cNvPr id="20" name="矩形 19"/>
          <p:cNvSpPr/>
          <p:nvPr/>
        </p:nvSpPr>
        <p:spPr>
          <a:xfrm>
            <a:off x="4100452" y="3645690"/>
            <a:ext cx="6411142" cy="119727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②点燃蜡烛</a:t>
            </a:r>
            <a:r>
              <a:rPr lang="en-US" altLang="zh-CN" sz="2400"/>
              <a:t>1</a:t>
            </a:r>
            <a:r>
              <a:rPr lang="zh-CN" altLang="en-US" sz="2400"/>
              <a:t>放玻璃前，玻璃后拿一只相同的</a:t>
            </a:r>
            <a:endParaRPr lang="en-US" altLang="zh-CN" sz="2400"/>
          </a:p>
          <a:p>
            <a:pPr>
              <a:lnSpc>
                <a:spcPct val="150000"/>
              </a:lnSpc>
            </a:pPr>
            <a:r>
              <a:rPr lang="en-US" altLang="zh-CN" sz="2400"/>
              <a:t> </a:t>
            </a:r>
            <a:r>
              <a:rPr lang="en-US" altLang="zh-CN" sz="2400"/>
              <a:t>   </a:t>
            </a:r>
            <a:r>
              <a:rPr lang="zh-CN" altLang="en-US" sz="2400"/>
              <a:t>蜡烛</a:t>
            </a:r>
            <a:r>
              <a:rPr lang="en-US" altLang="zh-CN" sz="2400"/>
              <a:t>2</a:t>
            </a:r>
            <a:r>
              <a:rPr lang="zh-CN" altLang="en-US" sz="2400"/>
              <a:t>，移动蜡烛</a:t>
            </a:r>
            <a:r>
              <a:rPr lang="en-US" altLang="zh-CN" sz="2400"/>
              <a:t>2</a:t>
            </a:r>
            <a:r>
              <a:rPr lang="zh-CN" altLang="en-US" sz="2400"/>
              <a:t>，看像是否与蜡烛</a:t>
            </a:r>
            <a:r>
              <a:rPr lang="en-US" altLang="zh-CN" sz="2400"/>
              <a:t>2</a:t>
            </a:r>
            <a:r>
              <a:rPr lang="zh-CN" altLang="en-US" sz="2400"/>
              <a:t>重合；</a:t>
            </a:r>
            <a:endParaRPr lang="zh-CN" altLang="en-US" sz="2400"/>
          </a:p>
        </p:txBody>
      </p:sp>
      <p:sp>
        <p:nvSpPr>
          <p:cNvPr id="26" name="矩形 25"/>
          <p:cNvSpPr/>
          <p:nvPr/>
        </p:nvSpPr>
        <p:spPr>
          <a:xfrm>
            <a:off x="4100452" y="4841512"/>
            <a:ext cx="6644779" cy="64473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③记录蜡烛位置，并测量两蜡烛到玻璃的距离；</a:t>
            </a:r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4096370" y="5545801"/>
            <a:ext cx="2643684" cy="64473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④重复</a:t>
            </a:r>
            <a:r>
              <a:rPr lang="zh-CN" altLang="en-US" sz="2400"/>
              <a:t>多次试验。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7892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0" grpId="0"/>
      <p:bldP spid="2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2519101" y="1146638"/>
            <a:ext cx="8543540" cy="5506817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平面镜成像特点的探究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77030" cy="524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17891" y="1627485"/>
            <a:ext cx="4983166" cy="5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800" b="1"/>
              <a:t>实验：探究平面镜成像的特点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25" y="2354582"/>
            <a:ext cx="1852581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4.</a:t>
            </a:r>
            <a:r>
              <a:rPr lang="zh-CN" altLang="en-US" sz="2500"/>
              <a:t>实验仪器：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24" y="3903274"/>
            <a:ext cx="3804368" cy="275018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769515" y="3035630"/>
            <a:ext cx="6644779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方格纸、薄玻璃板、两根相同蜡烛、直尺、铅笔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7" y="3620481"/>
            <a:ext cx="5578249" cy="274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43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平面镜成像特点的探究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77030" cy="524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92672" y="1514173"/>
            <a:ext cx="4983166" cy="5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800" b="1"/>
              <a:t>实验：探究平面镜成像的特点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47818" y="2263353"/>
            <a:ext cx="253465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5.</a:t>
            </a:r>
            <a:r>
              <a:rPr lang="zh-CN" altLang="en-US" sz="2500"/>
              <a:t> 实验数据：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29027" y="3049846"/>
          <a:ext cx="10407157" cy="353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464"/>
                <a:gridCol w="3033430"/>
                <a:gridCol w="3358855"/>
                <a:gridCol w="3126408"/>
              </a:tblGrid>
              <a:tr h="7065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mtClean="0">
                          <a:solidFill>
                            <a:schemeClr val="tx1"/>
                          </a:solidFill>
                        </a:rPr>
                        <a:t>次数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mtClean="0">
                          <a:solidFill>
                            <a:schemeClr val="tx1"/>
                          </a:solidFill>
                        </a:rPr>
                        <a:t>蜡烛到平面镜的距离</a:t>
                      </a:r>
                      <a:r>
                        <a:rPr lang="en-US" altLang="zh-CN" sz="1800" smtClean="0">
                          <a:solidFill>
                            <a:schemeClr val="tx1"/>
                          </a:solidFill>
                        </a:rPr>
                        <a:t>/cm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mtClean="0">
                          <a:solidFill>
                            <a:schemeClr val="tx1"/>
                          </a:solidFill>
                        </a:rPr>
                        <a:t>蜡烛的像到平面镜的距离</a:t>
                      </a:r>
                      <a:r>
                        <a:rPr lang="en-US" altLang="zh-CN" sz="1800" smtClean="0">
                          <a:solidFill>
                            <a:schemeClr val="tx1"/>
                          </a:solidFill>
                        </a:rPr>
                        <a:t>/cm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smtClean="0">
                          <a:solidFill>
                            <a:schemeClr val="tx1"/>
                          </a:solidFill>
                        </a:rPr>
                        <a:t>蜡烛的像与蜡烛的大小关系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5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smtClean="0">
                          <a:solidFill>
                            <a:schemeClr val="tx1"/>
                          </a:solidFill>
                        </a:rPr>
                        <a:t>……</a:t>
                      </a:r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</a:endParaRPr>
                    </a:p>
                  </a:txBody>
                  <a:tcPr marL="89106" marR="89106" marT="45604" marB="456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3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/>
          <p:cNvSpPr/>
          <p:nvPr/>
        </p:nvSpPr>
        <p:spPr>
          <a:xfrm>
            <a:off x="2519101" y="1146638"/>
            <a:ext cx="8528359" cy="4786256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平面镜成像特点的探究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77030" cy="524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17891" y="1627485"/>
            <a:ext cx="4983166" cy="5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800" b="1"/>
              <a:t>实验：探究平面镜成像的特点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25" y="2354582"/>
            <a:ext cx="2486346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5.</a:t>
            </a:r>
            <a:r>
              <a:rPr lang="zh-CN" altLang="en-US" sz="2500"/>
              <a:t> 讨论、总结：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24" y="3903274"/>
            <a:ext cx="3804368" cy="275018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769514" y="3035629"/>
            <a:ext cx="5535501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①</a:t>
            </a:r>
            <a:r>
              <a:rPr lang="zh-CN" altLang="en-US" sz="2400" b="1"/>
              <a:t>像的大小与物体的大小相等</a:t>
            </a:r>
            <a:r>
              <a:rPr lang="zh-CN" altLang="en-US" sz="2400"/>
              <a:t>（</a:t>
            </a:r>
            <a:r>
              <a:rPr lang="zh-CN" altLang="en-US" sz="2800">
                <a:solidFill>
                  <a:srgbClr val="FF0000"/>
                </a:solidFill>
              </a:rPr>
              <a:t>等大</a:t>
            </a:r>
            <a:r>
              <a:rPr lang="zh-CN" altLang="en-US" sz="2400"/>
              <a:t>）</a:t>
            </a:r>
            <a:endParaRPr lang="zh-CN" altLang="en-US" sz="2400"/>
          </a:p>
        </p:txBody>
      </p:sp>
      <p:sp>
        <p:nvSpPr>
          <p:cNvPr id="16" name="矩形 15"/>
          <p:cNvSpPr/>
          <p:nvPr/>
        </p:nvSpPr>
        <p:spPr>
          <a:xfrm>
            <a:off x="3769514" y="3830645"/>
            <a:ext cx="5844881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②</a:t>
            </a:r>
            <a:r>
              <a:rPr lang="zh-CN" altLang="en-US" sz="2400" b="1"/>
              <a:t>像与物体到平面镜的距离相等</a:t>
            </a:r>
            <a:r>
              <a:rPr lang="zh-CN" altLang="en-US" sz="2400"/>
              <a:t>（</a:t>
            </a:r>
            <a:r>
              <a:rPr lang="zh-CN" altLang="en-US" sz="2800">
                <a:solidFill>
                  <a:srgbClr val="FF0000"/>
                </a:solidFill>
              </a:rPr>
              <a:t>等距</a:t>
            </a:r>
            <a:r>
              <a:rPr lang="zh-CN" altLang="en-US" sz="2400"/>
              <a:t>）</a:t>
            </a:r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3769514" y="4651524"/>
            <a:ext cx="5535501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③</a:t>
            </a:r>
            <a:r>
              <a:rPr lang="zh-CN" altLang="en-US" sz="2400" b="1"/>
              <a:t>像与物体的连线与镜面垂直</a:t>
            </a:r>
            <a:r>
              <a:rPr lang="zh-CN" altLang="en-US" sz="2400"/>
              <a:t>（</a:t>
            </a:r>
            <a:r>
              <a:rPr lang="zh-CN" altLang="en-US" sz="2800">
                <a:solidFill>
                  <a:srgbClr val="FF0000"/>
                </a:solidFill>
              </a:rPr>
              <a:t>对称</a:t>
            </a:r>
            <a:r>
              <a:rPr lang="zh-CN" altLang="en-US" sz="2400"/>
              <a:t>）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0890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9" y="311991"/>
            <a:ext cx="1643498" cy="16930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90" y="3822780"/>
            <a:ext cx="2916493" cy="2234987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4026484" y="1089980"/>
            <a:ext cx="5716374" cy="2825045"/>
          </a:xfrm>
          <a:prstGeom prst="cloudCallout">
            <a:avLst>
              <a:gd name="adj1" fmla="val -51950"/>
              <a:gd name="adj2" fmla="val 56361"/>
            </a:avLst>
          </a:prstGeom>
          <a:solidFill>
            <a:srgbClr val="E7F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4406" y="2088062"/>
            <a:ext cx="3939734" cy="460489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/>
            <a:r>
              <a:rPr lang="zh-CN" altLang="en-US" sz="2400">
                <a:latin typeface="+mn-ea"/>
              </a:rPr>
              <a:t>为什么平面镜成像</a:t>
            </a:r>
            <a:r>
              <a:rPr lang="zh-CN" altLang="en-US" sz="2400">
                <a:latin typeface="+mn-ea"/>
              </a:rPr>
              <a:t>会</a:t>
            </a:r>
            <a:r>
              <a:rPr lang="zh-CN" altLang="en-US" sz="2400">
                <a:latin typeface="+mn-ea"/>
              </a:rPr>
              <a:t>发生？</a:t>
            </a:r>
            <a:endParaRPr lang="en-US" altLang="zh-CN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6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8"/>
          <p:cNvSpPr txBox="1">
            <a:spLocks noChangeArrowheads="1"/>
          </p:cNvSpPr>
          <p:nvPr/>
        </p:nvSpPr>
        <p:spPr bwMode="auto">
          <a:xfrm>
            <a:off x="4097773" y="1048155"/>
            <a:ext cx="3092953" cy="73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500">
                <a:solidFill>
                  <a:srgbClr val="92B5C2"/>
                </a:solidFill>
                <a:latin typeface="Agency FB" panose="020B0503020202020204" pitchFamily="34" charset="0"/>
              </a:rPr>
              <a:t>03</a:t>
            </a:r>
            <a:endParaRPr lang="zh-CN" altLang="en-US" sz="2350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文本框 11"/>
          <p:cNvSpPr txBox="1">
            <a:spLocks noChangeArrowheads="1"/>
          </p:cNvSpPr>
          <p:nvPr/>
        </p:nvSpPr>
        <p:spPr bwMode="auto">
          <a:xfrm>
            <a:off x="2699729" y="4703552"/>
            <a:ext cx="6210908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4800" b="1">
                <a:solidFill>
                  <a:srgbClr val="78AF74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平面镜成像的原理</a:t>
            </a:r>
          </a:p>
        </p:txBody>
      </p:sp>
    </p:spTree>
    <p:extLst>
      <p:ext uri="{BB962C8B-B14F-4D97-AF65-F5344CB8AC3E}">
        <p14:creationId xmlns:p14="http://schemas.microsoft.com/office/powerpoint/2010/main" val="17333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平面镜成像的原理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3</a:t>
              </a:r>
              <a:endParaRPr lang="zh-CN" altLang="en-US" sz="2800"/>
            </a:p>
          </p:txBody>
        </p:sp>
      </p:grpSp>
      <p:sp>
        <p:nvSpPr>
          <p:cNvPr id="47" name="云形标注 46"/>
          <p:cNvSpPr/>
          <p:nvPr/>
        </p:nvSpPr>
        <p:spPr>
          <a:xfrm>
            <a:off x="4242537" y="1610714"/>
            <a:ext cx="5085903" cy="1647289"/>
          </a:xfrm>
          <a:prstGeom prst="cloudCallout">
            <a:avLst>
              <a:gd name="adj1" fmla="val 60445"/>
              <a:gd name="adj2" fmla="val 50615"/>
            </a:avLst>
          </a:prstGeom>
          <a:solidFill>
            <a:srgbClr val="E7F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9185" y="2028136"/>
            <a:ext cx="3939734" cy="460489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/>
            <a:r>
              <a:rPr lang="zh-CN" altLang="en-US" sz="2400">
                <a:latin typeface="+mn-ea"/>
              </a:rPr>
              <a:t>人眼为什么会看到物体？</a:t>
            </a:r>
            <a:endParaRPr lang="en-US" altLang="zh-CN" sz="2400">
              <a:latin typeface="+mn-ea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757" y="3016462"/>
            <a:ext cx="1643498" cy="1693029"/>
          </a:xfrm>
          <a:prstGeom prst="rect">
            <a:avLst/>
          </a:prstGeom>
        </p:spPr>
      </p:pic>
      <p:grpSp>
        <p:nvGrpSpPr>
          <p:cNvPr id="52" name="Group 3"/>
          <p:cNvGrpSpPr/>
          <p:nvPr/>
        </p:nvGrpSpPr>
        <p:grpSpPr>
          <a:xfrm>
            <a:off x="4498517" y="4517892"/>
            <a:ext cx="1608865" cy="1292102"/>
            <a:chOff x="0" y="0"/>
            <a:chExt cx="960" cy="816"/>
          </a:xfrm>
        </p:grpSpPr>
        <p:grpSp>
          <p:nvGrpSpPr>
            <p:cNvPr id="62" name="Group 4"/>
            <p:cNvGrpSpPr/>
            <p:nvPr/>
          </p:nvGrpSpPr>
          <p:grpSpPr>
            <a:xfrm>
              <a:off x="0" y="0"/>
              <a:ext cx="960" cy="576"/>
              <a:chOff x="0" y="0"/>
              <a:chExt cx="960" cy="576"/>
            </a:xfrm>
          </p:grpSpPr>
          <p:sp>
            <p:nvSpPr>
              <p:cNvPr id="65" name="Line 5"/>
              <p:cNvSpPr>
                <a:spLocks noChangeShapeType="1"/>
              </p:cNvSpPr>
              <p:nvPr/>
            </p:nvSpPr>
            <p:spPr bwMode="auto">
              <a:xfrm flipV="1">
                <a:off x="480" y="384"/>
                <a:ext cx="432" cy="192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480" y="57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Line 7"/>
              <p:cNvSpPr>
                <a:spLocks noChangeShapeType="1"/>
              </p:cNvSpPr>
              <p:nvPr/>
            </p:nvSpPr>
            <p:spPr bwMode="auto">
              <a:xfrm flipV="1">
                <a:off x="480" y="96"/>
                <a:ext cx="384" cy="480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grpSp>
            <p:nvGrpSpPr>
              <p:cNvPr id="68" name="Group 8"/>
              <p:cNvGrpSpPr/>
              <p:nvPr/>
            </p:nvGrpSpPr>
            <p:grpSpPr>
              <a:xfrm flipH="1">
                <a:off x="0" y="0"/>
                <a:ext cx="528" cy="576"/>
                <a:chOff x="0" y="0"/>
                <a:chExt cx="528" cy="576"/>
              </a:xfrm>
            </p:grpSpPr>
            <p:sp>
              <p:nvSpPr>
                <p:cNvPr id="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8" y="384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8" y="5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" y="96"/>
                  <a:ext cx="384" cy="48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8" y="0"/>
                  <a:ext cx="144" cy="576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3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0" y="48"/>
                  <a:ext cx="48" cy="528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480" y="576"/>
              <a:ext cx="336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144" y="576"/>
              <a:ext cx="336" cy="19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3" name="Group 16"/>
          <p:cNvGrpSpPr/>
          <p:nvPr/>
        </p:nvGrpSpPr>
        <p:grpSpPr>
          <a:xfrm>
            <a:off x="5166815" y="5429964"/>
            <a:ext cx="160887" cy="836067"/>
            <a:chOff x="0" y="0"/>
            <a:chExt cx="96" cy="528"/>
          </a:xfrm>
        </p:grpSpPr>
        <p:grpSp>
          <p:nvGrpSpPr>
            <p:cNvPr id="58" name="Group 17"/>
            <p:cNvGrpSpPr/>
            <p:nvPr/>
          </p:nvGrpSpPr>
          <p:grpSpPr>
            <a:xfrm>
              <a:off x="0" y="0"/>
              <a:ext cx="96" cy="243"/>
              <a:chOff x="0" y="0"/>
              <a:chExt cx="134" cy="339"/>
            </a:xfrm>
          </p:grpSpPr>
          <p:sp>
            <p:nvSpPr>
              <p:cNvPr id="60" name="未知"/>
              <p:cNvSpPr/>
              <p:nvPr/>
            </p:nvSpPr>
            <p:spPr bwMode="auto">
              <a:xfrm>
                <a:off x="0" y="10"/>
                <a:ext cx="94" cy="329"/>
              </a:xfrm>
              <a:custGeom>
                <a:avLst/>
                <a:gdLst>
                  <a:gd name="T0" fmla="*/ 94 w 94"/>
                  <a:gd name="T1" fmla="*/ 0 h 329"/>
                  <a:gd name="T2" fmla="*/ 47 w 94"/>
                  <a:gd name="T3" fmla="*/ 70 h 329"/>
                  <a:gd name="T4" fmla="*/ 23 w 94"/>
                  <a:gd name="T5" fmla="*/ 106 h 329"/>
                  <a:gd name="T6" fmla="*/ 35 w 94"/>
                  <a:gd name="T7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329">
                    <a:moveTo>
                      <a:pt x="94" y="0"/>
                    </a:moveTo>
                    <a:cubicBezTo>
                      <a:pt x="78" y="23"/>
                      <a:pt x="63" y="47"/>
                      <a:pt x="47" y="70"/>
                    </a:cubicBezTo>
                    <a:cubicBezTo>
                      <a:pt x="39" y="82"/>
                      <a:pt x="23" y="106"/>
                      <a:pt x="23" y="106"/>
                    </a:cubicBezTo>
                    <a:cubicBezTo>
                      <a:pt x="0" y="179"/>
                      <a:pt x="0" y="260"/>
                      <a:pt x="35" y="329"/>
                    </a:cubicBezTo>
                  </a:path>
                </a:pathLst>
              </a:custGeom>
              <a:solidFill>
                <a:srgbClr val="FF0000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未知"/>
              <p:cNvSpPr/>
              <p:nvPr/>
            </p:nvSpPr>
            <p:spPr bwMode="auto">
              <a:xfrm>
                <a:off x="39" y="0"/>
                <a:ext cx="95" cy="317"/>
              </a:xfrm>
              <a:custGeom>
                <a:avLst/>
                <a:gdLst>
                  <a:gd name="T0" fmla="*/ 59 w 95"/>
                  <a:gd name="T1" fmla="*/ 0 h 317"/>
                  <a:gd name="T2" fmla="*/ 94 w 95"/>
                  <a:gd name="T3" fmla="*/ 247 h 317"/>
                  <a:gd name="T4" fmla="*/ 82 w 95"/>
                  <a:gd name="T5" fmla="*/ 294 h 317"/>
                  <a:gd name="T6" fmla="*/ 0 w 95"/>
                  <a:gd name="T7" fmla="*/ 31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317">
                    <a:moveTo>
                      <a:pt x="59" y="0"/>
                    </a:moveTo>
                    <a:cubicBezTo>
                      <a:pt x="66" y="103"/>
                      <a:pt x="65" y="159"/>
                      <a:pt x="94" y="247"/>
                    </a:cubicBezTo>
                    <a:cubicBezTo>
                      <a:pt x="90" y="263"/>
                      <a:pt x="95" y="284"/>
                      <a:pt x="82" y="294"/>
                    </a:cubicBezTo>
                    <a:cubicBezTo>
                      <a:pt x="60" y="312"/>
                      <a:pt x="25" y="304"/>
                      <a:pt x="0" y="317"/>
                    </a:cubicBezTo>
                  </a:path>
                </a:pathLst>
              </a:custGeom>
              <a:solidFill>
                <a:srgbClr val="FF6600"/>
              </a:solidFill>
              <a:ln w="9525" cmpd="sng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0" y="192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4" name="Group 21"/>
          <p:cNvGrpSpPr/>
          <p:nvPr/>
        </p:nvGrpSpPr>
        <p:grpSpPr>
          <a:xfrm>
            <a:off x="2160234" y="3909844"/>
            <a:ext cx="2332854" cy="608048"/>
            <a:chOff x="0" y="0"/>
            <a:chExt cx="1392" cy="384"/>
          </a:xfrm>
        </p:grpSpPr>
        <p:sp>
          <p:nvSpPr>
            <p:cNvPr id="56" name="Line 22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344" cy="384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H="1" flipV="1">
              <a:off x="0" y="96"/>
              <a:ext cx="1392" cy="288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55" name="图片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77" y="3016462"/>
            <a:ext cx="965319" cy="85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4" name="Group 83"/>
          <p:cNvGrpSpPr/>
          <p:nvPr/>
        </p:nvGrpSpPr>
        <p:grpSpPr>
          <a:xfrm>
            <a:off x="5222507" y="5121189"/>
            <a:ext cx="668298" cy="380030"/>
            <a:chOff x="3696" y="2016"/>
            <a:chExt cx="432" cy="240"/>
          </a:xfrm>
        </p:grpSpPr>
        <p:sp>
          <p:nvSpPr>
            <p:cNvPr id="75" name="Text Box 81"/>
            <p:cNvSpPr txBox="1">
              <a:spLocks noChangeArrowheads="1"/>
            </p:cNvSpPr>
            <p:nvPr/>
          </p:nvSpPr>
          <p:spPr bwMode="auto">
            <a:xfrm>
              <a:off x="3744" y="2016"/>
              <a:ext cx="3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P</a:t>
              </a:r>
            </a:p>
          </p:txBody>
        </p:sp>
        <p:sp>
          <p:nvSpPr>
            <p:cNvPr id="76" name="Oval 82"/>
            <p:cNvSpPr>
              <a:spLocks noChangeArrowheads="1"/>
            </p:cNvSpPr>
            <p:nvPr/>
          </p:nvSpPr>
          <p:spPr bwMode="auto">
            <a:xfrm>
              <a:off x="369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9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平面镜成像的原理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3</a:t>
              </a:r>
              <a:endParaRPr lang="zh-CN" altLang="en-US" sz="2800"/>
            </a:p>
          </p:txBody>
        </p:sp>
      </p:grpSp>
      <p:sp>
        <p:nvSpPr>
          <p:cNvPr id="47" name="云形标注 46"/>
          <p:cNvSpPr/>
          <p:nvPr/>
        </p:nvSpPr>
        <p:spPr>
          <a:xfrm>
            <a:off x="6506297" y="655710"/>
            <a:ext cx="4131010" cy="1902325"/>
          </a:xfrm>
          <a:prstGeom prst="cloudCallout">
            <a:avLst>
              <a:gd name="adj1" fmla="val 43647"/>
              <a:gd name="adj2" fmla="val 47165"/>
            </a:avLst>
          </a:prstGeom>
          <a:solidFill>
            <a:srgbClr val="E7F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06298" y="934106"/>
            <a:ext cx="4513648" cy="1198731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latin typeface="+mn-ea"/>
              </a:rPr>
              <a:t>那人眼是怎么看到</a:t>
            </a:r>
            <a:endParaRPr lang="en-US" altLang="zh-CN" sz="240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>
                <a:latin typeface="+mn-ea"/>
              </a:rPr>
              <a:t>平面镜中的像？</a:t>
            </a:r>
            <a:endParaRPr lang="en-US" altLang="zh-CN" sz="2400">
              <a:latin typeface="+mn-ea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67" y="2363904"/>
            <a:ext cx="1643498" cy="1693029"/>
          </a:xfrm>
          <a:prstGeom prst="rect">
            <a:avLst/>
          </a:prstGeom>
        </p:spPr>
      </p:pic>
      <p:grpSp>
        <p:nvGrpSpPr>
          <p:cNvPr id="93" name="Group 4"/>
          <p:cNvGrpSpPr/>
          <p:nvPr/>
        </p:nvGrpSpPr>
        <p:grpSpPr>
          <a:xfrm>
            <a:off x="5326661" y="2298347"/>
            <a:ext cx="241330" cy="988078"/>
            <a:chOff x="0" y="0"/>
            <a:chExt cx="441" cy="2814"/>
          </a:xfrm>
        </p:grpSpPr>
        <p:sp>
          <p:nvSpPr>
            <p:cNvPr id="120" name="AutoShape 5"/>
            <p:cNvSpPr>
              <a:spLocks noChangeArrowheads="1"/>
            </p:cNvSpPr>
            <p:nvPr/>
          </p:nvSpPr>
          <p:spPr bwMode="auto">
            <a:xfrm>
              <a:off x="0" y="1104"/>
              <a:ext cx="420" cy="1710"/>
            </a:xfrm>
            <a:prstGeom prst="can">
              <a:avLst>
                <a:gd name="adj" fmla="val 3762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FF00">
                    <a:gamma/>
                    <a:tint val="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000000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21" name="Group 6"/>
            <p:cNvGrpSpPr>
              <a:grpSpLocks noChangeAspect="1"/>
            </p:cNvGrpSpPr>
            <p:nvPr/>
          </p:nvGrpSpPr>
          <p:grpSpPr>
            <a:xfrm>
              <a:off x="12" y="0"/>
              <a:ext cx="429" cy="1102"/>
              <a:chOff x="0" y="0"/>
              <a:chExt cx="811" cy="2081"/>
            </a:xfrm>
          </p:grpSpPr>
          <p:sp>
            <p:nvSpPr>
              <p:cNvPr id="123" name="未知"/>
              <p:cNvSpPr>
                <a:spLocks noChangeAspect="1"/>
              </p:cNvSpPr>
              <p:nvPr/>
            </p:nvSpPr>
            <p:spPr bwMode="auto">
              <a:xfrm rot="5700000">
                <a:off x="-635" y="635"/>
                <a:ext cx="2081" cy="811"/>
              </a:xfrm>
              <a:custGeom>
                <a:avLst/>
                <a:gdLst>
                  <a:gd name="T0" fmla="*/ 8000 w 8000"/>
                  <a:gd name="T1" fmla="*/ 1577 h 3154"/>
                  <a:gd name="T2" fmla="*/ 7804 w 8000"/>
                  <a:gd name="T3" fmla="*/ 2300 h 3154"/>
                  <a:gd name="T4" fmla="*/ 7236 w 8000"/>
                  <a:gd name="T5" fmla="*/ 2853 h 3154"/>
                  <a:gd name="T6" fmla="*/ 6351 w 8000"/>
                  <a:gd name="T7" fmla="*/ 3118 h 3154"/>
                  <a:gd name="T8" fmla="*/ 5236 w 8000"/>
                  <a:gd name="T9" fmla="*/ 3071 h 3154"/>
                  <a:gd name="T10" fmla="*/ 4000 w 8000"/>
                  <a:gd name="T11" fmla="*/ 2777 h 3154"/>
                  <a:gd name="T12" fmla="*/ 2764 w 8000"/>
                  <a:gd name="T13" fmla="*/ 2366 h 3154"/>
                  <a:gd name="T14" fmla="*/ 1649 w 8000"/>
                  <a:gd name="T15" fmla="*/ 1977 h 3154"/>
                  <a:gd name="T16" fmla="*/ 764 w 8000"/>
                  <a:gd name="T17" fmla="*/ 1712 h 3154"/>
                  <a:gd name="T18" fmla="*/ 196 w 8000"/>
                  <a:gd name="T19" fmla="*/ 1595 h 3154"/>
                  <a:gd name="T20" fmla="*/ 0 w 8000"/>
                  <a:gd name="T21" fmla="*/ 1577 h 3154"/>
                  <a:gd name="T22" fmla="*/ 196 w 8000"/>
                  <a:gd name="T23" fmla="*/ 1559 h 3154"/>
                  <a:gd name="T24" fmla="*/ 764 w 8000"/>
                  <a:gd name="T25" fmla="*/ 1442 h 3154"/>
                  <a:gd name="T26" fmla="*/ 1649 w 8000"/>
                  <a:gd name="T27" fmla="*/ 1177 h 3154"/>
                  <a:gd name="T28" fmla="*/ 2764 w 8000"/>
                  <a:gd name="T29" fmla="*/ 788 h 3154"/>
                  <a:gd name="T30" fmla="*/ 4000 w 8000"/>
                  <a:gd name="T31" fmla="*/ 377 h 3154"/>
                  <a:gd name="T32" fmla="*/ 5236 w 8000"/>
                  <a:gd name="T33" fmla="*/ 83 h 3154"/>
                  <a:gd name="T34" fmla="*/ 6351 w 8000"/>
                  <a:gd name="T35" fmla="*/ 36 h 3154"/>
                  <a:gd name="T36" fmla="*/ 7236 w 8000"/>
                  <a:gd name="T37" fmla="*/ 301 h 3154"/>
                  <a:gd name="T38" fmla="*/ 7804 w 8000"/>
                  <a:gd name="T39" fmla="*/ 854 h 3154"/>
                  <a:gd name="T40" fmla="*/ 8000 w 8000"/>
                  <a:gd name="T41" fmla="*/ 1577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未知"/>
              <p:cNvSpPr>
                <a:spLocks noChangeAspect="1"/>
              </p:cNvSpPr>
              <p:nvPr/>
            </p:nvSpPr>
            <p:spPr bwMode="auto">
              <a:xfrm rot="5700000">
                <a:off x="-156" y="1304"/>
                <a:ext cx="1102" cy="430"/>
              </a:xfrm>
              <a:custGeom>
                <a:avLst/>
                <a:gdLst>
                  <a:gd name="T0" fmla="*/ 8000 w 8000"/>
                  <a:gd name="T1" fmla="*/ 1577 h 3154"/>
                  <a:gd name="T2" fmla="*/ 7804 w 8000"/>
                  <a:gd name="T3" fmla="*/ 2300 h 3154"/>
                  <a:gd name="T4" fmla="*/ 7236 w 8000"/>
                  <a:gd name="T5" fmla="*/ 2853 h 3154"/>
                  <a:gd name="T6" fmla="*/ 6351 w 8000"/>
                  <a:gd name="T7" fmla="*/ 3118 h 3154"/>
                  <a:gd name="T8" fmla="*/ 5236 w 8000"/>
                  <a:gd name="T9" fmla="*/ 3071 h 3154"/>
                  <a:gd name="T10" fmla="*/ 4000 w 8000"/>
                  <a:gd name="T11" fmla="*/ 2777 h 3154"/>
                  <a:gd name="T12" fmla="*/ 2764 w 8000"/>
                  <a:gd name="T13" fmla="*/ 2366 h 3154"/>
                  <a:gd name="T14" fmla="*/ 1649 w 8000"/>
                  <a:gd name="T15" fmla="*/ 1977 h 3154"/>
                  <a:gd name="T16" fmla="*/ 764 w 8000"/>
                  <a:gd name="T17" fmla="*/ 1712 h 3154"/>
                  <a:gd name="T18" fmla="*/ 196 w 8000"/>
                  <a:gd name="T19" fmla="*/ 1595 h 3154"/>
                  <a:gd name="T20" fmla="*/ 0 w 8000"/>
                  <a:gd name="T21" fmla="*/ 1577 h 3154"/>
                  <a:gd name="T22" fmla="*/ 196 w 8000"/>
                  <a:gd name="T23" fmla="*/ 1559 h 3154"/>
                  <a:gd name="T24" fmla="*/ 764 w 8000"/>
                  <a:gd name="T25" fmla="*/ 1442 h 3154"/>
                  <a:gd name="T26" fmla="*/ 1649 w 8000"/>
                  <a:gd name="T27" fmla="*/ 1177 h 3154"/>
                  <a:gd name="T28" fmla="*/ 2764 w 8000"/>
                  <a:gd name="T29" fmla="*/ 788 h 3154"/>
                  <a:gd name="T30" fmla="*/ 4000 w 8000"/>
                  <a:gd name="T31" fmla="*/ 377 h 3154"/>
                  <a:gd name="T32" fmla="*/ 5236 w 8000"/>
                  <a:gd name="T33" fmla="*/ 83 h 3154"/>
                  <a:gd name="T34" fmla="*/ 6351 w 8000"/>
                  <a:gd name="T35" fmla="*/ 36 h 3154"/>
                  <a:gd name="T36" fmla="*/ 7236 w 8000"/>
                  <a:gd name="T37" fmla="*/ 301 h 3154"/>
                  <a:gd name="T38" fmla="*/ 7804 w 8000"/>
                  <a:gd name="T39" fmla="*/ 854 h 3154"/>
                  <a:gd name="T40" fmla="*/ 8000 w 8000"/>
                  <a:gd name="T41" fmla="*/ 1577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2" name="Rectangle 9"/>
            <p:cNvSpPr>
              <a:spLocks noChangeAspect="1" noChangeArrowheads="1"/>
            </p:cNvSpPr>
            <p:nvPr/>
          </p:nvSpPr>
          <p:spPr bwMode="auto">
            <a:xfrm>
              <a:off x="181" y="948"/>
              <a:ext cx="37" cy="25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CC"/>
                </a:gs>
              </a:gsLst>
              <a:lin ang="5400000" scaled="1"/>
            </a:gradFill>
            <a:ln w="25400">
              <a:solidFill>
                <a:srgbClr val="000000"/>
              </a:solidFill>
              <a:miter lim="800000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4" name="Group 10"/>
          <p:cNvGrpSpPr/>
          <p:nvPr/>
        </p:nvGrpSpPr>
        <p:grpSpPr>
          <a:xfrm rot="5400000" flipH="1">
            <a:off x="1423064" y="3893028"/>
            <a:ext cx="3876305" cy="78897"/>
            <a:chOff x="0" y="0"/>
            <a:chExt cx="3035" cy="93"/>
          </a:xfrm>
        </p:grpSpPr>
        <p:sp>
          <p:nvSpPr>
            <p:cNvPr id="118" name="Rectangle 11" descr="浅色上对角线"/>
            <p:cNvSpPr>
              <a:spLocks noChangeArrowheads="1"/>
            </p:cNvSpPr>
            <p:nvPr/>
          </p:nvSpPr>
          <p:spPr bwMode="auto">
            <a:xfrm>
              <a:off x="0" y="1"/>
              <a:ext cx="3021" cy="92"/>
            </a:xfrm>
            <a:prstGeom prst="rect">
              <a:avLst/>
            </a:prstGeom>
            <a:blipFill dpi="0" rotWithShape="0">
              <a:blip r:embed="rId4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5" y="0"/>
              <a:ext cx="30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5" name="Group 13"/>
          <p:cNvGrpSpPr/>
          <p:nvPr/>
        </p:nvGrpSpPr>
        <p:grpSpPr>
          <a:xfrm>
            <a:off x="1094108" y="2298347"/>
            <a:ext cx="241330" cy="988078"/>
            <a:chOff x="0" y="0"/>
            <a:chExt cx="441" cy="2814"/>
          </a:xfrm>
        </p:grpSpPr>
        <p:sp>
          <p:nvSpPr>
            <p:cNvPr id="113" name="AutoShape 14"/>
            <p:cNvSpPr>
              <a:spLocks noChangeArrowheads="1"/>
            </p:cNvSpPr>
            <p:nvPr/>
          </p:nvSpPr>
          <p:spPr bwMode="auto">
            <a:xfrm>
              <a:off x="0" y="1104"/>
              <a:ext cx="420" cy="1710"/>
            </a:xfrm>
            <a:prstGeom prst="can">
              <a:avLst>
                <a:gd name="adj" fmla="val 37623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FFF00">
                    <a:gamma/>
                    <a:tint val="0"/>
                    <a:invGamma/>
                  </a:srgbClr>
                </a:gs>
                <a:gs pos="100000">
                  <a:srgbClr val="FFFF00"/>
                </a:gs>
              </a:gsLst>
              <a:lin ang="0" scaled="1"/>
            </a:gradFill>
            <a:ln w="9525">
              <a:solidFill>
                <a:srgbClr val="000000"/>
              </a:solidFill>
              <a:prstDash val="sysDot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14" name="Group 15"/>
            <p:cNvGrpSpPr>
              <a:grpSpLocks noChangeAspect="1"/>
            </p:cNvGrpSpPr>
            <p:nvPr/>
          </p:nvGrpSpPr>
          <p:grpSpPr>
            <a:xfrm>
              <a:off x="12" y="0"/>
              <a:ext cx="429" cy="1102"/>
              <a:chOff x="0" y="0"/>
              <a:chExt cx="811" cy="2081"/>
            </a:xfrm>
          </p:grpSpPr>
          <p:sp>
            <p:nvSpPr>
              <p:cNvPr id="116" name="未知"/>
              <p:cNvSpPr>
                <a:spLocks noChangeAspect="1"/>
              </p:cNvSpPr>
              <p:nvPr/>
            </p:nvSpPr>
            <p:spPr bwMode="auto">
              <a:xfrm rot="5700000">
                <a:off x="-635" y="635"/>
                <a:ext cx="2081" cy="811"/>
              </a:xfrm>
              <a:custGeom>
                <a:avLst/>
                <a:gdLst>
                  <a:gd name="T0" fmla="*/ 8000 w 8000"/>
                  <a:gd name="T1" fmla="*/ 1577 h 3154"/>
                  <a:gd name="T2" fmla="*/ 7804 w 8000"/>
                  <a:gd name="T3" fmla="*/ 2300 h 3154"/>
                  <a:gd name="T4" fmla="*/ 7236 w 8000"/>
                  <a:gd name="T5" fmla="*/ 2853 h 3154"/>
                  <a:gd name="T6" fmla="*/ 6351 w 8000"/>
                  <a:gd name="T7" fmla="*/ 3118 h 3154"/>
                  <a:gd name="T8" fmla="*/ 5236 w 8000"/>
                  <a:gd name="T9" fmla="*/ 3071 h 3154"/>
                  <a:gd name="T10" fmla="*/ 4000 w 8000"/>
                  <a:gd name="T11" fmla="*/ 2777 h 3154"/>
                  <a:gd name="T12" fmla="*/ 2764 w 8000"/>
                  <a:gd name="T13" fmla="*/ 2366 h 3154"/>
                  <a:gd name="T14" fmla="*/ 1649 w 8000"/>
                  <a:gd name="T15" fmla="*/ 1977 h 3154"/>
                  <a:gd name="T16" fmla="*/ 764 w 8000"/>
                  <a:gd name="T17" fmla="*/ 1712 h 3154"/>
                  <a:gd name="T18" fmla="*/ 196 w 8000"/>
                  <a:gd name="T19" fmla="*/ 1595 h 3154"/>
                  <a:gd name="T20" fmla="*/ 0 w 8000"/>
                  <a:gd name="T21" fmla="*/ 1577 h 3154"/>
                  <a:gd name="T22" fmla="*/ 196 w 8000"/>
                  <a:gd name="T23" fmla="*/ 1559 h 3154"/>
                  <a:gd name="T24" fmla="*/ 764 w 8000"/>
                  <a:gd name="T25" fmla="*/ 1442 h 3154"/>
                  <a:gd name="T26" fmla="*/ 1649 w 8000"/>
                  <a:gd name="T27" fmla="*/ 1177 h 3154"/>
                  <a:gd name="T28" fmla="*/ 2764 w 8000"/>
                  <a:gd name="T29" fmla="*/ 788 h 3154"/>
                  <a:gd name="T30" fmla="*/ 4000 w 8000"/>
                  <a:gd name="T31" fmla="*/ 377 h 3154"/>
                  <a:gd name="T32" fmla="*/ 5236 w 8000"/>
                  <a:gd name="T33" fmla="*/ 83 h 3154"/>
                  <a:gd name="T34" fmla="*/ 6351 w 8000"/>
                  <a:gd name="T35" fmla="*/ 36 h 3154"/>
                  <a:gd name="T36" fmla="*/ 7236 w 8000"/>
                  <a:gd name="T37" fmla="*/ 301 h 3154"/>
                  <a:gd name="T38" fmla="*/ 7804 w 8000"/>
                  <a:gd name="T39" fmla="*/ 854 h 3154"/>
                  <a:gd name="T40" fmla="*/ 8000 w 8000"/>
                  <a:gd name="T41" fmla="*/ 1577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EBF02E"/>
                  </a:gs>
                  <a:gs pos="100000">
                    <a:srgbClr val="FF9900"/>
                  </a:gs>
                </a:gsLst>
                <a:lin ang="5400000" scaled="1"/>
              </a:gradFill>
              <a:ln w="9525" cap="flat" cmpd="sng">
                <a:solidFill>
                  <a:srgbClr val="C0C0C0"/>
                </a:solidFill>
                <a:prstDash val="sysDot"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未知"/>
              <p:cNvSpPr>
                <a:spLocks noChangeAspect="1"/>
              </p:cNvSpPr>
              <p:nvPr/>
            </p:nvSpPr>
            <p:spPr bwMode="auto">
              <a:xfrm rot="5700000">
                <a:off x="-156" y="1304"/>
                <a:ext cx="1102" cy="430"/>
              </a:xfrm>
              <a:custGeom>
                <a:avLst/>
                <a:gdLst>
                  <a:gd name="T0" fmla="*/ 8000 w 8000"/>
                  <a:gd name="T1" fmla="*/ 1577 h 3154"/>
                  <a:gd name="T2" fmla="*/ 7804 w 8000"/>
                  <a:gd name="T3" fmla="*/ 2300 h 3154"/>
                  <a:gd name="T4" fmla="*/ 7236 w 8000"/>
                  <a:gd name="T5" fmla="*/ 2853 h 3154"/>
                  <a:gd name="T6" fmla="*/ 6351 w 8000"/>
                  <a:gd name="T7" fmla="*/ 3118 h 3154"/>
                  <a:gd name="T8" fmla="*/ 5236 w 8000"/>
                  <a:gd name="T9" fmla="*/ 3071 h 3154"/>
                  <a:gd name="T10" fmla="*/ 4000 w 8000"/>
                  <a:gd name="T11" fmla="*/ 2777 h 3154"/>
                  <a:gd name="T12" fmla="*/ 2764 w 8000"/>
                  <a:gd name="T13" fmla="*/ 2366 h 3154"/>
                  <a:gd name="T14" fmla="*/ 1649 w 8000"/>
                  <a:gd name="T15" fmla="*/ 1977 h 3154"/>
                  <a:gd name="T16" fmla="*/ 764 w 8000"/>
                  <a:gd name="T17" fmla="*/ 1712 h 3154"/>
                  <a:gd name="T18" fmla="*/ 196 w 8000"/>
                  <a:gd name="T19" fmla="*/ 1595 h 3154"/>
                  <a:gd name="T20" fmla="*/ 0 w 8000"/>
                  <a:gd name="T21" fmla="*/ 1577 h 3154"/>
                  <a:gd name="T22" fmla="*/ 196 w 8000"/>
                  <a:gd name="T23" fmla="*/ 1559 h 3154"/>
                  <a:gd name="T24" fmla="*/ 764 w 8000"/>
                  <a:gd name="T25" fmla="*/ 1442 h 3154"/>
                  <a:gd name="T26" fmla="*/ 1649 w 8000"/>
                  <a:gd name="T27" fmla="*/ 1177 h 3154"/>
                  <a:gd name="T28" fmla="*/ 2764 w 8000"/>
                  <a:gd name="T29" fmla="*/ 788 h 3154"/>
                  <a:gd name="T30" fmla="*/ 4000 w 8000"/>
                  <a:gd name="T31" fmla="*/ 377 h 3154"/>
                  <a:gd name="T32" fmla="*/ 5236 w 8000"/>
                  <a:gd name="T33" fmla="*/ 83 h 3154"/>
                  <a:gd name="T34" fmla="*/ 6351 w 8000"/>
                  <a:gd name="T35" fmla="*/ 36 h 3154"/>
                  <a:gd name="T36" fmla="*/ 7236 w 8000"/>
                  <a:gd name="T37" fmla="*/ 301 h 3154"/>
                  <a:gd name="T38" fmla="*/ 7804 w 8000"/>
                  <a:gd name="T39" fmla="*/ 854 h 3154"/>
                  <a:gd name="T40" fmla="*/ 8000 w 8000"/>
                  <a:gd name="T41" fmla="*/ 1577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00" h="3154">
                    <a:moveTo>
                      <a:pt x="8000" y="1577"/>
                    </a:moveTo>
                    <a:cubicBezTo>
                      <a:pt x="8000" y="1818"/>
                      <a:pt x="7931" y="2087"/>
                      <a:pt x="7804" y="2300"/>
                    </a:cubicBezTo>
                    <a:cubicBezTo>
                      <a:pt x="7677" y="2513"/>
                      <a:pt x="7478" y="2717"/>
                      <a:pt x="7236" y="2853"/>
                    </a:cubicBezTo>
                    <a:cubicBezTo>
                      <a:pt x="6994" y="2989"/>
                      <a:pt x="6684" y="3082"/>
                      <a:pt x="6351" y="3118"/>
                    </a:cubicBezTo>
                    <a:cubicBezTo>
                      <a:pt x="6018" y="3154"/>
                      <a:pt x="5628" y="3128"/>
                      <a:pt x="5236" y="3071"/>
                    </a:cubicBezTo>
                    <a:cubicBezTo>
                      <a:pt x="4844" y="3014"/>
                      <a:pt x="4412" y="2895"/>
                      <a:pt x="4000" y="2777"/>
                    </a:cubicBezTo>
                    <a:cubicBezTo>
                      <a:pt x="3588" y="2659"/>
                      <a:pt x="3156" y="2499"/>
                      <a:pt x="2764" y="2366"/>
                    </a:cubicBezTo>
                    <a:cubicBezTo>
                      <a:pt x="2372" y="2233"/>
                      <a:pt x="1982" y="2086"/>
                      <a:pt x="1649" y="1977"/>
                    </a:cubicBezTo>
                    <a:cubicBezTo>
                      <a:pt x="1316" y="1868"/>
                      <a:pt x="1006" y="1776"/>
                      <a:pt x="764" y="1712"/>
                    </a:cubicBezTo>
                    <a:cubicBezTo>
                      <a:pt x="522" y="1648"/>
                      <a:pt x="323" y="1617"/>
                      <a:pt x="196" y="1595"/>
                    </a:cubicBezTo>
                    <a:cubicBezTo>
                      <a:pt x="69" y="1573"/>
                      <a:pt x="0" y="1571"/>
                      <a:pt x="0" y="1577"/>
                    </a:cubicBezTo>
                    <a:cubicBezTo>
                      <a:pt x="0" y="1583"/>
                      <a:pt x="69" y="1581"/>
                      <a:pt x="196" y="1559"/>
                    </a:cubicBezTo>
                    <a:cubicBezTo>
                      <a:pt x="323" y="1537"/>
                      <a:pt x="522" y="1506"/>
                      <a:pt x="764" y="1442"/>
                    </a:cubicBezTo>
                    <a:cubicBezTo>
                      <a:pt x="1006" y="1378"/>
                      <a:pt x="1316" y="1286"/>
                      <a:pt x="1649" y="1177"/>
                    </a:cubicBezTo>
                    <a:cubicBezTo>
                      <a:pt x="1982" y="1068"/>
                      <a:pt x="2372" y="921"/>
                      <a:pt x="2764" y="788"/>
                    </a:cubicBezTo>
                    <a:cubicBezTo>
                      <a:pt x="3156" y="655"/>
                      <a:pt x="3588" y="495"/>
                      <a:pt x="4000" y="377"/>
                    </a:cubicBezTo>
                    <a:cubicBezTo>
                      <a:pt x="4412" y="259"/>
                      <a:pt x="4844" y="140"/>
                      <a:pt x="5236" y="83"/>
                    </a:cubicBezTo>
                    <a:cubicBezTo>
                      <a:pt x="5628" y="26"/>
                      <a:pt x="6018" y="0"/>
                      <a:pt x="6351" y="36"/>
                    </a:cubicBezTo>
                    <a:cubicBezTo>
                      <a:pt x="6684" y="72"/>
                      <a:pt x="6994" y="165"/>
                      <a:pt x="7236" y="301"/>
                    </a:cubicBezTo>
                    <a:cubicBezTo>
                      <a:pt x="7478" y="437"/>
                      <a:pt x="7677" y="641"/>
                      <a:pt x="7804" y="854"/>
                    </a:cubicBezTo>
                    <a:cubicBezTo>
                      <a:pt x="7931" y="1067"/>
                      <a:pt x="8000" y="1336"/>
                      <a:pt x="8000" y="157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00"/>
                  </a:gs>
                  <a:gs pos="100000">
                    <a:srgbClr val="993300"/>
                  </a:gs>
                </a:gsLst>
                <a:lin ang="5400000" scaled="1"/>
              </a:gradFill>
              <a:ln w="9525" cap="flat" cmpd="sng">
                <a:solidFill>
                  <a:srgbClr val="C0C0C0"/>
                </a:solidFill>
                <a:prstDash val="sysDot"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15" name="Rectangle 18"/>
            <p:cNvSpPr>
              <a:spLocks noChangeAspect="1" noChangeArrowheads="1"/>
            </p:cNvSpPr>
            <p:nvPr/>
          </p:nvSpPr>
          <p:spPr bwMode="auto">
            <a:xfrm>
              <a:off x="181" y="948"/>
              <a:ext cx="37" cy="256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000000"/>
              </a:solidFill>
              <a:prstDash val="sysDot"/>
              <a:miter lim="800000"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6" name="Group 19"/>
          <p:cNvGrpSpPr/>
          <p:nvPr/>
        </p:nvGrpSpPr>
        <p:grpSpPr>
          <a:xfrm>
            <a:off x="3396023" y="2374353"/>
            <a:ext cx="2091525" cy="1824143"/>
            <a:chOff x="0" y="0"/>
            <a:chExt cx="1248" cy="1152"/>
          </a:xfrm>
        </p:grpSpPr>
        <p:sp>
          <p:nvSpPr>
            <p:cNvPr id="111" name="Line 20"/>
            <p:cNvSpPr>
              <a:spLocks noChangeShapeType="1"/>
            </p:cNvSpPr>
            <p:nvPr/>
          </p:nvSpPr>
          <p:spPr bwMode="auto">
            <a:xfrm flipH="1">
              <a:off x="0" y="0"/>
              <a:ext cx="1248" cy="115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Line 21"/>
            <p:cNvSpPr>
              <a:spLocks noChangeShapeType="1"/>
            </p:cNvSpPr>
            <p:nvPr/>
          </p:nvSpPr>
          <p:spPr bwMode="auto">
            <a:xfrm flipH="1">
              <a:off x="480" y="528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7" name="Text Box 25"/>
          <p:cNvSpPr txBox="1">
            <a:spLocks noChangeArrowheads="1"/>
          </p:cNvSpPr>
          <p:nvPr/>
        </p:nvSpPr>
        <p:spPr bwMode="auto">
          <a:xfrm>
            <a:off x="3929948" y="5885538"/>
            <a:ext cx="965319" cy="39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hlink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b="1" baseline="-25000">
                <a:solidFill>
                  <a:schemeClr val="hlink"/>
                </a:solidFill>
                <a:latin typeface="Tahoma" panose="020B0604030504040204" pitchFamily="34" charset="0"/>
              </a:rPr>
              <a:t>2</a:t>
            </a:r>
          </a:p>
        </p:txBody>
      </p:sp>
      <p:grpSp>
        <p:nvGrpSpPr>
          <p:cNvPr id="98" name="Group 26"/>
          <p:cNvGrpSpPr/>
          <p:nvPr/>
        </p:nvGrpSpPr>
        <p:grpSpPr>
          <a:xfrm>
            <a:off x="3396023" y="4198496"/>
            <a:ext cx="1528422" cy="1216096"/>
            <a:chOff x="0" y="0"/>
            <a:chExt cx="912" cy="768"/>
          </a:xfrm>
        </p:grpSpPr>
        <p:sp>
          <p:nvSpPr>
            <p:cNvPr id="109" name="Line 27"/>
            <p:cNvSpPr>
              <a:spLocks noChangeShapeType="1"/>
            </p:cNvSpPr>
            <p:nvPr/>
          </p:nvSpPr>
          <p:spPr bwMode="auto">
            <a:xfrm>
              <a:off x="0" y="0"/>
              <a:ext cx="912" cy="76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Line 28"/>
            <p:cNvSpPr>
              <a:spLocks noChangeShapeType="1"/>
            </p:cNvSpPr>
            <p:nvPr/>
          </p:nvSpPr>
          <p:spPr bwMode="auto">
            <a:xfrm>
              <a:off x="240" y="192"/>
              <a:ext cx="288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9" name="Group 29"/>
          <p:cNvGrpSpPr/>
          <p:nvPr/>
        </p:nvGrpSpPr>
        <p:grpSpPr>
          <a:xfrm>
            <a:off x="3315580" y="4654532"/>
            <a:ext cx="1045762" cy="1140090"/>
            <a:chOff x="0" y="0"/>
            <a:chExt cx="624" cy="720"/>
          </a:xfrm>
        </p:grpSpPr>
        <p:sp>
          <p:nvSpPr>
            <p:cNvPr id="107" name="Line 30"/>
            <p:cNvSpPr>
              <a:spLocks noChangeShapeType="1"/>
            </p:cNvSpPr>
            <p:nvPr/>
          </p:nvSpPr>
          <p:spPr bwMode="auto">
            <a:xfrm>
              <a:off x="0" y="0"/>
              <a:ext cx="624" cy="72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Line 31"/>
            <p:cNvSpPr>
              <a:spLocks noChangeShapeType="1"/>
            </p:cNvSpPr>
            <p:nvPr/>
          </p:nvSpPr>
          <p:spPr bwMode="auto">
            <a:xfrm>
              <a:off x="144" y="192"/>
              <a:ext cx="19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0" name="Group 38"/>
          <p:cNvGrpSpPr/>
          <p:nvPr/>
        </p:nvGrpSpPr>
        <p:grpSpPr>
          <a:xfrm>
            <a:off x="1224055" y="2298347"/>
            <a:ext cx="2171968" cy="2432191"/>
            <a:chOff x="0" y="0"/>
            <a:chExt cx="1296" cy="1536"/>
          </a:xfrm>
        </p:grpSpPr>
        <p:sp>
          <p:nvSpPr>
            <p:cNvPr id="105" name="Line 39"/>
            <p:cNvSpPr>
              <a:spLocks noChangeShapeType="1"/>
            </p:cNvSpPr>
            <p:nvPr/>
          </p:nvSpPr>
          <p:spPr bwMode="auto">
            <a:xfrm>
              <a:off x="0" y="0"/>
              <a:ext cx="1296" cy="12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6" name="Line 40"/>
            <p:cNvSpPr>
              <a:spLocks noChangeShapeType="1"/>
            </p:cNvSpPr>
            <p:nvPr/>
          </p:nvSpPr>
          <p:spPr bwMode="auto">
            <a:xfrm>
              <a:off x="0" y="0"/>
              <a:ext cx="1296" cy="15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1" name="lxqgb7"/>
          <p:cNvSpPr/>
          <p:nvPr/>
        </p:nvSpPr>
        <p:spPr bwMode="auto">
          <a:xfrm rot="1800000">
            <a:off x="4763558" y="5566604"/>
            <a:ext cx="482660" cy="456036"/>
          </a:xfrm>
          <a:custGeom>
            <a:avLst/>
            <a:gdLst>
              <a:gd name="T0" fmla="*/ 293 w 1222"/>
              <a:gd name="T1" fmla="*/ 1170 h 1170"/>
              <a:gd name="T2" fmla="*/ 381 w 1222"/>
              <a:gd name="T3" fmla="*/ 1070 h 1170"/>
              <a:gd name="T4" fmla="*/ 464 w 1222"/>
              <a:gd name="T5" fmla="*/ 1023 h 1170"/>
              <a:gd name="T6" fmla="*/ 711 w 1222"/>
              <a:gd name="T7" fmla="*/ 843 h 1170"/>
              <a:gd name="T8" fmla="*/ 397 w 1222"/>
              <a:gd name="T9" fmla="*/ 916 h 1170"/>
              <a:gd name="T10" fmla="*/ 483 w 1222"/>
              <a:gd name="T11" fmla="*/ 788 h 1170"/>
              <a:gd name="T12" fmla="*/ 483 w 1222"/>
              <a:gd name="T13" fmla="*/ 636 h 1170"/>
              <a:gd name="T14" fmla="*/ 414 w 1222"/>
              <a:gd name="T15" fmla="*/ 474 h 1170"/>
              <a:gd name="T16" fmla="*/ 759 w 1222"/>
              <a:gd name="T17" fmla="*/ 646 h 1170"/>
              <a:gd name="T18" fmla="*/ 783 w 1222"/>
              <a:gd name="T19" fmla="*/ 729 h 1170"/>
              <a:gd name="T20" fmla="*/ 759 w 1222"/>
              <a:gd name="T21" fmla="*/ 769 h 1170"/>
              <a:gd name="T22" fmla="*/ 759 w 1222"/>
              <a:gd name="T23" fmla="*/ 817 h 1170"/>
              <a:gd name="T24" fmla="*/ 823 w 1222"/>
              <a:gd name="T25" fmla="*/ 793 h 1170"/>
              <a:gd name="T26" fmla="*/ 970 w 1222"/>
              <a:gd name="T27" fmla="*/ 769 h 1170"/>
              <a:gd name="T28" fmla="*/ 1181 w 1222"/>
              <a:gd name="T29" fmla="*/ 751 h 1170"/>
              <a:gd name="T30" fmla="*/ 1222 w 1222"/>
              <a:gd name="T31" fmla="*/ 669 h 1170"/>
              <a:gd name="T32" fmla="*/ 1010 w 1222"/>
              <a:gd name="T33" fmla="*/ 646 h 1170"/>
              <a:gd name="T34" fmla="*/ 928 w 1222"/>
              <a:gd name="T35" fmla="*/ 580 h 1170"/>
              <a:gd name="T36" fmla="*/ 783 w 1222"/>
              <a:gd name="T37" fmla="*/ 539 h 1170"/>
              <a:gd name="T38" fmla="*/ 634 w 1222"/>
              <a:gd name="T39" fmla="*/ 433 h 1170"/>
              <a:gd name="T40" fmla="*/ 486 w 1222"/>
              <a:gd name="T41" fmla="*/ 350 h 1170"/>
              <a:gd name="T42" fmla="*/ 398 w 1222"/>
              <a:gd name="T43" fmla="*/ 392 h 1170"/>
              <a:gd name="T44" fmla="*/ 339 w 1222"/>
              <a:gd name="T45" fmla="*/ 309 h 1170"/>
              <a:gd name="T46" fmla="*/ 252 w 1222"/>
              <a:gd name="T47" fmla="*/ 181 h 1170"/>
              <a:gd name="T48" fmla="*/ 410 w 1222"/>
              <a:gd name="T49" fmla="*/ 52 h 1170"/>
              <a:gd name="T50" fmla="*/ 1216 w 1222"/>
              <a:gd name="T51" fmla="*/ 287 h 1170"/>
              <a:gd name="T52" fmla="*/ 1069 w 1222"/>
              <a:gd name="T53" fmla="*/ 93 h 1170"/>
              <a:gd name="T54" fmla="*/ 210 w 1222"/>
              <a:gd name="T55" fmla="*/ 118 h 1170"/>
              <a:gd name="T56" fmla="*/ 74 w 1222"/>
              <a:gd name="T57" fmla="*/ 75 h 1170"/>
              <a:gd name="T58" fmla="*/ 129 w 1222"/>
              <a:gd name="T59" fmla="*/ 222 h 1170"/>
              <a:gd name="T60" fmla="*/ 252 w 1222"/>
              <a:gd name="T61" fmla="*/ 375 h 1170"/>
              <a:gd name="T62" fmla="*/ 15 w 1222"/>
              <a:gd name="T63" fmla="*/ 334 h 1170"/>
              <a:gd name="T64" fmla="*/ 0 w 1222"/>
              <a:gd name="T65" fmla="*/ 427 h 1170"/>
              <a:gd name="T66" fmla="*/ 300 w 1222"/>
              <a:gd name="T67" fmla="*/ 565 h 1170"/>
              <a:gd name="T68" fmla="*/ 240 w 1222"/>
              <a:gd name="T69" fmla="*/ 692 h 1170"/>
              <a:gd name="T70" fmla="*/ 293 w 1222"/>
              <a:gd name="T71" fmla="*/ 857 h 1170"/>
              <a:gd name="T72" fmla="*/ 293 w 1222"/>
              <a:gd name="T73" fmla="*/ 1005 h 1170"/>
              <a:gd name="T74" fmla="*/ 235 w 1222"/>
              <a:gd name="T75" fmla="*/ 1152 h 1170"/>
              <a:gd name="T76" fmla="*/ 252 w 1222"/>
              <a:gd name="T77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22" h="1170">
                <a:moveTo>
                  <a:pt x="252" y="1170"/>
                </a:moveTo>
                <a:lnTo>
                  <a:pt x="293" y="1170"/>
                </a:lnTo>
                <a:lnTo>
                  <a:pt x="339" y="1152"/>
                </a:lnTo>
                <a:lnTo>
                  <a:pt x="381" y="1070"/>
                </a:lnTo>
                <a:lnTo>
                  <a:pt x="423" y="1046"/>
                </a:lnTo>
                <a:lnTo>
                  <a:pt x="464" y="1023"/>
                </a:lnTo>
                <a:lnTo>
                  <a:pt x="629" y="900"/>
                </a:lnTo>
                <a:lnTo>
                  <a:pt x="711" y="843"/>
                </a:lnTo>
                <a:lnTo>
                  <a:pt x="810" y="769"/>
                </a:lnTo>
                <a:lnTo>
                  <a:pt x="397" y="916"/>
                </a:lnTo>
                <a:lnTo>
                  <a:pt x="405" y="827"/>
                </a:lnTo>
                <a:lnTo>
                  <a:pt x="483" y="788"/>
                </a:lnTo>
                <a:lnTo>
                  <a:pt x="505" y="696"/>
                </a:lnTo>
                <a:lnTo>
                  <a:pt x="483" y="636"/>
                </a:lnTo>
                <a:lnTo>
                  <a:pt x="435" y="602"/>
                </a:lnTo>
                <a:lnTo>
                  <a:pt x="414" y="474"/>
                </a:lnTo>
                <a:lnTo>
                  <a:pt x="653" y="563"/>
                </a:lnTo>
                <a:lnTo>
                  <a:pt x="759" y="646"/>
                </a:lnTo>
                <a:lnTo>
                  <a:pt x="800" y="687"/>
                </a:lnTo>
                <a:lnTo>
                  <a:pt x="783" y="729"/>
                </a:lnTo>
                <a:lnTo>
                  <a:pt x="759" y="751"/>
                </a:lnTo>
                <a:lnTo>
                  <a:pt x="759" y="769"/>
                </a:lnTo>
                <a:lnTo>
                  <a:pt x="759" y="793"/>
                </a:lnTo>
                <a:lnTo>
                  <a:pt x="759" y="817"/>
                </a:lnTo>
                <a:lnTo>
                  <a:pt x="800" y="793"/>
                </a:lnTo>
                <a:lnTo>
                  <a:pt x="823" y="793"/>
                </a:lnTo>
                <a:lnTo>
                  <a:pt x="905" y="769"/>
                </a:lnTo>
                <a:lnTo>
                  <a:pt x="970" y="769"/>
                </a:lnTo>
                <a:lnTo>
                  <a:pt x="1117" y="751"/>
                </a:lnTo>
                <a:lnTo>
                  <a:pt x="1181" y="751"/>
                </a:lnTo>
                <a:lnTo>
                  <a:pt x="1222" y="729"/>
                </a:lnTo>
                <a:lnTo>
                  <a:pt x="1222" y="669"/>
                </a:lnTo>
                <a:lnTo>
                  <a:pt x="1075" y="646"/>
                </a:lnTo>
                <a:lnTo>
                  <a:pt x="1010" y="646"/>
                </a:lnTo>
                <a:lnTo>
                  <a:pt x="928" y="646"/>
                </a:lnTo>
                <a:lnTo>
                  <a:pt x="928" y="580"/>
                </a:lnTo>
                <a:lnTo>
                  <a:pt x="823" y="563"/>
                </a:lnTo>
                <a:lnTo>
                  <a:pt x="783" y="539"/>
                </a:lnTo>
                <a:lnTo>
                  <a:pt x="717" y="498"/>
                </a:lnTo>
                <a:lnTo>
                  <a:pt x="634" y="433"/>
                </a:lnTo>
                <a:lnTo>
                  <a:pt x="544" y="350"/>
                </a:lnTo>
                <a:lnTo>
                  <a:pt x="486" y="350"/>
                </a:lnTo>
                <a:lnTo>
                  <a:pt x="423" y="392"/>
                </a:lnTo>
                <a:lnTo>
                  <a:pt x="398" y="392"/>
                </a:lnTo>
                <a:lnTo>
                  <a:pt x="381" y="392"/>
                </a:lnTo>
                <a:lnTo>
                  <a:pt x="339" y="309"/>
                </a:lnTo>
                <a:lnTo>
                  <a:pt x="293" y="222"/>
                </a:lnTo>
                <a:lnTo>
                  <a:pt x="252" y="181"/>
                </a:lnTo>
                <a:lnTo>
                  <a:pt x="205" y="114"/>
                </a:lnTo>
                <a:lnTo>
                  <a:pt x="410" y="52"/>
                </a:lnTo>
                <a:lnTo>
                  <a:pt x="413" y="133"/>
                </a:lnTo>
                <a:lnTo>
                  <a:pt x="1216" y="287"/>
                </a:lnTo>
                <a:lnTo>
                  <a:pt x="1147" y="149"/>
                </a:lnTo>
                <a:lnTo>
                  <a:pt x="1069" y="93"/>
                </a:lnTo>
                <a:lnTo>
                  <a:pt x="405" y="55"/>
                </a:lnTo>
                <a:lnTo>
                  <a:pt x="210" y="118"/>
                </a:lnTo>
                <a:lnTo>
                  <a:pt x="101" y="0"/>
                </a:lnTo>
                <a:lnTo>
                  <a:pt x="74" y="75"/>
                </a:lnTo>
                <a:lnTo>
                  <a:pt x="105" y="164"/>
                </a:lnTo>
                <a:lnTo>
                  <a:pt x="129" y="222"/>
                </a:lnTo>
                <a:lnTo>
                  <a:pt x="210" y="328"/>
                </a:lnTo>
                <a:lnTo>
                  <a:pt x="252" y="375"/>
                </a:lnTo>
                <a:lnTo>
                  <a:pt x="306" y="447"/>
                </a:lnTo>
                <a:lnTo>
                  <a:pt x="15" y="334"/>
                </a:lnTo>
                <a:lnTo>
                  <a:pt x="306" y="477"/>
                </a:lnTo>
                <a:lnTo>
                  <a:pt x="0" y="427"/>
                </a:lnTo>
                <a:lnTo>
                  <a:pt x="294" y="489"/>
                </a:lnTo>
                <a:lnTo>
                  <a:pt x="300" y="565"/>
                </a:lnTo>
                <a:lnTo>
                  <a:pt x="240" y="632"/>
                </a:lnTo>
                <a:lnTo>
                  <a:pt x="240" y="692"/>
                </a:lnTo>
                <a:lnTo>
                  <a:pt x="255" y="752"/>
                </a:lnTo>
                <a:lnTo>
                  <a:pt x="293" y="857"/>
                </a:lnTo>
                <a:lnTo>
                  <a:pt x="293" y="916"/>
                </a:lnTo>
                <a:lnTo>
                  <a:pt x="293" y="1005"/>
                </a:lnTo>
                <a:lnTo>
                  <a:pt x="252" y="1070"/>
                </a:lnTo>
                <a:lnTo>
                  <a:pt x="235" y="1152"/>
                </a:lnTo>
                <a:lnTo>
                  <a:pt x="252" y="1152"/>
                </a:lnTo>
                <a:lnTo>
                  <a:pt x="252" y="1170"/>
                </a:lnTo>
                <a:lnTo>
                  <a:pt x="252" y="1170"/>
                </a:lnTo>
                <a:close/>
              </a:path>
            </a:pathLst>
          </a:custGeom>
          <a:solidFill>
            <a:srgbClr val="030303"/>
          </a:solidFill>
          <a:ln w="0" cmpd="sng">
            <a:solidFill>
              <a:srgbClr val="993300"/>
            </a:solidFill>
            <a:round/>
          </a:ln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2" name="Text Box 42"/>
          <p:cNvSpPr txBox="1">
            <a:spLocks noChangeArrowheads="1"/>
          </p:cNvSpPr>
          <p:nvPr/>
        </p:nvSpPr>
        <p:spPr bwMode="auto">
          <a:xfrm>
            <a:off x="4602672" y="4882551"/>
            <a:ext cx="965319" cy="39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hlink"/>
                </a:solidFill>
                <a:latin typeface="Tahoma" panose="020B0604030504040204" pitchFamily="34" charset="0"/>
              </a:rPr>
              <a:t>B</a:t>
            </a:r>
            <a:r>
              <a:rPr lang="en-US" altLang="zh-CN" sz="2000" b="1" baseline="-25000">
                <a:solidFill>
                  <a:schemeClr val="hlink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03" name="Text Box 43"/>
          <p:cNvSpPr txBox="1">
            <a:spLocks noChangeArrowheads="1"/>
          </p:cNvSpPr>
          <p:nvPr/>
        </p:nvSpPr>
        <p:spPr bwMode="auto">
          <a:xfrm>
            <a:off x="5326661" y="1918317"/>
            <a:ext cx="804433" cy="6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500" b="1">
                <a:solidFill>
                  <a:srgbClr val="00CC00"/>
                </a:solidFill>
                <a:latin typeface="Tahoma" panose="020B0604030504040204" pitchFamily="34" charset="0"/>
              </a:rPr>
              <a:t>.</a:t>
            </a:r>
            <a:r>
              <a:rPr lang="en-US" altLang="zh-CN" sz="2400" b="1">
                <a:solidFill>
                  <a:srgbClr val="00CC0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104" name="Text Box 44"/>
          <p:cNvSpPr txBox="1">
            <a:spLocks noChangeArrowheads="1"/>
          </p:cNvSpPr>
          <p:nvPr/>
        </p:nvSpPr>
        <p:spPr bwMode="auto">
          <a:xfrm>
            <a:off x="648576" y="1690299"/>
            <a:ext cx="804433" cy="6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500" b="1">
                <a:solidFill>
                  <a:srgbClr val="00CC00"/>
                </a:solidFill>
                <a:latin typeface="Tahoma" panose="020B0604030504040204" pitchFamily="34" charset="0"/>
              </a:rPr>
              <a:t>.</a:t>
            </a:r>
            <a:r>
              <a:rPr lang="en-US" altLang="zh-CN" sz="2400" b="1">
                <a:solidFill>
                  <a:srgbClr val="00CC00"/>
                </a:solidFill>
                <a:latin typeface="Tahoma" panose="020B0604030504040204" pitchFamily="34" charset="0"/>
              </a:rPr>
              <a:t>S’</a:t>
            </a:r>
          </a:p>
        </p:txBody>
      </p:sp>
      <p:grpSp>
        <p:nvGrpSpPr>
          <p:cNvPr id="125" name="Group 22"/>
          <p:cNvGrpSpPr/>
          <p:nvPr/>
        </p:nvGrpSpPr>
        <p:grpSpPr>
          <a:xfrm>
            <a:off x="3366845" y="2405913"/>
            <a:ext cx="2091525" cy="2356185"/>
            <a:chOff x="0" y="0"/>
            <a:chExt cx="1248" cy="1488"/>
          </a:xfrm>
        </p:grpSpPr>
        <p:sp>
          <p:nvSpPr>
            <p:cNvPr id="126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1248" cy="14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Line 24"/>
            <p:cNvSpPr>
              <a:spLocks noChangeShapeType="1"/>
            </p:cNvSpPr>
            <p:nvPr/>
          </p:nvSpPr>
          <p:spPr bwMode="auto">
            <a:xfrm flipH="1">
              <a:off x="576" y="624"/>
              <a:ext cx="144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94450" y="4178889"/>
            <a:ext cx="3313051" cy="460460"/>
            <a:chOff x="3096821" y="4236669"/>
            <a:chExt cx="3399817" cy="461635"/>
          </a:xfrm>
        </p:grpSpPr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3096821" y="4259529"/>
              <a:ext cx="2447868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33" name="Text Box 34"/>
            <p:cNvSpPr txBox="1">
              <a:spLocks noChangeArrowheads="1"/>
            </p:cNvSpPr>
            <p:nvPr/>
          </p:nvSpPr>
          <p:spPr bwMode="auto">
            <a:xfrm>
              <a:off x="5272704" y="4236669"/>
              <a:ext cx="1223934" cy="461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92D050"/>
                  </a:solidFill>
                  <a:latin typeface="Tahoma" panose="020B0604030504040204" pitchFamily="34" charset="0"/>
                </a:rPr>
                <a:t>N</a:t>
              </a:r>
              <a:r>
                <a:rPr lang="en-US" altLang="zh-CN" sz="2400" b="1" baseline="-25000">
                  <a:solidFill>
                    <a:srgbClr val="92D05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25201" y="4669159"/>
            <a:ext cx="3282300" cy="460621"/>
            <a:chOff x="3514904" y="4681077"/>
            <a:chExt cx="3368261" cy="461797"/>
          </a:xfrm>
        </p:grpSpPr>
        <p:sp>
          <p:nvSpPr>
            <p:cNvPr id="130" name="Line 36"/>
            <p:cNvSpPr>
              <a:spLocks noChangeShapeType="1"/>
            </p:cNvSpPr>
            <p:nvPr/>
          </p:nvSpPr>
          <p:spPr bwMode="auto">
            <a:xfrm>
              <a:off x="3514904" y="4735141"/>
              <a:ext cx="2425148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131" name="Text Box 37"/>
            <p:cNvSpPr txBox="1">
              <a:spLocks noChangeArrowheads="1"/>
            </p:cNvSpPr>
            <p:nvPr/>
          </p:nvSpPr>
          <p:spPr bwMode="auto">
            <a:xfrm>
              <a:off x="5670591" y="4681077"/>
              <a:ext cx="1212574" cy="46179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92D050"/>
                  </a:solidFill>
                  <a:latin typeface="Tahoma" panose="020B0604030504040204" pitchFamily="34" charset="0"/>
                </a:rPr>
                <a:t>N</a:t>
              </a:r>
              <a:r>
                <a:rPr lang="en-US" altLang="zh-CN" sz="2400" b="1" baseline="-25000">
                  <a:solidFill>
                    <a:srgbClr val="92D050"/>
                  </a:solidFill>
                  <a:latin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6707501" y="3904422"/>
            <a:ext cx="4556890" cy="2617752"/>
          </a:xfrm>
          <a:prstGeom prst="roundRect">
            <a:avLst/>
          </a:prstGeom>
          <a:solidFill>
            <a:srgbClr val="E6EF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999800" y="4136561"/>
            <a:ext cx="797024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+mn-ea"/>
              </a:rPr>
              <a:t>注：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7309046" y="4595242"/>
            <a:ext cx="3819955" cy="184195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CC00"/>
                </a:solidFill>
                <a:latin typeface="Tahoma" panose="020B0604030504040204" pitchFamily="34" charset="0"/>
              </a:rPr>
              <a:t>S</a:t>
            </a:r>
            <a:r>
              <a:rPr lang="en-US" altLang="zh-CN" sz="2400" b="1">
                <a:solidFill>
                  <a:srgbClr val="00CC00"/>
                </a:solidFill>
                <a:latin typeface="Tahoma" panose="020B0604030504040204" pitchFamily="34" charset="0"/>
              </a:rPr>
              <a:t>’</a:t>
            </a:r>
            <a:r>
              <a:rPr lang="zh-CN" altLang="en-US" sz="2400">
                <a:latin typeface="Tahoma" panose="020B0604030504040204" pitchFamily="34" charset="0"/>
              </a:rPr>
              <a:t>并不是真正的光源，进入眼睛的光是来自</a:t>
            </a:r>
            <a:r>
              <a:rPr lang="en-US" altLang="zh-CN" sz="2400" b="1">
                <a:solidFill>
                  <a:srgbClr val="00CC00"/>
                </a:solidFill>
                <a:latin typeface="Tahoma" panose="020B0604030504040204" pitchFamily="34" charset="0"/>
              </a:rPr>
              <a:t>S</a:t>
            </a:r>
            <a:r>
              <a:rPr lang="zh-CN" altLang="en-US" sz="2400">
                <a:latin typeface="Tahoma" panose="020B0604030504040204" pitchFamily="34" charset="0"/>
              </a:rPr>
              <a:t>反射的</a:t>
            </a:r>
            <a:r>
              <a:rPr lang="zh-CN" altLang="en-US" sz="2400" b="1">
                <a:latin typeface="Tahoma" panose="020B0604030504040204" pitchFamily="34" charset="0"/>
              </a:rPr>
              <a:t>，</a:t>
            </a:r>
            <a:r>
              <a:rPr lang="zh-CN" altLang="en-US" sz="2400">
                <a:latin typeface="Tahoma" panose="020B0604030504040204" pitchFamily="34" charset="0"/>
              </a:rPr>
              <a:t>所以把</a:t>
            </a:r>
            <a:r>
              <a:rPr lang="en-US" altLang="zh-CN" sz="2400" b="1">
                <a:solidFill>
                  <a:srgbClr val="00CC00"/>
                </a:solidFill>
                <a:latin typeface="Tahoma" panose="020B0604030504040204" pitchFamily="34" charset="0"/>
              </a:rPr>
              <a:t>S</a:t>
            </a:r>
            <a:r>
              <a:rPr lang="en-US" altLang="zh-CN" sz="2400" b="1">
                <a:solidFill>
                  <a:srgbClr val="00CC00"/>
                </a:solidFill>
                <a:latin typeface="Tahoma" panose="020B0604030504040204" pitchFamily="34" charset="0"/>
              </a:rPr>
              <a:t>’</a:t>
            </a:r>
            <a:r>
              <a:rPr lang="zh-CN" altLang="en-US" sz="2400">
                <a:latin typeface="Tahoma" panose="020B0604030504040204" pitchFamily="34" charset="0"/>
              </a:rPr>
              <a:t>称为</a:t>
            </a:r>
            <a:r>
              <a:rPr lang="zh-CN" altLang="en-US" sz="2800">
                <a:solidFill>
                  <a:srgbClr val="FF0000"/>
                </a:solidFill>
                <a:latin typeface="Tahoma" panose="020B0604030504040204" pitchFamily="34" charset="0"/>
              </a:rPr>
              <a:t>虚像</a:t>
            </a:r>
            <a:endParaRPr lang="en-US" altLang="zh-CN" sz="2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 animBg="1"/>
      <p:bldP spid="102" grpId="0"/>
      <p:bldP spid="103" grpId="0"/>
      <p:bldP spid="104" grpId="0"/>
      <p:bldP spid="15" grpId="0" animBg="1"/>
      <p:bldP spid="16" grpId="0"/>
      <p:bldP spid="1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2" y="4090358"/>
            <a:ext cx="3804368" cy="2750181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平面镜成像的原理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3</a:t>
              </a:r>
              <a:endParaRPr lang="zh-CN" altLang="en-US" sz="2800"/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2216476" y="1245960"/>
            <a:ext cx="8528359" cy="5394770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169734" y="1486668"/>
            <a:ext cx="3235838" cy="4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400"/>
              <a:t>平面镜成像的原理：</a:t>
            </a:r>
            <a:endParaRPr lang="en-US" altLang="zh-CN" sz="240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788597" y="2012304"/>
            <a:ext cx="6013105" cy="4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400"/>
              <a:t>蜡烛发出的光经平面镜反射在镜后形成虚像</a:t>
            </a:r>
            <a:endParaRPr lang="en-US" altLang="zh-CN" sz="2400"/>
          </a:p>
        </p:txBody>
      </p:sp>
      <p:sp>
        <p:nvSpPr>
          <p:cNvPr id="3" name="矩形 2"/>
          <p:cNvSpPr/>
          <p:nvPr/>
        </p:nvSpPr>
        <p:spPr>
          <a:xfrm>
            <a:off x="5315856" y="2431629"/>
            <a:ext cx="2233315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（</a:t>
            </a:r>
            <a:r>
              <a:rPr lang="zh-CN" altLang="en-US" sz="2800">
                <a:solidFill>
                  <a:srgbClr val="FF0000"/>
                </a:solidFill>
              </a:rPr>
              <a:t>光的反射</a:t>
            </a:r>
            <a:r>
              <a:rPr lang="zh-CN" altLang="en-US" sz="2400"/>
              <a:t>）</a:t>
            </a:r>
            <a:endParaRPr lang="en-US" altLang="zh-CN" sz="2400"/>
          </a:p>
        </p:txBody>
      </p:sp>
      <p:sp>
        <p:nvSpPr>
          <p:cNvPr id="4" name="矩形 3"/>
          <p:cNvSpPr/>
          <p:nvPr/>
        </p:nvSpPr>
        <p:spPr>
          <a:xfrm>
            <a:off x="3169735" y="3272864"/>
            <a:ext cx="2951460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平面镜成像</a:t>
            </a:r>
            <a:r>
              <a:rPr lang="zh-CN" altLang="en-US" sz="2400"/>
              <a:t>的特点：</a:t>
            </a:r>
            <a:endParaRPr lang="en-US" altLang="zh-CN" sz="2400"/>
          </a:p>
        </p:txBody>
      </p:sp>
      <p:sp>
        <p:nvSpPr>
          <p:cNvPr id="34" name="矩形 33"/>
          <p:cNvSpPr/>
          <p:nvPr/>
        </p:nvSpPr>
        <p:spPr>
          <a:xfrm>
            <a:off x="3716273" y="3917690"/>
            <a:ext cx="4201802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①</a:t>
            </a:r>
            <a:r>
              <a:rPr lang="zh-CN" altLang="en-US" sz="2400" b="1"/>
              <a:t>像的大小与物体的大小相等</a:t>
            </a:r>
            <a:endParaRPr lang="zh-CN" altLang="en-US" sz="2400"/>
          </a:p>
        </p:txBody>
      </p:sp>
      <p:sp>
        <p:nvSpPr>
          <p:cNvPr id="35" name="矩形 34"/>
          <p:cNvSpPr/>
          <p:nvPr/>
        </p:nvSpPr>
        <p:spPr>
          <a:xfrm>
            <a:off x="3721974" y="4587556"/>
            <a:ext cx="4511182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②</a:t>
            </a:r>
            <a:r>
              <a:rPr lang="zh-CN" altLang="en-US" sz="2400" b="1"/>
              <a:t>像与物体到平面镜的距离相等</a:t>
            </a:r>
            <a:endParaRPr lang="zh-CN" altLang="en-US" sz="2400"/>
          </a:p>
        </p:txBody>
      </p:sp>
      <p:sp>
        <p:nvSpPr>
          <p:cNvPr id="36" name="矩形 35"/>
          <p:cNvSpPr/>
          <p:nvPr/>
        </p:nvSpPr>
        <p:spPr>
          <a:xfrm>
            <a:off x="3718641" y="5248089"/>
            <a:ext cx="4201802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③</a:t>
            </a:r>
            <a:r>
              <a:rPr lang="zh-CN" altLang="en-US" sz="2400" b="1"/>
              <a:t>像与物体的连线与镜面垂直</a:t>
            </a:r>
            <a:endParaRPr lang="zh-CN" altLang="en-US" sz="2400"/>
          </a:p>
        </p:txBody>
      </p:sp>
      <p:sp>
        <p:nvSpPr>
          <p:cNvPr id="37" name="矩形 36"/>
          <p:cNvSpPr/>
          <p:nvPr/>
        </p:nvSpPr>
        <p:spPr>
          <a:xfrm>
            <a:off x="3716273" y="5901472"/>
            <a:ext cx="1726766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④</a:t>
            </a:r>
            <a:r>
              <a:rPr lang="zh-CN" altLang="en-US" sz="2400" b="1"/>
              <a:t>像</a:t>
            </a:r>
            <a:r>
              <a:rPr lang="zh-CN" altLang="en-US" sz="2400" b="1"/>
              <a:t>为虚像</a:t>
            </a:r>
            <a:endParaRPr lang="zh-CN" altLang="en-US" sz="2400"/>
          </a:p>
        </p:txBody>
      </p:sp>
      <p:sp>
        <p:nvSpPr>
          <p:cNvPr id="38" name="矩形 37"/>
          <p:cNvSpPr/>
          <p:nvPr/>
        </p:nvSpPr>
        <p:spPr>
          <a:xfrm>
            <a:off x="5901196" y="3218209"/>
            <a:ext cx="4131270" cy="521623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等</a:t>
            </a:r>
            <a:r>
              <a:rPr lang="zh-CN" altLang="en-US" sz="2800">
                <a:solidFill>
                  <a:srgbClr val="FF0000"/>
                </a:solidFill>
              </a:rPr>
              <a:t>大、等距、对称、虚像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" grpId="0"/>
      <p:bldP spid="4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9" y="311991"/>
            <a:ext cx="1643498" cy="16930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16" y="963428"/>
            <a:ext cx="4982256" cy="4689773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111705" y="2321264"/>
            <a:ext cx="3317794" cy="2526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r>
              <a:rPr lang="en-US" altLang="zh-CN" sz="1600">
                <a:solidFill>
                  <a:schemeClr val="tx1"/>
                </a:solidFill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为什么桌面上只放了 </a:t>
            </a:r>
            <a:r>
              <a:rPr lang="zh-CN" altLang="en-US" sz="2400">
                <a:solidFill>
                  <a:schemeClr val="tx1"/>
                </a:solidFill>
              </a:rPr>
              <a:t>一</a:t>
            </a:r>
            <a:r>
              <a:rPr lang="zh-CN" altLang="en-US" sz="2400">
                <a:solidFill>
                  <a:schemeClr val="tx1"/>
                </a:solidFill>
              </a:rPr>
              <a:t>只蜡烛</a:t>
            </a:r>
            <a:r>
              <a:rPr lang="zh-CN" altLang="en-US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chemeClr val="tx1"/>
                </a:solidFill>
              </a:rPr>
              <a:t>我们</a:t>
            </a:r>
            <a:r>
              <a:rPr lang="zh-CN" altLang="en-US" sz="2400">
                <a:solidFill>
                  <a:schemeClr val="tx1"/>
                </a:solidFill>
              </a:rPr>
              <a:t>却</a:t>
            </a:r>
            <a:r>
              <a:rPr lang="zh-CN" altLang="en-US" sz="2400">
                <a:solidFill>
                  <a:schemeClr val="tx1"/>
                </a:solidFill>
              </a:rPr>
              <a:t>可以看到两只蜡烛呢？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18658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8"/>
          <p:cNvSpPr txBox="1">
            <a:spLocks noChangeArrowheads="1"/>
          </p:cNvSpPr>
          <p:nvPr/>
        </p:nvSpPr>
        <p:spPr bwMode="auto">
          <a:xfrm>
            <a:off x="4097773" y="1048155"/>
            <a:ext cx="3092953" cy="73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500">
                <a:solidFill>
                  <a:srgbClr val="92B5C2"/>
                </a:solidFill>
                <a:latin typeface="Agency FB" panose="020B0503020202020204" pitchFamily="34" charset="0"/>
              </a:rPr>
              <a:t>04</a:t>
            </a:r>
            <a:endParaRPr lang="zh-CN" altLang="en-US" sz="2350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文本框 11"/>
          <p:cNvSpPr txBox="1">
            <a:spLocks noChangeArrowheads="1"/>
          </p:cNvSpPr>
          <p:nvPr/>
        </p:nvSpPr>
        <p:spPr bwMode="auto">
          <a:xfrm>
            <a:off x="3406060" y="4603446"/>
            <a:ext cx="4753798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4800" b="1">
                <a:solidFill>
                  <a:srgbClr val="78AF74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平面镜成像作图</a:t>
            </a:r>
          </a:p>
        </p:txBody>
      </p:sp>
    </p:spTree>
    <p:extLst>
      <p:ext uri="{BB962C8B-B14F-4D97-AF65-F5344CB8AC3E}">
        <p14:creationId xmlns:p14="http://schemas.microsoft.com/office/powerpoint/2010/main" val="671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云形标注 42"/>
          <p:cNvSpPr/>
          <p:nvPr/>
        </p:nvSpPr>
        <p:spPr>
          <a:xfrm>
            <a:off x="3029917" y="3749650"/>
            <a:ext cx="5925301" cy="1996229"/>
          </a:xfrm>
          <a:prstGeom prst="cloudCallout">
            <a:avLst>
              <a:gd name="adj1" fmla="val -66949"/>
              <a:gd name="adj2" fmla="val 9740"/>
            </a:avLst>
          </a:prstGeom>
          <a:solidFill>
            <a:srgbClr val="E7F0E9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/>
          </a:p>
        </p:txBody>
      </p:sp>
      <p:sp>
        <p:nvSpPr>
          <p:cNvPr id="41" name="云形标注 40"/>
          <p:cNvSpPr/>
          <p:nvPr/>
        </p:nvSpPr>
        <p:spPr>
          <a:xfrm>
            <a:off x="3681944" y="1575456"/>
            <a:ext cx="4833600" cy="1668415"/>
          </a:xfrm>
          <a:prstGeom prst="cloudCallout">
            <a:avLst>
              <a:gd name="adj1" fmla="val 75082"/>
              <a:gd name="adj2" fmla="val 23864"/>
            </a:avLst>
          </a:prstGeom>
          <a:solidFill>
            <a:srgbClr val="E7F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那</a:t>
            </a:r>
            <a:r>
              <a:rPr lang="zh-CN" altLang="en-US" sz="2400">
                <a:solidFill>
                  <a:schemeClr val="tx1"/>
                </a:solidFill>
              </a:rPr>
              <a:t>要怎么作图呢？</a:t>
            </a:r>
            <a:endParaRPr lang="en-US" altLang="zh-CN" sz="240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平面镜成像作图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4</a:t>
              </a:r>
              <a:endParaRPr lang="zh-CN" altLang="en-US" sz="2800"/>
            </a:p>
          </p:txBody>
        </p:sp>
      </p:grpSp>
      <p:sp>
        <p:nvSpPr>
          <p:cNvPr id="39" name="矩形 38"/>
          <p:cNvSpPr/>
          <p:nvPr/>
        </p:nvSpPr>
        <p:spPr>
          <a:xfrm>
            <a:off x="3841920" y="4264391"/>
            <a:ext cx="4513648" cy="64473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latin typeface="+mn-ea"/>
              </a:rPr>
              <a:t>需要根据平面镜成像特点作图</a:t>
            </a:r>
            <a:endParaRPr lang="en-US" altLang="zh-CN" sz="2400">
              <a:latin typeface="+mn-ea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044" y="2742922"/>
            <a:ext cx="1390909" cy="10658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" y="4399299"/>
            <a:ext cx="2892812" cy="20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53"/>
          <p:cNvSpPr/>
          <p:nvPr/>
        </p:nvSpPr>
        <p:spPr>
          <a:xfrm>
            <a:off x="2266913" y="1261282"/>
            <a:ext cx="8528359" cy="5394770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 sz="240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平面镜成像作图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4</a:t>
              </a:r>
              <a:endParaRPr lang="zh-CN" altLang="en-US" sz="280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58" y="1208847"/>
            <a:ext cx="1643498" cy="16930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00329" y="2834313"/>
            <a:ext cx="3494206" cy="2302446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>
                <a:latin typeface="+mn-ea"/>
              </a:rPr>
              <a:t>如图，</a:t>
            </a:r>
            <a:r>
              <a:rPr lang="en-US" altLang="zh-CN" sz="2400">
                <a:latin typeface="+mn-ea"/>
              </a:rPr>
              <a:t>MN</a:t>
            </a:r>
            <a:r>
              <a:rPr lang="zh-CN" altLang="zh-CN" sz="2400">
                <a:latin typeface="+mn-ea"/>
              </a:rPr>
              <a:t>表示平面镜，</a:t>
            </a:r>
            <a:r>
              <a:rPr lang="en-US" altLang="zh-CN" sz="2400">
                <a:latin typeface="+mn-ea"/>
              </a:rPr>
              <a:t>AB</a:t>
            </a:r>
            <a:r>
              <a:rPr lang="zh-CN" altLang="zh-CN" sz="2400">
                <a:latin typeface="+mn-ea"/>
              </a:rPr>
              <a:t>表示镜前的</a:t>
            </a:r>
            <a:r>
              <a:rPr lang="zh-CN" altLang="zh-CN" sz="2400">
                <a:latin typeface="+mn-ea"/>
              </a:rPr>
              <a:t>物体，</a:t>
            </a:r>
            <a:endParaRPr lang="en-US" altLang="zh-CN" sz="24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>
                <a:latin typeface="+mn-ea"/>
              </a:rPr>
              <a:t>根据</a:t>
            </a:r>
            <a:r>
              <a:rPr lang="zh-CN" altLang="zh-CN" sz="2400">
                <a:latin typeface="+mn-ea"/>
              </a:rPr>
              <a:t>平面镜成像的特点作图</a:t>
            </a:r>
            <a:endParaRPr lang="zh-CN" altLang="en-US" sz="2400">
              <a:latin typeface="+mn-ea"/>
            </a:endParaRPr>
          </a:p>
        </p:txBody>
      </p:sp>
      <p:grpSp>
        <p:nvGrpSpPr>
          <p:cNvPr id="17" name="Group 4"/>
          <p:cNvGrpSpPr/>
          <p:nvPr/>
        </p:nvGrpSpPr>
        <p:grpSpPr>
          <a:xfrm>
            <a:off x="7373998" y="2097279"/>
            <a:ext cx="2188987" cy="4034651"/>
            <a:chOff x="0" y="0"/>
            <a:chExt cx="1415" cy="2548"/>
          </a:xfrm>
        </p:grpSpPr>
        <p:grpSp>
          <p:nvGrpSpPr>
            <p:cNvPr id="18" name="Group 5"/>
            <p:cNvGrpSpPr/>
            <p:nvPr/>
          </p:nvGrpSpPr>
          <p:grpSpPr>
            <a:xfrm>
              <a:off x="1104" y="0"/>
              <a:ext cx="311" cy="2548"/>
              <a:chOff x="0" y="0"/>
              <a:chExt cx="311" cy="2548"/>
            </a:xfrm>
          </p:grpSpPr>
          <p:sp>
            <p:nvSpPr>
              <p:cNvPr id="52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48" y="2256"/>
                <a:ext cx="263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19" name="Group 8"/>
            <p:cNvGrpSpPr/>
            <p:nvPr/>
          </p:nvGrpSpPr>
          <p:grpSpPr>
            <a:xfrm>
              <a:off x="0" y="240"/>
              <a:ext cx="1392" cy="2064"/>
              <a:chOff x="0" y="0"/>
              <a:chExt cx="1392" cy="2064"/>
            </a:xfrm>
          </p:grpSpPr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480" y="0"/>
                <a:ext cx="255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0" y="1536"/>
                <a:ext cx="252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grpSp>
            <p:nvGrpSpPr>
              <p:cNvPr id="22" name="Group 11"/>
              <p:cNvGrpSpPr/>
              <p:nvPr/>
            </p:nvGrpSpPr>
            <p:grpSpPr>
              <a:xfrm>
                <a:off x="48" y="0"/>
                <a:ext cx="1344" cy="2064"/>
                <a:chOff x="0" y="0"/>
                <a:chExt cx="1344" cy="2064"/>
              </a:xfrm>
            </p:grpSpPr>
            <p:sp>
              <p:nvSpPr>
                <p:cNvPr id="2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0" y="288"/>
                  <a:ext cx="528" cy="12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24" name="Group 13"/>
                <p:cNvGrpSpPr/>
                <p:nvPr/>
              </p:nvGrpSpPr>
              <p:grpSpPr>
                <a:xfrm>
                  <a:off x="1200" y="0"/>
                  <a:ext cx="144" cy="2064"/>
                  <a:chOff x="0" y="0"/>
                  <a:chExt cx="144" cy="2064"/>
                </a:xfrm>
              </p:grpSpPr>
              <p:sp>
                <p:nvSpPr>
                  <p:cNvPr id="25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9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4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24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2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33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43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52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62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81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91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0" y="100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10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3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0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9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39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8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8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168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4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77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87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6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525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圆角矩形 53"/>
          <p:cNvSpPr/>
          <p:nvPr/>
        </p:nvSpPr>
        <p:spPr>
          <a:xfrm>
            <a:off x="2157614" y="1075695"/>
            <a:ext cx="8528359" cy="5394770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 sz="240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平面镜成像作图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4</a:t>
              </a:r>
              <a:endParaRPr lang="zh-CN" altLang="en-US" sz="2800"/>
            </a:p>
          </p:txBody>
        </p:sp>
      </p:grpSp>
      <p:grpSp>
        <p:nvGrpSpPr>
          <p:cNvPr id="55" name="Group 2"/>
          <p:cNvGrpSpPr/>
          <p:nvPr/>
        </p:nvGrpSpPr>
        <p:grpSpPr>
          <a:xfrm>
            <a:off x="2592741" y="1099709"/>
            <a:ext cx="2188987" cy="5315789"/>
            <a:chOff x="0" y="0"/>
            <a:chExt cx="1415" cy="2471"/>
          </a:xfrm>
        </p:grpSpPr>
        <p:grpSp>
          <p:nvGrpSpPr>
            <p:cNvPr id="83" name="Group 3"/>
            <p:cNvGrpSpPr/>
            <p:nvPr/>
          </p:nvGrpSpPr>
          <p:grpSpPr>
            <a:xfrm>
              <a:off x="1104" y="0"/>
              <a:ext cx="311" cy="2471"/>
              <a:chOff x="0" y="0"/>
              <a:chExt cx="311" cy="2471"/>
            </a:xfrm>
          </p:grpSpPr>
          <p:sp>
            <p:nvSpPr>
              <p:cNvPr id="112" name="Text Box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97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113" name="Text Box 5"/>
              <p:cNvSpPr txBox="1">
                <a:spLocks noChangeArrowheads="1"/>
              </p:cNvSpPr>
              <p:nvPr/>
            </p:nvSpPr>
            <p:spPr bwMode="auto">
              <a:xfrm>
                <a:off x="48" y="2256"/>
                <a:ext cx="26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84" name="Group 6"/>
            <p:cNvGrpSpPr/>
            <p:nvPr/>
          </p:nvGrpSpPr>
          <p:grpSpPr>
            <a:xfrm>
              <a:off x="0" y="240"/>
              <a:ext cx="1392" cy="2064"/>
              <a:chOff x="0" y="0"/>
              <a:chExt cx="1392" cy="2064"/>
            </a:xfrm>
          </p:grpSpPr>
          <p:sp>
            <p:nvSpPr>
              <p:cNvPr id="85" name="Text Box 7"/>
              <p:cNvSpPr txBox="1">
                <a:spLocks noChangeArrowheads="1"/>
              </p:cNvSpPr>
              <p:nvPr/>
            </p:nvSpPr>
            <p:spPr bwMode="auto">
              <a:xfrm>
                <a:off x="480" y="0"/>
                <a:ext cx="255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6" name="Text Box 8"/>
              <p:cNvSpPr txBox="1">
                <a:spLocks noChangeArrowheads="1"/>
              </p:cNvSpPr>
              <p:nvPr/>
            </p:nvSpPr>
            <p:spPr bwMode="auto">
              <a:xfrm>
                <a:off x="0" y="1536"/>
                <a:ext cx="252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>
                    <a:latin typeface="Times New Roman" panose="02020603050405020304" pitchFamily="18" charset="0"/>
                  </a:rPr>
                  <a:t>B</a:t>
                </a:r>
              </a:p>
            </p:txBody>
          </p:sp>
          <p:grpSp>
            <p:nvGrpSpPr>
              <p:cNvPr id="87" name="Group 9"/>
              <p:cNvGrpSpPr/>
              <p:nvPr/>
            </p:nvGrpSpPr>
            <p:grpSpPr>
              <a:xfrm>
                <a:off x="48" y="0"/>
                <a:ext cx="1344" cy="2064"/>
                <a:chOff x="0" y="0"/>
                <a:chExt cx="1344" cy="2064"/>
              </a:xfrm>
            </p:grpSpPr>
            <p:sp>
              <p:nvSpPr>
                <p:cNvPr id="8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0" y="288"/>
                  <a:ext cx="528" cy="12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89" name="Group 11"/>
                <p:cNvGrpSpPr/>
                <p:nvPr/>
              </p:nvGrpSpPr>
              <p:grpSpPr>
                <a:xfrm>
                  <a:off x="1200" y="0"/>
                  <a:ext cx="144" cy="2064"/>
                  <a:chOff x="0" y="0"/>
                  <a:chExt cx="144" cy="2064"/>
                </a:xfrm>
              </p:grpSpPr>
              <p:sp>
                <p:nvSpPr>
                  <p:cNvPr id="90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19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0" y="4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24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33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43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52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62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81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91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00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10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0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9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39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8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8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68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77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187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1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6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56" name="Line 34"/>
          <p:cNvSpPr>
            <a:spLocks noChangeShapeType="1"/>
          </p:cNvSpPr>
          <p:nvPr/>
        </p:nvSpPr>
        <p:spPr bwMode="auto">
          <a:xfrm flipH="1" flipV="1">
            <a:off x="5488697" y="2239799"/>
            <a:ext cx="891064" cy="2812221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 flipV="1">
            <a:off x="3483804" y="2239798"/>
            <a:ext cx="282170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2666996" y="4976014"/>
            <a:ext cx="4529574" cy="76006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5562952" y="1631751"/>
            <a:ext cx="489248" cy="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/>
              <a:t>A`</a:t>
            </a: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6231250" y="5280037"/>
            <a:ext cx="489248" cy="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400"/>
              <a:t>B`</a:t>
            </a:r>
          </a:p>
        </p:txBody>
      </p:sp>
      <p:sp>
        <p:nvSpPr>
          <p:cNvPr id="63" name="Oval 45"/>
          <p:cNvSpPr>
            <a:spLocks noChangeArrowheads="1"/>
          </p:cNvSpPr>
          <p:nvPr/>
        </p:nvSpPr>
        <p:spPr bwMode="auto">
          <a:xfrm>
            <a:off x="5488698" y="2163792"/>
            <a:ext cx="74255" cy="2280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Oval 46"/>
          <p:cNvSpPr>
            <a:spLocks noChangeArrowheads="1"/>
          </p:cNvSpPr>
          <p:nvPr/>
        </p:nvSpPr>
        <p:spPr bwMode="auto">
          <a:xfrm>
            <a:off x="6305506" y="4900008"/>
            <a:ext cx="74255" cy="2280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58" tIns="44929" rIns="89858" bIns="44929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65" name="Group 47"/>
          <p:cNvGrpSpPr/>
          <p:nvPr/>
        </p:nvGrpSpPr>
        <p:grpSpPr>
          <a:xfrm>
            <a:off x="3855081" y="4824002"/>
            <a:ext cx="1485106" cy="380030"/>
            <a:chOff x="0" y="0"/>
            <a:chExt cx="960" cy="144"/>
          </a:xfrm>
        </p:grpSpPr>
        <p:grpSp>
          <p:nvGrpSpPr>
            <p:cNvPr id="73" name="Group 48"/>
            <p:cNvGrpSpPr/>
            <p:nvPr/>
          </p:nvGrpSpPr>
          <p:grpSpPr>
            <a:xfrm>
              <a:off x="816" y="0"/>
              <a:ext cx="144" cy="144"/>
              <a:chOff x="0" y="0"/>
              <a:chExt cx="144" cy="144"/>
            </a:xfrm>
          </p:grpSpPr>
          <p:sp>
            <p:nvSpPr>
              <p:cNvPr id="77" name="Line 49"/>
              <p:cNvSpPr>
                <a:spLocks noChangeShapeType="1"/>
              </p:cNvSpPr>
              <p:nvPr/>
            </p:nvSpPr>
            <p:spPr bwMode="auto">
              <a:xfrm>
                <a:off x="0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8" name="Line 50"/>
              <p:cNvSpPr>
                <a:spLocks noChangeShapeType="1"/>
              </p:cNvSpPr>
              <p:nvPr/>
            </p:nvSpPr>
            <p:spPr bwMode="auto">
              <a:xfrm>
                <a:off x="48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4" name="Group 51"/>
            <p:cNvGrpSpPr/>
            <p:nvPr/>
          </p:nvGrpSpPr>
          <p:grpSpPr>
            <a:xfrm>
              <a:off x="0" y="0"/>
              <a:ext cx="144" cy="144"/>
              <a:chOff x="0" y="0"/>
              <a:chExt cx="144" cy="144"/>
            </a:xfrm>
          </p:grpSpPr>
          <p:sp>
            <p:nvSpPr>
              <p:cNvPr id="75" name="Line 52"/>
              <p:cNvSpPr>
                <a:spLocks noChangeShapeType="1"/>
              </p:cNvSpPr>
              <p:nvPr/>
            </p:nvSpPr>
            <p:spPr bwMode="auto">
              <a:xfrm>
                <a:off x="0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Line 53"/>
              <p:cNvSpPr>
                <a:spLocks noChangeShapeType="1"/>
              </p:cNvSpPr>
              <p:nvPr/>
            </p:nvSpPr>
            <p:spPr bwMode="auto">
              <a:xfrm>
                <a:off x="48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66" name="Group 54"/>
          <p:cNvGrpSpPr/>
          <p:nvPr/>
        </p:nvGrpSpPr>
        <p:grpSpPr>
          <a:xfrm>
            <a:off x="3855081" y="2087786"/>
            <a:ext cx="1485106" cy="380030"/>
            <a:chOff x="0" y="0"/>
            <a:chExt cx="960" cy="144"/>
          </a:xfrm>
        </p:grpSpPr>
        <p:grpSp>
          <p:nvGrpSpPr>
            <p:cNvPr id="67" name="Group 55"/>
            <p:cNvGrpSpPr/>
            <p:nvPr/>
          </p:nvGrpSpPr>
          <p:grpSpPr>
            <a:xfrm>
              <a:off x="816" y="0"/>
              <a:ext cx="144" cy="144"/>
              <a:chOff x="0" y="0"/>
              <a:chExt cx="144" cy="144"/>
            </a:xfrm>
          </p:grpSpPr>
          <p:sp>
            <p:nvSpPr>
              <p:cNvPr id="71" name="Line 56"/>
              <p:cNvSpPr>
                <a:spLocks noChangeShapeType="1"/>
              </p:cNvSpPr>
              <p:nvPr/>
            </p:nvSpPr>
            <p:spPr bwMode="auto">
              <a:xfrm>
                <a:off x="0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2" name="Line 57"/>
              <p:cNvSpPr>
                <a:spLocks noChangeShapeType="1"/>
              </p:cNvSpPr>
              <p:nvPr/>
            </p:nvSpPr>
            <p:spPr bwMode="auto">
              <a:xfrm>
                <a:off x="48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68" name="Group 58"/>
            <p:cNvGrpSpPr/>
            <p:nvPr/>
          </p:nvGrpSpPr>
          <p:grpSpPr>
            <a:xfrm>
              <a:off x="0" y="0"/>
              <a:ext cx="144" cy="144"/>
              <a:chOff x="0" y="0"/>
              <a:chExt cx="144" cy="144"/>
            </a:xfrm>
          </p:grpSpPr>
          <p:sp>
            <p:nvSpPr>
              <p:cNvPr id="69" name="Line 59"/>
              <p:cNvSpPr>
                <a:spLocks noChangeShapeType="1"/>
              </p:cNvSpPr>
              <p:nvPr/>
            </p:nvSpPr>
            <p:spPr bwMode="auto">
              <a:xfrm>
                <a:off x="0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0" name="Line 60"/>
              <p:cNvSpPr>
                <a:spLocks noChangeShapeType="1"/>
              </p:cNvSpPr>
              <p:nvPr/>
            </p:nvSpPr>
            <p:spPr bwMode="auto">
              <a:xfrm>
                <a:off x="48" y="0"/>
                <a:ext cx="96" cy="14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pic>
        <p:nvPicPr>
          <p:cNvPr id="114" name="图片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2" y="4090358"/>
            <a:ext cx="3804368" cy="2750181"/>
          </a:xfrm>
          <a:prstGeom prst="rect">
            <a:avLst/>
          </a:prstGeom>
        </p:spPr>
      </p:pic>
      <p:grpSp>
        <p:nvGrpSpPr>
          <p:cNvPr id="121" name="Group 37"/>
          <p:cNvGrpSpPr/>
          <p:nvPr/>
        </p:nvGrpSpPr>
        <p:grpSpPr>
          <a:xfrm>
            <a:off x="4381870" y="2261573"/>
            <a:ext cx="146504" cy="202455"/>
            <a:chOff x="0" y="0"/>
            <a:chExt cx="96" cy="96"/>
          </a:xfrm>
        </p:grpSpPr>
        <p:sp>
          <p:nvSpPr>
            <p:cNvPr id="125" name="Line 38"/>
            <p:cNvSpPr>
              <a:spLocks noChangeShapeType="1"/>
            </p:cNvSpPr>
            <p:nvPr/>
          </p:nvSpPr>
          <p:spPr bwMode="auto">
            <a:xfrm flipH="1">
              <a:off x="0" y="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0" y="96"/>
              <a:ext cx="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22" name="Group 40"/>
          <p:cNvGrpSpPr/>
          <p:nvPr/>
        </p:nvGrpSpPr>
        <p:grpSpPr>
          <a:xfrm>
            <a:off x="4365513" y="5032647"/>
            <a:ext cx="146504" cy="202455"/>
            <a:chOff x="0" y="0"/>
            <a:chExt cx="96" cy="96"/>
          </a:xfrm>
        </p:grpSpPr>
        <p:sp>
          <p:nvSpPr>
            <p:cNvPr id="123" name="Line 41"/>
            <p:cNvSpPr>
              <a:spLocks noChangeShapeType="1"/>
            </p:cNvSpPr>
            <p:nvPr/>
          </p:nvSpPr>
          <p:spPr bwMode="auto">
            <a:xfrm flipH="1">
              <a:off x="0" y="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Line 42"/>
            <p:cNvSpPr>
              <a:spLocks noChangeShapeType="1"/>
            </p:cNvSpPr>
            <p:nvPr/>
          </p:nvSpPr>
          <p:spPr bwMode="auto">
            <a:xfrm>
              <a:off x="0" y="96"/>
              <a:ext cx="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7" name="Text Box 61"/>
          <p:cNvSpPr txBox="1">
            <a:spLocks noChangeArrowheads="1"/>
          </p:cNvSpPr>
          <p:nvPr/>
        </p:nvSpPr>
        <p:spPr bwMode="auto">
          <a:xfrm>
            <a:off x="7492995" y="1713266"/>
            <a:ext cx="3192978" cy="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latin typeface="+mn-ea"/>
                <a:ea typeface="+mn-ea"/>
              </a:rPr>
              <a:t>第一步：</a:t>
            </a:r>
            <a:r>
              <a:rPr lang="zh-CN" altLang="en-US" sz="2400">
                <a:solidFill>
                  <a:srgbClr val="FF0000"/>
                </a:solidFill>
                <a:latin typeface="+mn-ea"/>
                <a:ea typeface="+mn-ea"/>
              </a:rPr>
              <a:t>画垂线</a:t>
            </a:r>
          </a:p>
        </p:txBody>
      </p:sp>
      <p:sp>
        <p:nvSpPr>
          <p:cNvPr id="128" name="Text Box 62"/>
          <p:cNvSpPr txBox="1">
            <a:spLocks noChangeArrowheads="1"/>
          </p:cNvSpPr>
          <p:nvPr/>
        </p:nvSpPr>
        <p:spPr bwMode="auto">
          <a:xfrm>
            <a:off x="7504358" y="2484249"/>
            <a:ext cx="2376170" cy="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latin typeface="+mn-ea"/>
                <a:ea typeface="+mn-ea"/>
              </a:rPr>
              <a:t>第二步：</a:t>
            </a:r>
            <a:r>
              <a:rPr lang="zh-CN" altLang="en-US" sz="2400">
                <a:solidFill>
                  <a:srgbClr val="FF0000"/>
                </a:solidFill>
                <a:latin typeface="+mn-ea"/>
                <a:ea typeface="+mn-ea"/>
              </a:rPr>
              <a:t>标直角</a:t>
            </a:r>
          </a:p>
        </p:txBody>
      </p:sp>
      <p:sp>
        <p:nvSpPr>
          <p:cNvPr id="129" name="Text Box 63"/>
          <p:cNvSpPr txBox="1">
            <a:spLocks noChangeArrowheads="1"/>
          </p:cNvSpPr>
          <p:nvPr/>
        </p:nvSpPr>
        <p:spPr bwMode="auto">
          <a:xfrm>
            <a:off x="7504358" y="3233053"/>
            <a:ext cx="2524681" cy="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>
                <a:latin typeface="+mn-ea"/>
                <a:ea typeface="+mn-ea"/>
              </a:rPr>
              <a:t>第三步：</a:t>
            </a:r>
            <a:r>
              <a:rPr lang="zh-CN" altLang="en-US" sz="2400">
                <a:solidFill>
                  <a:srgbClr val="FF0000"/>
                </a:solidFill>
                <a:latin typeface="+mn-ea"/>
                <a:ea typeface="+mn-ea"/>
              </a:rPr>
              <a:t>找等距</a:t>
            </a:r>
          </a:p>
        </p:txBody>
      </p:sp>
      <p:sp>
        <p:nvSpPr>
          <p:cNvPr id="130" name="Text Box 64"/>
          <p:cNvSpPr txBox="1">
            <a:spLocks noChangeArrowheads="1"/>
          </p:cNvSpPr>
          <p:nvPr/>
        </p:nvSpPr>
        <p:spPr bwMode="auto">
          <a:xfrm>
            <a:off x="7510617" y="4061537"/>
            <a:ext cx="2524681" cy="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>
                <a:latin typeface="+mn-ea"/>
                <a:ea typeface="+mn-ea"/>
              </a:rPr>
              <a:t>第四步：</a:t>
            </a:r>
            <a:r>
              <a:rPr lang="zh-CN" altLang="en-US" sz="2400">
                <a:solidFill>
                  <a:srgbClr val="FF0000"/>
                </a:solidFill>
                <a:latin typeface="+mn-ea"/>
                <a:ea typeface="+mn-ea"/>
              </a:rPr>
              <a:t>标符号</a:t>
            </a:r>
          </a:p>
        </p:txBody>
      </p:sp>
      <p:sp>
        <p:nvSpPr>
          <p:cNvPr id="131" name="Text Box 65"/>
          <p:cNvSpPr txBox="1">
            <a:spLocks noChangeArrowheads="1"/>
          </p:cNvSpPr>
          <p:nvPr/>
        </p:nvSpPr>
        <p:spPr bwMode="auto">
          <a:xfrm>
            <a:off x="7510617" y="4890022"/>
            <a:ext cx="2301915" cy="8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400">
                <a:latin typeface="+mn-ea"/>
                <a:ea typeface="+mn-ea"/>
              </a:rPr>
              <a:t>第五步：</a:t>
            </a:r>
            <a:r>
              <a:rPr lang="zh-CN" altLang="en-US" sz="2400">
                <a:solidFill>
                  <a:srgbClr val="FF0000"/>
                </a:solidFill>
                <a:latin typeface="+mn-ea"/>
                <a:ea typeface="+mn-ea"/>
              </a:rPr>
              <a:t>画虚像</a:t>
            </a:r>
          </a:p>
        </p:txBody>
      </p:sp>
    </p:spTree>
    <p:extLst>
      <p:ext uri="{BB962C8B-B14F-4D97-AF65-F5344CB8AC3E}">
        <p14:creationId xmlns:p14="http://schemas.microsoft.com/office/powerpoint/2010/main" val="5627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61" grpId="0"/>
      <p:bldP spid="62" grpId="0"/>
      <p:bldP spid="63" grpId="0" animBg="1"/>
      <p:bldP spid="64" grpId="0" animBg="1"/>
      <p:bldP spid="127" grpId="0"/>
      <p:bldP spid="128" grpId="0"/>
      <p:bldP spid="129" grpId="0"/>
      <p:bldP spid="130" grpId="0"/>
      <p:bldP spid="1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8"/>
          <p:cNvSpPr txBox="1">
            <a:spLocks noChangeArrowheads="1"/>
          </p:cNvSpPr>
          <p:nvPr/>
        </p:nvSpPr>
        <p:spPr bwMode="auto">
          <a:xfrm>
            <a:off x="4097773" y="1048155"/>
            <a:ext cx="3092953" cy="73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500">
                <a:solidFill>
                  <a:srgbClr val="92B5C2"/>
                </a:solidFill>
                <a:latin typeface="Agency FB" panose="020B0503020202020204" pitchFamily="34" charset="0"/>
              </a:rPr>
              <a:t>05</a:t>
            </a:r>
            <a:endParaRPr lang="zh-CN" altLang="en-US" sz="2350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文本框 11"/>
          <p:cNvSpPr txBox="1">
            <a:spLocks noChangeArrowheads="1"/>
          </p:cNvSpPr>
          <p:nvPr/>
        </p:nvSpPr>
        <p:spPr bwMode="auto">
          <a:xfrm>
            <a:off x="3156127" y="4636815"/>
            <a:ext cx="5406778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4800" b="1">
                <a:solidFill>
                  <a:srgbClr val="78AF74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平面镜的生活应用</a:t>
            </a:r>
          </a:p>
        </p:txBody>
      </p:sp>
    </p:spTree>
    <p:extLst>
      <p:ext uri="{BB962C8B-B14F-4D97-AF65-F5344CB8AC3E}">
        <p14:creationId xmlns:p14="http://schemas.microsoft.com/office/powerpoint/2010/main" val="5790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302145" y="1401008"/>
            <a:ext cx="8272933" cy="5084673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 sz="240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平面镜的生活应用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5</a:t>
              </a:r>
              <a:endParaRPr lang="zh-CN" altLang="en-US" sz="2800"/>
            </a:p>
          </p:txBody>
        </p:sp>
      </p:grpSp>
      <p:sp>
        <p:nvSpPr>
          <p:cNvPr id="15" name="矩形 14"/>
          <p:cNvSpPr/>
          <p:nvPr/>
        </p:nvSpPr>
        <p:spPr>
          <a:xfrm>
            <a:off x="4586900" y="1948814"/>
            <a:ext cx="3939734" cy="460489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/>
            <a:r>
              <a:rPr lang="zh-CN" altLang="en-US" sz="2400">
                <a:latin typeface="+mn-ea"/>
              </a:rPr>
              <a:t>平面镜成像的应用</a:t>
            </a:r>
            <a:endParaRPr lang="en-US" altLang="zh-CN" sz="240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2" y="4090358"/>
            <a:ext cx="3804368" cy="27501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924" y="2934286"/>
            <a:ext cx="3292187" cy="3005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432" y="2934286"/>
            <a:ext cx="3173702" cy="297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4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247896" y="1418294"/>
            <a:ext cx="8272933" cy="5084673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 sz="2400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平面镜的生活应用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5</a:t>
              </a:r>
              <a:endParaRPr lang="zh-CN" altLang="en-US" sz="2800"/>
            </a:p>
          </p:txBody>
        </p:sp>
      </p:grpSp>
      <p:sp>
        <p:nvSpPr>
          <p:cNvPr id="15" name="矩形 14"/>
          <p:cNvSpPr/>
          <p:nvPr/>
        </p:nvSpPr>
        <p:spPr>
          <a:xfrm>
            <a:off x="3888345" y="1869735"/>
            <a:ext cx="5214802" cy="460489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/>
            <a:r>
              <a:rPr lang="zh-CN" altLang="en-US" sz="2400">
                <a:latin typeface="+mn-ea"/>
              </a:rPr>
              <a:t>平面镜改变光路的</a:t>
            </a:r>
            <a:r>
              <a:rPr lang="zh-CN" altLang="en-US" sz="2400">
                <a:latin typeface="+mn-ea"/>
              </a:rPr>
              <a:t>应用（潜望镜）</a:t>
            </a:r>
            <a:endParaRPr lang="zh-CN" altLang="en-US" sz="240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943" y="4073150"/>
            <a:ext cx="3804368" cy="2750181"/>
          </a:xfrm>
          <a:prstGeom prst="rect">
            <a:avLst/>
          </a:prstGeom>
        </p:spPr>
      </p:pic>
      <p:pic>
        <p:nvPicPr>
          <p:cNvPr id="25" name="Picture 33" descr="RY_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2024" y="5387829"/>
            <a:ext cx="963773" cy="78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5"/>
          <p:cNvGrpSpPr/>
          <p:nvPr/>
        </p:nvGrpSpPr>
        <p:grpSpPr>
          <a:xfrm>
            <a:off x="4750746" y="3044550"/>
            <a:ext cx="3267234" cy="3192251"/>
            <a:chOff x="0" y="0"/>
            <a:chExt cx="2112" cy="2016"/>
          </a:xfrm>
        </p:grpSpPr>
        <p:grpSp>
          <p:nvGrpSpPr>
            <p:cNvPr id="27" name="Group 6"/>
            <p:cNvGrpSpPr/>
            <p:nvPr/>
          </p:nvGrpSpPr>
          <p:grpSpPr>
            <a:xfrm>
              <a:off x="0" y="0"/>
              <a:ext cx="2112" cy="2016"/>
              <a:chOff x="0" y="0"/>
              <a:chExt cx="2112" cy="2016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92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H="1">
                <a:off x="1392" y="0"/>
                <a:ext cx="0" cy="1392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Line 9"/>
              <p:cNvSpPr>
                <a:spLocks noChangeShapeType="1"/>
              </p:cNvSpPr>
              <p:nvPr/>
            </p:nvSpPr>
            <p:spPr bwMode="auto">
              <a:xfrm>
                <a:off x="1392" y="1392"/>
                <a:ext cx="720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/>
            </p:nvSpPr>
            <p:spPr bwMode="auto">
              <a:xfrm>
                <a:off x="768" y="2016"/>
                <a:ext cx="1296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 flipH="1">
                <a:off x="768" y="624"/>
                <a:ext cx="0" cy="1392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Line 12"/>
              <p:cNvSpPr>
                <a:spLocks noChangeShapeType="1"/>
              </p:cNvSpPr>
              <p:nvPr/>
            </p:nvSpPr>
            <p:spPr bwMode="auto">
              <a:xfrm>
                <a:off x="0" y="624"/>
                <a:ext cx="768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8" name="Group 13"/>
            <p:cNvGrpSpPr/>
            <p:nvPr/>
          </p:nvGrpSpPr>
          <p:grpSpPr>
            <a:xfrm>
              <a:off x="768" y="0"/>
              <a:ext cx="624" cy="624"/>
              <a:chOff x="0" y="0"/>
              <a:chExt cx="624" cy="624"/>
            </a:xfrm>
          </p:grpSpPr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0" y="0"/>
                <a:ext cx="624" cy="624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>
                <a:off x="96" y="48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288" y="240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>
                <a:off x="384" y="336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>
                <a:off x="480" y="432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9" name="Group 21"/>
            <p:cNvGrpSpPr/>
            <p:nvPr/>
          </p:nvGrpSpPr>
          <p:grpSpPr>
            <a:xfrm>
              <a:off x="720" y="1392"/>
              <a:ext cx="624" cy="624"/>
              <a:chOff x="48" y="0"/>
              <a:chExt cx="624" cy="624"/>
            </a:xfrm>
          </p:grpSpPr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48" y="0"/>
                <a:ext cx="624" cy="624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>
                <a:off x="96" y="192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>
                <a:off x="192" y="288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>
                <a:off x="288" y="384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>
                <a:off x="384" y="480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>
                <a:off x="480" y="576"/>
                <a:ext cx="144" cy="0"/>
              </a:xfrm>
              <a:prstGeom prst="line">
                <a:avLst/>
              </a:prstGeom>
              <a:noFill/>
              <a:ln w="28575" cap="sq">
                <a:solidFill>
                  <a:srgbClr val="4D4D4D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pic>
        <p:nvPicPr>
          <p:cNvPr id="50" name="Picture 35" descr="B_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428" y="2731867"/>
            <a:ext cx="1550080" cy="12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5" descr="B_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614" y="4780020"/>
            <a:ext cx="1550080" cy="12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4538606" y="3576592"/>
            <a:ext cx="1863782" cy="0"/>
          </a:xfrm>
          <a:prstGeom prst="line">
            <a:avLst/>
          </a:prstGeom>
          <a:noFill/>
          <a:ln w="19050" cap="sq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Line 30"/>
          <p:cNvSpPr>
            <a:spLocks noChangeShapeType="1"/>
          </p:cNvSpPr>
          <p:nvPr/>
        </p:nvSpPr>
        <p:spPr bwMode="auto">
          <a:xfrm>
            <a:off x="6402388" y="3619204"/>
            <a:ext cx="22189" cy="2157907"/>
          </a:xfrm>
          <a:prstGeom prst="line">
            <a:avLst/>
          </a:prstGeom>
          <a:noFill/>
          <a:ln w="19050" cap="sq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 flipV="1">
            <a:off x="6532873" y="5777111"/>
            <a:ext cx="2183015" cy="2885"/>
          </a:xfrm>
          <a:prstGeom prst="line">
            <a:avLst/>
          </a:prstGeom>
          <a:noFill/>
          <a:ln w="19050" cap="sq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>
            <a:off x="4520581" y="5777112"/>
            <a:ext cx="1863782" cy="0"/>
          </a:xfrm>
          <a:prstGeom prst="line">
            <a:avLst/>
          </a:prstGeom>
          <a:noFill/>
          <a:ln w="19050" cap="sq">
            <a:solidFill>
              <a:srgbClr val="FF3300"/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标注 6"/>
          <p:cNvSpPr/>
          <p:nvPr/>
        </p:nvSpPr>
        <p:spPr>
          <a:xfrm>
            <a:off x="588439" y="1075557"/>
            <a:ext cx="9700826" cy="4844306"/>
          </a:xfrm>
          <a:prstGeom prst="wedgeEllipseCallout">
            <a:avLst>
              <a:gd name="adj1" fmla="val 46325"/>
              <a:gd name="adj2" fmla="val 4829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98424" y="345044"/>
            <a:ext cx="4139162" cy="616264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r>
              <a:rPr lang="zh-CN" altLang="en-US" sz="3100">
                <a:solidFill>
                  <a:schemeClr val="tx1"/>
                </a:solidFill>
                <a:cs typeface="+mn-ea"/>
                <a:sym typeface="+mn-lt"/>
              </a:rPr>
              <a:t>课堂练习</a:t>
            </a:r>
            <a:endParaRPr lang="tr-TR" altLang="zh-CN" sz="31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12" y="-46022"/>
            <a:ext cx="1669121" cy="139839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37550" y="1743438"/>
            <a:ext cx="8255746" cy="41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8" tIns="44929" rIns="89858" bIns="44929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+mj-ea"/>
                <a:ea typeface="+mj-ea"/>
              </a:rPr>
              <a:t>1.</a:t>
            </a:r>
            <a:r>
              <a:rPr lang="zh-CN" altLang="zh-CN" sz="2800">
                <a:latin typeface="+mj-ea"/>
                <a:ea typeface="+mj-ea"/>
              </a:rPr>
              <a:t>身高</a:t>
            </a:r>
            <a:r>
              <a:rPr lang="en-US" altLang="zh-CN" sz="2800">
                <a:latin typeface="+mj-ea"/>
                <a:ea typeface="+mj-ea"/>
              </a:rPr>
              <a:t>1.6</a:t>
            </a:r>
            <a:r>
              <a:rPr lang="zh-CN" altLang="zh-CN" sz="2800">
                <a:latin typeface="+mj-ea"/>
                <a:ea typeface="+mj-ea"/>
              </a:rPr>
              <a:t>米的同学站在学校的平面镜前</a:t>
            </a:r>
            <a:r>
              <a:rPr lang="en-US" altLang="zh-CN" sz="2800">
                <a:latin typeface="+mj-ea"/>
                <a:ea typeface="+mj-ea"/>
              </a:rPr>
              <a:t>1</a:t>
            </a:r>
            <a:r>
              <a:rPr lang="zh-CN" altLang="zh-CN" sz="2800">
                <a:latin typeface="+mj-ea"/>
                <a:ea typeface="+mj-ea"/>
              </a:rPr>
              <a:t>米的地方，他在镜中的像到镜面的距离</a:t>
            </a:r>
            <a:r>
              <a:rPr lang="zh-CN" altLang="zh-CN" sz="2800" u="sng">
                <a:latin typeface="+mj-ea"/>
                <a:ea typeface="+mj-ea"/>
              </a:rPr>
              <a:t>               </a:t>
            </a:r>
            <a:r>
              <a:rPr lang="zh-CN" altLang="zh-CN" sz="2800">
                <a:latin typeface="+mj-ea"/>
                <a:ea typeface="+mj-ea"/>
              </a:rPr>
              <a:t>； </a:t>
            </a:r>
            <a:r>
              <a:rPr lang="zh-CN" altLang="zh-CN" sz="2800">
                <a:latin typeface="+mj-ea"/>
                <a:ea typeface="+mj-ea"/>
              </a:rPr>
              <a:t>当他向镜面移近０</a:t>
            </a:r>
            <a:r>
              <a:rPr lang="en-US" altLang="zh-CN" sz="2800">
                <a:latin typeface="+mj-ea"/>
                <a:ea typeface="+mj-ea"/>
              </a:rPr>
              <a:t>.5</a:t>
            </a:r>
            <a:r>
              <a:rPr lang="zh-CN" altLang="zh-CN" sz="2800">
                <a:latin typeface="+mj-ea"/>
                <a:ea typeface="+mj-ea"/>
              </a:rPr>
              <a:t>米时，像也向镜面移</a:t>
            </a:r>
            <a:r>
              <a:rPr lang="zh-CN" altLang="zh-CN" sz="2800">
                <a:latin typeface="+mj-ea"/>
                <a:ea typeface="+mj-ea"/>
              </a:rPr>
              <a:t>近</a:t>
            </a:r>
            <a:r>
              <a:rPr lang="zh-CN" altLang="zh-CN" sz="2800" u="sng">
                <a:latin typeface="+mj-ea"/>
                <a:ea typeface="+mj-ea"/>
              </a:rPr>
              <a:t>                </a:t>
            </a:r>
            <a:r>
              <a:rPr lang="zh-CN" altLang="zh-CN" sz="2800">
                <a:latin typeface="+mj-ea"/>
                <a:ea typeface="+mj-ea"/>
              </a:rPr>
              <a:t>；像的高度是</a:t>
            </a:r>
            <a:r>
              <a:rPr lang="zh-CN" altLang="zh-CN" sz="2800" u="sng">
                <a:latin typeface="+mj-ea"/>
                <a:ea typeface="+mj-ea"/>
              </a:rPr>
              <a:t>               </a:t>
            </a:r>
            <a:r>
              <a:rPr lang="zh-CN" altLang="zh-CN" sz="2800">
                <a:latin typeface="+mj-ea"/>
                <a:ea typeface="+mj-ea"/>
              </a:rPr>
              <a:t>。</a:t>
            </a:r>
          </a:p>
          <a:p>
            <a:endParaRPr lang="zh-CN" altLang="zh-CN" sz="2800"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46" y="5466230"/>
            <a:ext cx="1651302" cy="107615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89633" y="2839834"/>
            <a:ext cx="656392" cy="460489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j-ea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+mj-ea"/>
              </a:rPr>
              <a:t>米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4427" y="3688807"/>
            <a:ext cx="950912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j-ea"/>
              </a:rPr>
              <a:t>0.5</a:t>
            </a:r>
            <a:r>
              <a:rPr lang="zh-CN" altLang="en-US" sz="2400">
                <a:solidFill>
                  <a:srgbClr val="FF0000"/>
                </a:solidFill>
                <a:latin typeface="+mj-ea"/>
              </a:rPr>
              <a:t>米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67932" y="4529175"/>
            <a:ext cx="950912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j-ea"/>
              </a:rPr>
              <a:t>1.6</a:t>
            </a:r>
            <a:r>
              <a:rPr lang="zh-CN" altLang="en-US" sz="2400">
                <a:solidFill>
                  <a:srgbClr val="FF0000"/>
                </a:solidFill>
                <a:latin typeface="+mj-ea"/>
              </a:rPr>
              <a:t>米</a:t>
            </a:r>
            <a:endParaRPr lang="zh-CN" altLang="en-US" sz="2400">
              <a:solidFill>
                <a:srgbClr val="FF0000"/>
              </a:solidFill>
            </a:endParaRPr>
          </a:p>
        </p:txBody>
      </p:sp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816524" y="11502238"/>
            <a:ext cx="346525" cy="266021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7115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圆角矩形 116"/>
          <p:cNvSpPr/>
          <p:nvPr/>
        </p:nvSpPr>
        <p:spPr>
          <a:xfrm>
            <a:off x="680907" y="1058347"/>
            <a:ext cx="9440232" cy="485291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98424" y="345044"/>
            <a:ext cx="4139162" cy="616264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r>
              <a:rPr lang="zh-CN" altLang="en-US" sz="3100">
                <a:solidFill>
                  <a:schemeClr val="tx1"/>
                </a:solidFill>
                <a:cs typeface="+mn-ea"/>
                <a:sym typeface="+mn-lt"/>
              </a:rPr>
              <a:t>课堂练习</a:t>
            </a:r>
            <a:endParaRPr lang="tr-TR" altLang="zh-CN" sz="31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12" y="-46022"/>
            <a:ext cx="1669121" cy="13983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46" y="5466230"/>
            <a:ext cx="1651302" cy="10761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398853" y="1592668"/>
            <a:ext cx="335359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+mj-ea"/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55857" y="1597155"/>
            <a:ext cx="8316595" cy="38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8" tIns="44929" rIns="89858" bIns="44929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2800">
                <a:solidFill>
                  <a:schemeClr val="tx1"/>
                </a:solidFill>
                <a:latin typeface="+mj-ea"/>
                <a:cs typeface="+mn-cs"/>
              </a:rPr>
              <a:t>2.</a:t>
            </a:r>
            <a:r>
              <a:rPr lang="zh-CN" altLang="zh-CN" sz="2800">
                <a:solidFill>
                  <a:schemeClr val="tx1"/>
                </a:solidFill>
                <a:latin typeface="+mj-ea"/>
                <a:cs typeface="+mn-cs"/>
              </a:rPr>
              <a:t>小丑在平面镜中的像，图中正确的是（       ）</a:t>
            </a:r>
          </a:p>
        </p:txBody>
      </p:sp>
      <p:pic>
        <p:nvPicPr>
          <p:cNvPr id="13" name="Picture 3" descr="小丑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95" y="2709850"/>
            <a:ext cx="1188085" cy="98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 descr="小丑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920" y="2937868"/>
            <a:ext cx="742553" cy="60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小丑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861" y="2605343"/>
            <a:ext cx="741007" cy="10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小丑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4208" y="2605343"/>
            <a:ext cx="744100" cy="10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 descr="小丑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861" y="4166827"/>
            <a:ext cx="816808" cy="10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0" descr="小丑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301" y="4166827"/>
            <a:ext cx="741007" cy="10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 descr="小丑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159" y="4059926"/>
            <a:ext cx="965319" cy="10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" descr="小丑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2074" y="4743979"/>
            <a:ext cx="965319" cy="98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299" y="2555190"/>
            <a:ext cx="311900" cy="12466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299" y="4142716"/>
            <a:ext cx="311900" cy="1246606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691" y="4147632"/>
            <a:ext cx="311900" cy="1246606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087" y="2579058"/>
            <a:ext cx="311900" cy="1246606"/>
          </a:xfrm>
          <a:prstGeom prst="rect">
            <a:avLst/>
          </a:prstGeom>
        </p:spPr>
      </p:pic>
      <p:sp>
        <p:nvSpPr>
          <p:cNvPr id="115" name="矩形 114"/>
          <p:cNvSpPr/>
          <p:nvPr/>
        </p:nvSpPr>
        <p:spPr>
          <a:xfrm>
            <a:off x="1649323" y="2348814"/>
            <a:ext cx="335359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latin typeface="+mj-ea"/>
              </a:rPr>
              <a:t>A</a:t>
            </a:r>
            <a:endParaRPr lang="zh-CN" altLang="en-US" sz="2400"/>
          </a:p>
        </p:txBody>
      </p:sp>
      <p:sp>
        <p:nvSpPr>
          <p:cNvPr id="116" name="矩形 115"/>
          <p:cNvSpPr/>
          <p:nvPr/>
        </p:nvSpPr>
        <p:spPr>
          <a:xfrm>
            <a:off x="1649323" y="4058966"/>
            <a:ext cx="335359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latin typeface="+mj-ea"/>
              </a:rPr>
              <a:t>C</a:t>
            </a:r>
            <a:endParaRPr lang="zh-CN" altLang="en-US" sz="2400"/>
          </a:p>
        </p:txBody>
      </p:sp>
      <p:sp>
        <p:nvSpPr>
          <p:cNvPr id="119" name="矩形 118"/>
          <p:cNvSpPr/>
          <p:nvPr/>
        </p:nvSpPr>
        <p:spPr>
          <a:xfrm>
            <a:off x="5794971" y="2249362"/>
            <a:ext cx="335359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latin typeface="+mj-ea"/>
              </a:rPr>
              <a:t>B</a:t>
            </a:r>
            <a:endParaRPr lang="zh-CN" altLang="en-US" sz="2400"/>
          </a:p>
        </p:txBody>
      </p:sp>
      <p:sp>
        <p:nvSpPr>
          <p:cNvPr id="120" name="矩形 119"/>
          <p:cNvSpPr/>
          <p:nvPr/>
        </p:nvSpPr>
        <p:spPr>
          <a:xfrm>
            <a:off x="5802136" y="3994084"/>
            <a:ext cx="335359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en-US" altLang="zh-CN" sz="2400">
                <a:latin typeface="+mj-ea"/>
              </a:rPr>
              <a:t>D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1817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形标注 12"/>
          <p:cNvSpPr/>
          <p:nvPr/>
        </p:nvSpPr>
        <p:spPr>
          <a:xfrm>
            <a:off x="1210919" y="1048182"/>
            <a:ext cx="7959262" cy="4372623"/>
          </a:xfrm>
          <a:prstGeom prst="wedgeEllipseCallout">
            <a:avLst>
              <a:gd name="adj1" fmla="val 46625"/>
              <a:gd name="adj2" fmla="val 40668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98424" y="345044"/>
            <a:ext cx="4139162" cy="616264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r>
              <a:rPr lang="zh-CN" altLang="en-US" sz="3100">
                <a:solidFill>
                  <a:schemeClr val="tx1"/>
                </a:solidFill>
                <a:cs typeface="+mn-ea"/>
                <a:sym typeface="+mn-lt"/>
              </a:rPr>
              <a:t>课堂练习</a:t>
            </a:r>
            <a:endParaRPr lang="tr-TR" altLang="zh-CN" sz="31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12" y="-46022"/>
            <a:ext cx="1669121" cy="139839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71570" y="1785303"/>
            <a:ext cx="6998610" cy="74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8" tIns="44929" rIns="89858" bIns="44929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800">
                <a:latin typeface="+mj-ea"/>
                <a:ea typeface="+mj-ea"/>
              </a:rPr>
              <a:t>3.</a:t>
            </a:r>
            <a:r>
              <a:rPr lang="zh-CN" altLang="en-US" sz="2800">
                <a:latin typeface="+mj-ea"/>
                <a:ea typeface="+mj-ea"/>
              </a:rPr>
              <a:t>作出物体</a:t>
            </a:r>
            <a:r>
              <a:rPr lang="en-US" altLang="zh-CN" sz="2800">
                <a:latin typeface="+mj-ea"/>
                <a:ea typeface="+mj-ea"/>
              </a:rPr>
              <a:t>AB</a:t>
            </a:r>
            <a:r>
              <a:rPr lang="zh-CN" altLang="en-US" sz="2800">
                <a:latin typeface="+mj-ea"/>
                <a:ea typeface="+mj-ea"/>
              </a:rPr>
              <a:t>经平面镜后所成的像</a:t>
            </a:r>
            <a:r>
              <a:rPr lang="en-US" altLang="zh-CN" sz="2800">
                <a:latin typeface="+mj-ea"/>
                <a:ea typeface="+mj-ea"/>
              </a:rPr>
              <a:t>A′B </a:t>
            </a:r>
            <a:r>
              <a:rPr lang="en-US" altLang="zh-CN" sz="2800">
                <a:latin typeface="+mj-ea"/>
                <a:ea typeface="+mj-ea"/>
              </a:rPr>
              <a:t>′</a:t>
            </a:r>
            <a:endParaRPr lang="en-US" altLang="zh-CN" sz="2800"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40" y="5338031"/>
            <a:ext cx="1651302" cy="107615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52258" y="2676024"/>
            <a:ext cx="3031492" cy="1746703"/>
            <a:chOff x="838200" y="2743200"/>
            <a:chExt cx="1828800" cy="1066800"/>
          </a:xfrm>
        </p:grpSpPr>
        <p:grpSp>
          <p:nvGrpSpPr>
            <p:cNvPr id="7" name="Group 3"/>
            <p:cNvGrpSpPr/>
            <p:nvPr/>
          </p:nvGrpSpPr>
          <p:grpSpPr>
            <a:xfrm rot="-7800">
              <a:off x="838200" y="3657600"/>
              <a:ext cx="1828800" cy="152400"/>
              <a:chOff x="1776" y="2784"/>
              <a:chExt cx="1440" cy="96"/>
            </a:xfrm>
          </p:grpSpPr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>
                <a:off x="1824" y="2784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H="1">
                <a:off x="1776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1872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>
                <a:off x="1968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2064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H="1">
                <a:off x="2160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H="1">
                <a:off x="2256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H="1">
                <a:off x="2352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H="1">
                <a:off x="2448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2544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H="1">
                <a:off x="2640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2736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H="1">
                <a:off x="2832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2928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3024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3120" y="278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 flipV="1">
              <a:off x="1447800" y="3048000"/>
              <a:ext cx="5334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60"/>
            <p:cNvSpPr txBox="1">
              <a:spLocks noChangeArrowheads="1"/>
            </p:cNvSpPr>
            <p:nvPr/>
          </p:nvSpPr>
          <p:spPr bwMode="auto">
            <a:xfrm>
              <a:off x="1066800" y="2971800"/>
              <a:ext cx="457200" cy="22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/>
          </p:nvSpPr>
          <p:spPr bwMode="auto">
            <a:xfrm>
              <a:off x="1981200" y="2743200"/>
              <a:ext cx="457200" cy="22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2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/>
          <p:cNvSpPr txBox="1"/>
          <p:nvPr/>
        </p:nvSpPr>
        <p:spPr>
          <a:xfrm>
            <a:off x="5102597" y="770189"/>
            <a:ext cx="569398" cy="460067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algn="r"/>
            <a:r>
              <a:rPr lang="tr-TR" sz="2400">
                <a:cs typeface="+mn-ea"/>
                <a:sym typeface="+mn-lt"/>
              </a:rPr>
              <a:t>01.</a:t>
            </a:r>
            <a:endParaRPr lang="en-US" sz="2400">
              <a:cs typeface="+mn-ea"/>
              <a:sym typeface="+mn-lt"/>
            </a:endParaRPr>
          </a:p>
        </p:txBody>
      </p:sp>
      <p:sp>
        <p:nvSpPr>
          <p:cNvPr id="48" name="TextBox 15"/>
          <p:cNvSpPr txBox="1"/>
          <p:nvPr/>
        </p:nvSpPr>
        <p:spPr>
          <a:xfrm>
            <a:off x="6319444" y="618155"/>
            <a:ext cx="4526268" cy="737646"/>
          </a:xfrm>
          <a:prstGeom prst="rect">
            <a:avLst/>
          </a:prstGeom>
          <a:noFill/>
        </p:spPr>
        <p:txBody>
          <a:bodyPr wrap="square" lIns="89858" tIns="44929" rIns="89858" bIns="44929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cs typeface="+mn-ea"/>
                <a:sym typeface="+mn-lt"/>
              </a:rPr>
              <a:t>什么是平面镜？</a:t>
            </a:r>
            <a:endParaRPr lang="tr-TR" sz="2800">
              <a:cs typeface="+mn-ea"/>
              <a:sym typeface="+mn-lt"/>
            </a:endParaRPr>
          </a:p>
        </p:txBody>
      </p:sp>
      <p:cxnSp>
        <p:nvCxnSpPr>
          <p:cNvPr id="49" name="Straight Connector 5"/>
          <p:cNvCxnSpPr/>
          <p:nvPr/>
        </p:nvCxnSpPr>
        <p:spPr>
          <a:xfrm flipH="1">
            <a:off x="5900441" y="645064"/>
            <a:ext cx="0" cy="7107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/>
          <p:cNvSpPr txBox="1"/>
          <p:nvPr/>
        </p:nvSpPr>
        <p:spPr>
          <a:xfrm>
            <a:off x="5110633" y="1908660"/>
            <a:ext cx="569398" cy="460067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algn="r"/>
            <a:r>
              <a:rPr lang="tr-TR" sz="2400">
                <a:cs typeface="+mn-ea"/>
                <a:sym typeface="+mn-lt"/>
              </a:rPr>
              <a:t>02.</a:t>
            </a:r>
            <a:endParaRPr lang="en-US" sz="2400">
              <a:cs typeface="+mn-ea"/>
              <a:sym typeface="+mn-lt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6319443" y="1753557"/>
            <a:ext cx="4526268" cy="737646"/>
          </a:xfrm>
          <a:prstGeom prst="rect">
            <a:avLst/>
          </a:prstGeom>
          <a:noFill/>
        </p:spPr>
        <p:txBody>
          <a:bodyPr wrap="square" lIns="89858" tIns="44929" rIns="89858" bIns="44929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cs typeface="+mn-ea"/>
                <a:sym typeface="+mn-lt"/>
              </a:rPr>
              <a:t>平面镜成像特点的探究</a:t>
            </a:r>
            <a:endParaRPr lang="tr-TR" sz="2800">
              <a:cs typeface="+mn-ea"/>
              <a:sym typeface="+mn-lt"/>
            </a:endParaRPr>
          </a:p>
        </p:txBody>
      </p:sp>
      <p:cxnSp>
        <p:nvCxnSpPr>
          <p:cNvPr id="52" name="Straight Connector 10"/>
          <p:cNvCxnSpPr/>
          <p:nvPr/>
        </p:nvCxnSpPr>
        <p:spPr>
          <a:xfrm flipH="1">
            <a:off x="5908093" y="1785509"/>
            <a:ext cx="0" cy="7107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1"/>
          <p:cNvSpPr txBox="1"/>
          <p:nvPr/>
        </p:nvSpPr>
        <p:spPr>
          <a:xfrm>
            <a:off x="5128003" y="3047132"/>
            <a:ext cx="569398" cy="460067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algn="r"/>
            <a:r>
              <a:rPr lang="tr-TR" sz="2400">
                <a:cs typeface="+mn-ea"/>
                <a:sym typeface="+mn-lt"/>
              </a:rPr>
              <a:t>03.</a:t>
            </a:r>
            <a:endParaRPr lang="en-US" sz="2400">
              <a:cs typeface="+mn-ea"/>
              <a:sym typeface="+mn-lt"/>
            </a:endParaRPr>
          </a:p>
        </p:txBody>
      </p:sp>
      <p:sp>
        <p:nvSpPr>
          <p:cNvPr id="54" name="TextBox 12"/>
          <p:cNvSpPr txBox="1"/>
          <p:nvPr/>
        </p:nvSpPr>
        <p:spPr>
          <a:xfrm>
            <a:off x="6319442" y="2923600"/>
            <a:ext cx="4526268" cy="700528"/>
          </a:xfrm>
          <a:prstGeom prst="rect">
            <a:avLst/>
          </a:prstGeom>
          <a:noFill/>
        </p:spPr>
        <p:txBody>
          <a:bodyPr wrap="square" lIns="89858" tIns="44929" rIns="89858" bIns="44929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cs typeface="+mn-ea"/>
                <a:sym typeface="+mn-lt"/>
              </a:rPr>
              <a:t>平面镜成像的原理</a:t>
            </a:r>
            <a:endParaRPr lang="tr-TR" sz="2800">
              <a:cs typeface="+mn-ea"/>
              <a:sym typeface="+mn-lt"/>
            </a:endParaRPr>
          </a:p>
        </p:txBody>
      </p:sp>
      <p:cxnSp>
        <p:nvCxnSpPr>
          <p:cNvPr id="55" name="Straight Connector 13"/>
          <p:cNvCxnSpPr/>
          <p:nvPr/>
        </p:nvCxnSpPr>
        <p:spPr>
          <a:xfrm flipH="1">
            <a:off x="5908093" y="2963086"/>
            <a:ext cx="0" cy="7107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6"/>
          <p:cNvSpPr txBox="1"/>
          <p:nvPr/>
        </p:nvSpPr>
        <p:spPr>
          <a:xfrm>
            <a:off x="2478876" y="2259835"/>
            <a:ext cx="800807" cy="583178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algn="r"/>
            <a:r>
              <a:rPr lang="tr-TR" sz="1600">
                <a:solidFill>
                  <a:schemeClr val="bg1"/>
                </a:solidFill>
                <a:cs typeface="+mn-ea"/>
                <a:sym typeface="+mn-lt"/>
              </a:rPr>
              <a:t>BULLET</a:t>
            </a:r>
          </a:p>
          <a:p>
            <a:pPr algn="r"/>
            <a:r>
              <a:rPr lang="tr-TR" sz="1600">
                <a:solidFill>
                  <a:schemeClr val="bg1"/>
                </a:solidFill>
                <a:cs typeface="+mn-ea"/>
                <a:sym typeface="+mn-lt"/>
              </a:rPr>
              <a:t>POINTS</a:t>
            </a:r>
          </a:p>
        </p:txBody>
      </p:sp>
      <p:sp>
        <p:nvSpPr>
          <p:cNvPr id="58" name="TextBox 11"/>
          <p:cNvSpPr txBox="1"/>
          <p:nvPr/>
        </p:nvSpPr>
        <p:spPr>
          <a:xfrm>
            <a:off x="5153591" y="4181580"/>
            <a:ext cx="569398" cy="460067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algn="r"/>
            <a:r>
              <a:rPr lang="tr-TR" sz="2400">
                <a:cs typeface="+mn-ea"/>
                <a:sym typeface="+mn-lt"/>
              </a:rPr>
              <a:t>0</a:t>
            </a:r>
            <a:r>
              <a:rPr lang="en-US" altLang="zh-CN" sz="2400">
                <a:cs typeface="+mn-ea"/>
                <a:sym typeface="+mn-lt"/>
              </a:rPr>
              <a:t>4</a:t>
            </a:r>
            <a:r>
              <a:rPr lang="tr-TR" sz="2400">
                <a:cs typeface="+mn-ea"/>
                <a:sym typeface="+mn-lt"/>
              </a:rPr>
              <a:t>.</a:t>
            </a:r>
            <a:endParaRPr lang="en-US" sz="2400">
              <a:cs typeface="+mn-ea"/>
              <a:sym typeface="+mn-lt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6319442" y="4056525"/>
            <a:ext cx="4526268" cy="700528"/>
          </a:xfrm>
          <a:prstGeom prst="rect">
            <a:avLst/>
          </a:prstGeom>
          <a:noFill/>
        </p:spPr>
        <p:txBody>
          <a:bodyPr wrap="square" lIns="89858" tIns="44929" rIns="89858" bIns="44929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cs typeface="+mn-ea"/>
                <a:sym typeface="+mn-lt"/>
              </a:rPr>
              <a:t>平面镜成像作图</a:t>
            </a:r>
            <a:endParaRPr lang="tr-TR" sz="2800">
              <a:cs typeface="+mn-ea"/>
              <a:sym typeface="+mn-lt"/>
            </a:endParaRPr>
          </a:p>
        </p:txBody>
      </p:sp>
      <p:cxnSp>
        <p:nvCxnSpPr>
          <p:cNvPr id="60" name="Straight Connector 13"/>
          <p:cNvCxnSpPr/>
          <p:nvPr/>
        </p:nvCxnSpPr>
        <p:spPr>
          <a:xfrm flipH="1">
            <a:off x="5915744" y="4099963"/>
            <a:ext cx="0" cy="7107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菱形 16"/>
          <p:cNvSpPr/>
          <p:nvPr/>
        </p:nvSpPr>
        <p:spPr>
          <a:xfrm>
            <a:off x="809331" y="1479749"/>
            <a:ext cx="3287794" cy="3365308"/>
          </a:xfrm>
          <a:prstGeom prst="diamond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solidFill>
                <a:srgbClr val="FF0000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808618" y="1780847"/>
            <a:ext cx="3257182" cy="3333974"/>
          </a:xfrm>
          <a:prstGeom prst="diamond">
            <a:avLst/>
          </a:prstGeom>
          <a:noFill/>
          <a:ln w="3175">
            <a:solidFill>
              <a:schemeClr val="bg1">
                <a:lumMod val="5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>
              <a:solidFill>
                <a:srgbClr val="413B39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0134" y="2389807"/>
            <a:ext cx="1079686" cy="1934055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zh-CN" altLang="en-US" sz="5900">
                <a:solidFill>
                  <a:srgbClr val="413B3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5193597" y="5314505"/>
            <a:ext cx="569398" cy="460067"/>
          </a:xfrm>
          <a:prstGeom prst="rect">
            <a:avLst/>
          </a:prstGeom>
          <a:noFill/>
        </p:spPr>
        <p:txBody>
          <a:bodyPr wrap="none" lIns="89858" tIns="44929" rIns="89858" bIns="44929" rtlCol="0">
            <a:spAutoFit/>
          </a:bodyPr>
          <a:lstStyle/>
          <a:p>
            <a:pPr algn="r"/>
            <a:r>
              <a:rPr lang="tr-TR" sz="2400">
                <a:cs typeface="+mn-ea"/>
                <a:sym typeface="+mn-lt"/>
              </a:rPr>
              <a:t>0</a:t>
            </a:r>
            <a:r>
              <a:rPr lang="en-US" altLang="zh-CN" sz="2400">
                <a:cs typeface="+mn-ea"/>
                <a:sym typeface="+mn-lt"/>
              </a:rPr>
              <a:t>5</a:t>
            </a:r>
            <a:r>
              <a:rPr lang="tr-TR" sz="2400">
                <a:cs typeface="+mn-ea"/>
                <a:sym typeface="+mn-lt"/>
              </a:rPr>
              <a:t>.</a:t>
            </a:r>
            <a:endParaRPr lang="en-US" sz="2400">
              <a:cs typeface="+mn-ea"/>
              <a:sym typeface="+mn-lt"/>
            </a:endParaRPr>
          </a:p>
        </p:txBody>
      </p:sp>
      <p:sp>
        <p:nvSpPr>
          <p:cNvPr id="21" name="TextBox 12"/>
          <p:cNvSpPr txBox="1"/>
          <p:nvPr/>
        </p:nvSpPr>
        <p:spPr>
          <a:xfrm>
            <a:off x="6319442" y="5194485"/>
            <a:ext cx="4526268" cy="700528"/>
          </a:xfrm>
          <a:prstGeom prst="rect">
            <a:avLst/>
          </a:prstGeom>
          <a:noFill/>
        </p:spPr>
        <p:txBody>
          <a:bodyPr wrap="square" lIns="89858" tIns="44929" rIns="89858" bIns="44929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cs typeface="+mn-ea"/>
                <a:sym typeface="+mn-lt"/>
              </a:rPr>
              <a:t>平面镜的生活应用</a:t>
            </a:r>
            <a:endParaRPr lang="tr-TR" sz="2800">
              <a:cs typeface="+mn-ea"/>
              <a:sym typeface="+mn-lt"/>
            </a:endParaRPr>
          </a:p>
        </p:txBody>
      </p:sp>
      <p:cxnSp>
        <p:nvCxnSpPr>
          <p:cNvPr id="22" name="Straight Connector 13"/>
          <p:cNvCxnSpPr/>
          <p:nvPr/>
        </p:nvCxnSpPr>
        <p:spPr>
          <a:xfrm flipH="1">
            <a:off x="5915744" y="5314505"/>
            <a:ext cx="0" cy="71073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with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3" grpId="0"/>
      <p:bldP spid="54" grpId="0"/>
      <p:bldP spid="57" grpId="0"/>
      <p:bldP spid="58" grpId="0"/>
      <p:bldP spid="59" grpId="0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形标注 12"/>
          <p:cNvSpPr/>
          <p:nvPr/>
        </p:nvSpPr>
        <p:spPr>
          <a:xfrm>
            <a:off x="747441" y="1091847"/>
            <a:ext cx="9797857" cy="4844306"/>
          </a:xfrm>
          <a:prstGeom prst="wedgeEllipseCallout">
            <a:avLst>
              <a:gd name="adj1" fmla="val 46325"/>
              <a:gd name="adj2" fmla="val 4829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298424" y="345044"/>
            <a:ext cx="4139162" cy="616264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r>
              <a:rPr lang="zh-CN" altLang="en-US" sz="3100">
                <a:solidFill>
                  <a:schemeClr val="tx1"/>
                </a:solidFill>
                <a:cs typeface="+mn-ea"/>
                <a:sym typeface="+mn-lt"/>
              </a:rPr>
              <a:t>课堂练习</a:t>
            </a:r>
            <a:endParaRPr lang="tr-TR" altLang="zh-CN" sz="31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12" y="-46022"/>
            <a:ext cx="1669121" cy="1398394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46527" y="1597030"/>
            <a:ext cx="7318049" cy="11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58" tIns="44929" rIns="89858" bIns="44929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800">
                <a:latin typeface="+mj-ea"/>
                <a:ea typeface="+mj-ea"/>
              </a:rPr>
              <a:t>思考：如</a:t>
            </a:r>
            <a:r>
              <a:rPr lang="zh-CN" altLang="en-US" sz="2800">
                <a:latin typeface="+mj-ea"/>
                <a:ea typeface="+mj-ea"/>
              </a:rPr>
              <a:t>图是从平面镜中看到的一</a:t>
            </a:r>
            <a:r>
              <a:rPr lang="zh-CN" altLang="en-US" sz="2800">
                <a:latin typeface="+mj-ea"/>
                <a:ea typeface="+mj-ea"/>
              </a:rPr>
              <a:t>台钟的</a:t>
            </a:r>
            <a:r>
              <a:rPr lang="zh-CN" altLang="en-US" sz="2800">
                <a:latin typeface="+mj-ea"/>
                <a:ea typeface="+mj-ea"/>
              </a:rPr>
              <a:t>指针位置，此时钟所指的实际时刻是（     ）</a:t>
            </a:r>
          </a:p>
          <a:p>
            <a:pPr>
              <a:lnSpc>
                <a:spcPct val="150000"/>
              </a:lnSpc>
            </a:pPr>
            <a:endParaRPr lang="zh-CN" altLang="zh-CN" sz="2800">
              <a:latin typeface="+mj-ea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46" y="5466230"/>
            <a:ext cx="1651302" cy="10761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77" y="3078942"/>
            <a:ext cx="1767429" cy="1603865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23401" y="2966625"/>
            <a:ext cx="3044468" cy="4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+mn-ea"/>
              </a:rPr>
              <a:t>A</a:t>
            </a:r>
            <a:r>
              <a:rPr lang="zh-CN" altLang="en-US" sz="2400">
                <a:latin typeface="+mn-ea"/>
              </a:rPr>
              <a:t>、</a:t>
            </a:r>
            <a:r>
              <a:rPr lang="en-US" altLang="zh-CN" sz="2400">
                <a:latin typeface="+mn-ea"/>
              </a:rPr>
              <a:t>8</a:t>
            </a:r>
            <a:r>
              <a:rPr lang="zh-CN" altLang="en-US" sz="2400">
                <a:latin typeface="+mn-ea"/>
              </a:rPr>
              <a:t>点</a:t>
            </a:r>
            <a:r>
              <a:rPr lang="en-US" altLang="zh-CN" sz="2400">
                <a:latin typeface="+mn-ea"/>
              </a:rPr>
              <a:t>20</a:t>
            </a:r>
            <a:r>
              <a:rPr lang="zh-CN" altLang="en-US" sz="2400">
                <a:latin typeface="+mn-ea"/>
              </a:rPr>
              <a:t>分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23401" y="3574673"/>
            <a:ext cx="3044468" cy="4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+mn-ea"/>
              </a:rPr>
              <a:t>B</a:t>
            </a:r>
            <a:r>
              <a:rPr lang="zh-CN" altLang="en-US" sz="2400">
                <a:latin typeface="+mn-ea"/>
              </a:rPr>
              <a:t>、</a:t>
            </a:r>
            <a:r>
              <a:rPr lang="en-US" altLang="zh-CN" sz="2400">
                <a:latin typeface="+mn-ea"/>
              </a:rPr>
              <a:t>4</a:t>
            </a:r>
            <a:r>
              <a:rPr lang="zh-CN" altLang="en-US" sz="2400">
                <a:latin typeface="+mn-ea"/>
              </a:rPr>
              <a:t>点</a:t>
            </a:r>
            <a:r>
              <a:rPr lang="en-US" altLang="zh-CN" sz="2400">
                <a:latin typeface="+mn-ea"/>
              </a:rPr>
              <a:t>20</a:t>
            </a:r>
            <a:r>
              <a:rPr lang="zh-CN" altLang="en-US" sz="2400">
                <a:latin typeface="+mn-ea"/>
              </a:rPr>
              <a:t>分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623401" y="4334732"/>
            <a:ext cx="3044468" cy="4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+mn-ea"/>
              </a:rPr>
              <a:t>C</a:t>
            </a:r>
            <a:r>
              <a:rPr lang="zh-CN" altLang="en-US" sz="2400">
                <a:latin typeface="+mn-ea"/>
              </a:rPr>
              <a:t>、</a:t>
            </a:r>
            <a:r>
              <a:rPr lang="en-US" altLang="zh-CN" sz="2400">
                <a:latin typeface="+mn-ea"/>
              </a:rPr>
              <a:t>3</a:t>
            </a:r>
            <a:r>
              <a:rPr lang="zh-CN" altLang="en-US" sz="2400">
                <a:latin typeface="+mn-ea"/>
              </a:rPr>
              <a:t>点</a:t>
            </a:r>
            <a:r>
              <a:rPr lang="en-US" altLang="zh-CN" sz="2400">
                <a:latin typeface="+mn-ea"/>
              </a:rPr>
              <a:t>40</a:t>
            </a:r>
            <a:r>
              <a:rPr lang="zh-CN" altLang="en-US" sz="2400">
                <a:latin typeface="+mn-ea"/>
              </a:rPr>
              <a:t>分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623401" y="4942780"/>
            <a:ext cx="3044468" cy="46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+mn-ea"/>
              </a:rPr>
              <a:t>D</a:t>
            </a:r>
            <a:r>
              <a:rPr lang="zh-CN" altLang="en-US" sz="2400">
                <a:latin typeface="+mn-ea"/>
              </a:rPr>
              <a:t>、</a:t>
            </a:r>
            <a:r>
              <a:rPr lang="en-US" altLang="zh-CN" sz="2400">
                <a:latin typeface="+mn-ea"/>
              </a:rPr>
              <a:t>10</a:t>
            </a:r>
            <a:r>
              <a:rPr lang="zh-CN" altLang="en-US" sz="2400">
                <a:latin typeface="+mn-ea"/>
              </a:rPr>
              <a:t>点</a:t>
            </a:r>
            <a:r>
              <a:rPr lang="en-US" altLang="zh-CN" sz="2400">
                <a:latin typeface="+mn-ea"/>
              </a:rPr>
              <a:t>40</a:t>
            </a:r>
            <a:r>
              <a:rPr lang="zh-CN" altLang="en-US" sz="2400">
                <a:latin typeface="+mn-ea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4971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53552" y="272741"/>
            <a:ext cx="4139162" cy="616264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r>
              <a:rPr lang="zh-CN" altLang="en-US" sz="3100">
                <a:solidFill>
                  <a:schemeClr val="tx1"/>
                </a:solidFill>
                <a:cs typeface="+mn-ea"/>
                <a:sym typeface="+mn-lt"/>
              </a:rPr>
              <a:t>课堂总结</a:t>
            </a:r>
            <a:endParaRPr lang="tr-TR" altLang="zh-CN" sz="310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75" y="-162553"/>
            <a:ext cx="1873685" cy="1917859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589404" y="1487223"/>
            <a:ext cx="8272933" cy="5084673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843224" y="1631803"/>
            <a:ext cx="47644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1.</a:t>
            </a:r>
            <a:r>
              <a:rPr lang="zh-CN" altLang="en-US" sz="2500"/>
              <a:t> 什么是平面、像？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843224" y="2283811"/>
            <a:ext cx="47644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2</a:t>
            </a:r>
            <a:r>
              <a:rPr lang="en-US" altLang="zh-CN" sz="2500"/>
              <a:t>.</a:t>
            </a:r>
            <a:r>
              <a:rPr lang="zh-CN" altLang="en-US" sz="2500"/>
              <a:t>实验</a:t>
            </a:r>
            <a:r>
              <a:rPr lang="zh-CN" altLang="en-US" sz="2500"/>
              <a:t>：</a:t>
            </a:r>
            <a:r>
              <a:rPr lang="zh-CN" altLang="en-US" sz="2500"/>
              <a:t>探究平面镜成像的特点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843224" y="3037726"/>
            <a:ext cx="47644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3.</a:t>
            </a:r>
            <a:r>
              <a:rPr lang="zh-CN" altLang="en-US" sz="2500"/>
              <a:t> 平面镜成像特点：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405295" y="3553720"/>
            <a:ext cx="47644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500">
                <a:solidFill>
                  <a:srgbClr val="FF0000"/>
                </a:solidFill>
              </a:rPr>
              <a:t>等大、等距、对称、虚像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843224" y="4205729"/>
            <a:ext cx="47644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4.</a:t>
            </a:r>
            <a:r>
              <a:rPr lang="zh-CN" altLang="en-US" sz="2500"/>
              <a:t> 平面镜成像原理：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343649" y="4708907"/>
            <a:ext cx="47644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500">
                <a:solidFill>
                  <a:srgbClr val="FF0000"/>
                </a:solidFill>
              </a:rPr>
              <a:t>光的反射</a:t>
            </a:r>
            <a:endParaRPr lang="zh-CN" altLang="en-US" sz="2500">
              <a:solidFill>
                <a:srgbClr val="FF0000"/>
              </a:solidFill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843224" y="5358135"/>
            <a:ext cx="47644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5.</a:t>
            </a:r>
            <a:r>
              <a:rPr lang="zh-CN" altLang="en-US" sz="2500"/>
              <a:t> 平面镜应用：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3650" y="5861313"/>
            <a:ext cx="2028130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镜子、潜望艇</a:t>
            </a:r>
          </a:p>
        </p:txBody>
      </p:sp>
    </p:spTree>
    <p:extLst>
      <p:ext uri="{BB962C8B-B14F-4D97-AF65-F5344CB8AC3E}">
        <p14:creationId xmlns:p14="http://schemas.microsoft.com/office/powerpoint/2010/main" val="33810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0710" y="3063033"/>
            <a:ext cx="4578808" cy="1442867"/>
          </a:xfrm>
          <a:prstGeom prst="rect">
            <a:avLst/>
          </a:prstGeom>
          <a:noFill/>
        </p:spPr>
        <p:txBody>
          <a:bodyPr wrap="none" lIns="89858" tIns="44929" rIns="89858" bIns="44929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8600" b="1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r="5400000" sy="-100000" algn="bl" rotWithShape="0"/>
                </a:effectLst>
              </a:rPr>
              <a:t>谢谢观看</a:t>
            </a:r>
            <a:endParaRPr lang="zh-CN" altLang="en-US" sz="8600" b="1">
              <a:ln w="12700">
                <a:solidFill>
                  <a:sysClr val="windowText" lastClr="00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8"/>
          <p:cNvSpPr txBox="1">
            <a:spLocks noChangeArrowheads="1"/>
          </p:cNvSpPr>
          <p:nvPr/>
        </p:nvSpPr>
        <p:spPr bwMode="auto">
          <a:xfrm>
            <a:off x="4097773" y="1048155"/>
            <a:ext cx="3092953" cy="73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500">
                <a:solidFill>
                  <a:srgbClr val="92B5C2"/>
                </a:solidFill>
                <a:latin typeface="Agency FB" panose="020B0503020202020204" pitchFamily="34" charset="0"/>
              </a:rPr>
              <a:t>01</a:t>
            </a:r>
            <a:endParaRPr lang="zh-CN" altLang="en-US" sz="2350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文本框 11"/>
          <p:cNvSpPr txBox="1">
            <a:spLocks noChangeArrowheads="1"/>
          </p:cNvSpPr>
          <p:nvPr/>
        </p:nvSpPr>
        <p:spPr bwMode="auto">
          <a:xfrm>
            <a:off x="3406060" y="4603446"/>
            <a:ext cx="4753798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4800" b="1">
                <a:solidFill>
                  <a:srgbClr val="78AF74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什么是平面镜</a:t>
            </a:r>
          </a:p>
        </p:txBody>
      </p:sp>
    </p:spTree>
    <p:extLst>
      <p:ext uri="{BB962C8B-B14F-4D97-AF65-F5344CB8AC3E}">
        <p14:creationId xmlns:p14="http://schemas.microsoft.com/office/powerpoint/2010/main" val="2658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" y="3335215"/>
            <a:ext cx="4251011" cy="307305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629425" y="1712122"/>
            <a:ext cx="6903738" cy="3001459"/>
          </a:xfrm>
          <a:prstGeom prst="roundRect">
            <a:avLst/>
          </a:prstGeom>
          <a:solidFill>
            <a:srgbClr val="E7F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84960" y="2506333"/>
            <a:ext cx="6850053" cy="5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/>
              <a:t>我们将表</a:t>
            </a:r>
            <a:r>
              <a:rPr lang="zh-CN" altLang="en-US" sz="3100" b="1"/>
              <a:t>面</a:t>
            </a:r>
            <a:r>
              <a:rPr lang="zh-CN" altLang="en-US" sz="3100" b="1"/>
              <a:t>光滑</a:t>
            </a:r>
            <a:r>
              <a:rPr lang="zh-CN" altLang="en-US" sz="3100" b="1"/>
              <a:t>的镜子叫做</a:t>
            </a:r>
            <a:r>
              <a:rPr lang="zh-CN" altLang="en-US" sz="3100" b="1">
                <a:solidFill>
                  <a:srgbClr val="FF3300"/>
                </a:solidFill>
              </a:rPr>
              <a:t>平面镜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5754" y="3460796"/>
            <a:ext cx="6214242" cy="5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/>
              <a:t>把</a:t>
            </a:r>
            <a:r>
              <a:rPr lang="zh-CN" altLang="en-US" sz="3100" b="1"/>
              <a:t>镜子中物体的“面孔”</a:t>
            </a:r>
            <a:r>
              <a:rPr lang="zh-CN" altLang="en-US" sz="3100" b="1"/>
              <a:t>叫做</a:t>
            </a:r>
            <a:r>
              <a:rPr lang="zh-CN" altLang="en-US" sz="3100" b="1">
                <a:solidFill>
                  <a:srgbClr val="FF3300"/>
                </a:solidFill>
              </a:rPr>
              <a:t>像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6487" y="156120"/>
            <a:ext cx="4999344" cy="1125607"/>
            <a:chOff x="191370" y="156519"/>
            <a:chExt cx="5130273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349106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340119" y="1004268"/>
              <a:ext cx="3981524" cy="4571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18714" y="271856"/>
              <a:ext cx="3239229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什么</a:t>
              </a:r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是平面镜</a:t>
              </a:r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？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14591" y="31916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1</a:t>
              </a:r>
              <a:endParaRPr lang="zh-CN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29802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741" y="3653580"/>
            <a:ext cx="4251011" cy="307305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86487" y="156120"/>
            <a:ext cx="4999344" cy="1125607"/>
            <a:chOff x="191370" y="156519"/>
            <a:chExt cx="5130273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349106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340119" y="1004268"/>
              <a:ext cx="3981524" cy="4571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18714" y="271856"/>
              <a:ext cx="3239229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什么</a:t>
              </a:r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是平面镜</a:t>
              </a:r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？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14591" y="31916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1</a:t>
              </a:r>
              <a:endParaRPr lang="zh-CN" altLang="en-US" sz="280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115" y="1626241"/>
            <a:ext cx="4592927" cy="304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733">
            <a:off x="6969823" y="2767469"/>
            <a:ext cx="4053409" cy="3111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88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71" y="395032"/>
            <a:ext cx="1643498" cy="16930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90" y="3822780"/>
            <a:ext cx="2916493" cy="2234987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4026484" y="1089980"/>
            <a:ext cx="5716374" cy="2825045"/>
          </a:xfrm>
          <a:prstGeom prst="cloudCallout">
            <a:avLst>
              <a:gd name="adj1" fmla="val -51950"/>
              <a:gd name="adj2" fmla="val 56361"/>
            </a:avLst>
          </a:prstGeom>
          <a:solidFill>
            <a:srgbClr val="E7F0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4406" y="2088061"/>
            <a:ext cx="3939734" cy="828881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algn="ctr"/>
            <a:r>
              <a:rPr lang="zh-CN" altLang="en-US" sz="2400">
                <a:latin typeface="+mn-ea"/>
              </a:rPr>
              <a:t>平面镜中蜡烛成的像</a:t>
            </a:r>
            <a:endParaRPr lang="en-US" altLang="zh-CN" sz="2400">
              <a:latin typeface="+mn-ea"/>
            </a:endParaRPr>
          </a:p>
          <a:p>
            <a:pPr algn="ctr"/>
            <a:r>
              <a:rPr lang="zh-CN" altLang="en-US" sz="2400">
                <a:latin typeface="+mn-ea"/>
              </a:rPr>
              <a:t>有什么特点呢？</a:t>
            </a:r>
            <a:endParaRPr lang="en-US" altLang="zh-CN" sz="2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29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8"/>
          <p:cNvSpPr txBox="1">
            <a:spLocks noChangeArrowheads="1"/>
          </p:cNvSpPr>
          <p:nvPr/>
        </p:nvSpPr>
        <p:spPr bwMode="auto">
          <a:xfrm>
            <a:off x="4097773" y="1048155"/>
            <a:ext cx="3092953" cy="73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500">
                <a:solidFill>
                  <a:srgbClr val="92B5C2"/>
                </a:solidFill>
                <a:latin typeface="Agency FB" panose="020B0503020202020204" pitchFamily="34" charset="0"/>
              </a:rPr>
              <a:t>02</a:t>
            </a:r>
            <a:endParaRPr lang="zh-CN" altLang="en-US" sz="2350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文本框 11"/>
          <p:cNvSpPr txBox="1">
            <a:spLocks noChangeArrowheads="1"/>
          </p:cNvSpPr>
          <p:nvPr/>
        </p:nvSpPr>
        <p:spPr bwMode="auto">
          <a:xfrm>
            <a:off x="2797528" y="4625692"/>
            <a:ext cx="6515174" cy="82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8" tIns="44929" rIns="89858" bIns="44929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4800" b="1">
                <a:solidFill>
                  <a:srgbClr val="78AF74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latin typeface="Calibri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latin typeface="Calibri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latin typeface="Calibri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平面镜成像特点的探究</a:t>
            </a:r>
          </a:p>
        </p:txBody>
      </p:sp>
    </p:spTree>
    <p:extLst>
      <p:ext uri="{BB962C8B-B14F-4D97-AF65-F5344CB8AC3E}">
        <p14:creationId xmlns:p14="http://schemas.microsoft.com/office/powerpoint/2010/main" val="41676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24" y="3903274"/>
            <a:ext cx="3804368" cy="2750181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322084" y="1212400"/>
            <a:ext cx="8833025" cy="5086058"/>
          </a:xfrm>
          <a:prstGeom prst="roundRect">
            <a:avLst/>
          </a:prstGeom>
          <a:solidFill>
            <a:srgbClr val="E7F0E9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endParaRPr lang="en-US" altLang="zh-CN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6486" y="156120"/>
            <a:ext cx="5826188" cy="1125607"/>
            <a:chOff x="191370" y="156519"/>
            <a:chExt cx="5978771" cy="11284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70" y="156519"/>
              <a:ext cx="1466000" cy="112848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 flipV="1">
              <a:off x="1439653" y="980637"/>
              <a:ext cx="4730488" cy="69349"/>
              <a:chOff x="1415234" y="1024073"/>
              <a:chExt cx="9443210" cy="8361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456423" y="1054340"/>
                <a:ext cx="931964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15234" y="1024073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776066" y="1025310"/>
                <a:ext cx="82378" cy="82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626015" y="259660"/>
              <a:ext cx="4247563" cy="617837"/>
            </a:xfrm>
            <a:prstGeom prst="rect">
              <a:avLst/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solidFill>
                    <a:schemeClr val="tx1"/>
                  </a:solidFill>
                  <a:cs typeface="+mn-ea"/>
                  <a:sym typeface="+mn-lt"/>
                </a:rPr>
                <a:t>平面镜成像特点的探究</a:t>
              </a:r>
              <a:endParaRPr lang="tr-TR" altLang="zh-CN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8120" y="329563"/>
              <a:ext cx="377030" cy="524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>
                  <a:cs typeface="+mn-ea"/>
                  <a:sym typeface="+mn-lt"/>
                </a:rPr>
                <a:t>2</a:t>
              </a:r>
              <a:endParaRPr lang="zh-CN" altLang="en-US" sz="2800"/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17891" y="1627485"/>
            <a:ext cx="4983166" cy="52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zh-CN" altLang="en-US" sz="2800" b="1"/>
              <a:t>实验：探究平面镜成像的特点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115523" y="2649065"/>
            <a:ext cx="1802143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1.</a:t>
            </a:r>
            <a:r>
              <a:rPr lang="zh-CN" altLang="en-US" sz="2500"/>
              <a:t>实验目的：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3602" y="2637196"/>
            <a:ext cx="3259237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探究平面镜成像的特点</a:t>
            </a:r>
            <a:endParaRPr lang="zh-CN" altLang="en-US" sz="2400">
              <a:solidFill>
                <a:srgbClr val="FF330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119135" y="3266565"/>
            <a:ext cx="2046246" cy="4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858" tIns="44929" rIns="89858" bIns="44929">
            <a:spAutoFit/>
          </a:bodyPr>
          <a:lstStyle/>
          <a:p>
            <a:r>
              <a:rPr lang="en-US" altLang="zh-CN" sz="2500"/>
              <a:t>2.</a:t>
            </a:r>
            <a:r>
              <a:rPr lang="zh-CN" altLang="en-US" sz="2500"/>
              <a:t>实验猜想：</a:t>
            </a:r>
            <a:endParaRPr lang="zh-CN" altLang="en-US" sz="2500">
              <a:solidFill>
                <a:srgbClr val="FF33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26577" y="3778319"/>
            <a:ext cx="797024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大小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33603" y="4882925"/>
            <a:ext cx="797024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距离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82067" y="3774874"/>
            <a:ext cx="2335907" cy="460067"/>
          </a:xfrm>
          <a:prstGeom prst="rect">
            <a:avLst/>
          </a:prstGeom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/>
              <a:t>与物体大小相等</a:t>
            </a:r>
            <a:endParaRPr lang="zh-CN" altLang="en-US" sz="2400"/>
          </a:p>
        </p:txBody>
      </p:sp>
      <p:sp>
        <p:nvSpPr>
          <p:cNvPr id="22" name="矩形 21"/>
          <p:cNvSpPr/>
          <p:nvPr/>
        </p:nvSpPr>
        <p:spPr>
          <a:xfrm>
            <a:off x="6233722" y="4547408"/>
            <a:ext cx="4089168" cy="1198731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像到镜面的距离与物体到镜面距离相等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2158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17" grpId="0"/>
      <p:bldP spid="18" grpId="0"/>
      <p:bldP spid="19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1309</Words>
  <Application>Microsoft Office PowerPoint</Application>
  <PresentationFormat>自定义</PresentationFormat>
  <Paragraphs>178</Paragraphs>
  <Slides>32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17</cp:revision>
  <dcterms:created xsi:type="dcterms:W3CDTF">2021-01-05T11:00:49Z</dcterms:created>
  <dcterms:modified xsi:type="dcterms:W3CDTF">2021-01-05T11:27:52Z</dcterms:modified>
</cp:coreProperties>
</file>