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5421" y="213769"/>
            <a:ext cx="10125536" cy="1458364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36673" y="2012575"/>
            <a:ext cx="4950354" cy="4104323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 hasCustomPrompt="1"/>
          </p:nvPr>
        </p:nvSpPr>
        <p:spPr>
          <a:xfrm>
            <a:off x="6685041" y="2012576"/>
            <a:ext cx="4950354" cy="1976155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 hasCustomPrompt="1"/>
          </p:nvPr>
        </p:nvSpPr>
        <p:spPr>
          <a:xfrm>
            <a:off x="6685041" y="4140743"/>
            <a:ext cx="4950354" cy="1976155"/>
          </a:xfrm>
        </p:spPr>
        <p:txBody>
          <a:bodyPr/>
          <a:lstStyle/>
          <a:p>
            <a:pPr lvl="0"/>
            <a:r>
              <a:rPr lang="zh-CN" altLang="en-US" noProof="1" smtClean="0"/>
              <a:t>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55133-075F-449B-9E06-C8BC53E0F0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139205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h-yeah.net/updatefiles/2007-09-03/&#20154;&#24037;&#38477;&#38632;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312133" y="251917"/>
            <a:ext cx="5184576" cy="123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b"/>
          <a:lstStyle/>
          <a:p>
            <a:pPr algn="ctr"/>
            <a:r>
              <a:rPr lang="en-US" altLang="zh-CN" sz="59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3.4</a:t>
            </a:r>
            <a:r>
              <a:rPr lang="zh-CN" altLang="en-US" sz="5900" b="1" dirty="0" smtClean="0">
                <a:solidFill>
                  <a:srgbClr val="FF0000"/>
                </a:solidFill>
                <a:ea typeface="黑体" panose="02010609060101010101" pitchFamily="49" charset="-122"/>
              </a:rPr>
              <a:t>升</a:t>
            </a:r>
            <a:r>
              <a:rPr lang="zh-CN" altLang="en-US" sz="5900" b="1" dirty="0">
                <a:solidFill>
                  <a:srgbClr val="FF0000"/>
                </a:solidFill>
                <a:ea typeface="黑体" panose="02010609060101010101" pitchFamily="49" charset="-122"/>
              </a:rPr>
              <a:t>华和凝华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85" y="1581442"/>
            <a:ext cx="11449272" cy="503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3" descr="霜"/>
          <p:cNvPicPr>
            <a:picLocks noGrp="1" noChangeAspect="1" noChangeArrowheads="1"/>
          </p:cNvPicPr>
          <p:nvPr>
            <p:ph type="ctr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06" y="0"/>
            <a:ext cx="8910638" cy="4712371"/>
          </a:xfrm>
        </p:spPr>
      </p:pic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941468" y="4856467"/>
            <a:ext cx="8093829" cy="151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500" b="1">
                <a:solidFill>
                  <a:srgbClr val="0000CC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3500" b="1">
                <a:solidFill>
                  <a:srgbClr val="FF0000"/>
                </a:solidFill>
                <a:latin typeface="Times New Roman" panose="02020603050405020304" pitchFamily="18" charset="0"/>
              </a:rPr>
              <a:t>霜</a:t>
            </a:r>
            <a:r>
              <a:rPr lang="zh-CN" altLang="en-US" sz="3500" b="1">
                <a:latin typeface="Times New Roman" panose="02020603050405020304" pitchFamily="18" charset="0"/>
              </a:rPr>
              <a:t>是在地表面的水蒸气遇到</a:t>
            </a:r>
            <a:r>
              <a:rPr lang="en-US" altLang="zh-CN" sz="3500" b="1"/>
              <a:t>0℃</a:t>
            </a:r>
            <a:r>
              <a:rPr lang="zh-CN" altLang="en-US" sz="3500" b="1">
                <a:latin typeface="Times New Roman" panose="02020603050405020304" pitchFamily="18" charset="0"/>
              </a:rPr>
              <a:t>以下的物体，直接</a:t>
            </a:r>
            <a:r>
              <a:rPr lang="zh-CN" altLang="en-US" sz="3500" b="1">
                <a:solidFill>
                  <a:srgbClr val="0000CC"/>
                </a:solidFill>
                <a:latin typeface="Times New Roman" panose="02020603050405020304" pitchFamily="18" charset="0"/>
              </a:rPr>
              <a:t>凝华</a:t>
            </a:r>
            <a:r>
              <a:rPr lang="zh-CN" altLang="en-US" sz="3500" b="1">
                <a:latin typeface="Times New Roman" panose="02020603050405020304" pitchFamily="18" charset="0"/>
              </a:rPr>
              <a:t>为固体。</a:t>
            </a:r>
          </a:p>
        </p:txBody>
      </p:sp>
    </p:spTree>
    <p:extLst>
      <p:ext uri="{BB962C8B-B14F-4D97-AF65-F5344CB8AC3E}">
        <p14:creationId xmlns:p14="http://schemas.microsoft.com/office/powerpoint/2010/main" val="5611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602930" y="3268257"/>
            <a:ext cx="6068824" cy="159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zh-CN" altLang="zh-CN" sz="280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物质从气态直接变为固态叫凝华。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891964" y="1407694"/>
            <a:ext cx="2306555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一、升华</a:t>
            </a:r>
            <a:r>
              <a:rPr lang="zh-CN" altLang="zh-CN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602930" y="1518538"/>
            <a:ext cx="6596347" cy="9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物质从固态直接变为气态叫升华。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zh-CN" altLang="zh-CN" sz="280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1891966" y="2595288"/>
            <a:ext cx="2243129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升华现象： 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683373" y="2588955"/>
            <a:ext cx="577180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樟脑片变小、冰冻衣服干了、灯泡的灯丝变细了。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683373" y="4965725"/>
            <a:ext cx="5920314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霜的形成、窗玻璃上的冰花、雾凇的形成、灯泡变黑了。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943014" y="3808217"/>
            <a:ext cx="2055944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二、凝华</a:t>
            </a:r>
            <a:r>
              <a:rPr lang="zh-CN" altLang="zh-CN" sz="280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1943014" y="4965724"/>
            <a:ext cx="1994065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凝华现象：</a:t>
            </a: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4750794" y="1977739"/>
            <a:ext cx="2968665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升华吸热）</a:t>
            </a:r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4750794" y="4326007"/>
            <a:ext cx="3166679" cy="167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凝华放热</a:t>
            </a:r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)                                       </a:t>
            </a:r>
          </a:p>
          <a:p>
            <a:pPr eaLnBrk="1" hangingPunct="1"/>
            <a:endParaRPr lang="zh-CN" altLang="zh-CN" sz="28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zh-CN" sz="3100">
              <a:latin typeface="Times New Roman" pitchFamily="18" charset="0"/>
            </a:endParaRPr>
          </a:p>
        </p:txBody>
      </p:sp>
      <p:sp>
        <p:nvSpPr>
          <p:cNvPr id="2" name="文本框 7"/>
          <p:cNvSpPr txBox="1"/>
          <p:nvPr/>
        </p:nvSpPr>
        <p:spPr>
          <a:xfrm>
            <a:off x="1891966" y="733142"/>
            <a:ext cx="874046" cy="509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9858" tIns="44929" rIns="89858" bIns="44929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2400" b="1" noProof="1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小结</a:t>
            </a:r>
          </a:p>
        </p:txBody>
      </p:sp>
    </p:spTree>
    <p:extLst>
      <p:ext uri="{BB962C8B-B14F-4D97-AF65-F5344CB8AC3E}">
        <p14:creationId xmlns:p14="http://schemas.microsoft.com/office/powerpoint/2010/main" val="248105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29701" grpId="0"/>
      <p:bldP spid="29703" grpId="0"/>
      <p:bldP spid="29704" grpId="0"/>
      <p:bldP spid="29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rrowheads="1"/>
          </p:cNvSpPr>
          <p:nvPr/>
        </p:nvSpPr>
        <p:spPr bwMode="auto">
          <a:xfrm>
            <a:off x="1751188" y="665052"/>
            <a:ext cx="8212947" cy="243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endParaRPr lang="zh-CN" altLang="en-US" sz="2800">
              <a:solidFill>
                <a:srgbClr val="0000FF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zh-CN" altLang="zh-CN" sz="280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利用干冰能进行人工降雨、制造舞台烟雾、灭火筒、为食物保鲜等。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82243" y="2888229"/>
            <a:ext cx="3415744" cy="224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干冰：二氧化碳（</a:t>
            </a:r>
            <a:r>
              <a:rPr lang="zh-CN" altLang="zh-CN" sz="2800">
                <a:latin typeface="Times New Roman" panose="02020603050405020304" pitchFamily="18" charset="0"/>
              </a:rPr>
              <a:t>CO</a:t>
            </a:r>
            <a:r>
              <a:rPr lang="zh-CN" altLang="zh-CN" sz="2800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>
                <a:latin typeface="Times New Roman" panose="02020603050405020304" pitchFamily="18" charset="0"/>
              </a:rPr>
              <a:t>）的固体；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特点：容易升华，有致冷作用。</a:t>
            </a:r>
          </a:p>
        </p:txBody>
      </p:sp>
      <p:pic>
        <p:nvPicPr>
          <p:cNvPr id="22531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63" y="2574704"/>
            <a:ext cx="3975753" cy="3513694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32774" name="组合 6147"/>
          <p:cNvGrpSpPr/>
          <p:nvPr/>
        </p:nvGrpSpPr>
        <p:grpSpPr>
          <a:xfrm>
            <a:off x="2391759" y="378447"/>
            <a:ext cx="3056997" cy="796219"/>
            <a:chOff x="878" y="0"/>
            <a:chExt cx="4942" cy="1259"/>
          </a:xfrm>
        </p:grpSpPr>
        <p:sp>
          <p:nvSpPr>
            <p:cNvPr id="32775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4942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升华、凝华的应用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23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" fill="hold"/>
                                        <p:tgtEl>
                                          <p:spTgt spid="225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u=3922662791,3645598856&amp;gp=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865" y="1193929"/>
            <a:ext cx="5006046" cy="521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2291088" y="1049835"/>
            <a:ext cx="7509068" cy="51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altLang="zh-CN" sz="2400" b="1">
                <a:ea typeface="楷体_GB2312" pitchFamily="49" charset="-122"/>
              </a:rPr>
              <a:t>    </a:t>
            </a:r>
            <a:r>
              <a:rPr lang="en-US" altLang="zh-CN" sz="3100" b="1"/>
              <a:t>1</a:t>
            </a:r>
            <a:r>
              <a:rPr lang="zh-CN" altLang="en-US" sz="3100" b="1"/>
              <a:t>、人工降雨 </a:t>
            </a:r>
          </a:p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3100" b="1"/>
              <a:t>     人工降雨中干冰到雨经历了三个物态变化的过程：一是干冰的</a:t>
            </a:r>
            <a:r>
              <a:rPr lang="zh-CN" altLang="en-US" sz="3100" b="1">
                <a:solidFill>
                  <a:srgbClr val="FF0000"/>
                </a:solidFill>
                <a:ea typeface="黑体" panose="02010609060101010101" pitchFamily="49" charset="-122"/>
              </a:rPr>
              <a:t>升华</a:t>
            </a:r>
            <a:r>
              <a:rPr lang="zh-CN" altLang="en-US" sz="3100" b="1"/>
              <a:t>降温；二是水蒸气遇冷</a:t>
            </a:r>
            <a:r>
              <a:rPr lang="zh-CN" altLang="en-US" sz="3100" b="1">
                <a:solidFill>
                  <a:srgbClr val="FF0000"/>
                </a:solidFill>
                <a:ea typeface="黑体" panose="02010609060101010101" pitchFamily="49" charset="-122"/>
              </a:rPr>
              <a:t>凝华</a:t>
            </a:r>
            <a:r>
              <a:rPr lang="zh-CN" altLang="en-US" sz="3100" b="1"/>
              <a:t>成小冰晶；三是小冰晶下落遇到热的气流</a:t>
            </a:r>
            <a:r>
              <a:rPr lang="zh-CN" altLang="en-US" sz="3100" b="1">
                <a:solidFill>
                  <a:srgbClr val="FF0000"/>
                </a:solidFill>
                <a:ea typeface="黑体" panose="02010609060101010101" pitchFamily="49" charset="-122"/>
              </a:rPr>
              <a:t>熔化</a:t>
            </a:r>
            <a:r>
              <a:rPr lang="zh-CN" altLang="en-US" sz="3100" b="1"/>
              <a:t>成小水珠，小水珠越结越大，小水珠的重力大于上升气流产生的浮力时，水珠下落到地面就形成雨。</a:t>
            </a:r>
            <a:r>
              <a:rPr lang="zh-CN" altLang="en-US" sz="3100" b="1">
                <a:ea typeface="楷体_GB2312" pitchFamily="49" charset="-122"/>
              </a:rPr>
              <a:t> 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2291086" y="403782"/>
            <a:ext cx="5544397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solidFill>
                  <a:srgbClr val="FF0000"/>
                </a:solidFill>
                <a:ea typeface="黑体" panose="02010609060101010101" pitchFamily="49" charset="-122"/>
              </a:rPr>
              <a:t>四、干冰升华的应用</a:t>
            </a:r>
          </a:p>
        </p:txBody>
      </p:sp>
    </p:spTree>
    <p:extLst>
      <p:ext uri="{BB962C8B-B14F-4D97-AF65-F5344CB8AC3E}">
        <p14:creationId xmlns:p14="http://schemas.microsoft.com/office/powerpoint/2010/main" val="215545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2080696" y="2845474"/>
            <a:ext cx="7789072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/>
              <a:t>    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70306" y="600133"/>
            <a:ext cx="8209853" cy="56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900" b="1"/>
              <a:t>2</a:t>
            </a:r>
            <a:r>
              <a:rPr lang="zh-CN" altLang="en-US" sz="3900" b="1"/>
              <a:t>、舞台上的白雾是怎样形成的呢？ </a:t>
            </a:r>
          </a:p>
          <a:p>
            <a:pPr>
              <a:lnSpc>
                <a:spcPct val="190000"/>
              </a:lnSpc>
              <a:spcBef>
                <a:spcPct val="50000"/>
              </a:spcBef>
            </a:pPr>
            <a:r>
              <a:rPr lang="zh-CN" altLang="en-US" sz="3900" b="1"/>
              <a:t>    干冰（固态二氧化碳）喷洒到舞台上，迅速</a:t>
            </a: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升华</a:t>
            </a:r>
            <a:r>
              <a:rPr lang="zh-CN" altLang="en-US" sz="3900" b="1"/>
              <a:t>降温，使空气中的水蒸气遇冷</a:t>
            </a: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液化</a:t>
            </a:r>
            <a:r>
              <a:rPr lang="zh-CN" altLang="en-US" sz="3900" b="1"/>
              <a:t>成小水珠来制造</a:t>
            </a:r>
            <a:r>
              <a:rPr lang="zh-CN" altLang="en-US" sz="3900" b="1">
                <a:latin typeface="Arial" panose="020B0604020202020204" pitchFamily="34" charset="0"/>
              </a:rPr>
              <a:t>“</a:t>
            </a:r>
            <a:r>
              <a:rPr lang="zh-CN" altLang="en-US" sz="3900" b="1"/>
              <a:t>白雾</a:t>
            </a:r>
            <a:r>
              <a:rPr lang="zh-CN" altLang="en-US" sz="3900" b="1">
                <a:latin typeface="Arial" panose="020B0604020202020204" pitchFamily="34" charset="0"/>
              </a:rPr>
              <a:t>”</a:t>
            </a:r>
            <a:r>
              <a:rPr lang="zh-CN" altLang="en-US" sz="3900" b="1"/>
              <a:t>以渲染气氛。 </a:t>
            </a:r>
          </a:p>
        </p:txBody>
      </p:sp>
    </p:spTree>
    <p:extLst>
      <p:ext uri="{BB962C8B-B14F-4D97-AF65-F5344CB8AC3E}">
        <p14:creationId xmlns:p14="http://schemas.microsoft.com/office/powerpoint/2010/main" val="34787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idx="1"/>
          </p:nvPr>
        </p:nvSpPr>
        <p:spPr>
          <a:xfrm>
            <a:off x="2080696" y="332528"/>
            <a:ext cx="7858687" cy="244169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mtClean="0"/>
              <a:t> </a:t>
            </a: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011083" y="619133"/>
            <a:ext cx="7999463" cy="500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3900" b="1">
                <a:solidFill>
                  <a:srgbClr val="FF0000"/>
                </a:solidFill>
              </a:rPr>
              <a:t>3</a:t>
            </a:r>
            <a:r>
              <a:rPr lang="zh-CN" altLang="en-US" sz="3900" b="1">
                <a:solidFill>
                  <a:srgbClr val="FF0000"/>
                </a:solidFill>
              </a:rPr>
              <a:t>、冷藏食物</a:t>
            </a:r>
            <a:endParaRPr lang="zh-CN" altLang="en-US" sz="3900" b="1" u="sng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3900" b="1"/>
              <a:t>     干冰（固态二氧化碳），它很容易直接变成气体，显然属于</a:t>
            </a:r>
            <a:r>
              <a:rPr lang="zh-CN" altLang="en-US" sz="3900" b="1">
                <a:solidFill>
                  <a:srgbClr val="FF0000"/>
                </a:solidFill>
              </a:rPr>
              <a:t>升华</a:t>
            </a:r>
            <a:r>
              <a:rPr lang="zh-CN" altLang="en-US" sz="3900" b="1"/>
              <a:t>现象，因为升华吸热，使周围的温度降低，就不会使食物变坏。</a:t>
            </a:r>
          </a:p>
        </p:txBody>
      </p:sp>
    </p:spTree>
    <p:extLst>
      <p:ext uri="{BB962C8B-B14F-4D97-AF65-F5344CB8AC3E}">
        <p14:creationId xmlns:p14="http://schemas.microsoft.com/office/powerpoint/2010/main" val="17610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7"/>
          <p:cNvSpPr txBox="1">
            <a:spLocks noChangeArrowheads="1"/>
          </p:cNvSpPr>
          <p:nvPr/>
        </p:nvSpPr>
        <p:spPr bwMode="auto">
          <a:xfrm rot="16200000">
            <a:off x="3562835" y="4930004"/>
            <a:ext cx="612358" cy="32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latin typeface="宋体" panose="02010600030101010101" pitchFamily="2" charset="-122"/>
            </a:endParaRPr>
          </a:p>
        </p:txBody>
      </p:sp>
      <p:sp>
        <p:nvSpPr>
          <p:cNvPr id="23557" name="Oval 19"/>
          <p:cNvSpPr>
            <a:spLocks noChangeArrowheads="1"/>
          </p:cNvSpPr>
          <p:nvPr/>
        </p:nvSpPr>
        <p:spPr bwMode="auto">
          <a:xfrm rot="16200000">
            <a:off x="5498845" y="5154579"/>
            <a:ext cx="731558" cy="178212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vert="eaVert" wrap="none" lIns="89858" tIns="44929" rIns="89858" bIns="44929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800">
              <a:solidFill>
                <a:srgbClr val="111111"/>
              </a:solidFill>
              <a:latin typeface="宋体" panose="02010600030101010101" pitchFamily="2" charset="-122"/>
            </a:endParaRPr>
          </a:p>
        </p:txBody>
      </p:sp>
      <p:sp>
        <p:nvSpPr>
          <p:cNvPr id="23558" name="Oval 20"/>
          <p:cNvSpPr>
            <a:spLocks noChangeArrowheads="1"/>
          </p:cNvSpPr>
          <p:nvPr/>
        </p:nvSpPr>
        <p:spPr bwMode="auto">
          <a:xfrm rot="16200000">
            <a:off x="5484532" y="241694"/>
            <a:ext cx="698304" cy="230191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lIns="89858" tIns="44929" rIns="89858" bIns="44929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rot="16200000" flipH="1">
            <a:off x="4891282" y="4997393"/>
            <a:ext cx="1368108" cy="0"/>
          </a:xfrm>
          <a:prstGeom prst="line">
            <a:avLst/>
          </a:prstGeom>
          <a:noFill/>
          <a:ln w="25400">
            <a:solidFill>
              <a:srgbClr val="0066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 rot="16200000" flipH="1" flipV="1">
            <a:off x="4739270" y="2717214"/>
            <a:ext cx="1672132" cy="0"/>
          </a:xfrm>
          <a:prstGeom prst="line">
            <a:avLst/>
          </a:prstGeom>
          <a:noFill/>
          <a:ln w="25400">
            <a:solidFill>
              <a:srgbClr val="0066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rot="16200000" flipV="1">
            <a:off x="5336814" y="4997393"/>
            <a:ext cx="136810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18457" name="Line 25"/>
          <p:cNvSpPr>
            <a:spLocks noChangeShapeType="1"/>
          </p:cNvSpPr>
          <p:nvPr/>
        </p:nvSpPr>
        <p:spPr bwMode="auto">
          <a:xfrm rot="5400000" flipH="1" flipV="1">
            <a:off x="5184802" y="2717214"/>
            <a:ext cx="167213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grpSp>
        <p:nvGrpSpPr>
          <p:cNvPr id="2" name="Group 51"/>
          <p:cNvGrpSpPr/>
          <p:nvPr/>
        </p:nvGrpSpPr>
        <p:grpSpPr>
          <a:xfrm rot="16200000">
            <a:off x="2854877" y="3185504"/>
            <a:ext cx="4104323" cy="1039574"/>
            <a:chOff x="930" y="1147"/>
            <a:chExt cx="3946" cy="363"/>
          </a:xfrm>
        </p:grpSpPr>
        <p:sp>
          <p:nvSpPr>
            <p:cNvPr id="37926" name="Line 33"/>
            <p:cNvSpPr>
              <a:spLocks noChangeShapeType="1"/>
            </p:cNvSpPr>
            <p:nvPr/>
          </p:nvSpPr>
          <p:spPr bwMode="auto">
            <a:xfrm flipV="1">
              <a:off x="930" y="1147"/>
              <a:ext cx="453" cy="317"/>
            </a:xfrm>
            <a:prstGeom prst="line">
              <a:avLst/>
            </a:prstGeom>
            <a:noFill/>
            <a:ln w="2540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7" name="Line 34"/>
            <p:cNvSpPr>
              <a:spLocks noChangeShapeType="1"/>
            </p:cNvSpPr>
            <p:nvPr/>
          </p:nvSpPr>
          <p:spPr bwMode="auto">
            <a:xfrm>
              <a:off x="1383" y="1147"/>
              <a:ext cx="2952" cy="0"/>
            </a:xfrm>
            <a:prstGeom prst="line">
              <a:avLst/>
            </a:prstGeom>
            <a:noFill/>
            <a:ln w="25400">
              <a:solidFill>
                <a:srgbClr val="0066C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8" name="Line 35"/>
            <p:cNvSpPr>
              <a:spLocks noChangeShapeType="1"/>
            </p:cNvSpPr>
            <p:nvPr/>
          </p:nvSpPr>
          <p:spPr bwMode="auto">
            <a:xfrm>
              <a:off x="4286" y="1147"/>
              <a:ext cx="590" cy="363"/>
            </a:xfrm>
            <a:prstGeom prst="line">
              <a:avLst/>
            </a:prstGeom>
            <a:noFill/>
            <a:ln w="25400">
              <a:solidFill>
                <a:srgbClr val="0066CC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53"/>
          <p:cNvGrpSpPr/>
          <p:nvPr/>
        </p:nvGrpSpPr>
        <p:grpSpPr>
          <a:xfrm rot="16200000">
            <a:off x="4860646" y="3112124"/>
            <a:ext cx="4028317" cy="1262340"/>
            <a:chOff x="1118" y="2009"/>
            <a:chExt cx="3803" cy="499"/>
          </a:xfrm>
        </p:grpSpPr>
        <p:grpSp>
          <p:nvGrpSpPr>
            <p:cNvPr id="37922" name="Group 52"/>
            <p:cNvGrpSpPr/>
            <p:nvPr/>
          </p:nvGrpSpPr>
          <p:grpSpPr>
            <a:xfrm>
              <a:off x="1118" y="2009"/>
              <a:ext cx="3306" cy="499"/>
              <a:chOff x="1118" y="2009"/>
              <a:chExt cx="3306" cy="499"/>
            </a:xfrm>
          </p:grpSpPr>
          <p:sp>
            <p:nvSpPr>
              <p:cNvPr id="37924" name="Line 48"/>
              <p:cNvSpPr>
                <a:spLocks noChangeShapeType="1"/>
              </p:cNvSpPr>
              <p:nvPr/>
            </p:nvSpPr>
            <p:spPr bwMode="auto">
              <a:xfrm flipH="1" flipV="1">
                <a:off x="1545" y="2500"/>
                <a:ext cx="2879" cy="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5" name="Line 49"/>
              <p:cNvSpPr>
                <a:spLocks noChangeShapeType="1"/>
              </p:cNvSpPr>
              <p:nvPr/>
            </p:nvSpPr>
            <p:spPr bwMode="auto">
              <a:xfrm flipH="1" flipV="1">
                <a:off x="1118" y="2009"/>
                <a:ext cx="465" cy="49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23" name="Line 50"/>
            <p:cNvSpPr>
              <a:spLocks noChangeShapeType="1"/>
            </p:cNvSpPr>
            <p:nvPr/>
          </p:nvSpPr>
          <p:spPr bwMode="auto">
            <a:xfrm flipH="1">
              <a:off x="4422" y="2124"/>
              <a:ext cx="499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5129804" y="1121088"/>
            <a:ext cx="1258689" cy="5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66CC"/>
                </a:solidFill>
                <a:latin typeface="宋体" panose="02010600030101010101" pitchFamily="2" charset="-122"/>
              </a:rPr>
              <a:t>水蒸气</a:t>
            </a:r>
          </a:p>
        </p:txBody>
      </p:sp>
      <p:grpSp>
        <p:nvGrpSpPr>
          <p:cNvPr id="5" name="Group 48"/>
          <p:cNvGrpSpPr/>
          <p:nvPr/>
        </p:nvGrpSpPr>
        <p:grpSpPr>
          <a:xfrm>
            <a:off x="4967280" y="3618196"/>
            <a:ext cx="1782128" cy="677720"/>
            <a:chOff x="2330" y="2064"/>
            <a:chExt cx="763" cy="428"/>
          </a:xfrm>
          <a:solidFill>
            <a:schemeClr val="bg1"/>
          </a:solidFill>
        </p:grpSpPr>
        <p:sp>
          <p:nvSpPr>
            <p:cNvPr id="26643" name="Oval 21"/>
            <p:cNvSpPr/>
            <p:nvPr/>
          </p:nvSpPr>
          <p:spPr>
            <a:xfrm rot="-5400000">
              <a:off x="2498" y="1896"/>
              <a:ext cx="428" cy="763"/>
            </a:xfrm>
            <a:prstGeom prst="ellipse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noProof="1">
                  <a:solidFill>
                    <a:srgbClr val="0066CC"/>
                  </a:solidFill>
                  <a:latin typeface="宋体" panose="02010600030101010101" pitchFamily="2" charset="-122"/>
                  <a:cs typeface="+mn-ea"/>
                </a:rPr>
                <a:t> </a:t>
              </a:r>
              <a:endParaRPr lang="zh-CN" altLang="en-US" sz="2800" noProof="1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26644" name="Text Box 45"/>
            <p:cNvSpPr txBox="1"/>
            <p:nvPr/>
          </p:nvSpPr>
          <p:spPr>
            <a:xfrm>
              <a:off x="2592" y="2129"/>
              <a:ext cx="223" cy="330"/>
            </a:xfrm>
            <a:prstGeom prst="rect">
              <a:avLst/>
            </a:prstGeom>
            <a:grp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noProof="1">
                  <a:solidFill>
                    <a:srgbClr val="0066CC"/>
                  </a:solidFill>
                  <a:latin typeface="宋体" panose="02010600030101010101" pitchFamily="2" charset="-122"/>
                  <a:cs typeface="+mn-ea"/>
                </a:rPr>
                <a:t>水</a:t>
              </a:r>
              <a:endParaRPr lang="zh-CN" altLang="en-US" sz="2800" noProof="1">
                <a:solidFill>
                  <a:srgbClr val="0066CC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559868" y="5757453"/>
            <a:ext cx="832278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66CC"/>
                </a:solidFill>
                <a:latin typeface="宋体" panose="02010600030101010101" pitchFamily="2" charset="-122"/>
              </a:rPr>
              <a:t>冰</a:t>
            </a:r>
          </a:p>
        </p:txBody>
      </p:sp>
      <p:sp>
        <p:nvSpPr>
          <p:cNvPr id="23601" name="Text Box 49"/>
          <p:cNvSpPr txBox="1">
            <a:spLocks noChangeArrowheads="1"/>
          </p:cNvSpPr>
          <p:nvPr/>
        </p:nvSpPr>
        <p:spPr bwMode="auto">
          <a:xfrm>
            <a:off x="5029501" y="2261178"/>
            <a:ext cx="612358" cy="10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液化</a:t>
            </a:r>
          </a:p>
        </p:txBody>
      </p: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6143331" y="1881150"/>
            <a:ext cx="612358" cy="114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汽化</a:t>
            </a:r>
          </a:p>
        </p:txBody>
      </p:sp>
      <p:sp>
        <p:nvSpPr>
          <p:cNvPr id="23603" name="Text Box 51"/>
          <p:cNvSpPr txBox="1">
            <a:spLocks noChangeArrowheads="1"/>
          </p:cNvSpPr>
          <p:nvPr/>
        </p:nvSpPr>
        <p:spPr bwMode="auto">
          <a:xfrm>
            <a:off x="6143331" y="4465351"/>
            <a:ext cx="612358" cy="9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熔化</a:t>
            </a:r>
          </a:p>
        </p:txBody>
      </p:sp>
      <p:sp>
        <p:nvSpPr>
          <p:cNvPr id="23604" name="Text Box 52"/>
          <p:cNvSpPr txBox="1">
            <a:spLocks noChangeArrowheads="1"/>
          </p:cNvSpPr>
          <p:nvPr/>
        </p:nvSpPr>
        <p:spPr bwMode="auto">
          <a:xfrm>
            <a:off x="5029501" y="4313339"/>
            <a:ext cx="612358" cy="107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凝固</a:t>
            </a:r>
          </a:p>
        </p:txBody>
      </p:sp>
      <p:sp>
        <p:nvSpPr>
          <p:cNvPr id="23605" name="Text Box 53"/>
          <p:cNvSpPr txBox="1">
            <a:spLocks noChangeArrowheads="1"/>
          </p:cNvSpPr>
          <p:nvPr/>
        </p:nvSpPr>
        <p:spPr bwMode="auto">
          <a:xfrm>
            <a:off x="3604727" y="2717213"/>
            <a:ext cx="612358" cy="18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升华</a:t>
            </a:r>
          </a:p>
        </p:txBody>
      </p:sp>
      <p:sp>
        <p:nvSpPr>
          <p:cNvPr id="23606" name="Text Box 54"/>
          <p:cNvSpPr txBox="1">
            <a:spLocks noChangeArrowheads="1"/>
          </p:cNvSpPr>
          <p:nvPr/>
        </p:nvSpPr>
        <p:spPr bwMode="auto">
          <a:xfrm>
            <a:off x="7612967" y="2641208"/>
            <a:ext cx="612358" cy="132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凝华</a:t>
            </a:r>
          </a:p>
        </p:txBody>
      </p:sp>
      <p:sp>
        <p:nvSpPr>
          <p:cNvPr id="24596" name="Text Box 4"/>
          <p:cNvSpPr txBox="1">
            <a:spLocks noChangeArrowheads="1"/>
          </p:cNvSpPr>
          <p:nvPr/>
        </p:nvSpPr>
        <p:spPr bwMode="auto">
          <a:xfrm>
            <a:off x="2340590" y="1789307"/>
            <a:ext cx="365089" cy="396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水在自然界中的循环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95123" y="3021237"/>
            <a:ext cx="1113830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吸热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89166" y="4313341"/>
            <a:ext cx="59404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吸热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96187" y="3933311"/>
            <a:ext cx="59404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吸热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461506" y="2261179"/>
            <a:ext cx="59404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放热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35762" y="4237335"/>
            <a:ext cx="59404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放热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8322783" y="2565203"/>
            <a:ext cx="594043" cy="95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放热</a:t>
            </a:r>
          </a:p>
        </p:txBody>
      </p:sp>
      <p:grpSp>
        <p:nvGrpSpPr>
          <p:cNvPr id="37916" name="组合 6147"/>
          <p:cNvGrpSpPr/>
          <p:nvPr/>
        </p:nvGrpSpPr>
        <p:grpSpPr>
          <a:xfrm>
            <a:off x="2271242" y="300857"/>
            <a:ext cx="3416087" cy="796219"/>
            <a:chOff x="878" y="0"/>
            <a:chExt cx="5521" cy="1259"/>
          </a:xfrm>
        </p:grpSpPr>
        <p:sp>
          <p:nvSpPr>
            <p:cNvPr id="37917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20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5521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水在自然界中的循环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71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96" grpId="0"/>
      <p:bldP spid="23598" grpId="0"/>
      <p:bldP spid="23601" grpId="0"/>
      <p:bldP spid="23602" grpId="0"/>
      <p:bldP spid="23603" grpId="0"/>
      <p:bldP spid="23604" grpId="0"/>
      <p:bldP spid="23605" grpId="0"/>
      <p:bldP spid="23606" grpId="0"/>
      <p:bldP spid="24596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97713" y="2506616"/>
            <a:ext cx="676033" cy="193739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升华和凝华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77624" y="2050578"/>
            <a:ext cx="892611" cy="45603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升华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466797" y="4546108"/>
            <a:ext cx="912722" cy="456036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凝华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282958" y="1021331"/>
            <a:ext cx="4673443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物质从固态直接变成气态的过程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282956" y="1634128"/>
            <a:ext cx="1594942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生活现象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82956" y="2296014"/>
            <a:ext cx="2052850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升华过程吸热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267487" y="2968984"/>
            <a:ext cx="983883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应用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247377" y="3641953"/>
            <a:ext cx="4674991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物质从固态直接变成气态的过程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247376" y="4188246"/>
            <a:ext cx="1596489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生活现象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247377" y="4782043"/>
            <a:ext cx="2052850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/>
              <a:t>升华过程吸热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247376" y="5437594"/>
            <a:ext cx="952943" cy="456036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/>
              <a:t>应用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4545044" y="1309522"/>
            <a:ext cx="451720" cy="19397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858" tIns="44929" rIns="89858" bIns="44929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19" name="左大括号 18"/>
          <p:cNvSpPr/>
          <p:nvPr/>
        </p:nvSpPr>
        <p:spPr>
          <a:xfrm>
            <a:off x="4545044" y="3805051"/>
            <a:ext cx="451720" cy="19397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858" tIns="44929" rIns="89858" bIns="44929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20" name="左大括号 19"/>
          <p:cNvSpPr/>
          <p:nvPr/>
        </p:nvSpPr>
        <p:spPr>
          <a:xfrm>
            <a:off x="2834079" y="2296015"/>
            <a:ext cx="485754" cy="234668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9858" tIns="44929" rIns="89858" bIns="44929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noProof="1"/>
          </a:p>
        </p:txBody>
      </p:sp>
      <p:sp>
        <p:nvSpPr>
          <p:cNvPr id="38928" name="文本框 4103"/>
          <p:cNvSpPr txBox="1">
            <a:spLocks noChangeArrowheads="1"/>
          </p:cNvSpPr>
          <p:nvPr/>
        </p:nvSpPr>
        <p:spPr bwMode="auto">
          <a:xfrm>
            <a:off x="611833" y="236744"/>
            <a:ext cx="1262340" cy="107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6666"/>
                </a:solidFill>
                <a:ea typeface="方正姚体" pitchFamily="2" charset="-122"/>
              </a:rPr>
              <a:t>课堂小结</a:t>
            </a:r>
          </a:p>
        </p:txBody>
      </p:sp>
    </p:spTree>
    <p:extLst>
      <p:ext uri="{BB962C8B-B14F-4D97-AF65-F5344CB8AC3E}">
        <p14:creationId xmlns:p14="http://schemas.microsoft.com/office/powerpoint/2010/main" val="361596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2080696" y="332526"/>
            <a:ext cx="6831489" cy="861401"/>
          </a:xfrm>
        </p:spPr>
        <p:txBody>
          <a:bodyPr/>
          <a:lstStyle/>
          <a:p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课堂练习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10395744" y="1839978"/>
            <a:ext cx="1331955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</a:rPr>
              <a:t>放热 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069726" y="1265185"/>
            <a:ext cx="2238489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</a:rPr>
              <a:t>吸收大量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7414705" y="1911235"/>
            <a:ext cx="1195819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</a:rPr>
              <a:t>降温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2572639" y="4139159"/>
            <a:ext cx="1195819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</a:rPr>
              <a:t>液化</a:t>
            </a: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8536269" y="4856467"/>
            <a:ext cx="1192726" cy="5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  <a:latin typeface="Arial" panose="020B0604020202020204" pitchFamily="34" charset="0"/>
              </a:rPr>
              <a:t>凝华</a:t>
            </a: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080696" y="1122674"/>
            <a:ext cx="8315048" cy="451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100" b="1"/>
              <a:t>1</a:t>
            </a:r>
            <a:r>
              <a:rPr lang="zh-CN" altLang="en-US" sz="3100" b="1"/>
              <a:t>、固态二氧化碳升华时能够</a:t>
            </a:r>
            <a:r>
              <a:rPr lang="en-US" altLang="zh-CN" sz="3100" b="1" u="sng">
                <a:latin typeface="黑体" panose="02010609060101010101" pitchFamily="49" charset="-122"/>
                <a:ea typeface="黑体" panose="02010609060101010101" pitchFamily="49" charset="-122"/>
              </a:rPr>
              <a:t>____    ___</a:t>
            </a:r>
            <a:r>
              <a:rPr lang="zh-CN" altLang="en-US" sz="3100" b="1"/>
              <a:t>热，所以常用它来使运输中的食品</a:t>
            </a:r>
            <a:r>
              <a:rPr lang="en-US" altLang="zh-CN" sz="3100" b="1"/>
              <a:t>_____</a:t>
            </a:r>
            <a:r>
              <a:rPr lang="zh-CN" altLang="en-US" sz="3100" b="1"/>
              <a:t>，防止食品腐烂变质。</a:t>
            </a:r>
          </a:p>
          <a:p>
            <a:pPr>
              <a:lnSpc>
                <a:spcPct val="150000"/>
              </a:lnSpc>
            </a:pPr>
            <a:r>
              <a:rPr lang="en-US" altLang="zh-CN" sz="3100" b="1"/>
              <a:t>2</a:t>
            </a:r>
            <a:r>
              <a:rPr lang="zh-CN" altLang="en-US" sz="3100" b="1"/>
              <a:t>、戴眼镜的人喝开水时，镜片模糊不清，这是</a:t>
            </a:r>
            <a:r>
              <a:rPr lang="en-US" altLang="zh-CN" sz="3100" b="1"/>
              <a:t>_____</a:t>
            </a:r>
            <a:r>
              <a:rPr lang="zh-CN" altLang="en-US" sz="3100" b="1"/>
              <a:t>现象，冰棒的包装纸上出现一层</a:t>
            </a:r>
            <a:r>
              <a:rPr lang="zh-CN" altLang="en-US" sz="3100" b="1">
                <a:latin typeface="Arial" panose="020B0604020202020204" pitchFamily="34" charset="0"/>
              </a:rPr>
              <a:t>“</a:t>
            </a:r>
            <a:r>
              <a:rPr lang="zh-CN" altLang="en-US" sz="3100" b="1"/>
              <a:t>白粉</a:t>
            </a:r>
            <a:r>
              <a:rPr lang="zh-CN" altLang="en-US" sz="3100" b="1">
                <a:latin typeface="Arial" panose="020B0604020202020204" pitchFamily="34" charset="0"/>
              </a:rPr>
              <a:t>”</a:t>
            </a:r>
            <a:r>
              <a:rPr lang="zh-CN" altLang="en-US" sz="3100" b="1"/>
              <a:t>，这些</a:t>
            </a:r>
            <a:r>
              <a:rPr lang="zh-CN" altLang="en-US" sz="3100" b="1">
                <a:latin typeface="Arial" panose="020B0604020202020204" pitchFamily="34" charset="0"/>
              </a:rPr>
              <a:t>“</a:t>
            </a:r>
            <a:r>
              <a:rPr lang="zh-CN" altLang="en-US" sz="3100" b="1"/>
              <a:t>白粉</a:t>
            </a:r>
            <a:r>
              <a:rPr lang="zh-CN" altLang="en-US" sz="3100" b="1">
                <a:latin typeface="Arial" panose="020B0604020202020204" pitchFamily="34" charset="0"/>
              </a:rPr>
              <a:t>”</a:t>
            </a:r>
            <a:r>
              <a:rPr lang="zh-CN" altLang="en-US" sz="3100" b="1"/>
              <a:t>是空气中的水蒸气</a:t>
            </a:r>
            <a:r>
              <a:rPr lang="en-US" altLang="zh-CN" sz="3100" b="1"/>
              <a:t>_______</a:t>
            </a:r>
            <a:r>
              <a:rPr lang="zh-CN" altLang="en-US" sz="3100" b="1"/>
              <a:t>而成的。</a:t>
            </a:r>
          </a:p>
        </p:txBody>
      </p:sp>
    </p:spTree>
    <p:extLst>
      <p:ext uri="{BB962C8B-B14F-4D97-AF65-F5344CB8AC3E}">
        <p14:creationId xmlns:p14="http://schemas.microsoft.com/office/powerpoint/2010/main" val="41926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  <p:bldP spid="202758" grpId="0"/>
      <p:bldP spid="202759" grpId="0"/>
      <p:bldP spid="2027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83297"/>
          <p:cNvSpPr>
            <a:spLocks noChangeArrowheads="1"/>
          </p:cNvSpPr>
          <p:nvPr/>
        </p:nvSpPr>
        <p:spPr bwMode="auto">
          <a:xfrm>
            <a:off x="1618147" y="861401"/>
            <a:ext cx="8731187" cy="329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</a:rPr>
              <a:t>冬天的早晨，在有人居住的室内窗户上往往会出现冰花，下面说法正确的是</a:t>
            </a:r>
            <a:r>
              <a:rPr lang="en-US" altLang="zh-CN" sz="2800">
                <a:latin typeface="Times New Roman" panose="02020603050405020304" pitchFamily="18" charset="0"/>
              </a:rPr>
              <a:t>(       )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zh-CN" sz="2800">
                <a:latin typeface="Times New Roman" panose="02020603050405020304" pitchFamily="18" charset="0"/>
              </a:rPr>
              <a:t>  A</a:t>
            </a:r>
            <a:r>
              <a:rPr lang="zh-CN" altLang="en-US" sz="2800">
                <a:latin typeface="Times New Roman" panose="02020603050405020304" pitchFamily="18" charset="0"/>
              </a:rPr>
              <a:t>、出现在窗户的内侧，由大量水蒸气凝华而成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latin typeface="Times New Roman" panose="02020603050405020304" pitchFamily="18" charset="0"/>
              </a:rPr>
              <a:t>、出现在窗户的内侧，由水凝华而成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</a:rPr>
              <a:t>C</a:t>
            </a:r>
            <a:r>
              <a:rPr lang="zh-CN" altLang="en-US" sz="2800">
                <a:latin typeface="Times New Roman" panose="02020603050405020304" pitchFamily="18" charset="0"/>
              </a:rPr>
              <a:t>、出现在窗的外侧，由大量水蒸气凝华而成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>
                <a:latin typeface="Times New Roman" panose="02020603050405020304" pitchFamily="18" charset="0"/>
              </a:rPr>
              <a:t>  </a:t>
            </a:r>
            <a:r>
              <a:rPr lang="en-US" altLang="zh-CN" sz="2800">
                <a:latin typeface="Times New Roman" panose="02020603050405020304" pitchFamily="18" charset="0"/>
              </a:rPr>
              <a:t>D</a:t>
            </a:r>
            <a:r>
              <a:rPr lang="zh-CN" altLang="en-US" sz="2800">
                <a:latin typeface="Times New Roman" panose="02020603050405020304" pitchFamily="18" charset="0"/>
              </a:rPr>
              <a:t>、出现在窗户外侧，由水凝华而成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689815" y="1626213"/>
            <a:ext cx="504869" cy="6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27382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72" y="747394"/>
            <a:ext cx="4144684" cy="346017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7171" name="文本框 7170"/>
          <p:cNvSpPr txBox="1"/>
          <p:nvPr/>
        </p:nvSpPr>
        <p:spPr>
          <a:xfrm>
            <a:off x="1737265" y="3138415"/>
            <a:ext cx="1707872" cy="1003912"/>
          </a:xfrm>
          <a:prstGeom prst="rect">
            <a:avLst/>
          </a:prstGeom>
          <a:noFill/>
          <a:ln w="9525">
            <a:noFill/>
          </a:ln>
        </p:spPr>
        <p:txBody>
          <a:bodyPr lIns="89858" tIns="44929" rIns="89858" bIns="44929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5900" b="1" noProof="1">
                <a:solidFill>
                  <a:schemeClr val="accent5"/>
                </a:solidFill>
                <a:ea typeface="华文新魏" panose="02010800040101010101" charset="-122"/>
                <a:cs typeface="+mn-ea"/>
              </a:rPr>
              <a:t>雾凇</a:t>
            </a:r>
            <a:endParaRPr lang="zh-CN" altLang="en-US" sz="5900" b="1" noProof="1">
              <a:solidFill>
                <a:schemeClr val="accent5"/>
              </a:solidFill>
              <a:ea typeface="华文新魏" panose="02010800040101010101" charset="-122"/>
            </a:endParaRPr>
          </a:p>
        </p:txBody>
      </p:sp>
      <p:sp>
        <p:nvSpPr>
          <p:cNvPr id="7172" name="矩形 7171"/>
          <p:cNvSpPr>
            <a:spLocks noChangeArrowheads="1"/>
          </p:cNvSpPr>
          <p:nvPr/>
        </p:nvSpPr>
        <p:spPr bwMode="auto">
          <a:xfrm>
            <a:off x="1981689" y="4443184"/>
            <a:ext cx="7931395" cy="176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49"/>
              </a:spcBef>
            </a:pPr>
            <a:r>
              <a:rPr lang="en-US" altLang="zh-CN" sz="2800">
                <a:latin typeface="宋体" panose="02010600030101010101" pitchFamily="2" charset="-122"/>
              </a:rPr>
              <a:t>    </a:t>
            </a:r>
            <a:r>
              <a:rPr lang="zh-CN" altLang="en-US" sz="2800">
                <a:latin typeface="宋体" panose="02010600030101010101" pitchFamily="2" charset="-122"/>
              </a:rPr>
              <a:t>俗称树挂，是严冬时节经常出现在吉林松花江畔的自然现象，与桂林山水、长江三峡、云南石林并称为中国四大奇观。</a:t>
            </a: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19" y="747394"/>
            <a:ext cx="4144684" cy="346017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2534" name="文本框 4103"/>
          <p:cNvSpPr txBox="1">
            <a:spLocks noChangeArrowheads="1"/>
          </p:cNvSpPr>
          <p:nvPr/>
        </p:nvSpPr>
        <p:spPr bwMode="auto">
          <a:xfrm>
            <a:off x="260912" y="220918"/>
            <a:ext cx="1720777" cy="5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10" tIns="46177" rIns="88610" bIns="4617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6666"/>
                </a:solidFill>
                <a:ea typeface="方正姚体" pitchFamily="2" charset="-122"/>
              </a:rPr>
              <a:t>导入新课</a:t>
            </a:r>
          </a:p>
        </p:txBody>
      </p:sp>
    </p:spTree>
    <p:extLst>
      <p:ext uri="{BB962C8B-B14F-4D97-AF65-F5344CB8AC3E}">
        <p14:creationId xmlns:p14="http://schemas.microsoft.com/office/powerpoint/2010/main" val="354928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153404" y="764916"/>
            <a:ext cx="7648297" cy="120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>
                <a:latin typeface="Times New Roman" panose="02020603050405020304" pitchFamily="18" charset="0"/>
              </a:rPr>
              <a:t>4.</a:t>
            </a:r>
            <a:r>
              <a:rPr lang="zh-CN" altLang="en-US" sz="2800">
                <a:latin typeface="Times New Roman" panose="02020603050405020304" pitchFamily="18" charset="0"/>
              </a:rPr>
              <a:t>如图所示为寒冬出现的四个现象，其中属于升华的是</a:t>
            </a:r>
            <a:r>
              <a:rPr lang="zh-CN" altLang="zh-CN" sz="2800">
                <a:latin typeface="Times New Roman" panose="02020603050405020304" pitchFamily="18" charset="0"/>
              </a:rPr>
              <a:t>(</a:t>
            </a:r>
            <a:r>
              <a:rPr lang="zh-CN" altLang="en-US" sz="2800">
                <a:latin typeface="Times New Roman" panose="02020603050405020304" pitchFamily="18" charset="0"/>
              </a:rPr>
              <a:t>　</a:t>
            </a:r>
            <a:r>
              <a:rPr lang="zh-CN" altLang="zh-CN" sz="280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41987" name="Image01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0975" y="2630124"/>
            <a:ext cx="7425531" cy="319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85107" y="2099150"/>
            <a:ext cx="180017" cy="36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418838" y="1450447"/>
            <a:ext cx="420319" cy="52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41989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08581" y="10501492"/>
            <a:ext cx="408404" cy="278689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28733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6146"/>
          <p:cNvSpPr txBox="1">
            <a:spLocks noChangeArrowheads="1"/>
          </p:cNvSpPr>
          <p:nvPr/>
        </p:nvSpPr>
        <p:spPr bwMode="auto">
          <a:xfrm>
            <a:off x="2654627" y="5431262"/>
            <a:ext cx="4209349" cy="36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>
              <a:latin typeface="Tahoma" pitchFamily="34" charset="0"/>
            </a:endParaRPr>
          </a:p>
        </p:txBody>
      </p:sp>
      <p:pic>
        <p:nvPicPr>
          <p:cNvPr id="6148" name="图片 6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616" y="699888"/>
            <a:ext cx="4455319" cy="3212837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49" name="图片 6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84" y="699889"/>
            <a:ext cx="3734423" cy="5700448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150" name="文本框 6149"/>
          <p:cNvSpPr txBox="1">
            <a:spLocks noChangeArrowheads="1"/>
          </p:cNvSpPr>
          <p:nvPr/>
        </p:nvSpPr>
        <p:spPr bwMode="auto">
          <a:xfrm>
            <a:off x="5765616" y="4324424"/>
            <a:ext cx="4455319" cy="159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   </a:t>
            </a:r>
            <a:r>
              <a:rPr lang="zh-CN" altLang="en-US" sz="2800">
                <a:latin typeface="宋体" panose="02010600030101010101" pitchFamily="2" charset="-122"/>
              </a:rPr>
              <a:t>在秋末、初冬时节，你见过吗？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  它们是怎样形成的？</a:t>
            </a:r>
          </a:p>
        </p:txBody>
      </p:sp>
      <p:sp>
        <p:nvSpPr>
          <p:cNvPr id="12293" name="文本框 6150"/>
          <p:cNvSpPr txBox="1"/>
          <p:nvPr/>
        </p:nvSpPr>
        <p:spPr>
          <a:xfrm>
            <a:off x="2654629" y="5079734"/>
            <a:ext cx="1229854" cy="1003912"/>
          </a:xfrm>
          <a:prstGeom prst="rect">
            <a:avLst/>
          </a:prstGeom>
          <a:noFill/>
          <a:ln w="9525">
            <a:noFill/>
          </a:ln>
        </p:spPr>
        <p:txBody>
          <a:bodyPr lIns="89858" tIns="44929" rIns="89858" bIns="44929"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5900" b="1" noProof="1">
                <a:solidFill>
                  <a:schemeClr val="accent5"/>
                </a:solidFill>
                <a:ea typeface="华文新魏" panose="02010800040101010101" charset="-122"/>
                <a:cs typeface="+mn-ea"/>
              </a:rPr>
              <a:t>霜</a:t>
            </a:r>
            <a:endParaRPr lang="zh-CN" altLang="en-US" sz="5900" b="1" noProof="1">
              <a:solidFill>
                <a:schemeClr val="accent5"/>
              </a:solidFill>
              <a:ea typeface="华文新魏" panose="02010800040101010101" charset="-122"/>
            </a:endParaRPr>
          </a:p>
        </p:txBody>
      </p:sp>
      <p:sp>
        <p:nvSpPr>
          <p:cNvPr id="23559" name="文本框 4103"/>
          <p:cNvSpPr txBox="1">
            <a:spLocks noChangeArrowheads="1"/>
          </p:cNvSpPr>
          <p:nvPr/>
        </p:nvSpPr>
        <p:spPr bwMode="auto">
          <a:xfrm>
            <a:off x="179785" y="219160"/>
            <a:ext cx="2016224" cy="5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610" tIns="46177" rIns="88610" bIns="4617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6666"/>
                </a:solidFill>
                <a:ea typeface="方正姚体" pitchFamily="2" charset="-122"/>
              </a:rPr>
              <a:t>导入新课</a:t>
            </a:r>
          </a:p>
        </p:txBody>
      </p:sp>
    </p:spTree>
    <p:extLst>
      <p:ext uri="{BB962C8B-B14F-4D97-AF65-F5344CB8AC3E}">
        <p14:creationId xmlns:p14="http://schemas.microsoft.com/office/powerpoint/2010/main" val="111736625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50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15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15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150">
                                            <p:txEl>
                                              <p:charRg st="15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8"/>
          <p:cNvSpPr txBox="1">
            <a:spLocks noChangeArrowheads="1"/>
          </p:cNvSpPr>
          <p:nvPr/>
        </p:nvSpPr>
        <p:spPr bwMode="auto">
          <a:xfrm>
            <a:off x="2080696" y="115595"/>
            <a:ext cx="7858687" cy="593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升</a:t>
            </a: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华：</a:t>
            </a:r>
          </a:p>
          <a:p>
            <a:pPr>
              <a:lnSpc>
                <a:spcPct val="120000"/>
              </a:lnSpc>
            </a:pPr>
            <a:r>
              <a:rPr lang="en-US" altLang="zh-CN" sz="3900" b="1"/>
              <a:t>1</a:t>
            </a:r>
            <a:r>
              <a:rPr lang="zh-CN" altLang="en-US" sz="3900" b="1"/>
              <a:t>、定义：物质从固态</a:t>
            </a:r>
            <a:r>
              <a:rPr lang="zh-CN" altLang="en-US" sz="3900" b="1">
                <a:solidFill>
                  <a:srgbClr val="FF0000"/>
                </a:solidFill>
              </a:rPr>
              <a:t>直接</a:t>
            </a:r>
            <a:r>
              <a:rPr lang="zh-CN" altLang="en-US" sz="3900" b="1"/>
              <a:t>变成气态叫</a:t>
            </a:r>
            <a:r>
              <a:rPr lang="zh-CN" altLang="en-US" sz="3900" b="1">
                <a:solidFill>
                  <a:srgbClr val="FF0000"/>
                </a:solidFill>
              </a:rPr>
              <a:t>升华</a:t>
            </a:r>
            <a:r>
              <a:rPr lang="zh-CN" altLang="en-US" sz="3900" b="1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900" b="1"/>
              <a:t>2</a:t>
            </a:r>
            <a:r>
              <a:rPr lang="zh-CN" altLang="en-US" sz="3900" b="1"/>
              <a:t>、条件：升华</a:t>
            </a:r>
            <a:r>
              <a:rPr lang="zh-CN" altLang="en-US" sz="3900" b="1">
                <a:solidFill>
                  <a:srgbClr val="FF0000"/>
                </a:solidFill>
              </a:rPr>
              <a:t>吸</a:t>
            </a:r>
            <a:r>
              <a:rPr lang="zh-CN" altLang="en-US" sz="3900" b="1"/>
              <a:t>热</a:t>
            </a:r>
            <a:r>
              <a:rPr lang="en-US" altLang="zh-CN" sz="3900" b="1">
                <a:latin typeface="Arial" panose="020B0604020202020204" pitchFamily="34" charset="0"/>
              </a:rPr>
              <a:t>——</a:t>
            </a:r>
            <a:r>
              <a:rPr lang="zh-CN" altLang="en-US" sz="3900" b="1"/>
              <a:t>升华制冷。</a:t>
            </a:r>
          </a:p>
          <a:p>
            <a:pPr>
              <a:lnSpc>
                <a:spcPct val="120000"/>
              </a:lnSpc>
            </a:pP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凝</a:t>
            </a:r>
            <a:r>
              <a:rPr lang="zh-CN" altLang="en-US" sz="3900" b="1">
                <a:solidFill>
                  <a:srgbClr val="FF0000"/>
                </a:solidFill>
                <a:ea typeface="黑体" panose="02010609060101010101" pitchFamily="49" charset="-122"/>
              </a:rPr>
              <a:t>华：</a:t>
            </a:r>
          </a:p>
          <a:p>
            <a:pPr>
              <a:lnSpc>
                <a:spcPct val="120000"/>
              </a:lnSpc>
            </a:pPr>
            <a:r>
              <a:rPr lang="en-US" altLang="zh-CN" sz="3900" b="1"/>
              <a:t>1</a:t>
            </a:r>
            <a:r>
              <a:rPr lang="zh-CN" altLang="en-US" sz="3900" b="1"/>
              <a:t>、定义：物质从气态</a:t>
            </a:r>
            <a:r>
              <a:rPr lang="zh-CN" altLang="en-US" sz="3900" b="1">
                <a:solidFill>
                  <a:srgbClr val="FF0000"/>
                </a:solidFill>
              </a:rPr>
              <a:t>直接</a:t>
            </a:r>
            <a:r>
              <a:rPr lang="zh-CN" altLang="en-US" sz="3900" b="1"/>
              <a:t>变成固态叫</a:t>
            </a:r>
            <a:r>
              <a:rPr lang="zh-CN" altLang="en-US" sz="3900" b="1">
                <a:solidFill>
                  <a:srgbClr val="FF0000"/>
                </a:solidFill>
              </a:rPr>
              <a:t>凝华</a:t>
            </a:r>
            <a:r>
              <a:rPr lang="zh-CN" altLang="en-US" sz="3900" b="1"/>
              <a:t>。</a:t>
            </a:r>
          </a:p>
          <a:p>
            <a:pPr>
              <a:lnSpc>
                <a:spcPct val="120000"/>
              </a:lnSpc>
            </a:pPr>
            <a:r>
              <a:rPr lang="en-US" altLang="zh-CN" sz="3900" b="1"/>
              <a:t>2</a:t>
            </a:r>
            <a:r>
              <a:rPr lang="zh-CN" altLang="en-US" sz="3900" b="1"/>
              <a:t>、条件：</a:t>
            </a:r>
            <a:r>
              <a:rPr lang="en-US" altLang="zh-CN" sz="3900" b="1"/>
              <a:t>(</a:t>
            </a:r>
            <a:r>
              <a:rPr lang="zh-CN" altLang="en-US" sz="3900" b="1"/>
              <a:t>遇冷</a:t>
            </a:r>
            <a:r>
              <a:rPr lang="en-US" altLang="zh-CN" sz="3900" b="1"/>
              <a:t>)   </a:t>
            </a:r>
            <a:r>
              <a:rPr lang="zh-CN" altLang="en-US" sz="3900" b="1"/>
              <a:t>凝华</a:t>
            </a:r>
            <a:r>
              <a:rPr lang="zh-CN" altLang="en-US" sz="3900" b="1">
                <a:solidFill>
                  <a:srgbClr val="FF0000"/>
                </a:solidFill>
              </a:rPr>
              <a:t>放</a:t>
            </a:r>
            <a:r>
              <a:rPr lang="zh-CN" altLang="en-US" sz="3900" b="1"/>
              <a:t>热。</a:t>
            </a:r>
            <a:endParaRPr lang="zh-CN" altLang="en-US" sz="3900"/>
          </a:p>
        </p:txBody>
      </p:sp>
    </p:spTree>
    <p:extLst>
      <p:ext uri="{BB962C8B-B14F-4D97-AF65-F5344CB8AC3E}">
        <p14:creationId xmlns:p14="http://schemas.microsoft.com/office/powerpoint/2010/main" val="30054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4569796" y="5220661"/>
            <a:ext cx="1336596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升华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359155" y="5534186"/>
            <a:ext cx="2484459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固态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樟脑丸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4456866" y="5792289"/>
            <a:ext cx="15593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113687" y="5534186"/>
            <a:ext cx="1410851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FF"/>
                </a:solidFill>
                <a:latin typeface="宋体" panose="02010600030101010101" pitchFamily="2" charset="-122"/>
              </a:rPr>
              <a:t>气态</a:t>
            </a:r>
          </a:p>
        </p:txBody>
      </p:sp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1912076" y="1857396"/>
            <a:ext cx="4600735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>
                <a:latin typeface="宋体" panose="02010600030101010101" pitchFamily="2" charset="-122"/>
              </a:rPr>
              <a:t> 1</a:t>
            </a:r>
            <a:r>
              <a:rPr lang="en-US" altLang="zh-CN" sz="2800">
                <a:latin typeface="宋体" panose="02010600030101010101" pitchFamily="2" charset="-122"/>
              </a:rPr>
              <a:t>.</a:t>
            </a:r>
            <a:r>
              <a:rPr lang="zh-CN" altLang="en-US" sz="2800">
                <a:latin typeface="宋体" panose="02010600030101010101" pitchFamily="2" charset="-122"/>
              </a:rPr>
              <a:t>箱子里的樟脑丸，过几个月为什么会变小或消失？</a:t>
            </a:r>
          </a:p>
        </p:txBody>
      </p:sp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119" y="1857397"/>
            <a:ext cx="3432761" cy="2812221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992123" y="6066228"/>
            <a:ext cx="1336596" cy="51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800">
              <a:latin typeface="宋体" panose="02010600030101010101" pitchFamily="2" charset="-122"/>
            </a:endParaRPr>
          </a:p>
        </p:txBody>
      </p:sp>
      <p:grpSp>
        <p:nvGrpSpPr>
          <p:cNvPr id="26634" name="组合 6147"/>
          <p:cNvGrpSpPr/>
          <p:nvPr/>
        </p:nvGrpSpPr>
        <p:grpSpPr>
          <a:xfrm>
            <a:off x="2391710" y="378447"/>
            <a:ext cx="3775446" cy="796219"/>
            <a:chOff x="878" y="0"/>
            <a:chExt cx="6104" cy="1259"/>
          </a:xfrm>
        </p:grpSpPr>
        <p:sp>
          <p:nvSpPr>
            <p:cNvPr id="26635" name="矩形 7"/>
            <p:cNvSpPr>
              <a:spLocks noChangeArrowheads="1"/>
            </p:cNvSpPr>
            <p:nvPr/>
          </p:nvSpPr>
          <p:spPr bwMode="auto">
            <a:xfrm>
              <a:off x="882" y="0"/>
              <a:ext cx="2634" cy="1200"/>
            </a:xfrm>
            <a:custGeom>
              <a:avLst/>
              <a:gdLst>
                <a:gd name="T0" fmla="*/ 0 w 2520280"/>
                <a:gd name="T1" fmla="*/ 1200 h 1872208"/>
                <a:gd name="T2" fmla="*/ 2634 w 2520280"/>
                <a:gd name="T3" fmla="*/ 1200 h 1872208"/>
                <a:gd name="T4" fmla="*/ 0 w 2520280"/>
                <a:gd name="T5" fmla="*/ 1200 h 1872208"/>
                <a:gd name="T6" fmla="*/ 0 w 2520280"/>
                <a:gd name="T7" fmla="*/ 0 h 1872208"/>
                <a:gd name="T8" fmla="*/ 1 w 2520280"/>
                <a:gd name="T9" fmla="*/ 0 h 1872208"/>
                <a:gd name="T10" fmla="*/ 0 w 2520280"/>
                <a:gd name="T11" fmla="*/ 0 h 1872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sq">
              <a:solidFill>
                <a:srgbClr val="DDDDDD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文本框 6151"/>
            <p:cNvSpPr txBox="1">
              <a:spLocks noChangeArrowheads="1"/>
            </p:cNvSpPr>
            <p:nvPr/>
          </p:nvSpPr>
          <p:spPr bwMode="auto">
            <a:xfrm>
              <a:off x="878" y="432"/>
              <a:ext cx="6104" cy="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zh-CN" sz="2800" b="1">
                  <a:solidFill>
                    <a:srgbClr val="0066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生活中升华、凝华现象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96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9" grpId="0"/>
      <p:bldP spid="163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63191" y="950076"/>
            <a:ext cx="4009787" cy="20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800">
                <a:latin typeface="宋体" panose="02010600030101010101" pitchFamily="2" charset="-122"/>
              </a:rPr>
              <a:t>2</a:t>
            </a:r>
            <a:r>
              <a:rPr lang="en-US" altLang="zh-CN" sz="2800">
                <a:latin typeface="宋体" panose="02010600030101010101" pitchFamily="2" charset="-122"/>
              </a:rPr>
              <a:t>.</a:t>
            </a:r>
            <a:r>
              <a:rPr lang="zh-CN" altLang="en-US" sz="2800">
                <a:latin typeface="宋体" panose="02010600030101010101" pitchFamily="2" charset="-122"/>
              </a:rPr>
              <a:t>北方严寒的冬天，一直冰冻的衣服也晾干了，这是为什么？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7128510" y="4398846"/>
            <a:ext cx="1113830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升华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6237446" y="4598362"/>
            <a:ext cx="965319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冰</a:t>
            </a:r>
          </a:p>
        </p:txBody>
      </p:sp>
      <p:sp>
        <p:nvSpPr>
          <p:cNvPr id="17413" name="Line 13"/>
          <p:cNvSpPr>
            <a:spLocks noChangeShapeType="1"/>
          </p:cNvSpPr>
          <p:nvPr/>
        </p:nvSpPr>
        <p:spPr bwMode="auto">
          <a:xfrm>
            <a:off x="7054255" y="5054398"/>
            <a:ext cx="126234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8465106" y="4598362"/>
            <a:ext cx="1707872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宋体" panose="02010600030101010101" pitchFamily="2" charset="-122"/>
              </a:rPr>
              <a:t>水蒸气</a:t>
            </a:r>
          </a:p>
        </p:txBody>
      </p:sp>
      <p:pic>
        <p:nvPicPr>
          <p:cNvPr id="17415" name="Picture 10"/>
          <p:cNvPicPr>
            <a:picLocks noChangeAspect="1"/>
          </p:cNvPicPr>
          <p:nvPr/>
        </p:nvPicPr>
        <p:blipFill>
          <a:blip r:embed="rId2"/>
          <a:srcRect r="13145" b="17250"/>
          <a:stretch>
            <a:fillRect/>
          </a:stretch>
        </p:blipFill>
        <p:spPr>
          <a:xfrm>
            <a:off x="1673839" y="633383"/>
            <a:ext cx="4215536" cy="547243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7656" name="文本框 4103"/>
          <p:cNvSpPr txBox="1">
            <a:spLocks noChangeArrowheads="1"/>
          </p:cNvSpPr>
          <p:nvPr/>
        </p:nvSpPr>
        <p:spPr bwMode="auto">
          <a:xfrm>
            <a:off x="179785" y="234352"/>
            <a:ext cx="1262340" cy="107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006666"/>
                </a:solidFill>
                <a:ea typeface="方正姚体" pitchFamily="2" charset="-122"/>
              </a:rPr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100658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914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383" y="957677"/>
            <a:ext cx="2571709" cy="513357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91494" name="文本框 191493"/>
          <p:cNvSpPr txBox="1">
            <a:spLocks noChangeArrowheads="1"/>
          </p:cNvSpPr>
          <p:nvPr/>
        </p:nvSpPr>
        <p:spPr bwMode="auto">
          <a:xfrm>
            <a:off x="4781735" y="3087743"/>
            <a:ext cx="1543892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水蒸气</a:t>
            </a:r>
          </a:p>
        </p:txBody>
      </p:sp>
      <p:sp>
        <p:nvSpPr>
          <p:cNvPr id="191498" name="文本框 191497"/>
          <p:cNvSpPr txBox="1">
            <a:spLocks noChangeArrowheads="1"/>
          </p:cNvSpPr>
          <p:nvPr/>
        </p:nvSpPr>
        <p:spPr bwMode="auto">
          <a:xfrm>
            <a:off x="6466401" y="2801137"/>
            <a:ext cx="1228307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凝华</a:t>
            </a:r>
          </a:p>
        </p:txBody>
      </p:sp>
      <p:sp>
        <p:nvSpPr>
          <p:cNvPr id="191500" name="文本框 191499"/>
          <p:cNvSpPr txBox="1">
            <a:spLocks noChangeArrowheads="1"/>
          </p:cNvSpPr>
          <p:nvPr/>
        </p:nvSpPr>
        <p:spPr bwMode="auto">
          <a:xfrm>
            <a:off x="4493995" y="3917475"/>
            <a:ext cx="5824401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思考：窗花出现在玻璃窗的内侧还是外侧？</a:t>
            </a:r>
          </a:p>
        </p:txBody>
      </p:sp>
      <p:sp>
        <p:nvSpPr>
          <p:cNvPr id="191501" name="文本框 191500"/>
          <p:cNvSpPr txBox="1">
            <a:spLocks noChangeArrowheads="1"/>
          </p:cNvSpPr>
          <p:nvPr/>
        </p:nvSpPr>
        <p:spPr bwMode="auto">
          <a:xfrm>
            <a:off x="6466401" y="4891302"/>
            <a:ext cx="1543892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FF3300"/>
                </a:solidFill>
                <a:latin typeface="宋体" panose="02010600030101010101" pitchFamily="2" charset="-122"/>
              </a:rPr>
              <a:t>内侧</a:t>
            </a:r>
          </a:p>
        </p:txBody>
      </p:sp>
      <p:sp>
        <p:nvSpPr>
          <p:cNvPr id="191503" name="文本框 191502"/>
          <p:cNvSpPr txBox="1">
            <a:spLocks noChangeArrowheads="1"/>
          </p:cNvSpPr>
          <p:nvPr/>
        </p:nvSpPr>
        <p:spPr bwMode="auto">
          <a:xfrm>
            <a:off x="7659128" y="3016488"/>
            <a:ext cx="1684667" cy="52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latin typeface="宋体" panose="02010600030101010101" pitchFamily="2" charset="-122"/>
              </a:rPr>
              <a:t>小冰晶</a:t>
            </a:r>
          </a:p>
        </p:txBody>
      </p:sp>
      <p:sp>
        <p:nvSpPr>
          <p:cNvPr id="191505" name="直接连接符 191504"/>
          <p:cNvSpPr>
            <a:spLocks noChangeShapeType="1"/>
          </p:cNvSpPr>
          <p:nvPr/>
        </p:nvSpPr>
        <p:spPr bwMode="auto">
          <a:xfrm>
            <a:off x="6395240" y="3447188"/>
            <a:ext cx="133350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28681" name="文本框 191506"/>
          <p:cNvSpPr txBox="1">
            <a:spLocks noChangeArrowheads="1"/>
          </p:cNvSpPr>
          <p:nvPr/>
        </p:nvSpPr>
        <p:spPr bwMode="auto">
          <a:xfrm>
            <a:off x="4637865" y="858234"/>
            <a:ext cx="5332460" cy="13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>
                <a:latin typeface="宋体" panose="02010600030101010101" pitchFamily="2" charset="-122"/>
              </a:rPr>
              <a:t>3.</a:t>
            </a:r>
            <a:r>
              <a:rPr lang="zh-CN" altLang="en-US" sz="2800">
                <a:latin typeface="宋体" panose="02010600030101010101" pitchFamily="2" charset="-122"/>
              </a:rPr>
              <a:t>在寒冷的冬天，在玻璃窗的表面会有</a:t>
            </a:r>
            <a:r>
              <a:rPr lang="en-US" altLang="zh-CN" sz="2800">
                <a:latin typeface="宋体" panose="02010600030101010101" pitchFamily="2" charset="-122"/>
              </a:rPr>
              <a:t>“</a:t>
            </a:r>
            <a:r>
              <a:rPr lang="zh-CN" altLang="en-US" sz="2800">
                <a:latin typeface="宋体" panose="02010600030101010101" pitchFamily="2" charset="-122"/>
              </a:rPr>
              <a:t>冰花</a:t>
            </a:r>
            <a:r>
              <a:rPr lang="en-US" altLang="zh-CN" sz="2800">
                <a:latin typeface="宋体" panose="02010600030101010101" pitchFamily="2" charset="-122"/>
              </a:rPr>
              <a:t>”</a:t>
            </a:r>
            <a:r>
              <a:rPr lang="zh-CN" altLang="en-US" sz="280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8682" name="文本框 4103"/>
          <p:cNvSpPr txBox="1">
            <a:spLocks noChangeArrowheads="1"/>
          </p:cNvSpPr>
          <p:nvPr/>
        </p:nvSpPr>
        <p:spPr bwMode="auto">
          <a:xfrm>
            <a:off x="326415" y="179909"/>
            <a:ext cx="1262340" cy="107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610" tIns="46177" rIns="88610" bIns="46177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06666"/>
                </a:solidFill>
                <a:ea typeface="方正姚体" pitchFamily="2" charset="-122"/>
              </a:rPr>
              <a:t>讲授新课</a:t>
            </a:r>
          </a:p>
        </p:txBody>
      </p:sp>
    </p:spTree>
    <p:extLst>
      <p:ext uri="{BB962C8B-B14F-4D97-AF65-F5344CB8AC3E}">
        <p14:creationId xmlns:p14="http://schemas.microsoft.com/office/powerpoint/2010/main" val="2538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  <p:bldP spid="191498" grpId="0"/>
      <p:bldP spid="191500" grpId="0"/>
      <p:bldP spid="191501" grpId="0"/>
      <p:bldP spid="1915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55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803" y="188433"/>
            <a:ext cx="6034792" cy="639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2783029" y="4210416"/>
            <a:ext cx="7086741" cy="136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3100" b="1"/>
              <a:t>    </a:t>
            </a:r>
            <a:r>
              <a:rPr lang="zh-CN" altLang="en-US" sz="3100" b="1"/>
              <a:t>用久的灯泡会发黑，是因为钨丝发生了哪种现象？ </a:t>
            </a:r>
          </a:p>
        </p:txBody>
      </p:sp>
      <p:sp>
        <p:nvSpPr>
          <p:cNvPr id="350214" name="Text Box 6"/>
          <p:cNvSpPr txBox="1">
            <a:spLocks noChangeArrowheads="1"/>
          </p:cNvSpPr>
          <p:nvPr/>
        </p:nvSpPr>
        <p:spPr bwMode="auto">
          <a:xfrm>
            <a:off x="3554973" y="5646611"/>
            <a:ext cx="3508564" cy="63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500" b="1">
                <a:ea typeface="黑体" panose="02010609060101010101" pitchFamily="49" charset="-122"/>
              </a:rPr>
              <a:t>先</a:t>
            </a:r>
            <a:r>
              <a:rPr lang="zh-CN" altLang="en-US" sz="3500" b="1">
                <a:solidFill>
                  <a:srgbClr val="FF0000"/>
                </a:solidFill>
                <a:ea typeface="黑体" panose="02010609060101010101" pitchFamily="49" charset="-122"/>
              </a:rPr>
              <a:t>升华</a:t>
            </a:r>
            <a:r>
              <a:rPr lang="zh-CN" altLang="en-US" sz="3500" b="1">
                <a:ea typeface="黑体" panose="02010609060101010101" pitchFamily="49" charset="-122"/>
              </a:rPr>
              <a:t>后</a:t>
            </a:r>
            <a:r>
              <a:rPr lang="zh-CN" altLang="en-US" sz="3500" b="1">
                <a:solidFill>
                  <a:srgbClr val="FF0000"/>
                </a:solidFill>
                <a:ea typeface="黑体" panose="02010609060101010101" pitchFamily="49" charset="-122"/>
              </a:rPr>
              <a:t>凝华</a:t>
            </a:r>
          </a:p>
        </p:txBody>
      </p:sp>
    </p:spTree>
    <p:extLst>
      <p:ext uri="{BB962C8B-B14F-4D97-AF65-F5344CB8AC3E}">
        <p14:creationId xmlns:p14="http://schemas.microsoft.com/office/powerpoint/2010/main" val="340781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5"/>
          <p:cNvSpPr txBox="1">
            <a:spLocks noChangeArrowheads="1"/>
          </p:cNvSpPr>
          <p:nvPr/>
        </p:nvSpPr>
        <p:spPr bwMode="auto">
          <a:xfrm>
            <a:off x="5168481" y="4139159"/>
            <a:ext cx="1895057" cy="5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雾 凇</a:t>
            </a:r>
          </a:p>
        </p:txBody>
      </p:sp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1870308" y="4785210"/>
            <a:ext cx="8281014" cy="169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3100" b="1">
                <a:latin typeface="Arial" panose="020B0604020202020204" pitchFamily="34" charset="0"/>
              </a:rPr>
              <a:t>“</a:t>
            </a:r>
            <a:r>
              <a:rPr lang="zh-CN" altLang="en-US" sz="3100" b="1"/>
              <a:t>雾凇</a:t>
            </a:r>
            <a:r>
              <a:rPr lang="zh-CN" altLang="en-US" sz="3100" b="1">
                <a:latin typeface="Arial" panose="020B0604020202020204" pitchFamily="34" charset="0"/>
              </a:rPr>
              <a:t>”</a:t>
            </a:r>
            <a:r>
              <a:rPr lang="zh-CN" altLang="en-US" sz="3100" b="1"/>
              <a:t>（树挂）在严寒的天气里，由空气中的水蒸气在物体表面直接</a:t>
            </a:r>
            <a:r>
              <a:rPr lang="zh-CN" altLang="en-US" sz="3100" b="1">
                <a:solidFill>
                  <a:srgbClr val="FF0000"/>
                </a:solidFill>
              </a:rPr>
              <a:t>凝华</a:t>
            </a:r>
            <a:r>
              <a:rPr lang="zh-CN" altLang="en-US" sz="3100" b="1"/>
              <a:t>而成的小冰晶或小冰粒。</a:t>
            </a:r>
          </a:p>
        </p:txBody>
      </p:sp>
      <p:pic>
        <p:nvPicPr>
          <p:cNvPr id="11267" name="Picture 12" descr="雾凇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96" y="107901"/>
            <a:ext cx="8910638" cy="4139159"/>
          </a:xfrm>
        </p:spPr>
      </p:pic>
    </p:spTree>
    <p:extLst>
      <p:ext uri="{BB962C8B-B14F-4D97-AF65-F5344CB8AC3E}">
        <p14:creationId xmlns:p14="http://schemas.microsoft.com/office/powerpoint/2010/main" val="4225808602"/>
      </p:ext>
    </p:extLst>
  </p:cSld>
  <p:clrMapOvr>
    <a:masterClrMapping/>
  </p:clrMapOvr>
  <p:transition spd="slow">
    <p:pull dir="r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1219</Words>
  <Application>Microsoft Office PowerPoint</Application>
  <PresentationFormat>自定义</PresentationFormat>
  <Paragraphs>110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课堂练习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13</cp:revision>
  <dcterms:created xsi:type="dcterms:W3CDTF">2021-01-05T11:00:49Z</dcterms:created>
  <dcterms:modified xsi:type="dcterms:W3CDTF">2021-01-05T11:19:35Z</dcterms:modified>
</cp:coreProperties>
</file>