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1880850" cy="684053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744" y="-90"/>
      </p:cViewPr>
      <p:guideLst>
        <p:guide orient="horz" pos="2155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AD0C0-E35A-43D2-AD7A-3BE22A3AFE7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685800"/>
            <a:ext cx="5953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F0A22-8B42-496D-BB7C-698799FFC9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826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91064" y="2125001"/>
            <a:ext cx="10098723" cy="146628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82128" y="3876305"/>
            <a:ext cx="8316595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13616" y="273939"/>
            <a:ext cx="2673191" cy="583662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94042" y="273939"/>
            <a:ext cx="7821560" cy="583662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(png格式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703" y="57005"/>
            <a:ext cx="1144769" cy="92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灯片编号占位符 3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5F81D91B-9F96-4748-B9D0-95A3D9774929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1"/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2"/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804692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043" y="273939"/>
            <a:ext cx="10692765" cy="114009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4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5B8838F9-2243-408E-AC83-433BA06531B0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8430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8505" y="4395679"/>
            <a:ext cx="10098723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38505" y="2899312"/>
            <a:ext cx="10098723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94043" y="1596126"/>
            <a:ext cx="5247375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39432" y="1596126"/>
            <a:ext cx="5247375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4042" y="1531204"/>
            <a:ext cx="5249439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4042" y="2169337"/>
            <a:ext cx="5249439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035307" y="1531204"/>
            <a:ext cx="5251501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035307" y="2169337"/>
            <a:ext cx="5251501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043" y="272355"/>
            <a:ext cx="3908718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45082" y="272355"/>
            <a:ext cx="6641725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94043" y="1431446"/>
            <a:ext cx="3908718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28730" y="4788377"/>
            <a:ext cx="7128510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28730" y="611215"/>
            <a:ext cx="7128510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28730" y="5353671"/>
            <a:ext cx="7128510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94043" y="273939"/>
            <a:ext cx="10692765" cy="114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4043" y="1596126"/>
            <a:ext cx="1069276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94043" y="6340166"/>
            <a:ext cx="277219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59291" y="6340166"/>
            <a:ext cx="3762269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514609" y="6340166"/>
            <a:ext cx="277219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image" Target="../media/image12.jpe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26" Type="http://schemas.openxmlformats.org/officeDocument/2006/relationships/slideLayout" Target="../slideLayouts/slideLayout7.xml"/><Relationship Id="rId3" Type="http://schemas.openxmlformats.org/officeDocument/2006/relationships/tags" Target="../tags/tag58.xml"/><Relationship Id="rId21" Type="http://schemas.openxmlformats.org/officeDocument/2006/relationships/tags" Target="../tags/tag76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5" Type="http://schemas.openxmlformats.org/officeDocument/2006/relationships/tags" Target="../tags/tag80.xml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0" Type="http://schemas.openxmlformats.org/officeDocument/2006/relationships/tags" Target="../tags/tag75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24" Type="http://schemas.openxmlformats.org/officeDocument/2006/relationships/tags" Target="../tags/tag79.xml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23" Type="http://schemas.openxmlformats.org/officeDocument/2006/relationships/tags" Target="../tags/tag78.xml"/><Relationship Id="rId28" Type="http://schemas.openxmlformats.org/officeDocument/2006/relationships/image" Target="../media/image13.png"/><Relationship Id="rId10" Type="http://schemas.openxmlformats.org/officeDocument/2006/relationships/tags" Target="../tags/tag65.xml"/><Relationship Id="rId19" Type="http://schemas.openxmlformats.org/officeDocument/2006/relationships/tags" Target="../tags/tag74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tags" Target="../tags/tag77.xml"/><Relationship Id="rId27" Type="http://schemas.openxmlformats.org/officeDocument/2006/relationships/hyperlink" Target="4.3&#27832;&#33150;.sw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3" Type="http://schemas.openxmlformats.org/officeDocument/2006/relationships/tags" Target="../tags/tag86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tags" Target="../tags/tag103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10" Type="http://schemas.openxmlformats.org/officeDocument/2006/relationships/tags" Target="../tags/tag93.xml"/><Relationship Id="rId19" Type="http://schemas.openxmlformats.org/officeDocument/2006/relationships/tags" Target="../tags/tag102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5" Type="http://schemas.openxmlformats.org/officeDocument/2006/relationships/tags" Target="../tags/tag108.xml"/><Relationship Id="rId10" Type="http://schemas.openxmlformats.org/officeDocument/2006/relationships/tags" Target="../tags/tag113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tags" Target="../tags/tag129.xml"/><Relationship Id="rId18" Type="http://schemas.openxmlformats.org/officeDocument/2006/relationships/tags" Target="../tags/tag134.xml"/><Relationship Id="rId26" Type="http://schemas.openxmlformats.org/officeDocument/2006/relationships/tags" Target="../tags/tag142.xml"/><Relationship Id="rId3" Type="http://schemas.openxmlformats.org/officeDocument/2006/relationships/tags" Target="../tags/tag119.xml"/><Relationship Id="rId21" Type="http://schemas.openxmlformats.org/officeDocument/2006/relationships/tags" Target="../tags/tag137.xml"/><Relationship Id="rId34" Type="http://schemas.openxmlformats.org/officeDocument/2006/relationships/tags" Target="../tags/tag150.xml"/><Relationship Id="rId7" Type="http://schemas.openxmlformats.org/officeDocument/2006/relationships/tags" Target="../tags/tag123.xml"/><Relationship Id="rId12" Type="http://schemas.openxmlformats.org/officeDocument/2006/relationships/tags" Target="../tags/tag128.xml"/><Relationship Id="rId17" Type="http://schemas.openxmlformats.org/officeDocument/2006/relationships/tags" Target="../tags/tag133.xml"/><Relationship Id="rId25" Type="http://schemas.openxmlformats.org/officeDocument/2006/relationships/tags" Target="../tags/tag141.xml"/><Relationship Id="rId33" Type="http://schemas.openxmlformats.org/officeDocument/2006/relationships/tags" Target="../tags/tag149.xml"/><Relationship Id="rId2" Type="http://schemas.openxmlformats.org/officeDocument/2006/relationships/tags" Target="../tags/tag118.xml"/><Relationship Id="rId16" Type="http://schemas.openxmlformats.org/officeDocument/2006/relationships/tags" Target="../tags/tag132.xml"/><Relationship Id="rId20" Type="http://schemas.openxmlformats.org/officeDocument/2006/relationships/tags" Target="../tags/tag136.xml"/><Relationship Id="rId29" Type="http://schemas.openxmlformats.org/officeDocument/2006/relationships/tags" Target="../tags/tag145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24" Type="http://schemas.openxmlformats.org/officeDocument/2006/relationships/tags" Target="../tags/tag140.xml"/><Relationship Id="rId32" Type="http://schemas.openxmlformats.org/officeDocument/2006/relationships/tags" Target="../tags/tag148.xml"/><Relationship Id="rId5" Type="http://schemas.openxmlformats.org/officeDocument/2006/relationships/tags" Target="../tags/tag121.xml"/><Relationship Id="rId15" Type="http://schemas.openxmlformats.org/officeDocument/2006/relationships/tags" Target="../tags/tag131.xml"/><Relationship Id="rId23" Type="http://schemas.openxmlformats.org/officeDocument/2006/relationships/tags" Target="../tags/tag139.xml"/><Relationship Id="rId28" Type="http://schemas.openxmlformats.org/officeDocument/2006/relationships/tags" Target="../tags/tag144.xml"/><Relationship Id="rId10" Type="http://schemas.openxmlformats.org/officeDocument/2006/relationships/tags" Target="../tags/tag126.xml"/><Relationship Id="rId19" Type="http://schemas.openxmlformats.org/officeDocument/2006/relationships/tags" Target="../tags/tag135.xml"/><Relationship Id="rId31" Type="http://schemas.openxmlformats.org/officeDocument/2006/relationships/tags" Target="../tags/tag147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tags" Target="../tags/tag130.xml"/><Relationship Id="rId22" Type="http://schemas.openxmlformats.org/officeDocument/2006/relationships/tags" Target="../tags/tag138.xml"/><Relationship Id="rId27" Type="http://schemas.openxmlformats.org/officeDocument/2006/relationships/tags" Target="../tags/tag143.xml"/><Relationship Id="rId30" Type="http://schemas.openxmlformats.org/officeDocument/2006/relationships/tags" Target="../tags/tag146.xml"/><Relationship Id="rId35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7" Type="http://schemas.openxmlformats.org/officeDocument/2006/relationships/image" Target="../media/image14.jpeg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55.xml"/><Relationship Id="rId4" Type="http://schemas.openxmlformats.org/officeDocument/2006/relationships/tags" Target="../tags/tag15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openxmlformats.org/officeDocument/2006/relationships/tags" Target="../tags/tag172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12" Type="http://schemas.openxmlformats.org/officeDocument/2006/relationships/tags" Target="../tags/tag171.xml"/><Relationship Id="rId2" Type="http://schemas.openxmlformats.org/officeDocument/2006/relationships/tags" Target="../tags/tag161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tags" Target="../tags/tag170.xml"/><Relationship Id="rId5" Type="http://schemas.openxmlformats.org/officeDocument/2006/relationships/tags" Target="../tags/tag164.xml"/><Relationship Id="rId15" Type="http://schemas.openxmlformats.org/officeDocument/2006/relationships/tags" Target="../tags/tag174.xml"/><Relationship Id="rId10" Type="http://schemas.openxmlformats.org/officeDocument/2006/relationships/tags" Target="../tags/tag169.xml"/><Relationship Id="rId4" Type="http://schemas.openxmlformats.org/officeDocument/2006/relationships/tags" Target="../tags/tag163.xml"/><Relationship Id="rId9" Type="http://schemas.openxmlformats.org/officeDocument/2006/relationships/tags" Target="../tags/tag168.xml"/><Relationship Id="rId14" Type="http://schemas.openxmlformats.org/officeDocument/2006/relationships/tags" Target="../tags/tag17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3" Type="http://schemas.openxmlformats.org/officeDocument/2006/relationships/tags" Target="../tags/tag177.xml"/><Relationship Id="rId7" Type="http://schemas.openxmlformats.org/officeDocument/2006/relationships/tags" Target="../tags/tag181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78.xml"/><Relationship Id="rId9" Type="http://schemas.openxmlformats.org/officeDocument/2006/relationships/tags" Target="../tags/tag18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5" Type="http://schemas.openxmlformats.org/officeDocument/2006/relationships/tags" Target="../tags/tag188.xml"/><Relationship Id="rId4" Type="http://schemas.openxmlformats.org/officeDocument/2006/relationships/tags" Target="../tags/tag18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image" Target="../media/image15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9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13" Type="http://schemas.openxmlformats.org/officeDocument/2006/relationships/tags" Target="../tags/tag206.xml"/><Relationship Id="rId18" Type="http://schemas.openxmlformats.org/officeDocument/2006/relationships/tags" Target="../tags/tag211.xml"/><Relationship Id="rId3" Type="http://schemas.openxmlformats.org/officeDocument/2006/relationships/tags" Target="../tags/tag196.xml"/><Relationship Id="rId21" Type="http://schemas.openxmlformats.org/officeDocument/2006/relationships/tags" Target="../tags/tag214.xml"/><Relationship Id="rId7" Type="http://schemas.openxmlformats.org/officeDocument/2006/relationships/tags" Target="../tags/tag200.xml"/><Relationship Id="rId12" Type="http://schemas.openxmlformats.org/officeDocument/2006/relationships/tags" Target="../tags/tag205.xml"/><Relationship Id="rId17" Type="http://schemas.openxmlformats.org/officeDocument/2006/relationships/tags" Target="../tags/tag210.xml"/><Relationship Id="rId2" Type="http://schemas.openxmlformats.org/officeDocument/2006/relationships/tags" Target="../tags/tag195.xml"/><Relationship Id="rId16" Type="http://schemas.openxmlformats.org/officeDocument/2006/relationships/tags" Target="../tags/tag209.xml"/><Relationship Id="rId20" Type="http://schemas.openxmlformats.org/officeDocument/2006/relationships/tags" Target="../tags/tag213.xml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1" Type="http://schemas.openxmlformats.org/officeDocument/2006/relationships/tags" Target="../tags/tag204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198.xml"/><Relationship Id="rId15" Type="http://schemas.openxmlformats.org/officeDocument/2006/relationships/tags" Target="../tags/tag208.xml"/><Relationship Id="rId23" Type="http://schemas.openxmlformats.org/officeDocument/2006/relationships/tags" Target="../tags/tag216.xml"/><Relationship Id="rId10" Type="http://schemas.openxmlformats.org/officeDocument/2006/relationships/tags" Target="../tags/tag203.xml"/><Relationship Id="rId19" Type="http://schemas.openxmlformats.org/officeDocument/2006/relationships/tags" Target="../tags/tag212.xml"/><Relationship Id="rId4" Type="http://schemas.openxmlformats.org/officeDocument/2006/relationships/tags" Target="../tags/tag197.xml"/><Relationship Id="rId9" Type="http://schemas.openxmlformats.org/officeDocument/2006/relationships/tags" Target="../tags/tag202.xml"/><Relationship Id="rId14" Type="http://schemas.openxmlformats.org/officeDocument/2006/relationships/tags" Target="../tags/tag207.xml"/><Relationship Id="rId22" Type="http://schemas.openxmlformats.org/officeDocument/2006/relationships/tags" Target="../tags/tag2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19.xml"/><Relationship Id="rId7" Type="http://schemas.openxmlformats.org/officeDocument/2006/relationships/image" Target="../media/image16.png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21.xml"/><Relationship Id="rId4" Type="http://schemas.openxmlformats.org/officeDocument/2006/relationships/tags" Target="../tags/tag22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29.xml"/><Relationship Id="rId13" Type="http://schemas.openxmlformats.org/officeDocument/2006/relationships/tags" Target="../tags/tag234.xml"/><Relationship Id="rId3" Type="http://schemas.openxmlformats.org/officeDocument/2006/relationships/tags" Target="../tags/tag224.xml"/><Relationship Id="rId7" Type="http://schemas.openxmlformats.org/officeDocument/2006/relationships/tags" Target="../tags/tag228.xml"/><Relationship Id="rId12" Type="http://schemas.openxmlformats.org/officeDocument/2006/relationships/tags" Target="../tags/tag233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6" Type="http://schemas.openxmlformats.org/officeDocument/2006/relationships/tags" Target="../tags/tag227.xml"/><Relationship Id="rId11" Type="http://schemas.openxmlformats.org/officeDocument/2006/relationships/tags" Target="../tags/tag232.xml"/><Relationship Id="rId5" Type="http://schemas.openxmlformats.org/officeDocument/2006/relationships/tags" Target="../tags/tag226.xml"/><Relationship Id="rId10" Type="http://schemas.openxmlformats.org/officeDocument/2006/relationships/tags" Target="../tags/tag231.xml"/><Relationship Id="rId4" Type="http://schemas.openxmlformats.org/officeDocument/2006/relationships/tags" Target="../tags/tag225.xml"/><Relationship Id="rId9" Type="http://schemas.openxmlformats.org/officeDocument/2006/relationships/tags" Target="../tags/tag230.xml"/><Relationship Id="rId1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42.xml"/><Relationship Id="rId3" Type="http://schemas.openxmlformats.org/officeDocument/2006/relationships/tags" Target="../tags/tag237.xml"/><Relationship Id="rId7" Type="http://schemas.openxmlformats.org/officeDocument/2006/relationships/tags" Target="../tags/tag241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6" Type="http://schemas.openxmlformats.org/officeDocument/2006/relationships/tags" Target="../tags/tag240.xml"/><Relationship Id="rId11" Type="http://schemas.openxmlformats.org/officeDocument/2006/relationships/image" Target="../media/image17.jpeg"/><Relationship Id="rId5" Type="http://schemas.openxmlformats.org/officeDocument/2006/relationships/tags" Target="../tags/tag239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38.xml"/><Relationship Id="rId9" Type="http://schemas.openxmlformats.org/officeDocument/2006/relationships/tags" Target="../tags/tag24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51.xml"/><Relationship Id="rId13" Type="http://schemas.openxmlformats.org/officeDocument/2006/relationships/tags" Target="../tags/tag256.xml"/><Relationship Id="rId18" Type="http://schemas.openxmlformats.org/officeDocument/2006/relationships/tags" Target="../tags/tag261.xml"/><Relationship Id="rId3" Type="http://schemas.openxmlformats.org/officeDocument/2006/relationships/tags" Target="../tags/tag246.xml"/><Relationship Id="rId21" Type="http://schemas.openxmlformats.org/officeDocument/2006/relationships/tags" Target="../tags/tag264.xml"/><Relationship Id="rId7" Type="http://schemas.openxmlformats.org/officeDocument/2006/relationships/tags" Target="../tags/tag250.xml"/><Relationship Id="rId12" Type="http://schemas.openxmlformats.org/officeDocument/2006/relationships/tags" Target="../tags/tag255.xml"/><Relationship Id="rId17" Type="http://schemas.openxmlformats.org/officeDocument/2006/relationships/tags" Target="../tags/tag260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245.xml"/><Relationship Id="rId16" Type="http://schemas.openxmlformats.org/officeDocument/2006/relationships/tags" Target="../tags/tag259.xml"/><Relationship Id="rId20" Type="http://schemas.openxmlformats.org/officeDocument/2006/relationships/tags" Target="../tags/tag263.xml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11" Type="http://schemas.openxmlformats.org/officeDocument/2006/relationships/tags" Target="../tags/tag254.xml"/><Relationship Id="rId24" Type="http://schemas.openxmlformats.org/officeDocument/2006/relationships/tags" Target="../tags/tag267.xml"/><Relationship Id="rId5" Type="http://schemas.openxmlformats.org/officeDocument/2006/relationships/tags" Target="../tags/tag248.xml"/><Relationship Id="rId15" Type="http://schemas.openxmlformats.org/officeDocument/2006/relationships/tags" Target="../tags/tag258.xml"/><Relationship Id="rId23" Type="http://schemas.openxmlformats.org/officeDocument/2006/relationships/tags" Target="../tags/tag266.xml"/><Relationship Id="rId10" Type="http://schemas.openxmlformats.org/officeDocument/2006/relationships/tags" Target="../tags/tag253.xml"/><Relationship Id="rId19" Type="http://schemas.openxmlformats.org/officeDocument/2006/relationships/tags" Target="../tags/tag262.xml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tags" Target="../tags/tag257.xml"/><Relationship Id="rId22" Type="http://schemas.openxmlformats.org/officeDocument/2006/relationships/tags" Target="../tags/tag26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9.xml"/><Relationship Id="rId1" Type="http://schemas.openxmlformats.org/officeDocument/2006/relationships/tags" Target="../tags/tag26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72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6.xml"/><Relationship Id="rId7" Type="http://schemas.openxmlformats.org/officeDocument/2006/relationships/image" Target="../media/image6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9.jpe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8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3.xml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10" Type="http://schemas.openxmlformats.org/officeDocument/2006/relationships/image" Target="../media/image11.png"/><Relationship Id="rId4" Type="http://schemas.openxmlformats.org/officeDocument/2006/relationships/tags" Target="../tags/tag32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slide" Target="slide7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slide" Target="slide8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slide" Target="slide6.xml"/><Relationship Id="rId5" Type="http://schemas.openxmlformats.org/officeDocument/2006/relationships/tags" Target="../tags/tag44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3.xml"/><Relationship Id="rId9" Type="http://schemas.openxmlformats.org/officeDocument/2006/relationships/tags" Target="../tags/tag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/>
          <p:nvPr>
            <p:custDataLst>
              <p:tags r:id="rId1"/>
            </p:custDataLst>
          </p:nvPr>
        </p:nvSpPr>
        <p:spPr>
          <a:xfrm>
            <a:off x="2324199" y="899989"/>
            <a:ext cx="6417142" cy="9233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5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第３节　汽化和液化</a:t>
            </a:r>
          </a:p>
        </p:txBody>
      </p:sp>
      <p:pic>
        <p:nvPicPr>
          <p:cNvPr id="13315" name="图片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2117"/>
            <a:ext cx="11858874" cy="448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65649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/>
          <p:nvPr>
            <p:custDataLst>
              <p:tags r:id="rId1"/>
            </p:custDataLst>
          </p:nvPr>
        </p:nvSpPr>
        <p:spPr>
          <a:xfrm>
            <a:off x="909629" y="619132"/>
            <a:ext cx="7190389" cy="76944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FF33CC"/>
                </a:solidFill>
                <a:latin typeface="隶书" pitchFamily="49" charset="-122"/>
                <a:ea typeface="隶书" pitchFamily="49" charset="-122"/>
              </a:rPr>
              <a:t>设计实验和进行实验</a:t>
            </a:r>
            <a:r>
              <a:rPr lang="en-US" altLang="zh-CN" sz="4400" b="1">
                <a:solidFill>
                  <a:srgbClr val="FF33CC"/>
                </a:solidFill>
                <a:latin typeface="隶书" pitchFamily="49" charset="-122"/>
                <a:ea typeface="隶书" pitchFamily="49" charset="-122"/>
              </a:rPr>
              <a:t>:</a:t>
            </a:r>
            <a:endParaRPr lang="en-US" altLang="zh-CN" sz="4400" b="1">
              <a:latin typeface="Times New Roman" pitchFamily="18" charset="0"/>
              <a:ea typeface="黑体" pitchFamily="49" charset="-122"/>
            </a:endParaRPr>
          </a:p>
        </p:txBody>
      </p:sp>
      <p:pic>
        <p:nvPicPr>
          <p:cNvPr id="22531" name="Picture 3" descr="未标题-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6F7FB"/>
              </a:clrFrom>
              <a:clrTo>
                <a:srgbClr val="F6F7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247" y="1580291"/>
            <a:ext cx="3390993" cy="444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4"/>
          <p:cNvSpPr/>
          <p:nvPr>
            <p:custDataLst>
              <p:tags r:id="rId3"/>
            </p:custDataLst>
          </p:nvPr>
        </p:nvSpPr>
        <p:spPr>
          <a:xfrm>
            <a:off x="889002" y="4066320"/>
            <a:ext cx="6361205" cy="202682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        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铁架台、酒精灯、火柴、石棉网、烧杯、中心有孔的纸板、温度计、水、秒表 </a:t>
            </a:r>
          </a:p>
        </p:txBody>
      </p:sp>
      <p:sp>
        <p:nvSpPr>
          <p:cNvPr id="13317" name="Rectangle 5"/>
          <p:cNvSpPr/>
          <p:nvPr>
            <p:custDataLst>
              <p:tags r:id="rId4"/>
            </p:custDataLst>
          </p:nvPr>
        </p:nvSpPr>
        <p:spPr>
          <a:xfrm>
            <a:off x="909629" y="1591376"/>
            <a:ext cx="5237331" cy="132343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按实验装置图安装实验仪器</a:t>
            </a:r>
            <a:r>
              <a:rPr lang="en-US" altLang="zh-CN" sz="3200" b="1"/>
              <a:t>.</a:t>
            </a:r>
          </a:p>
          <a:p>
            <a:pPr>
              <a:spcBef>
                <a:spcPct val="50000"/>
              </a:spcBef>
            </a:pPr>
            <a:r>
              <a:rPr lang="zh-CN" altLang="en-US" sz="3200" b="1"/>
              <a:t>用酒精灯给水加热至沸腾</a:t>
            </a:r>
            <a:r>
              <a:rPr lang="en-US" altLang="zh-CN" sz="3200" b="1"/>
              <a:t>.</a:t>
            </a:r>
          </a:p>
        </p:txBody>
      </p:sp>
      <p:sp>
        <p:nvSpPr>
          <p:cNvPr id="13318" name="Rectangle 6"/>
          <p:cNvSpPr/>
          <p:nvPr>
            <p:custDataLst>
              <p:tags r:id="rId5"/>
            </p:custDataLst>
          </p:nvPr>
        </p:nvSpPr>
        <p:spPr>
          <a:xfrm>
            <a:off x="794121" y="3043406"/>
            <a:ext cx="4302683" cy="76944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400" b="1">
                <a:solidFill>
                  <a:srgbClr val="FF33CC"/>
                </a:solidFill>
              </a:rPr>
              <a:t>实验器材：</a:t>
            </a:r>
          </a:p>
        </p:txBody>
      </p:sp>
    </p:spTree>
    <p:extLst>
      <p:ext uri="{BB962C8B-B14F-4D97-AF65-F5344CB8AC3E}">
        <p14:creationId xmlns:p14="http://schemas.microsoft.com/office/powerpoint/2010/main" val="85641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 fill="hold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23" dur="8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6" grpId="0" animBg="1"/>
      <p:bldP spid="13317" grpId="0" animBg="1"/>
      <p:bldP spid="133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/>
          <p:nvPr>
            <p:custDataLst>
              <p:tags r:id="rId1"/>
            </p:custDataLst>
          </p:nvPr>
        </p:nvSpPr>
        <p:spPr>
          <a:xfrm>
            <a:off x="1089078" y="988078"/>
            <a:ext cx="9603687" cy="421653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latin typeface="Times New Roman" pitchFamily="18" charset="0"/>
                <a:ea typeface="幼圆" pitchFamily="49" charset="-122"/>
              </a:rPr>
              <a:t>实验步骤</a:t>
            </a:r>
            <a:r>
              <a:rPr lang="en-US" altLang="zh-CN" sz="4400" b="1">
                <a:latin typeface="Times New Roman" pitchFamily="18" charset="0"/>
                <a:ea typeface="幼圆" pitchFamily="49" charset="-122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itchFamily="18" charset="0"/>
                <a:ea typeface="黑体" pitchFamily="49" charset="-122"/>
              </a:rPr>
              <a:t>1.</a:t>
            </a:r>
            <a:r>
              <a:rPr lang="zh-CN" altLang="en-US" sz="3200" b="1">
                <a:latin typeface="Times New Roman" pitchFamily="18" charset="0"/>
                <a:ea typeface="黑体" pitchFamily="49" charset="-122"/>
              </a:rPr>
              <a:t>按装置图安装实验仪器</a:t>
            </a:r>
            <a:r>
              <a:rPr lang="en-US" altLang="zh-CN" sz="3200" b="1">
                <a:latin typeface="Times New Roman" pitchFamily="18" charset="0"/>
                <a:ea typeface="黑体" pitchFamily="49" charset="-122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itchFamily="18" charset="0"/>
                <a:ea typeface="黑体" pitchFamily="49" charset="-122"/>
              </a:rPr>
              <a:t>2.</a:t>
            </a:r>
            <a:r>
              <a:rPr lang="zh-CN" altLang="en-US" sz="3200" b="1">
                <a:latin typeface="Times New Roman" pitchFamily="18" charset="0"/>
                <a:ea typeface="黑体" pitchFamily="49" charset="-122"/>
              </a:rPr>
              <a:t>用酒精灯给水加热并观察</a:t>
            </a:r>
            <a:r>
              <a:rPr lang="en-US" altLang="zh-CN" sz="3200" b="1">
                <a:latin typeface="Times New Roman" pitchFamily="18" charset="0"/>
                <a:ea typeface="黑体" pitchFamily="49" charset="-122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itchFamily="18" charset="0"/>
                <a:ea typeface="黑体" pitchFamily="49" charset="-122"/>
              </a:rPr>
              <a:t>3.</a:t>
            </a:r>
            <a:r>
              <a:rPr lang="zh-CN" altLang="en-US" sz="3200" b="1">
                <a:latin typeface="Times New Roman" pitchFamily="18" charset="0"/>
                <a:ea typeface="黑体" pitchFamily="49" charset="-122"/>
              </a:rPr>
              <a:t>当水温接近</a:t>
            </a:r>
            <a:r>
              <a:rPr lang="en-US" altLang="zh-CN" sz="3200" b="1">
                <a:latin typeface="Times New Roman" pitchFamily="18" charset="0"/>
                <a:ea typeface="黑体" pitchFamily="49" charset="-122"/>
              </a:rPr>
              <a:t>90℃</a:t>
            </a:r>
            <a:r>
              <a:rPr lang="zh-CN" altLang="en-US" sz="3200" b="1">
                <a:latin typeface="Times New Roman" pitchFamily="18" charset="0"/>
                <a:ea typeface="黑体" pitchFamily="49" charset="-122"/>
              </a:rPr>
              <a:t>时每隔</a:t>
            </a:r>
            <a:r>
              <a:rPr lang="en-US" altLang="zh-CN" sz="3200" b="1">
                <a:latin typeface="Times New Roman" pitchFamily="18" charset="0"/>
                <a:ea typeface="黑体" pitchFamily="49" charset="-122"/>
              </a:rPr>
              <a:t>1min </a:t>
            </a:r>
            <a:r>
              <a:rPr lang="zh-CN" altLang="en-US" sz="3200" b="1">
                <a:latin typeface="Times New Roman" pitchFamily="18" charset="0"/>
                <a:ea typeface="黑体" pitchFamily="49" charset="-122"/>
              </a:rPr>
              <a:t>记录一次温度</a:t>
            </a:r>
            <a:r>
              <a:rPr lang="en-US" altLang="zh-CN" sz="3200" b="1">
                <a:latin typeface="Times New Roman" pitchFamily="18" charset="0"/>
                <a:ea typeface="黑体" pitchFamily="49" charset="-122"/>
              </a:rPr>
              <a:t>,</a:t>
            </a:r>
            <a:r>
              <a:rPr lang="zh-CN" altLang="en-US" sz="3200" b="1">
                <a:latin typeface="Times New Roman" pitchFamily="18" charset="0"/>
                <a:ea typeface="黑体" pitchFamily="49" charset="-122"/>
              </a:rPr>
              <a:t>并观察水的沸腾现象</a:t>
            </a:r>
            <a:r>
              <a:rPr lang="en-US" altLang="zh-CN" sz="3200" b="1">
                <a:latin typeface="Times New Roman" pitchFamily="18" charset="0"/>
                <a:ea typeface="黑体" pitchFamily="49" charset="-122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itchFamily="18" charset="0"/>
                <a:ea typeface="黑体" pitchFamily="49" charset="-122"/>
              </a:rPr>
              <a:t>4.</a:t>
            </a:r>
            <a:r>
              <a:rPr lang="zh-CN" altLang="en-US" sz="3200" b="1">
                <a:latin typeface="Times New Roman" pitchFamily="18" charset="0"/>
                <a:ea typeface="黑体" pitchFamily="49" charset="-122"/>
              </a:rPr>
              <a:t>完成水沸腾时温度和时间关系的曲线</a:t>
            </a:r>
            <a:r>
              <a:rPr lang="en-US" altLang="zh-CN" sz="3200" b="1">
                <a:latin typeface="Times New Roman" pitchFamily="18" charset="0"/>
                <a:ea typeface="黑体" pitchFamily="49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0711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1386099" y="2916729"/>
            <a:ext cx="3366241" cy="3409185"/>
            <a:chOff x="768" y="1440"/>
            <a:chExt cx="1632" cy="2153"/>
          </a:xfrm>
        </p:grpSpPr>
        <p:sp>
          <p:nvSpPr>
            <p:cNvPr id="24579" name="Rectangle 3" descr="横虚线">
              <a:hlinkClick r:id="rId27" action="ppaction://hlinkfile"/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68" y="1440"/>
              <a:ext cx="1536" cy="1872"/>
            </a:xfrm>
            <a:prstGeom prst="rect">
              <a:avLst/>
            </a:prstGeom>
            <a:blipFill dpi="0" rotWithShape="0">
              <a:blip r:embed="rId28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4580" name="Group 4"/>
            <p:cNvGrpSpPr>
              <a:grpSpLocks/>
            </p:cNvGrpSpPr>
            <p:nvPr/>
          </p:nvGrpSpPr>
          <p:grpSpPr bwMode="auto">
            <a:xfrm>
              <a:off x="1008" y="1536"/>
              <a:ext cx="1008" cy="1773"/>
              <a:chOff x="3504" y="1536"/>
              <a:chExt cx="1008" cy="1773"/>
            </a:xfrm>
          </p:grpSpPr>
          <p:grpSp>
            <p:nvGrpSpPr>
              <p:cNvPr id="24581" name="Group 5"/>
              <p:cNvGrpSpPr>
                <a:grpSpLocks/>
              </p:cNvGrpSpPr>
              <p:nvPr/>
            </p:nvGrpSpPr>
            <p:grpSpPr bwMode="auto">
              <a:xfrm>
                <a:off x="3504" y="1536"/>
                <a:ext cx="1008" cy="1488"/>
                <a:chOff x="3504" y="1536"/>
                <a:chExt cx="1008" cy="1488"/>
              </a:xfrm>
            </p:grpSpPr>
            <p:sp>
              <p:nvSpPr>
                <p:cNvPr id="24582" name="Oval 6"/>
                <p:cNvSpPr>
                  <a:spLocks noChangeArrowheads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 rot="11160000">
                  <a:off x="4224" y="2736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583" name="Oval 7"/>
                <p:cNvSpPr>
                  <a:spLocks noChangeArrowheads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 rot="11160000">
                  <a:off x="3596" y="2496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584" name="Oval 8"/>
                <p:cNvSpPr>
                  <a:spLocks noChangeArrowheads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 rot="11160000">
                  <a:off x="4032" y="2326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585" name="Oval 9"/>
                <p:cNvSpPr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 rot="11160000">
                  <a:off x="3504" y="196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586" name="Oval 10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 rot="11160000">
                  <a:off x="3936" y="1936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587" name="Oval 11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 rot="11160000">
                  <a:off x="3504" y="1536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588" name="Oval 12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 rot="11160000">
                  <a:off x="3936" y="1636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4589" name="Oval 13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 rot="11160000">
                <a:off x="3696" y="2976"/>
                <a:ext cx="383" cy="333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4590" name="Text Box 1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152" y="3360"/>
              <a:ext cx="12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>
                  <a:latin typeface="Times New Roman" pitchFamily="18" charset="0"/>
                </a:rPr>
                <a:t>沸腾前</a:t>
              </a:r>
            </a:p>
          </p:txBody>
        </p:sp>
      </p:grpSp>
      <p:sp>
        <p:nvSpPr>
          <p:cNvPr id="24591" name="Text Box 1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73570" y="107675"/>
            <a:ext cx="3188853" cy="5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latin typeface="Arial" charset="0"/>
              </a:rPr>
              <a:t>观察现象</a:t>
            </a:r>
            <a:r>
              <a:rPr lang="en-US" altLang="zh-CN" sz="3200">
                <a:latin typeface="Arial" charset="0"/>
              </a:rPr>
              <a:t>:</a:t>
            </a:r>
          </a:p>
        </p:txBody>
      </p:sp>
      <p:grpSp>
        <p:nvGrpSpPr>
          <p:cNvPr id="24592" name="Group 17"/>
          <p:cNvGrpSpPr>
            <a:grpSpLocks/>
          </p:cNvGrpSpPr>
          <p:nvPr/>
        </p:nvGrpSpPr>
        <p:grpSpPr bwMode="auto">
          <a:xfrm>
            <a:off x="6596347" y="2892978"/>
            <a:ext cx="3960283" cy="3409185"/>
            <a:chOff x="3456" y="1440"/>
            <a:chExt cx="1920" cy="2153"/>
          </a:xfrm>
        </p:grpSpPr>
        <p:sp>
          <p:nvSpPr>
            <p:cNvPr id="24593" name="Rectangle 18" descr="横虚线">
              <a:hlinkClick r:id="rId27" action="ppaction://hlinkfile"/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456" y="1440"/>
              <a:ext cx="1536" cy="1872"/>
            </a:xfrm>
            <a:prstGeom prst="rect">
              <a:avLst/>
            </a:prstGeom>
            <a:blipFill dpi="0" rotWithShape="0">
              <a:blip r:embed="rId28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4594" name="Group 19"/>
            <p:cNvGrpSpPr>
              <a:grpSpLocks/>
            </p:cNvGrpSpPr>
            <p:nvPr/>
          </p:nvGrpSpPr>
          <p:grpSpPr bwMode="auto">
            <a:xfrm>
              <a:off x="3600" y="1536"/>
              <a:ext cx="1008" cy="1680"/>
              <a:chOff x="1440" y="1536"/>
              <a:chExt cx="1008" cy="1680"/>
            </a:xfrm>
          </p:grpSpPr>
          <p:sp>
            <p:nvSpPr>
              <p:cNvPr id="24595" name="Oval 20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440" y="1536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596" name="Oval 21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064" y="1680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597" name="Oval 22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632" y="2160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598" name="Oval 23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160" y="2208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599" name="Oval 24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728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600" name="Oval 25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304" y="2640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601" name="Oval 26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400" y="302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602" name="Oval 27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872" y="292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603" name="Oval 28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016" y="3168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4604" name="Oval 2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656" y="3216"/>
              <a:ext cx="48" cy="4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605" name="Text Box 3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888" y="3360"/>
              <a:ext cx="148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>
                  <a:latin typeface="Times New Roman" pitchFamily="18" charset="0"/>
                </a:rPr>
                <a:t>沸腾时</a:t>
              </a:r>
            </a:p>
          </p:txBody>
        </p:sp>
      </p:grpSp>
      <p:sp>
        <p:nvSpPr>
          <p:cNvPr id="15365" name="Text Box 31"/>
          <p:cNvSpPr/>
          <p:nvPr>
            <p:custDataLst>
              <p:tags r:id="rId2"/>
            </p:custDataLst>
          </p:nvPr>
        </p:nvSpPr>
        <p:spPr>
          <a:xfrm>
            <a:off x="420780" y="669803"/>
            <a:ext cx="10899030" cy="202524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/>
              <a:t>1</a:t>
            </a:r>
            <a:r>
              <a:rPr lang="zh-CN" altLang="en-US" sz="2800" b="1"/>
              <a:t>、沸腾前、沸腾时气泡上升时的变化？</a:t>
            </a:r>
          </a:p>
          <a:p>
            <a:pPr>
              <a:lnSpc>
                <a:spcPct val="150000"/>
              </a:lnSpc>
            </a:pPr>
            <a:r>
              <a:rPr lang="en-US" altLang="zh-CN" sz="2800" b="1"/>
              <a:t>2</a:t>
            </a:r>
            <a:r>
              <a:rPr lang="zh-CN" altLang="en-US" sz="2800" b="1"/>
              <a:t>、沸腾前水的温度变化？沸腾后如果继续加  </a:t>
            </a:r>
          </a:p>
          <a:p>
            <a:pPr>
              <a:lnSpc>
                <a:spcPct val="150000"/>
              </a:lnSpc>
            </a:pPr>
            <a:r>
              <a:rPr lang="zh-CN" altLang="en-US" sz="2800" b="1"/>
              <a:t>     热，是不是温度越来越高？</a:t>
            </a:r>
          </a:p>
        </p:txBody>
      </p:sp>
      <p:sp>
        <p:nvSpPr>
          <p:cNvPr id="24607" name="矩形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35762" y="3836719"/>
            <a:ext cx="23576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b="1">
                <a:solidFill>
                  <a:srgbClr val="FF0000"/>
                </a:solidFill>
              </a:rPr>
              <a:t>单击图片：</a:t>
            </a:r>
            <a:endParaRPr lang="en-US" altLang="zh-CN" b="1">
              <a:solidFill>
                <a:srgbClr val="FF0000"/>
              </a:solidFill>
            </a:endParaRPr>
          </a:p>
          <a:p>
            <a:pPr eaLnBrk="0" hangingPunct="0"/>
            <a:r>
              <a:rPr lang="zh-CN" altLang="en-US" b="1">
                <a:solidFill>
                  <a:srgbClr val="FF0000"/>
                </a:solidFill>
              </a:rPr>
              <a:t>动态气泡</a:t>
            </a:r>
            <a:endParaRPr lang="zh-CN" altLang="en-US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5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5287808" presetClass="entr" presetSubtype="18712486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5287808" presetClass="entr" presetSubtype="18909200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8482" y="888321"/>
            <a:ext cx="10606134" cy="2460694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altLang="zh-CN" sz="2800" b="1" smtClean="0">
                <a:solidFill>
                  <a:srgbClr val="040404"/>
                </a:solidFill>
                <a:latin typeface="Arial" charset="0"/>
                <a:ea typeface="宋体" charset="-122"/>
              </a:rPr>
              <a:t>1.</a:t>
            </a:r>
            <a:r>
              <a:rPr lang="zh-CN" altLang="en-US" sz="2800" b="1" smtClean="0">
                <a:solidFill>
                  <a:srgbClr val="040404"/>
                </a:solidFill>
                <a:latin typeface="Arial" charset="0"/>
                <a:ea typeface="宋体" charset="-122"/>
              </a:rPr>
              <a:t>水在加热过程中，温度不断上升，在水沸腾的过程中，虽然继续对它加热，它却保持一定的</a:t>
            </a:r>
            <a:r>
              <a:rPr lang="zh-CN" altLang="en-US" sz="4000" b="1" smtClean="0">
                <a:solidFill>
                  <a:srgbClr val="FF0066"/>
                </a:solidFill>
                <a:latin typeface="Arial" charset="0"/>
                <a:ea typeface="宋体" charset="-122"/>
              </a:rPr>
              <a:t>温度不变</a:t>
            </a:r>
            <a:r>
              <a:rPr lang="zh-CN" altLang="en-US" sz="4000" smtClean="0">
                <a:solidFill>
                  <a:srgbClr val="040404"/>
                </a:solidFill>
                <a:latin typeface="Arial" charset="0"/>
                <a:ea typeface="宋体" charset="-122"/>
              </a:rPr>
              <a:t>。</a:t>
            </a:r>
          </a:p>
        </p:txBody>
      </p:sp>
      <p:sp>
        <p:nvSpPr>
          <p:cNvPr id="16387" name="Rectangle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82" y="3133664"/>
            <a:ext cx="10538066" cy="1651546"/>
          </a:xfrm>
          <a:noFill/>
          <a:ln cap="flat" algn="ctr">
            <a:miter lim="800000"/>
            <a:headEnd type="none" w="med" len="med"/>
            <a:tailEnd type="none" w="med" len="med"/>
          </a:ln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800" b="1" smtClean="0"/>
              <a:t>2.</a:t>
            </a:r>
            <a:r>
              <a:rPr lang="zh-CN" altLang="en-US" sz="2800" b="1" smtClean="0">
                <a:solidFill>
                  <a:srgbClr val="FF33CC"/>
                </a:solidFill>
              </a:rPr>
              <a:t>液面上“白气”越来越多。沸腾的时候水中发生剧烈的汽化现象，形成大量的汽泡，上升，变大，到水面破裂开来，里面的水蒸气散发到空气中。</a:t>
            </a:r>
          </a:p>
        </p:txBody>
      </p:sp>
      <p:sp>
        <p:nvSpPr>
          <p:cNvPr id="16388" name="Rectangle 4"/>
          <p:cNvSpPr/>
          <p:nvPr>
            <p:custDataLst>
              <p:tags r:id="rId3"/>
            </p:custDataLst>
          </p:nvPr>
        </p:nvSpPr>
        <p:spPr>
          <a:xfrm>
            <a:off x="608482" y="5264998"/>
            <a:ext cx="10280235" cy="73866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itchFamily="18" charset="0"/>
              </a:rPr>
              <a:t>3.</a:t>
            </a:r>
            <a:r>
              <a:rPr lang="zh-CN" altLang="en-US" sz="2800" b="1">
                <a:solidFill>
                  <a:srgbClr val="D60093"/>
                </a:solidFill>
                <a:latin typeface="Times New Roman" pitchFamily="18" charset="0"/>
              </a:rPr>
              <a:t>沸腾后移走酒精灯，水停止沸腾。</a:t>
            </a:r>
            <a:endParaRPr lang="zh-CN" altLang="en-US" sz="2800">
              <a:solidFill>
                <a:srgbClr val="D60093"/>
              </a:solidFill>
              <a:latin typeface="Times New Roman" pitchFamily="18" charset="0"/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659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Group 2"/>
          <p:cNvGraphicFramePr>
            <a:graphicFrameLocks noGrp="1"/>
          </p:cNvGraphicFramePr>
          <p:nvPr/>
        </p:nvGraphicFramePr>
        <p:xfrm>
          <a:off x="1293281" y="663470"/>
          <a:ext cx="9801703" cy="1035912"/>
        </p:xfrm>
        <a:graphic>
          <a:graphicData uri="http://schemas.openxmlformats.org/drawingml/2006/table">
            <a:tbl>
              <a:tblPr/>
              <a:tblGrid>
                <a:gridCol w="2079149"/>
                <a:gridCol w="792057"/>
                <a:gridCol w="792057"/>
                <a:gridCol w="792057"/>
                <a:gridCol w="752866"/>
                <a:gridCol w="1122080"/>
                <a:gridCol w="1225213"/>
                <a:gridCol w="1124144"/>
                <a:gridCol w="1122080"/>
              </a:tblGrid>
              <a:tr h="5177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时间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/min</a:t>
                      </a:r>
                    </a:p>
                  </a:txBody>
                  <a:tcPr marL="118809" marR="118809" marT="45618" marB="456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marL="118809" marR="118809"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</a:t>
                      </a:r>
                    </a:p>
                  </a:txBody>
                  <a:tcPr marL="118809" marR="118809"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</a:t>
                      </a:r>
                    </a:p>
                  </a:txBody>
                  <a:tcPr marL="118809" marR="118809"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3</a:t>
                      </a:r>
                    </a:p>
                  </a:txBody>
                  <a:tcPr marL="118809" marR="118809"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4</a:t>
                      </a:r>
                    </a:p>
                  </a:txBody>
                  <a:tcPr marL="118809" marR="118809"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</a:t>
                      </a:r>
                    </a:p>
                  </a:txBody>
                  <a:tcPr marL="118809" marR="118809"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6</a:t>
                      </a:r>
                    </a:p>
                  </a:txBody>
                  <a:tcPr marL="118809" marR="118809"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…</a:t>
                      </a:r>
                    </a:p>
                  </a:txBody>
                  <a:tcPr marL="118809" marR="118809" marT="45618" marB="4561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7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温度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/℃</a:t>
                      </a:r>
                    </a:p>
                  </a:txBody>
                  <a:tcPr marL="118809" marR="118809" marT="45618" marB="456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90</a:t>
                      </a:r>
                    </a:p>
                  </a:txBody>
                  <a:tcPr marL="118809" marR="118809"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93</a:t>
                      </a:r>
                    </a:p>
                  </a:txBody>
                  <a:tcPr marL="118809" marR="118809"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97</a:t>
                      </a:r>
                    </a:p>
                  </a:txBody>
                  <a:tcPr marL="118809" marR="118809"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99</a:t>
                      </a:r>
                    </a:p>
                  </a:txBody>
                  <a:tcPr marL="118809" marR="118809"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100</a:t>
                      </a:r>
                    </a:p>
                  </a:txBody>
                  <a:tcPr marL="118809" marR="118809"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100</a:t>
                      </a:r>
                    </a:p>
                  </a:txBody>
                  <a:tcPr marL="118809" marR="118809"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100</a:t>
                      </a:r>
                    </a:p>
                  </a:txBody>
                  <a:tcPr marL="118809" marR="118809"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8" marB="4561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658" name="Group 313"/>
          <p:cNvGraphicFramePr>
            <a:graphicFrameLocks noGrp="1"/>
          </p:cNvGraphicFramePr>
          <p:nvPr/>
        </p:nvGraphicFramePr>
        <p:xfrm>
          <a:off x="3564255" y="2593704"/>
          <a:ext cx="4752342" cy="3197811"/>
        </p:xfrm>
        <a:graphic>
          <a:graphicData uri="http://schemas.openxmlformats.org/drawingml/2006/table">
            <a:tbl>
              <a:tblPr/>
              <a:tblGrid>
                <a:gridCol w="317648"/>
                <a:gridCol w="317648"/>
                <a:gridCol w="338274"/>
                <a:gridCol w="292896"/>
                <a:gridCol w="317648"/>
                <a:gridCol w="317648"/>
                <a:gridCol w="317648"/>
                <a:gridCol w="313522"/>
                <a:gridCol w="317648"/>
                <a:gridCol w="274333"/>
                <a:gridCol w="360963"/>
                <a:gridCol w="317648"/>
                <a:gridCol w="354775"/>
                <a:gridCol w="276395"/>
                <a:gridCol w="317648"/>
              </a:tblGrid>
              <a:tr h="212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700" name="Oval 301"/>
          <p:cNvSpPr/>
          <p:nvPr>
            <p:custDataLst>
              <p:tags r:id="rId1"/>
            </p:custDataLst>
          </p:nvPr>
        </p:nvSpPr>
        <p:spPr>
          <a:xfrm>
            <a:off x="3531253" y="5738451"/>
            <a:ext cx="99007" cy="76006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701" name="Oval 302"/>
          <p:cNvSpPr/>
          <p:nvPr>
            <p:custDataLst>
              <p:tags r:id="rId2"/>
            </p:custDataLst>
          </p:nvPr>
        </p:nvSpPr>
        <p:spPr>
          <a:xfrm>
            <a:off x="3828274" y="5105068"/>
            <a:ext cx="99007" cy="76006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702" name="Oval 303"/>
          <p:cNvSpPr/>
          <p:nvPr>
            <p:custDataLst>
              <p:tags r:id="rId3"/>
            </p:custDataLst>
          </p:nvPr>
        </p:nvSpPr>
        <p:spPr>
          <a:xfrm>
            <a:off x="4141796" y="4256335"/>
            <a:ext cx="99007" cy="76006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703" name="Oval 304"/>
          <p:cNvSpPr/>
          <p:nvPr>
            <p:custDataLst>
              <p:tags r:id="rId4"/>
            </p:custDataLst>
          </p:nvPr>
        </p:nvSpPr>
        <p:spPr>
          <a:xfrm>
            <a:off x="4768841" y="3597616"/>
            <a:ext cx="99007" cy="76006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704" name="Oval 305"/>
          <p:cNvSpPr/>
          <p:nvPr>
            <p:custDataLst>
              <p:tags r:id="rId5"/>
            </p:custDataLst>
          </p:nvPr>
        </p:nvSpPr>
        <p:spPr>
          <a:xfrm>
            <a:off x="4455319" y="3812967"/>
            <a:ext cx="99007" cy="76006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705" name="Oval 306"/>
          <p:cNvSpPr/>
          <p:nvPr>
            <p:custDataLst>
              <p:tags r:id="rId6"/>
            </p:custDataLst>
          </p:nvPr>
        </p:nvSpPr>
        <p:spPr>
          <a:xfrm>
            <a:off x="5115366" y="3597616"/>
            <a:ext cx="99007" cy="76006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706" name="Oval 307"/>
          <p:cNvSpPr/>
          <p:nvPr>
            <p:custDataLst>
              <p:tags r:id="rId7"/>
            </p:custDataLst>
          </p:nvPr>
        </p:nvSpPr>
        <p:spPr>
          <a:xfrm>
            <a:off x="5445390" y="3597616"/>
            <a:ext cx="99007" cy="76006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707" name="Freeform 308"/>
          <p:cNvSpPr/>
          <p:nvPr>
            <p:custDataLst>
              <p:tags r:id="rId8"/>
            </p:custDataLst>
          </p:nvPr>
        </p:nvSpPr>
        <p:spPr bwMode="auto">
          <a:xfrm>
            <a:off x="3564255" y="3622951"/>
            <a:ext cx="1881135" cy="2153503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362902500" y="2147483646"/>
              </a:cxn>
              <a:cxn ang="0">
                <a:pos x="725805000" y="1129030000"/>
              </a:cxn>
              <a:cxn ang="0">
                <a:pos x="1209675000" y="282257500"/>
              </a:cxn>
              <a:cxn ang="0">
                <a:pos x="1572577500" y="40322500"/>
              </a:cxn>
              <a:cxn ang="0">
                <a:pos x="2147483646" y="40322500"/>
              </a:cxn>
            </a:cxnLst>
            <a:rect l="0" t="0" r="0" b="0"/>
            <a:pathLst>
              <a:path w="912" h="1360">
                <a:moveTo>
                  <a:pt x="0" y="1360"/>
                </a:moveTo>
                <a:cubicBezTo>
                  <a:pt x="48" y="1244"/>
                  <a:pt x="96" y="1128"/>
                  <a:pt x="144" y="976"/>
                </a:cubicBezTo>
                <a:lnTo>
                  <a:pt x="288" y="448"/>
                </a:lnTo>
                <a:lnTo>
                  <a:pt x="480" y="112"/>
                </a:lnTo>
                <a:cubicBezTo>
                  <a:pt x="536" y="40"/>
                  <a:pt x="552" y="32"/>
                  <a:pt x="624" y="16"/>
                </a:cubicBezTo>
                <a:cubicBezTo>
                  <a:pt x="696" y="0"/>
                  <a:pt x="804" y="8"/>
                  <a:pt x="912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</a:ln>
        </p:spPr>
      </p:sp>
      <p:sp>
        <p:nvSpPr>
          <p:cNvPr id="17708" name="Text Box 310"/>
          <p:cNvSpPr/>
          <p:nvPr>
            <p:custDataLst>
              <p:tags r:id="rId9"/>
            </p:custDataLst>
          </p:nvPr>
        </p:nvSpPr>
        <p:spPr>
          <a:xfrm>
            <a:off x="1507560" y="2403689"/>
            <a:ext cx="738664" cy="402831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33CC"/>
                </a:solidFill>
                <a:ea typeface="华文彩云" pitchFamily="2" charset="-122"/>
              </a:rPr>
              <a:t>实验数据处理</a:t>
            </a:r>
          </a:p>
        </p:txBody>
      </p:sp>
      <p:grpSp>
        <p:nvGrpSpPr>
          <p:cNvPr id="26925" name="Group 327"/>
          <p:cNvGrpSpPr>
            <a:grpSpLocks/>
          </p:cNvGrpSpPr>
          <p:nvPr/>
        </p:nvGrpSpPr>
        <p:grpSpPr bwMode="auto">
          <a:xfrm>
            <a:off x="2871205" y="1748138"/>
            <a:ext cx="7227517" cy="4504937"/>
            <a:chOff x="1392" y="1104"/>
            <a:chExt cx="3504" cy="2845"/>
          </a:xfrm>
        </p:grpSpPr>
        <p:sp>
          <p:nvSpPr>
            <p:cNvPr id="26926" name="Text Box 32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400" y="3696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>
                  <a:latin typeface="Times New Roman" pitchFamily="18" charset="0"/>
                </a:rPr>
                <a:t>5</a:t>
              </a:r>
            </a:p>
          </p:txBody>
        </p:sp>
        <p:grpSp>
          <p:nvGrpSpPr>
            <p:cNvPr id="26927" name="Group 326"/>
            <p:cNvGrpSpPr>
              <a:grpSpLocks/>
            </p:cNvGrpSpPr>
            <p:nvPr/>
          </p:nvGrpSpPr>
          <p:grpSpPr bwMode="auto">
            <a:xfrm>
              <a:off x="1392" y="1104"/>
              <a:ext cx="3504" cy="2845"/>
              <a:chOff x="1392" y="1104"/>
              <a:chExt cx="3504" cy="2845"/>
            </a:xfrm>
          </p:grpSpPr>
          <p:sp>
            <p:nvSpPr>
              <p:cNvPr id="26928" name="Line 293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 flipV="1">
                <a:off x="1728" y="1296"/>
                <a:ext cx="0" cy="235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929" name="Line 294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728" y="3648"/>
                <a:ext cx="2784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930" name="Text Box 295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424" y="1528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800">
                    <a:latin typeface="Times New Roman" pitchFamily="18" charset="0"/>
                  </a:rPr>
                  <a:t>105</a:t>
                </a:r>
              </a:p>
            </p:txBody>
          </p:sp>
          <p:sp>
            <p:nvSpPr>
              <p:cNvPr id="26931" name="Text Box 296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416" y="2185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800">
                    <a:latin typeface="Times New Roman" pitchFamily="18" charset="0"/>
                  </a:rPr>
                  <a:t>100</a:t>
                </a:r>
              </a:p>
            </p:txBody>
          </p:sp>
          <p:sp>
            <p:nvSpPr>
              <p:cNvPr id="26932" name="Text Box 297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480" y="2880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800">
                    <a:latin typeface="Times New Roman" pitchFamily="18" charset="0"/>
                  </a:rPr>
                  <a:t>95</a:t>
                </a:r>
              </a:p>
            </p:txBody>
          </p:sp>
          <p:sp>
            <p:nvSpPr>
              <p:cNvPr id="26933" name="Text Box 298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472" y="3513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800">
                    <a:latin typeface="Times New Roman" pitchFamily="18" charset="0"/>
                  </a:rPr>
                  <a:t>90</a:t>
                </a:r>
              </a:p>
            </p:txBody>
          </p:sp>
          <p:sp>
            <p:nvSpPr>
              <p:cNvPr id="17718" name="Text Box 299"/>
              <p:cNvSpPr/>
              <p:nvPr>
                <p:custDataLst>
                  <p:tags r:id="rId17"/>
                </p:custDataLst>
              </p:nvPr>
            </p:nvSpPr>
            <p:spPr>
              <a:xfrm>
                <a:off x="1392" y="1104"/>
                <a:ext cx="816" cy="253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latin typeface="Times New Roman" pitchFamily="18" charset="0"/>
                  </a:rPr>
                  <a:t>温度</a:t>
                </a:r>
                <a:r>
                  <a:rPr lang="en-US" altLang="zh-CN" sz="2000">
                    <a:latin typeface="Times New Roman" pitchFamily="18" charset="0"/>
                  </a:rPr>
                  <a:t>/℃</a:t>
                </a:r>
              </a:p>
            </p:txBody>
          </p:sp>
          <p:sp>
            <p:nvSpPr>
              <p:cNvPr id="26935" name="Text Box 300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792" y="3696"/>
                <a:ext cx="1104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latin typeface="Times New Roman" pitchFamily="18" charset="0"/>
                  </a:rPr>
                  <a:t>时间</a:t>
                </a:r>
                <a:r>
                  <a:rPr lang="en-US" altLang="zh-CN" sz="2000">
                    <a:latin typeface="Times New Roman" pitchFamily="18" charset="0"/>
                  </a:rPr>
                  <a:t>/min</a:t>
                </a:r>
              </a:p>
            </p:txBody>
          </p:sp>
          <p:sp>
            <p:nvSpPr>
              <p:cNvPr id="26936" name="Text Box 323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32" y="3696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800">
                    <a:latin typeface="Times New Roman" pitchFamily="18" charset="0"/>
                  </a:rPr>
                  <a:t>0</a:t>
                </a:r>
              </a:p>
            </p:txBody>
          </p:sp>
          <p:sp>
            <p:nvSpPr>
              <p:cNvPr id="26937" name="Text Box 325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120" y="3696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800">
                    <a:latin typeface="Times New Roman" pitchFamily="18" charset="0"/>
                  </a:rPr>
                  <a:t>15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3983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/>
          <p:nvPr>
            <p:custDataLst>
              <p:tags r:id="rId1"/>
            </p:custDataLst>
          </p:nvPr>
        </p:nvSpPr>
        <p:spPr>
          <a:xfrm>
            <a:off x="513600" y="2414774"/>
            <a:ext cx="11367250" cy="132343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/>
              <a:t>2.</a:t>
            </a:r>
            <a:r>
              <a:rPr lang="zh-CN" altLang="en-US" sz="3200" b="1">
                <a:latin typeface="宋体" charset="-122"/>
              </a:rPr>
              <a:t>水在沸腾时</a:t>
            </a:r>
            <a:r>
              <a:rPr lang="zh-CN" altLang="en-US" sz="3200" b="1" u="sng">
                <a:latin typeface="宋体" charset="-122"/>
              </a:rPr>
              <a:t>　　　　</a:t>
            </a:r>
            <a:r>
              <a:rPr lang="zh-CN" altLang="en-US" sz="3200" b="1">
                <a:latin typeface="宋体" charset="-122"/>
              </a:rPr>
              <a:t>，这个温度叫做</a:t>
            </a:r>
            <a:r>
              <a:rPr lang="zh-CN" altLang="en-US" sz="3200" b="1" u="sng">
                <a:latin typeface="宋体" charset="-122"/>
              </a:rPr>
              <a:t>　　</a:t>
            </a:r>
            <a:r>
              <a:rPr lang="zh-CN" altLang="en-US" sz="3200" b="1">
                <a:latin typeface="宋体" charset="-122"/>
              </a:rPr>
              <a:t>．</a:t>
            </a:r>
          </a:p>
          <a:p>
            <a:pPr>
              <a:spcBef>
                <a:spcPct val="50000"/>
              </a:spcBef>
            </a:pPr>
            <a:r>
              <a:rPr lang="zh-CN" altLang="en-US" sz="3200" b="1">
                <a:latin typeface="宋体" charset="-122"/>
              </a:rPr>
              <a:t>在</a:t>
            </a:r>
            <a:r>
              <a:rPr lang="en-US" altLang="zh-CN" sz="3200" b="1">
                <a:latin typeface="宋体" charset="-122"/>
              </a:rPr>
              <a:t>1</a:t>
            </a:r>
            <a:r>
              <a:rPr lang="zh-CN" altLang="en-US" sz="3200" b="1">
                <a:latin typeface="宋体" charset="-122"/>
              </a:rPr>
              <a:t>标准大气压下，水的沸点是</a:t>
            </a:r>
            <a:r>
              <a:rPr lang="zh-CN" altLang="en-US" sz="3200" b="1" u="sng">
                <a:latin typeface="宋体" charset="-122"/>
              </a:rPr>
              <a:t>    </a:t>
            </a:r>
            <a:r>
              <a:rPr lang="zh-CN" altLang="en-US" sz="3200">
                <a:solidFill>
                  <a:srgbClr val="FF3300"/>
                </a:solidFill>
              </a:rPr>
              <a:t>℃</a:t>
            </a:r>
            <a:r>
              <a:rPr lang="zh-CN" altLang="en-US" sz="3200" b="1">
                <a:latin typeface="宋体" charset="-122"/>
              </a:rPr>
              <a:t> </a:t>
            </a:r>
          </a:p>
        </p:txBody>
      </p:sp>
      <p:sp>
        <p:nvSpPr>
          <p:cNvPr id="2765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89002" y="31669"/>
            <a:ext cx="20393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6600"/>
                </a:solidFill>
                <a:latin typeface="黑体" pitchFamily="49" charset="-122"/>
                <a:ea typeface="黑体" pitchFamily="49" charset="-122"/>
              </a:rPr>
              <a:t>实验结论</a:t>
            </a:r>
            <a:r>
              <a:rPr lang="en-US" altLang="zh-CN" sz="3200" b="1">
                <a:solidFill>
                  <a:srgbClr val="FF6600"/>
                </a:solidFill>
                <a:latin typeface="黑体" pitchFamily="49" charset="-122"/>
                <a:ea typeface="黑体" pitchFamily="49" charset="-122"/>
              </a:rPr>
              <a:t>:</a:t>
            </a:r>
          </a:p>
        </p:txBody>
      </p:sp>
      <p:sp>
        <p:nvSpPr>
          <p:cNvPr id="18436" name="Rectangle 7"/>
          <p:cNvSpPr/>
          <p:nvPr>
            <p:custDataLst>
              <p:tags r:id="rId3"/>
            </p:custDataLst>
          </p:nvPr>
        </p:nvSpPr>
        <p:spPr>
          <a:xfrm>
            <a:off x="420780" y="1292102"/>
            <a:ext cx="11460070" cy="110799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  <a:spcBef>
                <a:spcPct val="50000"/>
              </a:spcBef>
            </a:pPr>
            <a:r>
              <a:rPr lang="en-US" altLang="zh-CN" sz="3200" b="1"/>
              <a:t>1.</a:t>
            </a:r>
            <a:r>
              <a:rPr lang="zh-CN" altLang="en-US" sz="3200" b="1"/>
              <a:t>沸腾是在</a:t>
            </a:r>
            <a:r>
              <a:rPr lang="zh-CN" altLang="en-US" sz="3200" b="1" u="sng"/>
              <a:t>               </a:t>
            </a:r>
            <a:r>
              <a:rPr lang="zh-CN" altLang="en-US" sz="3200" b="1"/>
              <a:t>发生在液体</a:t>
            </a:r>
            <a:r>
              <a:rPr lang="zh-CN" altLang="en-US" sz="3200" b="1" u="sng"/>
              <a:t>              </a:t>
            </a:r>
            <a:r>
              <a:rPr lang="zh-CN" altLang="en-US" sz="3200" b="1"/>
              <a:t>同</a:t>
            </a:r>
          </a:p>
          <a:p>
            <a:pPr>
              <a:lnSpc>
                <a:spcPts val="3000"/>
              </a:lnSpc>
              <a:spcBef>
                <a:spcPct val="50000"/>
              </a:spcBef>
            </a:pPr>
            <a:r>
              <a:rPr lang="zh-CN" altLang="en-US" sz="3200" b="1"/>
              <a:t>时进行的</a:t>
            </a:r>
            <a:r>
              <a:rPr lang="zh-CN" altLang="en-US" sz="3200" b="1" u="sng"/>
              <a:t>　  　</a:t>
            </a:r>
            <a:r>
              <a:rPr lang="zh-CN" altLang="en-US" sz="3200" b="1"/>
              <a:t>的</a:t>
            </a:r>
            <a:r>
              <a:rPr lang="zh-CN" altLang="en-US" sz="3200" b="1" u="sng"/>
              <a:t>　  　</a:t>
            </a:r>
            <a:r>
              <a:rPr lang="zh-CN" altLang="en-US" sz="3200" b="1"/>
              <a:t>现象</a:t>
            </a:r>
            <a:r>
              <a:rPr lang="en-US" altLang="zh-CN" sz="3200" b="1"/>
              <a:t>.</a:t>
            </a:r>
          </a:p>
        </p:txBody>
      </p:sp>
      <p:sp>
        <p:nvSpPr>
          <p:cNvPr id="18437" name="Rectangle 8"/>
          <p:cNvSpPr/>
          <p:nvPr>
            <p:custDataLst>
              <p:tags r:id="rId4"/>
            </p:custDataLst>
          </p:nvPr>
        </p:nvSpPr>
        <p:spPr>
          <a:xfrm>
            <a:off x="8372287" y="1122672"/>
            <a:ext cx="327548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表面和内部</a:t>
            </a:r>
          </a:p>
        </p:txBody>
      </p:sp>
      <p:sp>
        <p:nvSpPr>
          <p:cNvPr id="18438" name="Rectangle 9"/>
          <p:cNvSpPr/>
          <p:nvPr>
            <p:custDataLst>
              <p:tags r:id="rId5"/>
            </p:custDataLst>
          </p:nvPr>
        </p:nvSpPr>
        <p:spPr>
          <a:xfrm>
            <a:off x="2572123" y="1695884"/>
            <a:ext cx="1487168" cy="57954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剧烈</a:t>
            </a:r>
          </a:p>
        </p:txBody>
      </p:sp>
      <p:sp>
        <p:nvSpPr>
          <p:cNvPr id="18439" name="Rectangle 10"/>
          <p:cNvSpPr/>
          <p:nvPr>
            <p:custDataLst>
              <p:tags r:id="rId6"/>
            </p:custDataLst>
          </p:nvPr>
        </p:nvSpPr>
        <p:spPr>
          <a:xfrm>
            <a:off x="4537825" y="1768723"/>
            <a:ext cx="1590302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汽化</a:t>
            </a:r>
          </a:p>
        </p:txBody>
      </p:sp>
      <p:sp>
        <p:nvSpPr>
          <p:cNvPr id="18440" name="Rectangle 12"/>
          <p:cNvSpPr/>
          <p:nvPr>
            <p:custDataLst>
              <p:tags r:id="rId7"/>
            </p:custDataLst>
          </p:nvPr>
        </p:nvSpPr>
        <p:spPr>
          <a:xfrm>
            <a:off x="3881904" y="2414774"/>
            <a:ext cx="2619562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温度不变</a:t>
            </a:r>
          </a:p>
        </p:txBody>
      </p:sp>
      <p:sp>
        <p:nvSpPr>
          <p:cNvPr id="18441" name="Rectangle 13"/>
          <p:cNvSpPr/>
          <p:nvPr>
            <p:custDataLst>
              <p:tags r:id="rId8"/>
            </p:custDataLst>
          </p:nvPr>
        </p:nvSpPr>
        <p:spPr>
          <a:xfrm>
            <a:off x="9682068" y="2341935"/>
            <a:ext cx="1579988" cy="57954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沸点</a:t>
            </a:r>
          </a:p>
        </p:txBody>
      </p:sp>
      <p:sp>
        <p:nvSpPr>
          <p:cNvPr id="18442" name="Rectangle 14"/>
          <p:cNvSpPr/>
          <p:nvPr>
            <p:custDataLst>
              <p:tags r:id="rId9"/>
            </p:custDataLst>
          </p:nvPr>
        </p:nvSpPr>
        <p:spPr>
          <a:xfrm>
            <a:off x="3228044" y="1122672"/>
            <a:ext cx="327548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一定温度下</a:t>
            </a:r>
          </a:p>
        </p:txBody>
      </p:sp>
      <p:sp>
        <p:nvSpPr>
          <p:cNvPr id="18443" name="Rectangle 15"/>
          <p:cNvSpPr/>
          <p:nvPr>
            <p:custDataLst>
              <p:tags r:id="rId10"/>
            </p:custDataLst>
          </p:nvPr>
        </p:nvSpPr>
        <p:spPr>
          <a:xfrm>
            <a:off x="7718428" y="3133663"/>
            <a:ext cx="1579988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Verdana" panose="020B0604030504040204" pitchFamily="34" charset="0"/>
                <a:sym typeface="Wingdings"/>
              </a:rPr>
              <a:t>100</a:t>
            </a:r>
            <a:endParaRPr lang="en-US" altLang="zh-CN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8444" name="Rectangle 16"/>
          <p:cNvSpPr/>
          <p:nvPr>
            <p:custDataLst>
              <p:tags r:id="rId11"/>
            </p:custDataLst>
          </p:nvPr>
        </p:nvSpPr>
        <p:spPr>
          <a:xfrm>
            <a:off x="513600" y="3779714"/>
            <a:ext cx="10758770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/>
              <a:t>3.</a:t>
            </a:r>
            <a:r>
              <a:rPr lang="zh-CN" altLang="en-US" sz="3200" b="1"/>
              <a:t>沸腾的条件是：</a:t>
            </a:r>
          </a:p>
        </p:txBody>
      </p:sp>
      <p:sp>
        <p:nvSpPr>
          <p:cNvPr id="18445" name="Rectangle 17"/>
          <p:cNvSpPr/>
          <p:nvPr>
            <p:custDataLst>
              <p:tags r:id="rId12"/>
            </p:custDataLst>
          </p:nvPr>
        </p:nvSpPr>
        <p:spPr>
          <a:xfrm>
            <a:off x="1355161" y="4425765"/>
            <a:ext cx="8326908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（</a:t>
            </a:r>
            <a:r>
              <a:rPr lang="en-US" altLang="zh-CN" sz="3200" b="1">
                <a:solidFill>
                  <a:srgbClr val="FF0000"/>
                </a:solidFill>
              </a:rPr>
              <a:t>1</a:t>
            </a:r>
            <a:r>
              <a:rPr lang="zh-CN" altLang="en-US" sz="3200" b="1">
                <a:solidFill>
                  <a:srgbClr val="FF0000"/>
                </a:solidFill>
              </a:rPr>
              <a:t>）温度达到沸点</a:t>
            </a:r>
          </a:p>
        </p:txBody>
      </p:sp>
      <p:sp>
        <p:nvSpPr>
          <p:cNvPr id="18446" name="Rectangle 18"/>
          <p:cNvSpPr/>
          <p:nvPr>
            <p:custDataLst>
              <p:tags r:id="rId13"/>
            </p:custDataLst>
          </p:nvPr>
        </p:nvSpPr>
        <p:spPr>
          <a:xfrm>
            <a:off x="1450042" y="5214328"/>
            <a:ext cx="8326908" cy="57954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（</a:t>
            </a:r>
            <a:r>
              <a:rPr lang="en-US" altLang="zh-CN" sz="3200" b="1">
                <a:solidFill>
                  <a:srgbClr val="FF0000"/>
                </a:solidFill>
              </a:rPr>
              <a:t>2</a:t>
            </a:r>
            <a:r>
              <a:rPr lang="zh-CN" altLang="en-US" sz="3200" b="1">
                <a:solidFill>
                  <a:srgbClr val="FF0000"/>
                </a:solidFill>
              </a:rPr>
              <a:t>）要继续吸热</a:t>
            </a:r>
          </a:p>
        </p:txBody>
      </p:sp>
    </p:spTree>
    <p:extLst>
      <p:ext uri="{BB962C8B-B14F-4D97-AF65-F5344CB8AC3E}">
        <p14:creationId xmlns:p14="http://schemas.microsoft.com/office/powerpoint/2010/main" val="2324727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 fill="hold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 fill="hold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 fill="hold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6" grpId="0" animBg="1"/>
      <p:bldP spid="18437" grpId="0" animBg="1"/>
      <p:bldP spid="18438" grpId="0" animBg="1"/>
      <p:bldP spid="18439" grpId="0" animBg="1"/>
      <p:bldP spid="18440" grpId="0" animBg="1"/>
      <p:bldP spid="18441" grpId="0" animBg="1"/>
      <p:bldP spid="18442" grpId="0" animBg="1"/>
      <p:bldP spid="18443" grpId="0" animBg="1"/>
      <p:bldP spid="18444" grpId="0" animBg="1"/>
      <p:bldP spid="18445" grpId="0" animBg="1"/>
      <p:bldP spid="184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组合 19457"/>
          <p:cNvGrpSpPr>
            <a:grpSpLocks/>
          </p:cNvGrpSpPr>
          <p:nvPr/>
        </p:nvGrpSpPr>
        <p:grpSpPr bwMode="auto">
          <a:xfrm>
            <a:off x="1386099" y="4408347"/>
            <a:ext cx="9405673" cy="1801975"/>
            <a:chOff x="0" y="0"/>
            <a:chExt cx="4560" cy="1138"/>
          </a:xfrm>
        </p:grpSpPr>
        <p:sp>
          <p:nvSpPr>
            <p:cNvPr id="28675" name="直接连接符 19458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0" y="34"/>
              <a:ext cx="4560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76" name="直接连接符 19459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0" y="1138"/>
              <a:ext cx="4560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77" name="直接连接符 1946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1584" y="34"/>
              <a:ext cx="0" cy="1104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78" name="直接连接符 19461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2928" y="34"/>
              <a:ext cx="0" cy="1104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79" name="文本框 1946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40" y="34"/>
              <a:ext cx="61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>
                  <a:latin typeface="Times New Roman" pitchFamily="18" charset="0"/>
                </a:rPr>
                <a:t>液态铁</a:t>
              </a:r>
            </a:p>
          </p:txBody>
        </p:sp>
        <p:sp>
          <p:nvSpPr>
            <p:cNvPr id="28680" name="文本框 1946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40" y="283"/>
              <a:ext cx="61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>
                  <a:latin typeface="Times New Roman" pitchFamily="18" charset="0"/>
                </a:rPr>
                <a:t>液态铅</a:t>
              </a:r>
            </a:p>
          </p:txBody>
        </p:sp>
        <p:sp>
          <p:nvSpPr>
            <p:cNvPr id="28681" name="文本框 1946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88" y="514"/>
              <a:ext cx="43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>
                  <a:latin typeface="Times New Roman" pitchFamily="18" charset="0"/>
                </a:rPr>
                <a:t>水银</a:t>
              </a:r>
            </a:p>
          </p:txBody>
        </p:sp>
        <p:sp>
          <p:nvSpPr>
            <p:cNvPr id="28682" name="文本框 1946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8" y="802"/>
              <a:ext cx="78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>
                  <a:latin typeface="Times New Roman" pitchFamily="18" charset="0"/>
                </a:rPr>
                <a:t>亚麻仁油</a:t>
              </a:r>
            </a:p>
          </p:txBody>
        </p:sp>
        <p:sp>
          <p:nvSpPr>
            <p:cNvPr id="28683" name="文本框 1946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056" y="34"/>
              <a:ext cx="43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>
                  <a:latin typeface="Times New Roman" pitchFamily="18" charset="0"/>
                </a:rPr>
                <a:t>2750</a:t>
              </a:r>
            </a:p>
          </p:txBody>
        </p:sp>
        <p:sp>
          <p:nvSpPr>
            <p:cNvPr id="28684" name="文本框 1946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036" y="278"/>
              <a:ext cx="43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>
                  <a:latin typeface="Times New Roman" pitchFamily="18" charset="0"/>
                </a:rPr>
                <a:t>1740</a:t>
              </a:r>
            </a:p>
          </p:txBody>
        </p:sp>
        <p:sp>
          <p:nvSpPr>
            <p:cNvPr id="28685" name="文本框 1946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060" y="518"/>
              <a:ext cx="35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>
                  <a:latin typeface="Times New Roman" pitchFamily="18" charset="0"/>
                </a:rPr>
                <a:t>357</a:t>
              </a:r>
            </a:p>
          </p:txBody>
        </p:sp>
        <p:sp>
          <p:nvSpPr>
            <p:cNvPr id="28686" name="文本框 1946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056" y="802"/>
              <a:ext cx="35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>
                  <a:latin typeface="Times New Roman" pitchFamily="18" charset="0"/>
                </a:rPr>
                <a:t>287</a:t>
              </a:r>
            </a:p>
          </p:txBody>
        </p:sp>
        <p:sp>
          <p:nvSpPr>
            <p:cNvPr id="28687" name="文本框 1947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632" y="0"/>
              <a:ext cx="43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>
                  <a:latin typeface="Times New Roman" pitchFamily="18" charset="0"/>
                </a:rPr>
                <a:t>甲苯</a:t>
              </a:r>
            </a:p>
          </p:txBody>
        </p:sp>
        <p:sp>
          <p:nvSpPr>
            <p:cNvPr id="28688" name="文本框 1947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632" y="249"/>
              <a:ext cx="26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>
                  <a:latin typeface="Times New Roman" pitchFamily="18" charset="0"/>
                </a:rPr>
                <a:t>水</a:t>
              </a:r>
            </a:p>
          </p:txBody>
        </p:sp>
        <p:sp>
          <p:nvSpPr>
            <p:cNvPr id="28689" name="文本框 19472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632" y="514"/>
              <a:ext cx="43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>
                  <a:latin typeface="Times New Roman" pitchFamily="18" charset="0"/>
                </a:rPr>
                <a:t>酒精</a:t>
              </a:r>
            </a:p>
          </p:txBody>
        </p:sp>
        <p:sp>
          <p:nvSpPr>
            <p:cNvPr id="28690" name="文本框 1947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584" y="754"/>
              <a:ext cx="61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>
                  <a:latin typeface="Times New Roman" pitchFamily="18" charset="0"/>
                </a:rPr>
                <a:t>液态氨</a:t>
              </a:r>
            </a:p>
          </p:txBody>
        </p:sp>
        <p:sp>
          <p:nvSpPr>
            <p:cNvPr id="28691" name="文本框 1947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400" y="4"/>
              <a:ext cx="33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>
                  <a:latin typeface="Times New Roman" pitchFamily="18" charset="0"/>
                </a:rPr>
                <a:t>111</a:t>
              </a:r>
            </a:p>
          </p:txBody>
        </p:sp>
        <p:sp>
          <p:nvSpPr>
            <p:cNvPr id="28692" name="文本框 1947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400" y="244"/>
              <a:ext cx="35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>
                  <a:latin typeface="Times New Roman" pitchFamily="18" charset="0"/>
                </a:rPr>
                <a:t>100</a:t>
              </a:r>
            </a:p>
          </p:txBody>
        </p:sp>
        <p:sp>
          <p:nvSpPr>
            <p:cNvPr id="28693" name="文本框 19476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380" y="518"/>
              <a:ext cx="26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>
                  <a:latin typeface="Times New Roman" pitchFamily="18" charset="0"/>
                </a:rPr>
                <a:t>78</a:t>
              </a:r>
            </a:p>
          </p:txBody>
        </p:sp>
        <p:sp>
          <p:nvSpPr>
            <p:cNvPr id="28694" name="文本框 19477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334" y="754"/>
              <a:ext cx="45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>
                  <a:latin typeface="Times New Roman" pitchFamily="18" charset="0"/>
                </a:rPr>
                <a:t>-33.4</a:t>
              </a:r>
            </a:p>
          </p:txBody>
        </p:sp>
        <p:sp>
          <p:nvSpPr>
            <p:cNvPr id="28695" name="文本框 19478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928" y="0"/>
              <a:ext cx="61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>
                  <a:latin typeface="Times New Roman" pitchFamily="18" charset="0"/>
                </a:rPr>
                <a:t>液态氧</a:t>
              </a:r>
            </a:p>
          </p:txBody>
        </p:sp>
        <p:sp>
          <p:nvSpPr>
            <p:cNvPr id="28696" name="文本框 19479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928" y="249"/>
              <a:ext cx="61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>
                  <a:latin typeface="Times New Roman" pitchFamily="18" charset="0"/>
                </a:rPr>
                <a:t>液态氮</a:t>
              </a:r>
            </a:p>
          </p:txBody>
        </p:sp>
        <p:sp>
          <p:nvSpPr>
            <p:cNvPr id="28697" name="文本框 19480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928" y="562"/>
              <a:ext cx="61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>
                  <a:latin typeface="Times New Roman" pitchFamily="18" charset="0"/>
                </a:rPr>
                <a:t>液态氢</a:t>
              </a:r>
            </a:p>
          </p:txBody>
        </p:sp>
        <p:sp>
          <p:nvSpPr>
            <p:cNvPr id="28698" name="文本框 19481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928" y="802"/>
              <a:ext cx="61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>
                  <a:latin typeface="Times New Roman" pitchFamily="18" charset="0"/>
                </a:rPr>
                <a:t>液态氦</a:t>
              </a:r>
            </a:p>
          </p:txBody>
        </p:sp>
        <p:sp>
          <p:nvSpPr>
            <p:cNvPr id="28699" name="文本框 19482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744" y="4"/>
              <a:ext cx="40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>
                  <a:latin typeface="Times New Roman" pitchFamily="18" charset="0"/>
                </a:rPr>
                <a:t>-183</a:t>
              </a:r>
            </a:p>
          </p:txBody>
        </p:sp>
        <p:sp>
          <p:nvSpPr>
            <p:cNvPr id="28700" name="文本框 19483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744" y="253"/>
              <a:ext cx="40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>
                  <a:latin typeface="Times New Roman" pitchFamily="18" charset="0"/>
                </a:rPr>
                <a:t>-196</a:t>
              </a:r>
            </a:p>
          </p:txBody>
        </p:sp>
        <p:sp>
          <p:nvSpPr>
            <p:cNvPr id="28701" name="文本框 19484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748" y="562"/>
              <a:ext cx="40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>
                  <a:latin typeface="Times New Roman" pitchFamily="18" charset="0"/>
                </a:rPr>
                <a:t>-253</a:t>
              </a:r>
            </a:p>
          </p:txBody>
        </p:sp>
        <p:sp>
          <p:nvSpPr>
            <p:cNvPr id="28702" name="文本框 19485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744" y="802"/>
              <a:ext cx="5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>
                  <a:latin typeface="Times New Roman" pitchFamily="18" charset="0"/>
                </a:rPr>
                <a:t>-268.9</a:t>
              </a:r>
            </a:p>
          </p:txBody>
        </p:sp>
      </p:grpSp>
      <p:sp>
        <p:nvSpPr>
          <p:cNvPr id="19459" name="文本框 19486"/>
          <p:cNvSpPr/>
          <p:nvPr>
            <p:custDataLst>
              <p:tags r:id="rId1"/>
            </p:custDataLst>
          </p:nvPr>
        </p:nvSpPr>
        <p:spPr>
          <a:xfrm>
            <a:off x="2638127" y="3594450"/>
            <a:ext cx="6468437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Times New Roman" pitchFamily="18" charset="0"/>
              </a:rPr>
              <a:t>几种液体的沸点</a:t>
            </a:r>
            <a:r>
              <a:rPr lang="en-US" altLang="zh-CN" sz="2800">
                <a:latin typeface="Times New Roman" pitchFamily="18" charset="0"/>
              </a:rPr>
              <a:t>/ºC </a:t>
            </a:r>
            <a:r>
              <a:rPr lang="zh-CN" altLang="en-US" sz="2800">
                <a:latin typeface="Times New Roman" pitchFamily="18" charset="0"/>
              </a:rPr>
              <a:t>（在标准大气压下）</a:t>
            </a:r>
          </a:p>
        </p:txBody>
      </p:sp>
      <p:grpSp>
        <p:nvGrpSpPr>
          <p:cNvPr id="28704" name="组合 19487"/>
          <p:cNvGrpSpPr>
            <a:grpSpLocks/>
          </p:cNvGrpSpPr>
          <p:nvPr/>
        </p:nvGrpSpPr>
        <p:grpSpPr bwMode="auto">
          <a:xfrm>
            <a:off x="672423" y="3236588"/>
            <a:ext cx="2475177" cy="912072"/>
            <a:chOff x="0" y="0"/>
            <a:chExt cx="1200" cy="576"/>
          </a:xfrm>
        </p:grpSpPr>
        <p:sp>
          <p:nvSpPr>
            <p:cNvPr id="28705" name="流程图: 合并 1948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0" y="48"/>
              <a:ext cx="1200" cy="528"/>
            </a:xfrm>
            <a:prstGeom prst="flowChartMerge">
              <a:avLst/>
            </a:prstGeom>
            <a:gradFill rotWithShape="0">
              <a:gsLst>
                <a:gs pos="0">
                  <a:srgbClr val="99CCFF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28706" name="文本框 1948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44" y="0"/>
              <a:ext cx="887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3200">
                  <a:latin typeface="Times New Roman" pitchFamily="18" charset="0"/>
                </a:rPr>
                <a:t>小资料</a:t>
              </a:r>
            </a:p>
          </p:txBody>
        </p:sp>
      </p:grpSp>
      <p:sp>
        <p:nvSpPr>
          <p:cNvPr id="19461" name="文本框 19490"/>
          <p:cNvSpPr/>
          <p:nvPr>
            <p:custDataLst>
              <p:tags r:id="rId2"/>
            </p:custDataLst>
          </p:nvPr>
        </p:nvSpPr>
        <p:spPr>
          <a:xfrm>
            <a:off x="606419" y="1414028"/>
            <a:ext cx="10441122" cy="73866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>
                <a:latin typeface="宋体" charset="-122"/>
              </a:rPr>
              <a:t>答：</a:t>
            </a:r>
            <a:r>
              <a:rPr lang="zh-CN" altLang="en-US" sz="2800" u="sng">
                <a:solidFill>
                  <a:srgbClr val="FF0000"/>
                </a:solidFill>
                <a:latin typeface="宋体" charset="-122"/>
              </a:rPr>
              <a:t>沸点与气压有关系</a:t>
            </a:r>
            <a:r>
              <a:rPr lang="zh-CN" altLang="en-US" sz="2800">
                <a:latin typeface="宋体" charset="-122"/>
              </a:rPr>
              <a:t>，而且实验时各种仪器的精密度不一样。</a:t>
            </a:r>
          </a:p>
        </p:txBody>
      </p:sp>
      <p:sp>
        <p:nvSpPr>
          <p:cNvPr id="28708" name="文本框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8534" y="813898"/>
            <a:ext cx="109258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  <a:latin typeface="宋体" charset="-122"/>
              </a:rPr>
              <a:t>思考：为什么我们测出水的沸点与书上的不同？ </a:t>
            </a:r>
          </a:p>
        </p:txBody>
      </p:sp>
      <p:sp>
        <p:nvSpPr>
          <p:cNvPr id="28709" name="文本框 410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8198" y="44337"/>
            <a:ext cx="1683120" cy="39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charset="0"/>
                <a:ea typeface="方正姚体" pitchFamily="2" charset="-122"/>
              </a:rPr>
              <a:t>讲授新课</a:t>
            </a:r>
          </a:p>
        </p:txBody>
      </p:sp>
    </p:spTree>
    <p:extLst>
      <p:ext uri="{BB962C8B-B14F-4D97-AF65-F5344CB8AC3E}">
        <p14:creationId xmlns:p14="http://schemas.microsoft.com/office/powerpoint/2010/main" val="23110628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21505"/>
          <p:cNvSpPr/>
          <p:nvPr>
            <p:custDataLst>
              <p:tags r:id="rId1"/>
            </p:custDataLst>
          </p:nvPr>
        </p:nvSpPr>
        <p:spPr>
          <a:xfrm>
            <a:off x="635296" y="760060"/>
            <a:ext cx="5049361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  <a:latin typeface="宋体" charset="-122"/>
              </a:rPr>
              <a:t>做一做：纸锅烧水</a:t>
            </a:r>
          </a:p>
        </p:txBody>
      </p:sp>
      <p:pic>
        <p:nvPicPr>
          <p:cNvPr id="29699" name="图片 21507" descr="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9"/>
          <a:stretch>
            <a:fillRect/>
          </a:stretch>
        </p:blipFill>
        <p:spPr bwMode="auto">
          <a:xfrm>
            <a:off x="1462418" y="1276268"/>
            <a:ext cx="7722553" cy="323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文本框 21508"/>
          <p:cNvSpPr/>
          <p:nvPr>
            <p:custDataLst>
              <p:tags r:id="rId3"/>
            </p:custDataLst>
          </p:nvPr>
        </p:nvSpPr>
        <p:spPr>
          <a:xfrm>
            <a:off x="711615" y="4186663"/>
            <a:ext cx="9038522" cy="138499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</a:rPr>
              <a:t>    因为纸的着火点大约是</a:t>
            </a: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</a:rPr>
              <a:t>183℃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</a:rPr>
              <a:t>，而水烧开时的温度约为</a:t>
            </a: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</a:rPr>
              <a:t>100℃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</a:rPr>
              <a:t>，没有达到纸的着火点，所以纸不会燃烧起来。</a:t>
            </a:r>
          </a:p>
        </p:txBody>
      </p:sp>
      <p:sp>
        <p:nvSpPr>
          <p:cNvPr id="20485" name="文本框 21509"/>
          <p:cNvSpPr/>
          <p:nvPr>
            <p:custDataLst>
              <p:tags r:id="rId4"/>
            </p:custDataLst>
          </p:nvPr>
        </p:nvSpPr>
        <p:spPr>
          <a:xfrm>
            <a:off x="9701810" y="760060"/>
            <a:ext cx="615553" cy="36830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 wrap="none">
            <a:spAutoFit/>
          </a:bodyPr>
          <a:lstStyle/>
          <a:p>
            <a:r>
              <a:rPr lang="zh-CN" altLang="en-US" sz="2800">
                <a:latin typeface="宋体" charset="-122"/>
              </a:rPr>
              <a:t>纸锅为什么不会燃烧？</a:t>
            </a:r>
          </a:p>
        </p:txBody>
      </p:sp>
      <p:sp>
        <p:nvSpPr>
          <p:cNvPr id="29702" name="文本框 410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8198" y="44337"/>
            <a:ext cx="1683120" cy="39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charset="0"/>
                <a:ea typeface="方正姚体" pitchFamily="2" charset="-122"/>
              </a:rPr>
              <a:t>讲授新课</a:t>
            </a:r>
          </a:p>
        </p:txBody>
      </p:sp>
    </p:spTree>
    <p:extLst>
      <p:ext uri="{BB962C8B-B14F-4D97-AF65-F5344CB8AC3E}">
        <p14:creationId xmlns:p14="http://schemas.microsoft.com/office/powerpoint/2010/main" val="362444202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fill="hold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fill="hold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 fill="hold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4" grpId="0" animBg="1"/>
      <p:bldP spid="2048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WordArt 8" descr="球体"/>
          <p:cNvSpPr>
            <a:spLocks noChangeArrowheads="1" noChangeShapeType="1" noTextEdit="1"/>
          </p:cNvSpPr>
          <p:nvPr>
            <p:custDataLst>
              <p:tags r:id="rId1"/>
            </p:custDataLst>
          </p:nvPr>
        </p:nvSpPr>
        <p:spPr bwMode="auto">
          <a:xfrm>
            <a:off x="1169522" y="188432"/>
            <a:ext cx="1122080" cy="43070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zh-CN" altLang="en-US" kern="10">
                <a:latin typeface="宋体"/>
                <a:ea typeface="宋体"/>
              </a:rPr>
              <a:t>蒸发</a:t>
            </a:r>
          </a:p>
        </p:txBody>
      </p:sp>
      <p:sp>
        <p:nvSpPr>
          <p:cNvPr id="21507" name="Rectangle 19"/>
          <p:cNvSpPr/>
          <p:nvPr>
            <p:custDataLst>
              <p:tags r:id="rId2"/>
            </p:custDataLst>
          </p:nvPr>
        </p:nvSpPr>
        <p:spPr>
          <a:xfrm>
            <a:off x="783807" y="1165425"/>
            <a:ext cx="10022405" cy="146469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altLang="zh-CN" sz="3200" b="1">
                <a:solidFill>
                  <a:schemeClr val="tx2"/>
                </a:solidFill>
                <a:latin typeface="Arial" charset="0"/>
              </a:rPr>
              <a:t>1.</a:t>
            </a:r>
            <a:r>
              <a:rPr lang="zh-CN" altLang="en-US" sz="3200" b="1">
                <a:solidFill>
                  <a:schemeClr val="tx2"/>
                </a:solidFill>
                <a:latin typeface="Arial" charset="0"/>
              </a:rPr>
              <a:t>定义</a:t>
            </a:r>
            <a:r>
              <a:rPr lang="zh-CN" altLang="en-US" sz="3200" b="1">
                <a:latin typeface="Arial" charset="0"/>
              </a:rPr>
              <a:t>：在</a:t>
            </a:r>
            <a:r>
              <a:rPr lang="zh-CN" altLang="en-US" sz="3200" b="1">
                <a:solidFill>
                  <a:srgbClr val="FF0000"/>
                </a:solidFill>
                <a:latin typeface="Arial" charset="0"/>
              </a:rPr>
              <a:t>任何温度下</a:t>
            </a:r>
            <a:r>
              <a:rPr lang="zh-CN" altLang="en-US" sz="3200" b="1">
                <a:latin typeface="Arial" charset="0"/>
              </a:rPr>
              <a:t>只发生在液体</a:t>
            </a:r>
            <a:r>
              <a:rPr lang="zh-CN" altLang="en-US" sz="3200" b="1">
                <a:solidFill>
                  <a:srgbClr val="FF0000"/>
                </a:solidFill>
                <a:latin typeface="Arial" charset="0"/>
              </a:rPr>
              <a:t>表面</a:t>
            </a:r>
            <a:r>
              <a:rPr lang="zh-CN" altLang="en-US" sz="3200" b="1">
                <a:latin typeface="Arial" charset="0"/>
              </a:rPr>
              <a:t>的一种</a:t>
            </a:r>
            <a:r>
              <a:rPr lang="zh-CN" altLang="en-US" sz="3200" b="1">
                <a:solidFill>
                  <a:srgbClr val="FF0000"/>
                </a:solidFill>
                <a:latin typeface="Arial" charset="0"/>
              </a:rPr>
              <a:t>缓慢</a:t>
            </a:r>
            <a:r>
              <a:rPr lang="zh-CN" altLang="en-US" sz="3200" b="1">
                <a:latin typeface="Arial" charset="0"/>
              </a:rPr>
              <a:t>的汽化现象。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endParaRPr lang="zh-CN" altLang="en-US" sz="3200" b="1">
              <a:latin typeface="Arial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endParaRPr lang="zh-CN" altLang="en-US" sz="2800" b="1">
              <a:latin typeface="Arial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endParaRPr lang="en-US" altLang="zh-CN" sz="2800">
              <a:latin typeface="Arial" charset="0"/>
            </a:endParaRPr>
          </a:p>
        </p:txBody>
      </p:sp>
      <p:sp>
        <p:nvSpPr>
          <p:cNvPr id="21508" name="Rectangle 20"/>
          <p:cNvSpPr/>
          <p:nvPr>
            <p:custDataLst>
              <p:tags r:id="rId3"/>
            </p:custDataLst>
          </p:nvPr>
        </p:nvSpPr>
        <p:spPr>
          <a:xfrm>
            <a:off x="831248" y="2774219"/>
            <a:ext cx="8009260" cy="100549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 b="1">
                <a:solidFill>
                  <a:schemeClr val="tx2"/>
                </a:solidFill>
                <a:latin typeface="Arial" charset="0"/>
              </a:rPr>
              <a:t>2.</a:t>
            </a:r>
            <a:r>
              <a:rPr lang="zh-CN" altLang="en-US" sz="3200" b="1">
                <a:solidFill>
                  <a:srgbClr val="FF0066"/>
                </a:solidFill>
                <a:latin typeface="Arial" charset="0"/>
              </a:rPr>
              <a:t>蒸发吸热，</a:t>
            </a:r>
            <a:r>
              <a:rPr lang="zh-CN" altLang="en-US" sz="3200" b="1">
                <a:solidFill>
                  <a:schemeClr val="tx2"/>
                </a:solidFill>
                <a:latin typeface="Arial" charset="0"/>
              </a:rPr>
              <a:t>有</a:t>
            </a:r>
            <a:r>
              <a:rPr lang="zh-CN" altLang="en-US" sz="3200" b="1">
                <a:solidFill>
                  <a:srgbClr val="00CC00"/>
                </a:solidFill>
                <a:latin typeface="Arial" charset="0"/>
              </a:rPr>
              <a:t>降温制冷</a:t>
            </a:r>
            <a:r>
              <a:rPr lang="zh-CN" altLang="en-US" sz="3200" b="1">
                <a:solidFill>
                  <a:schemeClr val="tx2"/>
                </a:solidFill>
                <a:latin typeface="Arial" charset="0"/>
              </a:rPr>
              <a:t>的作用。</a:t>
            </a:r>
          </a:p>
          <a:p>
            <a:pPr marL="342900" indent="-342900">
              <a:spcBef>
                <a:spcPct val="20000"/>
              </a:spcBef>
            </a:pPr>
            <a:endParaRPr lang="zh-CN" altLang="en-US" sz="3200">
              <a:solidFill>
                <a:schemeClr val="hlink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zh-CN" altLang="en-US" sz="2800">
              <a:solidFill>
                <a:srgbClr val="FF0066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altLang="zh-CN" sz="2800">
              <a:latin typeface="Arial" charset="0"/>
            </a:endParaRPr>
          </a:p>
        </p:txBody>
      </p:sp>
      <p:sp>
        <p:nvSpPr>
          <p:cNvPr id="21509" name="Rectangle 21"/>
          <p:cNvSpPr/>
          <p:nvPr>
            <p:custDataLst>
              <p:tags r:id="rId4"/>
            </p:custDataLst>
          </p:nvPr>
        </p:nvSpPr>
        <p:spPr>
          <a:xfrm>
            <a:off x="812683" y="3635619"/>
            <a:ext cx="9713008" cy="146469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3200" b="1">
                <a:solidFill>
                  <a:schemeClr val="tx2"/>
                </a:solidFill>
                <a:latin typeface="Arial" charset="0"/>
              </a:rPr>
              <a:t>思考：</a:t>
            </a:r>
          </a:p>
          <a:p>
            <a:pPr marL="342900" indent="-342900">
              <a:spcBef>
                <a:spcPct val="20000"/>
              </a:spcBef>
            </a:pPr>
            <a:r>
              <a:rPr lang="zh-CN" altLang="en-US" sz="3200" b="1">
                <a:solidFill>
                  <a:schemeClr val="tx2"/>
                </a:solidFill>
                <a:latin typeface="Arial" charset="0"/>
              </a:rPr>
              <a:t>      </a:t>
            </a:r>
            <a:r>
              <a:rPr lang="zh-CN" altLang="en-US" sz="3200" b="1">
                <a:solidFill>
                  <a:srgbClr val="0099FF"/>
                </a:solidFill>
                <a:latin typeface="Arial" charset="0"/>
              </a:rPr>
              <a:t>沸腾和蒸发有什么相同点和不同点？</a:t>
            </a:r>
            <a:endParaRPr lang="zh-CN" altLang="en-US" sz="3200">
              <a:solidFill>
                <a:srgbClr val="0099FF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zh-CN" altLang="en-US" sz="3200">
              <a:solidFill>
                <a:schemeClr val="hlink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zh-CN" altLang="en-US" sz="2800">
              <a:solidFill>
                <a:srgbClr val="FF0066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altLang="zh-CN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191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5290112" presetClass="entr" presetSubtype="13878544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5290112" presetClass="entr" presetSubtype="13878604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5290112" presetClass="entr" presetSubtype="13878566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5290112" presetClass="entr" presetSubtype="13878566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  <p:bldP spid="21508" grpId="0" build="p" autoUpdateAnimBg="0"/>
      <p:bldP spid="2150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Group 2"/>
          <p:cNvGraphicFramePr>
            <a:graphicFrameLocks noGrp="1"/>
          </p:cNvGraphicFramePr>
          <p:nvPr/>
        </p:nvGraphicFramePr>
        <p:xfrm>
          <a:off x="0" y="619132"/>
          <a:ext cx="11880849" cy="5844854"/>
        </p:xfrm>
        <a:graphic>
          <a:graphicData uri="http://schemas.openxmlformats.org/drawingml/2006/table">
            <a:tbl>
              <a:tblPr/>
              <a:tblGrid>
                <a:gridCol w="1074640"/>
                <a:gridCol w="2885643"/>
                <a:gridCol w="3945845"/>
                <a:gridCol w="3974721"/>
              </a:tblGrid>
              <a:tr h="771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40404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01" marB="45601" horzOverflow="overflow">
                    <a:lnL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40404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01" marB="45601" horzOverflow="overflow">
                    <a:lnL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     </a:t>
                      </a: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蒸    发</a:t>
                      </a:r>
                    </a:p>
                  </a:txBody>
                  <a:tcPr marL="118809" marR="118809" marT="45601" marB="45601" horzOverflow="overflow">
                    <a:lnL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  </a:t>
                      </a: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沸   腾</a:t>
                      </a:r>
                    </a:p>
                  </a:txBody>
                  <a:tcPr marL="118809" marR="118809" marT="45601" marB="45601" horzOverflow="overflow">
                    <a:lnL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</a:tr>
              <a:tr h="126993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          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不同点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40404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01" marB="45601" horzOverflow="overflow">
                    <a:lnL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温度</a:t>
                      </a:r>
                    </a:p>
                  </a:txBody>
                  <a:tcPr marL="118809" marR="118809" marT="45601" marB="45601" anchor="ctr" anchorCtr="1" horzOverflow="overflow">
                    <a:lnL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40404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01" marB="45601" anchor="ctr" anchorCtr="1" horzOverflow="overflow">
                    <a:lnL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 </a:t>
                      </a:r>
                    </a:p>
                  </a:txBody>
                  <a:tcPr marL="118809" marR="118809" marT="45601" marB="456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</a:tr>
              <a:tr h="135860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发生部位</a:t>
                      </a:r>
                    </a:p>
                  </a:txBody>
                  <a:tcPr marL="118809" marR="118809" marT="45601" marB="45601" anchor="ctr" anchorCtr="1" horzOverflow="overflow">
                    <a:lnL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40404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01" marB="45601" anchor="ctr" anchorCtr="1" horzOverflow="overflow">
                    <a:lnL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</a:p>
                  </a:txBody>
                  <a:tcPr marL="118809" marR="118809" marT="45601" marB="45601" horzOverflow="overflow">
                    <a:lnL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</a:tr>
              <a:tr h="8946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    </a:t>
                      </a: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程度</a:t>
                      </a:r>
                    </a:p>
                  </a:txBody>
                  <a:tcPr marL="118809" marR="118809" marT="45601" marB="45601" anchor="ctr" anchorCtr="1" horzOverflow="overflow">
                    <a:lnL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40404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01" marB="45601" anchor="ctr" anchorCtr="1" horzOverflow="overflow">
                    <a:lnL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   </a:t>
                      </a:r>
                    </a:p>
                  </a:txBody>
                  <a:tcPr marL="118809" marR="118809" marT="45601" marB="45601" horzOverflow="overflow">
                    <a:lnL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</a:tr>
              <a:tr h="1550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相同点</a:t>
                      </a:r>
                    </a:p>
                  </a:txBody>
                  <a:tcPr marL="118809" marR="118809" marT="45601" marB="45601" horzOverflow="overflow">
                    <a:lnL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              </a:t>
                      </a:r>
                    </a:p>
                  </a:txBody>
                  <a:tcPr marL="118809" marR="118809" marT="45601" marB="45601" horzOverflow="overflow">
                    <a:lnL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778" name="Text Box 3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68228" y="0"/>
            <a:ext cx="43043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3333FF"/>
                </a:solidFill>
                <a:latin typeface="Times New Roman" pitchFamily="18" charset="0"/>
              </a:rPr>
              <a:t>蒸发和沸腾的异同比较</a:t>
            </a:r>
          </a:p>
        </p:txBody>
      </p:sp>
      <p:sp>
        <p:nvSpPr>
          <p:cNvPr id="22563" name="Text Box 36"/>
          <p:cNvSpPr/>
          <p:nvPr>
            <p:custDataLst>
              <p:tags r:id="rId2"/>
            </p:custDataLst>
          </p:nvPr>
        </p:nvSpPr>
        <p:spPr>
          <a:xfrm>
            <a:off x="4537825" y="3060825"/>
            <a:ext cx="252674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</a:pPr>
            <a:endParaRPr lang="zh-CN" altLang="zh-CN" sz="3200" b="1">
              <a:latin typeface="Arial" charset="0"/>
            </a:endParaRPr>
          </a:p>
        </p:txBody>
      </p:sp>
      <p:sp>
        <p:nvSpPr>
          <p:cNvPr id="31780" name="Text Box 3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250207" y="5646611"/>
            <a:ext cx="2431861" cy="36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1800">
              <a:latin typeface="Arial" charset="0"/>
            </a:endParaRPr>
          </a:p>
        </p:txBody>
      </p:sp>
      <p:sp>
        <p:nvSpPr>
          <p:cNvPr id="31781" name="Text Box 3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11164" y="1695884"/>
            <a:ext cx="2151341" cy="36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1800">
              <a:latin typeface="Arial" charset="0"/>
            </a:endParaRPr>
          </a:p>
        </p:txBody>
      </p:sp>
      <p:sp>
        <p:nvSpPr>
          <p:cNvPr id="22566" name="Text Box 39"/>
          <p:cNvSpPr/>
          <p:nvPr>
            <p:custDataLst>
              <p:tags r:id="rId5"/>
            </p:custDataLst>
          </p:nvPr>
        </p:nvSpPr>
        <p:spPr>
          <a:xfrm>
            <a:off x="4537825" y="1839978"/>
            <a:ext cx="2992902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endParaRPr lang="zh-CN" altLang="zh-CN" sz="3200" b="1">
              <a:latin typeface="Arial" charset="0"/>
            </a:endParaRPr>
          </a:p>
        </p:txBody>
      </p:sp>
      <p:sp>
        <p:nvSpPr>
          <p:cNvPr id="22567" name="Text Box 40"/>
          <p:cNvSpPr/>
          <p:nvPr>
            <p:custDataLst>
              <p:tags r:id="rId6"/>
            </p:custDataLst>
          </p:nvPr>
        </p:nvSpPr>
        <p:spPr>
          <a:xfrm>
            <a:off x="8029888" y="1702218"/>
            <a:ext cx="3553941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200" b="1">
                <a:solidFill>
                  <a:schemeClr val="bg1"/>
                </a:solidFill>
                <a:latin typeface="Arial" charset="0"/>
              </a:rPr>
              <a:t>达到一定温度</a:t>
            </a:r>
          </a:p>
        </p:txBody>
      </p:sp>
      <p:sp>
        <p:nvSpPr>
          <p:cNvPr id="31784" name="Text Box 4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flipH="1" flipV="1">
            <a:off x="8372287" y="3133664"/>
            <a:ext cx="2687629" cy="36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/>
          <a:p>
            <a:endParaRPr lang="zh-CN" altLang="zh-CN" sz="1800">
              <a:latin typeface="Arial" charset="0"/>
            </a:endParaRPr>
          </a:p>
        </p:txBody>
      </p:sp>
      <p:sp>
        <p:nvSpPr>
          <p:cNvPr id="22569" name="Text Box 42"/>
          <p:cNvSpPr/>
          <p:nvPr>
            <p:custDataLst>
              <p:tags r:id="rId8"/>
            </p:custDataLst>
          </p:nvPr>
        </p:nvSpPr>
        <p:spPr>
          <a:xfrm>
            <a:off x="7998948" y="2701379"/>
            <a:ext cx="3881903" cy="107721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200" b="1">
                <a:solidFill>
                  <a:schemeClr val="bg1"/>
                </a:solidFill>
                <a:latin typeface="Arial" charset="0"/>
              </a:rPr>
              <a:t>液体表面和内部同时进行</a:t>
            </a:r>
          </a:p>
        </p:txBody>
      </p:sp>
      <p:sp>
        <p:nvSpPr>
          <p:cNvPr id="22570" name="Text Box 43"/>
          <p:cNvSpPr/>
          <p:nvPr>
            <p:custDataLst>
              <p:tags r:id="rId9"/>
            </p:custDataLst>
          </p:nvPr>
        </p:nvSpPr>
        <p:spPr>
          <a:xfrm>
            <a:off x="8898262" y="4134409"/>
            <a:ext cx="1008609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200" b="1">
                <a:solidFill>
                  <a:schemeClr val="bg1"/>
                </a:solidFill>
                <a:latin typeface="Arial" charset="0"/>
              </a:rPr>
              <a:t>剧烈</a:t>
            </a:r>
          </a:p>
        </p:txBody>
      </p:sp>
      <p:sp>
        <p:nvSpPr>
          <p:cNvPr id="31787" name="Text Box 4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79303" y="5360006"/>
            <a:ext cx="3834462" cy="36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zh-CN" sz="1800">
              <a:latin typeface="Arial" charset="0"/>
            </a:endParaRPr>
          </a:p>
        </p:txBody>
      </p:sp>
      <p:sp>
        <p:nvSpPr>
          <p:cNvPr id="235" name="Text Box 4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flipV="1">
            <a:off x="2572122" y="5000561"/>
            <a:ext cx="4304745" cy="36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1800">
              <a:latin typeface="Arial" charset="0"/>
            </a:endParaRPr>
          </a:p>
        </p:txBody>
      </p:sp>
      <p:sp>
        <p:nvSpPr>
          <p:cNvPr id="22573" name="Text Box 46"/>
          <p:cNvSpPr/>
          <p:nvPr>
            <p:custDataLst>
              <p:tags r:id="rId12"/>
            </p:custDataLst>
          </p:nvPr>
        </p:nvSpPr>
        <p:spPr>
          <a:xfrm>
            <a:off x="4946308" y="1748137"/>
            <a:ext cx="2037737" cy="6463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3600" b="1">
                <a:latin typeface="Arial" charset="0"/>
              </a:rPr>
              <a:t>任何温度</a:t>
            </a:r>
          </a:p>
        </p:txBody>
      </p:sp>
      <p:sp>
        <p:nvSpPr>
          <p:cNvPr id="237" name="Text Box 4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flipH="1" flipV="1">
            <a:off x="4554326" y="3040239"/>
            <a:ext cx="27721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>
                <a:latin typeface="Arial" charset="0"/>
              </a:rPr>
              <a:t>液体表面</a:t>
            </a:r>
          </a:p>
        </p:txBody>
      </p:sp>
      <p:sp>
        <p:nvSpPr>
          <p:cNvPr id="22575" name="Text Box 48"/>
          <p:cNvSpPr/>
          <p:nvPr>
            <p:custDataLst>
              <p:tags r:id="rId14"/>
            </p:custDataLst>
          </p:nvPr>
        </p:nvSpPr>
        <p:spPr>
          <a:xfrm>
            <a:off x="4851347" y="4180329"/>
            <a:ext cx="1683120" cy="6463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>
                <a:latin typeface="Arial" charset="0"/>
              </a:rPr>
              <a:t>缓慢</a:t>
            </a:r>
          </a:p>
        </p:txBody>
      </p:sp>
      <p:sp>
        <p:nvSpPr>
          <p:cNvPr id="22576" name="Text Box 49"/>
          <p:cNvSpPr/>
          <p:nvPr>
            <p:custDataLst>
              <p:tags r:id="rId15"/>
            </p:custDataLst>
          </p:nvPr>
        </p:nvSpPr>
        <p:spPr>
          <a:xfrm>
            <a:off x="2553558" y="5322002"/>
            <a:ext cx="7961820" cy="64605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Arial" charset="0"/>
              </a:rPr>
              <a:t>都是汽化现象      都需要吸热</a:t>
            </a:r>
          </a:p>
        </p:txBody>
      </p:sp>
    </p:spTree>
    <p:extLst>
      <p:ext uri="{BB962C8B-B14F-4D97-AF65-F5344CB8AC3E}">
        <p14:creationId xmlns:p14="http://schemas.microsoft.com/office/powerpoint/2010/main" val="1879231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 fill="hold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 fill="hold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 fill="hold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 fill="hold"/>
                                        <p:tgtEl>
                                          <p:spTgt spid="22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3" grpId="0" animBg="1"/>
      <p:bldP spid="22566" grpId="0" animBg="1"/>
      <p:bldP spid="22567" grpId="0" animBg="1"/>
      <p:bldP spid="22569" grpId="0" animBg="1"/>
      <p:bldP spid="22570" grpId="0" animBg="1"/>
      <p:bldP spid="235" grpId="0" animBg="1"/>
      <p:bldP spid="22573" grpId="0" animBg="1"/>
      <p:bldP spid="237" grpId="0" animBg="1"/>
      <p:bldP spid="22575" grpId="0" animBg="1"/>
      <p:bldP spid="225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981" y="1702218"/>
            <a:ext cx="9077713" cy="474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4339" name="Picture 33" descr="www.xkb1.com              新课标第一网不用注册，免费下载！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23" y="2527199"/>
            <a:ext cx="24752" cy="1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文本框 3075"/>
          <p:cNvSpPr/>
          <p:nvPr>
            <p:custDataLst>
              <p:tags r:id="rId3"/>
            </p:custDataLst>
          </p:nvPr>
        </p:nvSpPr>
        <p:spPr>
          <a:xfrm>
            <a:off x="744617" y="443368"/>
            <a:ext cx="9999715" cy="73866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宋体" charset="-122"/>
              </a:rPr>
              <a:t>晒在太阳下的湿衣服一会儿就干了，衣服上的水到哪里去了？</a:t>
            </a:r>
          </a:p>
        </p:txBody>
      </p:sp>
      <p:sp>
        <p:nvSpPr>
          <p:cNvPr id="14341" name="文本框 410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8198" y="44337"/>
            <a:ext cx="1683120" cy="39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charset="0"/>
                <a:ea typeface="方正姚体" pitchFamily="2" charset="-122"/>
              </a:rPr>
              <a:t>导入新课</a:t>
            </a:r>
          </a:p>
        </p:txBody>
      </p:sp>
    </p:spTree>
    <p:extLst>
      <p:ext uri="{BB962C8B-B14F-4D97-AF65-F5344CB8AC3E}">
        <p14:creationId xmlns:p14="http://schemas.microsoft.com/office/powerpoint/2010/main" val="20085906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20780" y="1035582"/>
            <a:ext cx="11097044" cy="747392"/>
          </a:xfrm>
          <a:noFill/>
          <a:ln cap="flat" algn="ctr">
            <a:miter lim="800000"/>
            <a:headEnd type="none" w="med" len="med"/>
            <a:tailEnd type="none" w="med" len="med"/>
          </a:ln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zh-CN" altLang="en-US" b="1" smtClean="0">
                <a:solidFill>
                  <a:srgbClr val="3333FF"/>
                </a:solidFill>
              </a:rPr>
              <a:t>（</a:t>
            </a:r>
            <a:r>
              <a:rPr lang="en-US" altLang="zh-CN" b="1" smtClean="0">
                <a:solidFill>
                  <a:srgbClr val="3333FF"/>
                </a:solidFill>
              </a:rPr>
              <a:t>1</a:t>
            </a:r>
            <a:r>
              <a:rPr lang="zh-CN" altLang="en-US" b="1" smtClean="0">
                <a:solidFill>
                  <a:srgbClr val="3333FF"/>
                </a:solidFill>
              </a:rPr>
              <a:t>）液体温度的高低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89002" y="102926"/>
            <a:ext cx="9013770" cy="582712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l" eaLnBrk="1" hangingPunct="1"/>
            <a:r>
              <a:rPr lang="en-US" altLang="zh-CN" sz="3200" b="1" smtClean="0">
                <a:latin typeface="Arial" charset="0"/>
                <a:ea typeface="宋体" charset="-122"/>
              </a:rPr>
              <a:t>3.</a:t>
            </a:r>
            <a:r>
              <a:rPr lang="zh-CN" altLang="en-US" sz="3200" b="1" smtClean="0">
                <a:latin typeface="Arial" charset="0"/>
                <a:ea typeface="宋体" charset="-122"/>
              </a:rPr>
              <a:t>影响液体蒸发快慢的因素：</a:t>
            </a:r>
          </a:p>
        </p:txBody>
      </p:sp>
      <p:sp>
        <p:nvSpPr>
          <p:cNvPr id="23556" name="Rectangle 4"/>
          <p:cNvSpPr>
            <a:spLocks noRot="1"/>
          </p:cNvSpPr>
          <p:nvPr>
            <p:custDataLst>
              <p:tags r:id="rId3"/>
            </p:custDataLst>
          </p:nvPr>
        </p:nvSpPr>
        <p:spPr>
          <a:xfrm>
            <a:off x="420780" y="1752888"/>
            <a:ext cx="11097044" cy="74739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3200" b="1">
                <a:solidFill>
                  <a:srgbClr val="3333FF"/>
                </a:solidFill>
                <a:latin typeface="Arial" charset="0"/>
              </a:rPr>
              <a:t>（</a:t>
            </a:r>
            <a:r>
              <a:rPr lang="en-US" altLang="zh-CN" sz="3200" b="1">
                <a:solidFill>
                  <a:srgbClr val="3333FF"/>
                </a:solidFill>
                <a:latin typeface="Arial" charset="0"/>
              </a:rPr>
              <a:t>2</a:t>
            </a:r>
            <a:r>
              <a:rPr lang="zh-CN" altLang="en-US" sz="3200" b="1">
                <a:solidFill>
                  <a:srgbClr val="3333FF"/>
                </a:solidFill>
                <a:latin typeface="Arial" charset="0"/>
              </a:rPr>
              <a:t>）液体表面积的大小</a:t>
            </a:r>
          </a:p>
          <a:p>
            <a:pPr marL="342900" indent="-342900">
              <a:spcBef>
                <a:spcPct val="20000"/>
              </a:spcBef>
            </a:pPr>
            <a:endParaRPr lang="en-US" altLang="zh-CN" sz="3200" b="1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23557" name="Rectangle 5"/>
          <p:cNvSpPr>
            <a:spLocks noRot="1"/>
          </p:cNvSpPr>
          <p:nvPr>
            <p:custDataLst>
              <p:tags r:id="rId4"/>
            </p:custDataLst>
          </p:nvPr>
        </p:nvSpPr>
        <p:spPr>
          <a:xfrm>
            <a:off x="420780" y="2558868"/>
            <a:ext cx="11097044" cy="74739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3200" b="1">
                <a:solidFill>
                  <a:srgbClr val="3333FF"/>
                </a:solidFill>
                <a:latin typeface="Arial" charset="0"/>
              </a:rPr>
              <a:t>（</a:t>
            </a:r>
            <a:r>
              <a:rPr lang="en-US" altLang="zh-CN" sz="3200" b="1">
                <a:solidFill>
                  <a:srgbClr val="3333FF"/>
                </a:solidFill>
                <a:latin typeface="Arial" charset="0"/>
              </a:rPr>
              <a:t>3</a:t>
            </a:r>
            <a:r>
              <a:rPr lang="zh-CN" altLang="en-US" sz="3200" b="1">
                <a:solidFill>
                  <a:srgbClr val="3333FF"/>
                </a:solidFill>
                <a:latin typeface="Arial" charset="0"/>
              </a:rPr>
              <a:t>）液体表面空气流动的快慢</a:t>
            </a:r>
          </a:p>
          <a:p>
            <a:pPr marL="342900" indent="-342900">
              <a:spcBef>
                <a:spcPct val="20000"/>
              </a:spcBef>
            </a:pPr>
            <a:endParaRPr lang="en-US" altLang="zh-CN" sz="3200" b="1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32774" name="Rectangle 6"/>
          <p:cNvSpPr>
            <a:spLocks noRot="1" noChangeArrowheads="1"/>
          </p:cNvSpPr>
          <p:nvPr>
            <p:custDataLst>
              <p:tags r:id="rId5"/>
            </p:custDataLst>
          </p:nvPr>
        </p:nvSpPr>
        <p:spPr bwMode="auto">
          <a:xfrm>
            <a:off x="-515662" y="3923809"/>
            <a:ext cx="11097044" cy="74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altLang="zh-CN" sz="3200"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altLang="zh-CN" sz="3200">
              <a:latin typeface="Arial" charset="0"/>
            </a:endParaRPr>
          </a:p>
        </p:txBody>
      </p:sp>
      <p:sp>
        <p:nvSpPr>
          <p:cNvPr id="23559" name="Rectangle 7"/>
          <p:cNvSpPr>
            <a:spLocks noRot="1"/>
          </p:cNvSpPr>
          <p:nvPr>
            <p:custDataLst>
              <p:tags r:id="rId6"/>
            </p:custDataLst>
          </p:nvPr>
        </p:nvSpPr>
        <p:spPr>
          <a:xfrm>
            <a:off x="325898" y="3371182"/>
            <a:ext cx="11097044" cy="74739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4000" b="1">
                <a:solidFill>
                  <a:srgbClr val="FF33CC"/>
                </a:solidFill>
                <a:latin typeface="Arial" charset="0"/>
              </a:rPr>
              <a:t>思考：</a:t>
            </a:r>
            <a:r>
              <a:rPr lang="zh-CN" altLang="en-US" sz="3600" b="1">
                <a:solidFill>
                  <a:schemeClr val="hlink"/>
                </a:solidFill>
                <a:latin typeface="Arial" charset="0"/>
              </a:rPr>
              <a:t>加快液体蒸发的方法有哪些？</a:t>
            </a:r>
          </a:p>
          <a:p>
            <a:pPr marL="342900" indent="-342900">
              <a:spcBef>
                <a:spcPct val="20000"/>
              </a:spcBef>
            </a:pPr>
            <a:endParaRPr lang="en-US" altLang="zh-CN" sz="3600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23560" name="Rectangle 8"/>
          <p:cNvSpPr>
            <a:spLocks noRot="1"/>
          </p:cNvSpPr>
          <p:nvPr>
            <p:custDataLst>
              <p:tags r:id="rId7"/>
            </p:custDataLst>
          </p:nvPr>
        </p:nvSpPr>
        <p:spPr>
          <a:xfrm>
            <a:off x="358901" y="4116991"/>
            <a:ext cx="11097044" cy="74739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Arial" charset="0"/>
              </a:rPr>
              <a:t>（</a:t>
            </a:r>
            <a:r>
              <a:rPr lang="en-US" altLang="zh-CN" sz="3600" b="1">
                <a:solidFill>
                  <a:srgbClr val="FF0000"/>
                </a:solidFill>
                <a:latin typeface="Arial" charset="0"/>
              </a:rPr>
              <a:t>1</a:t>
            </a:r>
            <a:r>
              <a:rPr lang="zh-CN" altLang="en-US" sz="3600" b="1">
                <a:solidFill>
                  <a:srgbClr val="FF0000"/>
                </a:solidFill>
                <a:latin typeface="Arial" charset="0"/>
              </a:rPr>
              <a:t>）提高的液体的温度。</a:t>
            </a:r>
          </a:p>
          <a:p>
            <a:pPr marL="342900" indent="-342900">
              <a:spcBef>
                <a:spcPct val="20000"/>
              </a:spcBef>
            </a:pPr>
            <a:endParaRPr lang="en-US" altLang="zh-CN" sz="36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3561" name="Rectangle 9"/>
          <p:cNvSpPr>
            <a:spLocks noRot="1"/>
          </p:cNvSpPr>
          <p:nvPr>
            <p:custDataLst>
              <p:tags r:id="rId8"/>
            </p:custDataLst>
          </p:nvPr>
        </p:nvSpPr>
        <p:spPr>
          <a:xfrm>
            <a:off x="420780" y="4934055"/>
            <a:ext cx="11097044" cy="74739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Arial" charset="0"/>
              </a:rPr>
              <a:t>（</a:t>
            </a:r>
            <a:r>
              <a:rPr lang="en-US" altLang="zh-CN" sz="3600" b="1">
                <a:solidFill>
                  <a:srgbClr val="FF0000"/>
                </a:solidFill>
                <a:latin typeface="Arial" charset="0"/>
              </a:rPr>
              <a:t>2</a:t>
            </a:r>
            <a:r>
              <a:rPr lang="zh-CN" altLang="en-US" sz="3600" b="1">
                <a:solidFill>
                  <a:srgbClr val="FF0000"/>
                </a:solidFill>
                <a:latin typeface="Arial" charset="0"/>
              </a:rPr>
              <a:t>）增大液体的表面积。</a:t>
            </a:r>
          </a:p>
          <a:p>
            <a:pPr marL="342900" indent="-342900">
              <a:spcBef>
                <a:spcPct val="20000"/>
              </a:spcBef>
            </a:pPr>
            <a:endParaRPr lang="en-US" altLang="zh-CN" sz="36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3562" name="Rectangle 10"/>
          <p:cNvSpPr>
            <a:spLocks noRot="1"/>
          </p:cNvSpPr>
          <p:nvPr>
            <p:custDataLst>
              <p:tags r:id="rId9"/>
            </p:custDataLst>
          </p:nvPr>
        </p:nvSpPr>
        <p:spPr>
          <a:xfrm>
            <a:off x="439345" y="5630776"/>
            <a:ext cx="11097044" cy="74739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Arial" charset="0"/>
              </a:rPr>
              <a:t>（</a:t>
            </a:r>
            <a:r>
              <a:rPr lang="en-US" altLang="zh-CN" sz="3600" b="1">
                <a:solidFill>
                  <a:srgbClr val="FF0000"/>
                </a:solidFill>
                <a:latin typeface="Arial" charset="0"/>
              </a:rPr>
              <a:t>3</a:t>
            </a:r>
            <a:r>
              <a:rPr lang="zh-CN" altLang="en-US" sz="3600" b="1">
                <a:solidFill>
                  <a:srgbClr val="FF0000"/>
                </a:solidFill>
                <a:latin typeface="Arial" charset="0"/>
              </a:rPr>
              <a:t>）加快液体表面空气流动。</a:t>
            </a:r>
          </a:p>
          <a:p>
            <a:pPr marL="342900" indent="-342900">
              <a:spcBef>
                <a:spcPct val="20000"/>
              </a:spcBef>
            </a:pPr>
            <a:endParaRPr lang="en-US" altLang="zh-CN" sz="3200" b="1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235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55297"/>
          <p:cNvSpPr/>
          <p:nvPr>
            <p:custDataLst>
              <p:tags r:id="rId1"/>
            </p:custDataLst>
          </p:nvPr>
        </p:nvSpPr>
        <p:spPr>
          <a:xfrm>
            <a:off x="948819" y="1304770"/>
            <a:ext cx="9981152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宋体" charset="-122"/>
              </a:rPr>
              <a:t>1.</a:t>
            </a:r>
            <a:r>
              <a:rPr lang="zh-CN" altLang="en-US" sz="2800">
                <a:latin typeface="宋体" charset="-122"/>
              </a:rPr>
              <a:t>水在零摄氏度时会不会蒸发？</a:t>
            </a:r>
          </a:p>
        </p:txBody>
      </p:sp>
      <p:sp>
        <p:nvSpPr>
          <p:cNvPr id="24579" name="文本框 55299"/>
          <p:cNvSpPr/>
          <p:nvPr>
            <p:custDataLst>
              <p:tags r:id="rId2"/>
            </p:custDataLst>
          </p:nvPr>
        </p:nvSpPr>
        <p:spPr>
          <a:xfrm>
            <a:off x="1464480" y="2099666"/>
            <a:ext cx="9108652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宋体" charset="-122"/>
              </a:rPr>
              <a:t>蒸发在</a:t>
            </a:r>
            <a:r>
              <a:rPr lang="zh-CN" altLang="en-US" sz="2800">
                <a:solidFill>
                  <a:srgbClr val="FF0000"/>
                </a:solidFill>
                <a:latin typeface="宋体" charset="-122"/>
              </a:rPr>
              <a:t>任何温度下</a:t>
            </a:r>
            <a:r>
              <a:rPr lang="zh-CN" altLang="en-US" sz="2800">
                <a:latin typeface="宋体" charset="-122"/>
              </a:rPr>
              <a:t>都能进行</a:t>
            </a:r>
            <a:endParaRPr lang="en-US" altLang="zh-CN" sz="2800">
              <a:latin typeface="宋体" charset="-122"/>
            </a:endParaRPr>
          </a:p>
        </p:txBody>
      </p:sp>
      <p:sp>
        <p:nvSpPr>
          <p:cNvPr id="24580" name="文本框 55298"/>
          <p:cNvSpPr/>
          <p:nvPr>
            <p:custDataLst>
              <p:tags r:id="rId3"/>
            </p:custDataLst>
          </p:nvPr>
        </p:nvSpPr>
        <p:spPr>
          <a:xfrm>
            <a:off x="948819" y="3021238"/>
            <a:ext cx="9057086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宋体" charset="-122"/>
              </a:rPr>
              <a:t>2.</a:t>
            </a:r>
            <a:r>
              <a:rPr lang="zh-CN" altLang="en-US" sz="2800">
                <a:latin typeface="宋体" charset="-122"/>
              </a:rPr>
              <a:t>酒精擦在手上，手为什么会感觉到冷？</a:t>
            </a:r>
          </a:p>
        </p:txBody>
      </p:sp>
      <p:sp>
        <p:nvSpPr>
          <p:cNvPr id="24581" name="文本框 55300"/>
          <p:cNvSpPr/>
          <p:nvPr>
            <p:custDataLst>
              <p:tags r:id="rId4"/>
            </p:custDataLst>
          </p:nvPr>
        </p:nvSpPr>
        <p:spPr>
          <a:xfrm>
            <a:off x="1464480" y="3762297"/>
            <a:ext cx="7722553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宋体" charset="-122"/>
              </a:rPr>
              <a:t>酒精</a:t>
            </a:r>
            <a:r>
              <a:rPr lang="zh-CN" altLang="en-US" sz="2800">
                <a:solidFill>
                  <a:srgbClr val="FF0000"/>
                </a:solidFill>
                <a:latin typeface="宋体" charset="-122"/>
              </a:rPr>
              <a:t>蒸发</a:t>
            </a:r>
            <a:r>
              <a:rPr lang="zh-CN" altLang="en-US" sz="2800">
                <a:latin typeface="宋体" charset="-122"/>
              </a:rPr>
              <a:t>，需要</a:t>
            </a:r>
            <a:r>
              <a:rPr lang="zh-CN" altLang="en-US" sz="2800">
                <a:solidFill>
                  <a:srgbClr val="FF0000"/>
                </a:solidFill>
                <a:latin typeface="宋体" charset="-122"/>
              </a:rPr>
              <a:t>吸收</a:t>
            </a:r>
            <a:r>
              <a:rPr lang="zh-CN" altLang="en-US" sz="2800">
                <a:latin typeface="宋体" charset="-122"/>
              </a:rPr>
              <a:t>热量</a:t>
            </a:r>
          </a:p>
        </p:txBody>
      </p:sp>
      <p:sp>
        <p:nvSpPr>
          <p:cNvPr id="33798" name="文本框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9551" y="601715"/>
            <a:ext cx="27041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  <a:latin typeface="宋体" charset="-122"/>
              </a:rPr>
              <a:t>思考：</a:t>
            </a:r>
          </a:p>
        </p:txBody>
      </p:sp>
      <p:sp>
        <p:nvSpPr>
          <p:cNvPr id="33799" name="文本框 410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8198" y="44337"/>
            <a:ext cx="1683120" cy="39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charset="0"/>
                <a:ea typeface="方正姚体" pitchFamily="2" charset="-122"/>
              </a:rPr>
              <a:t>讲授新课</a:t>
            </a:r>
          </a:p>
        </p:txBody>
      </p:sp>
    </p:spTree>
    <p:extLst>
      <p:ext uri="{BB962C8B-B14F-4D97-AF65-F5344CB8AC3E}">
        <p14:creationId xmlns:p14="http://schemas.microsoft.com/office/powerpoint/2010/main" val="1009235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 fill="hold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 fill="hold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79" grpId="0" animBg="1"/>
      <p:bldP spid="24580" grpId="0" animBg="1"/>
      <p:bldP spid="2458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28673"/>
          <p:cNvSpPr/>
          <p:nvPr>
            <p:custDataLst>
              <p:tags r:id="rId1"/>
            </p:custDataLst>
          </p:nvPr>
        </p:nvSpPr>
        <p:spPr>
          <a:xfrm>
            <a:off x="1961578" y="631800"/>
            <a:ext cx="9741884" cy="12126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>
                <a:latin typeface="宋体" charset="-122"/>
              </a:rPr>
              <a:t>    液体在蒸发过程中吸热，致使液体和它依附的物体温度下降</a:t>
            </a:r>
            <a:r>
              <a:rPr lang="en-US" altLang="zh-CN" sz="2800">
                <a:latin typeface="宋体" charset="-122"/>
              </a:rPr>
              <a:t>--</a:t>
            </a:r>
            <a:r>
              <a:rPr lang="zh-CN" altLang="en-US" sz="2800">
                <a:solidFill>
                  <a:srgbClr val="FF0000"/>
                </a:solidFill>
                <a:latin typeface="宋体" charset="-122"/>
              </a:rPr>
              <a:t>蒸发制冷</a:t>
            </a:r>
            <a:r>
              <a:rPr lang="zh-CN" altLang="en-US" sz="2800">
                <a:latin typeface="宋体" charset="-122"/>
              </a:rPr>
              <a:t>。</a:t>
            </a:r>
          </a:p>
        </p:txBody>
      </p:sp>
      <p:sp>
        <p:nvSpPr>
          <p:cNvPr id="25603" name="矩形 28674"/>
          <p:cNvSpPr/>
          <p:nvPr>
            <p:custDataLst>
              <p:tags r:id="rId2"/>
            </p:custDataLst>
          </p:nvPr>
        </p:nvSpPr>
        <p:spPr>
          <a:xfrm>
            <a:off x="383652" y="725224"/>
            <a:ext cx="4851347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buClr>
                <a:srgbClr val="FF00FF"/>
              </a:buClr>
              <a:buFont typeface="Wingdings" charset="2"/>
              <a:buNone/>
            </a:pPr>
            <a:r>
              <a:rPr lang="zh-CN" altLang="en-US" sz="2800">
                <a:solidFill>
                  <a:srgbClr val="0000FF"/>
                </a:solidFill>
                <a:latin typeface="宋体" charset="-122"/>
              </a:rPr>
              <a:t>实验表明：</a:t>
            </a:r>
          </a:p>
        </p:txBody>
      </p:sp>
      <p:sp>
        <p:nvSpPr>
          <p:cNvPr id="34820" name="文本框 410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0574" y="44337"/>
            <a:ext cx="1683120" cy="39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charset="0"/>
                <a:ea typeface="方正姚体" pitchFamily="2" charset="-122"/>
              </a:rPr>
              <a:t>讲授新课</a:t>
            </a:r>
          </a:p>
        </p:txBody>
      </p:sp>
      <p:pic>
        <p:nvPicPr>
          <p:cNvPr id="34821" name="图片 1" descr="06104009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823" y="2086998"/>
            <a:ext cx="6596347" cy="427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286688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 fill="hold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 fill="hold"/>
                                        <p:tgtEl>
                                          <p:spTgt spid="256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 fill="hold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本框 5939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042264" y="135860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graphicFrame>
        <p:nvGraphicFramePr>
          <p:cNvPr id="35843" name="表格 59397"/>
          <p:cNvGraphicFramePr>
            <a:graphicFrameLocks noGrp="1"/>
          </p:cNvGraphicFramePr>
          <p:nvPr/>
        </p:nvGraphicFramePr>
        <p:xfrm>
          <a:off x="1633617" y="1578709"/>
          <a:ext cx="8613616" cy="4696534"/>
        </p:xfrm>
        <a:graphic>
          <a:graphicData uri="http://schemas.openxmlformats.org/drawingml/2006/table">
            <a:tbl>
              <a:tblPr/>
              <a:tblGrid>
                <a:gridCol w="1654243"/>
                <a:gridCol w="2153404"/>
                <a:gridCol w="2429799"/>
                <a:gridCol w="2376170"/>
              </a:tblGrid>
              <a:tr h="145361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          汽化方式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异同点</a:t>
                      </a:r>
                    </a:p>
                  </a:txBody>
                  <a:tcPr marL="118809" marR="118809" marT="45608" marB="45608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118809" marR="118809" marT="45608" marB="456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118809" marR="118809" marT="45608" marB="456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073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118809" marR="118809" marT="45608" marB="45608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118809" marR="118809" marT="45608" marB="456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81073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118809" marR="118809" marT="45608" marB="45608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发生部位</a:t>
                      </a:r>
                    </a:p>
                  </a:txBody>
                  <a:tcPr marL="118809" marR="118809" marT="45608" marB="456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118809" marR="118809" marT="45608" marB="456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118809" marR="118809" marT="45608" marB="456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073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温度条件</a:t>
                      </a:r>
                    </a:p>
                  </a:txBody>
                  <a:tcPr marL="118809" marR="118809" marT="45608" marB="456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118809" marR="118809" marT="45608" marB="456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118809" marR="118809" marT="45608" marB="456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073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剧烈程度</a:t>
                      </a:r>
                    </a:p>
                  </a:txBody>
                  <a:tcPr marL="118809" marR="118809" marT="45608" marB="456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118809" marR="118809" marT="45608" marB="456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118809" marR="118809" marT="45608" marB="456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5871" name="直接连接符 59427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1633617" y="1578709"/>
            <a:ext cx="3820023" cy="1459948"/>
          </a:xfrm>
          <a:prstGeom prst="line">
            <a:avLst/>
          </a:prstGeom>
          <a:noFill/>
          <a:ln w="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72" name="文本框 5942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52647" y="3200169"/>
            <a:ext cx="27430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宋体" charset="-122"/>
              </a:rPr>
              <a:t>均是汽化  并且都要吸热</a:t>
            </a:r>
          </a:p>
          <a:p>
            <a:endParaRPr lang="zh-CN" altLang="en-US" b="1">
              <a:solidFill>
                <a:srgbClr val="FF0000"/>
              </a:solidFill>
              <a:latin typeface="宋体" charset="-122"/>
            </a:endParaRPr>
          </a:p>
        </p:txBody>
      </p:sp>
      <p:sp>
        <p:nvSpPr>
          <p:cNvPr id="35873" name="文本框 5942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50662" y="3969729"/>
            <a:ext cx="11144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宋体" charset="-122"/>
              </a:rPr>
              <a:t>液体表面</a:t>
            </a:r>
          </a:p>
        </p:txBody>
      </p:sp>
      <p:sp>
        <p:nvSpPr>
          <p:cNvPr id="35874" name="文本框 5943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135082" y="3884223"/>
            <a:ext cx="25741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宋体" charset="-122"/>
              </a:rPr>
              <a:t>液体表面</a:t>
            </a:r>
          </a:p>
          <a:p>
            <a:r>
              <a:rPr lang="zh-CN" altLang="en-US" b="1">
                <a:solidFill>
                  <a:srgbClr val="FF0000"/>
                </a:solidFill>
                <a:latin typeface="宋体" charset="-122"/>
              </a:rPr>
              <a:t> 和内部</a:t>
            </a:r>
            <a:endParaRPr lang="zh-CN" altLang="en-US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5875" name="文本框 5943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552648" y="4808962"/>
            <a:ext cx="13468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宋体" charset="-122"/>
              </a:rPr>
              <a:t>在任何温度</a:t>
            </a:r>
            <a:endParaRPr lang="zh-CN" altLang="en-US" b="1">
              <a:solidFill>
                <a:srgbClr val="FF33CC"/>
              </a:solidFill>
              <a:ea typeface="华文新魏" pitchFamily="2" charset="-122"/>
            </a:endParaRPr>
          </a:p>
        </p:txBody>
      </p:sp>
      <p:sp>
        <p:nvSpPr>
          <p:cNvPr id="35876" name="文本框 5943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27825" y="4808962"/>
            <a:ext cx="13468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宋体" charset="-122"/>
              </a:rPr>
              <a:t>在一定温度</a:t>
            </a:r>
            <a:endParaRPr lang="zh-CN" altLang="en-US" b="1">
              <a:solidFill>
                <a:srgbClr val="FF33CC"/>
              </a:solidFill>
              <a:ea typeface="华文新魏" pitchFamily="2" charset="-122"/>
            </a:endParaRPr>
          </a:p>
        </p:txBody>
      </p:sp>
      <p:sp>
        <p:nvSpPr>
          <p:cNvPr id="35877" name="文本框 5943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46690" y="5595940"/>
            <a:ext cx="6495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宋体" charset="-122"/>
              </a:rPr>
              <a:t>缓慢</a:t>
            </a:r>
          </a:p>
        </p:txBody>
      </p:sp>
      <p:sp>
        <p:nvSpPr>
          <p:cNvPr id="35878" name="文本框 5943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531110" y="5595940"/>
            <a:ext cx="6495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宋体" charset="-122"/>
              </a:rPr>
              <a:t>剧烈</a:t>
            </a:r>
            <a:endParaRPr lang="zh-CN" altLang="en-US" b="1">
              <a:solidFill>
                <a:srgbClr val="FF33CC"/>
              </a:solidFill>
              <a:ea typeface="华文新魏" pitchFamily="2" charset="-122"/>
            </a:endParaRPr>
          </a:p>
        </p:txBody>
      </p:sp>
      <p:sp>
        <p:nvSpPr>
          <p:cNvPr id="35879" name="文本框 5943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58676" y="807564"/>
            <a:ext cx="41344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  <a:latin typeface="宋体" charset="-122"/>
              </a:rPr>
              <a:t>比较蒸发、沸腾的异同点</a:t>
            </a:r>
          </a:p>
        </p:txBody>
      </p:sp>
      <p:sp>
        <p:nvSpPr>
          <p:cNvPr id="35880" name="文本框 5943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88936" y="1933403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latin typeface="宋体" charset="-122"/>
              </a:rPr>
              <a:t>蒸发</a:t>
            </a:r>
          </a:p>
        </p:txBody>
      </p:sp>
      <p:sp>
        <p:nvSpPr>
          <p:cNvPr id="35881" name="文本框 5943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465106" y="1933403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latin typeface="宋体" charset="-122"/>
              </a:rPr>
              <a:t>沸腾</a:t>
            </a:r>
          </a:p>
        </p:txBody>
      </p:sp>
      <p:sp>
        <p:nvSpPr>
          <p:cNvPr id="35882" name="文本框 5943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52566" y="3136831"/>
            <a:ext cx="1261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latin typeface="宋体" charset="-122"/>
              </a:rPr>
              <a:t>相同点</a:t>
            </a:r>
          </a:p>
        </p:txBody>
      </p:sp>
      <p:sp>
        <p:nvSpPr>
          <p:cNvPr id="26667" name="文本框 59439"/>
          <p:cNvSpPr/>
          <p:nvPr>
            <p:custDataLst>
              <p:tags r:id="rId14"/>
            </p:custDataLst>
          </p:nvPr>
        </p:nvSpPr>
        <p:spPr>
          <a:xfrm>
            <a:off x="2272154" y="4276920"/>
            <a:ext cx="615553" cy="15201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宋体" charset="-122"/>
              </a:rPr>
              <a:t>不 同 点 </a:t>
            </a:r>
          </a:p>
        </p:txBody>
      </p:sp>
      <p:sp>
        <p:nvSpPr>
          <p:cNvPr id="35884" name="文本框 410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38198" y="44337"/>
            <a:ext cx="1683120" cy="39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charset="0"/>
                <a:ea typeface="方正姚体" pitchFamily="2" charset="-122"/>
              </a:rPr>
              <a:t>讲授新课</a:t>
            </a:r>
          </a:p>
        </p:txBody>
      </p:sp>
      <p:sp>
        <p:nvSpPr>
          <p:cNvPr id="26669" name="矩形 8"/>
          <p:cNvSpPr/>
          <p:nvPr>
            <p:custDataLst>
              <p:tags r:id="rId16"/>
            </p:custDataLst>
          </p:nvPr>
        </p:nvSpPr>
        <p:spPr>
          <a:xfrm>
            <a:off x="5725910" y="3949144"/>
            <a:ext cx="1870822" cy="574796"/>
          </a:xfrm>
          <a:prstGeom prst="rect">
            <a:avLst/>
          </a:prstGeom>
          <a:solidFill>
            <a:srgbClr val="DAEDEF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>
              <a:buFont typeface="Arial" charset="0"/>
              <a:buNone/>
            </a:pPr>
            <a:endParaRPr lang="en-US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6670" name="矩形 9"/>
          <p:cNvSpPr/>
          <p:nvPr>
            <p:custDataLst>
              <p:tags r:id="rId17"/>
            </p:custDataLst>
          </p:nvPr>
        </p:nvSpPr>
        <p:spPr>
          <a:xfrm>
            <a:off x="8027825" y="3960229"/>
            <a:ext cx="1870822" cy="669802"/>
          </a:xfrm>
          <a:prstGeom prst="rect">
            <a:avLst/>
          </a:prstGeom>
          <a:solidFill>
            <a:srgbClr val="DAEDEF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>
              <a:buFont typeface="Arial" charset="0"/>
              <a:buNone/>
            </a:pPr>
            <a:endParaRPr lang="en-US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6671" name="矩形 10"/>
          <p:cNvSpPr/>
          <p:nvPr>
            <p:custDataLst>
              <p:tags r:id="rId18"/>
            </p:custDataLst>
          </p:nvPr>
        </p:nvSpPr>
        <p:spPr>
          <a:xfrm>
            <a:off x="5628966" y="4704454"/>
            <a:ext cx="2062648" cy="669802"/>
          </a:xfrm>
          <a:prstGeom prst="rect">
            <a:avLst/>
          </a:prstGeom>
          <a:solidFill>
            <a:srgbClr val="DAEDEF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>
              <a:buFont typeface="Arial" charset="0"/>
              <a:buNone/>
            </a:pPr>
            <a:endParaRPr lang="en-US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6672" name="矩形 11"/>
          <p:cNvSpPr/>
          <p:nvPr>
            <p:custDataLst>
              <p:tags r:id="rId19"/>
            </p:custDataLst>
          </p:nvPr>
        </p:nvSpPr>
        <p:spPr>
          <a:xfrm>
            <a:off x="8104143" y="4702870"/>
            <a:ext cx="2060584" cy="668219"/>
          </a:xfrm>
          <a:prstGeom prst="rect">
            <a:avLst/>
          </a:prstGeom>
          <a:solidFill>
            <a:srgbClr val="DAEDEF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>
              <a:buFont typeface="Arial" charset="0"/>
              <a:buNone/>
            </a:pPr>
            <a:endParaRPr lang="en-US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6673" name="矩形 12"/>
          <p:cNvSpPr/>
          <p:nvPr>
            <p:custDataLst>
              <p:tags r:id="rId20"/>
            </p:custDataLst>
          </p:nvPr>
        </p:nvSpPr>
        <p:spPr>
          <a:xfrm>
            <a:off x="8042264" y="5489849"/>
            <a:ext cx="2060584" cy="669802"/>
          </a:xfrm>
          <a:prstGeom prst="rect">
            <a:avLst/>
          </a:prstGeom>
          <a:solidFill>
            <a:srgbClr val="DAEDEF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>
              <a:buFont typeface="Arial" charset="0"/>
              <a:buNone/>
            </a:pPr>
            <a:endParaRPr lang="en-US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6674" name="矩形 13"/>
          <p:cNvSpPr/>
          <p:nvPr>
            <p:custDataLst>
              <p:tags r:id="rId21"/>
            </p:custDataLst>
          </p:nvPr>
        </p:nvSpPr>
        <p:spPr>
          <a:xfrm>
            <a:off x="5641342" y="5488266"/>
            <a:ext cx="2060584" cy="669803"/>
          </a:xfrm>
          <a:prstGeom prst="rect">
            <a:avLst/>
          </a:prstGeom>
          <a:solidFill>
            <a:srgbClr val="DAEDEF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>
              <a:buFont typeface="Arial" charset="0"/>
              <a:buNone/>
            </a:pPr>
            <a:endParaRPr lang="en-US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6675" name="矩形 14"/>
          <p:cNvSpPr/>
          <p:nvPr>
            <p:custDataLst>
              <p:tags r:id="rId22"/>
            </p:custDataLst>
          </p:nvPr>
        </p:nvSpPr>
        <p:spPr>
          <a:xfrm>
            <a:off x="5641342" y="3136830"/>
            <a:ext cx="4461506" cy="574795"/>
          </a:xfrm>
          <a:prstGeom prst="rect">
            <a:avLst/>
          </a:prstGeom>
          <a:solidFill>
            <a:srgbClr val="DAEDEF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>
              <a:buFont typeface="Arial" charset="0"/>
              <a:buNone/>
            </a:pPr>
            <a:endParaRPr lang="en-US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1" name="文本框 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55922" y="807564"/>
            <a:ext cx="1165397" cy="40862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1A1CC"/>
              </a:gs>
              <a:gs pos="50000">
                <a:srgbClr val="9494C1"/>
              </a:gs>
              <a:gs pos="100000">
                <a:srgbClr val="8080BB"/>
              </a:gs>
            </a:gsLst>
            <a:lin ang="5400000"/>
          </a:gradFill>
          <a:ln w="6350" algn="ctr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b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小结</a:t>
            </a:r>
          </a:p>
        </p:txBody>
      </p:sp>
    </p:spTree>
    <p:extLst>
      <p:ext uri="{BB962C8B-B14F-4D97-AF65-F5344CB8AC3E}">
        <p14:creationId xmlns:p14="http://schemas.microsoft.com/office/powerpoint/2010/main" val="1803922201"/>
      </p:ext>
    </p:extLst>
  </p:cSld>
  <p:clrMapOvr>
    <a:masterClrMapping/>
  </p:clrMapOvr>
  <p:transition advClick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 fill="hold"/>
                                        <p:tgtEl>
                                          <p:spTgt spid="26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 fill="hold"/>
                                        <p:tgtEl>
                                          <p:spTgt spid="26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 fill="hold"/>
                                        <p:tgtEl>
                                          <p:spTgt spid="26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 fill="hold"/>
                                        <p:tgtEl>
                                          <p:spTgt spid="26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 fill="hold"/>
                                        <p:tgtEl>
                                          <p:spTgt spid="26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 fill="hold"/>
                                        <p:tgtEl>
                                          <p:spTgt spid="26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 fill="hold"/>
                                        <p:tgtEl>
                                          <p:spTgt spid="26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69" grpId="0" animBg="1"/>
      <p:bldP spid="26670" grpId="0" animBg="1"/>
      <p:bldP spid="26671" grpId="0" animBg="1"/>
      <p:bldP spid="26672" grpId="0" animBg="1"/>
      <p:bldP spid="26673" grpId="0" animBg="1"/>
      <p:bldP spid="26674" grpId="0" animBg="1"/>
      <p:bldP spid="2667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组合 6147"/>
          <p:cNvGrpSpPr>
            <a:grpSpLocks/>
          </p:cNvGrpSpPr>
          <p:nvPr/>
        </p:nvGrpSpPr>
        <p:grpSpPr bwMode="auto">
          <a:xfrm>
            <a:off x="1144770" y="332527"/>
            <a:ext cx="2176093" cy="796200"/>
            <a:chOff x="878" y="0"/>
            <a:chExt cx="2638" cy="1259"/>
          </a:xfrm>
        </p:grpSpPr>
        <p:sp>
          <p:nvSpPr>
            <p:cNvPr id="36867" name="矩形 7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882" y="0"/>
              <a:ext cx="2634" cy="1200"/>
            </a:xfrm>
            <a:custGeom>
              <a:avLst/>
              <a:gdLst>
                <a:gd name="T0" fmla="*/ 0 w 2520280"/>
                <a:gd name="T1" fmla="*/ 1872208 h 1872208"/>
                <a:gd name="T2" fmla="*/ 2520280 w 2520280"/>
                <a:gd name="T3" fmla="*/ 1872208 h 1872208"/>
                <a:gd name="T4" fmla="*/ 0 w 2520280"/>
                <a:gd name="T5" fmla="*/ 1872208 h 1872208"/>
                <a:gd name="T6" fmla="*/ 0 w 2520280"/>
                <a:gd name="T7" fmla="*/ 0 h 1872208"/>
                <a:gd name="T8" fmla="*/ 916 w 2520280"/>
                <a:gd name="T9" fmla="*/ 0 h 1872208"/>
                <a:gd name="T10" fmla="*/ 0 w 2520280"/>
                <a:gd name="T11" fmla="*/ 0 h 187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algn="ctr">
              <a:solidFill>
                <a:srgbClr val="DDDDD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68" name="文本框 615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78" y="432"/>
              <a:ext cx="1094" cy="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2800" b="1">
                  <a:solidFill>
                    <a:srgbClr val="006666"/>
                  </a:solidFill>
                  <a:latin typeface="微软雅黑" pitchFamily="34" charset="-122"/>
                  <a:ea typeface="微软雅黑" pitchFamily="34" charset="-122"/>
                  <a:sym typeface="宋体" charset="-122"/>
                </a:rPr>
                <a:t>液化</a:t>
              </a:r>
            </a:p>
          </p:txBody>
        </p:sp>
      </p:grpSp>
      <p:sp>
        <p:nvSpPr>
          <p:cNvPr id="27651" name="文本框 9"/>
          <p:cNvSpPr/>
          <p:nvPr>
            <p:custDataLst>
              <p:tags r:id="rId1"/>
            </p:custDataLst>
          </p:nvPr>
        </p:nvSpPr>
        <p:spPr>
          <a:xfrm>
            <a:off x="891064" y="1228763"/>
            <a:ext cx="9979089" cy="138499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宋体" charset="-122"/>
              </a:rPr>
              <a:t>液化：物质从</a:t>
            </a:r>
            <a:r>
              <a:rPr lang="zh-CN" altLang="en-US" sz="2800">
                <a:solidFill>
                  <a:srgbClr val="FF0000"/>
                </a:solidFill>
                <a:latin typeface="宋体" charset="-122"/>
              </a:rPr>
              <a:t>气态</a:t>
            </a:r>
            <a:r>
              <a:rPr lang="zh-CN" altLang="en-US" sz="2800">
                <a:latin typeface="宋体" charset="-122"/>
              </a:rPr>
              <a:t>变为</a:t>
            </a:r>
            <a:r>
              <a:rPr lang="zh-CN" altLang="en-US" sz="2800">
                <a:solidFill>
                  <a:srgbClr val="FF0000"/>
                </a:solidFill>
                <a:latin typeface="宋体" charset="-122"/>
              </a:rPr>
              <a:t>液态</a:t>
            </a:r>
            <a:r>
              <a:rPr lang="zh-CN" altLang="en-US" sz="2800">
                <a:latin typeface="宋体" charset="-122"/>
              </a:rPr>
              <a:t>的过程。液化是汽化</a:t>
            </a: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宋体" charset="-122"/>
              </a:rPr>
              <a:t>      的</a:t>
            </a:r>
            <a:r>
              <a:rPr lang="zh-CN" altLang="en-US" sz="2800">
                <a:solidFill>
                  <a:srgbClr val="FF0000"/>
                </a:solidFill>
                <a:latin typeface="宋体" charset="-122"/>
              </a:rPr>
              <a:t>逆过程</a:t>
            </a:r>
            <a:r>
              <a:rPr lang="zh-CN" altLang="en-US" sz="2800">
                <a:latin typeface="宋体" charset="-122"/>
              </a:rPr>
              <a:t>。</a:t>
            </a:r>
          </a:p>
        </p:txBody>
      </p:sp>
      <p:pic>
        <p:nvPicPr>
          <p:cNvPr id="36870" name="图片 5632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84" y="2699797"/>
            <a:ext cx="6138439" cy="356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7653" name="文本框 11"/>
          <p:cNvSpPr/>
          <p:nvPr>
            <p:custDataLst>
              <p:tags r:id="rId3"/>
            </p:custDataLst>
          </p:nvPr>
        </p:nvSpPr>
        <p:spPr>
          <a:xfrm>
            <a:off x="6907808" y="2878726"/>
            <a:ext cx="4271742" cy="233294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ts val="50"/>
              </a:spcBef>
            </a:pPr>
            <a:r>
              <a:rPr lang="en-US" altLang="zh-CN" sz="2800">
                <a:solidFill>
                  <a:srgbClr val="0000CC"/>
                </a:solidFill>
                <a:latin typeface="宋体" charset="-122"/>
              </a:rPr>
              <a:t>   </a:t>
            </a:r>
            <a:r>
              <a:rPr lang="zh-CN" altLang="en-US" sz="2800">
                <a:solidFill>
                  <a:srgbClr val="0000CC"/>
                </a:solidFill>
                <a:latin typeface="宋体" charset="-122"/>
              </a:rPr>
              <a:t>你见过早晨窗玻璃上因出现一层水雾而变得模糊的现象吗？（里边还是外边？）</a:t>
            </a:r>
            <a:endParaRPr lang="zh-CN" altLang="en-US" sz="2800">
              <a:latin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0598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 fill="hold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 fill="hold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  <p:bldP spid="276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13601" y="99758"/>
            <a:ext cx="11488947" cy="1469449"/>
          </a:xfrm>
          <a:ln cap="flat" algn="ctr"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zh-CN" altLang="en-US" sz="3200" b="1" smtClean="0">
                <a:solidFill>
                  <a:srgbClr val="FF3300"/>
                </a:solidFill>
                <a:latin typeface="Arial" charset="0"/>
                <a:ea typeface="宋体" charset="-122"/>
              </a:rPr>
              <a:t>思考：</a:t>
            </a:r>
            <a:r>
              <a:rPr lang="en-US" altLang="zh-CN" sz="3200" b="1" smtClean="0">
                <a:solidFill>
                  <a:srgbClr val="FF3300"/>
                </a:solidFill>
                <a:latin typeface="Arial" charset="0"/>
                <a:ea typeface="宋体" charset="-122"/>
              </a:rPr>
              <a:t/>
            </a:r>
            <a:br>
              <a:rPr lang="en-US" altLang="zh-CN" sz="3200" b="1" smtClean="0">
                <a:solidFill>
                  <a:srgbClr val="FF3300"/>
                </a:solidFill>
                <a:latin typeface="Arial" charset="0"/>
                <a:ea typeface="宋体" charset="-122"/>
              </a:rPr>
            </a:br>
            <a:r>
              <a:rPr lang="zh-CN" altLang="en-US" sz="3200" b="1" smtClean="0">
                <a:latin typeface="Arial" charset="0"/>
                <a:ea typeface="宋体" charset="-122"/>
              </a:rPr>
              <a:t>烧开水时，壶嘴冒出的“白气”， 是不是气体？</a:t>
            </a:r>
          </a:p>
        </p:txBody>
      </p:sp>
      <p:sp>
        <p:nvSpPr>
          <p:cNvPr id="28675" name="Rectangle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635680" y="1553373"/>
            <a:ext cx="2555620" cy="603297"/>
          </a:xfrm>
          <a:noFill/>
          <a:ln cap="flat" algn="ctr">
            <a:miter lim="800000"/>
            <a:headEnd type="none" w="med" len="med"/>
            <a:tailEnd type="none" w="med" len="med"/>
          </a:ln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0000FF"/>
                </a:solidFill>
              </a:rPr>
              <a:t>  </a:t>
            </a:r>
            <a:r>
              <a:rPr lang="zh-CN" altLang="en-US" b="1" smtClean="0">
                <a:solidFill>
                  <a:srgbClr val="0000FF"/>
                </a:solidFill>
              </a:rPr>
              <a:t>水蒸气</a:t>
            </a:r>
          </a:p>
        </p:txBody>
      </p:sp>
      <p:cxnSp>
        <p:nvCxnSpPr>
          <p:cNvPr id="37892" name="Line 4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>
            <a:off x="4162423" y="1839978"/>
            <a:ext cx="2277163" cy="0"/>
          </a:xfrm>
          <a:prstGeom prst="line">
            <a:avLst/>
          </a:prstGeom>
          <a:noFill/>
          <a:ln w="38100" algn="ctr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7" name="Rectangle 5"/>
          <p:cNvSpPr>
            <a:spLocks noRot="1"/>
          </p:cNvSpPr>
          <p:nvPr>
            <p:custDataLst>
              <p:tags r:id="rId4"/>
            </p:custDataLst>
          </p:nvPr>
        </p:nvSpPr>
        <p:spPr>
          <a:xfrm>
            <a:off x="6781986" y="1553373"/>
            <a:ext cx="2555621" cy="60329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>
                <a:latin typeface="Arial" charset="0"/>
              </a:rPr>
              <a:t>  </a:t>
            </a:r>
            <a:r>
              <a:rPr lang="zh-CN" altLang="en-US" sz="3200" b="1">
                <a:solidFill>
                  <a:srgbClr val="FF0066"/>
                </a:solidFill>
                <a:latin typeface="Arial" charset="0"/>
              </a:rPr>
              <a:t>小水滴</a:t>
            </a:r>
          </a:p>
        </p:txBody>
      </p:sp>
      <p:grpSp>
        <p:nvGrpSpPr>
          <p:cNvPr id="37894" name="Group 6"/>
          <p:cNvGrpSpPr>
            <a:grpSpLocks/>
          </p:cNvGrpSpPr>
          <p:nvPr/>
        </p:nvGrpSpPr>
        <p:grpSpPr bwMode="auto">
          <a:xfrm>
            <a:off x="513601" y="2270679"/>
            <a:ext cx="10290548" cy="1149590"/>
            <a:chOff x="204" y="2024"/>
            <a:chExt cx="4989" cy="726"/>
          </a:xfrm>
        </p:grpSpPr>
        <p:sp>
          <p:nvSpPr>
            <p:cNvPr id="28686" name="Oval 7"/>
            <p:cNvSpPr/>
            <p:nvPr>
              <p:custDataLst>
                <p:tags r:id="rId12"/>
              </p:custDataLst>
            </p:nvPr>
          </p:nvSpPr>
          <p:spPr>
            <a:xfrm>
              <a:off x="204" y="2024"/>
              <a:ext cx="4989" cy="726"/>
            </a:xfrm>
            <a:prstGeom prst="ellipse">
              <a:avLst/>
            </a:prstGeom>
            <a:solidFill>
              <a:srgbClr val="FFFF66">
                <a:alpha val="83136"/>
              </a:srgbClr>
            </a:solidFill>
            <a:ln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896" name="Text Box 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3" y="2160"/>
              <a:ext cx="4173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 b="1">
                  <a:solidFill>
                    <a:srgbClr val="040404"/>
                  </a:solidFill>
                  <a:latin typeface="Times New Roman" pitchFamily="18" charset="0"/>
                </a:rPr>
                <a:t>物质从</a:t>
              </a:r>
              <a:r>
                <a:rPr lang="zh-CN" altLang="en-US" sz="3600" b="1">
                  <a:solidFill>
                    <a:srgbClr val="FF33CC"/>
                  </a:solidFill>
                  <a:latin typeface="Arial" charset="0"/>
                </a:rPr>
                <a:t>气态</a:t>
              </a:r>
              <a:r>
                <a:rPr lang="zh-CN" altLang="en-US" sz="3600" b="1">
                  <a:solidFill>
                    <a:srgbClr val="040404"/>
                  </a:solidFill>
                  <a:latin typeface="Times New Roman" pitchFamily="18" charset="0"/>
                </a:rPr>
                <a:t>变为</a:t>
              </a:r>
              <a:r>
                <a:rPr lang="zh-CN" altLang="en-US" sz="3600" b="1">
                  <a:solidFill>
                    <a:srgbClr val="FF33CC"/>
                  </a:solidFill>
                  <a:latin typeface="Arial" charset="0"/>
                </a:rPr>
                <a:t>液态</a:t>
              </a:r>
              <a:r>
                <a:rPr lang="zh-CN" altLang="en-US" sz="3600" b="1">
                  <a:solidFill>
                    <a:srgbClr val="040404"/>
                  </a:solidFill>
                  <a:latin typeface="Times New Roman" pitchFamily="18" charset="0"/>
                </a:rPr>
                <a:t>叫</a:t>
              </a:r>
              <a:r>
                <a:rPr lang="zh-CN" altLang="en-US" sz="3600" b="1">
                  <a:solidFill>
                    <a:srgbClr val="FF3300"/>
                  </a:solidFill>
                  <a:latin typeface="Times New Roman" pitchFamily="18" charset="0"/>
                </a:rPr>
                <a:t>液化</a:t>
              </a:r>
            </a:p>
          </p:txBody>
        </p:sp>
      </p:grpSp>
      <p:sp>
        <p:nvSpPr>
          <p:cNvPr id="37897" name="WordArt 9"/>
          <p:cNvSpPr>
            <a:spLocks noChangeArrowheads="1" noChangeShapeType="1" noTextEdit="1"/>
          </p:cNvSpPr>
          <p:nvPr>
            <p:custDataLst>
              <p:tags r:id="rId5"/>
            </p:custDataLst>
          </p:nvPr>
        </p:nvSpPr>
        <p:spPr bwMode="auto">
          <a:xfrm>
            <a:off x="325898" y="3491525"/>
            <a:ext cx="1386099" cy="76006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 kern="10">
                <a:ln w="9525" algn="ctr">
                  <a:round/>
                  <a:headEnd/>
                  <a:tailEnd/>
                </a:ln>
                <a:solidFill>
                  <a:srgbClr val="FF0000"/>
                </a:solidFill>
                <a:latin typeface="宋体"/>
                <a:ea typeface="宋体"/>
              </a:rPr>
              <a:t>思考</a:t>
            </a:r>
          </a:p>
        </p:txBody>
      </p:sp>
      <p:sp>
        <p:nvSpPr>
          <p:cNvPr id="28680" name="Text Box 10"/>
          <p:cNvSpPr/>
          <p:nvPr>
            <p:custDataLst>
              <p:tags r:id="rId6"/>
            </p:custDataLst>
          </p:nvPr>
        </p:nvSpPr>
        <p:spPr>
          <a:xfrm>
            <a:off x="1918262" y="3488358"/>
            <a:ext cx="7083991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Times New Roman" pitchFamily="18" charset="0"/>
              </a:rPr>
              <a:t>1.</a:t>
            </a:r>
            <a:r>
              <a:rPr lang="zh-CN" altLang="en-US" sz="3200" b="1">
                <a:latin typeface="Times New Roman" pitchFamily="18" charset="0"/>
              </a:rPr>
              <a:t>你知道日常生活中有哪些液化现象？</a:t>
            </a:r>
          </a:p>
        </p:txBody>
      </p:sp>
      <p:sp>
        <p:nvSpPr>
          <p:cNvPr id="28681" name="Text Box 11"/>
          <p:cNvSpPr/>
          <p:nvPr>
            <p:custDataLst>
              <p:tags r:id="rId7"/>
            </p:custDataLst>
          </p:nvPr>
        </p:nvSpPr>
        <p:spPr>
          <a:xfrm>
            <a:off x="1918263" y="4139159"/>
            <a:ext cx="5024132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Times New Roman" pitchFamily="18" charset="0"/>
              </a:rPr>
              <a:t>2.</a:t>
            </a:r>
            <a:r>
              <a:rPr lang="zh-CN" altLang="en-US" sz="3200" b="1">
                <a:latin typeface="Arial" charset="0"/>
              </a:rPr>
              <a:t>液化需要放热还是吸热</a:t>
            </a:r>
            <a:r>
              <a:rPr lang="zh-CN" altLang="en-US" sz="3200" b="1">
                <a:latin typeface="Times New Roman" pitchFamily="18" charset="0"/>
              </a:rPr>
              <a:t>？</a:t>
            </a:r>
          </a:p>
        </p:txBody>
      </p:sp>
      <p:sp>
        <p:nvSpPr>
          <p:cNvPr id="28682" name="Rectangle 12"/>
          <p:cNvSpPr/>
          <p:nvPr>
            <p:custDataLst>
              <p:tags r:id="rId8"/>
            </p:custDataLst>
          </p:nvPr>
        </p:nvSpPr>
        <p:spPr>
          <a:xfrm>
            <a:off x="8279468" y="4129658"/>
            <a:ext cx="1832553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  <a:latin typeface="Arial" charset="0"/>
              </a:rPr>
              <a:t>液化放热</a:t>
            </a:r>
          </a:p>
        </p:txBody>
      </p:sp>
      <p:sp>
        <p:nvSpPr>
          <p:cNvPr id="28683" name="Rectangle 13"/>
          <p:cNvSpPr/>
          <p:nvPr>
            <p:custDataLst>
              <p:tags r:id="rId9"/>
            </p:custDataLst>
          </p:nvPr>
        </p:nvSpPr>
        <p:spPr>
          <a:xfrm>
            <a:off x="1918262" y="4905552"/>
            <a:ext cx="5057795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Arial" charset="0"/>
              </a:rPr>
              <a:t>3.</a:t>
            </a:r>
            <a:r>
              <a:rPr lang="zh-CN" altLang="en-US" sz="3200" b="1">
                <a:latin typeface="Arial" charset="0"/>
              </a:rPr>
              <a:t>使气体液化有什么方法？</a:t>
            </a:r>
          </a:p>
        </p:txBody>
      </p:sp>
      <p:sp>
        <p:nvSpPr>
          <p:cNvPr id="28684" name="Rectangle 14"/>
          <p:cNvSpPr/>
          <p:nvPr>
            <p:custDataLst>
              <p:tags r:id="rId10"/>
            </p:custDataLst>
          </p:nvPr>
        </p:nvSpPr>
        <p:spPr>
          <a:xfrm>
            <a:off x="701300" y="5580106"/>
            <a:ext cx="4147289" cy="6463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FF0066"/>
                </a:solidFill>
                <a:latin typeface="Arial" charset="0"/>
              </a:rPr>
              <a:t>（</a:t>
            </a:r>
            <a:r>
              <a:rPr lang="en-US" altLang="zh-CN" sz="3600" b="1">
                <a:solidFill>
                  <a:srgbClr val="FF0066"/>
                </a:solidFill>
                <a:latin typeface="Arial" charset="0"/>
              </a:rPr>
              <a:t>1</a:t>
            </a:r>
            <a:r>
              <a:rPr lang="zh-CN" altLang="en-US" sz="3600" b="1">
                <a:solidFill>
                  <a:srgbClr val="FF0066"/>
                </a:solidFill>
                <a:latin typeface="Arial" charset="0"/>
              </a:rPr>
              <a:t>）降低气体温度</a:t>
            </a:r>
          </a:p>
        </p:txBody>
      </p:sp>
      <p:sp>
        <p:nvSpPr>
          <p:cNvPr id="28685" name="Rectangle 15"/>
          <p:cNvSpPr/>
          <p:nvPr>
            <p:custDataLst>
              <p:tags r:id="rId11"/>
            </p:custDataLst>
          </p:nvPr>
        </p:nvSpPr>
        <p:spPr>
          <a:xfrm>
            <a:off x="6055933" y="5591190"/>
            <a:ext cx="6080685" cy="6463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33CC"/>
                </a:solidFill>
                <a:latin typeface="Arial" charset="0"/>
              </a:rPr>
              <a:t>（</a:t>
            </a:r>
            <a:r>
              <a:rPr lang="en-US" altLang="zh-CN" sz="3600" b="1">
                <a:solidFill>
                  <a:srgbClr val="FF33CC"/>
                </a:solidFill>
                <a:latin typeface="Arial" charset="0"/>
              </a:rPr>
              <a:t>2</a:t>
            </a:r>
            <a:r>
              <a:rPr lang="zh-CN" altLang="en-US" sz="3600" b="1">
                <a:solidFill>
                  <a:srgbClr val="FF33CC"/>
                </a:solidFill>
                <a:latin typeface="Arial" charset="0"/>
              </a:rPr>
              <a:t>）压缩气体体积</a:t>
            </a:r>
          </a:p>
        </p:txBody>
      </p:sp>
    </p:spTree>
    <p:extLst>
      <p:ext uri="{BB962C8B-B14F-4D97-AF65-F5344CB8AC3E}">
        <p14:creationId xmlns:p14="http://schemas.microsoft.com/office/powerpoint/2010/main" val="1406095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29698" descr="200410131833514328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428" y="2826473"/>
            <a:ext cx="4442943" cy="111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文本框 29700"/>
          <p:cNvSpPr/>
          <p:nvPr>
            <p:custDataLst>
              <p:tags r:id="rId2"/>
            </p:custDataLst>
          </p:nvPr>
        </p:nvSpPr>
        <p:spPr>
          <a:xfrm>
            <a:off x="726053" y="1702218"/>
            <a:ext cx="3801460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FF"/>
              </a:buClr>
              <a:buFont typeface="Wingdings" charset="2"/>
              <a:buNone/>
            </a:pPr>
            <a:r>
              <a:rPr lang="zh-CN" altLang="en-US" sz="2800">
                <a:latin typeface="宋体" charset="-122"/>
              </a:rPr>
              <a:t>液化的两种方式：</a:t>
            </a:r>
          </a:p>
        </p:txBody>
      </p:sp>
      <p:sp>
        <p:nvSpPr>
          <p:cNvPr id="29700" name="矩形 29701"/>
          <p:cNvSpPr/>
          <p:nvPr>
            <p:custDataLst>
              <p:tags r:id="rId3"/>
            </p:custDataLst>
          </p:nvPr>
        </p:nvSpPr>
        <p:spPr>
          <a:xfrm>
            <a:off x="1815130" y="2218425"/>
            <a:ext cx="3225981" cy="65248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>
                <a:latin typeface="宋体" charset="-122"/>
              </a:rPr>
              <a:t>降低温度</a:t>
            </a:r>
          </a:p>
        </p:txBody>
      </p:sp>
      <p:sp>
        <p:nvSpPr>
          <p:cNvPr id="29701" name="矩形 29702"/>
          <p:cNvSpPr/>
          <p:nvPr>
            <p:custDataLst>
              <p:tags r:id="rId4"/>
            </p:custDataLst>
          </p:nvPr>
        </p:nvSpPr>
        <p:spPr>
          <a:xfrm>
            <a:off x="1872884" y="3312594"/>
            <a:ext cx="4158298" cy="65248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>
                <a:latin typeface="宋体" charset="-122"/>
              </a:rPr>
              <a:t>压缩气体体积</a:t>
            </a:r>
          </a:p>
        </p:txBody>
      </p:sp>
      <p:sp>
        <p:nvSpPr>
          <p:cNvPr id="38918" name="左大括号 2970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19102" y="2562035"/>
            <a:ext cx="396028" cy="1216096"/>
          </a:xfrm>
          <a:prstGeom prst="leftBrace">
            <a:avLst>
              <a:gd name="adj1" fmla="val 3303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800">
              <a:latin typeface="宋体" charset="-122"/>
            </a:endParaRPr>
          </a:p>
        </p:txBody>
      </p:sp>
      <p:sp>
        <p:nvSpPr>
          <p:cNvPr id="29703" name="文本框 29704"/>
          <p:cNvSpPr/>
          <p:nvPr>
            <p:custDataLst>
              <p:tags r:id="rId6"/>
            </p:custDataLst>
          </p:nvPr>
        </p:nvSpPr>
        <p:spPr>
          <a:xfrm>
            <a:off x="1518108" y="4338675"/>
            <a:ext cx="8646619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宋体" charset="-122"/>
              </a:rPr>
              <a:t>气体液化后体积缩小，便于储存和运输。</a:t>
            </a:r>
          </a:p>
        </p:txBody>
      </p:sp>
      <p:sp>
        <p:nvSpPr>
          <p:cNvPr id="29704" name="文本框 29705"/>
          <p:cNvSpPr/>
          <p:nvPr>
            <p:custDataLst>
              <p:tags r:id="rId7"/>
            </p:custDataLst>
          </p:nvPr>
        </p:nvSpPr>
        <p:spPr>
          <a:xfrm>
            <a:off x="1518109" y="5238079"/>
            <a:ext cx="1620957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宋体" charset="-122"/>
              </a:rPr>
              <a:t>液化放热</a:t>
            </a:r>
          </a:p>
        </p:txBody>
      </p:sp>
      <p:sp>
        <p:nvSpPr>
          <p:cNvPr id="38921" name="文本框 410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38198" y="44337"/>
            <a:ext cx="1683120" cy="39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charset="0"/>
                <a:ea typeface="方正姚体" pitchFamily="2" charset="-122"/>
              </a:rPr>
              <a:t>讲授新课</a:t>
            </a:r>
          </a:p>
        </p:txBody>
      </p:sp>
      <p:sp>
        <p:nvSpPr>
          <p:cNvPr id="308" name="文本框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5922" y="861401"/>
            <a:ext cx="1165397" cy="40862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1A1CC"/>
              </a:gs>
              <a:gs pos="50000">
                <a:srgbClr val="9494C1"/>
              </a:gs>
              <a:gs pos="100000">
                <a:srgbClr val="8080BB"/>
              </a:gs>
            </a:gsLst>
            <a:lin ang="5400000"/>
          </a:gradFill>
          <a:ln w="6350" algn="ctr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b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小结</a:t>
            </a:r>
          </a:p>
        </p:txBody>
      </p:sp>
    </p:spTree>
    <p:extLst>
      <p:ext uri="{BB962C8B-B14F-4D97-AF65-F5344CB8AC3E}">
        <p14:creationId xmlns:p14="http://schemas.microsoft.com/office/powerpoint/2010/main" val="2272667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 fill="hold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29700" grpId="0" animBg="1"/>
      <p:bldP spid="29701" grpId="0" animBg="1"/>
      <p:bldP spid="29703" grpId="0" animBg="1"/>
      <p:bldP spid="2970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文本框 410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7258" y="36420"/>
            <a:ext cx="1683120" cy="40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方正姚体" pitchFamily="2" charset="-122"/>
                <a:ea typeface="方正姚体" pitchFamily="2" charset="-122"/>
              </a:rPr>
              <a:t>课堂小结</a:t>
            </a:r>
          </a:p>
        </p:txBody>
      </p:sp>
      <p:sp>
        <p:nvSpPr>
          <p:cNvPr id="30723" name="文本框 1"/>
          <p:cNvSpPr/>
          <p:nvPr>
            <p:custDataLst>
              <p:tags r:id="rId2"/>
            </p:custDataLst>
          </p:nvPr>
        </p:nvSpPr>
        <p:spPr>
          <a:xfrm>
            <a:off x="676549" y="2704547"/>
            <a:ext cx="878688" cy="646331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</p:spPr>
        <p:txBody>
          <a:bodyPr>
            <a:spAutoFit/>
          </a:bodyPr>
          <a:lstStyle/>
          <a:p>
            <a:pPr algn="ctr"/>
            <a:r>
              <a:rPr lang="zh-CN" altLang="zh-CN">
                <a:latin typeface="Arial" charset="0"/>
              </a:rPr>
              <a:t>汽化和液化</a:t>
            </a:r>
          </a:p>
        </p:txBody>
      </p:sp>
      <p:sp>
        <p:nvSpPr>
          <p:cNvPr id="30724" name="文本框 2"/>
          <p:cNvSpPr/>
          <p:nvPr>
            <p:custDataLst>
              <p:tags r:id="rId3"/>
            </p:custDataLst>
          </p:nvPr>
        </p:nvSpPr>
        <p:spPr>
          <a:xfrm>
            <a:off x="2865018" y="2101249"/>
            <a:ext cx="1087015" cy="369332"/>
          </a:xfrm>
          <a:prstGeom prst="rect">
            <a:avLst/>
          </a:prstGeom>
          <a:noFill/>
          <a:ln>
            <a:solidFill>
              <a:srgbClr val="0000FF"/>
            </a:solidFill>
            <a:round/>
          </a:ln>
        </p:spPr>
        <p:txBody>
          <a:bodyPr>
            <a:spAutoFit/>
          </a:bodyPr>
          <a:lstStyle/>
          <a:p>
            <a:r>
              <a:rPr lang="zh-CN" altLang="zh-CN">
                <a:latin typeface="Arial" charset="0"/>
              </a:rPr>
              <a:t>汽化</a:t>
            </a:r>
          </a:p>
        </p:txBody>
      </p:sp>
      <p:sp>
        <p:nvSpPr>
          <p:cNvPr id="30725" name="文本框 3"/>
          <p:cNvSpPr/>
          <p:nvPr>
            <p:custDataLst>
              <p:tags r:id="rId4"/>
            </p:custDataLst>
          </p:nvPr>
        </p:nvSpPr>
        <p:spPr>
          <a:xfrm>
            <a:off x="2867081" y="5032229"/>
            <a:ext cx="1084953" cy="369332"/>
          </a:xfrm>
          <a:prstGeom prst="rect">
            <a:avLst/>
          </a:prstGeom>
          <a:noFill/>
          <a:ln>
            <a:solidFill>
              <a:srgbClr val="0000FF"/>
            </a:solidFill>
            <a:round/>
          </a:ln>
        </p:spPr>
        <p:txBody>
          <a:bodyPr>
            <a:spAutoFit/>
          </a:bodyPr>
          <a:lstStyle/>
          <a:p>
            <a:pPr algn="ctr"/>
            <a:r>
              <a:rPr lang="zh-CN" altLang="zh-CN">
                <a:latin typeface="Arial" charset="0"/>
              </a:rPr>
              <a:t>液化</a:t>
            </a:r>
          </a:p>
        </p:txBody>
      </p:sp>
      <p:sp>
        <p:nvSpPr>
          <p:cNvPr id="30726" name="文本框 4"/>
          <p:cNvSpPr/>
          <p:nvPr>
            <p:custDataLst>
              <p:tags r:id="rId5"/>
            </p:custDataLst>
          </p:nvPr>
        </p:nvSpPr>
        <p:spPr>
          <a:xfrm>
            <a:off x="4863723" y="538376"/>
            <a:ext cx="4991607" cy="369332"/>
          </a:xfrm>
          <a:prstGeom prst="rect">
            <a:avLst/>
          </a:prstGeom>
          <a:noFill/>
          <a:ln>
            <a:solidFill>
              <a:srgbClr val="FF0000"/>
            </a:solidFill>
            <a:round/>
          </a:ln>
        </p:spPr>
        <p:txBody>
          <a:bodyPr>
            <a:spAutoFit/>
          </a:bodyPr>
          <a:lstStyle/>
          <a:p>
            <a:r>
              <a:rPr lang="zh-CN" altLang="zh-CN">
                <a:latin typeface="Arial" charset="0"/>
              </a:rPr>
              <a:t>物质从液态变成气态的过程</a:t>
            </a:r>
          </a:p>
        </p:txBody>
      </p:sp>
      <p:sp>
        <p:nvSpPr>
          <p:cNvPr id="30727" name="文本框 5"/>
          <p:cNvSpPr/>
          <p:nvPr>
            <p:custDataLst>
              <p:tags r:id="rId6"/>
            </p:custDataLst>
          </p:nvPr>
        </p:nvSpPr>
        <p:spPr>
          <a:xfrm>
            <a:off x="4863724" y="4164494"/>
            <a:ext cx="5259751" cy="369332"/>
          </a:xfrm>
          <a:prstGeom prst="rect">
            <a:avLst/>
          </a:prstGeom>
          <a:noFill/>
          <a:ln>
            <a:solidFill>
              <a:srgbClr val="FF0000"/>
            </a:solidFill>
            <a:round/>
          </a:ln>
        </p:spPr>
        <p:txBody>
          <a:bodyPr>
            <a:spAutoFit/>
          </a:bodyPr>
          <a:lstStyle/>
          <a:p>
            <a:r>
              <a:rPr lang="zh-CN" altLang="zh-CN">
                <a:latin typeface="Arial" charset="0"/>
              </a:rPr>
              <a:t>物质从气态变成液态的过程</a:t>
            </a:r>
          </a:p>
        </p:txBody>
      </p:sp>
      <p:sp>
        <p:nvSpPr>
          <p:cNvPr id="30728" name="文本框 6"/>
          <p:cNvSpPr/>
          <p:nvPr>
            <p:custDataLst>
              <p:tags r:id="rId7"/>
            </p:custDataLst>
          </p:nvPr>
        </p:nvSpPr>
        <p:spPr>
          <a:xfrm>
            <a:off x="4836909" y="4769375"/>
            <a:ext cx="1367535" cy="369332"/>
          </a:xfrm>
          <a:prstGeom prst="rect">
            <a:avLst/>
          </a:prstGeom>
          <a:noFill/>
          <a:ln>
            <a:solidFill>
              <a:srgbClr val="FF0000"/>
            </a:solidFill>
            <a:round/>
          </a:ln>
        </p:spPr>
        <p:txBody>
          <a:bodyPr>
            <a:spAutoFit/>
          </a:bodyPr>
          <a:lstStyle/>
          <a:p>
            <a:r>
              <a:rPr lang="zh-CN" altLang="zh-CN">
                <a:latin typeface="Arial" charset="0"/>
              </a:rPr>
              <a:t>方法</a:t>
            </a:r>
          </a:p>
        </p:txBody>
      </p:sp>
      <p:sp>
        <p:nvSpPr>
          <p:cNvPr id="30729" name="文本框 7"/>
          <p:cNvSpPr/>
          <p:nvPr>
            <p:custDataLst>
              <p:tags r:id="rId8"/>
            </p:custDataLst>
          </p:nvPr>
        </p:nvSpPr>
        <p:spPr>
          <a:xfrm>
            <a:off x="4836910" y="5374256"/>
            <a:ext cx="1976016" cy="369332"/>
          </a:xfrm>
          <a:prstGeom prst="rect">
            <a:avLst/>
          </a:prstGeom>
          <a:noFill/>
          <a:ln>
            <a:solidFill>
              <a:srgbClr val="FF0000"/>
            </a:solidFill>
            <a:round/>
          </a:ln>
        </p:spPr>
        <p:txBody>
          <a:bodyPr>
            <a:spAutoFit/>
          </a:bodyPr>
          <a:lstStyle/>
          <a:p>
            <a:r>
              <a:rPr lang="zh-CN" altLang="zh-CN">
                <a:latin typeface="Arial" charset="0"/>
              </a:rPr>
              <a:t>生活现象</a:t>
            </a:r>
          </a:p>
        </p:txBody>
      </p:sp>
      <p:sp>
        <p:nvSpPr>
          <p:cNvPr id="30730" name="文本框 8"/>
          <p:cNvSpPr/>
          <p:nvPr>
            <p:custDataLst>
              <p:tags r:id="rId9"/>
            </p:custDataLst>
          </p:nvPr>
        </p:nvSpPr>
        <p:spPr>
          <a:xfrm>
            <a:off x="4836910" y="5941134"/>
            <a:ext cx="2922771" cy="369332"/>
          </a:xfrm>
          <a:prstGeom prst="rect">
            <a:avLst/>
          </a:prstGeom>
          <a:noFill/>
          <a:ln>
            <a:solidFill>
              <a:srgbClr val="FF0000"/>
            </a:solidFill>
            <a:round/>
          </a:ln>
        </p:spPr>
        <p:txBody>
          <a:bodyPr>
            <a:spAutoFit/>
          </a:bodyPr>
          <a:lstStyle/>
          <a:p>
            <a:r>
              <a:rPr lang="zh-CN" altLang="zh-CN">
                <a:latin typeface="Arial" charset="0"/>
              </a:rPr>
              <a:t>液化过程放热</a:t>
            </a:r>
          </a:p>
        </p:txBody>
      </p:sp>
      <p:sp>
        <p:nvSpPr>
          <p:cNvPr id="30731" name="文本框 9"/>
          <p:cNvSpPr/>
          <p:nvPr>
            <p:custDataLst>
              <p:tags r:id="rId10"/>
            </p:custDataLst>
          </p:nvPr>
        </p:nvSpPr>
        <p:spPr>
          <a:xfrm>
            <a:off x="4863724" y="3558030"/>
            <a:ext cx="2792825" cy="369332"/>
          </a:xfrm>
          <a:prstGeom prst="rect">
            <a:avLst/>
          </a:prstGeom>
          <a:noFill/>
          <a:ln>
            <a:solidFill>
              <a:srgbClr val="FF0000"/>
            </a:solidFill>
            <a:round/>
          </a:ln>
        </p:spPr>
        <p:txBody>
          <a:bodyPr>
            <a:spAutoFit/>
          </a:bodyPr>
          <a:lstStyle/>
          <a:p>
            <a:r>
              <a:rPr lang="zh-CN" altLang="zh-CN">
                <a:latin typeface="Arial" charset="0"/>
              </a:rPr>
              <a:t>汽化过程吸热</a:t>
            </a:r>
          </a:p>
        </p:txBody>
      </p:sp>
      <p:sp>
        <p:nvSpPr>
          <p:cNvPr id="30732" name="文本框 10"/>
          <p:cNvSpPr/>
          <p:nvPr>
            <p:custDataLst>
              <p:tags r:id="rId11"/>
            </p:custDataLst>
          </p:nvPr>
        </p:nvSpPr>
        <p:spPr>
          <a:xfrm>
            <a:off x="7472973" y="1157508"/>
            <a:ext cx="1136518" cy="369332"/>
          </a:xfrm>
          <a:prstGeom prst="rect">
            <a:avLst/>
          </a:prstGeom>
          <a:noFill/>
          <a:ln>
            <a:solidFill>
              <a:srgbClr val="FF0000"/>
            </a:solidFill>
            <a:round/>
          </a:ln>
        </p:spPr>
        <p:txBody>
          <a:bodyPr>
            <a:spAutoFit/>
          </a:bodyPr>
          <a:lstStyle/>
          <a:p>
            <a:r>
              <a:rPr lang="zh-CN" altLang="zh-CN">
                <a:latin typeface="Arial" charset="0"/>
              </a:rPr>
              <a:t>概念</a:t>
            </a:r>
          </a:p>
        </p:txBody>
      </p:sp>
      <p:sp>
        <p:nvSpPr>
          <p:cNvPr id="30733" name="文本框 11"/>
          <p:cNvSpPr/>
          <p:nvPr>
            <p:custDataLst>
              <p:tags r:id="rId12"/>
            </p:custDataLst>
          </p:nvPr>
        </p:nvSpPr>
        <p:spPr>
          <a:xfrm>
            <a:off x="9040586" y="1157508"/>
            <a:ext cx="1825442" cy="369332"/>
          </a:xfrm>
          <a:prstGeom prst="rect">
            <a:avLst/>
          </a:prstGeom>
          <a:noFill/>
          <a:ln>
            <a:solidFill>
              <a:srgbClr val="FF0000"/>
            </a:solidFill>
            <a:round/>
          </a:ln>
        </p:spPr>
        <p:txBody>
          <a:bodyPr>
            <a:spAutoFit/>
          </a:bodyPr>
          <a:lstStyle/>
          <a:p>
            <a:r>
              <a:rPr lang="zh-CN" altLang="zh-CN">
                <a:latin typeface="Arial" charset="0"/>
              </a:rPr>
              <a:t>发生条件</a:t>
            </a:r>
          </a:p>
        </p:txBody>
      </p:sp>
      <p:sp>
        <p:nvSpPr>
          <p:cNvPr id="30734" name="文本框 12"/>
          <p:cNvSpPr/>
          <p:nvPr>
            <p:custDataLst>
              <p:tags r:id="rId13"/>
            </p:custDataLst>
          </p:nvPr>
        </p:nvSpPr>
        <p:spPr>
          <a:xfrm>
            <a:off x="7475036" y="1814643"/>
            <a:ext cx="1134456" cy="369332"/>
          </a:xfrm>
          <a:prstGeom prst="rect">
            <a:avLst/>
          </a:prstGeom>
          <a:noFill/>
          <a:ln>
            <a:solidFill>
              <a:srgbClr val="FF0000"/>
            </a:solidFill>
            <a:round/>
          </a:ln>
        </p:spPr>
        <p:txBody>
          <a:bodyPr>
            <a:spAutoFit/>
          </a:bodyPr>
          <a:lstStyle/>
          <a:p>
            <a:r>
              <a:rPr lang="zh-CN" altLang="zh-CN">
                <a:latin typeface="Arial" charset="0"/>
              </a:rPr>
              <a:t>特点</a:t>
            </a:r>
          </a:p>
        </p:txBody>
      </p:sp>
      <p:sp>
        <p:nvSpPr>
          <p:cNvPr id="30735" name="文本框 13"/>
          <p:cNvSpPr/>
          <p:nvPr>
            <p:custDataLst>
              <p:tags r:id="rId14"/>
            </p:custDataLst>
          </p:nvPr>
        </p:nvSpPr>
        <p:spPr>
          <a:xfrm>
            <a:off x="9040585" y="1814643"/>
            <a:ext cx="1930638" cy="369332"/>
          </a:xfrm>
          <a:prstGeom prst="rect">
            <a:avLst/>
          </a:prstGeom>
          <a:noFill/>
          <a:ln>
            <a:solidFill>
              <a:srgbClr val="FF0000"/>
            </a:solidFill>
            <a:round/>
          </a:ln>
        </p:spPr>
        <p:txBody>
          <a:bodyPr>
            <a:spAutoFit/>
          </a:bodyPr>
          <a:lstStyle/>
          <a:p>
            <a:r>
              <a:rPr lang="zh-CN" altLang="zh-CN">
                <a:latin typeface="Arial" charset="0"/>
              </a:rPr>
              <a:t>影响因素</a:t>
            </a:r>
          </a:p>
        </p:txBody>
      </p:sp>
      <p:sp>
        <p:nvSpPr>
          <p:cNvPr id="30736" name="文本框 14"/>
          <p:cNvSpPr/>
          <p:nvPr>
            <p:custDataLst>
              <p:tags r:id="rId15"/>
            </p:custDataLst>
          </p:nvPr>
        </p:nvSpPr>
        <p:spPr>
          <a:xfrm>
            <a:off x="5051424" y="1482117"/>
            <a:ext cx="1309781" cy="369332"/>
          </a:xfrm>
          <a:prstGeom prst="rect">
            <a:avLst/>
          </a:prstGeom>
          <a:noFill/>
          <a:ln>
            <a:solidFill>
              <a:srgbClr val="FF0000"/>
            </a:solidFill>
            <a:round/>
          </a:ln>
        </p:spPr>
        <p:txBody>
          <a:bodyPr>
            <a:spAutoFit/>
          </a:bodyPr>
          <a:lstStyle/>
          <a:p>
            <a:pPr algn="ctr"/>
            <a:r>
              <a:rPr lang="zh-CN" altLang="zh-CN">
                <a:latin typeface="Arial" charset="0"/>
              </a:rPr>
              <a:t>蒸发</a:t>
            </a:r>
          </a:p>
        </p:txBody>
      </p:sp>
      <p:sp>
        <p:nvSpPr>
          <p:cNvPr id="30737" name="文本框 15"/>
          <p:cNvSpPr/>
          <p:nvPr>
            <p:custDataLst>
              <p:tags r:id="rId16"/>
            </p:custDataLst>
          </p:nvPr>
        </p:nvSpPr>
        <p:spPr>
          <a:xfrm>
            <a:off x="7472973" y="2392605"/>
            <a:ext cx="1136518" cy="369332"/>
          </a:xfrm>
          <a:prstGeom prst="rect">
            <a:avLst/>
          </a:prstGeom>
          <a:noFill/>
          <a:ln>
            <a:solidFill>
              <a:srgbClr val="FF0000"/>
            </a:solidFill>
            <a:round/>
          </a:ln>
        </p:spPr>
        <p:txBody>
          <a:bodyPr>
            <a:spAutoFit/>
          </a:bodyPr>
          <a:lstStyle/>
          <a:p>
            <a:r>
              <a:rPr lang="zh-CN" altLang="zh-CN">
                <a:latin typeface="Arial" charset="0"/>
              </a:rPr>
              <a:t>概念</a:t>
            </a:r>
          </a:p>
        </p:txBody>
      </p:sp>
      <p:sp>
        <p:nvSpPr>
          <p:cNvPr id="30738" name="文本框 16"/>
          <p:cNvSpPr/>
          <p:nvPr>
            <p:custDataLst>
              <p:tags r:id="rId17"/>
            </p:custDataLst>
          </p:nvPr>
        </p:nvSpPr>
        <p:spPr>
          <a:xfrm>
            <a:off x="5080301" y="2720381"/>
            <a:ext cx="1309781" cy="369332"/>
          </a:xfrm>
          <a:prstGeom prst="rect">
            <a:avLst/>
          </a:prstGeom>
          <a:noFill/>
          <a:ln>
            <a:solidFill>
              <a:srgbClr val="FF0000"/>
            </a:solidFill>
            <a:round/>
          </a:ln>
        </p:spPr>
        <p:txBody>
          <a:bodyPr>
            <a:spAutoFit/>
          </a:bodyPr>
          <a:lstStyle/>
          <a:p>
            <a:pPr algn="ctr"/>
            <a:r>
              <a:rPr lang="zh-CN" altLang="zh-CN">
                <a:latin typeface="Arial" charset="0"/>
              </a:rPr>
              <a:t>沸腾</a:t>
            </a:r>
          </a:p>
        </p:txBody>
      </p:sp>
      <p:sp>
        <p:nvSpPr>
          <p:cNvPr id="30739" name="文本框 17"/>
          <p:cNvSpPr/>
          <p:nvPr>
            <p:custDataLst>
              <p:tags r:id="rId18"/>
            </p:custDataLst>
          </p:nvPr>
        </p:nvSpPr>
        <p:spPr>
          <a:xfrm>
            <a:off x="9040586" y="2392605"/>
            <a:ext cx="1825442" cy="369332"/>
          </a:xfrm>
          <a:prstGeom prst="rect">
            <a:avLst/>
          </a:prstGeom>
          <a:noFill/>
          <a:ln>
            <a:solidFill>
              <a:srgbClr val="FF0000"/>
            </a:solidFill>
            <a:round/>
          </a:ln>
        </p:spPr>
        <p:txBody>
          <a:bodyPr>
            <a:spAutoFit/>
          </a:bodyPr>
          <a:lstStyle/>
          <a:p>
            <a:r>
              <a:rPr lang="zh-CN" altLang="zh-CN">
                <a:latin typeface="Arial" charset="0"/>
              </a:rPr>
              <a:t>发生条件</a:t>
            </a:r>
          </a:p>
        </p:txBody>
      </p:sp>
      <p:sp>
        <p:nvSpPr>
          <p:cNvPr id="30740" name="文本框 18"/>
          <p:cNvSpPr/>
          <p:nvPr>
            <p:custDataLst>
              <p:tags r:id="rId19"/>
            </p:custDataLst>
          </p:nvPr>
        </p:nvSpPr>
        <p:spPr>
          <a:xfrm>
            <a:off x="7475036" y="2948398"/>
            <a:ext cx="1134456" cy="369332"/>
          </a:xfrm>
          <a:prstGeom prst="rect">
            <a:avLst/>
          </a:prstGeom>
          <a:noFill/>
          <a:ln>
            <a:solidFill>
              <a:srgbClr val="FF0000"/>
            </a:solidFill>
            <a:round/>
          </a:ln>
        </p:spPr>
        <p:txBody>
          <a:bodyPr>
            <a:spAutoFit/>
          </a:bodyPr>
          <a:lstStyle/>
          <a:p>
            <a:r>
              <a:rPr lang="zh-CN" altLang="zh-CN">
                <a:latin typeface="Arial" charset="0"/>
              </a:rPr>
              <a:t>特点</a:t>
            </a:r>
          </a:p>
        </p:txBody>
      </p:sp>
      <p:sp>
        <p:nvSpPr>
          <p:cNvPr id="39957" name="左大括号 2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711855" y="2557286"/>
            <a:ext cx="528038" cy="782228"/>
          </a:xfrm>
          <a:prstGeom prst="leftBrace">
            <a:avLst>
              <a:gd name="adj1" fmla="val 8335"/>
              <a:gd name="adj2" fmla="val 50000"/>
            </a:avLst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buFont typeface="Arial" charset="0"/>
              <a:buNone/>
            </a:pPr>
            <a:endParaRPr lang="en-US" altLang="en-US">
              <a:latin typeface="Arial" charset="0"/>
            </a:endParaRPr>
          </a:p>
        </p:txBody>
      </p:sp>
      <p:sp>
        <p:nvSpPr>
          <p:cNvPr id="39958" name="左大括号 2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952033" y="782228"/>
            <a:ext cx="620858" cy="3078242"/>
          </a:xfrm>
          <a:prstGeom prst="leftBrace">
            <a:avLst>
              <a:gd name="adj1" fmla="val 8342"/>
              <a:gd name="adj2" fmla="val 50000"/>
            </a:avLst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buFont typeface="Arial" charset="0"/>
              <a:buNone/>
            </a:pPr>
            <a:endParaRPr lang="en-US" altLang="en-US">
              <a:latin typeface="Arial" charset="0"/>
            </a:endParaRPr>
          </a:p>
        </p:txBody>
      </p:sp>
      <p:sp>
        <p:nvSpPr>
          <p:cNvPr id="39959" name="左大括号 2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711855" y="1247765"/>
            <a:ext cx="528038" cy="780645"/>
          </a:xfrm>
          <a:prstGeom prst="leftBrace">
            <a:avLst>
              <a:gd name="adj1" fmla="val 8336"/>
              <a:gd name="adj2" fmla="val 50000"/>
            </a:avLst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buFont typeface="Arial" charset="0"/>
              <a:buNone/>
            </a:pPr>
            <a:endParaRPr lang="en-US" altLang="en-US">
              <a:latin typeface="Arial" charset="0"/>
            </a:endParaRPr>
          </a:p>
        </p:txBody>
      </p:sp>
      <p:sp>
        <p:nvSpPr>
          <p:cNvPr id="39960" name="左大括号 2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952033" y="4332341"/>
            <a:ext cx="620858" cy="1857397"/>
          </a:xfrm>
          <a:prstGeom prst="leftBrace">
            <a:avLst>
              <a:gd name="adj1" fmla="val 8335"/>
              <a:gd name="adj2" fmla="val 50000"/>
            </a:avLst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buFont typeface="Arial" charset="0"/>
              <a:buNone/>
            </a:pPr>
            <a:endParaRPr lang="en-US" altLang="en-US">
              <a:latin typeface="Arial" charset="0"/>
            </a:endParaRPr>
          </a:p>
        </p:txBody>
      </p:sp>
      <p:sp>
        <p:nvSpPr>
          <p:cNvPr id="39961" name="左大括号 2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790378" y="2296014"/>
            <a:ext cx="618794" cy="3078242"/>
          </a:xfrm>
          <a:prstGeom prst="leftBrace">
            <a:avLst>
              <a:gd name="adj1" fmla="val 8340"/>
              <a:gd name="adj2" fmla="val 50000"/>
            </a:avLst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buFont typeface="Arial" charset="0"/>
              <a:buNone/>
            </a:pPr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4450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 fill="hold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 fill="hold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 fill="hold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 fill="hold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 fill="hold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 fill="hold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 fill="hold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 fill="hold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 fill="hold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 fill="hold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 fill="hold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 fill="hold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 fill="hold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 fill="hold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 fill="hold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 fill="hold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 fill="hold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 fill="hold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 fill="hold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 fill="hold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  <p:bldP spid="30724" grpId="0" animBg="1"/>
      <p:bldP spid="30725" grpId="0" animBg="1"/>
      <p:bldP spid="30726" grpId="0" animBg="1"/>
      <p:bldP spid="30727" grpId="0" animBg="1"/>
      <p:bldP spid="30728" grpId="0" animBg="1"/>
      <p:bldP spid="30729" grpId="0" animBg="1"/>
      <p:bldP spid="30730" grpId="0" animBg="1"/>
      <p:bldP spid="30731" grpId="0" animBg="1"/>
      <p:bldP spid="30732" grpId="0" animBg="1"/>
      <p:bldP spid="30733" grpId="0" animBg="1"/>
      <p:bldP spid="30734" grpId="0" animBg="1"/>
      <p:bldP spid="30735" grpId="0" animBg="1"/>
      <p:bldP spid="30736" grpId="0" animBg="1"/>
      <p:bldP spid="30737" grpId="0" animBg="1"/>
      <p:bldP spid="30738" grpId="0" animBg="1"/>
      <p:bldP spid="30739" grpId="0" animBg="1"/>
      <p:bldP spid="30740" grpId="0" animBg="1"/>
      <p:bldP spid="39957" grpId="0" animBg="1"/>
      <p:bldP spid="39958" grpId="0" animBg="1"/>
      <p:bldP spid="39959" grpId="0" animBg="1"/>
      <p:bldP spid="39960" grpId="0" animBg="1"/>
      <p:bldP spid="3996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文本框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51875" y="837650"/>
            <a:ext cx="9929585" cy="336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50"/>
              </a:spcBef>
            </a:pPr>
            <a:r>
              <a:rPr lang="en-US" altLang="zh-CN" sz="2800">
                <a:latin typeface="Times New Roman" pitchFamily="18" charset="0"/>
              </a:rPr>
              <a:t>1.</a:t>
            </a:r>
            <a:r>
              <a:rPr lang="zh-CN" altLang="en-US" sz="2800">
                <a:latin typeface="Times New Roman" pitchFamily="18" charset="0"/>
              </a:rPr>
              <a:t>人们喝开水时，怕水烫嘴，常常向水面吹气，使水凉下来，这是因为（　）</a:t>
            </a:r>
          </a:p>
          <a:p>
            <a:pPr>
              <a:lnSpc>
                <a:spcPct val="150000"/>
              </a:lnSpc>
              <a:spcBef>
                <a:spcPts val="50"/>
              </a:spcBef>
            </a:pPr>
            <a:r>
              <a:rPr lang="zh-CN" altLang="en-US" sz="2800">
                <a:latin typeface="Times New Roman" pitchFamily="18" charset="0"/>
              </a:rPr>
              <a:t>Ａ</a:t>
            </a:r>
            <a:r>
              <a:rPr lang="en-US" altLang="zh-CN" sz="2800">
                <a:latin typeface="Times New Roman" pitchFamily="18" charset="0"/>
              </a:rPr>
              <a:t>.</a:t>
            </a:r>
            <a:r>
              <a:rPr lang="zh-CN" altLang="en-US" sz="2800">
                <a:latin typeface="Times New Roman" pitchFamily="18" charset="0"/>
              </a:rPr>
              <a:t>向水面吹气吹出二氧化碳有制冷作用</a:t>
            </a:r>
          </a:p>
          <a:p>
            <a:pPr>
              <a:lnSpc>
                <a:spcPct val="150000"/>
              </a:lnSpc>
              <a:spcBef>
                <a:spcPts val="50"/>
              </a:spcBef>
            </a:pPr>
            <a:r>
              <a:rPr lang="zh-CN" altLang="en-US" sz="2800">
                <a:latin typeface="Times New Roman" pitchFamily="18" charset="0"/>
              </a:rPr>
              <a:t>Ｂ</a:t>
            </a:r>
            <a:r>
              <a:rPr lang="en-US" altLang="zh-CN" sz="2800">
                <a:latin typeface="Times New Roman" pitchFamily="18" charset="0"/>
              </a:rPr>
              <a:t>.</a:t>
            </a:r>
            <a:r>
              <a:rPr lang="zh-CN" altLang="en-US" sz="2800">
                <a:latin typeface="Times New Roman" pitchFamily="18" charset="0"/>
              </a:rPr>
              <a:t>向水面吹气，可以加快水的蒸发，从而带走较多的热量</a:t>
            </a:r>
          </a:p>
          <a:p>
            <a:pPr>
              <a:lnSpc>
                <a:spcPct val="150000"/>
              </a:lnSpc>
              <a:spcBef>
                <a:spcPts val="50"/>
              </a:spcBef>
            </a:pPr>
            <a:r>
              <a:rPr lang="zh-CN" altLang="en-US" sz="2800">
                <a:latin typeface="Times New Roman" pitchFamily="18" charset="0"/>
              </a:rPr>
              <a:t>Ｃ</a:t>
            </a:r>
            <a:r>
              <a:rPr lang="en-US" altLang="zh-CN" sz="2800">
                <a:latin typeface="Times New Roman" pitchFamily="18" charset="0"/>
              </a:rPr>
              <a:t>.</a:t>
            </a:r>
            <a:r>
              <a:rPr lang="zh-CN" altLang="en-US" sz="2800">
                <a:latin typeface="Times New Roman" pitchFamily="18" charset="0"/>
              </a:rPr>
              <a:t>吹出的气体温度比较低，两者混合水就凉了一些</a:t>
            </a:r>
          </a:p>
        </p:txBody>
      </p:sp>
      <p:sp>
        <p:nvSpPr>
          <p:cNvPr id="31747" name="文本框 4101"/>
          <p:cNvSpPr/>
          <p:nvPr>
            <p:custDataLst>
              <p:tags r:id="rId2"/>
            </p:custDataLst>
          </p:nvPr>
        </p:nvSpPr>
        <p:spPr>
          <a:xfrm>
            <a:off x="5998179" y="1618295"/>
            <a:ext cx="594043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1423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20482"/>
          <p:cNvSpPr/>
          <p:nvPr>
            <p:custDataLst>
              <p:tags r:id="rId1"/>
            </p:custDataLst>
          </p:nvPr>
        </p:nvSpPr>
        <p:spPr>
          <a:xfrm>
            <a:off x="437281" y="1016580"/>
            <a:ext cx="10065720" cy="2031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宋体" charset="-122"/>
              </a:rPr>
              <a:t>2.</a:t>
            </a:r>
            <a:r>
              <a:rPr lang="zh-CN" altLang="en-US" sz="2800">
                <a:latin typeface="宋体" charset="-122"/>
              </a:rPr>
              <a:t>烧开水时我们看到壶嘴处有白气出来，这些白气是</a:t>
            </a:r>
            <a:r>
              <a:rPr lang="zh-CN" altLang="en-US" sz="2800" u="sng">
                <a:latin typeface="宋体" charset="-122"/>
              </a:rPr>
              <a:t>              </a:t>
            </a:r>
            <a:r>
              <a:rPr lang="zh-CN" altLang="en-US" sz="2800">
                <a:latin typeface="宋体" charset="-122"/>
              </a:rPr>
              <a:t>（选填“空气中”或“壶嘴中喷出”）的水蒸气遇冷</a:t>
            </a:r>
            <a:r>
              <a:rPr lang="zh-CN" altLang="en-US" sz="2800" u="sng">
                <a:latin typeface="宋体" charset="-122"/>
              </a:rPr>
              <a:t>         </a:t>
            </a:r>
            <a:r>
              <a:rPr lang="zh-CN" altLang="en-US" sz="2800">
                <a:latin typeface="宋体" charset="-122"/>
              </a:rPr>
              <a:t>（填物态变化名称）而成的小水珠。</a:t>
            </a:r>
          </a:p>
        </p:txBody>
      </p:sp>
      <p:sp>
        <p:nvSpPr>
          <p:cNvPr id="32771" name="文本框 1"/>
          <p:cNvSpPr/>
          <p:nvPr>
            <p:custDataLst>
              <p:tags r:id="rId2"/>
            </p:custDataLst>
          </p:nvPr>
        </p:nvSpPr>
        <p:spPr>
          <a:xfrm>
            <a:off x="1821319" y="1778224"/>
            <a:ext cx="1980029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宋体" charset="-122"/>
              </a:rPr>
              <a:t>壶嘴中喷出</a:t>
            </a:r>
          </a:p>
        </p:txBody>
      </p:sp>
      <p:sp>
        <p:nvSpPr>
          <p:cNvPr id="32772" name="文本框 2"/>
          <p:cNvSpPr/>
          <p:nvPr>
            <p:custDataLst>
              <p:tags r:id="rId3"/>
            </p:custDataLst>
          </p:nvPr>
        </p:nvSpPr>
        <p:spPr>
          <a:xfrm>
            <a:off x="6113688" y="2398940"/>
            <a:ext cx="902811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宋体" charset="-122"/>
              </a:rPr>
              <a:t>液化</a:t>
            </a:r>
          </a:p>
        </p:txBody>
      </p:sp>
      <p:pic>
        <p:nvPicPr>
          <p:cNvPr id="41989" name="New picture" hidden="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5554" y="10590166"/>
            <a:ext cx="478534" cy="29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948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 fill="hold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/>
      <p:bldP spid="327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4097"/>
          <p:cNvSpPr/>
          <p:nvPr>
            <p:custDataLst>
              <p:tags r:id="rId1"/>
            </p:custDataLst>
          </p:nvPr>
        </p:nvSpPr>
        <p:spPr>
          <a:xfrm>
            <a:off x="891064" y="1347523"/>
            <a:ext cx="10296737" cy="2031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altLang="zh-CN" sz="2800">
                <a:latin typeface="宋体" charset="-122"/>
              </a:rPr>
              <a:t>   </a:t>
            </a:r>
            <a:r>
              <a:rPr lang="zh-CN" altLang="en-US" sz="2800">
                <a:latin typeface="宋体" charset="-122"/>
              </a:rPr>
              <a:t>在气球中滴入几滴酒精；将袋挤瘪，排尽空气后用绳把口扎紧。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lang="zh-CN" altLang="en-US" sz="2800">
              <a:solidFill>
                <a:srgbClr val="3333FF"/>
              </a:solidFill>
              <a:latin typeface="宋体" charset="-122"/>
            </a:endParaRPr>
          </a:p>
        </p:txBody>
      </p:sp>
      <p:sp>
        <p:nvSpPr>
          <p:cNvPr id="15363" name="文本框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83884" y="723641"/>
            <a:ext cx="19842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800" b="1">
                <a:solidFill>
                  <a:srgbClr val="0000FF"/>
                </a:solidFill>
                <a:latin typeface="宋体" charset="-122"/>
              </a:rPr>
              <a:t>做一做</a:t>
            </a:r>
          </a:p>
        </p:txBody>
      </p:sp>
      <p:sp>
        <p:nvSpPr>
          <p:cNvPr id="15364" name="文本框 410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8198" y="44337"/>
            <a:ext cx="1683120" cy="39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charset="0"/>
                <a:ea typeface="方正姚体" pitchFamily="2" charset="-122"/>
              </a:rPr>
              <a:t>导入新课</a:t>
            </a:r>
          </a:p>
        </p:txBody>
      </p:sp>
      <p:pic>
        <p:nvPicPr>
          <p:cNvPr id="15365" name="图片 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239" y="2916729"/>
            <a:ext cx="8902387" cy="215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077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2"/>
          <p:cNvSpPr/>
          <p:nvPr>
            <p:custDataLst>
              <p:tags r:id="rId1"/>
            </p:custDataLst>
          </p:nvPr>
        </p:nvSpPr>
        <p:spPr>
          <a:xfrm>
            <a:off x="523913" y="690387"/>
            <a:ext cx="5925987" cy="138499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</a:pPr>
            <a:r>
              <a:rPr lang="zh-CN" altLang="en-US" sz="2800">
                <a:latin typeface="宋体" charset="-122"/>
              </a:rPr>
              <a:t>然后放入</a:t>
            </a:r>
            <a:r>
              <a:rPr lang="en-US" altLang="zh-CN" sz="2800">
                <a:latin typeface="宋体" charset="-122"/>
              </a:rPr>
              <a:t>80℃</a:t>
            </a:r>
            <a:r>
              <a:rPr lang="zh-CN" altLang="en-US" sz="2800">
                <a:latin typeface="宋体" charset="-122"/>
              </a:rPr>
              <a:t>以上的热水中</a:t>
            </a:r>
          </a:p>
          <a:p>
            <a:pPr>
              <a:buClr>
                <a:srgbClr val="FF0000"/>
              </a:buClr>
            </a:pPr>
            <a:endParaRPr lang="zh-CN" altLang="en-US" sz="2800">
              <a:solidFill>
                <a:srgbClr val="3333FF"/>
              </a:solidFill>
              <a:latin typeface="宋体" charset="-122"/>
            </a:endParaRPr>
          </a:p>
          <a:p>
            <a:pPr>
              <a:buClr>
                <a:srgbClr val="FF0000"/>
              </a:buClr>
            </a:pPr>
            <a:r>
              <a:rPr lang="zh-CN" altLang="en-US" sz="2800">
                <a:solidFill>
                  <a:srgbClr val="3333FF"/>
                </a:solidFill>
                <a:latin typeface="宋体" charset="-122"/>
              </a:rPr>
              <a:t>你会看到什么变化？</a:t>
            </a:r>
            <a:endParaRPr lang="zh-CN" altLang="en-US" sz="2800">
              <a:latin typeface="宋体" charset="-122"/>
            </a:endParaRPr>
          </a:p>
        </p:txBody>
      </p:sp>
      <p:sp>
        <p:nvSpPr>
          <p:cNvPr id="7171" name="文本框 3"/>
          <p:cNvSpPr/>
          <p:nvPr>
            <p:custDataLst>
              <p:tags r:id="rId2"/>
            </p:custDataLst>
          </p:nvPr>
        </p:nvSpPr>
        <p:spPr>
          <a:xfrm>
            <a:off x="523913" y="4169245"/>
            <a:ext cx="5375260" cy="138499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</a:pPr>
            <a:r>
              <a:rPr lang="zh-CN" altLang="en-US" sz="2800">
                <a:latin typeface="宋体" charset="-122"/>
              </a:rPr>
              <a:t>从热水中拿出气球</a:t>
            </a:r>
            <a:r>
              <a:rPr lang="zh-CN" altLang="en-US" sz="2800">
                <a:solidFill>
                  <a:srgbClr val="3333FF"/>
                </a:solidFill>
                <a:latin typeface="宋体" charset="-122"/>
              </a:rPr>
              <a:t>             </a:t>
            </a:r>
          </a:p>
          <a:p>
            <a:pPr>
              <a:buClr>
                <a:srgbClr val="FF0000"/>
              </a:buClr>
            </a:pPr>
            <a:endParaRPr lang="zh-CN" altLang="en-US" sz="2800">
              <a:solidFill>
                <a:srgbClr val="3333FF"/>
              </a:solidFill>
              <a:latin typeface="宋体" charset="-122"/>
            </a:endParaRPr>
          </a:p>
          <a:p>
            <a:pPr>
              <a:buClr>
                <a:srgbClr val="FF0000"/>
              </a:buClr>
            </a:pPr>
            <a:r>
              <a:rPr lang="zh-CN" altLang="en-US" sz="2800">
                <a:solidFill>
                  <a:srgbClr val="3333FF"/>
                </a:solidFill>
                <a:latin typeface="宋体" charset="-122"/>
              </a:rPr>
              <a:t>过一会儿又有什么变化？</a:t>
            </a:r>
            <a:endParaRPr lang="zh-CN" altLang="en-US" sz="2800">
              <a:latin typeface="宋体" charset="-122"/>
            </a:endParaRPr>
          </a:p>
        </p:txBody>
      </p:sp>
      <p:sp>
        <p:nvSpPr>
          <p:cNvPr id="16388" name="文本框 410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8198" y="44337"/>
            <a:ext cx="1683120" cy="39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charset="0"/>
                <a:ea typeface="方正姚体" pitchFamily="2" charset="-122"/>
              </a:rPr>
              <a:t>导入新课</a:t>
            </a:r>
          </a:p>
        </p:txBody>
      </p:sp>
      <p:pic>
        <p:nvPicPr>
          <p:cNvPr id="16389" name="图片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59" y="2292848"/>
            <a:ext cx="3304361" cy="164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图片 5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687" y="4017233"/>
            <a:ext cx="3279610" cy="167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604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6145"/>
          <p:cNvSpPr/>
          <p:nvPr>
            <p:custDataLst>
              <p:tags r:id="rId1"/>
            </p:custDataLst>
          </p:nvPr>
        </p:nvSpPr>
        <p:spPr>
          <a:xfrm>
            <a:off x="909628" y="4256335"/>
            <a:ext cx="9362357" cy="64130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/>
          <a:lstStyle/>
          <a:p>
            <a:pPr algn="ctr">
              <a:buClr>
                <a:srgbClr val="FF00FF"/>
              </a:buClr>
              <a:buFont typeface="Wingdings" charset="2"/>
              <a:buNone/>
            </a:pPr>
            <a:r>
              <a:rPr lang="zh-CN" altLang="en-US" sz="2800">
                <a:latin typeface="宋体" charset="-122"/>
              </a:rPr>
              <a:t>汽化：物质从</a:t>
            </a:r>
            <a:r>
              <a:rPr lang="zh-CN" altLang="en-US" sz="2800">
                <a:solidFill>
                  <a:srgbClr val="FF0000"/>
                </a:solidFill>
                <a:latin typeface="宋体" charset="-122"/>
              </a:rPr>
              <a:t>液态</a:t>
            </a:r>
            <a:r>
              <a:rPr lang="zh-CN" altLang="en-US" sz="2800">
                <a:latin typeface="宋体" charset="-122"/>
              </a:rPr>
              <a:t>变为</a:t>
            </a:r>
            <a:r>
              <a:rPr lang="zh-CN" altLang="en-US" sz="2800">
                <a:solidFill>
                  <a:srgbClr val="FF0000"/>
                </a:solidFill>
                <a:latin typeface="宋体" charset="-122"/>
              </a:rPr>
              <a:t>气态</a:t>
            </a:r>
            <a:r>
              <a:rPr lang="zh-CN" altLang="en-US" sz="2800">
                <a:latin typeface="宋体" charset="-122"/>
              </a:rPr>
              <a:t>的过程。</a:t>
            </a:r>
          </a:p>
        </p:txBody>
      </p:sp>
      <p:sp>
        <p:nvSpPr>
          <p:cNvPr id="8195" name="矩形 6146"/>
          <p:cNvSpPr/>
          <p:nvPr>
            <p:custDataLst>
              <p:tags r:id="rId2"/>
            </p:custDataLst>
          </p:nvPr>
        </p:nvSpPr>
        <p:spPr>
          <a:xfrm>
            <a:off x="697175" y="5211160"/>
            <a:ext cx="9787263" cy="68405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/>
          <a:lstStyle/>
          <a:p>
            <a:pPr algn="ctr">
              <a:buClr>
                <a:srgbClr val="FF00FF"/>
              </a:buClr>
              <a:buFont typeface="Wingdings" charset="2"/>
              <a:buNone/>
            </a:pPr>
            <a:r>
              <a:rPr lang="zh-CN" altLang="en-US" sz="2800">
                <a:latin typeface="宋体" charset="-122"/>
              </a:rPr>
              <a:t>液化：物质从</a:t>
            </a:r>
            <a:r>
              <a:rPr lang="zh-CN" altLang="en-US" sz="2800">
                <a:solidFill>
                  <a:srgbClr val="FF0000"/>
                </a:solidFill>
                <a:latin typeface="宋体" charset="-122"/>
              </a:rPr>
              <a:t>气态</a:t>
            </a:r>
            <a:r>
              <a:rPr lang="zh-CN" altLang="en-US" sz="2800">
                <a:latin typeface="宋体" charset="-122"/>
              </a:rPr>
              <a:t>变为</a:t>
            </a:r>
            <a:r>
              <a:rPr lang="zh-CN" altLang="en-US" sz="2800">
                <a:solidFill>
                  <a:srgbClr val="FF0000"/>
                </a:solidFill>
                <a:latin typeface="宋体" charset="-122"/>
              </a:rPr>
              <a:t>液态</a:t>
            </a:r>
            <a:r>
              <a:rPr lang="zh-CN" altLang="en-US" sz="2800">
                <a:latin typeface="宋体" charset="-122"/>
              </a:rPr>
              <a:t>的过程。</a:t>
            </a:r>
          </a:p>
        </p:txBody>
      </p:sp>
      <p:sp>
        <p:nvSpPr>
          <p:cNvPr id="8196" name="云形标注 6147"/>
          <p:cNvSpPr/>
          <p:nvPr>
            <p:custDataLst>
              <p:tags r:id="rId3"/>
            </p:custDataLst>
          </p:nvPr>
        </p:nvSpPr>
        <p:spPr>
          <a:xfrm>
            <a:off x="1365473" y="790147"/>
            <a:ext cx="5969302" cy="1420361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>
            <a:solidFill>
              <a:schemeClr val="accent6">
                <a:lumMod val="75000"/>
              </a:schemeClr>
            </a:solidFill>
            <a:prstDash val="sysDash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altLang="en-US" sz="2800">
                <a:latin typeface="宋体" charset="-122"/>
              </a:rPr>
              <a:t>一般气体是看不见、摸不到的</a:t>
            </a:r>
          </a:p>
        </p:txBody>
      </p:sp>
      <p:sp>
        <p:nvSpPr>
          <p:cNvPr id="17413" name="椭圆 6148" descr="栎木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63805" y="2631707"/>
            <a:ext cx="1089078" cy="788562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zh-CN" altLang="en-US" sz="2800">
                <a:solidFill>
                  <a:schemeClr val="bg1"/>
                </a:solidFill>
                <a:latin typeface="宋体" charset="-122"/>
              </a:rPr>
              <a:t>固态</a:t>
            </a:r>
          </a:p>
        </p:txBody>
      </p:sp>
      <p:sp>
        <p:nvSpPr>
          <p:cNvPr id="17414" name="椭圆 6149" descr="水滴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74190" y="2631707"/>
            <a:ext cx="1089078" cy="836066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zh-CN" altLang="en-US" sz="2800">
                <a:solidFill>
                  <a:srgbClr val="3333FF"/>
                </a:solidFill>
                <a:latin typeface="宋体" charset="-122"/>
              </a:rPr>
              <a:t>液态</a:t>
            </a:r>
          </a:p>
        </p:txBody>
      </p:sp>
      <p:sp>
        <p:nvSpPr>
          <p:cNvPr id="17415" name="椭圆 615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05201" y="2631707"/>
            <a:ext cx="1287092" cy="836066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zh-CN" altLang="en-US" sz="2800">
                <a:solidFill>
                  <a:srgbClr val="FF0000"/>
                </a:solidFill>
                <a:latin typeface="宋体" charset="-122"/>
              </a:rPr>
              <a:t>气态</a:t>
            </a:r>
          </a:p>
        </p:txBody>
      </p:sp>
      <p:grpSp>
        <p:nvGrpSpPr>
          <p:cNvPr id="17416" name="组合 1"/>
          <p:cNvGrpSpPr>
            <a:grpSpLocks/>
          </p:cNvGrpSpPr>
          <p:nvPr/>
        </p:nvGrpSpPr>
        <p:grpSpPr bwMode="auto">
          <a:xfrm>
            <a:off x="3993285" y="2330850"/>
            <a:ext cx="1600615" cy="718890"/>
            <a:chOff x="4838" y="3680"/>
            <a:chExt cx="1942" cy="1136"/>
          </a:xfrm>
        </p:grpSpPr>
        <p:sp>
          <p:nvSpPr>
            <p:cNvPr id="17417" name="下箭头 615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5400000">
              <a:off x="5462" y="3965"/>
              <a:ext cx="227" cy="1475"/>
            </a:xfrm>
            <a:prstGeom prst="downArrow">
              <a:avLst>
                <a:gd name="adj1" fmla="val 50000"/>
                <a:gd name="adj2" fmla="val 162325"/>
              </a:avLst>
            </a:prstGeom>
            <a:solidFill>
              <a:srgbClr val="FFFF99"/>
            </a:solidFill>
            <a:ln w="1270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7418" name="文本框 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840" y="3680"/>
              <a:ext cx="1940" cy="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800">
                  <a:solidFill>
                    <a:srgbClr val="FF0000"/>
                  </a:solidFill>
                  <a:latin typeface="Arial" charset="0"/>
                </a:rPr>
                <a:t>汽化</a:t>
              </a:r>
            </a:p>
          </p:txBody>
        </p:sp>
      </p:grpSp>
      <p:grpSp>
        <p:nvGrpSpPr>
          <p:cNvPr id="17419" name="组合 2"/>
          <p:cNvGrpSpPr>
            <a:grpSpLocks/>
          </p:cNvGrpSpPr>
          <p:nvPr/>
        </p:nvGrpSpPr>
        <p:grpSpPr bwMode="auto">
          <a:xfrm>
            <a:off x="3995350" y="3136832"/>
            <a:ext cx="1324220" cy="669805"/>
            <a:chOff x="4842" y="4954"/>
            <a:chExt cx="1605" cy="1057"/>
          </a:xfrm>
        </p:grpSpPr>
        <p:sp>
          <p:nvSpPr>
            <p:cNvPr id="17420" name="下箭头 615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5400000" flipV="1">
              <a:off x="5530" y="4330"/>
              <a:ext cx="227" cy="1475"/>
            </a:xfrm>
            <a:prstGeom prst="downArrow">
              <a:avLst>
                <a:gd name="adj1" fmla="val 50000"/>
                <a:gd name="adj2" fmla="val 162325"/>
              </a:avLst>
            </a:prstGeom>
            <a:solidFill>
              <a:srgbClr val="FFFF99"/>
            </a:solidFill>
            <a:ln w="1270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7421" name="文本框 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842" y="5185"/>
              <a:ext cx="1605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800">
                  <a:solidFill>
                    <a:srgbClr val="FF0000"/>
                  </a:solidFill>
                  <a:latin typeface="Arial" charset="0"/>
                </a:rPr>
                <a:t>液化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1991067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内容占位符 11265"/>
          <p:cNvPicPr>
            <a:picLocks noGrp="1" noChangeAspect="1" noChangeArrowheads="1"/>
          </p:cNvPicPr>
          <p:nvPr>
            <p:ph sz="half" idx="2"/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2087" y="584297"/>
            <a:ext cx="4966855" cy="3070324"/>
          </a:xfrm>
        </p:spPr>
      </p:pic>
      <p:sp>
        <p:nvSpPr>
          <p:cNvPr id="9219" name="文本框 11266"/>
          <p:cNvSpPr/>
          <p:nvPr>
            <p:custDataLst>
              <p:tags r:id="rId2"/>
            </p:custDataLst>
          </p:nvPr>
        </p:nvSpPr>
        <p:spPr>
          <a:xfrm>
            <a:off x="1080827" y="3546946"/>
            <a:ext cx="10395744" cy="116955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ts val="50"/>
              </a:spcBef>
            </a:pPr>
            <a:r>
              <a:rPr lang="zh-CN" altLang="en-US" sz="2800">
                <a:latin typeface="宋体" charset="-122"/>
              </a:rPr>
              <a:t>    在这两种情况下，水在物态变化上有什么</a:t>
            </a:r>
            <a:r>
              <a:rPr lang="zh-CN" altLang="en-US" sz="2800" u="sng">
                <a:solidFill>
                  <a:srgbClr val="FF0000"/>
                </a:solidFill>
                <a:latin typeface="宋体" charset="-122"/>
              </a:rPr>
              <a:t>相同点</a:t>
            </a:r>
            <a:r>
              <a:rPr lang="zh-CN" altLang="en-US" sz="2800">
                <a:latin typeface="宋体" charset="-122"/>
              </a:rPr>
              <a:t>？有什么</a:t>
            </a:r>
            <a:r>
              <a:rPr lang="zh-CN" altLang="en-US" sz="2800" u="sng">
                <a:solidFill>
                  <a:srgbClr val="FF0000"/>
                </a:solidFill>
                <a:latin typeface="宋体" charset="-122"/>
              </a:rPr>
              <a:t>不同点</a:t>
            </a:r>
            <a:r>
              <a:rPr lang="zh-CN" altLang="en-US" sz="2800">
                <a:latin typeface="宋体" charset="-122"/>
              </a:rPr>
              <a:t>？</a:t>
            </a:r>
          </a:p>
        </p:txBody>
      </p:sp>
      <p:sp>
        <p:nvSpPr>
          <p:cNvPr id="9220" name="矩形 11267"/>
          <p:cNvSpPr/>
          <p:nvPr>
            <p:custDataLst>
              <p:tags r:id="rId3"/>
            </p:custDataLst>
          </p:nvPr>
        </p:nvSpPr>
        <p:spPr>
          <a:xfrm>
            <a:off x="1881135" y="5079733"/>
            <a:ext cx="8217588" cy="565295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>
                <a:solidFill>
                  <a:srgbClr val="FF0000"/>
                </a:solidFill>
                <a:latin typeface="宋体" charset="-122"/>
              </a:rPr>
              <a:t>都是汽化现象，水变成水蒸气。</a:t>
            </a:r>
          </a:p>
        </p:txBody>
      </p:sp>
      <p:sp>
        <p:nvSpPr>
          <p:cNvPr id="9221" name="矩形 11268"/>
          <p:cNvSpPr/>
          <p:nvPr>
            <p:custDataLst>
              <p:tags r:id="rId4"/>
            </p:custDataLst>
          </p:nvPr>
        </p:nvSpPr>
        <p:spPr>
          <a:xfrm>
            <a:off x="2673192" y="5808124"/>
            <a:ext cx="4134465" cy="523220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宋体" charset="-122"/>
              </a:rPr>
              <a:t>两种方式：沸腾和蒸发。</a:t>
            </a:r>
          </a:p>
        </p:txBody>
      </p:sp>
      <p:cxnSp>
        <p:nvCxnSpPr>
          <p:cNvPr id="18438" name="直接连接符 11270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2475177" y="4775709"/>
            <a:ext cx="891064" cy="304024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9" name="直接连接符 11271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 flipH="1">
            <a:off x="5247376" y="4851715"/>
            <a:ext cx="495035" cy="1064084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8440" name="图片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808" y="687221"/>
            <a:ext cx="5109179" cy="29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77512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 fill="hold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 fill="hold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 fill="hold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 fill="hold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 fill="hold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  <p:bldP spid="92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6147"/>
          <p:cNvGrpSpPr>
            <a:grpSpLocks/>
          </p:cNvGrpSpPr>
          <p:nvPr/>
        </p:nvGrpSpPr>
        <p:grpSpPr bwMode="auto">
          <a:xfrm>
            <a:off x="1144770" y="332527"/>
            <a:ext cx="2176093" cy="796200"/>
            <a:chOff x="878" y="0"/>
            <a:chExt cx="2638" cy="1259"/>
          </a:xfrm>
        </p:grpSpPr>
        <p:sp>
          <p:nvSpPr>
            <p:cNvPr id="19459" name="矩形 7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882" y="0"/>
              <a:ext cx="2634" cy="1200"/>
            </a:xfrm>
            <a:custGeom>
              <a:avLst/>
              <a:gdLst>
                <a:gd name="T0" fmla="*/ 0 w 2520280"/>
                <a:gd name="T1" fmla="*/ 1872208 h 1872208"/>
                <a:gd name="T2" fmla="*/ 2520280 w 2520280"/>
                <a:gd name="T3" fmla="*/ 1872208 h 1872208"/>
                <a:gd name="T4" fmla="*/ 0 w 2520280"/>
                <a:gd name="T5" fmla="*/ 1872208 h 1872208"/>
                <a:gd name="T6" fmla="*/ 0 w 2520280"/>
                <a:gd name="T7" fmla="*/ 0 h 1872208"/>
                <a:gd name="T8" fmla="*/ 916 w 2520280"/>
                <a:gd name="T9" fmla="*/ 0 h 1872208"/>
                <a:gd name="T10" fmla="*/ 0 w 2520280"/>
                <a:gd name="T11" fmla="*/ 0 h 187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algn="ctr">
              <a:solidFill>
                <a:srgbClr val="DDDDD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0" name="文本框 615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878" y="432"/>
              <a:ext cx="1094" cy="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2800" b="1">
                  <a:solidFill>
                    <a:srgbClr val="006666"/>
                  </a:solidFill>
                  <a:latin typeface="微软雅黑" pitchFamily="34" charset="-122"/>
                  <a:ea typeface="微软雅黑" pitchFamily="34" charset="-122"/>
                  <a:sym typeface="宋体" charset="-122"/>
                </a:rPr>
                <a:t>沸腾</a:t>
              </a:r>
            </a:p>
          </p:txBody>
        </p:sp>
      </p:grpSp>
      <p:sp>
        <p:nvSpPr>
          <p:cNvPr id="10243" name="文本框 12289"/>
          <p:cNvSpPr txBox="1"/>
          <p:nvPr>
            <p:custDataLst>
              <p:tags r:id="rId1"/>
            </p:custDataLst>
          </p:nvPr>
        </p:nvSpPr>
        <p:spPr>
          <a:xfrm>
            <a:off x="2582435" y="1634129"/>
            <a:ext cx="8512547" cy="3323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  <a:buFont typeface="Wingdings" charset="2"/>
              <a:buChar char="ü"/>
            </a:pPr>
            <a:r>
              <a:rPr lang="en-US" altLang="en-US" sz="2800">
                <a:latin typeface="宋体" charset="-122"/>
              </a:rPr>
              <a:t>在</a:t>
            </a:r>
            <a:r>
              <a:rPr lang="en-US" altLang="en-US" sz="2800">
                <a:solidFill>
                  <a:srgbClr val="FF0000"/>
                </a:solidFill>
                <a:latin typeface="宋体" charset="-122"/>
              </a:rPr>
              <a:t>一定温度</a:t>
            </a:r>
            <a:r>
              <a:rPr lang="en-US" altLang="en-US" sz="2800">
                <a:latin typeface="宋体" charset="-122"/>
              </a:rPr>
              <a:t>下</a:t>
            </a:r>
          </a:p>
          <a:p>
            <a:pPr marL="571500" indent="-571500"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  <a:buFont typeface="Wingdings" charset="2"/>
              <a:buChar char="ü"/>
            </a:pPr>
            <a:r>
              <a:rPr lang="en-US" altLang="en-US" sz="2800">
                <a:latin typeface="宋体" charset="-122"/>
              </a:rPr>
              <a:t>在液体</a:t>
            </a:r>
            <a:r>
              <a:rPr lang="en-US" altLang="en-US" sz="2800">
                <a:solidFill>
                  <a:srgbClr val="FF0000"/>
                </a:solidFill>
                <a:latin typeface="宋体" charset="-122"/>
              </a:rPr>
              <a:t>内部和表面</a:t>
            </a:r>
            <a:r>
              <a:rPr lang="en-US" altLang="en-US" sz="2800">
                <a:latin typeface="宋体" charset="-122"/>
              </a:rPr>
              <a:t>同时发生的</a:t>
            </a:r>
          </a:p>
          <a:p>
            <a:pPr marL="571500" indent="-571500"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  <a:buFont typeface="Wingdings" charset="2"/>
              <a:buChar char="ü"/>
            </a:pPr>
            <a:r>
              <a:rPr lang="en-US" altLang="en-US" sz="2800">
                <a:solidFill>
                  <a:srgbClr val="FF0000"/>
                </a:solidFill>
                <a:latin typeface="宋体" charset="-122"/>
              </a:rPr>
              <a:t>剧烈</a:t>
            </a:r>
            <a:r>
              <a:rPr lang="en-US" altLang="en-US" sz="2800">
                <a:latin typeface="宋体" charset="-122"/>
              </a:rPr>
              <a:t>的</a:t>
            </a:r>
          </a:p>
          <a:p>
            <a:pPr marL="571500" indent="-571500"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  <a:buFont typeface="Wingdings" charset="2"/>
              <a:buChar char="ü"/>
            </a:pPr>
            <a:r>
              <a:rPr lang="en-US" altLang="en-US" sz="2800">
                <a:solidFill>
                  <a:srgbClr val="FF0000"/>
                </a:solidFill>
                <a:latin typeface="宋体" charset="-122"/>
              </a:rPr>
              <a:t>汽化</a:t>
            </a:r>
            <a:r>
              <a:rPr lang="en-US" altLang="en-US" sz="2800">
                <a:latin typeface="宋体" charset="-122"/>
              </a:rPr>
              <a:t>现象。</a:t>
            </a:r>
          </a:p>
        </p:txBody>
      </p:sp>
      <p:sp>
        <p:nvSpPr>
          <p:cNvPr id="19462" name="文本框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6863" y="1832061"/>
            <a:ext cx="25102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宋体" charset="-122"/>
              </a:rPr>
              <a:t>沸腾：</a:t>
            </a:r>
          </a:p>
        </p:txBody>
      </p:sp>
    </p:spTree>
    <p:extLst>
      <p:ext uri="{BB962C8B-B14F-4D97-AF65-F5344CB8AC3E}">
        <p14:creationId xmlns:p14="http://schemas.microsoft.com/office/powerpoint/2010/main" val="95526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 fill="hold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WordArt 7"/>
          <p:cNvSpPr>
            <a:spLocks noChangeArrowheads="1" noChangeShapeType="1" noTextEdit="1"/>
          </p:cNvSpPr>
          <p:nvPr>
            <p:custDataLst>
              <p:tags r:id="rId1"/>
            </p:custDataLst>
          </p:nvPr>
        </p:nvSpPr>
        <p:spPr bwMode="auto">
          <a:xfrm>
            <a:off x="3974723" y="772727"/>
            <a:ext cx="3564255" cy="6777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9050" algn="ctr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宋体"/>
                <a:ea typeface="宋体"/>
              </a:rPr>
              <a:t>水的沸腾</a:t>
            </a:r>
          </a:p>
        </p:txBody>
      </p:sp>
      <p:sp>
        <p:nvSpPr>
          <p:cNvPr id="106" name="WordArt 8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011083" y="834483"/>
            <a:ext cx="1522234" cy="5652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宋体"/>
                <a:ea typeface="宋体"/>
              </a:rPr>
              <a:t>探究</a:t>
            </a:r>
          </a:p>
        </p:txBody>
      </p:sp>
      <p:sp>
        <p:nvSpPr>
          <p:cNvPr id="107" name="WordArt 9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8112393" y="772728"/>
            <a:ext cx="1590301" cy="6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宋体"/>
                <a:ea typeface="宋体"/>
              </a:rPr>
              <a:t>实验</a:t>
            </a:r>
          </a:p>
        </p:txBody>
      </p:sp>
      <p:sp>
        <p:nvSpPr>
          <p:cNvPr id="20485" name="Rectangle 3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82128" y="1520119"/>
            <a:ext cx="2772198" cy="83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6" name="Rectangle 37">
            <a:hlinkClick r:id="rId11" action="ppaction://hlinksldjump"/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24539" y="3496275"/>
            <a:ext cx="2871205" cy="112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7" name="Rectangle 38">
            <a:hlinkClick r:id="rId12" action="ppaction://hlinksldjump"/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24539" y="4623697"/>
            <a:ext cx="2871205" cy="91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8" name="Rectangle 39">
            <a:hlinkClick r:id="rId13" action="ppaction://hlinksldjump"/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83120" y="4641116"/>
            <a:ext cx="2970213" cy="93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3" name="Text Box 40"/>
          <p:cNvSpPr/>
          <p:nvPr>
            <p:custDataLst>
              <p:tags r:id="rId8"/>
            </p:custDataLst>
          </p:nvPr>
        </p:nvSpPr>
        <p:spPr>
          <a:xfrm>
            <a:off x="794120" y="3349014"/>
            <a:ext cx="10569006" cy="15696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latin typeface="Times New Roman" pitchFamily="18" charset="0"/>
                <a:ea typeface="黑体" pitchFamily="49" charset="-122"/>
              </a:rPr>
              <a:t>水在沸腾时有什么特征？</a:t>
            </a:r>
            <a:endParaRPr lang="en-US" altLang="zh-CN" sz="3200" b="1">
              <a:latin typeface="Times New Roman" pitchFamily="18" charset="0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>
                <a:latin typeface="Times New Roman" pitchFamily="18" charset="0"/>
                <a:ea typeface="黑体" pitchFamily="49" charset="-122"/>
              </a:rPr>
              <a:t>水沸腾后如果继续加热，是不是温度会越来越高？</a:t>
            </a:r>
          </a:p>
        </p:txBody>
      </p:sp>
      <p:sp>
        <p:nvSpPr>
          <p:cNvPr id="20490" name="WordArt 42"/>
          <p:cNvSpPr>
            <a:spLocks noChangeArrowheads="1" noChangeShapeType="1" noTextEdit="1"/>
          </p:cNvSpPr>
          <p:nvPr>
            <p:custDataLst>
              <p:tags r:id="rId9"/>
            </p:custDataLst>
          </p:nvPr>
        </p:nvSpPr>
        <p:spPr bwMode="auto">
          <a:xfrm>
            <a:off x="1730562" y="1839979"/>
            <a:ext cx="2807263" cy="93424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zh-CN" altLang="en-US" sz="3600" i="1" kern="10">
                <a:ln w="12700" algn="ctr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黑体"/>
                <a:ea typeface="黑体"/>
              </a:rPr>
              <a:t>提出问题</a:t>
            </a:r>
          </a:p>
        </p:txBody>
      </p:sp>
    </p:spTree>
    <p:extLst>
      <p:ext uri="{BB962C8B-B14F-4D97-AF65-F5344CB8AC3E}">
        <p14:creationId xmlns:p14="http://schemas.microsoft.com/office/powerpoint/2010/main" val="1912601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 fill="hold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 fill="hold"/>
                                        <p:tgtEl>
                                          <p:spTgt spid="1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29" dur="8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1820" y="1216096"/>
            <a:ext cx="10010029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4400" b="1">
                <a:solidFill>
                  <a:srgbClr val="FF33CC"/>
                </a:solidFill>
                <a:latin typeface="Times New Roman" pitchFamily="18" charset="0"/>
                <a:ea typeface="幼圆" pitchFamily="49" charset="-122"/>
              </a:rPr>
              <a:t>实验目的</a:t>
            </a:r>
            <a:r>
              <a:rPr lang="en-US" altLang="zh-CN" sz="4400" b="1">
                <a:solidFill>
                  <a:srgbClr val="FF33CC"/>
                </a:solidFill>
                <a:latin typeface="Times New Roman" pitchFamily="18" charset="0"/>
                <a:ea typeface="幼圆" pitchFamily="49" charset="-122"/>
              </a:rPr>
              <a:t>:</a:t>
            </a:r>
            <a:endParaRPr lang="en-US" altLang="zh-CN" sz="3600" b="1">
              <a:latin typeface="Times New Roman" pitchFamily="18" charset="0"/>
              <a:ea typeface="黑体" pitchFamily="49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4000" b="1">
                <a:latin typeface="Times New Roman" pitchFamily="18" charset="0"/>
                <a:ea typeface="黑体" pitchFamily="49" charset="-122"/>
              </a:rPr>
              <a:t>        </a:t>
            </a:r>
            <a:r>
              <a:rPr lang="zh-CN" altLang="en-US" sz="4000" b="1">
                <a:latin typeface="Times New Roman" pitchFamily="18" charset="0"/>
                <a:ea typeface="黑体" pitchFamily="49" charset="-122"/>
              </a:rPr>
              <a:t>观察水沸腾时的现象和水沸腾时的温度情况</a:t>
            </a:r>
          </a:p>
        </p:txBody>
      </p:sp>
    </p:spTree>
    <p:extLst>
      <p:ext uri="{BB962C8B-B14F-4D97-AF65-F5344CB8AC3E}">
        <p14:creationId xmlns:p14="http://schemas.microsoft.com/office/powerpoint/2010/main" val="1462488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1780</Words>
  <Application>Microsoft Office PowerPoint</Application>
  <PresentationFormat>自定义</PresentationFormat>
  <Paragraphs>250</Paragraphs>
  <Slides>29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1.水在加热过程中，温度不断上升，在水沸腾的过程中，虽然继续对它加热，它却保持一定的温度不变。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3.影响液体蒸发快慢的因素：</vt:lpstr>
      <vt:lpstr>PowerPoint 演示文稿</vt:lpstr>
      <vt:lpstr>PowerPoint 演示文稿</vt:lpstr>
      <vt:lpstr>PowerPoint 演示文稿</vt:lpstr>
      <vt:lpstr>PowerPoint 演示文稿</vt:lpstr>
      <vt:lpstr>思考： 烧开水时，壶嘴冒出的“白气”， 是不是气体？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12</cp:revision>
  <dcterms:created xsi:type="dcterms:W3CDTF">2021-01-05T11:00:49Z</dcterms:created>
  <dcterms:modified xsi:type="dcterms:W3CDTF">2021-01-05T11:18:07Z</dcterms:modified>
</cp:coreProperties>
</file>