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8BFD-0AEC-417A-95CF-1FC390172E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1630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276973" y="2196133"/>
            <a:ext cx="7150168" cy="1015663"/>
          </a:xfrm>
          <a:prstGeom prst="rect">
            <a:avLst/>
          </a:prstGeom>
          <a:solidFill>
            <a:schemeClr val="accent1">
              <a:alpha val="600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长度和时间的测量</a:t>
            </a:r>
          </a:p>
        </p:txBody>
      </p:sp>
    </p:spTree>
    <p:extLst>
      <p:ext uri="{BB962C8B-B14F-4D97-AF65-F5344CB8AC3E}">
        <p14:creationId xmlns:p14="http://schemas.microsoft.com/office/powerpoint/2010/main" val="73239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994067" y="682471"/>
            <a:ext cx="48235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66CC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．正确使用刻度尺</a:t>
            </a:r>
          </a:p>
        </p:txBody>
      </p:sp>
      <p:sp>
        <p:nvSpPr>
          <p:cNvPr id="11282" name="Text Box 8"/>
          <p:cNvSpPr txBox="1">
            <a:spLocks noChangeArrowheads="1"/>
          </p:cNvSpPr>
          <p:nvPr/>
        </p:nvSpPr>
        <p:spPr bwMode="auto">
          <a:xfrm>
            <a:off x="3834978" y="1545457"/>
            <a:ext cx="600849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使用前认清刻度尺的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单位、零刻度线</a:t>
            </a:r>
            <a:r>
              <a:rPr lang="zh-CN" altLang="en-US" sz="2800" b="1">
                <a:latin typeface="宋体" panose="02010600030101010101" pitchFamily="2" charset="-122"/>
              </a:rPr>
              <a:t>的位置、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量程、分度值。</a:t>
            </a:r>
          </a:p>
        </p:txBody>
      </p:sp>
      <p:sp>
        <p:nvSpPr>
          <p:cNvPr id="11294" name="Text Box 20"/>
          <p:cNvSpPr txBox="1">
            <a:spLocks noChangeArrowheads="1"/>
          </p:cNvSpPr>
          <p:nvPr/>
        </p:nvSpPr>
        <p:spPr bwMode="auto">
          <a:xfrm>
            <a:off x="1686217" y="1645213"/>
            <a:ext cx="2169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）会认：</a:t>
            </a:r>
          </a:p>
        </p:txBody>
      </p:sp>
      <p:grpSp>
        <p:nvGrpSpPr>
          <p:cNvPr id="17414" name="组合 17413"/>
          <p:cNvGrpSpPr/>
          <p:nvPr/>
        </p:nvGrpSpPr>
        <p:grpSpPr>
          <a:xfrm>
            <a:off x="1485106" y="3016490"/>
            <a:ext cx="8910638" cy="3415518"/>
            <a:chOff x="0" y="1905"/>
            <a:chExt cx="5760" cy="2157"/>
          </a:xfrm>
        </p:grpSpPr>
        <p:grpSp>
          <p:nvGrpSpPr>
            <p:cNvPr id="34822" name="组合 17414"/>
            <p:cNvGrpSpPr/>
            <p:nvPr/>
          </p:nvGrpSpPr>
          <p:grpSpPr>
            <a:xfrm>
              <a:off x="0" y="1905"/>
              <a:ext cx="5760" cy="2157"/>
              <a:chOff x="0" y="1905"/>
              <a:chExt cx="5760" cy="2157"/>
            </a:xfrm>
          </p:grpSpPr>
          <p:pic>
            <p:nvPicPr>
              <p:cNvPr id="34823" name="Picture 10" descr="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2385"/>
                <a:ext cx="5760" cy="1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4" name="Line 11"/>
              <p:cNvSpPr>
                <a:spLocks noChangeShapeType="1"/>
              </p:cNvSpPr>
              <p:nvPr/>
            </p:nvSpPr>
            <p:spPr bwMode="auto">
              <a:xfrm flipH="1" flipV="1">
                <a:off x="793" y="3432"/>
                <a:ext cx="1860" cy="38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5" name="Text Box 12"/>
              <p:cNvSpPr txBox="1">
                <a:spLocks noChangeArrowheads="1"/>
              </p:cNvSpPr>
              <p:nvPr/>
            </p:nvSpPr>
            <p:spPr bwMode="auto">
              <a:xfrm>
                <a:off x="2653" y="3732"/>
                <a:ext cx="99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单位</a:t>
                </a:r>
              </a:p>
            </p:txBody>
          </p:sp>
          <p:sp>
            <p:nvSpPr>
              <p:cNvPr id="34826" name="Line 13"/>
              <p:cNvSpPr>
                <a:spLocks noChangeShapeType="1"/>
              </p:cNvSpPr>
              <p:nvPr/>
            </p:nvSpPr>
            <p:spPr bwMode="auto">
              <a:xfrm flipH="1">
                <a:off x="300" y="2232"/>
                <a:ext cx="675" cy="6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7" name="Text Box 14"/>
              <p:cNvSpPr txBox="1">
                <a:spLocks noChangeArrowheads="1"/>
              </p:cNvSpPr>
              <p:nvPr/>
            </p:nvSpPr>
            <p:spPr bwMode="auto">
              <a:xfrm>
                <a:off x="527" y="1975"/>
                <a:ext cx="136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零刻度线</a:t>
                </a:r>
              </a:p>
            </p:txBody>
          </p:sp>
          <p:sp>
            <p:nvSpPr>
              <p:cNvPr id="34828" name="Text Box 16"/>
              <p:cNvSpPr txBox="1">
                <a:spLocks noChangeArrowheads="1"/>
              </p:cNvSpPr>
              <p:nvPr/>
            </p:nvSpPr>
            <p:spPr bwMode="auto">
              <a:xfrm>
                <a:off x="2536" y="1905"/>
                <a:ext cx="8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量程</a:t>
                </a:r>
              </a:p>
            </p:txBody>
          </p:sp>
          <p:sp>
            <p:nvSpPr>
              <p:cNvPr id="34829" name="Text Box 17"/>
              <p:cNvSpPr txBox="1">
                <a:spLocks noChangeArrowheads="1"/>
              </p:cNvSpPr>
              <p:nvPr/>
            </p:nvSpPr>
            <p:spPr bwMode="auto">
              <a:xfrm>
                <a:off x="3387" y="3205"/>
                <a:ext cx="81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分度值</a:t>
                </a:r>
              </a:p>
            </p:txBody>
          </p:sp>
          <p:sp>
            <p:nvSpPr>
              <p:cNvPr id="34830" name="右大括号 17422"/>
              <p:cNvSpPr/>
              <p:nvPr/>
            </p:nvSpPr>
            <p:spPr bwMode="auto">
              <a:xfrm rot="-5400000">
                <a:off x="2722" y="-235"/>
                <a:ext cx="283" cy="5188"/>
              </a:xfrm>
              <a:prstGeom prst="rightBrace">
                <a:avLst>
                  <a:gd name="adj1" fmla="val 59155"/>
                  <a:gd name="adj2" fmla="val 50000"/>
                </a:avLst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831" name="组合 17423"/>
            <p:cNvGrpSpPr/>
            <p:nvPr/>
          </p:nvGrpSpPr>
          <p:grpSpPr>
            <a:xfrm>
              <a:off x="3419" y="2841"/>
              <a:ext cx="595" cy="284"/>
              <a:chOff x="3419" y="2841"/>
              <a:chExt cx="595" cy="284"/>
            </a:xfrm>
          </p:grpSpPr>
          <p:sp>
            <p:nvSpPr>
              <p:cNvPr id="34832" name="直接连接符 17424"/>
              <p:cNvSpPr>
                <a:spLocks noChangeShapeType="1"/>
              </p:cNvSpPr>
              <p:nvPr/>
            </p:nvSpPr>
            <p:spPr bwMode="auto">
              <a:xfrm flipH="1">
                <a:off x="3711" y="2841"/>
                <a:ext cx="0" cy="28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3" name="直接连接符 17425"/>
              <p:cNvSpPr>
                <a:spLocks noChangeShapeType="1"/>
              </p:cNvSpPr>
              <p:nvPr/>
            </p:nvSpPr>
            <p:spPr bwMode="auto">
              <a:xfrm flipH="1">
                <a:off x="3784" y="2842"/>
                <a:ext cx="0" cy="28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4" name="直接连接符 17426"/>
              <p:cNvSpPr>
                <a:spLocks noChangeShapeType="1"/>
              </p:cNvSpPr>
              <p:nvPr/>
            </p:nvSpPr>
            <p:spPr bwMode="auto">
              <a:xfrm>
                <a:off x="3419" y="2982"/>
                <a:ext cx="283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5" name="直接连接符 17427"/>
              <p:cNvSpPr>
                <a:spLocks noChangeShapeType="1"/>
              </p:cNvSpPr>
              <p:nvPr/>
            </p:nvSpPr>
            <p:spPr bwMode="auto">
              <a:xfrm flipH="1">
                <a:off x="3787" y="2982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427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82" grpId="0"/>
      <p:bldP spid="112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 Box 6"/>
          <p:cNvSpPr txBox="1">
            <a:spLocks noChangeArrowheads="1"/>
          </p:cNvSpPr>
          <p:nvPr/>
        </p:nvSpPr>
        <p:spPr bwMode="auto">
          <a:xfrm>
            <a:off x="3660169" y="636552"/>
            <a:ext cx="652828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刻度尺要放正</a:t>
            </a:r>
            <a:r>
              <a:rPr lang="en-US" altLang="zh-CN" sz="2800" b="1">
                <a:latin typeface="宋体" panose="02010600030101010101" pitchFamily="2" charset="-122"/>
              </a:rPr>
              <a:t>;</a:t>
            </a:r>
            <a:r>
              <a:rPr lang="zh-CN" altLang="en-US" sz="2800" b="1">
                <a:latin typeface="宋体" panose="02010600030101010101" pitchFamily="2" charset="-122"/>
              </a:rPr>
              <a:t>有刻度的一边要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紧靠</a:t>
            </a:r>
            <a:r>
              <a:rPr lang="zh-CN" altLang="en-US" sz="2800" b="1">
                <a:latin typeface="宋体" panose="02010600030101010101" pitchFamily="2" charset="-122"/>
              </a:rPr>
              <a:t>被测物体，与所测长度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平行</a:t>
            </a:r>
            <a:r>
              <a:rPr lang="zh-CN" altLang="en-US" sz="2800" b="1">
                <a:latin typeface="宋体" panose="02010600030101010101" pitchFamily="2" charset="-122"/>
              </a:rPr>
              <a:t>，不能倾斜。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2673" name="Text Box 5"/>
          <p:cNvSpPr txBox="1">
            <a:spLocks noChangeArrowheads="1"/>
          </p:cNvSpPr>
          <p:nvPr/>
        </p:nvSpPr>
        <p:spPr bwMode="auto">
          <a:xfrm>
            <a:off x="1248418" y="726808"/>
            <a:ext cx="3262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）会放：</a:t>
            </a:r>
          </a:p>
        </p:txBody>
      </p:sp>
      <p:grpSp>
        <p:nvGrpSpPr>
          <p:cNvPr id="2" name="Group 397"/>
          <p:cNvGrpSpPr/>
          <p:nvPr/>
        </p:nvGrpSpPr>
        <p:grpSpPr>
          <a:xfrm>
            <a:off x="2317384" y="3733796"/>
            <a:ext cx="6014680" cy="1227180"/>
            <a:chOff x="952" y="895"/>
            <a:chExt cx="3888" cy="775"/>
          </a:xfrm>
        </p:grpSpPr>
        <p:sp>
          <p:nvSpPr>
            <p:cNvPr id="35844" name="AutoShape 398"/>
            <p:cNvSpPr>
              <a:spLocks noChangeArrowheads="1"/>
            </p:cNvSpPr>
            <p:nvPr/>
          </p:nvSpPr>
          <p:spPr bwMode="auto">
            <a:xfrm>
              <a:off x="1051" y="895"/>
              <a:ext cx="1638" cy="775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grpSp>
          <p:nvGrpSpPr>
            <p:cNvPr id="35845" name="Group 399"/>
            <p:cNvGrpSpPr/>
            <p:nvPr/>
          </p:nvGrpSpPr>
          <p:grpSpPr>
            <a:xfrm>
              <a:off x="952" y="1172"/>
              <a:ext cx="3888" cy="367"/>
              <a:chOff x="808" y="1328"/>
              <a:chExt cx="3888" cy="499"/>
            </a:xfrm>
          </p:grpSpPr>
          <p:sp>
            <p:nvSpPr>
              <p:cNvPr id="35846" name="AutoShape 400"/>
              <p:cNvSpPr>
                <a:spLocks noChangeArrowheads="1"/>
              </p:cNvSpPr>
              <p:nvPr/>
            </p:nvSpPr>
            <p:spPr bwMode="auto">
              <a:xfrm>
                <a:off x="808" y="1328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r>
                  <a:rPr lang="en-US" altLang="zh-CN" sz="1200" b="1">
                    <a:solidFill>
                      <a:srgbClr val="000000"/>
                    </a:solidFill>
                  </a:rPr>
                  <a:t>0 cm     1            2            3           4            5           6           7            8           9          10</a:t>
                </a:r>
                <a:r>
                  <a:rPr lang="en-US" altLang="zh-CN" sz="1200" b="1"/>
                  <a:t> </a:t>
                </a:r>
              </a:p>
            </p:txBody>
          </p:sp>
          <p:sp>
            <p:nvSpPr>
              <p:cNvPr id="35847" name="Line 401"/>
              <p:cNvSpPr>
                <a:spLocks noChangeShapeType="1"/>
              </p:cNvSpPr>
              <p:nvPr/>
            </p:nvSpPr>
            <p:spPr bwMode="auto">
              <a:xfrm flipH="1">
                <a:off x="89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8" name="Line 402"/>
              <p:cNvSpPr>
                <a:spLocks noChangeShapeType="1"/>
              </p:cNvSpPr>
              <p:nvPr/>
            </p:nvSpPr>
            <p:spPr bwMode="auto">
              <a:xfrm flipH="1">
                <a:off x="93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9" name="Line 403"/>
              <p:cNvSpPr>
                <a:spLocks noChangeShapeType="1"/>
              </p:cNvSpPr>
              <p:nvPr/>
            </p:nvSpPr>
            <p:spPr bwMode="auto">
              <a:xfrm flipH="1">
                <a:off x="97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0" name="Line 404"/>
              <p:cNvSpPr>
                <a:spLocks noChangeShapeType="1"/>
              </p:cNvSpPr>
              <p:nvPr/>
            </p:nvSpPr>
            <p:spPr bwMode="auto">
              <a:xfrm flipH="1">
                <a:off x="100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1" name="Line 405"/>
              <p:cNvSpPr>
                <a:spLocks noChangeShapeType="1"/>
              </p:cNvSpPr>
              <p:nvPr/>
            </p:nvSpPr>
            <p:spPr bwMode="auto">
              <a:xfrm flipH="1">
                <a:off x="104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2" name="Line 406"/>
              <p:cNvSpPr>
                <a:spLocks noChangeShapeType="1"/>
              </p:cNvSpPr>
              <p:nvPr/>
            </p:nvSpPr>
            <p:spPr bwMode="auto">
              <a:xfrm flipH="1">
                <a:off x="108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3" name="Line 407"/>
              <p:cNvSpPr>
                <a:spLocks noChangeShapeType="1"/>
              </p:cNvSpPr>
              <p:nvPr/>
            </p:nvSpPr>
            <p:spPr bwMode="auto">
              <a:xfrm flipH="1">
                <a:off x="108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4" name="Line 408"/>
              <p:cNvSpPr>
                <a:spLocks noChangeShapeType="1"/>
              </p:cNvSpPr>
              <p:nvPr/>
            </p:nvSpPr>
            <p:spPr bwMode="auto">
              <a:xfrm flipH="1">
                <a:off x="111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5" name="Line 409"/>
              <p:cNvSpPr>
                <a:spLocks noChangeShapeType="1"/>
              </p:cNvSpPr>
              <p:nvPr/>
            </p:nvSpPr>
            <p:spPr bwMode="auto">
              <a:xfrm flipH="1">
                <a:off x="115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6" name="Line 410"/>
              <p:cNvSpPr>
                <a:spLocks noChangeShapeType="1"/>
              </p:cNvSpPr>
              <p:nvPr/>
            </p:nvSpPr>
            <p:spPr bwMode="auto">
              <a:xfrm flipH="1">
                <a:off x="118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7" name="Line 411"/>
              <p:cNvSpPr>
                <a:spLocks noChangeShapeType="1"/>
              </p:cNvSpPr>
              <p:nvPr/>
            </p:nvSpPr>
            <p:spPr bwMode="auto">
              <a:xfrm flipH="1">
                <a:off x="122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8" name="Line 412"/>
              <p:cNvSpPr>
                <a:spLocks noChangeShapeType="1"/>
              </p:cNvSpPr>
              <p:nvPr/>
            </p:nvSpPr>
            <p:spPr bwMode="auto">
              <a:xfrm flipH="1">
                <a:off x="126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9" name="Line 413"/>
              <p:cNvSpPr>
                <a:spLocks noChangeShapeType="1"/>
              </p:cNvSpPr>
              <p:nvPr/>
            </p:nvSpPr>
            <p:spPr bwMode="auto">
              <a:xfrm flipH="1">
                <a:off x="126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0" name="Line 414"/>
              <p:cNvSpPr>
                <a:spLocks noChangeShapeType="1"/>
              </p:cNvSpPr>
              <p:nvPr/>
            </p:nvSpPr>
            <p:spPr bwMode="auto">
              <a:xfrm flipH="1">
                <a:off x="129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1" name="Line 415"/>
              <p:cNvSpPr>
                <a:spLocks noChangeShapeType="1"/>
              </p:cNvSpPr>
              <p:nvPr/>
            </p:nvSpPr>
            <p:spPr bwMode="auto">
              <a:xfrm flipH="1">
                <a:off x="133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2" name="Line 416"/>
              <p:cNvSpPr>
                <a:spLocks noChangeShapeType="1"/>
              </p:cNvSpPr>
              <p:nvPr/>
            </p:nvSpPr>
            <p:spPr bwMode="auto">
              <a:xfrm flipH="1">
                <a:off x="137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3" name="Line 417"/>
              <p:cNvSpPr>
                <a:spLocks noChangeShapeType="1"/>
              </p:cNvSpPr>
              <p:nvPr/>
            </p:nvSpPr>
            <p:spPr bwMode="auto">
              <a:xfrm flipH="1">
                <a:off x="140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4" name="Line 418"/>
              <p:cNvSpPr>
                <a:spLocks noChangeShapeType="1"/>
              </p:cNvSpPr>
              <p:nvPr/>
            </p:nvSpPr>
            <p:spPr bwMode="auto">
              <a:xfrm flipH="1">
                <a:off x="144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5" name="Line 419"/>
              <p:cNvSpPr>
                <a:spLocks noChangeShapeType="1"/>
              </p:cNvSpPr>
              <p:nvPr/>
            </p:nvSpPr>
            <p:spPr bwMode="auto">
              <a:xfrm flipH="1">
                <a:off x="144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6" name="Line 420"/>
              <p:cNvSpPr>
                <a:spLocks noChangeShapeType="1"/>
              </p:cNvSpPr>
              <p:nvPr/>
            </p:nvSpPr>
            <p:spPr bwMode="auto">
              <a:xfrm flipH="1">
                <a:off x="147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7" name="Line 421"/>
              <p:cNvSpPr>
                <a:spLocks noChangeShapeType="1"/>
              </p:cNvSpPr>
              <p:nvPr/>
            </p:nvSpPr>
            <p:spPr bwMode="auto">
              <a:xfrm flipH="1">
                <a:off x="151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8" name="Line 422"/>
              <p:cNvSpPr>
                <a:spLocks noChangeShapeType="1"/>
              </p:cNvSpPr>
              <p:nvPr/>
            </p:nvSpPr>
            <p:spPr bwMode="auto">
              <a:xfrm flipH="1">
                <a:off x="155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9" name="Line 423"/>
              <p:cNvSpPr>
                <a:spLocks noChangeShapeType="1"/>
              </p:cNvSpPr>
              <p:nvPr/>
            </p:nvSpPr>
            <p:spPr bwMode="auto">
              <a:xfrm flipH="1">
                <a:off x="158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70" name="Line 424"/>
              <p:cNvSpPr>
                <a:spLocks noChangeShapeType="1"/>
              </p:cNvSpPr>
              <p:nvPr/>
            </p:nvSpPr>
            <p:spPr bwMode="auto">
              <a:xfrm flipH="1">
                <a:off x="162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71" name="Line 425"/>
              <p:cNvSpPr>
                <a:spLocks noChangeShapeType="1"/>
              </p:cNvSpPr>
              <p:nvPr/>
            </p:nvSpPr>
            <p:spPr bwMode="auto">
              <a:xfrm flipH="1">
                <a:off x="162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72" name="Line 426"/>
              <p:cNvSpPr>
                <a:spLocks noChangeShapeType="1"/>
              </p:cNvSpPr>
              <p:nvPr/>
            </p:nvSpPr>
            <p:spPr bwMode="auto">
              <a:xfrm flipH="1">
                <a:off x="166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73" name="Line 427"/>
              <p:cNvSpPr>
                <a:spLocks noChangeShapeType="1"/>
              </p:cNvSpPr>
              <p:nvPr/>
            </p:nvSpPr>
            <p:spPr bwMode="auto">
              <a:xfrm flipH="1">
                <a:off x="169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74" name="Line 428"/>
              <p:cNvSpPr>
                <a:spLocks noChangeShapeType="1"/>
              </p:cNvSpPr>
              <p:nvPr/>
            </p:nvSpPr>
            <p:spPr bwMode="auto">
              <a:xfrm flipH="1">
                <a:off x="173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75" name="Line 429"/>
              <p:cNvSpPr>
                <a:spLocks noChangeShapeType="1"/>
              </p:cNvSpPr>
              <p:nvPr/>
            </p:nvSpPr>
            <p:spPr bwMode="auto">
              <a:xfrm flipH="1">
                <a:off x="176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76" name="Line 430"/>
              <p:cNvSpPr>
                <a:spLocks noChangeShapeType="1"/>
              </p:cNvSpPr>
              <p:nvPr/>
            </p:nvSpPr>
            <p:spPr bwMode="auto">
              <a:xfrm flipH="1">
                <a:off x="180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77" name="Line 431"/>
              <p:cNvSpPr>
                <a:spLocks noChangeShapeType="1"/>
              </p:cNvSpPr>
              <p:nvPr/>
            </p:nvSpPr>
            <p:spPr bwMode="auto">
              <a:xfrm flipH="1">
                <a:off x="180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78" name="Line 432"/>
              <p:cNvSpPr>
                <a:spLocks noChangeShapeType="1"/>
              </p:cNvSpPr>
              <p:nvPr/>
            </p:nvSpPr>
            <p:spPr bwMode="auto">
              <a:xfrm flipH="1">
                <a:off x="184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79" name="Line 433"/>
              <p:cNvSpPr>
                <a:spLocks noChangeShapeType="1"/>
              </p:cNvSpPr>
              <p:nvPr/>
            </p:nvSpPr>
            <p:spPr bwMode="auto">
              <a:xfrm flipH="1">
                <a:off x="187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0" name="Line 434"/>
              <p:cNvSpPr>
                <a:spLocks noChangeShapeType="1"/>
              </p:cNvSpPr>
              <p:nvPr/>
            </p:nvSpPr>
            <p:spPr bwMode="auto">
              <a:xfrm flipH="1">
                <a:off x="191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1" name="Line 435"/>
              <p:cNvSpPr>
                <a:spLocks noChangeShapeType="1"/>
              </p:cNvSpPr>
              <p:nvPr/>
            </p:nvSpPr>
            <p:spPr bwMode="auto">
              <a:xfrm flipH="1">
                <a:off x="195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2" name="Line 436"/>
              <p:cNvSpPr>
                <a:spLocks noChangeShapeType="1"/>
              </p:cNvSpPr>
              <p:nvPr/>
            </p:nvSpPr>
            <p:spPr bwMode="auto">
              <a:xfrm flipH="1">
                <a:off x="198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3" name="Line 437"/>
              <p:cNvSpPr>
                <a:spLocks noChangeShapeType="1"/>
              </p:cNvSpPr>
              <p:nvPr/>
            </p:nvSpPr>
            <p:spPr bwMode="auto">
              <a:xfrm flipH="1">
                <a:off x="198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4" name="Line 438"/>
              <p:cNvSpPr>
                <a:spLocks noChangeShapeType="1"/>
              </p:cNvSpPr>
              <p:nvPr/>
            </p:nvSpPr>
            <p:spPr bwMode="auto">
              <a:xfrm flipH="1">
                <a:off x="202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5" name="Line 439"/>
              <p:cNvSpPr>
                <a:spLocks noChangeShapeType="1"/>
              </p:cNvSpPr>
              <p:nvPr/>
            </p:nvSpPr>
            <p:spPr bwMode="auto">
              <a:xfrm flipH="1">
                <a:off x="205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6" name="Line 440"/>
              <p:cNvSpPr>
                <a:spLocks noChangeShapeType="1"/>
              </p:cNvSpPr>
              <p:nvPr/>
            </p:nvSpPr>
            <p:spPr bwMode="auto">
              <a:xfrm flipH="1">
                <a:off x="209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7" name="Line 441"/>
              <p:cNvSpPr>
                <a:spLocks noChangeShapeType="1"/>
              </p:cNvSpPr>
              <p:nvPr/>
            </p:nvSpPr>
            <p:spPr bwMode="auto">
              <a:xfrm flipH="1">
                <a:off x="213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8" name="Line 442"/>
              <p:cNvSpPr>
                <a:spLocks noChangeShapeType="1"/>
              </p:cNvSpPr>
              <p:nvPr/>
            </p:nvSpPr>
            <p:spPr bwMode="auto">
              <a:xfrm flipH="1">
                <a:off x="216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9" name="Line 443"/>
              <p:cNvSpPr>
                <a:spLocks noChangeShapeType="1"/>
              </p:cNvSpPr>
              <p:nvPr/>
            </p:nvSpPr>
            <p:spPr bwMode="auto">
              <a:xfrm flipH="1">
                <a:off x="216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0" name="Line 444"/>
              <p:cNvSpPr>
                <a:spLocks noChangeShapeType="1"/>
              </p:cNvSpPr>
              <p:nvPr/>
            </p:nvSpPr>
            <p:spPr bwMode="auto">
              <a:xfrm flipH="1">
                <a:off x="220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1" name="Line 445"/>
              <p:cNvSpPr>
                <a:spLocks noChangeShapeType="1"/>
              </p:cNvSpPr>
              <p:nvPr/>
            </p:nvSpPr>
            <p:spPr bwMode="auto">
              <a:xfrm flipH="1">
                <a:off x="223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2" name="Line 446"/>
              <p:cNvSpPr>
                <a:spLocks noChangeShapeType="1"/>
              </p:cNvSpPr>
              <p:nvPr/>
            </p:nvSpPr>
            <p:spPr bwMode="auto">
              <a:xfrm flipH="1">
                <a:off x="227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3" name="Line 447"/>
              <p:cNvSpPr>
                <a:spLocks noChangeShapeType="1"/>
              </p:cNvSpPr>
              <p:nvPr/>
            </p:nvSpPr>
            <p:spPr bwMode="auto">
              <a:xfrm flipH="1">
                <a:off x="231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4" name="Line 448"/>
              <p:cNvSpPr>
                <a:spLocks noChangeShapeType="1"/>
              </p:cNvSpPr>
              <p:nvPr/>
            </p:nvSpPr>
            <p:spPr bwMode="auto">
              <a:xfrm flipH="1">
                <a:off x="2348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5" name="Line 449"/>
              <p:cNvSpPr>
                <a:spLocks noChangeShapeType="1"/>
              </p:cNvSpPr>
              <p:nvPr/>
            </p:nvSpPr>
            <p:spPr bwMode="auto">
              <a:xfrm flipH="1">
                <a:off x="2348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6" name="Line 450"/>
              <p:cNvSpPr>
                <a:spLocks noChangeShapeType="1"/>
              </p:cNvSpPr>
              <p:nvPr/>
            </p:nvSpPr>
            <p:spPr bwMode="auto">
              <a:xfrm flipH="1">
                <a:off x="238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7" name="Line 451"/>
              <p:cNvSpPr>
                <a:spLocks noChangeShapeType="1"/>
              </p:cNvSpPr>
              <p:nvPr/>
            </p:nvSpPr>
            <p:spPr bwMode="auto">
              <a:xfrm flipH="1">
                <a:off x="242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8" name="Line 452"/>
              <p:cNvSpPr>
                <a:spLocks noChangeShapeType="1"/>
              </p:cNvSpPr>
              <p:nvPr/>
            </p:nvSpPr>
            <p:spPr bwMode="auto">
              <a:xfrm flipH="1">
                <a:off x="245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9" name="Line 453"/>
              <p:cNvSpPr>
                <a:spLocks noChangeShapeType="1"/>
              </p:cNvSpPr>
              <p:nvPr/>
            </p:nvSpPr>
            <p:spPr bwMode="auto">
              <a:xfrm flipH="1">
                <a:off x="249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0" name="Line 454"/>
              <p:cNvSpPr>
                <a:spLocks noChangeShapeType="1"/>
              </p:cNvSpPr>
              <p:nvPr/>
            </p:nvSpPr>
            <p:spPr bwMode="auto">
              <a:xfrm flipH="1">
                <a:off x="252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1" name="Line 455"/>
              <p:cNvSpPr>
                <a:spLocks noChangeShapeType="1"/>
              </p:cNvSpPr>
              <p:nvPr/>
            </p:nvSpPr>
            <p:spPr bwMode="auto">
              <a:xfrm flipH="1">
                <a:off x="252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2" name="Line 456"/>
              <p:cNvSpPr>
                <a:spLocks noChangeShapeType="1"/>
              </p:cNvSpPr>
              <p:nvPr/>
            </p:nvSpPr>
            <p:spPr bwMode="auto">
              <a:xfrm flipH="1">
                <a:off x="256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3" name="Line 457"/>
              <p:cNvSpPr>
                <a:spLocks noChangeShapeType="1"/>
              </p:cNvSpPr>
              <p:nvPr/>
            </p:nvSpPr>
            <p:spPr bwMode="auto">
              <a:xfrm flipH="1">
                <a:off x="260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4" name="Line 458"/>
              <p:cNvSpPr>
                <a:spLocks noChangeShapeType="1"/>
              </p:cNvSpPr>
              <p:nvPr/>
            </p:nvSpPr>
            <p:spPr bwMode="auto">
              <a:xfrm flipH="1">
                <a:off x="263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5" name="Line 459"/>
              <p:cNvSpPr>
                <a:spLocks noChangeShapeType="1"/>
              </p:cNvSpPr>
              <p:nvPr/>
            </p:nvSpPr>
            <p:spPr bwMode="auto">
              <a:xfrm flipH="1">
                <a:off x="267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6" name="Line 460"/>
              <p:cNvSpPr>
                <a:spLocks noChangeShapeType="1"/>
              </p:cNvSpPr>
              <p:nvPr/>
            </p:nvSpPr>
            <p:spPr bwMode="auto">
              <a:xfrm flipH="1">
                <a:off x="271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7" name="Line 461"/>
              <p:cNvSpPr>
                <a:spLocks noChangeShapeType="1"/>
              </p:cNvSpPr>
              <p:nvPr/>
            </p:nvSpPr>
            <p:spPr bwMode="auto">
              <a:xfrm flipH="1">
                <a:off x="271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8" name="Line 462"/>
              <p:cNvSpPr>
                <a:spLocks noChangeShapeType="1"/>
              </p:cNvSpPr>
              <p:nvPr/>
            </p:nvSpPr>
            <p:spPr bwMode="auto">
              <a:xfrm flipH="1">
                <a:off x="274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9" name="Line 463"/>
              <p:cNvSpPr>
                <a:spLocks noChangeShapeType="1"/>
              </p:cNvSpPr>
              <p:nvPr/>
            </p:nvSpPr>
            <p:spPr bwMode="auto">
              <a:xfrm flipH="1">
                <a:off x="278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0" name="Line 464"/>
              <p:cNvSpPr>
                <a:spLocks noChangeShapeType="1"/>
              </p:cNvSpPr>
              <p:nvPr/>
            </p:nvSpPr>
            <p:spPr bwMode="auto">
              <a:xfrm flipH="1">
                <a:off x="281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1" name="Line 465"/>
              <p:cNvSpPr>
                <a:spLocks noChangeShapeType="1"/>
              </p:cNvSpPr>
              <p:nvPr/>
            </p:nvSpPr>
            <p:spPr bwMode="auto">
              <a:xfrm flipH="1">
                <a:off x="285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2" name="Line 466"/>
              <p:cNvSpPr>
                <a:spLocks noChangeShapeType="1"/>
              </p:cNvSpPr>
              <p:nvPr/>
            </p:nvSpPr>
            <p:spPr bwMode="auto">
              <a:xfrm flipH="1">
                <a:off x="289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3" name="Line 467"/>
              <p:cNvSpPr>
                <a:spLocks noChangeShapeType="1"/>
              </p:cNvSpPr>
              <p:nvPr/>
            </p:nvSpPr>
            <p:spPr bwMode="auto">
              <a:xfrm flipH="1">
                <a:off x="289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4" name="Line 468"/>
              <p:cNvSpPr>
                <a:spLocks noChangeShapeType="1"/>
              </p:cNvSpPr>
              <p:nvPr/>
            </p:nvSpPr>
            <p:spPr bwMode="auto">
              <a:xfrm flipH="1">
                <a:off x="292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5" name="Line 469"/>
              <p:cNvSpPr>
                <a:spLocks noChangeShapeType="1"/>
              </p:cNvSpPr>
              <p:nvPr/>
            </p:nvSpPr>
            <p:spPr bwMode="auto">
              <a:xfrm flipH="1">
                <a:off x="296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6" name="Line 470"/>
              <p:cNvSpPr>
                <a:spLocks noChangeShapeType="1"/>
              </p:cNvSpPr>
              <p:nvPr/>
            </p:nvSpPr>
            <p:spPr bwMode="auto">
              <a:xfrm flipH="1">
                <a:off x="300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7" name="Line 471"/>
              <p:cNvSpPr>
                <a:spLocks noChangeShapeType="1"/>
              </p:cNvSpPr>
              <p:nvPr/>
            </p:nvSpPr>
            <p:spPr bwMode="auto">
              <a:xfrm flipH="1">
                <a:off x="303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8" name="Line 472"/>
              <p:cNvSpPr>
                <a:spLocks noChangeShapeType="1"/>
              </p:cNvSpPr>
              <p:nvPr/>
            </p:nvSpPr>
            <p:spPr bwMode="auto">
              <a:xfrm flipH="1">
                <a:off x="307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9" name="Line 473"/>
              <p:cNvSpPr>
                <a:spLocks noChangeShapeType="1"/>
              </p:cNvSpPr>
              <p:nvPr/>
            </p:nvSpPr>
            <p:spPr bwMode="auto">
              <a:xfrm flipH="1">
                <a:off x="307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0" name="Line 474"/>
              <p:cNvSpPr>
                <a:spLocks noChangeShapeType="1"/>
              </p:cNvSpPr>
              <p:nvPr/>
            </p:nvSpPr>
            <p:spPr bwMode="auto">
              <a:xfrm flipH="1">
                <a:off x="310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1" name="Line 475"/>
              <p:cNvSpPr>
                <a:spLocks noChangeShapeType="1"/>
              </p:cNvSpPr>
              <p:nvPr/>
            </p:nvSpPr>
            <p:spPr bwMode="auto">
              <a:xfrm flipH="1">
                <a:off x="314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2" name="Line 476"/>
              <p:cNvSpPr>
                <a:spLocks noChangeShapeType="1"/>
              </p:cNvSpPr>
              <p:nvPr/>
            </p:nvSpPr>
            <p:spPr bwMode="auto">
              <a:xfrm flipH="1">
                <a:off x="318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3" name="Line 477"/>
              <p:cNvSpPr>
                <a:spLocks noChangeShapeType="1"/>
              </p:cNvSpPr>
              <p:nvPr/>
            </p:nvSpPr>
            <p:spPr bwMode="auto">
              <a:xfrm flipH="1">
                <a:off x="321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4" name="Line 478"/>
              <p:cNvSpPr>
                <a:spLocks noChangeShapeType="1"/>
              </p:cNvSpPr>
              <p:nvPr/>
            </p:nvSpPr>
            <p:spPr bwMode="auto">
              <a:xfrm flipH="1">
                <a:off x="325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5" name="Line 479"/>
              <p:cNvSpPr>
                <a:spLocks noChangeShapeType="1"/>
              </p:cNvSpPr>
              <p:nvPr/>
            </p:nvSpPr>
            <p:spPr bwMode="auto">
              <a:xfrm flipH="1">
                <a:off x="325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6" name="Line 480"/>
              <p:cNvSpPr>
                <a:spLocks noChangeShapeType="1"/>
              </p:cNvSpPr>
              <p:nvPr/>
            </p:nvSpPr>
            <p:spPr bwMode="auto">
              <a:xfrm flipH="1">
                <a:off x="328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7" name="Line 481"/>
              <p:cNvSpPr>
                <a:spLocks noChangeShapeType="1"/>
              </p:cNvSpPr>
              <p:nvPr/>
            </p:nvSpPr>
            <p:spPr bwMode="auto">
              <a:xfrm flipH="1">
                <a:off x="332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8" name="Line 482"/>
              <p:cNvSpPr>
                <a:spLocks noChangeShapeType="1"/>
              </p:cNvSpPr>
              <p:nvPr/>
            </p:nvSpPr>
            <p:spPr bwMode="auto">
              <a:xfrm flipH="1">
                <a:off x="336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9" name="Line 483"/>
              <p:cNvSpPr>
                <a:spLocks noChangeShapeType="1"/>
              </p:cNvSpPr>
              <p:nvPr/>
            </p:nvSpPr>
            <p:spPr bwMode="auto">
              <a:xfrm flipH="1">
                <a:off x="339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0" name="Line 484"/>
              <p:cNvSpPr>
                <a:spLocks noChangeShapeType="1"/>
              </p:cNvSpPr>
              <p:nvPr/>
            </p:nvSpPr>
            <p:spPr bwMode="auto">
              <a:xfrm flipH="1">
                <a:off x="343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1" name="Line 485"/>
              <p:cNvSpPr>
                <a:spLocks noChangeShapeType="1"/>
              </p:cNvSpPr>
              <p:nvPr/>
            </p:nvSpPr>
            <p:spPr bwMode="auto">
              <a:xfrm flipH="1">
                <a:off x="343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2" name="Line 486"/>
              <p:cNvSpPr>
                <a:spLocks noChangeShapeType="1"/>
              </p:cNvSpPr>
              <p:nvPr/>
            </p:nvSpPr>
            <p:spPr bwMode="auto">
              <a:xfrm flipH="1">
                <a:off x="347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3" name="Line 487"/>
              <p:cNvSpPr>
                <a:spLocks noChangeShapeType="1"/>
              </p:cNvSpPr>
              <p:nvPr/>
            </p:nvSpPr>
            <p:spPr bwMode="auto">
              <a:xfrm flipH="1">
                <a:off x="350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4" name="Line 488"/>
              <p:cNvSpPr>
                <a:spLocks noChangeShapeType="1"/>
              </p:cNvSpPr>
              <p:nvPr/>
            </p:nvSpPr>
            <p:spPr bwMode="auto">
              <a:xfrm flipH="1">
                <a:off x="354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5" name="Line 489"/>
              <p:cNvSpPr>
                <a:spLocks noChangeShapeType="1"/>
              </p:cNvSpPr>
              <p:nvPr/>
            </p:nvSpPr>
            <p:spPr bwMode="auto">
              <a:xfrm flipH="1">
                <a:off x="357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6" name="Line 490"/>
              <p:cNvSpPr>
                <a:spLocks noChangeShapeType="1"/>
              </p:cNvSpPr>
              <p:nvPr/>
            </p:nvSpPr>
            <p:spPr bwMode="auto">
              <a:xfrm flipH="1">
                <a:off x="361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7" name="Line 491"/>
              <p:cNvSpPr>
                <a:spLocks noChangeShapeType="1"/>
              </p:cNvSpPr>
              <p:nvPr/>
            </p:nvSpPr>
            <p:spPr bwMode="auto">
              <a:xfrm flipH="1">
                <a:off x="361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8" name="Line 492"/>
              <p:cNvSpPr>
                <a:spLocks noChangeShapeType="1"/>
              </p:cNvSpPr>
              <p:nvPr/>
            </p:nvSpPr>
            <p:spPr bwMode="auto">
              <a:xfrm flipH="1">
                <a:off x="365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9" name="Line 493"/>
              <p:cNvSpPr>
                <a:spLocks noChangeShapeType="1"/>
              </p:cNvSpPr>
              <p:nvPr/>
            </p:nvSpPr>
            <p:spPr bwMode="auto">
              <a:xfrm flipH="1">
                <a:off x="368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0" name="Line 494"/>
              <p:cNvSpPr>
                <a:spLocks noChangeShapeType="1"/>
              </p:cNvSpPr>
              <p:nvPr/>
            </p:nvSpPr>
            <p:spPr bwMode="auto">
              <a:xfrm flipH="1">
                <a:off x="372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1" name="Line 495"/>
              <p:cNvSpPr>
                <a:spLocks noChangeShapeType="1"/>
              </p:cNvSpPr>
              <p:nvPr/>
            </p:nvSpPr>
            <p:spPr bwMode="auto">
              <a:xfrm flipH="1">
                <a:off x="376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2" name="Line 496"/>
              <p:cNvSpPr>
                <a:spLocks noChangeShapeType="1"/>
              </p:cNvSpPr>
              <p:nvPr/>
            </p:nvSpPr>
            <p:spPr bwMode="auto">
              <a:xfrm flipH="1">
                <a:off x="379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943" name="Group 497"/>
              <p:cNvGrpSpPr/>
              <p:nvPr/>
            </p:nvGrpSpPr>
            <p:grpSpPr>
              <a:xfrm>
                <a:off x="3796" y="1379"/>
                <a:ext cx="145" cy="118"/>
                <a:chOff x="3963" y="2822"/>
                <a:chExt cx="145" cy="118"/>
              </a:xfrm>
            </p:grpSpPr>
            <p:sp>
              <p:nvSpPr>
                <p:cNvPr id="35944" name="Line 498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45" name="Line 499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46" name="Line 500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47" name="Line 501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48" name="Line 502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949" name="Line 503"/>
              <p:cNvSpPr>
                <a:spLocks noChangeShapeType="1"/>
              </p:cNvSpPr>
              <p:nvPr/>
            </p:nvSpPr>
            <p:spPr bwMode="auto">
              <a:xfrm flipH="1">
                <a:off x="397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0" name="Line 504"/>
              <p:cNvSpPr>
                <a:spLocks noChangeShapeType="1"/>
              </p:cNvSpPr>
              <p:nvPr/>
            </p:nvSpPr>
            <p:spPr bwMode="auto">
              <a:xfrm flipH="1">
                <a:off x="397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1" name="Line 505"/>
              <p:cNvSpPr>
                <a:spLocks noChangeShapeType="1"/>
              </p:cNvSpPr>
              <p:nvPr/>
            </p:nvSpPr>
            <p:spPr bwMode="auto">
              <a:xfrm flipH="1">
                <a:off x="401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2" name="Line 506"/>
              <p:cNvSpPr>
                <a:spLocks noChangeShapeType="1"/>
              </p:cNvSpPr>
              <p:nvPr/>
            </p:nvSpPr>
            <p:spPr bwMode="auto">
              <a:xfrm flipH="1">
                <a:off x="404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3" name="Line 507"/>
              <p:cNvSpPr>
                <a:spLocks noChangeShapeType="1"/>
              </p:cNvSpPr>
              <p:nvPr/>
            </p:nvSpPr>
            <p:spPr bwMode="auto">
              <a:xfrm flipH="1">
                <a:off x="408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4" name="Line 508"/>
              <p:cNvSpPr>
                <a:spLocks noChangeShapeType="1"/>
              </p:cNvSpPr>
              <p:nvPr/>
            </p:nvSpPr>
            <p:spPr bwMode="auto">
              <a:xfrm flipH="1">
                <a:off x="412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955" name="Group 509"/>
              <p:cNvGrpSpPr/>
              <p:nvPr/>
            </p:nvGrpSpPr>
            <p:grpSpPr>
              <a:xfrm>
                <a:off x="4156" y="1379"/>
                <a:ext cx="145" cy="118"/>
                <a:chOff x="3963" y="2822"/>
                <a:chExt cx="145" cy="118"/>
              </a:xfrm>
            </p:grpSpPr>
            <p:sp>
              <p:nvSpPr>
                <p:cNvPr id="35956" name="Line 510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57" name="Line 511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58" name="Line 512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59" name="Line 513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60" name="Line 514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961" name="Line 515"/>
              <p:cNvSpPr>
                <a:spLocks noChangeShapeType="1"/>
              </p:cNvSpPr>
              <p:nvPr/>
            </p:nvSpPr>
            <p:spPr bwMode="auto">
              <a:xfrm flipH="1">
                <a:off x="433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962" name="Group 516"/>
              <p:cNvGrpSpPr/>
              <p:nvPr/>
            </p:nvGrpSpPr>
            <p:grpSpPr>
              <a:xfrm>
                <a:off x="4336" y="1379"/>
                <a:ext cx="145" cy="118"/>
                <a:chOff x="3963" y="2822"/>
                <a:chExt cx="145" cy="118"/>
              </a:xfrm>
            </p:grpSpPr>
            <p:sp>
              <p:nvSpPr>
                <p:cNvPr id="35963" name="Line 517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64" name="Line 518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65" name="Line 519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66" name="Line 520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67" name="Line 521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968" name="Line 522"/>
              <p:cNvSpPr>
                <a:spLocks noChangeShapeType="1"/>
              </p:cNvSpPr>
              <p:nvPr/>
            </p:nvSpPr>
            <p:spPr bwMode="auto">
              <a:xfrm flipH="1">
                <a:off x="451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950"/>
          <p:cNvGrpSpPr/>
          <p:nvPr/>
        </p:nvGrpSpPr>
        <p:grpSpPr>
          <a:xfrm>
            <a:off x="2037383" y="5323588"/>
            <a:ext cx="6245181" cy="1227180"/>
            <a:chOff x="476" y="2659"/>
            <a:chExt cx="4037" cy="775"/>
          </a:xfrm>
        </p:grpSpPr>
        <p:sp>
          <p:nvSpPr>
            <p:cNvPr id="35970" name="AutoShape 652"/>
            <p:cNvSpPr>
              <a:spLocks noChangeArrowheads="1"/>
            </p:cNvSpPr>
            <p:nvPr/>
          </p:nvSpPr>
          <p:spPr bwMode="auto">
            <a:xfrm>
              <a:off x="775" y="2659"/>
              <a:ext cx="1638" cy="775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35971" name="AutoShape 650"/>
            <p:cNvSpPr>
              <a:spLocks noChangeArrowheads="1"/>
            </p:cNvSpPr>
            <p:nvPr/>
          </p:nvSpPr>
          <p:spPr bwMode="auto">
            <a:xfrm>
              <a:off x="476" y="2967"/>
              <a:ext cx="4037" cy="282"/>
            </a:xfrm>
            <a:prstGeom prst="cube">
              <a:avLst>
                <a:gd name="adj" fmla="val 66912"/>
              </a:avLst>
            </a:prstGeom>
            <a:solidFill>
              <a:srgbClr val="FFCC00"/>
            </a:solidFill>
            <a:ln w="317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grpSp>
          <p:nvGrpSpPr>
            <p:cNvPr id="35972" name="Group 815"/>
            <p:cNvGrpSpPr/>
            <p:nvPr/>
          </p:nvGrpSpPr>
          <p:grpSpPr>
            <a:xfrm>
              <a:off x="693" y="2981"/>
              <a:ext cx="3697" cy="16"/>
              <a:chOff x="793" y="3884"/>
              <a:chExt cx="3697" cy="21"/>
            </a:xfrm>
          </p:grpSpPr>
          <p:sp>
            <p:nvSpPr>
              <p:cNvPr id="35973" name="Line 655"/>
              <p:cNvSpPr>
                <a:spLocks noChangeShapeType="1"/>
              </p:cNvSpPr>
              <p:nvPr/>
            </p:nvSpPr>
            <p:spPr bwMode="auto">
              <a:xfrm rot="2700000" flipH="1">
                <a:off x="836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4" name="Line 656"/>
              <p:cNvSpPr>
                <a:spLocks noChangeShapeType="1"/>
              </p:cNvSpPr>
              <p:nvPr/>
            </p:nvSpPr>
            <p:spPr bwMode="auto">
              <a:xfrm rot="2700000" flipH="1">
                <a:off x="87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5" name="Line 657"/>
              <p:cNvSpPr>
                <a:spLocks noChangeShapeType="1"/>
              </p:cNvSpPr>
              <p:nvPr/>
            </p:nvSpPr>
            <p:spPr bwMode="auto">
              <a:xfrm rot="2700000" flipH="1">
                <a:off x="90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6" name="Line 658"/>
              <p:cNvSpPr>
                <a:spLocks noChangeShapeType="1"/>
              </p:cNvSpPr>
              <p:nvPr/>
            </p:nvSpPr>
            <p:spPr bwMode="auto">
              <a:xfrm rot="2700000" flipH="1">
                <a:off x="94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7" name="Line 659"/>
              <p:cNvSpPr>
                <a:spLocks noChangeShapeType="1"/>
              </p:cNvSpPr>
              <p:nvPr/>
            </p:nvSpPr>
            <p:spPr bwMode="auto">
              <a:xfrm rot="2700000" flipH="1">
                <a:off x="98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8" name="Line 660"/>
              <p:cNvSpPr>
                <a:spLocks noChangeShapeType="1"/>
              </p:cNvSpPr>
              <p:nvPr/>
            </p:nvSpPr>
            <p:spPr bwMode="auto">
              <a:xfrm rot="2700000" flipH="1">
                <a:off x="1017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9" name="Line 661"/>
              <p:cNvSpPr>
                <a:spLocks noChangeShapeType="1"/>
              </p:cNvSpPr>
              <p:nvPr/>
            </p:nvSpPr>
            <p:spPr bwMode="auto">
              <a:xfrm rot="2700000" flipH="1">
                <a:off x="1017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0" name="Line 662"/>
              <p:cNvSpPr>
                <a:spLocks noChangeShapeType="1"/>
              </p:cNvSpPr>
              <p:nvPr/>
            </p:nvSpPr>
            <p:spPr bwMode="auto">
              <a:xfrm rot="2700000" flipH="1">
                <a:off x="105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1" name="Line 663"/>
              <p:cNvSpPr>
                <a:spLocks noChangeShapeType="1"/>
              </p:cNvSpPr>
              <p:nvPr/>
            </p:nvSpPr>
            <p:spPr bwMode="auto">
              <a:xfrm rot="2700000" flipH="1">
                <a:off x="1089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2" name="Line 664"/>
              <p:cNvSpPr>
                <a:spLocks noChangeShapeType="1"/>
              </p:cNvSpPr>
              <p:nvPr/>
            </p:nvSpPr>
            <p:spPr bwMode="auto">
              <a:xfrm rot="2700000" flipH="1">
                <a:off x="112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3" name="Line 665"/>
              <p:cNvSpPr>
                <a:spLocks noChangeShapeType="1"/>
              </p:cNvSpPr>
              <p:nvPr/>
            </p:nvSpPr>
            <p:spPr bwMode="auto">
              <a:xfrm rot="2700000" flipH="1">
                <a:off x="116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4" name="Line 666"/>
              <p:cNvSpPr>
                <a:spLocks noChangeShapeType="1"/>
              </p:cNvSpPr>
              <p:nvPr/>
            </p:nvSpPr>
            <p:spPr bwMode="auto">
              <a:xfrm rot="2700000" flipH="1">
                <a:off x="1198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5" name="Line 667"/>
              <p:cNvSpPr>
                <a:spLocks noChangeShapeType="1"/>
              </p:cNvSpPr>
              <p:nvPr/>
            </p:nvSpPr>
            <p:spPr bwMode="auto">
              <a:xfrm rot="2700000" flipH="1">
                <a:off x="1198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6" name="Line 668"/>
              <p:cNvSpPr>
                <a:spLocks noChangeShapeType="1"/>
              </p:cNvSpPr>
              <p:nvPr/>
            </p:nvSpPr>
            <p:spPr bwMode="auto">
              <a:xfrm rot="2700000" flipH="1">
                <a:off x="123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7" name="Line 669"/>
              <p:cNvSpPr>
                <a:spLocks noChangeShapeType="1"/>
              </p:cNvSpPr>
              <p:nvPr/>
            </p:nvSpPr>
            <p:spPr bwMode="auto">
              <a:xfrm rot="2700000" flipH="1">
                <a:off x="127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8" name="Line 670"/>
              <p:cNvSpPr>
                <a:spLocks noChangeShapeType="1"/>
              </p:cNvSpPr>
              <p:nvPr/>
            </p:nvSpPr>
            <p:spPr bwMode="auto">
              <a:xfrm rot="2700000" flipH="1">
                <a:off x="130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9" name="Line 671"/>
              <p:cNvSpPr>
                <a:spLocks noChangeShapeType="1"/>
              </p:cNvSpPr>
              <p:nvPr/>
            </p:nvSpPr>
            <p:spPr bwMode="auto">
              <a:xfrm rot="2700000" flipH="1">
                <a:off x="134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0" name="Line 672"/>
              <p:cNvSpPr>
                <a:spLocks noChangeShapeType="1"/>
              </p:cNvSpPr>
              <p:nvPr/>
            </p:nvSpPr>
            <p:spPr bwMode="auto">
              <a:xfrm rot="2700000" flipH="1">
                <a:off x="1379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1" name="Line 673"/>
              <p:cNvSpPr>
                <a:spLocks noChangeShapeType="1"/>
              </p:cNvSpPr>
              <p:nvPr/>
            </p:nvSpPr>
            <p:spPr bwMode="auto">
              <a:xfrm rot="2700000" flipH="1">
                <a:off x="1379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2" name="Line 674"/>
              <p:cNvSpPr>
                <a:spLocks noChangeShapeType="1"/>
              </p:cNvSpPr>
              <p:nvPr/>
            </p:nvSpPr>
            <p:spPr bwMode="auto">
              <a:xfrm rot="2700000" flipH="1">
                <a:off x="141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3" name="Line 675"/>
              <p:cNvSpPr>
                <a:spLocks noChangeShapeType="1"/>
              </p:cNvSpPr>
              <p:nvPr/>
            </p:nvSpPr>
            <p:spPr bwMode="auto">
              <a:xfrm rot="2700000" flipH="1">
                <a:off x="145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4" name="Line 676"/>
              <p:cNvSpPr>
                <a:spLocks noChangeShapeType="1"/>
              </p:cNvSpPr>
              <p:nvPr/>
            </p:nvSpPr>
            <p:spPr bwMode="auto">
              <a:xfrm rot="2700000" flipH="1">
                <a:off x="148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5" name="Line 677"/>
              <p:cNvSpPr>
                <a:spLocks noChangeShapeType="1"/>
              </p:cNvSpPr>
              <p:nvPr/>
            </p:nvSpPr>
            <p:spPr bwMode="auto">
              <a:xfrm rot="2700000" flipH="1">
                <a:off x="152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6" name="Line 678"/>
              <p:cNvSpPr>
                <a:spLocks noChangeShapeType="1"/>
              </p:cNvSpPr>
              <p:nvPr/>
            </p:nvSpPr>
            <p:spPr bwMode="auto">
              <a:xfrm rot="2700000" flipH="1">
                <a:off x="1560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7" name="Line 679"/>
              <p:cNvSpPr>
                <a:spLocks noChangeShapeType="1"/>
              </p:cNvSpPr>
              <p:nvPr/>
            </p:nvSpPr>
            <p:spPr bwMode="auto">
              <a:xfrm rot="2700000" flipH="1">
                <a:off x="1561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8" name="Line 680"/>
              <p:cNvSpPr>
                <a:spLocks noChangeShapeType="1"/>
              </p:cNvSpPr>
              <p:nvPr/>
            </p:nvSpPr>
            <p:spPr bwMode="auto">
              <a:xfrm rot="2700000" flipH="1">
                <a:off x="159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9" name="Line 681"/>
              <p:cNvSpPr>
                <a:spLocks noChangeShapeType="1"/>
              </p:cNvSpPr>
              <p:nvPr/>
            </p:nvSpPr>
            <p:spPr bwMode="auto">
              <a:xfrm rot="2700000" flipH="1">
                <a:off x="163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0" name="Line 682"/>
              <p:cNvSpPr>
                <a:spLocks noChangeShapeType="1"/>
              </p:cNvSpPr>
              <p:nvPr/>
            </p:nvSpPr>
            <p:spPr bwMode="auto">
              <a:xfrm rot="2700000" flipH="1">
                <a:off x="167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1" name="Line 683"/>
              <p:cNvSpPr>
                <a:spLocks noChangeShapeType="1"/>
              </p:cNvSpPr>
              <p:nvPr/>
            </p:nvSpPr>
            <p:spPr bwMode="auto">
              <a:xfrm rot="2700000" flipH="1">
                <a:off x="170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2" name="Line 684"/>
              <p:cNvSpPr>
                <a:spLocks noChangeShapeType="1"/>
              </p:cNvSpPr>
              <p:nvPr/>
            </p:nvSpPr>
            <p:spPr bwMode="auto">
              <a:xfrm rot="2700000" flipH="1">
                <a:off x="1742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3" name="Line 685"/>
              <p:cNvSpPr>
                <a:spLocks noChangeShapeType="1"/>
              </p:cNvSpPr>
              <p:nvPr/>
            </p:nvSpPr>
            <p:spPr bwMode="auto">
              <a:xfrm rot="2700000" flipH="1">
                <a:off x="1742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4" name="Line 686"/>
              <p:cNvSpPr>
                <a:spLocks noChangeShapeType="1"/>
              </p:cNvSpPr>
              <p:nvPr/>
            </p:nvSpPr>
            <p:spPr bwMode="auto">
              <a:xfrm rot="2700000" flipH="1">
                <a:off x="177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5" name="Line 687"/>
              <p:cNvSpPr>
                <a:spLocks noChangeShapeType="1"/>
              </p:cNvSpPr>
              <p:nvPr/>
            </p:nvSpPr>
            <p:spPr bwMode="auto">
              <a:xfrm rot="2700000" flipH="1">
                <a:off x="181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6" name="Line 688"/>
              <p:cNvSpPr>
                <a:spLocks noChangeShapeType="1"/>
              </p:cNvSpPr>
              <p:nvPr/>
            </p:nvSpPr>
            <p:spPr bwMode="auto">
              <a:xfrm rot="2700000" flipH="1">
                <a:off x="185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7" name="Line 689"/>
              <p:cNvSpPr>
                <a:spLocks noChangeShapeType="1"/>
              </p:cNvSpPr>
              <p:nvPr/>
            </p:nvSpPr>
            <p:spPr bwMode="auto">
              <a:xfrm rot="2700000" flipH="1">
                <a:off x="188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8" name="Line 690"/>
              <p:cNvSpPr>
                <a:spLocks noChangeShapeType="1"/>
              </p:cNvSpPr>
              <p:nvPr/>
            </p:nvSpPr>
            <p:spPr bwMode="auto">
              <a:xfrm rot="2700000" flipH="1">
                <a:off x="1923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9" name="Line 691"/>
              <p:cNvSpPr>
                <a:spLocks noChangeShapeType="1"/>
              </p:cNvSpPr>
              <p:nvPr/>
            </p:nvSpPr>
            <p:spPr bwMode="auto">
              <a:xfrm rot="2700000" flipH="1">
                <a:off x="1923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10" name="Line 692"/>
              <p:cNvSpPr>
                <a:spLocks noChangeShapeType="1"/>
              </p:cNvSpPr>
              <p:nvPr/>
            </p:nvSpPr>
            <p:spPr bwMode="auto">
              <a:xfrm rot="2700000" flipH="1">
                <a:off x="1959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11" name="Line 693"/>
              <p:cNvSpPr>
                <a:spLocks noChangeShapeType="1"/>
              </p:cNvSpPr>
              <p:nvPr/>
            </p:nvSpPr>
            <p:spPr bwMode="auto">
              <a:xfrm rot="2700000" flipH="1">
                <a:off x="199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12" name="Line 694"/>
              <p:cNvSpPr>
                <a:spLocks noChangeShapeType="1"/>
              </p:cNvSpPr>
              <p:nvPr/>
            </p:nvSpPr>
            <p:spPr bwMode="auto">
              <a:xfrm rot="2700000" flipH="1">
                <a:off x="203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13" name="Line 695"/>
              <p:cNvSpPr>
                <a:spLocks noChangeShapeType="1"/>
              </p:cNvSpPr>
              <p:nvPr/>
            </p:nvSpPr>
            <p:spPr bwMode="auto">
              <a:xfrm rot="2700000" flipH="1">
                <a:off x="206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14" name="Line 696"/>
              <p:cNvSpPr>
                <a:spLocks noChangeShapeType="1"/>
              </p:cNvSpPr>
              <p:nvPr/>
            </p:nvSpPr>
            <p:spPr bwMode="auto">
              <a:xfrm rot="2700000" flipH="1">
                <a:off x="2104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15" name="Line 697"/>
              <p:cNvSpPr>
                <a:spLocks noChangeShapeType="1"/>
              </p:cNvSpPr>
              <p:nvPr/>
            </p:nvSpPr>
            <p:spPr bwMode="auto">
              <a:xfrm rot="2700000" flipH="1">
                <a:off x="2104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16" name="Line 698"/>
              <p:cNvSpPr>
                <a:spLocks noChangeShapeType="1"/>
              </p:cNvSpPr>
              <p:nvPr/>
            </p:nvSpPr>
            <p:spPr bwMode="auto">
              <a:xfrm rot="2700000" flipH="1">
                <a:off x="214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17" name="Line 699"/>
              <p:cNvSpPr>
                <a:spLocks noChangeShapeType="1"/>
              </p:cNvSpPr>
              <p:nvPr/>
            </p:nvSpPr>
            <p:spPr bwMode="auto">
              <a:xfrm rot="2700000" flipH="1">
                <a:off x="217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18" name="Line 700"/>
              <p:cNvSpPr>
                <a:spLocks noChangeShapeType="1"/>
              </p:cNvSpPr>
              <p:nvPr/>
            </p:nvSpPr>
            <p:spPr bwMode="auto">
              <a:xfrm rot="2700000" flipH="1">
                <a:off x="221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19" name="Line 701"/>
              <p:cNvSpPr>
                <a:spLocks noChangeShapeType="1"/>
              </p:cNvSpPr>
              <p:nvPr/>
            </p:nvSpPr>
            <p:spPr bwMode="auto">
              <a:xfrm rot="2700000" flipH="1">
                <a:off x="2249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0" name="Line 702"/>
              <p:cNvSpPr>
                <a:spLocks noChangeShapeType="1"/>
              </p:cNvSpPr>
              <p:nvPr/>
            </p:nvSpPr>
            <p:spPr bwMode="auto">
              <a:xfrm rot="2700000" flipH="1">
                <a:off x="2285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1" name="Line 703"/>
              <p:cNvSpPr>
                <a:spLocks noChangeShapeType="1"/>
              </p:cNvSpPr>
              <p:nvPr/>
            </p:nvSpPr>
            <p:spPr bwMode="auto">
              <a:xfrm rot="2700000" flipH="1">
                <a:off x="2285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2" name="Line 704"/>
              <p:cNvSpPr>
                <a:spLocks noChangeShapeType="1"/>
              </p:cNvSpPr>
              <p:nvPr/>
            </p:nvSpPr>
            <p:spPr bwMode="auto">
              <a:xfrm rot="2700000" flipH="1">
                <a:off x="232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3" name="Line 705"/>
              <p:cNvSpPr>
                <a:spLocks noChangeShapeType="1"/>
              </p:cNvSpPr>
              <p:nvPr/>
            </p:nvSpPr>
            <p:spPr bwMode="auto">
              <a:xfrm rot="2700000" flipH="1">
                <a:off x="235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4" name="Line 706"/>
              <p:cNvSpPr>
                <a:spLocks noChangeShapeType="1"/>
              </p:cNvSpPr>
              <p:nvPr/>
            </p:nvSpPr>
            <p:spPr bwMode="auto">
              <a:xfrm rot="2700000" flipH="1">
                <a:off x="239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5" name="Line 707"/>
              <p:cNvSpPr>
                <a:spLocks noChangeShapeType="1"/>
              </p:cNvSpPr>
              <p:nvPr/>
            </p:nvSpPr>
            <p:spPr bwMode="auto">
              <a:xfrm rot="2700000" flipH="1">
                <a:off x="243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6" name="Line 708"/>
              <p:cNvSpPr>
                <a:spLocks noChangeShapeType="1"/>
              </p:cNvSpPr>
              <p:nvPr/>
            </p:nvSpPr>
            <p:spPr bwMode="auto">
              <a:xfrm rot="2700000" flipH="1">
                <a:off x="2466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7" name="Line 709"/>
              <p:cNvSpPr>
                <a:spLocks noChangeShapeType="1"/>
              </p:cNvSpPr>
              <p:nvPr/>
            </p:nvSpPr>
            <p:spPr bwMode="auto">
              <a:xfrm rot="2700000" flipH="1">
                <a:off x="2466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8" name="Line 710"/>
              <p:cNvSpPr>
                <a:spLocks noChangeShapeType="1"/>
              </p:cNvSpPr>
              <p:nvPr/>
            </p:nvSpPr>
            <p:spPr bwMode="auto">
              <a:xfrm rot="2700000" flipH="1">
                <a:off x="250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9" name="Line 711"/>
              <p:cNvSpPr>
                <a:spLocks noChangeShapeType="1"/>
              </p:cNvSpPr>
              <p:nvPr/>
            </p:nvSpPr>
            <p:spPr bwMode="auto">
              <a:xfrm rot="2700000" flipH="1">
                <a:off x="253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30" name="Line 712"/>
              <p:cNvSpPr>
                <a:spLocks noChangeShapeType="1"/>
              </p:cNvSpPr>
              <p:nvPr/>
            </p:nvSpPr>
            <p:spPr bwMode="auto">
              <a:xfrm rot="2700000" flipH="1">
                <a:off x="257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31" name="Line 713"/>
              <p:cNvSpPr>
                <a:spLocks noChangeShapeType="1"/>
              </p:cNvSpPr>
              <p:nvPr/>
            </p:nvSpPr>
            <p:spPr bwMode="auto">
              <a:xfrm rot="2700000" flipH="1">
                <a:off x="261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32" name="Line 714"/>
              <p:cNvSpPr>
                <a:spLocks noChangeShapeType="1"/>
              </p:cNvSpPr>
              <p:nvPr/>
            </p:nvSpPr>
            <p:spPr bwMode="auto">
              <a:xfrm rot="2700000" flipH="1">
                <a:off x="2647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33" name="Line 715"/>
              <p:cNvSpPr>
                <a:spLocks noChangeShapeType="1"/>
              </p:cNvSpPr>
              <p:nvPr/>
            </p:nvSpPr>
            <p:spPr bwMode="auto">
              <a:xfrm rot="2700000" flipH="1">
                <a:off x="2647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34" name="Line 716"/>
              <p:cNvSpPr>
                <a:spLocks noChangeShapeType="1"/>
              </p:cNvSpPr>
              <p:nvPr/>
            </p:nvSpPr>
            <p:spPr bwMode="auto">
              <a:xfrm rot="2700000" flipH="1">
                <a:off x="268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35" name="Line 717"/>
              <p:cNvSpPr>
                <a:spLocks noChangeShapeType="1"/>
              </p:cNvSpPr>
              <p:nvPr/>
            </p:nvSpPr>
            <p:spPr bwMode="auto">
              <a:xfrm rot="2700000" flipH="1">
                <a:off x="2719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36" name="Line 718"/>
              <p:cNvSpPr>
                <a:spLocks noChangeShapeType="1"/>
              </p:cNvSpPr>
              <p:nvPr/>
            </p:nvSpPr>
            <p:spPr bwMode="auto">
              <a:xfrm rot="2700000" flipH="1">
                <a:off x="275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37" name="Line 719"/>
              <p:cNvSpPr>
                <a:spLocks noChangeShapeType="1"/>
              </p:cNvSpPr>
              <p:nvPr/>
            </p:nvSpPr>
            <p:spPr bwMode="auto">
              <a:xfrm rot="2700000" flipH="1">
                <a:off x="279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38" name="Line 720"/>
              <p:cNvSpPr>
                <a:spLocks noChangeShapeType="1"/>
              </p:cNvSpPr>
              <p:nvPr/>
            </p:nvSpPr>
            <p:spPr bwMode="auto">
              <a:xfrm rot="2700000" flipH="1">
                <a:off x="2828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39" name="Line 721"/>
              <p:cNvSpPr>
                <a:spLocks noChangeShapeType="1"/>
              </p:cNvSpPr>
              <p:nvPr/>
            </p:nvSpPr>
            <p:spPr bwMode="auto">
              <a:xfrm rot="2700000" flipH="1">
                <a:off x="2828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40" name="Line 722"/>
              <p:cNvSpPr>
                <a:spLocks noChangeShapeType="1"/>
              </p:cNvSpPr>
              <p:nvPr/>
            </p:nvSpPr>
            <p:spPr bwMode="auto">
              <a:xfrm rot="2700000" flipH="1">
                <a:off x="286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41" name="Line 723"/>
              <p:cNvSpPr>
                <a:spLocks noChangeShapeType="1"/>
              </p:cNvSpPr>
              <p:nvPr/>
            </p:nvSpPr>
            <p:spPr bwMode="auto">
              <a:xfrm rot="2700000" flipH="1">
                <a:off x="290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42" name="Line 724"/>
              <p:cNvSpPr>
                <a:spLocks noChangeShapeType="1"/>
              </p:cNvSpPr>
              <p:nvPr/>
            </p:nvSpPr>
            <p:spPr bwMode="auto">
              <a:xfrm rot="2700000" flipH="1">
                <a:off x="293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43" name="Line 725"/>
              <p:cNvSpPr>
                <a:spLocks noChangeShapeType="1"/>
              </p:cNvSpPr>
              <p:nvPr/>
            </p:nvSpPr>
            <p:spPr bwMode="auto">
              <a:xfrm rot="2700000" flipH="1">
                <a:off x="297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44" name="Line 726"/>
              <p:cNvSpPr>
                <a:spLocks noChangeShapeType="1"/>
              </p:cNvSpPr>
              <p:nvPr/>
            </p:nvSpPr>
            <p:spPr bwMode="auto">
              <a:xfrm rot="2700000" flipH="1">
                <a:off x="3009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45" name="Line 727"/>
              <p:cNvSpPr>
                <a:spLocks noChangeShapeType="1"/>
              </p:cNvSpPr>
              <p:nvPr/>
            </p:nvSpPr>
            <p:spPr bwMode="auto">
              <a:xfrm rot="2700000" flipH="1">
                <a:off x="3009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46" name="Line 728"/>
              <p:cNvSpPr>
                <a:spLocks noChangeShapeType="1"/>
              </p:cNvSpPr>
              <p:nvPr/>
            </p:nvSpPr>
            <p:spPr bwMode="auto">
              <a:xfrm rot="2700000" flipH="1">
                <a:off x="304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47" name="Line 729"/>
              <p:cNvSpPr>
                <a:spLocks noChangeShapeType="1"/>
              </p:cNvSpPr>
              <p:nvPr/>
            </p:nvSpPr>
            <p:spPr bwMode="auto">
              <a:xfrm rot="2700000" flipH="1">
                <a:off x="308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48" name="Line 730"/>
              <p:cNvSpPr>
                <a:spLocks noChangeShapeType="1"/>
              </p:cNvSpPr>
              <p:nvPr/>
            </p:nvSpPr>
            <p:spPr bwMode="auto">
              <a:xfrm rot="2700000" flipH="1">
                <a:off x="311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49" name="Line 731"/>
              <p:cNvSpPr>
                <a:spLocks noChangeShapeType="1"/>
              </p:cNvSpPr>
              <p:nvPr/>
            </p:nvSpPr>
            <p:spPr bwMode="auto">
              <a:xfrm rot="2700000" flipH="1">
                <a:off x="315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0" name="Line 732"/>
              <p:cNvSpPr>
                <a:spLocks noChangeShapeType="1"/>
              </p:cNvSpPr>
              <p:nvPr/>
            </p:nvSpPr>
            <p:spPr bwMode="auto">
              <a:xfrm rot="2700000" flipH="1">
                <a:off x="3190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1" name="Line 733"/>
              <p:cNvSpPr>
                <a:spLocks noChangeShapeType="1"/>
              </p:cNvSpPr>
              <p:nvPr/>
            </p:nvSpPr>
            <p:spPr bwMode="auto">
              <a:xfrm rot="2700000" flipH="1">
                <a:off x="3190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2" name="Line 734"/>
              <p:cNvSpPr>
                <a:spLocks noChangeShapeType="1"/>
              </p:cNvSpPr>
              <p:nvPr/>
            </p:nvSpPr>
            <p:spPr bwMode="auto">
              <a:xfrm rot="2700000" flipH="1">
                <a:off x="322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3" name="Line 735"/>
              <p:cNvSpPr>
                <a:spLocks noChangeShapeType="1"/>
              </p:cNvSpPr>
              <p:nvPr/>
            </p:nvSpPr>
            <p:spPr bwMode="auto">
              <a:xfrm rot="2700000" flipH="1">
                <a:off x="326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4" name="Line 736"/>
              <p:cNvSpPr>
                <a:spLocks noChangeShapeType="1"/>
              </p:cNvSpPr>
              <p:nvPr/>
            </p:nvSpPr>
            <p:spPr bwMode="auto">
              <a:xfrm rot="2700000" flipH="1">
                <a:off x="3299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5" name="Line 737"/>
              <p:cNvSpPr>
                <a:spLocks noChangeShapeType="1"/>
              </p:cNvSpPr>
              <p:nvPr/>
            </p:nvSpPr>
            <p:spPr bwMode="auto">
              <a:xfrm rot="2700000" flipH="1">
                <a:off x="333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6" name="Line 738"/>
              <p:cNvSpPr>
                <a:spLocks noChangeShapeType="1"/>
              </p:cNvSpPr>
              <p:nvPr/>
            </p:nvSpPr>
            <p:spPr bwMode="auto">
              <a:xfrm rot="2700000" flipH="1">
                <a:off x="3371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7" name="Line 739"/>
              <p:cNvSpPr>
                <a:spLocks noChangeShapeType="1"/>
              </p:cNvSpPr>
              <p:nvPr/>
            </p:nvSpPr>
            <p:spPr bwMode="auto">
              <a:xfrm rot="2700000" flipH="1">
                <a:off x="3371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8" name="Line 740"/>
              <p:cNvSpPr>
                <a:spLocks noChangeShapeType="1"/>
              </p:cNvSpPr>
              <p:nvPr/>
            </p:nvSpPr>
            <p:spPr bwMode="auto">
              <a:xfrm rot="2700000" flipH="1">
                <a:off x="340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9" name="Line 741"/>
              <p:cNvSpPr>
                <a:spLocks noChangeShapeType="1"/>
              </p:cNvSpPr>
              <p:nvPr/>
            </p:nvSpPr>
            <p:spPr bwMode="auto">
              <a:xfrm rot="2700000" flipH="1">
                <a:off x="344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0" name="Line 742"/>
              <p:cNvSpPr>
                <a:spLocks noChangeShapeType="1"/>
              </p:cNvSpPr>
              <p:nvPr/>
            </p:nvSpPr>
            <p:spPr bwMode="auto">
              <a:xfrm rot="2700000" flipH="1">
                <a:off x="348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1" name="Line 743"/>
              <p:cNvSpPr>
                <a:spLocks noChangeShapeType="1"/>
              </p:cNvSpPr>
              <p:nvPr/>
            </p:nvSpPr>
            <p:spPr bwMode="auto">
              <a:xfrm rot="2700000" flipH="1">
                <a:off x="351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2" name="Line 744"/>
              <p:cNvSpPr>
                <a:spLocks noChangeShapeType="1"/>
              </p:cNvSpPr>
              <p:nvPr/>
            </p:nvSpPr>
            <p:spPr bwMode="auto">
              <a:xfrm rot="2700000" flipH="1">
                <a:off x="3552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3" name="Line 745"/>
              <p:cNvSpPr>
                <a:spLocks noChangeShapeType="1"/>
              </p:cNvSpPr>
              <p:nvPr/>
            </p:nvSpPr>
            <p:spPr bwMode="auto">
              <a:xfrm rot="2700000" flipH="1">
                <a:off x="3552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4" name="Line 746"/>
              <p:cNvSpPr>
                <a:spLocks noChangeShapeType="1"/>
              </p:cNvSpPr>
              <p:nvPr/>
            </p:nvSpPr>
            <p:spPr bwMode="auto">
              <a:xfrm rot="2700000" flipH="1">
                <a:off x="358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5" name="Line 778"/>
              <p:cNvSpPr>
                <a:spLocks noChangeShapeType="1"/>
              </p:cNvSpPr>
              <p:nvPr/>
            </p:nvSpPr>
            <p:spPr bwMode="auto">
              <a:xfrm rot="2700000" flipH="1">
                <a:off x="3628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6" name="Line 779"/>
              <p:cNvSpPr>
                <a:spLocks noChangeShapeType="1"/>
              </p:cNvSpPr>
              <p:nvPr/>
            </p:nvSpPr>
            <p:spPr bwMode="auto">
              <a:xfrm rot="2700000" flipH="1">
                <a:off x="3665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7" name="Line 780"/>
              <p:cNvSpPr>
                <a:spLocks noChangeShapeType="1"/>
              </p:cNvSpPr>
              <p:nvPr/>
            </p:nvSpPr>
            <p:spPr bwMode="auto">
              <a:xfrm rot="2700000" flipH="1">
                <a:off x="3701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8" name="Line 781"/>
              <p:cNvSpPr>
                <a:spLocks noChangeShapeType="1"/>
              </p:cNvSpPr>
              <p:nvPr/>
            </p:nvSpPr>
            <p:spPr bwMode="auto">
              <a:xfrm rot="2700000" flipH="1">
                <a:off x="3737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9" name="Line 782"/>
              <p:cNvSpPr>
                <a:spLocks noChangeShapeType="1"/>
              </p:cNvSpPr>
              <p:nvPr/>
            </p:nvSpPr>
            <p:spPr bwMode="auto">
              <a:xfrm rot="2700000" flipH="1">
                <a:off x="3737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0" name="Line 783"/>
              <p:cNvSpPr>
                <a:spLocks noChangeShapeType="1"/>
              </p:cNvSpPr>
              <p:nvPr/>
            </p:nvSpPr>
            <p:spPr bwMode="auto">
              <a:xfrm rot="2700000" flipH="1">
                <a:off x="3773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1" name="Line 784"/>
              <p:cNvSpPr>
                <a:spLocks noChangeShapeType="1"/>
              </p:cNvSpPr>
              <p:nvPr/>
            </p:nvSpPr>
            <p:spPr bwMode="auto">
              <a:xfrm rot="2700000" flipH="1">
                <a:off x="3809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2" name="Line 785"/>
              <p:cNvSpPr>
                <a:spLocks noChangeShapeType="1"/>
              </p:cNvSpPr>
              <p:nvPr/>
            </p:nvSpPr>
            <p:spPr bwMode="auto">
              <a:xfrm rot="2700000" flipH="1">
                <a:off x="3846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3" name="Line 786"/>
              <p:cNvSpPr>
                <a:spLocks noChangeShapeType="1"/>
              </p:cNvSpPr>
              <p:nvPr/>
            </p:nvSpPr>
            <p:spPr bwMode="auto">
              <a:xfrm rot="2700000" flipH="1">
                <a:off x="3882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4" name="Line 787"/>
              <p:cNvSpPr>
                <a:spLocks noChangeShapeType="1"/>
              </p:cNvSpPr>
              <p:nvPr/>
            </p:nvSpPr>
            <p:spPr bwMode="auto">
              <a:xfrm rot="2700000" flipH="1">
                <a:off x="3918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5" name="Line 788"/>
              <p:cNvSpPr>
                <a:spLocks noChangeShapeType="1"/>
              </p:cNvSpPr>
              <p:nvPr/>
            </p:nvSpPr>
            <p:spPr bwMode="auto">
              <a:xfrm rot="2700000" flipH="1">
                <a:off x="3918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6" name="Line 789"/>
              <p:cNvSpPr>
                <a:spLocks noChangeShapeType="1"/>
              </p:cNvSpPr>
              <p:nvPr/>
            </p:nvSpPr>
            <p:spPr bwMode="auto">
              <a:xfrm rot="2700000" flipH="1">
                <a:off x="3954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7" name="Line 790"/>
              <p:cNvSpPr>
                <a:spLocks noChangeShapeType="1"/>
              </p:cNvSpPr>
              <p:nvPr/>
            </p:nvSpPr>
            <p:spPr bwMode="auto">
              <a:xfrm rot="2700000" flipH="1">
                <a:off x="3990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8" name="Line 791"/>
              <p:cNvSpPr>
                <a:spLocks noChangeShapeType="1"/>
              </p:cNvSpPr>
              <p:nvPr/>
            </p:nvSpPr>
            <p:spPr bwMode="auto">
              <a:xfrm rot="2700000" flipH="1">
                <a:off x="4027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9" name="Line 792"/>
              <p:cNvSpPr>
                <a:spLocks noChangeShapeType="1"/>
              </p:cNvSpPr>
              <p:nvPr/>
            </p:nvSpPr>
            <p:spPr bwMode="auto">
              <a:xfrm rot="2700000" flipH="1">
                <a:off x="4063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0" name="Line 793"/>
              <p:cNvSpPr>
                <a:spLocks noChangeShapeType="1"/>
              </p:cNvSpPr>
              <p:nvPr/>
            </p:nvSpPr>
            <p:spPr bwMode="auto">
              <a:xfrm rot="2700000" flipH="1">
                <a:off x="4099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1" name="Line 794"/>
              <p:cNvSpPr>
                <a:spLocks noChangeShapeType="1"/>
              </p:cNvSpPr>
              <p:nvPr/>
            </p:nvSpPr>
            <p:spPr bwMode="auto">
              <a:xfrm rot="2700000" flipH="1">
                <a:off x="4099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2" name="Line 795"/>
              <p:cNvSpPr>
                <a:spLocks noChangeShapeType="1"/>
              </p:cNvSpPr>
              <p:nvPr/>
            </p:nvSpPr>
            <p:spPr bwMode="auto">
              <a:xfrm rot="2700000" flipH="1">
                <a:off x="4135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3" name="Line 796"/>
              <p:cNvSpPr>
                <a:spLocks noChangeShapeType="1"/>
              </p:cNvSpPr>
              <p:nvPr/>
            </p:nvSpPr>
            <p:spPr bwMode="auto">
              <a:xfrm rot="2700000" flipH="1">
                <a:off x="4171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4" name="Line 797"/>
              <p:cNvSpPr>
                <a:spLocks noChangeShapeType="1"/>
              </p:cNvSpPr>
              <p:nvPr/>
            </p:nvSpPr>
            <p:spPr bwMode="auto">
              <a:xfrm rot="2700000" flipH="1">
                <a:off x="4208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5" name="Line 798"/>
              <p:cNvSpPr>
                <a:spLocks noChangeShapeType="1"/>
              </p:cNvSpPr>
              <p:nvPr/>
            </p:nvSpPr>
            <p:spPr bwMode="auto">
              <a:xfrm rot="2700000" flipH="1">
                <a:off x="4244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6" name="Line 799"/>
              <p:cNvSpPr>
                <a:spLocks noChangeShapeType="1"/>
              </p:cNvSpPr>
              <p:nvPr/>
            </p:nvSpPr>
            <p:spPr bwMode="auto">
              <a:xfrm rot="2700000" flipH="1">
                <a:off x="4280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7" name="Line 800"/>
              <p:cNvSpPr>
                <a:spLocks noChangeShapeType="1"/>
              </p:cNvSpPr>
              <p:nvPr/>
            </p:nvSpPr>
            <p:spPr bwMode="auto">
              <a:xfrm rot="2700000" flipH="1">
                <a:off x="4280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8" name="Line 801"/>
              <p:cNvSpPr>
                <a:spLocks noChangeShapeType="1"/>
              </p:cNvSpPr>
              <p:nvPr/>
            </p:nvSpPr>
            <p:spPr bwMode="auto">
              <a:xfrm rot="2700000" flipH="1">
                <a:off x="4316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9" name="Line 808"/>
              <p:cNvSpPr>
                <a:spLocks noChangeShapeType="1"/>
              </p:cNvSpPr>
              <p:nvPr/>
            </p:nvSpPr>
            <p:spPr bwMode="auto">
              <a:xfrm rot="2700000" flipH="1">
                <a:off x="4348" y="3868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0" name="Line 809"/>
              <p:cNvSpPr>
                <a:spLocks noChangeShapeType="1"/>
              </p:cNvSpPr>
              <p:nvPr/>
            </p:nvSpPr>
            <p:spPr bwMode="auto">
              <a:xfrm rot="2700000" flipH="1">
                <a:off x="4384" y="3868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1" name="Line 810"/>
              <p:cNvSpPr>
                <a:spLocks noChangeShapeType="1"/>
              </p:cNvSpPr>
              <p:nvPr/>
            </p:nvSpPr>
            <p:spPr bwMode="auto">
              <a:xfrm rot="2700000" flipH="1">
                <a:off x="4447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2" name="Line 813"/>
              <p:cNvSpPr>
                <a:spLocks noChangeShapeType="1"/>
              </p:cNvSpPr>
              <p:nvPr/>
            </p:nvSpPr>
            <p:spPr bwMode="auto">
              <a:xfrm rot="2700000" flipH="1">
                <a:off x="4421" y="3868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093" name="Text Box 817"/>
            <p:cNvSpPr txBox="1">
              <a:spLocks noChangeArrowheads="1"/>
            </p:cNvSpPr>
            <p:nvPr/>
          </p:nvSpPr>
          <p:spPr bwMode="auto">
            <a:xfrm>
              <a:off x="584" y="2976"/>
              <a:ext cx="39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200" b="1" i="1">
                  <a:solidFill>
                    <a:srgbClr val="000000"/>
                  </a:solidFill>
                </a:rPr>
                <a:t>0 cm      1          2            3           4            5            6           7            8          9          10</a:t>
              </a:r>
              <a:r>
                <a:rPr lang="en-US" altLang="zh-CN" sz="1200" b="1" i="1"/>
                <a:t> </a:t>
              </a:r>
              <a:endParaRPr lang="en-US" altLang="zh-CN" i="1"/>
            </a:p>
          </p:txBody>
        </p:sp>
      </p:grpSp>
      <p:grpSp>
        <p:nvGrpSpPr>
          <p:cNvPr id="9" name="Group 951"/>
          <p:cNvGrpSpPr/>
          <p:nvPr/>
        </p:nvGrpSpPr>
        <p:grpSpPr>
          <a:xfrm>
            <a:off x="2388546" y="1893818"/>
            <a:ext cx="6014680" cy="1379192"/>
            <a:chOff x="671" y="300"/>
            <a:chExt cx="3888" cy="871"/>
          </a:xfrm>
        </p:grpSpPr>
        <p:sp>
          <p:nvSpPr>
            <p:cNvPr id="36095" name="AutoShape 821"/>
            <p:cNvSpPr>
              <a:spLocks noChangeArrowheads="1"/>
            </p:cNvSpPr>
            <p:nvPr/>
          </p:nvSpPr>
          <p:spPr bwMode="auto">
            <a:xfrm>
              <a:off x="729" y="300"/>
              <a:ext cx="1638" cy="775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grpSp>
          <p:nvGrpSpPr>
            <p:cNvPr id="36096" name="Group 822"/>
            <p:cNvGrpSpPr/>
            <p:nvPr/>
          </p:nvGrpSpPr>
          <p:grpSpPr>
            <a:xfrm rot="411307">
              <a:off x="671" y="804"/>
              <a:ext cx="3888" cy="367"/>
              <a:chOff x="808" y="1328"/>
              <a:chExt cx="3888" cy="499"/>
            </a:xfrm>
          </p:grpSpPr>
          <p:sp>
            <p:nvSpPr>
              <p:cNvPr id="36097" name="AutoShape 823"/>
              <p:cNvSpPr>
                <a:spLocks noChangeArrowheads="1"/>
              </p:cNvSpPr>
              <p:nvPr/>
            </p:nvSpPr>
            <p:spPr bwMode="auto">
              <a:xfrm>
                <a:off x="808" y="1328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r>
                  <a:rPr lang="en-US" altLang="zh-CN" sz="1200" b="1">
                    <a:solidFill>
                      <a:srgbClr val="000000"/>
                    </a:solidFill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200" b="1"/>
                  <a:t> </a:t>
                </a:r>
              </a:p>
            </p:txBody>
          </p:sp>
          <p:sp>
            <p:nvSpPr>
              <p:cNvPr id="36098" name="Line 824"/>
              <p:cNvSpPr>
                <a:spLocks noChangeShapeType="1"/>
              </p:cNvSpPr>
              <p:nvPr/>
            </p:nvSpPr>
            <p:spPr bwMode="auto">
              <a:xfrm flipH="1">
                <a:off x="89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9" name="Line 825"/>
              <p:cNvSpPr>
                <a:spLocks noChangeShapeType="1"/>
              </p:cNvSpPr>
              <p:nvPr/>
            </p:nvSpPr>
            <p:spPr bwMode="auto">
              <a:xfrm flipH="1">
                <a:off x="93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0" name="Line 826"/>
              <p:cNvSpPr>
                <a:spLocks noChangeShapeType="1"/>
              </p:cNvSpPr>
              <p:nvPr/>
            </p:nvSpPr>
            <p:spPr bwMode="auto">
              <a:xfrm flipH="1">
                <a:off x="97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1" name="Line 827"/>
              <p:cNvSpPr>
                <a:spLocks noChangeShapeType="1"/>
              </p:cNvSpPr>
              <p:nvPr/>
            </p:nvSpPr>
            <p:spPr bwMode="auto">
              <a:xfrm flipH="1">
                <a:off x="100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2" name="Line 828"/>
              <p:cNvSpPr>
                <a:spLocks noChangeShapeType="1"/>
              </p:cNvSpPr>
              <p:nvPr/>
            </p:nvSpPr>
            <p:spPr bwMode="auto">
              <a:xfrm flipH="1">
                <a:off x="104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3" name="Line 829"/>
              <p:cNvSpPr>
                <a:spLocks noChangeShapeType="1"/>
              </p:cNvSpPr>
              <p:nvPr/>
            </p:nvSpPr>
            <p:spPr bwMode="auto">
              <a:xfrm flipH="1">
                <a:off x="108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4" name="Line 830"/>
              <p:cNvSpPr>
                <a:spLocks noChangeShapeType="1"/>
              </p:cNvSpPr>
              <p:nvPr/>
            </p:nvSpPr>
            <p:spPr bwMode="auto">
              <a:xfrm flipH="1">
                <a:off x="108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5" name="Line 831"/>
              <p:cNvSpPr>
                <a:spLocks noChangeShapeType="1"/>
              </p:cNvSpPr>
              <p:nvPr/>
            </p:nvSpPr>
            <p:spPr bwMode="auto">
              <a:xfrm flipH="1">
                <a:off x="111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6" name="Line 832"/>
              <p:cNvSpPr>
                <a:spLocks noChangeShapeType="1"/>
              </p:cNvSpPr>
              <p:nvPr/>
            </p:nvSpPr>
            <p:spPr bwMode="auto">
              <a:xfrm flipH="1">
                <a:off x="115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7" name="Line 833"/>
              <p:cNvSpPr>
                <a:spLocks noChangeShapeType="1"/>
              </p:cNvSpPr>
              <p:nvPr/>
            </p:nvSpPr>
            <p:spPr bwMode="auto">
              <a:xfrm flipH="1">
                <a:off x="118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8" name="Line 834"/>
              <p:cNvSpPr>
                <a:spLocks noChangeShapeType="1"/>
              </p:cNvSpPr>
              <p:nvPr/>
            </p:nvSpPr>
            <p:spPr bwMode="auto">
              <a:xfrm flipH="1">
                <a:off x="122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9" name="Line 835"/>
              <p:cNvSpPr>
                <a:spLocks noChangeShapeType="1"/>
              </p:cNvSpPr>
              <p:nvPr/>
            </p:nvSpPr>
            <p:spPr bwMode="auto">
              <a:xfrm flipH="1">
                <a:off x="126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0" name="Line 836"/>
              <p:cNvSpPr>
                <a:spLocks noChangeShapeType="1"/>
              </p:cNvSpPr>
              <p:nvPr/>
            </p:nvSpPr>
            <p:spPr bwMode="auto">
              <a:xfrm flipH="1">
                <a:off x="126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1" name="Line 837"/>
              <p:cNvSpPr>
                <a:spLocks noChangeShapeType="1"/>
              </p:cNvSpPr>
              <p:nvPr/>
            </p:nvSpPr>
            <p:spPr bwMode="auto">
              <a:xfrm flipH="1">
                <a:off x="129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2" name="Line 838"/>
              <p:cNvSpPr>
                <a:spLocks noChangeShapeType="1"/>
              </p:cNvSpPr>
              <p:nvPr/>
            </p:nvSpPr>
            <p:spPr bwMode="auto">
              <a:xfrm flipH="1">
                <a:off x="133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3" name="Line 839"/>
              <p:cNvSpPr>
                <a:spLocks noChangeShapeType="1"/>
              </p:cNvSpPr>
              <p:nvPr/>
            </p:nvSpPr>
            <p:spPr bwMode="auto">
              <a:xfrm flipH="1">
                <a:off x="137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4" name="Line 840"/>
              <p:cNvSpPr>
                <a:spLocks noChangeShapeType="1"/>
              </p:cNvSpPr>
              <p:nvPr/>
            </p:nvSpPr>
            <p:spPr bwMode="auto">
              <a:xfrm flipH="1">
                <a:off x="140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5" name="Line 841"/>
              <p:cNvSpPr>
                <a:spLocks noChangeShapeType="1"/>
              </p:cNvSpPr>
              <p:nvPr/>
            </p:nvSpPr>
            <p:spPr bwMode="auto">
              <a:xfrm flipH="1">
                <a:off x="144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6" name="Line 842"/>
              <p:cNvSpPr>
                <a:spLocks noChangeShapeType="1"/>
              </p:cNvSpPr>
              <p:nvPr/>
            </p:nvSpPr>
            <p:spPr bwMode="auto">
              <a:xfrm flipH="1">
                <a:off x="144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7" name="Line 843"/>
              <p:cNvSpPr>
                <a:spLocks noChangeShapeType="1"/>
              </p:cNvSpPr>
              <p:nvPr/>
            </p:nvSpPr>
            <p:spPr bwMode="auto">
              <a:xfrm flipH="1">
                <a:off x="147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8" name="Line 844"/>
              <p:cNvSpPr>
                <a:spLocks noChangeShapeType="1"/>
              </p:cNvSpPr>
              <p:nvPr/>
            </p:nvSpPr>
            <p:spPr bwMode="auto">
              <a:xfrm flipH="1">
                <a:off x="151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9" name="Line 845"/>
              <p:cNvSpPr>
                <a:spLocks noChangeShapeType="1"/>
              </p:cNvSpPr>
              <p:nvPr/>
            </p:nvSpPr>
            <p:spPr bwMode="auto">
              <a:xfrm flipH="1">
                <a:off x="155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0" name="Line 846"/>
              <p:cNvSpPr>
                <a:spLocks noChangeShapeType="1"/>
              </p:cNvSpPr>
              <p:nvPr/>
            </p:nvSpPr>
            <p:spPr bwMode="auto">
              <a:xfrm flipH="1">
                <a:off x="158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1" name="Line 847"/>
              <p:cNvSpPr>
                <a:spLocks noChangeShapeType="1"/>
              </p:cNvSpPr>
              <p:nvPr/>
            </p:nvSpPr>
            <p:spPr bwMode="auto">
              <a:xfrm flipH="1">
                <a:off x="162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2" name="Line 848"/>
              <p:cNvSpPr>
                <a:spLocks noChangeShapeType="1"/>
              </p:cNvSpPr>
              <p:nvPr/>
            </p:nvSpPr>
            <p:spPr bwMode="auto">
              <a:xfrm flipH="1">
                <a:off x="162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3" name="Line 849"/>
              <p:cNvSpPr>
                <a:spLocks noChangeShapeType="1"/>
              </p:cNvSpPr>
              <p:nvPr/>
            </p:nvSpPr>
            <p:spPr bwMode="auto">
              <a:xfrm flipH="1">
                <a:off x="166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4" name="Line 850"/>
              <p:cNvSpPr>
                <a:spLocks noChangeShapeType="1"/>
              </p:cNvSpPr>
              <p:nvPr/>
            </p:nvSpPr>
            <p:spPr bwMode="auto">
              <a:xfrm flipH="1">
                <a:off x="169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5" name="Line 851"/>
              <p:cNvSpPr>
                <a:spLocks noChangeShapeType="1"/>
              </p:cNvSpPr>
              <p:nvPr/>
            </p:nvSpPr>
            <p:spPr bwMode="auto">
              <a:xfrm flipH="1">
                <a:off x="173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6" name="Line 852"/>
              <p:cNvSpPr>
                <a:spLocks noChangeShapeType="1"/>
              </p:cNvSpPr>
              <p:nvPr/>
            </p:nvSpPr>
            <p:spPr bwMode="auto">
              <a:xfrm flipH="1">
                <a:off x="176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7" name="Line 853"/>
              <p:cNvSpPr>
                <a:spLocks noChangeShapeType="1"/>
              </p:cNvSpPr>
              <p:nvPr/>
            </p:nvSpPr>
            <p:spPr bwMode="auto">
              <a:xfrm flipH="1">
                <a:off x="180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8" name="Line 854"/>
              <p:cNvSpPr>
                <a:spLocks noChangeShapeType="1"/>
              </p:cNvSpPr>
              <p:nvPr/>
            </p:nvSpPr>
            <p:spPr bwMode="auto">
              <a:xfrm flipH="1">
                <a:off x="180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9" name="Line 855"/>
              <p:cNvSpPr>
                <a:spLocks noChangeShapeType="1"/>
              </p:cNvSpPr>
              <p:nvPr/>
            </p:nvSpPr>
            <p:spPr bwMode="auto">
              <a:xfrm flipH="1">
                <a:off x="184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0" name="Line 856"/>
              <p:cNvSpPr>
                <a:spLocks noChangeShapeType="1"/>
              </p:cNvSpPr>
              <p:nvPr/>
            </p:nvSpPr>
            <p:spPr bwMode="auto">
              <a:xfrm flipH="1">
                <a:off x="187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1" name="Line 857"/>
              <p:cNvSpPr>
                <a:spLocks noChangeShapeType="1"/>
              </p:cNvSpPr>
              <p:nvPr/>
            </p:nvSpPr>
            <p:spPr bwMode="auto">
              <a:xfrm flipH="1">
                <a:off x="191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2" name="Line 858"/>
              <p:cNvSpPr>
                <a:spLocks noChangeShapeType="1"/>
              </p:cNvSpPr>
              <p:nvPr/>
            </p:nvSpPr>
            <p:spPr bwMode="auto">
              <a:xfrm flipH="1">
                <a:off x="195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3" name="Line 859"/>
              <p:cNvSpPr>
                <a:spLocks noChangeShapeType="1"/>
              </p:cNvSpPr>
              <p:nvPr/>
            </p:nvSpPr>
            <p:spPr bwMode="auto">
              <a:xfrm flipH="1">
                <a:off x="198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4" name="Line 860"/>
              <p:cNvSpPr>
                <a:spLocks noChangeShapeType="1"/>
              </p:cNvSpPr>
              <p:nvPr/>
            </p:nvSpPr>
            <p:spPr bwMode="auto">
              <a:xfrm flipH="1">
                <a:off x="198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5" name="Line 861"/>
              <p:cNvSpPr>
                <a:spLocks noChangeShapeType="1"/>
              </p:cNvSpPr>
              <p:nvPr/>
            </p:nvSpPr>
            <p:spPr bwMode="auto">
              <a:xfrm flipH="1">
                <a:off x="202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6" name="Line 862"/>
              <p:cNvSpPr>
                <a:spLocks noChangeShapeType="1"/>
              </p:cNvSpPr>
              <p:nvPr/>
            </p:nvSpPr>
            <p:spPr bwMode="auto">
              <a:xfrm flipH="1">
                <a:off x="205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7" name="Line 863"/>
              <p:cNvSpPr>
                <a:spLocks noChangeShapeType="1"/>
              </p:cNvSpPr>
              <p:nvPr/>
            </p:nvSpPr>
            <p:spPr bwMode="auto">
              <a:xfrm flipH="1">
                <a:off x="209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8" name="Line 864"/>
              <p:cNvSpPr>
                <a:spLocks noChangeShapeType="1"/>
              </p:cNvSpPr>
              <p:nvPr/>
            </p:nvSpPr>
            <p:spPr bwMode="auto">
              <a:xfrm flipH="1">
                <a:off x="213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9" name="Line 865"/>
              <p:cNvSpPr>
                <a:spLocks noChangeShapeType="1"/>
              </p:cNvSpPr>
              <p:nvPr/>
            </p:nvSpPr>
            <p:spPr bwMode="auto">
              <a:xfrm flipH="1">
                <a:off x="216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0" name="Line 866"/>
              <p:cNvSpPr>
                <a:spLocks noChangeShapeType="1"/>
              </p:cNvSpPr>
              <p:nvPr/>
            </p:nvSpPr>
            <p:spPr bwMode="auto">
              <a:xfrm flipH="1">
                <a:off x="216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1" name="Line 867"/>
              <p:cNvSpPr>
                <a:spLocks noChangeShapeType="1"/>
              </p:cNvSpPr>
              <p:nvPr/>
            </p:nvSpPr>
            <p:spPr bwMode="auto">
              <a:xfrm flipH="1">
                <a:off x="220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2" name="Line 868"/>
              <p:cNvSpPr>
                <a:spLocks noChangeShapeType="1"/>
              </p:cNvSpPr>
              <p:nvPr/>
            </p:nvSpPr>
            <p:spPr bwMode="auto">
              <a:xfrm flipH="1">
                <a:off x="223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3" name="Line 869"/>
              <p:cNvSpPr>
                <a:spLocks noChangeShapeType="1"/>
              </p:cNvSpPr>
              <p:nvPr/>
            </p:nvSpPr>
            <p:spPr bwMode="auto">
              <a:xfrm flipH="1">
                <a:off x="227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4" name="Line 870"/>
              <p:cNvSpPr>
                <a:spLocks noChangeShapeType="1"/>
              </p:cNvSpPr>
              <p:nvPr/>
            </p:nvSpPr>
            <p:spPr bwMode="auto">
              <a:xfrm flipH="1">
                <a:off x="231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5" name="Line 871"/>
              <p:cNvSpPr>
                <a:spLocks noChangeShapeType="1"/>
              </p:cNvSpPr>
              <p:nvPr/>
            </p:nvSpPr>
            <p:spPr bwMode="auto">
              <a:xfrm flipH="1">
                <a:off x="2348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6" name="Line 872"/>
              <p:cNvSpPr>
                <a:spLocks noChangeShapeType="1"/>
              </p:cNvSpPr>
              <p:nvPr/>
            </p:nvSpPr>
            <p:spPr bwMode="auto">
              <a:xfrm flipH="1">
                <a:off x="2348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7" name="Line 873"/>
              <p:cNvSpPr>
                <a:spLocks noChangeShapeType="1"/>
              </p:cNvSpPr>
              <p:nvPr/>
            </p:nvSpPr>
            <p:spPr bwMode="auto">
              <a:xfrm flipH="1">
                <a:off x="238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8" name="Line 874"/>
              <p:cNvSpPr>
                <a:spLocks noChangeShapeType="1"/>
              </p:cNvSpPr>
              <p:nvPr/>
            </p:nvSpPr>
            <p:spPr bwMode="auto">
              <a:xfrm flipH="1">
                <a:off x="242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9" name="Line 875"/>
              <p:cNvSpPr>
                <a:spLocks noChangeShapeType="1"/>
              </p:cNvSpPr>
              <p:nvPr/>
            </p:nvSpPr>
            <p:spPr bwMode="auto">
              <a:xfrm flipH="1">
                <a:off x="245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0" name="Line 876"/>
              <p:cNvSpPr>
                <a:spLocks noChangeShapeType="1"/>
              </p:cNvSpPr>
              <p:nvPr/>
            </p:nvSpPr>
            <p:spPr bwMode="auto">
              <a:xfrm flipH="1">
                <a:off x="249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1" name="Line 877"/>
              <p:cNvSpPr>
                <a:spLocks noChangeShapeType="1"/>
              </p:cNvSpPr>
              <p:nvPr/>
            </p:nvSpPr>
            <p:spPr bwMode="auto">
              <a:xfrm flipH="1">
                <a:off x="252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2" name="Line 878"/>
              <p:cNvSpPr>
                <a:spLocks noChangeShapeType="1"/>
              </p:cNvSpPr>
              <p:nvPr/>
            </p:nvSpPr>
            <p:spPr bwMode="auto">
              <a:xfrm flipH="1">
                <a:off x="252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3" name="Line 879"/>
              <p:cNvSpPr>
                <a:spLocks noChangeShapeType="1"/>
              </p:cNvSpPr>
              <p:nvPr/>
            </p:nvSpPr>
            <p:spPr bwMode="auto">
              <a:xfrm flipH="1">
                <a:off x="256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4" name="Line 880"/>
              <p:cNvSpPr>
                <a:spLocks noChangeShapeType="1"/>
              </p:cNvSpPr>
              <p:nvPr/>
            </p:nvSpPr>
            <p:spPr bwMode="auto">
              <a:xfrm flipH="1">
                <a:off x="260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5" name="Line 881"/>
              <p:cNvSpPr>
                <a:spLocks noChangeShapeType="1"/>
              </p:cNvSpPr>
              <p:nvPr/>
            </p:nvSpPr>
            <p:spPr bwMode="auto">
              <a:xfrm flipH="1">
                <a:off x="263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6" name="Line 882"/>
              <p:cNvSpPr>
                <a:spLocks noChangeShapeType="1"/>
              </p:cNvSpPr>
              <p:nvPr/>
            </p:nvSpPr>
            <p:spPr bwMode="auto">
              <a:xfrm flipH="1">
                <a:off x="267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7" name="Line 883"/>
              <p:cNvSpPr>
                <a:spLocks noChangeShapeType="1"/>
              </p:cNvSpPr>
              <p:nvPr/>
            </p:nvSpPr>
            <p:spPr bwMode="auto">
              <a:xfrm flipH="1">
                <a:off x="271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8" name="Line 884"/>
              <p:cNvSpPr>
                <a:spLocks noChangeShapeType="1"/>
              </p:cNvSpPr>
              <p:nvPr/>
            </p:nvSpPr>
            <p:spPr bwMode="auto">
              <a:xfrm flipH="1">
                <a:off x="271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9" name="Line 885"/>
              <p:cNvSpPr>
                <a:spLocks noChangeShapeType="1"/>
              </p:cNvSpPr>
              <p:nvPr/>
            </p:nvSpPr>
            <p:spPr bwMode="auto">
              <a:xfrm flipH="1">
                <a:off x="274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0" name="Line 886"/>
              <p:cNvSpPr>
                <a:spLocks noChangeShapeType="1"/>
              </p:cNvSpPr>
              <p:nvPr/>
            </p:nvSpPr>
            <p:spPr bwMode="auto">
              <a:xfrm flipH="1">
                <a:off x="278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1" name="Line 887"/>
              <p:cNvSpPr>
                <a:spLocks noChangeShapeType="1"/>
              </p:cNvSpPr>
              <p:nvPr/>
            </p:nvSpPr>
            <p:spPr bwMode="auto">
              <a:xfrm flipH="1">
                <a:off x="281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2" name="Line 888"/>
              <p:cNvSpPr>
                <a:spLocks noChangeShapeType="1"/>
              </p:cNvSpPr>
              <p:nvPr/>
            </p:nvSpPr>
            <p:spPr bwMode="auto">
              <a:xfrm flipH="1">
                <a:off x="285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3" name="Line 889"/>
              <p:cNvSpPr>
                <a:spLocks noChangeShapeType="1"/>
              </p:cNvSpPr>
              <p:nvPr/>
            </p:nvSpPr>
            <p:spPr bwMode="auto">
              <a:xfrm flipH="1">
                <a:off x="289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4" name="Line 890"/>
              <p:cNvSpPr>
                <a:spLocks noChangeShapeType="1"/>
              </p:cNvSpPr>
              <p:nvPr/>
            </p:nvSpPr>
            <p:spPr bwMode="auto">
              <a:xfrm flipH="1">
                <a:off x="289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5" name="Line 891"/>
              <p:cNvSpPr>
                <a:spLocks noChangeShapeType="1"/>
              </p:cNvSpPr>
              <p:nvPr/>
            </p:nvSpPr>
            <p:spPr bwMode="auto">
              <a:xfrm flipH="1">
                <a:off x="292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6" name="Line 892"/>
              <p:cNvSpPr>
                <a:spLocks noChangeShapeType="1"/>
              </p:cNvSpPr>
              <p:nvPr/>
            </p:nvSpPr>
            <p:spPr bwMode="auto">
              <a:xfrm flipH="1">
                <a:off x="296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7" name="Line 893"/>
              <p:cNvSpPr>
                <a:spLocks noChangeShapeType="1"/>
              </p:cNvSpPr>
              <p:nvPr/>
            </p:nvSpPr>
            <p:spPr bwMode="auto">
              <a:xfrm flipH="1">
                <a:off x="300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8" name="Line 894"/>
              <p:cNvSpPr>
                <a:spLocks noChangeShapeType="1"/>
              </p:cNvSpPr>
              <p:nvPr/>
            </p:nvSpPr>
            <p:spPr bwMode="auto">
              <a:xfrm flipH="1">
                <a:off x="303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9" name="Line 895"/>
              <p:cNvSpPr>
                <a:spLocks noChangeShapeType="1"/>
              </p:cNvSpPr>
              <p:nvPr/>
            </p:nvSpPr>
            <p:spPr bwMode="auto">
              <a:xfrm flipH="1">
                <a:off x="307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0" name="Line 896"/>
              <p:cNvSpPr>
                <a:spLocks noChangeShapeType="1"/>
              </p:cNvSpPr>
              <p:nvPr/>
            </p:nvSpPr>
            <p:spPr bwMode="auto">
              <a:xfrm flipH="1">
                <a:off x="307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1" name="Line 897"/>
              <p:cNvSpPr>
                <a:spLocks noChangeShapeType="1"/>
              </p:cNvSpPr>
              <p:nvPr/>
            </p:nvSpPr>
            <p:spPr bwMode="auto">
              <a:xfrm flipH="1">
                <a:off x="310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2" name="Line 898"/>
              <p:cNvSpPr>
                <a:spLocks noChangeShapeType="1"/>
              </p:cNvSpPr>
              <p:nvPr/>
            </p:nvSpPr>
            <p:spPr bwMode="auto">
              <a:xfrm flipH="1">
                <a:off x="314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3" name="Line 899"/>
              <p:cNvSpPr>
                <a:spLocks noChangeShapeType="1"/>
              </p:cNvSpPr>
              <p:nvPr/>
            </p:nvSpPr>
            <p:spPr bwMode="auto">
              <a:xfrm flipH="1">
                <a:off x="318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4" name="Line 900"/>
              <p:cNvSpPr>
                <a:spLocks noChangeShapeType="1"/>
              </p:cNvSpPr>
              <p:nvPr/>
            </p:nvSpPr>
            <p:spPr bwMode="auto">
              <a:xfrm flipH="1">
                <a:off x="321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5" name="Line 901"/>
              <p:cNvSpPr>
                <a:spLocks noChangeShapeType="1"/>
              </p:cNvSpPr>
              <p:nvPr/>
            </p:nvSpPr>
            <p:spPr bwMode="auto">
              <a:xfrm flipH="1">
                <a:off x="325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6" name="Line 902"/>
              <p:cNvSpPr>
                <a:spLocks noChangeShapeType="1"/>
              </p:cNvSpPr>
              <p:nvPr/>
            </p:nvSpPr>
            <p:spPr bwMode="auto">
              <a:xfrm flipH="1">
                <a:off x="325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7" name="Line 903"/>
              <p:cNvSpPr>
                <a:spLocks noChangeShapeType="1"/>
              </p:cNvSpPr>
              <p:nvPr/>
            </p:nvSpPr>
            <p:spPr bwMode="auto">
              <a:xfrm flipH="1">
                <a:off x="328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8" name="Line 904"/>
              <p:cNvSpPr>
                <a:spLocks noChangeShapeType="1"/>
              </p:cNvSpPr>
              <p:nvPr/>
            </p:nvSpPr>
            <p:spPr bwMode="auto">
              <a:xfrm flipH="1">
                <a:off x="332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9" name="Line 905"/>
              <p:cNvSpPr>
                <a:spLocks noChangeShapeType="1"/>
              </p:cNvSpPr>
              <p:nvPr/>
            </p:nvSpPr>
            <p:spPr bwMode="auto">
              <a:xfrm flipH="1">
                <a:off x="336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0" name="Line 906"/>
              <p:cNvSpPr>
                <a:spLocks noChangeShapeType="1"/>
              </p:cNvSpPr>
              <p:nvPr/>
            </p:nvSpPr>
            <p:spPr bwMode="auto">
              <a:xfrm flipH="1">
                <a:off x="339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1" name="Line 907"/>
              <p:cNvSpPr>
                <a:spLocks noChangeShapeType="1"/>
              </p:cNvSpPr>
              <p:nvPr/>
            </p:nvSpPr>
            <p:spPr bwMode="auto">
              <a:xfrm flipH="1">
                <a:off x="343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2" name="Line 908"/>
              <p:cNvSpPr>
                <a:spLocks noChangeShapeType="1"/>
              </p:cNvSpPr>
              <p:nvPr/>
            </p:nvSpPr>
            <p:spPr bwMode="auto">
              <a:xfrm flipH="1">
                <a:off x="343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3" name="Line 909"/>
              <p:cNvSpPr>
                <a:spLocks noChangeShapeType="1"/>
              </p:cNvSpPr>
              <p:nvPr/>
            </p:nvSpPr>
            <p:spPr bwMode="auto">
              <a:xfrm flipH="1">
                <a:off x="347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4" name="Line 910"/>
              <p:cNvSpPr>
                <a:spLocks noChangeShapeType="1"/>
              </p:cNvSpPr>
              <p:nvPr/>
            </p:nvSpPr>
            <p:spPr bwMode="auto">
              <a:xfrm flipH="1">
                <a:off x="350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5" name="Line 911"/>
              <p:cNvSpPr>
                <a:spLocks noChangeShapeType="1"/>
              </p:cNvSpPr>
              <p:nvPr/>
            </p:nvSpPr>
            <p:spPr bwMode="auto">
              <a:xfrm flipH="1">
                <a:off x="354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6" name="Line 912"/>
              <p:cNvSpPr>
                <a:spLocks noChangeShapeType="1"/>
              </p:cNvSpPr>
              <p:nvPr/>
            </p:nvSpPr>
            <p:spPr bwMode="auto">
              <a:xfrm flipH="1">
                <a:off x="357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7" name="Line 913"/>
              <p:cNvSpPr>
                <a:spLocks noChangeShapeType="1"/>
              </p:cNvSpPr>
              <p:nvPr/>
            </p:nvSpPr>
            <p:spPr bwMode="auto">
              <a:xfrm flipH="1">
                <a:off x="361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8" name="Line 914"/>
              <p:cNvSpPr>
                <a:spLocks noChangeShapeType="1"/>
              </p:cNvSpPr>
              <p:nvPr/>
            </p:nvSpPr>
            <p:spPr bwMode="auto">
              <a:xfrm flipH="1">
                <a:off x="361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9" name="Line 915"/>
              <p:cNvSpPr>
                <a:spLocks noChangeShapeType="1"/>
              </p:cNvSpPr>
              <p:nvPr/>
            </p:nvSpPr>
            <p:spPr bwMode="auto">
              <a:xfrm flipH="1">
                <a:off x="365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0" name="Line 916"/>
              <p:cNvSpPr>
                <a:spLocks noChangeShapeType="1"/>
              </p:cNvSpPr>
              <p:nvPr/>
            </p:nvSpPr>
            <p:spPr bwMode="auto">
              <a:xfrm flipH="1">
                <a:off x="368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1" name="Line 917"/>
              <p:cNvSpPr>
                <a:spLocks noChangeShapeType="1"/>
              </p:cNvSpPr>
              <p:nvPr/>
            </p:nvSpPr>
            <p:spPr bwMode="auto">
              <a:xfrm flipH="1">
                <a:off x="372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2" name="Line 918"/>
              <p:cNvSpPr>
                <a:spLocks noChangeShapeType="1"/>
              </p:cNvSpPr>
              <p:nvPr/>
            </p:nvSpPr>
            <p:spPr bwMode="auto">
              <a:xfrm flipH="1">
                <a:off x="376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3" name="Line 919"/>
              <p:cNvSpPr>
                <a:spLocks noChangeShapeType="1"/>
              </p:cNvSpPr>
              <p:nvPr/>
            </p:nvSpPr>
            <p:spPr bwMode="auto">
              <a:xfrm flipH="1">
                <a:off x="379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194" name="Group 920"/>
              <p:cNvGrpSpPr/>
              <p:nvPr/>
            </p:nvGrpSpPr>
            <p:grpSpPr>
              <a:xfrm>
                <a:off x="3796" y="1379"/>
                <a:ext cx="145" cy="118"/>
                <a:chOff x="3963" y="2822"/>
                <a:chExt cx="145" cy="118"/>
              </a:xfrm>
            </p:grpSpPr>
            <p:sp>
              <p:nvSpPr>
                <p:cNvPr id="36195" name="Line 921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96" name="Line 922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97" name="Line 923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98" name="Line 924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99" name="Line 925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200" name="Line 926"/>
              <p:cNvSpPr>
                <a:spLocks noChangeShapeType="1"/>
              </p:cNvSpPr>
              <p:nvPr/>
            </p:nvSpPr>
            <p:spPr bwMode="auto">
              <a:xfrm flipH="1">
                <a:off x="397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1" name="Line 927"/>
              <p:cNvSpPr>
                <a:spLocks noChangeShapeType="1"/>
              </p:cNvSpPr>
              <p:nvPr/>
            </p:nvSpPr>
            <p:spPr bwMode="auto">
              <a:xfrm flipH="1">
                <a:off x="397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2" name="Line 928"/>
              <p:cNvSpPr>
                <a:spLocks noChangeShapeType="1"/>
              </p:cNvSpPr>
              <p:nvPr/>
            </p:nvSpPr>
            <p:spPr bwMode="auto">
              <a:xfrm flipH="1">
                <a:off x="401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3" name="Line 929"/>
              <p:cNvSpPr>
                <a:spLocks noChangeShapeType="1"/>
              </p:cNvSpPr>
              <p:nvPr/>
            </p:nvSpPr>
            <p:spPr bwMode="auto">
              <a:xfrm flipH="1">
                <a:off x="404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4" name="Line 930"/>
              <p:cNvSpPr>
                <a:spLocks noChangeShapeType="1"/>
              </p:cNvSpPr>
              <p:nvPr/>
            </p:nvSpPr>
            <p:spPr bwMode="auto">
              <a:xfrm flipH="1">
                <a:off x="408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5" name="Line 931"/>
              <p:cNvSpPr>
                <a:spLocks noChangeShapeType="1"/>
              </p:cNvSpPr>
              <p:nvPr/>
            </p:nvSpPr>
            <p:spPr bwMode="auto">
              <a:xfrm flipH="1">
                <a:off x="412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206" name="Group 932"/>
              <p:cNvGrpSpPr/>
              <p:nvPr/>
            </p:nvGrpSpPr>
            <p:grpSpPr>
              <a:xfrm>
                <a:off x="4156" y="1379"/>
                <a:ext cx="145" cy="118"/>
                <a:chOff x="3963" y="2822"/>
                <a:chExt cx="145" cy="118"/>
              </a:xfrm>
            </p:grpSpPr>
            <p:sp>
              <p:nvSpPr>
                <p:cNvPr id="36207" name="Line 933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08" name="Line 934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09" name="Line 935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10" name="Line 936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11" name="Line 937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212" name="Line 938"/>
              <p:cNvSpPr>
                <a:spLocks noChangeShapeType="1"/>
              </p:cNvSpPr>
              <p:nvPr/>
            </p:nvSpPr>
            <p:spPr bwMode="auto">
              <a:xfrm flipH="1">
                <a:off x="433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213" name="Group 939"/>
              <p:cNvGrpSpPr/>
              <p:nvPr/>
            </p:nvGrpSpPr>
            <p:grpSpPr>
              <a:xfrm>
                <a:off x="4336" y="1379"/>
                <a:ext cx="145" cy="118"/>
                <a:chOff x="3963" y="2822"/>
                <a:chExt cx="145" cy="118"/>
              </a:xfrm>
            </p:grpSpPr>
            <p:sp>
              <p:nvSpPr>
                <p:cNvPr id="36214" name="Line 940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15" name="Line 941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16" name="Line 942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17" name="Line 943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18" name="Line 944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219" name="Line 945"/>
              <p:cNvSpPr>
                <a:spLocks noChangeShapeType="1"/>
              </p:cNvSpPr>
              <p:nvPr/>
            </p:nvSpPr>
            <p:spPr bwMode="auto">
              <a:xfrm flipH="1">
                <a:off x="451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169" name="Text Box 953"/>
          <p:cNvSpPr txBox="1">
            <a:spLocks noChangeArrowheads="1"/>
          </p:cNvSpPr>
          <p:nvPr/>
        </p:nvSpPr>
        <p:spPr bwMode="auto">
          <a:xfrm>
            <a:off x="8282562" y="2644375"/>
            <a:ext cx="112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10170" name="Text Box 954"/>
          <p:cNvSpPr txBox="1">
            <a:spLocks noChangeArrowheads="1"/>
          </p:cNvSpPr>
          <p:nvPr/>
        </p:nvSpPr>
        <p:spPr bwMode="auto">
          <a:xfrm>
            <a:off x="8141788" y="5466096"/>
            <a:ext cx="112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0171" name="Text Box 955"/>
          <p:cNvSpPr txBox="1">
            <a:spLocks noChangeArrowheads="1"/>
          </p:cNvSpPr>
          <p:nvPr/>
        </p:nvSpPr>
        <p:spPr bwMode="auto">
          <a:xfrm>
            <a:off x="8254717" y="4026734"/>
            <a:ext cx="112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82103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/>
      <p:bldP spid="12673" grpId="0"/>
      <p:bldP spid="10169" grpId="0"/>
      <p:bldP spid="10170" grpId="0"/>
      <p:bldP spid="101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22"/>
          <p:cNvSpPr txBox="1">
            <a:spLocks noChangeArrowheads="1"/>
          </p:cNvSpPr>
          <p:nvPr/>
        </p:nvSpPr>
        <p:spPr bwMode="auto">
          <a:xfrm>
            <a:off x="1485107" y="923157"/>
            <a:ext cx="2911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）会看：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866200" y="932657"/>
            <a:ext cx="5774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latin typeface="宋体" panose="02010600030101010101" pitchFamily="2" charset="-122"/>
              </a:rPr>
              <a:t>读数时，视线与刻度尺尺面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垂直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  <a:r>
              <a:rPr lang="zh-CN" altLang="en-US" sz="2800">
                <a:solidFill>
                  <a:srgbClr val="0066CC"/>
                </a:solidFill>
                <a:latin typeface="宋体" panose="02010600030101010101" pitchFamily="2" charset="-122"/>
              </a:rPr>
              <a:t> </a:t>
            </a:r>
          </a:p>
        </p:txBody>
      </p:sp>
      <p:grpSp>
        <p:nvGrpSpPr>
          <p:cNvPr id="36867" name="Group 394"/>
          <p:cNvGrpSpPr/>
          <p:nvPr/>
        </p:nvGrpSpPr>
        <p:grpSpPr>
          <a:xfrm>
            <a:off x="2492194" y="3776548"/>
            <a:ext cx="6014680" cy="1125838"/>
            <a:chOff x="1020" y="2109"/>
            <a:chExt cx="3888" cy="711"/>
          </a:xfrm>
        </p:grpSpPr>
        <p:grpSp>
          <p:nvGrpSpPr>
            <p:cNvPr id="36868" name="Group 132"/>
            <p:cNvGrpSpPr/>
            <p:nvPr/>
          </p:nvGrpSpPr>
          <p:grpSpPr>
            <a:xfrm>
              <a:off x="1020" y="2321"/>
              <a:ext cx="3888" cy="499"/>
              <a:chOff x="808" y="1328"/>
              <a:chExt cx="3888" cy="499"/>
            </a:xfrm>
          </p:grpSpPr>
          <p:sp>
            <p:nvSpPr>
              <p:cNvPr id="36869" name="AutoShape 133"/>
              <p:cNvSpPr>
                <a:spLocks noChangeArrowheads="1"/>
              </p:cNvSpPr>
              <p:nvPr/>
            </p:nvSpPr>
            <p:spPr bwMode="auto">
              <a:xfrm>
                <a:off x="808" y="1328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317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r>
                  <a:rPr lang="en-US" altLang="zh-CN" sz="1200" b="1">
                    <a:solidFill>
                      <a:srgbClr val="000000"/>
                    </a:solidFill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200" b="1"/>
                  <a:t> </a:t>
                </a:r>
              </a:p>
            </p:txBody>
          </p:sp>
          <p:sp>
            <p:nvSpPr>
              <p:cNvPr id="36870" name="Line 134"/>
              <p:cNvSpPr>
                <a:spLocks noChangeShapeType="1"/>
              </p:cNvSpPr>
              <p:nvPr/>
            </p:nvSpPr>
            <p:spPr bwMode="auto">
              <a:xfrm flipH="1">
                <a:off x="899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1" name="Line 135"/>
              <p:cNvSpPr>
                <a:spLocks noChangeShapeType="1"/>
              </p:cNvSpPr>
              <p:nvPr/>
            </p:nvSpPr>
            <p:spPr bwMode="auto">
              <a:xfrm flipH="1">
                <a:off x="93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2" name="Line 136"/>
              <p:cNvSpPr>
                <a:spLocks noChangeShapeType="1"/>
              </p:cNvSpPr>
              <p:nvPr/>
            </p:nvSpPr>
            <p:spPr bwMode="auto">
              <a:xfrm flipH="1">
                <a:off x="97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3" name="Line 137"/>
              <p:cNvSpPr>
                <a:spLocks noChangeShapeType="1"/>
              </p:cNvSpPr>
              <p:nvPr/>
            </p:nvSpPr>
            <p:spPr bwMode="auto">
              <a:xfrm flipH="1">
                <a:off x="100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4" name="Line 138"/>
              <p:cNvSpPr>
                <a:spLocks noChangeShapeType="1"/>
              </p:cNvSpPr>
              <p:nvPr/>
            </p:nvSpPr>
            <p:spPr bwMode="auto">
              <a:xfrm flipH="1">
                <a:off x="104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5" name="Line 139"/>
              <p:cNvSpPr>
                <a:spLocks noChangeShapeType="1"/>
              </p:cNvSpPr>
              <p:nvPr/>
            </p:nvSpPr>
            <p:spPr bwMode="auto">
              <a:xfrm flipH="1">
                <a:off x="108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6" name="Line 140"/>
              <p:cNvSpPr>
                <a:spLocks noChangeShapeType="1"/>
              </p:cNvSpPr>
              <p:nvPr/>
            </p:nvSpPr>
            <p:spPr bwMode="auto">
              <a:xfrm flipH="1">
                <a:off x="108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7" name="Line 141"/>
              <p:cNvSpPr>
                <a:spLocks noChangeShapeType="1"/>
              </p:cNvSpPr>
              <p:nvPr/>
            </p:nvSpPr>
            <p:spPr bwMode="auto">
              <a:xfrm flipH="1">
                <a:off x="111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8" name="Line 142"/>
              <p:cNvSpPr>
                <a:spLocks noChangeShapeType="1"/>
              </p:cNvSpPr>
              <p:nvPr/>
            </p:nvSpPr>
            <p:spPr bwMode="auto">
              <a:xfrm flipH="1">
                <a:off x="115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9" name="Line 143"/>
              <p:cNvSpPr>
                <a:spLocks noChangeShapeType="1"/>
              </p:cNvSpPr>
              <p:nvPr/>
            </p:nvSpPr>
            <p:spPr bwMode="auto">
              <a:xfrm flipH="1">
                <a:off x="118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0" name="Line 144"/>
              <p:cNvSpPr>
                <a:spLocks noChangeShapeType="1"/>
              </p:cNvSpPr>
              <p:nvPr/>
            </p:nvSpPr>
            <p:spPr bwMode="auto">
              <a:xfrm flipH="1">
                <a:off x="122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1" name="Line 145"/>
              <p:cNvSpPr>
                <a:spLocks noChangeShapeType="1"/>
              </p:cNvSpPr>
              <p:nvPr/>
            </p:nvSpPr>
            <p:spPr bwMode="auto">
              <a:xfrm flipH="1">
                <a:off x="126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2" name="Line 146"/>
              <p:cNvSpPr>
                <a:spLocks noChangeShapeType="1"/>
              </p:cNvSpPr>
              <p:nvPr/>
            </p:nvSpPr>
            <p:spPr bwMode="auto">
              <a:xfrm flipH="1">
                <a:off x="126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3" name="Line 147"/>
              <p:cNvSpPr>
                <a:spLocks noChangeShapeType="1"/>
              </p:cNvSpPr>
              <p:nvPr/>
            </p:nvSpPr>
            <p:spPr bwMode="auto">
              <a:xfrm flipH="1">
                <a:off x="129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4" name="Line 148"/>
              <p:cNvSpPr>
                <a:spLocks noChangeShapeType="1"/>
              </p:cNvSpPr>
              <p:nvPr/>
            </p:nvSpPr>
            <p:spPr bwMode="auto">
              <a:xfrm flipH="1">
                <a:off x="133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5" name="Line 149"/>
              <p:cNvSpPr>
                <a:spLocks noChangeShapeType="1"/>
              </p:cNvSpPr>
              <p:nvPr/>
            </p:nvSpPr>
            <p:spPr bwMode="auto">
              <a:xfrm flipH="1">
                <a:off x="137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6" name="Line 150"/>
              <p:cNvSpPr>
                <a:spLocks noChangeShapeType="1"/>
              </p:cNvSpPr>
              <p:nvPr/>
            </p:nvSpPr>
            <p:spPr bwMode="auto">
              <a:xfrm flipH="1">
                <a:off x="140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7" name="Line 151"/>
              <p:cNvSpPr>
                <a:spLocks noChangeShapeType="1"/>
              </p:cNvSpPr>
              <p:nvPr/>
            </p:nvSpPr>
            <p:spPr bwMode="auto">
              <a:xfrm flipH="1">
                <a:off x="144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8" name="Line 152"/>
              <p:cNvSpPr>
                <a:spLocks noChangeShapeType="1"/>
              </p:cNvSpPr>
              <p:nvPr/>
            </p:nvSpPr>
            <p:spPr bwMode="auto">
              <a:xfrm flipH="1">
                <a:off x="144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9" name="Line 153"/>
              <p:cNvSpPr>
                <a:spLocks noChangeShapeType="1"/>
              </p:cNvSpPr>
              <p:nvPr/>
            </p:nvSpPr>
            <p:spPr bwMode="auto">
              <a:xfrm flipH="1">
                <a:off x="147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0" name="Line 154"/>
              <p:cNvSpPr>
                <a:spLocks noChangeShapeType="1"/>
              </p:cNvSpPr>
              <p:nvPr/>
            </p:nvSpPr>
            <p:spPr bwMode="auto">
              <a:xfrm flipH="1">
                <a:off x="151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1" name="Line 155"/>
              <p:cNvSpPr>
                <a:spLocks noChangeShapeType="1"/>
              </p:cNvSpPr>
              <p:nvPr/>
            </p:nvSpPr>
            <p:spPr bwMode="auto">
              <a:xfrm flipH="1">
                <a:off x="155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2" name="Line 156"/>
              <p:cNvSpPr>
                <a:spLocks noChangeShapeType="1"/>
              </p:cNvSpPr>
              <p:nvPr/>
            </p:nvSpPr>
            <p:spPr bwMode="auto">
              <a:xfrm flipH="1">
                <a:off x="158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3" name="Line 157"/>
              <p:cNvSpPr>
                <a:spLocks noChangeShapeType="1"/>
              </p:cNvSpPr>
              <p:nvPr/>
            </p:nvSpPr>
            <p:spPr bwMode="auto">
              <a:xfrm flipH="1">
                <a:off x="1623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4" name="Line 158"/>
              <p:cNvSpPr>
                <a:spLocks noChangeShapeType="1"/>
              </p:cNvSpPr>
              <p:nvPr/>
            </p:nvSpPr>
            <p:spPr bwMode="auto">
              <a:xfrm flipH="1">
                <a:off x="1624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5" name="Line 159"/>
              <p:cNvSpPr>
                <a:spLocks noChangeShapeType="1"/>
              </p:cNvSpPr>
              <p:nvPr/>
            </p:nvSpPr>
            <p:spPr bwMode="auto">
              <a:xfrm flipH="1">
                <a:off x="166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6" name="Line 160"/>
              <p:cNvSpPr>
                <a:spLocks noChangeShapeType="1"/>
              </p:cNvSpPr>
              <p:nvPr/>
            </p:nvSpPr>
            <p:spPr bwMode="auto">
              <a:xfrm flipH="1">
                <a:off x="169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7" name="Line 161"/>
              <p:cNvSpPr>
                <a:spLocks noChangeShapeType="1"/>
              </p:cNvSpPr>
              <p:nvPr/>
            </p:nvSpPr>
            <p:spPr bwMode="auto">
              <a:xfrm flipH="1">
                <a:off x="173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8" name="Line 162"/>
              <p:cNvSpPr>
                <a:spLocks noChangeShapeType="1"/>
              </p:cNvSpPr>
              <p:nvPr/>
            </p:nvSpPr>
            <p:spPr bwMode="auto">
              <a:xfrm flipH="1">
                <a:off x="176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9" name="Line 163"/>
              <p:cNvSpPr>
                <a:spLocks noChangeShapeType="1"/>
              </p:cNvSpPr>
              <p:nvPr/>
            </p:nvSpPr>
            <p:spPr bwMode="auto">
              <a:xfrm flipH="1">
                <a:off x="180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0" name="Line 164"/>
              <p:cNvSpPr>
                <a:spLocks noChangeShapeType="1"/>
              </p:cNvSpPr>
              <p:nvPr/>
            </p:nvSpPr>
            <p:spPr bwMode="auto">
              <a:xfrm flipH="1">
                <a:off x="180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1" name="Line 165"/>
              <p:cNvSpPr>
                <a:spLocks noChangeShapeType="1"/>
              </p:cNvSpPr>
              <p:nvPr/>
            </p:nvSpPr>
            <p:spPr bwMode="auto">
              <a:xfrm flipH="1">
                <a:off x="184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2" name="Line 166"/>
              <p:cNvSpPr>
                <a:spLocks noChangeShapeType="1"/>
              </p:cNvSpPr>
              <p:nvPr/>
            </p:nvSpPr>
            <p:spPr bwMode="auto">
              <a:xfrm flipH="1">
                <a:off x="187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3" name="Line 167"/>
              <p:cNvSpPr>
                <a:spLocks noChangeShapeType="1"/>
              </p:cNvSpPr>
              <p:nvPr/>
            </p:nvSpPr>
            <p:spPr bwMode="auto">
              <a:xfrm flipH="1">
                <a:off x="191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4" name="Line 168"/>
              <p:cNvSpPr>
                <a:spLocks noChangeShapeType="1"/>
              </p:cNvSpPr>
              <p:nvPr/>
            </p:nvSpPr>
            <p:spPr bwMode="auto">
              <a:xfrm flipH="1">
                <a:off x="195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5" name="Line 169"/>
              <p:cNvSpPr>
                <a:spLocks noChangeShapeType="1"/>
              </p:cNvSpPr>
              <p:nvPr/>
            </p:nvSpPr>
            <p:spPr bwMode="auto">
              <a:xfrm flipH="1">
                <a:off x="1986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6" name="Line 170"/>
              <p:cNvSpPr>
                <a:spLocks noChangeShapeType="1"/>
              </p:cNvSpPr>
              <p:nvPr/>
            </p:nvSpPr>
            <p:spPr bwMode="auto">
              <a:xfrm flipH="1">
                <a:off x="1986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7" name="Line 171"/>
              <p:cNvSpPr>
                <a:spLocks noChangeShapeType="1"/>
              </p:cNvSpPr>
              <p:nvPr/>
            </p:nvSpPr>
            <p:spPr bwMode="auto">
              <a:xfrm flipH="1">
                <a:off x="202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8" name="Line 172"/>
              <p:cNvSpPr>
                <a:spLocks noChangeShapeType="1"/>
              </p:cNvSpPr>
              <p:nvPr/>
            </p:nvSpPr>
            <p:spPr bwMode="auto">
              <a:xfrm flipH="1">
                <a:off x="205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9" name="Line 173"/>
              <p:cNvSpPr>
                <a:spLocks noChangeShapeType="1"/>
              </p:cNvSpPr>
              <p:nvPr/>
            </p:nvSpPr>
            <p:spPr bwMode="auto">
              <a:xfrm flipH="1">
                <a:off x="209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0" name="Line 174"/>
              <p:cNvSpPr>
                <a:spLocks noChangeShapeType="1"/>
              </p:cNvSpPr>
              <p:nvPr/>
            </p:nvSpPr>
            <p:spPr bwMode="auto">
              <a:xfrm flipH="1">
                <a:off x="213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1" name="Line 175"/>
              <p:cNvSpPr>
                <a:spLocks noChangeShapeType="1"/>
              </p:cNvSpPr>
              <p:nvPr/>
            </p:nvSpPr>
            <p:spPr bwMode="auto">
              <a:xfrm flipH="1">
                <a:off x="216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2" name="Line 176"/>
              <p:cNvSpPr>
                <a:spLocks noChangeShapeType="1"/>
              </p:cNvSpPr>
              <p:nvPr/>
            </p:nvSpPr>
            <p:spPr bwMode="auto">
              <a:xfrm flipH="1">
                <a:off x="216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3" name="Line 177"/>
              <p:cNvSpPr>
                <a:spLocks noChangeShapeType="1"/>
              </p:cNvSpPr>
              <p:nvPr/>
            </p:nvSpPr>
            <p:spPr bwMode="auto">
              <a:xfrm flipH="1">
                <a:off x="220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4" name="Line 178"/>
              <p:cNvSpPr>
                <a:spLocks noChangeShapeType="1"/>
              </p:cNvSpPr>
              <p:nvPr/>
            </p:nvSpPr>
            <p:spPr bwMode="auto">
              <a:xfrm flipH="1">
                <a:off x="223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5" name="Line 179"/>
              <p:cNvSpPr>
                <a:spLocks noChangeShapeType="1"/>
              </p:cNvSpPr>
              <p:nvPr/>
            </p:nvSpPr>
            <p:spPr bwMode="auto">
              <a:xfrm flipH="1">
                <a:off x="227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6" name="Line 180"/>
              <p:cNvSpPr>
                <a:spLocks noChangeShapeType="1"/>
              </p:cNvSpPr>
              <p:nvPr/>
            </p:nvSpPr>
            <p:spPr bwMode="auto">
              <a:xfrm flipH="1">
                <a:off x="231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7" name="Line 181"/>
              <p:cNvSpPr>
                <a:spLocks noChangeShapeType="1"/>
              </p:cNvSpPr>
              <p:nvPr/>
            </p:nvSpPr>
            <p:spPr bwMode="auto">
              <a:xfrm flipH="1">
                <a:off x="2348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8" name="Line 182"/>
              <p:cNvSpPr>
                <a:spLocks noChangeShapeType="1"/>
              </p:cNvSpPr>
              <p:nvPr/>
            </p:nvSpPr>
            <p:spPr bwMode="auto">
              <a:xfrm flipH="1">
                <a:off x="2348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9" name="Line 183"/>
              <p:cNvSpPr>
                <a:spLocks noChangeShapeType="1"/>
              </p:cNvSpPr>
              <p:nvPr/>
            </p:nvSpPr>
            <p:spPr bwMode="auto">
              <a:xfrm flipH="1">
                <a:off x="238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0" name="Line 184"/>
              <p:cNvSpPr>
                <a:spLocks noChangeShapeType="1"/>
              </p:cNvSpPr>
              <p:nvPr/>
            </p:nvSpPr>
            <p:spPr bwMode="auto">
              <a:xfrm flipH="1">
                <a:off x="242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1" name="Line 185"/>
              <p:cNvSpPr>
                <a:spLocks noChangeShapeType="1"/>
              </p:cNvSpPr>
              <p:nvPr/>
            </p:nvSpPr>
            <p:spPr bwMode="auto">
              <a:xfrm flipH="1">
                <a:off x="245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2" name="Line 186"/>
              <p:cNvSpPr>
                <a:spLocks noChangeShapeType="1"/>
              </p:cNvSpPr>
              <p:nvPr/>
            </p:nvSpPr>
            <p:spPr bwMode="auto">
              <a:xfrm flipH="1">
                <a:off x="249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3" name="Line 187"/>
              <p:cNvSpPr>
                <a:spLocks noChangeShapeType="1"/>
              </p:cNvSpPr>
              <p:nvPr/>
            </p:nvSpPr>
            <p:spPr bwMode="auto">
              <a:xfrm flipH="1">
                <a:off x="2529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4" name="Line 188"/>
              <p:cNvSpPr>
                <a:spLocks noChangeShapeType="1"/>
              </p:cNvSpPr>
              <p:nvPr/>
            </p:nvSpPr>
            <p:spPr bwMode="auto">
              <a:xfrm flipH="1">
                <a:off x="2529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5" name="Line 189"/>
              <p:cNvSpPr>
                <a:spLocks noChangeShapeType="1"/>
              </p:cNvSpPr>
              <p:nvPr/>
            </p:nvSpPr>
            <p:spPr bwMode="auto">
              <a:xfrm flipH="1">
                <a:off x="256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6" name="Line 190"/>
              <p:cNvSpPr>
                <a:spLocks noChangeShapeType="1"/>
              </p:cNvSpPr>
              <p:nvPr/>
            </p:nvSpPr>
            <p:spPr bwMode="auto">
              <a:xfrm flipH="1">
                <a:off x="260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7" name="Line 191"/>
              <p:cNvSpPr>
                <a:spLocks noChangeShapeType="1"/>
              </p:cNvSpPr>
              <p:nvPr/>
            </p:nvSpPr>
            <p:spPr bwMode="auto">
              <a:xfrm flipH="1">
                <a:off x="263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8" name="Line 192"/>
              <p:cNvSpPr>
                <a:spLocks noChangeShapeType="1"/>
              </p:cNvSpPr>
              <p:nvPr/>
            </p:nvSpPr>
            <p:spPr bwMode="auto">
              <a:xfrm flipH="1">
                <a:off x="267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9" name="Line 193"/>
              <p:cNvSpPr>
                <a:spLocks noChangeShapeType="1"/>
              </p:cNvSpPr>
              <p:nvPr/>
            </p:nvSpPr>
            <p:spPr bwMode="auto">
              <a:xfrm flipH="1">
                <a:off x="271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0" name="Line 194"/>
              <p:cNvSpPr>
                <a:spLocks noChangeShapeType="1"/>
              </p:cNvSpPr>
              <p:nvPr/>
            </p:nvSpPr>
            <p:spPr bwMode="auto">
              <a:xfrm flipH="1">
                <a:off x="271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1" name="Line 195"/>
              <p:cNvSpPr>
                <a:spLocks noChangeShapeType="1"/>
              </p:cNvSpPr>
              <p:nvPr/>
            </p:nvSpPr>
            <p:spPr bwMode="auto">
              <a:xfrm flipH="1">
                <a:off x="274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2" name="Line 196"/>
              <p:cNvSpPr>
                <a:spLocks noChangeShapeType="1"/>
              </p:cNvSpPr>
              <p:nvPr/>
            </p:nvSpPr>
            <p:spPr bwMode="auto">
              <a:xfrm flipH="1">
                <a:off x="278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3" name="Line 197"/>
              <p:cNvSpPr>
                <a:spLocks noChangeShapeType="1"/>
              </p:cNvSpPr>
              <p:nvPr/>
            </p:nvSpPr>
            <p:spPr bwMode="auto">
              <a:xfrm flipH="1">
                <a:off x="281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4" name="Line 198"/>
              <p:cNvSpPr>
                <a:spLocks noChangeShapeType="1"/>
              </p:cNvSpPr>
              <p:nvPr/>
            </p:nvSpPr>
            <p:spPr bwMode="auto">
              <a:xfrm flipH="1">
                <a:off x="285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5" name="Line 199"/>
              <p:cNvSpPr>
                <a:spLocks noChangeShapeType="1"/>
              </p:cNvSpPr>
              <p:nvPr/>
            </p:nvSpPr>
            <p:spPr bwMode="auto">
              <a:xfrm flipH="1">
                <a:off x="289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6" name="Line 200"/>
              <p:cNvSpPr>
                <a:spLocks noChangeShapeType="1"/>
              </p:cNvSpPr>
              <p:nvPr/>
            </p:nvSpPr>
            <p:spPr bwMode="auto">
              <a:xfrm flipH="1">
                <a:off x="289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7" name="Line 201"/>
              <p:cNvSpPr>
                <a:spLocks noChangeShapeType="1"/>
              </p:cNvSpPr>
              <p:nvPr/>
            </p:nvSpPr>
            <p:spPr bwMode="auto">
              <a:xfrm flipH="1">
                <a:off x="292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8" name="Line 202"/>
              <p:cNvSpPr>
                <a:spLocks noChangeShapeType="1"/>
              </p:cNvSpPr>
              <p:nvPr/>
            </p:nvSpPr>
            <p:spPr bwMode="auto">
              <a:xfrm flipH="1">
                <a:off x="296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9" name="Line 203"/>
              <p:cNvSpPr>
                <a:spLocks noChangeShapeType="1"/>
              </p:cNvSpPr>
              <p:nvPr/>
            </p:nvSpPr>
            <p:spPr bwMode="auto">
              <a:xfrm flipH="1">
                <a:off x="300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0" name="Line 204"/>
              <p:cNvSpPr>
                <a:spLocks noChangeShapeType="1"/>
              </p:cNvSpPr>
              <p:nvPr/>
            </p:nvSpPr>
            <p:spPr bwMode="auto">
              <a:xfrm flipH="1">
                <a:off x="303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1" name="Line 205"/>
              <p:cNvSpPr>
                <a:spLocks noChangeShapeType="1"/>
              </p:cNvSpPr>
              <p:nvPr/>
            </p:nvSpPr>
            <p:spPr bwMode="auto">
              <a:xfrm flipH="1">
                <a:off x="307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2" name="Line 206"/>
              <p:cNvSpPr>
                <a:spLocks noChangeShapeType="1"/>
              </p:cNvSpPr>
              <p:nvPr/>
            </p:nvSpPr>
            <p:spPr bwMode="auto">
              <a:xfrm flipH="1">
                <a:off x="307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3" name="Line 207"/>
              <p:cNvSpPr>
                <a:spLocks noChangeShapeType="1"/>
              </p:cNvSpPr>
              <p:nvPr/>
            </p:nvSpPr>
            <p:spPr bwMode="auto">
              <a:xfrm flipH="1">
                <a:off x="310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4" name="Line 208"/>
              <p:cNvSpPr>
                <a:spLocks noChangeShapeType="1"/>
              </p:cNvSpPr>
              <p:nvPr/>
            </p:nvSpPr>
            <p:spPr bwMode="auto">
              <a:xfrm flipH="1">
                <a:off x="314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5" name="Line 209"/>
              <p:cNvSpPr>
                <a:spLocks noChangeShapeType="1"/>
              </p:cNvSpPr>
              <p:nvPr/>
            </p:nvSpPr>
            <p:spPr bwMode="auto">
              <a:xfrm flipH="1">
                <a:off x="318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6" name="Line 210"/>
              <p:cNvSpPr>
                <a:spLocks noChangeShapeType="1"/>
              </p:cNvSpPr>
              <p:nvPr/>
            </p:nvSpPr>
            <p:spPr bwMode="auto">
              <a:xfrm flipH="1">
                <a:off x="321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7" name="Line 211"/>
              <p:cNvSpPr>
                <a:spLocks noChangeShapeType="1"/>
              </p:cNvSpPr>
              <p:nvPr/>
            </p:nvSpPr>
            <p:spPr bwMode="auto">
              <a:xfrm flipH="1">
                <a:off x="3253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8" name="Line 212"/>
              <p:cNvSpPr>
                <a:spLocks noChangeShapeType="1"/>
              </p:cNvSpPr>
              <p:nvPr/>
            </p:nvSpPr>
            <p:spPr bwMode="auto">
              <a:xfrm flipH="1">
                <a:off x="3253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9" name="Line 213"/>
              <p:cNvSpPr>
                <a:spLocks noChangeShapeType="1"/>
              </p:cNvSpPr>
              <p:nvPr/>
            </p:nvSpPr>
            <p:spPr bwMode="auto">
              <a:xfrm flipH="1">
                <a:off x="328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0" name="Line 214"/>
              <p:cNvSpPr>
                <a:spLocks noChangeShapeType="1"/>
              </p:cNvSpPr>
              <p:nvPr/>
            </p:nvSpPr>
            <p:spPr bwMode="auto">
              <a:xfrm flipH="1">
                <a:off x="332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1" name="Line 215"/>
              <p:cNvSpPr>
                <a:spLocks noChangeShapeType="1"/>
              </p:cNvSpPr>
              <p:nvPr/>
            </p:nvSpPr>
            <p:spPr bwMode="auto">
              <a:xfrm flipH="1">
                <a:off x="336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2" name="Line 216"/>
              <p:cNvSpPr>
                <a:spLocks noChangeShapeType="1"/>
              </p:cNvSpPr>
              <p:nvPr/>
            </p:nvSpPr>
            <p:spPr bwMode="auto">
              <a:xfrm flipH="1">
                <a:off x="339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3" name="Line 217"/>
              <p:cNvSpPr>
                <a:spLocks noChangeShapeType="1"/>
              </p:cNvSpPr>
              <p:nvPr/>
            </p:nvSpPr>
            <p:spPr bwMode="auto">
              <a:xfrm flipH="1">
                <a:off x="3434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4" name="Line 218"/>
              <p:cNvSpPr>
                <a:spLocks noChangeShapeType="1"/>
              </p:cNvSpPr>
              <p:nvPr/>
            </p:nvSpPr>
            <p:spPr bwMode="auto">
              <a:xfrm flipH="1">
                <a:off x="3434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5" name="Line 219"/>
              <p:cNvSpPr>
                <a:spLocks noChangeShapeType="1"/>
              </p:cNvSpPr>
              <p:nvPr/>
            </p:nvSpPr>
            <p:spPr bwMode="auto">
              <a:xfrm flipH="1">
                <a:off x="347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6" name="Line 220"/>
              <p:cNvSpPr>
                <a:spLocks noChangeShapeType="1"/>
              </p:cNvSpPr>
              <p:nvPr/>
            </p:nvSpPr>
            <p:spPr bwMode="auto">
              <a:xfrm flipH="1">
                <a:off x="350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7" name="Line 221"/>
              <p:cNvSpPr>
                <a:spLocks noChangeShapeType="1"/>
              </p:cNvSpPr>
              <p:nvPr/>
            </p:nvSpPr>
            <p:spPr bwMode="auto">
              <a:xfrm flipH="1">
                <a:off x="354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8" name="Line 222"/>
              <p:cNvSpPr>
                <a:spLocks noChangeShapeType="1"/>
              </p:cNvSpPr>
              <p:nvPr/>
            </p:nvSpPr>
            <p:spPr bwMode="auto">
              <a:xfrm flipH="1">
                <a:off x="357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9" name="Line 223"/>
              <p:cNvSpPr>
                <a:spLocks noChangeShapeType="1"/>
              </p:cNvSpPr>
              <p:nvPr/>
            </p:nvSpPr>
            <p:spPr bwMode="auto">
              <a:xfrm flipH="1">
                <a:off x="361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0" name="Line 224"/>
              <p:cNvSpPr>
                <a:spLocks noChangeShapeType="1"/>
              </p:cNvSpPr>
              <p:nvPr/>
            </p:nvSpPr>
            <p:spPr bwMode="auto">
              <a:xfrm flipH="1">
                <a:off x="361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1" name="Line 225"/>
              <p:cNvSpPr>
                <a:spLocks noChangeShapeType="1"/>
              </p:cNvSpPr>
              <p:nvPr/>
            </p:nvSpPr>
            <p:spPr bwMode="auto">
              <a:xfrm flipH="1">
                <a:off x="365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2" name="Line 226"/>
              <p:cNvSpPr>
                <a:spLocks noChangeShapeType="1"/>
              </p:cNvSpPr>
              <p:nvPr/>
            </p:nvSpPr>
            <p:spPr bwMode="auto">
              <a:xfrm flipH="1">
                <a:off x="368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3" name="Line 227"/>
              <p:cNvSpPr>
                <a:spLocks noChangeShapeType="1"/>
              </p:cNvSpPr>
              <p:nvPr/>
            </p:nvSpPr>
            <p:spPr bwMode="auto">
              <a:xfrm flipH="1">
                <a:off x="372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4" name="Line 228"/>
              <p:cNvSpPr>
                <a:spLocks noChangeShapeType="1"/>
              </p:cNvSpPr>
              <p:nvPr/>
            </p:nvSpPr>
            <p:spPr bwMode="auto">
              <a:xfrm flipH="1">
                <a:off x="376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5" name="Line 229"/>
              <p:cNvSpPr>
                <a:spLocks noChangeShapeType="1"/>
              </p:cNvSpPr>
              <p:nvPr/>
            </p:nvSpPr>
            <p:spPr bwMode="auto">
              <a:xfrm flipH="1">
                <a:off x="3796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966" name="Group 230"/>
              <p:cNvGrpSpPr/>
              <p:nvPr/>
            </p:nvGrpSpPr>
            <p:grpSpPr>
              <a:xfrm>
                <a:off x="3796" y="1379"/>
                <a:ext cx="145" cy="118"/>
                <a:chOff x="3963" y="2822"/>
                <a:chExt cx="145" cy="118"/>
              </a:xfrm>
            </p:grpSpPr>
            <p:sp>
              <p:nvSpPr>
                <p:cNvPr id="36967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68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69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70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71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972" name="Line 236"/>
              <p:cNvSpPr>
                <a:spLocks noChangeShapeType="1"/>
              </p:cNvSpPr>
              <p:nvPr/>
            </p:nvSpPr>
            <p:spPr bwMode="auto">
              <a:xfrm flipH="1">
                <a:off x="397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3" name="Line 237"/>
              <p:cNvSpPr>
                <a:spLocks noChangeShapeType="1"/>
              </p:cNvSpPr>
              <p:nvPr/>
            </p:nvSpPr>
            <p:spPr bwMode="auto">
              <a:xfrm flipH="1">
                <a:off x="397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4" name="Line 238"/>
              <p:cNvSpPr>
                <a:spLocks noChangeShapeType="1"/>
              </p:cNvSpPr>
              <p:nvPr/>
            </p:nvSpPr>
            <p:spPr bwMode="auto">
              <a:xfrm flipH="1">
                <a:off x="401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5" name="Line 239"/>
              <p:cNvSpPr>
                <a:spLocks noChangeShapeType="1"/>
              </p:cNvSpPr>
              <p:nvPr/>
            </p:nvSpPr>
            <p:spPr bwMode="auto">
              <a:xfrm flipH="1">
                <a:off x="404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6" name="Line 240"/>
              <p:cNvSpPr>
                <a:spLocks noChangeShapeType="1"/>
              </p:cNvSpPr>
              <p:nvPr/>
            </p:nvSpPr>
            <p:spPr bwMode="auto">
              <a:xfrm flipH="1">
                <a:off x="408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7" name="Line 241"/>
              <p:cNvSpPr>
                <a:spLocks noChangeShapeType="1"/>
              </p:cNvSpPr>
              <p:nvPr/>
            </p:nvSpPr>
            <p:spPr bwMode="auto">
              <a:xfrm flipH="1">
                <a:off x="412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978" name="Group 242"/>
              <p:cNvGrpSpPr/>
              <p:nvPr/>
            </p:nvGrpSpPr>
            <p:grpSpPr>
              <a:xfrm>
                <a:off x="4156" y="1379"/>
                <a:ext cx="145" cy="118"/>
                <a:chOff x="3963" y="2822"/>
                <a:chExt cx="145" cy="118"/>
              </a:xfrm>
            </p:grpSpPr>
            <p:sp>
              <p:nvSpPr>
                <p:cNvPr id="36979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80" name="Line 244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81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82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83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984" name="Line 248"/>
              <p:cNvSpPr>
                <a:spLocks noChangeShapeType="1"/>
              </p:cNvSpPr>
              <p:nvPr/>
            </p:nvSpPr>
            <p:spPr bwMode="auto">
              <a:xfrm flipH="1">
                <a:off x="433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985" name="Group 249"/>
              <p:cNvGrpSpPr/>
              <p:nvPr/>
            </p:nvGrpSpPr>
            <p:grpSpPr>
              <a:xfrm>
                <a:off x="4336" y="1379"/>
                <a:ext cx="145" cy="118"/>
                <a:chOff x="3963" y="2822"/>
                <a:chExt cx="145" cy="118"/>
              </a:xfrm>
            </p:grpSpPr>
            <p:sp>
              <p:nvSpPr>
                <p:cNvPr id="36986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87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88" name="Line 252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89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90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991" name="Line 255"/>
              <p:cNvSpPr>
                <a:spLocks noChangeShapeType="1"/>
              </p:cNvSpPr>
              <p:nvPr/>
            </p:nvSpPr>
            <p:spPr bwMode="auto">
              <a:xfrm flipH="1">
                <a:off x="4517" y="1379"/>
                <a:ext cx="0" cy="118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992" name="Group 256"/>
            <p:cNvGrpSpPr/>
            <p:nvPr/>
          </p:nvGrpSpPr>
          <p:grpSpPr>
            <a:xfrm>
              <a:off x="1100" y="2109"/>
              <a:ext cx="2538" cy="246"/>
              <a:chOff x="936" y="1548"/>
              <a:chExt cx="3438" cy="498"/>
            </a:xfrm>
          </p:grpSpPr>
          <p:sp>
            <p:nvSpPr>
              <p:cNvPr id="36993" name="Rectangle 257" descr="栎木"/>
              <p:cNvSpPr>
                <a:spLocks noChangeArrowheads="1"/>
              </p:cNvSpPr>
              <p:nvPr/>
            </p:nvSpPr>
            <p:spPr bwMode="auto">
              <a:xfrm>
                <a:off x="936" y="1548"/>
                <a:ext cx="2748" cy="492"/>
              </a:xfrm>
              <a:prstGeom prst="rect">
                <a:avLst/>
              </a:prstGeom>
              <a:blipFill dpi="0" rotWithShape="1">
                <a:blip r:embed="rId2"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6994" name="AutoShape 258" descr="栎木"/>
              <p:cNvSpPr>
                <a:spLocks noChangeArrowheads="1"/>
              </p:cNvSpPr>
              <p:nvPr/>
            </p:nvSpPr>
            <p:spPr bwMode="auto">
              <a:xfrm rot="5400000">
                <a:off x="3780" y="1452"/>
                <a:ext cx="492" cy="696"/>
              </a:xfrm>
              <a:prstGeom prst="triangle">
                <a:avLst>
                  <a:gd name="adj" fmla="val 50000"/>
                </a:avLst>
              </a:prstGeom>
              <a:blipFill dpi="0" rotWithShape="1">
                <a:blip r:embed="rId2">
                  <a:alphaModFix amt="40000"/>
                </a:blip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vert="eaVert" wrap="none" anchor="ctr"/>
              <a:lstStyle/>
              <a:p>
                <a:endParaRPr lang="zh-CN" altLang="zh-CN"/>
              </a:p>
            </p:txBody>
          </p:sp>
        </p:grpSp>
      </p:grpSp>
      <p:sp>
        <p:nvSpPr>
          <p:cNvPr id="140" name="Line 259"/>
          <p:cNvSpPr>
            <a:spLocks noChangeShapeType="1"/>
          </p:cNvSpPr>
          <p:nvPr/>
        </p:nvSpPr>
        <p:spPr bwMode="auto">
          <a:xfrm rot="19989492" flipH="1" flipV="1">
            <a:off x="6291594" y="3369601"/>
            <a:ext cx="236688" cy="915239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" name="Line 388"/>
          <p:cNvSpPr>
            <a:spLocks noChangeShapeType="1"/>
          </p:cNvSpPr>
          <p:nvPr/>
        </p:nvSpPr>
        <p:spPr bwMode="auto">
          <a:xfrm rot="2757892" flipV="1">
            <a:off x="6631138" y="3392417"/>
            <a:ext cx="1583" cy="928191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42" name="Picture 391" descr="u=3185689198,3543603771&amp;fm=3&amp;g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38816">
            <a:off x="6211150" y="2349851"/>
            <a:ext cx="621888" cy="6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Line 130"/>
          <p:cNvSpPr>
            <a:spLocks noChangeShapeType="1"/>
          </p:cNvSpPr>
          <p:nvPr/>
        </p:nvSpPr>
        <p:spPr bwMode="auto">
          <a:xfrm flipH="1" flipV="1">
            <a:off x="6534468" y="3211252"/>
            <a:ext cx="0" cy="9500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44" name="Picture 392" descr="u=3185689198,3543603771&amp;fm=3&amp;g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87088">
            <a:off x="6908838" y="2856561"/>
            <a:ext cx="631170" cy="6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393" descr="u=3185689198,3543603771&amp;fm=3&amp;g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33515">
            <a:off x="5439203" y="2913563"/>
            <a:ext cx="634264" cy="58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Text Box 397"/>
          <p:cNvSpPr txBox="1">
            <a:spLocks noChangeArrowheads="1"/>
          </p:cNvSpPr>
          <p:nvPr/>
        </p:nvSpPr>
        <p:spPr bwMode="auto">
          <a:xfrm>
            <a:off x="4597643" y="2492363"/>
            <a:ext cx="112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147" name="Text Box 398"/>
          <p:cNvSpPr txBox="1">
            <a:spLocks noChangeArrowheads="1"/>
          </p:cNvSpPr>
          <p:nvPr/>
        </p:nvSpPr>
        <p:spPr bwMode="auto">
          <a:xfrm>
            <a:off x="7755042" y="2636458"/>
            <a:ext cx="112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148" name="Text Box 399"/>
          <p:cNvSpPr txBox="1">
            <a:spLocks noChangeArrowheads="1"/>
          </p:cNvSpPr>
          <p:nvPr/>
        </p:nvSpPr>
        <p:spPr bwMode="auto">
          <a:xfrm>
            <a:off x="6141534" y="1486867"/>
            <a:ext cx="112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3455" name="Text Box 19"/>
          <p:cNvSpPr txBox="1">
            <a:spLocks noChangeArrowheads="1"/>
          </p:cNvSpPr>
          <p:nvPr/>
        </p:nvSpPr>
        <p:spPr bwMode="auto">
          <a:xfrm>
            <a:off x="1686214" y="5686198"/>
            <a:ext cx="8465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）会记：</a:t>
            </a:r>
            <a:r>
              <a:rPr lang="zh-CN" altLang="en-US" sz="2800" b="1">
                <a:latin typeface="宋体" panose="02010600030101010101" pitchFamily="2" charset="-122"/>
              </a:rPr>
              <a:t>记录的测量结果应由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数字</a:t>
            </a:r>
            <a:r>
              <a:rPr lang="zh-CN" altLang="en-US" sz="2800" b="1">
                <a:latin typeface="宋体" panose="02010600030101010101" pitchFamily="2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单位</a:t>
            </a:r>
            <a:r>
              <a:rPr lang="zh-CN" altLang="en-US" sz="2800" b="1">
                <a:latin typeface="宋体" panose="02010600030101010101" pitchFamily="2" charset="-122"/>
              </a:rPr>
              <a:t>组成。</a:t>
            </a:r>
          </a:p>
        </p:txBody>
      </p:sp>
    </p:spTree>
    <p:extLst>
      <p:ext uri="{BB962C8B-B14F-4D97-AF65-F5344CB8AC3E}">
        <p14:creationId xmlns:p14="http://schemas.microsoft.com/office/powerpoint/2010/main" val="53823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1287" grpId="0"/>
      <p:bldP spid="146" grpId="0"/>
      <p:bldP spid="147" grpId="0"/>
      <p:bldP spid="148" grpId="0"/>
      <p:bldP spid="134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2043569" y="457620"/>
            <a:ext cx="52822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66CC"/>
                </a:solidFill>
                <a:latin typeface="宋体" panose="02010600030101010101" pitchFamily="2" charset="-122"/>
              </a:rPr>
              <a:t>[</a:t>
            </a:r>
            <a:r>
              <a:rPr lang="zh-CN" altLang="en-US" sz="3600" b="1">
                <a:solidFill>
                  <a:srgbClr val="0066CC"/>
                </a:solidFill>
                <a:latin typeface="宋体" panose="02010600030101010101" pitchFamily="2" charset="-122"/>
              </a:rPr>
              <a:t>练一练</a:t>
            </a:r>
            <a:r>
              <a:rPr lang="en-US" altLang="zh-CN" sz="3600" b="1">
                <a:solidFill>
                  <a:srgbClr val="0066CC"/>
                </a:solidFill>
                <a:latin typeface="宋体" panose="02010600030101010101" pitchFamily="2" charset="-122"/>
              </a:rPr>
              <a:t>]</a:t>
            </a:r>
            <a:r>
              <a:rPr lang="zh-CN" altLang="en-US" sz="3600" b="1">
                <a:solidFill>
                  <a:srgbClr val="0066CC"/>
                </a:solidFill>
                <a:latin typeface="宋体" panose="02010600030101010101" pitchFamily="2" charset="-122"/>
              </a:rPr>
              <a:t>读出物体的长度</a:t>
            </a:r>
          </a:p>
        </p:txBody>
      </p:sp>
      <p:pic>
        <p:nvPicPr>
          <p:cNvPr id="37890" name="Picture 17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8168" y="1714888"/>
            <a:ext cx="5745504" cy="219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4851" y="4183495"/>
            <a:ext cx="5788821" cy="17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96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5"/>
          <p:cNvSpPr txBox="1">
            <a:spLocks noChangeArrowheads="1"/>
          </p:cNvSpPr>
          <p:nvPr/>
        </p:nvSpPr>
        <p:spPr bwMode="auto">
          <a:xfrm>
            <a:off x="2032949" y="454314"/>
            <a:ext cx="2502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600" b="1">
                <a:solidFill>
                  <a:srgbClr val="0066CC"/>
                </a:solidFill>
                <a:latin typeface="宋体" panose="02010600030101010101" pitchFamily="2" charset="-122"/>
              </a:rPr>
              <a:t>[</a:t>
            </a:r>
            <a:r>
              <a:rPr lang="zh-CN" altLang="en-US" sz="3600" b="1">
                <a:solidFill>
                  <a:srgbClr val="0066CC"/>
                </a:solidFill>
                <a:latin typeface="宋体" panose="02010600030101010101" pitchFamily="2" charset="-122"/>
              </a:rPr>
              <a:t>小练习</a:t>
            </a:r>
            <a:r>
              <a:rPr lang="en-US" altLang="zh-CN" sz="3600" b="1">
                <a:solidFill>
                  <a:srgbClr val="0066CC"/>
                </a:solidFill>
                <a:latin typeface="宋体" panose="02010600030101010101" pitchFamily="2" charset="-122"/>
              </a:rPr>
              <a:t>]</a:t>
            </a:r>
            <a:r>
              <a:rPr lang="zh-CN" altLang="en-US" sz="3600" b="1">
                <a:solidFill>
                  <a:srgbClr val="0066CC"/>
                </a:solidFill>
                <a:latin typeface="宋体" panose="02010600030101010101" pitchFamily="2" charset="-122"/>
              </a:rPr>
              <a:t>：</a:t>
            </a:r>
          </a:p>
        </p:txBody>
      </p:sp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2180867" y="1789762"/>
            <a:ext cx="3244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800" b="1">
                <a:latin typeface="宋体" panose="02010600030101010101" pitchFamily="2" charset="-122"/>
              </a:rPr>
              <a:t>某人高</a:t>
            </a: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1.67</a:t>
            </a:r>
            <a:r>
              <a:rPr lang="en-US" altLang="zh-CN" sz="2800" b="1">
                <a:latin typeface="宋体" panose="02010600030101010101" pitchFamily="2" charset="-122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</a:rPr>
              <a:t>       </a:t>
            </a:r>
            <a:r>
              <a:rPr lang="en-US" altLang="zh-CN" sz="2800" b="1"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2177365" y="2535569"/>
            <a:ext cx="4596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800" b="1">
                <a:latin typeface="宋体" panose="02010600030101010101" pitchFamily="2" charset="-122"/>
              </a:rPr>
              <a:t>头发丝直径约</a:t>
            </a:r>
            <a:r>
              <a:rPr lang="zh-CN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</a:rPr>
              <a:t>0.07</a:t>
            </a:r>
            <a:r>
              <a:rPr lang="en-US" altLang="zh-CN" sz="2800" b="1">
                <a:latin typeface="宋体" panose="02010600030101010101" pitchFamily="2" charset="-122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</a:rPr>
              <a:t>           </a:t>
            </a:r>
            <a:r>
              <a:rPr lang="en-US" altLang="zh-CN" sz="2800" b="1"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2195953" y="3295628"/>
            <a:ext cx="4506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800" b="1">
                <a:latin typeface="宋体" panose="02010600030101010101" pitchFamily="2" charset="-122"/>
              </a:rPr>
              <a:t>一层楼房高约</a:t>
            </a:r>
            <a:r>
              <a:rPr lang="zh-CN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</a:rPr>
              <a:t>30</a:t>
            </a: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zh-CN" altLang="en-US" sz="2800" b="1">
                <a:latin typeface="Times New Roman" panose="02020603050405020304" pitchFamily="18" charset="0"/>
              </a:rPr>
              <a:t>         </a:t>
            </a:r>
            <a:r>
              <a:rPr lang="zh-CN" altLang="en-US" sz="2800" b="1"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2123227" y="4055688"/>
            <a:ext cx="4684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800" b="1">
                <a:latin typeface="宋体" panose="02010600030101010101" pitchFamily="2" charset="-122"/>
              </a:rPr>
              <a:t>地球半径约</a:t>
            </a:r>
            <a:r>
              <a:rPr lang="zh-CN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</a:rPr>
              <a:t>6 400</a:t>
            </a: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zh-CN" altLang="en-US" sz="2800" b="1">
                <a:latin typeface="Times New Roman" panose="02020603050405020304" pitchFamily="18" charset="0"/>
              </a:rPr>
              <a:t>          </a:t>
            </a:r>
            <a:r>
              <a:rPr lang="zh-CN" altLang="en-US" sz="2800" b="1"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2070338" y="4830002"/>
            <a:ext cx="5674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800" b="1">
                <a:latin typeface="宋体" panose="02010600030101010101" pitchFamily="2" charset="-122"/>
              </a:rPr>
              <a:t>珠穆朗玛峰高约</a:t>
            </a:r>
            <a:r>
              <a:rPr lang="zh-CN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</a:rPr>
              <a:t>8 844.43</a:t>
            </a: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zh-CN" altLang="en-US" sz="2800" b="1">
                <a:latin typeface="Times New Roman" panose="02020603050405020304" pitchFamily="18" charset="0"/>
              </a:rPr>
              <a:t>        </a:t>
            </a:r>
            <a:r>
              <a:rPr lang="zh-CN" altLang="en-US" sz="2800" b="1"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2134323" y="5647066"/>
            <a:ext cx="3695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800" b="1">
                <a:latin typeface="宋体" panose="02010600030101010101" pitchFamily="2" charset="-122"/>
              </a:rPr>
              <a:t>钢笔长约</a:t>
            </a:r>
            <a:r>
              <a:rPr lang="zh-CN" altLang="en-US" sz="2800" b="1">
                <a:latin typeface="Times New Roman" panose="02020603050405020304" pitchFamily="18" charset="0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</a:rPr>
              <a:t>0.15</a:t>
            </a:r>
            <a:r>
              <a:rPr lang="en-US" altLang="zh-CN" sz="2800" b="1">
                <a:latin typeface="宋体" panose="02010600030101010101" pitchFamily="2" charset="-122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</a:rPr>
              <a:t>          </a:t>
            </a:r>
            <a:r>
              <a:rPr lang="en-US" altLang="zh-CN" sz="2800" b="1"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572780" y="1756507"/>
            <a:ext cx="484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621040" y="2519734"/>
            <a:ext cx="784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mm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297865" y="3254458"/>
            <a:ext cx="864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dm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491281" y="4046187"/>
            <a:ext cx="684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km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678228" y="4809414"/>
            <a:ext cx="484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835767" y="5661314"/>
            <a:ext cx="484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20928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5" grpId="0"/>
      <p:bldP spid="18446" grpId="0"/>
      <p:bldP spid="18447" grpId="0"/>
      <p:bldP spid="18448" grpId="0"/>
      <p:bldP spid="184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1949204" y="1566040"/>
            <a:ext cx="77194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latin typeface="宋体" panose="02010600030101010101" pitchFamily="2" charset="-122"/>
              </a:rPr>
              <a:t>[</a:t>
            </a:r>
            <a:r>
              <a:rPr lang="zh-CN" altLang="en-US" sz="2800" b="1">
                <a:latin typeface="宋体" panose="02010600030101010101" pitchFamily="2" charset="-122"/>
              </a:rPr>
              <a:t>小实验</a:t>
            </a:r>
            <a:r>
              <a:rPr lang="en-US" altLang="zh-CN" sz="2800" b="1">
                <a:latin typeface="宋体" panose="02010600030101010101" pitchFamily="2" charset="-122"/>
              </a:rPr>
              <a:t>]</a:t>
            </a:r>
            <a:r>
              <a:rPr lang="zh-CN" altLang="en-US" sz="2800" b="1">
                <a:latin typeface="宋体" panose="02010600030101010101" pitchFamily="2" charset="-122"/>
              </a:rPr>
              <a:t>使用刻度尺测量作业本和物理课本的长度和宽度</a:t>
            </a:r>
          </a:p>
        </p:txBody>
      </p:sp>
      <p:graphicFrame>
        <p:nvGraphicFramePr>
          <p:cNvPr id="22531" name="表格 22530"/>
          <p:cNvGraphicFramePr>
            <a:graphicFrameLocks noGrp="1"/>
          </p:cNvGraphicFramePr>
          <p:nvPr/>
        </p:nvGraphicFramePr>
        <p:xfrm>
          <a:off x="2300370" y="3106744"/>
          <a:ext cx="7236799" cy="2079082"/>
        </p:xfrm>
        <a:graphic>
          <a:graphicData uri="http://schemas.openxmlformats.org/drawingml/2006/table">
            <a:tbl>
              <a:tblPr/>
              <a:tblGrid>
                <a:gridCol w="2411751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0"/>
                    </a:ext>
                  </a:extLst>
                </a:gridCol>
                <a:gridCol w="2413298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1"/>
                    </a:ext>
                  </a:extLst>
                </a:gridCol>
                <a:gridCol w="241175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2"/>
                    </a:ext>
                  </a:extLst>
                </a:gridCol>
              </a:tblGrid>
              <a:tr h="69197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rgbClr val="0066CC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测量对象</a:t>
                      </a:r>
                    </a:p>
                  </a:txBody>
                  <a:tcPr marL="89106" marR="89106" marT="45604" marB="45604"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rgbClr val="0066CC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长  度</a:t>
                      </a:r>
                    </a:p>
                  </a:txBody>
                  <a:tcPr marL="89106" marR="89106" marT="45604" marB="45604"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rgbClr val="0066CC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宽  度</a:t>
                      </a:r>
                    </a:p>
                  </a:txBody>
                  <a:tcPr marL="89106" marR="89106" marT="45604" marB="45604"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0"/>
                  </a:ext>
                </a:extLst>
              </a:tr>
              <a:tr h="6951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rgbClr val="0066CC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课  本</a:t>
                      </a:r>
                    </a:p>
                  </a:txBody>
                  <a:tcPr marL="89106" marR="89106" marT="45604" marB="45604"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zh-CN" sz="1800" b="1">
                        <a:solidFill>
                          <a:srgbClr val="0066CC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89106" marR="89106" marT="45604" marB="45604"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zh-CN" sz="1800" b="1">
                        <a:solidFill>
                          <a:srgbClr val="0066CC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89106" marR="89106" marT="45604" marB="45604"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1"/>
                  </a:ext>
                </a:extLst>
              </a:tr>
              <a:tr h="69197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rgbClr val="0066CC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作业本</a:t>
                      </a:r>
                    </a:p>
                  </a:txBody>
                  <a:tcPr marL="89106" marR="89106" marT="45604" marB="45604"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zh-CN" sz="1800" b="1">
                        <a:solidFill>
                          <a:srgbClr val="0066CC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89106" marR="89106" marT="45604" marB="45604"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zh-CN" sz="1800" b="1">
                        <a:solidFill>
                          <a:srgbClr val="0066CC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89106" marR="89106" marT="45604" marB="45604"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72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矩形 5"/>
          <p:cNvSpPr>
            <a:spLocks noChangeArrowheads="1"/>
          </p:cNvSpPr>
          <p:nvPr/>
        </p:nvSpPr>
        <p:spPr bwMode="auto">
          <a:xfrm>
            <a:off x="1723342" y="752143"/>
            <a:ext cx="3943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smtClean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</a:t>
            </a:r>
            <a:r>
              <a:rPr lang="zh-CN" altLang="en-US" sz="280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测量长度的特殊方法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074511" y="1662631"/>
            <a:ext cx="73342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0000FF"/>
                </a:solidFill>
                <a:latin typeface="宋体" panose="02010600030101010101" pitchFamily="2" charset="-122"/>
              </a:rPr>
              <a:t>想一想：</a:t>
            </a:r>
            <a:r>
              <a:rPr lang="zh-CN" altLang="en-US" sz="2800">
                <a:latin typeface="宋体" panose="02010600030101010101" pitchFamily="2" charset="-122"/>
              </a:rPr>
              <a:t>如何测量铁丝的直径，一张纸的厚度？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26805" y="5551603"/>
            <a:ext cx="61941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测多算少法（累积法）</a:t>
            </a:r>
          </a:p>
        </p:txBody>
      </p:sp>
      <p:pic>
        <p:nvPicPr>
          <p:cNvPr id="19461" name="图片 48133" descr="12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4508" y="2452777"/>
            <a:ext cx="3508564" cy="27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137" descr="12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938" y="2452779"/>
            <a:ext cx="3462154" cy="261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422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2560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3"/>
          <p:cNvSpPr txBox="1">
            <a:spLocks noChangeArrowheads="1"/>
          </p:cNvSpPr>
          <p:nvPr/>
        </p:nvSpPr>
        <p:spPr bwMode="auto">
          <a:xfrm>
            <a:off x="1698592" y="734725"/>
            <a:ext cx="383343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FF0000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2600">
                <a:solidFill>
                  <a:srgbClr val="FF0000"/>
                </a:solidFill>
                <a:latin typeface="宋体" panose="02010600030101010101" pitchFamily="2" charset="-122"/>
              </a:rPr>
              <a:t>相互配合法（卡测法）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宋体" panose="02010600030101010101" pitchFamily="2" charset="-122"/>
              </a:rPr>
              <a:t>（适于测圆、圆柱体的直径和圆锥体的高）</a:t>
            </a:r>
          </a:p>
        </p:txBody>
      </p:sp>
      <p:pic>
        <p:nvPicPr>
          <p:cNvPr id="20483" name="图片 45068" descr="12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9093" y="734727"/>
            <a:ext cx="4883834" cy="21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45069" descr="12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4804" y="3133666"/>
            <a:ext cx="2871205" cy="30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45070" descr="12-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062" y="3120999"/>
            <a:ext cx="2832532" cy="311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416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2451974" y="1349106"/>
            <a:ext cx="4874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化曲为直法（等效替代法）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048209" y="2215258"/>
            <a:ext cx="7148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3333FF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800">
                <a:latin typeface="宋体" panose="02010600030101010101" pitchFamily="2" charset="-122"/>
              </a:rPr>
              <a:t>测较短的曲线，例如地图册上的铁路线长</a:t>
            </a:r>
          </a:p>
        </p:txBody>
      </p:sp>
      <p:pic>
        <p:nvPicPr>
          <p:cNvPr id="21508" name="图片 46088" descr="12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3737" y="3619787"/>
            <a:ext cx="3476076" cy="206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矩形 46089"/>
          <p:cNvSpPr>
            <a:spLocks noChangeArrowheads="1"/>
          </p:cNvSpPr>
          <p:nvPr/>
        </p:nvSpPr>
        <p:spPr bwMode="auto">
          <a:xfrm>
            <a:off x="2451975" y="4055239"/>
            <a:ext cx="503343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′</a:t>
            </a:r>
          </a:p>
        </p:txBody>
      </p:sp>
      <p:sp>
        <p:nvSpPr>
          <p:cNvPr id="21510" name="矩形 46090"/>
          <p:cNvSpPr>
            <a:spLocks noChangeArrowheads="1"/>
          </p:cNvSpPr>
          <p:nvPr/>
        </p:nvSpPr>
        <p:spPr bwMode="auto">
          <a:xfrm>
            <a:off x="4673447" y="4055239"/>
            <a:ext cx="503343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′</a:t>
            </a:r>
          </a:p>
        </p:txBody>
      </p:sp>
      <p:sp>
        <p:nvSpPr>
          <p:cNvPr id="21511" name="矩形 46091"/>
          <p:cNvSpPr>
            <a:spLocks noChangeArrowheads="1"/>
          </p:cNvSpPr>
          <p:nvPr/>
        </p:nvSpPr>
        <p:spPr bwMode="auto">
          <a:xfrm>
            <a:off x="2431863" y="4645866"/>
            <a:ext cx="408766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en-US" altLang="zh-CN" sz="2600" b="1">
              <a:solidFill>
                <a:schemeClr val="bg1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1512" name="矩形 46092"/>
          <p:cNvSpPr>
            <a:spLocks noChangeArrowheads="1"/>
          </p:cNvSpPr>
          <p:nvPr/>
        </p:nvSpPr>
        <p:spPr bwMode="auto">
          <a:xfrm>
            <a:off x="4333109" y="5014814"/>
            <a:ext cx="575479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  </a:t>
            </a:r>
            <a:endParaRPr lang="en-US" altLang="zh-CN" sz="26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1513" name="图片 46093" descr="12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1004" r="2039" b="1845"/>
          <a:stretch>
            <a:fillRect/>
          </a:stretch>
        </p:blipFill>
        <p:spPr bwMode="auto">
          <a:xfrm>
            <a:off x="6126065" y="3113081"/>
            <a:ext cx="3253312" cy="257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矩形 46094"/>
          <p:cNvSpPr>
            <a:spLocks noChangeArrowheads="1"/>
          </p:cNvSpPr>
          <p:nvPr/>
        </p:nvSpPr>
        <p:spPr bwMode="auto">
          <a:xfrm>
            <a:off x="6523641" y="5201662"/>
            <a:ext cx="264816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地图测绘仪　　　</a:t>
            </a:r>
          </a:p>
        </p:txBody>
      </p:sp>
    </p:spTree>
    <p:extLst>
      <p:ext uri="{BB962C8B-B14F-4D97-AF65-F5344CB8AC3E}">
        <p14:creationId xmlns:p14="http://schemas.microsoft.com/office/powerpoint/2010/main" val="2424545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0" grpId="0"/>
      <p:bldP spid="21509" grpId="0"/>
      <p:bldP spid="21510" grpId="0"/>
      <p:bldP spid="21511" grpId="0"/>
      <p:bldP spid="21512" grpId="0"/>
      <p:bldP spid="215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125559" y="1445698"/>
            <a:ext cx="806907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1. </a:t>
            </a:r>
            <a:r>
              <a:rPr lang="zh-CN" altLang="en-US" sz="2800">
                <a:latin typeface="Times New Roman" panose="02020603050405020304" pitchFamily="18" charset="0"/>
              </a:rPr>
              <a:t>时间的单位：国际单位：秒（</a:t>
            </a:r>
            <a:r>
              <a:rPr lang="en-US" altLang="zh-CN" sz="2800">
                <a:latin typeface="Times New Roman" panose="02020603050405020304" pitchFamily="18" charset="0"/>
              </a:rPr>
              <a:t>s</a:t>
            </a:r>
            <a:r>
              <a:rPr lang="zh-CN" altLang="en-US" sz="2800">
                <a:latin typeface="Times New Roman" panose="02020603050405020304" pitchFamily="18" charset="0"/>
              </a:rPr>
              <a:t>）</a:t>
            </a:r>
          </a:p>
          <a:p>
            <a:pPr algn="ctr" eaLnBrk="1" hangingPunct="1">
              <a:lnSpc>
                <a:spcPct val="125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                        常用单位：时（</a:t>
            </a:r>
            <a:r>
              <a:rPr lang="en-US" altLang="zh-CN" sz="2800">
                <a:latin typeface="Times New Roman" panose="02020603050405020304" pitchFamily="18" charset="0"/>
              </a:rPr>
              <a:t>h</a:t>
            </a:r>
            <a:r>
              <a:rPr lang="zh-CN" altLang="en-US" sz="2800">
                <a:latin typeface="Times New Roman" panose="02020603050405020304" pitchFamily="18" charset="0"/>
              </a:rPr>
              <a:t>）、分（</a:t>
            </a:r>
            <a:r>
              <a:rPr lang="en-US" altLang="zh-CN" sz="2800">
                <a:latin typeface="Times New Roman" panose="02020603050405020304" pitchFamily="18" charset="0"/>
              </a:rPr>
              <a:t>min</a:t>
            </a:r>
            <a:r>
              <a:rPr lang="zh-CN" altLang="en-US" sz="2800">
                <a:latin typeface="Times New Roman" panose="02020603050405020304" pitchFamily="18" charset="0"/>
              </a:rPr>
              <a:t>）等</a:t>
            </a:r>
          </a:p>
        </p:txBody>
      </p:sp>
      <p:grpSp>
        <p:nvGrpSpPr>
          <p:cNvPr id="35843" name="组合 6147"/>
          <p:cNvGrpSpPr/>
          <p:nvPr/>
        </p:nvGrpSpPr>
        <p:grpSpPr>
          <a:xfrm>
            <a:off x="2229240" y="315109"/>
            <a:ext cx="2698439" cy="796796"/>
            <a:chOff x="878" y="0"/>
            <a:chExt cx="4363" cy="1258"/>
          </a:xfrm>
        </p:grpSpPr>
        <p:sp>
          <p:nvSpPr>
            <p:cNvPr id="35848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1" name="文本框 6151"/>
            <p:cNvSpPr txBox="1">
              <a:spLocks noChangeArrowheads="1"/>
            </p:cNvSpPr>
            <p:nvPr/>
          </p:nvSpPr>
          <p:spPr bwMode="auto">
            <a:xfrm>
              <a:off x="878" y="432"/>
              <a:ext cx="4363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smtClean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三、时</a:t>
              </a:r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间的测量</a:t>
              </a:r>
            </a:p>
          </p:txBody>
        </p:sp>
      </p:grp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98268" y="3013321"/>
            <a:ext cx="8069077" cy="170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它们之间的关系是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                            </a:t>
            </a:r>
            <a:r>
              <a:rPr lang="en-US" altLang="zh-CN" sz="2800">
                <a:latin typeface="Times New Roman" panose="02020603050405020304" pitchFamily="18" charset="0"/>
              </a:rPr>
              <a:t>1 h =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60 </a:t>
            </a:r>
            <a:r>
              <a:rPr lang="en-US" altLang="zh-CN" sz="2800">
                <a:latin typeface="Times New Roman" panose="02020603050405020304" pitchFamily="18" charset="0"/>
              </a:rPr>
              <a:t>min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                        1 min =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60 </a:t>
            </a:r>
            <a:r>
              <a:rPr lang="en-US" altLang="zh-CN" sz="280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98268" y="4574613"/>
            <a:ext cx="806907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                    </a:t>
            </a:r>
            <a:r>
              <a:rPr lang="zh-CN" altLang="en-US" sz="2800">
                <a:latin typeface="Times New Roman" panose="02020603050405020304" pitchFamily="18" charset="0"/>
              </a:rPr>
              <a:t>问：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                            </a:t>
            </a:r>
            <a:r>
              <a:rPr lang="en-US" altLang="zh-CN" sz="2800">
                <a:latin typeface="Times New Roman" panose="02020603050405020304" pitchFamily="18" charset="0"/>
              </a:rPr>
              <a:t>1 h =</a:t>
            </a:r>
            <a:r>
              <a:rPr lang="en-US" altLang="zh-CN" sz="2800" u="sng">
                <a:latin typeface="Times New Roman" panose="02020603050405020304" pitchFamily="18" charset="0"/>
              </a:rPr>
              <a:t>             </a:t>
            </a:r>
            <a:r>
              <a:rPr lang="en-US" altLang="zh-CN" sz="280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575339" y="5176324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3600</a:t>
            </a:r>
            <a:endParaRPr lang="en-US" altLang="zh-CN" sz="2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2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5123"/>
          <p:cNvGrpSpPr/>
          <p:nvPr/>
        </p:nvGrpSpPr>
        <p:grpSpPr>
          <a:xfrm>
            <a:off x="2490649" y="1516955"/>
            <a:ext cx="2441143" cy="2308682"/>
            <a:chOff x="3241" y="1979"/>
            <a:chExt cx="1811" cy="1830"/>
          </a:xfrm>
        </p:grpSpPr>
        <p:sp>
          <p:nvSpPr>
            <p:cNvPr id="15364" name="矩形 5124"/>
            <p:cNvSpPr/>
            <p:nvPr/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chemeClr val="accent5">
                  <a:alpha val="28000"/>
                </a:schemeClr>
              </a:solidFill>
              <a:prstDash val="solid"/>
              <a:miter/>
              <a:headEnd type="none" w="med" len="med"/>
              <a:tailEnd type="none" w="lg" len="lg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5365" name="矩形 5125"/>
            <p:cNvSpPr/>
            <p:nvPr/>
          </p:nvSpPr>
          <p:spPr>
            <a:xfrm>
              <a:off x="3241" y="1979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8000"/>
                  </a:srgbClr>
                </a:gs>
                <a:gs pos="50000">
                  <a:srgbClr val="FFFFFF">
                    <a:alpha val="82001"/>
                  </a:srgbClr>
                </a:gs>
                <a:gs pos="100000">
                  <a:srgbClr val="FFFFFF">
                    <a:alpha val="58000"/>
                  </a:srgbClr>
                </a:gs>
              </a:gsLst>
              <a:lin ang="5400000" scaled="1"/>
            </a:gradFill>
            <a:ln w="3175">
              <a:solidFill>
                <a:schemeClr val="accent5"/>
              </a:solidFill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pic>
        <p:nvPicPr>
          <p:cNvPr id="14342" name="图片 4102" descr="12-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555" y="976994"/>
            <a:ext cx="4159844" cy="274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2" name="TextBox 8"/>
          <p:cNvSpPr>
            <a:spLocks noChangeArrowheads="1"/>
          </p:cNvSpPr>
          <p:nvPr/>
        </p:nvSpPr>
        <p:spPr bwMode="auto">
          <a:xfrm>
            <a:off x="1830087" y="3717962"/>
            <a:ext cx="3776191" cy="4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22898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图中的线是直的吗？</a:t>
            </a:r>
          </a:p>
        </p:txBody>
      </p:sp>
      <p:sp>
        <p:nvSpPr>
          <p:cNvPr id="5153" name="TextBox 60"/>
          <p:cNvSpPr>
            <a:spLocks noChangeArrowheads="1"/>
          </p:cNvSpPr>
          <p:nvPr/>
        </p:nvSpPr>
        <p:spPr bwMode="auto">
          <a:xfrm>
            <a:off x="5587712" y="3717962"/>
            <a:ext cx="3794757" cy="4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22898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中心圆大小一样吗？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2043570" y="4357676"/>
            <a:ext cx="7816918" cy="18898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228989"/>
            </a:solidFill>
            <a:round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    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靠感觉器官去判断，很难精确，而且有时会出错。所以，要作出准确的判断，得到精确的数据，必须用测量仪器来测量。</a:t>
            </a:r>
          </a:p>
        </p:txBody>
      </p:sp>
      <p:grpSp>
        <p:nvGrpSpPr>
          <p:cNvPr id="17416" name="组合 3"/>
          <p:cNvGrpSpPr/>
          <p:nvPr/>
        </p:nvGrpSpPr>
        <p:grpSpPr>
          <a:xfrm>
            <a:off x="2011082" y="763229"/>
            <a:ext cx="1670745" cy="498790"/>
            <a:chOff x="1076" y="1998"/>
            <a:chExt cx="2699" cy="788"/>
          </a:xfrm>
        </p:grpSpPr>
        <p:sp>
          <p:nvSpPr>
            <p:cNvPr id="5" name="流程图: 文档 4"/>
            <p:cNvSpPr/>
            <p:nvPr/>
          </p:nvSpPr>
          <p:spPr>
            <a:xfrm>
              <a:off x="1076" y="2071"/>
              <a:ext cx="2632" cy="715"/>
            </a:xfrm>
            <a:prstGeom prst="flowChartDocumen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文本框 4101"/>
            <p:cNvSpPr txBox="1"/>
            <p:nvPr/>
          </p:nvSpPr>
          <p:spPr>
            <a:xfrm>
              <a:off x="1076" y="1998"/>
              <a:ext cx="2699" cy="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>
                <a:defRPr/>
              </a:pPr>
              <a:r>
                <a:rPr lang="zh-CN" altLang="en-US" sz="2300" b="1" noProof="1">
                  <a:solidFill>
                    <a:srgbClr val="D6F5F5"/>
                  </a:solidFill>
                  <a:latin typeface="宋体" panose="02010600030101010101" pitchFamily="2" charset="-122"/>
                  <a:ea typeface="幼圆" panose="02010509060101010101" pitchFamily="49" charset="-122"/>
                </a:rPr>
                <a:t>观察与思考</a:t>
              </a:r>
              <a:endParaRPr lang="zh-CN" altLang="en-US" noProof="1"/>
            </a:p>
          </p:txBody>
        </p:sp>
      </p:grpSp>
      <p:sp>
        <p:nvSpPr>
          <p:cNvPr id="4" name="云形标注 2"/>
          <p:cNvSpPr/>
          <p:nvPr/>
        </p:nvSpPr>
        <p:spPr>
          <a:xfrm>
            <a:off x="7280115" y="1097337"/>
            <a:ext cx="2580373" cy="124143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Times New Roman" panose="02020603050405020304" pitchFamily="18" charset="0"/>
              </a:rPr>
              <a:t>只靠感官判断不准确。</a:t>
            </a:r>
          </a:p>
        </p:txBody>
      </p:sp>
      <p:sp>
        <p:nvSpPr>
          <p:cNvPr id="15367" name="矩形 5127"/>
          <p:cNvSpPr>
            <a:spLocks noChangeArrowheads="1"/>
          </p:cNvSpPr>
          <p:nvPr/>
        </p:nvSpPr>
        <p:spPr bwMode="auto">
          <a:xfrm>
            <a:off x="3041375" y="1936572"/>
            <a:ext cx="1316485" cy="114167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5368" name="组合 5128"/>
          <p:cNvGrpSpPr/>
          <p:nvPr/>
        </p:nvGrpSpPr>
        <p:grpSpPr>
          <a:xfrm>
            <a:off x="2747449" y="1703801"/>
            <a:ext cx="1853289" cy="1608793"/>
            <a:chOff x="612" y="1799"/>
            <a:chExt cx="1488" cy="1488"/>
          </a:xfrm>
        </p:grpSpPr>
        <p:sp>
          <p:nvSpPr>
            <p:cNvPr id="17420" name="椭圆 5129"/>
            <p:cNvSpPr>
              <a:spLocks noChangeArrowheads="1"/>
            </p:cNvSpPr>
            <p:nvPr/>
          </p:nvSpPr>
          <p:spPr bwMode="auto">
            <a:xfrm>
              <a:off x="1218" y="2387"/>
              <a:ext cx="288" cy="2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21" name="椭圆 5130"/>
            <p:cNvSpPr>
              <a:spLocks noChangeArrowheads="1"/>
            </p:cNvSpPr>
            <p:nvPr/>
          </p:nvSpPr>
          <p:spPr bwMode="auto">
            <a:xfrm>
              <a:off x="1122" y="2291"/>
              <a:ext cx="480" cy="48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22" name="椭圆 5131"/>
            <p:cNvSpPr>
              <a:spLocks noChangeArrowheads="1"/>
            </p:cNvSpPr>
            <p:nvPr/>
          </p:nvSpPr>
          <p:spPr bwMode="auto">
            <a:xfrm>
              <a:off x="996" y="2183"/>
              <a:ext cx="720" cy="72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23" name="椭圆 5132"/>
            <p:cNvSpPr>
              <a:spLocks noChangeArrowheads="1"/>
            </p:cNvSpPr>
            <p:nvPr/>
          </p:nvSpPr>
          <p:spPr bwMode="auto">
            <a:xfrm>
              <a:off x="891" y="2087"/>
              <a:ext cx="912" cy="91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24" name="椭圆 5133"/>
            <p:cNvSpPr>
              <a:spLocks noChangeArrowheads="1"/>
            </p:cNvSpPr>
            <p:nvPr/>
          </p:nvSpPr>
          <p:spPr bwMode="auto">
            <a:xfrm>
              <a:off x="804" y="1991"/>
              <a:ext cx="1104" cy="110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25" name="椭圆 5134"/>
            <p:cNvSpPr>
              <a:spLocks noChangeArrowheads="1"/>
            </p:cNvSpPr>
            <p:nvPr/>
          </p:nvSpPr>
          <p:spPr bwMode="auto">
            <a:xfrm>
              <a:off x="696" y="1895"/>
              <a:ext cx="1296" cy="129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26" name="椭圆 5135"/>
            <p:cNvSpPr>
              <a:spLocks noChangeArrowheads="1"/>
            </p:cNvSpPr>
            <p:nvPr/>
          </p:nvSpPr>
          <p:spPr bwMode="auto">
            <a:xfrm>
              <a:off x="1293" y="2462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27" name="椭圆 5136"/>
            <p:cNvSpPr>
              <a:spLocks noChangeArrowheads="1"/>
            </p:cNvSpPr>
            <p:nvPr/>
          </p:nvSpPr>
          <p:spPr bwMode="auto">
            <a:xfrm>
              <a:off x="612" y="1799"/>
              <a:ext cx="1488" cy="14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55638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/>
      <p:bldP spid="5153" grpId="0"/>
      <p:bldP spid="2" grpId="0" animBg="1"/>
      <p:bldP spid="4" grpId="0" animBg="1"/>
      <p:bldP spid="153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182797" y="1154343"/>
            <a:ext cx="810001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2. </a:t>
            </a:r>
            <a:r>
              <a:rPr lang="zh-CN" altLang="en-US" sz="2800">
                <a:latin typeface="Times New Roman" panose="02020603050405020304" pitchFamily="18" charset="0"/>
              </a:rPr>
              <a:t>测量时间的工具：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　　钟、表；在运动场和实验室经常用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停表</a:t>
            </a:r>
            <a:r>
              <a:rPr lang="zh-CN" altLang="en-US" sz="2800"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16391" name="Picture 7" descr="CASIO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3684" y="2626960"/>
            <a:ext cx="1318032" cy="179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 descr="20071211936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3279" y="2536702"/>
            <a:ext cx="1355160" cy="179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67431611108135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484" y="2536702"/>
            <a:ext cx="1754282" cy="179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Z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1753" y="2536702"/>
            <a:ext cx="2192078" cy="179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994066" y="4398848"/>
            <a:ext cx="79528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</a:rPr>
              <a:t>手表     石英钟     电子停表    机械停表</a:t>
            </a:r>
          </a:p>
        </p:txBody>
      </p:sp>
    </p:spTree>
    <p:extLst>
      <p:ext uri="{BB962C8B-B14F-4D97-AF65-F5344CB8AC3E}">
        <p14:creationId xmlns:p14="http://schemas.microsoft.com/office/powerpoint/2010/main" val="1809939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63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0" descr="C:\Users\Administrator\Desktop\01404017.jpg01404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020" y="538378"/>
            <a:ext cx="4937978" cy="589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文本框 101"/>
          <p:cNvSpPr txBox="1"/>
          <p:nvPr/>
        </p:nvSpPr>
        <p:spPr>
          <a:xfrm>
            <a:off x="1826991" y="682471"/>
            <a:ext cx="4950354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3.</a:t>
            </a:r>
            <a:r>
              <a:rPr lang="zh-CN" altLang="en-US" sz="2800" noProof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实验：用停表测量时间</a:t>
            </a:r>
          </a:p>
        </p:txBody>
      </p:sp>
    </p:spTree>
    <p:extLst>
      <p:ext uri="{BB962C8B-B14F-4D97-AF65-F5344CB8AC3E}">
        <p14:creationId xmlns:p14="http://schemas.microsoft.com/office/powerpoint/2010/main" val="3006599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7" descr="www.xkb1.com              新课标第一网不用注册，免费下载！"/>
          <p:cNvSpPr txBox="1">
            <a:spLocks noChangeArrowheads="1"/>
          </p:cNvSpPr>
          <p:nvPr/>
        </p:nvSpPr>
        <p:spPr bwMode="auto">
          <a:xfrm>
            <a:off x="2343685" y="983330"/>
            <a:ext cx="6839224" cy="28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【使用方法】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63357" y="4387763"/>
            <a:ext cx="667060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  <a:sym typeface="+mn-ea"/>
              </a:rPr>
              <a:t>简称：一启动；二按停；三读数；四归零。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81920" y="2565202"/>
            <a:ext cx="7351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第二次按下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开始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启动键</a:t>
            </a:r>
            <a:r>
              <a:rPr lang="zh-CN" altLang="en-US" sz="2800">
                <a:latin typeface="Times New Roman" panose="02020603050405020304" pitchFamily="18" charset="0"/>
              </a:rPr>
              <a:t>时 表针停止转动,读数。</a:t>
            </a:r>
            <a:endParaRPr lang="zh-CN" altLang="en-US" sz="2800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63357" y="3331596"/>
            <a:ext cx="6238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第三最后按下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复位键</a:t>
            </a:r>
            <a:r>
              <a:rPr lang="zh-CN" altLang="en-US" sz="2800">
                <a:latin typeface="Times New Roman" panose="02020603050405020304" pitchFamily="18" charset="0"/>
              </a:rPr>
              <a:t>时 表针弹回零点。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581922" y="1903317"/>
            <a:ext cx="6717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第一次按下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开始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启动键</a:t>
            </a:r>
            <a:r>
              <a:rPr lang="zh-CN" altLang="en-US" sz="2800">
                <a:latin typeface="Times New Roman" panose="02020603050405020304" pitchFamily="18" charset="0"/>
              </a:rPr>
              <a:t>时 表针开始转动,</a:t>
            </a:r>
            <a:endParaRPr lang="zh-CN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27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" grpId="0" animBg="1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0" descr="C:\Users\Administrator\Desktop\01404017.jpg01404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1148" r="15413" b="3171"/>
          <a:stretch>
            <a:fillRect/>
          </a:stretch>
        </p:blipFill>
        <p:spPr bwMode="auto">
          <a:xfrm>
            <a:off x="6571596" y="741061"/>
            <a:ext cx="3587461" cy="497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742862" name="Text Box 17" descr="www.xkb1.com              新课标第一网不用注册，免费下载！"/>
          <p:cNvSpPr txBox="1"/>
          <p:nvPr/>
        </p:nvSpPr>
        <p:spPr>
          <a:xfrm>
            <a:off x="1745001" y="630216"/>
            <a:ext cx="4965824" cy="5396424"/>
          </a:xfrm>
          <a:prstGeom prst="rect">
            <a:avLst/>
          </a:prstGeom>
          <a:noFill/>
          <a:ln w="19050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2800" noProof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2800" noProof="1">
              <a:solidFill>
                <a:srgbClr val="0000FF"/>
              </a:solidFill>
              <a:latin typeface="Times New Roman" pitchFamily="18" charset="0"/>
            </a:endParaRPr>
          </a:p>
          <a:p>
            <a:pPr indent="24765">
              <a:lnSpc>
                <a:spcPct val="150000"/>
              </a:lnSpc>
              <a:defRPr/>
            </a:pPr>
            <a:r>
              <a:rPr lang="zh-CN" altLang="en-US" sz="2800" noProof="1">
                <a:latin typeface="Times New Roman" panose="02020603050405020304" pitchFamily="18" charset="0"/>
                <a:cs typeface="+mn-ea"/>
              </a:rPr>
              <a:t>        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</a:rPr>
              <a:t>要分别读出分和秒并相加。</a:t>
            </a:r>
            <a:endParaRPr lang="zh-CN" altLang="en-US" sz="2800" noProof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latin typeface="Times New Roman" panose="02020603050405020304" pitchFamily="18" charset="0"/>
                <a:cs typeface="+mn-ea"/>
              </a:rPr>
              <a:t>        大圈1整圈是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</a:rPr>
              <a:t>30s</a:t>
            </a:r>
            <a:r>
              <a:rPr lang="zh-CN" altLang="en-US" sz="2800" noProof="1">
                <a:latin typeface="Times New Roman" panose="02020603050405020304" pitchFamily="18" charset="0"/>
                <a:cs typeface="+mn-ea"/>
              </a:rPr>
              <a:t>，1大格是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</a:rPr>
              <a:t>1s</a:t>
            </a:r>
            <a:r>
              <a:rPr lang="zh-CN" altLang="en-US" sz="2800" noProof="1">
                <a:latin typeface="Times New Roman" panose="02020603050405020304" pitchFamily="18" charset="0"/>
                <a:cs typeface="+mn-ea"/>
              </a:rPr>
              <a:t>，所以每一小格是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</a:rPr>
              <a:t>0.1s</a:t>
            </a:r>
            <a:r>
              <a:rPr lang="zh-CN" altLang="en-US" sz="2800" noProof="1">
                <a:latin typeface="Times New Roman" panose="02020603050405020304" pitchFamily="18" charset="0"/>
                <a:cs typeface="+mn-ea"/>
              </a:rPr>
              <a:t>。小圈1整圈是</a:t>
            </a:r>
            <a:r>
              <a:rPr lang="en-US" altLang="zh-CN" sz="2800" noProof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</a:rPr>
              <a:t>15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</a:rPr>
              <a:t>min</a:t>
            </a:r>
            <a:r>
              <a:rPr lang="zh-CN" altLang="en-US" sz="2800" noProof="1">
                <a:latin typeface="Times New Roman" panose="02020603050405020304" pitchFamily="18" charset="0"/>
                <a:cs typeface="+mn-ea"/>
              </a:rPr>
              <a:t>，1大格是</a:t>
            </a:r>
            <a:r>
              <a:rPr lang="en-US" altLang="zh-CN" sz="2800" noProof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</a:rPr>
              <a:t>1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</a:rPr>
              <a:t>min</a:t>
            </a:r>
            <a:r>
              <a:rPr lang="zh-CN" altLang="en-US" sz="2800" noProof="1">
                <a:latin typeface="Times New Roman" panose="02020603050405020304" pitchFamily="18" charset="0"/>
                <a:cs typeface="+mn-ea"/>
              </a:rPr>
              <a:t>，所以每一小格是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</a:rPr>
              <a:t>0.5min</a:t>
            </a:r>
            <a:r>
              <a:rPr lang="zh-CN" altLang="en-US" sz="2800" noProof="1">
                <a:latin typeface="Times New Roman" panose="02020603050405020304" pitchFamily="18" charset="0"/>
                <a:cs typeface="+mn-ea"/>
              </a:rPr>
              <a:t>。</a:t>
            </a:r>
            <a:endParaRPr lang="zh-CN" altLang="en-US" sz="2800" noProof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2800" noProof="1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45001" y="1198678"/>
            <a:ext cx="1466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【读数】</a:t>
            </a:r>
          </a:p>
        </p:txBody>
      </p:sp>
    </p:spTree>
    <p:extLst>
      <p:ext uri="{BB962C8B-B14F-4D97-AF65-F5344CB8AC3E}">
        <p14:creationId xmlns:p14="http://schemas.microsoft.com/office/powerpoint/2010/main" val="1064859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73742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73742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73742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742862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7" name="矩形 32"/>
          <p:cNvSpPr>
            <a:spLocks noChangeArrowheads="1"/>
          </p:cNvSpPr>
          <p:nvPr/>
        </p:nvSpPr>
        <p:spPr bwMode="auto">
          <a:xfrm>
            <a:off x="2346778" y="2780555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30s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08" name="矩形 33"/>
          <p:cNvSpPr>
            <a:spLocks noChangeArrowheads="1"/>
          </p:cNvSpPr>
          <p:nvPr/>
        </p:nvSpPr>
        <p:spPr bwMode="auto">
          <a:xfrm>
            <a:off x="4764716" y="2780555"/>
            <a:ext cx="689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0.1s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09" name="矩形 34"/>
          <p:cNvSpPr>
            <a:spLocks noChangeArrowheads="1"/>
          </p:cNvSpPr>
          <p:nvPr/>
        </p:nvSpPr>
        <p:spPr bwMode="auto">
          <a:xfrm>
            <a:off x="5021518" y="3375933"/>
            <a:ext cx="970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15min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10" name="矩形 35"/>
          <p:cNvSpPr>
            <a:spLocks noChangeArrowheads="1"/>
          </p:cNvSpPr>
          <p:nvPr/>
        </p:nvSpPr>
        <p:spPr bwMode="auto">
          <a:xfrm>
            <a:off x="3261049" y="3966565"/>
            <a:ext cx="2398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30s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（或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0.5min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）</a:t>
            </a:r>
          </a:p>
        </p:txBody>
      </p:sp>
      <p:sp>
        <p:nvSpPr>
          <p:cNvPr id="24611" name="矩形 36"/>
          <p:cNvSpPr>
            <a:spLocks noChangeArrowheads="1"/>
          </p:cNvSpPr>
          <p:nvPr/>
        </p:nvSpPr>
        <p:spPr bwMode="auto">
          <a:xfrm>
            <a:off x="4150565" y="4441601"/>
            <a:ext cx="1475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9min38.4s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1848651" y="698306"/>
            <a:ext cx="1154051" cy="919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练一练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07874" y="1436197"/>
            <a:ext cx="4662615" cy="3693257"/>
            <a:chOff x="360" y="2267"/>
            <a:chExt cx="7535" cy="5831"/>
          </a:xfrm>
        </p:grpSpPr>
        <p:sp>
          <p:nvSpPr>
            <p:cNvPr id="41359" name="矩形 2"/>
            <p:cNvSpPr>
              <a:spLocks noChangeArrowheads="1"/>
            </p:cNvSpPr>
            <p:nvPr/>
          </p:nvSpPr>
          <p:spPr bwMode="auto">
            <a:xfrm>
              <a:off x="360" y="2267"/>
              <a:ext cx="7535" cy="5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1.</a:t>
              </a:r>
              <a:r>
                <a:rPr lang="zh-CN" altLang="en-US" sz="2600">
                  <a:solidFill>
                    <a:schemeClr val="tx2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如图所示是某种机械停表的实物图，长针转一圈度量的时间是</a:t>
              </a:r>
              <a:r>
                <a:rPr lang="zh-CN" altLang="en-US" sz="2600" u="sng">
                  <a:solidFill>
                    <a:schemeClr val="tx2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            </a:t>
              </a:r>
              <a:r>
                <a:rPr lang="zh-CN" altLang="en-US" sz="2600">
                  <a:solidFill>
                    <a:schemeClr val="tx2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，分度值是</a:t>
              </a:r>
              <a:r>
                <a:rPr lang="zh-CN" altLang="en-US" sz="2600" u="sng">
                  <a:solidFill>
                    <a:schemeClr val="tx2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         </a:t>
              </a:r>
              <a:r>
                <a:rPr lang="zh-CN" altLang="en-US" sz="2600">
                  <a:solidFill>
                    <a:schemeClr val="tx2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；短针转一圈度量的时间是</a:t>
              </a:r>
              <a:r>
                <a:rPr lang="zh-CN" altLang="en-US" sz="2600" u="sng">
                  <a:solidFill>
                    <a:schemeClr val="tx2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         </a:t>
              </a:r>
              <a:r>
                <a:rPr lang="zh-CN" altLang="en-US" sz="2600">
                  <a:solidFill>
                    <a:schemeClr val="tx2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，分度值是                              ，图中显示的时间是                    。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870" y="6984"/>
              <a:ext cx="35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4233" y="7807"/>
              <a:ext cx="257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5" name="Group 400"/>
          <p:cNvGrpSpPr/>
          <p:nvPr/>
        </p:nvGrpSpPr>
        <p:grpSpPr>
          <a:xfrm>
            <a:off x="6370487" y="959576"/>
            <a:ext cx="3670998" cy="4416264"/>
            <a:chOff x="0" y="527"/>
            <a:chExt cx="3157" cy="3656"/>
          </a:xfrm>
        </p:grpSpPr>
        <p:grpSp>
          <p:nvGrpSpPr>
            <p:cNvPr id="40971" name="Group 399"/>
            <p:cNvGrpSpPr/>
            <p:nvPr/>
          </p:nvGrpSpPr>
          <p:grpSpPr>
            <a:xfrm>
              <a:off x="0" y="527"/>
              <a:ext cx="3157" cy="3656"/>
              <a:chOff x="0" y="527"/>
              <a:chExt cx="3157" cy="3656"/>
            </a:xfrm>
          </p:grpSpPr>
          <p:sp>
            <p:nvSpPr>
              <p:cNvPr id="40974" name="Oval 11"/>
              <p:cNvSpPr>
                <a:spLocks noChangeAspect="1" noChangeArrowheads="1"/>
              </p:cNvSpPr>
              <p:nvPr/>
            </p:nvSpPr>
            <p:spPr bwMode="auto">
              <a:xfrm>
                <a:off x="0" y="1100"/>
                <a:ext cx="3157" cy="308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9A9A9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0975" name="Oval 12"/>
              <p:cNvSpPr>
                <a:spLocks noChangeAspect="1" noChangeArrowheads="1"/>
              </p:cNvSpPr>
              <p:nvPr/>
            </p:nvSpPr>
            <p:spPr bwMode="auto">
              <a:xfrm>
                <a:off x="93" y="1178"/>
                <a:ext cx="2987" cy="29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40976" name="Group 13"/>
              <p:cNvGrpSpPr>
                <a:grpSpLocks noChangeAspect="1"/>
              </p:cNvGrpSpPr>
              <p:nvPr/>
            </p:nvGrpSpPr>
            <p:grpSpPr>
              <a:xfrm>
                <a:off x="96" y="1180"/>
                <a:ext cx="2987" cy="2917"/>
                <a:chOff x="1000" y="800"/>
                <a:chExt cx="6400" cy="6400"/>
              </a:xfrm>
            </p:grpSpPr>
            <p:sp>
              <p:nvSpPr>
                <p:cNvPr id="41059" name="Line 1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200" y="800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60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3" y="801"/>
                  <a:ext cx="4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61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26" y="803"/>
                  <a:ext cx="8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62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88" y="806"/>
                  <a:ext cx="13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63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51" y="811"/>
                  <a:ext cx="17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64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97" y="818"/>
                  <a:ext cx="37" cy="3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65" name="Line 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76" y="825"/>
                  <a:ext cx="25" cy="1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66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38" y="834"/>
                  <a:ext cx="29" cy="1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67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00" y="845"/>
                  <a:ext cx="34" cy="1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68" name="Line 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62" y="857"/>
                  <a:ext cx="38" cy="1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69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74" y="870"/>
                  <a:ext cx="91" cy="4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70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85" y="885"/>
                  <a:ext cx="46" cy="1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71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946" y="901"/>
                  <a:ext cx="50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72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007" y="918"/>
                  <a:ext cx="54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73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067" y="937"/>
                  <a:ext cx="58" cy="1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74" name="Line 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078" y="957"/>
                  <a:ext cx="111" cy="3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75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187" y="978"/>
                  <a:ext cx="65" cy="1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76" name="Line 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246" y="1001"/>
                  <a:ext cx="69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77" name="Line 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304" y="1025"/>
                  <a:ext cx="74" cy="1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78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363" y="1050"/>
                  <a:ext cx="77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79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323" y="1077"/>
                  <a:ext cx="179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80" name="Line 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477" y="1105"/>
                  <a:ext cx="85" cy="1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81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534" y="1134"/>
                  <a:ext cx="89" cy="1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82" name="Line 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590" y="1164"/>
                  <a:ext cx="93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83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645" y="1196"/>
                  <a:ext cx="97" cy="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84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620" y="1229"/>
                  <a:ext cx="180" cy="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85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754" y="1263"/>
                  <a:ext cx="104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86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07" y="1298"/>
                  <a:ext cx="108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87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60" y="1335"/>
                  <a:ext cx="111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88" name="Line 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912" y="1372"/>
                  <a:ext cx="114" cy="1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89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22" y="1411"/>
                  <a:ext cx="259" cy="3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0" name="Line 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14" y="1451"/>
                  <a:ext cx="121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1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63" y="1492"/>
                  <a:ext cx="125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2" name="Line 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12" y="1534"/>
                  <a:ext cx="128" cy="1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3" name="Line 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60" y="1578"/>
                  <a:ext cx="131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4" name="Line 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00" y="1622"/>
                  <a:ext cx="241" cy="2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5" name="Line 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54" y="1667"/>
                  <a:ext cx="137" cy="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6" name="Line 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99" y="1714"/>
                  <a:ext cx="140" cy="1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7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43" y="1761"/>
                  <a:ext cx="143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8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87" y="1809"/>
                  <a:ext cx="146" cy="1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9" name="Line 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51" y="1859"/>
                  <a:ext cx="327" cy="2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00" name="Line 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471" y="1909"/>
                  <a:ext cx="151" cy="1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01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12" y="1960"/>
                  <a:ext cx="154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02" name="Line 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51" y="2012"/>
                  <a:ext cx="157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03" name="Line 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90" y="2065"/>
                  <a:ext cx="159" cy="1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04" name="Line 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498" y="2119"/>
                  <a:ext cx="291" cy="2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05" name="Line 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63" y="2174"/>
                  <a:ext cx="165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06" name="Line 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99" y="2229"/>
                  <a:ext cx="166" cy="1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07" name="Line 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33" y="2285"/>
                  <a:ext cx="169" cy="1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08" name="Line 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66" y="2342"/>
                  <a:ext cx="171" cy="1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09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90" y="2400"/>
                  <a:ext cx="381" cy="2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10" name="Line 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29" y="2458"/>
                  <a:ext cx="175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11" name="Line 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59" y="2517"/>
                  <a:ext cx="177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12" name="Line 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87" y="2577"/>
                  <a:ext cx="179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13" name="Line 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14" y="2638"/>
                  <a:ext cx="181" cy="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14" name="Line 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94" y="2698"/>
                  <a:ext cx="329" cy="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15" name="Line 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66" y="2760"/>
                  <a:ext cx="184" cy="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16" name="Line 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89" y="2822"/>
                  <a:ext cx="186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17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012" y="2885"/>
                  <a:ext cx="187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18" name="Line 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033" y="2948"/>
                  <a:ext cx="189" cy="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19" name="Line 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25" y="3011"/>
                  <a:ext cx="418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20" name="Line 7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072" y="3075"/>
                  <a:ext cx="191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21" name="Line 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089" y="3139"/>
                  <a:ext cx="193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22" name="Line 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06" y="3204"/>
                  <a:ext cx="19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23" name="Line 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21" y="3269"/>
                  <a:ext cx="194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24" name="Line 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78" y="3335"/>
                  <a:ext cx="352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25" name="Line 8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47" y="3400"/>
                  <a:ext cx="196" cy="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26" name="Line 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58" y="3466"/>
                  <a:ext cx="197" cy="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27" name="Line 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68" y="3533"/>
                  <a:ext cx="198" cy="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28" name="Line 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76" y="3599"/>
                  <a:ext cx="199" cy="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29" name="Line 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45" y="3666"/>
                  <a:ext cx="437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30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89" y="3732"/>
                  <a:ext cx="200" cy="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31" name="Line 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94" y="3799"/>
                  <a:ext cx="200" cy="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32" name="Line 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97" y="3866"/>
                  <a:ext cx="20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33" name="Line 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99" y="3933"/>
                  <a:ext cx="20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34" name="Line 89"/>
                <p:cNvSpPr>
                  <a:spLocks noChangeAspect="1" noChangeShapeType="1"/>
                </p:cNvSpPr>
                <p:nvPr/>
              </p:nvSpPr>
              <p:spPr bwMode="auto">
                <a:xfrm>
                  <a:off x="7040" y="400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35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7199" y="4063"/>
                  <a:ext cx="20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36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7197" y="4126"/>
                  <a:ext cx="20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37" name="Line 92"/>
                <p:cNvSpPr>
                  <a:spLocks noChangeAspect="1" noChangeShapeType="1"/>
                </p:cNvSpPr>
                <p:nvPr/>
              </p:nvSpPr>
              <p:spPr bwMode="auto">
                <a:xfrm>
                  <a:off x="7194" y="4188"/>
                  <a:ext cx="200" cy="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38" name="Line 93"/>
                <p:cNvSpPr>
                  <a:spLocks noChangeAspect="1" noChangeShapeType="1"/>
                </p:cNvSpPr>
                <p:nvPr/>
              </p:nvSpPr>
              <p:spPr bwMode="auto">
                <a:xfrm>
                  <a:off x="7189" y="4251"/>
                  <a:ext cx="200" cy="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39" name="Line 94"/>
                <p:cNvSpPr>
                  <a:spLocks noChangeAspect="1" noChangeShapeType="1"/>
                </p:cNvSpPr>
                <p:nvPr/>
              </p:nvSpPr>
              <p:spPr bwMode="auto">
                <a:xfrm>
                  <a:off x="6945" y="4289"/>
                  <a:ext cx="437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40" name="Line 95"/>
                <p:cNvSpPr>
                  <a:spLocks noChangeAspect="1" noChangeShapeType="1"/>
                </p:cNvSpPr>
                <p:nvPr/>
              </p:nvSpPr>
              <p:spPr bwMode="auto">
                <a:xfrm>
                  <a:off x="7176" y="4376"/>
                  <a:ext cx="199" cy="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41" name="Line 96"/>
                <p:cNvSpPr>
                  <a:spLocks noChangeAspect="1" noChangeShapeType="1"/>
                </p:cNvSpPr>
                <p:nvPr/>
              </p:nvSpPr>
              <p:spPr bwMode="auto">
                <a:xfrm>
                  <a:off x="7168" y="4438"/>
                  <a:ext cx="198" cy="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42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7158" y="4500"/>
                  <a:ext cx="197" cy="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43" name="Line 98"/>
                <p:cNvSpPr>
                  <a:spLocks noChangeAspect="1" noChangeShapeType="1"/>
                </p:cNvSpPr>
                <p:nvPr/>
              </p:nvSpPr>
              <p:spPr bwMode="auto">
                <a:xfrm>
                  <a:off x="7147" y="4562"/>
                  <a:ext cx="196" cy="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44" name="Line 99"/>
                <p:cNvSpPr>
                  <a:spLocks noChangeAspect="1" noChangeShapeType="1"/>
                </p:cNvSpPr>
                <p:nvPr/>
              </p:nvSpPr>
              <p:spPr bwMode="auto">
                <a:xfrm>
                  <a:off x="6978" y="4590"/>
                  <a:ext cx="352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45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7121" y="4685"/>
                  <a:ext cx="194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46" name="Line 101"/>
                <p:cNvSpPr>
                  <a:spLocks noChangeAspect="1" noChangeShapeType="1"/>
                </p:cNvSpPr>
                <p:nvPr/>
              </p:nvSpPr>
              <p:spPr bwMode="auto">
                <a:xfrm>
                  <a:off x="7106" y="4746"/>
                  <a:ext cx="19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47" name="Line 102"/>
                <p:cNvSpPr>
                  <a:spLocks noChangeAspect="1" noChangeShapeType="1"/>
                </p:cNvSpPr>
                <p:nvPr/>
              </p:nvSpPr>
              <p:spPr bwMode="auto">
                <a:xfrm>
                  <a:off x="7089" y="4807"/>
                  <a:ext cx="193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48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7072" y="4867"/>
                  <a:ext cx="191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49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6825" y="4853"/>
                  <a:ext cx="418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0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7033" y="4987"/>
                  <a:ext cx="189" cy="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1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7012" y="5046"/>
                  <a:ext cx="187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2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6989" y="5104"/>
                  <a:ext cx="186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3" name="Line 108"/>
                <p:cNvSpPr>
                  <a:spLocks noChangeAspect="1" noChangeShapeType="1"/>
                </p:cNvSpPr>
                <p:nvPr/>
              </p:nvSpPr>
              <p:spPr bwMode="auto">
                <a:xfrm>
                  <a:off x="6966" y="5163"/>
                  <a:ext cx="184" cy="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4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6794" y="5155"/>
                  <a:ext cx="329" cy="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5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6914" y="5277"/>
                  <a:ext cx="181" cy="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6" name="Line 111"/>
                <p:cNvSpPr>
                  <a:spLocks noChangeAspect="1" noChangeShapeType="1"/>
                </p:cNvSpPr>
                <p:nvPr/>
              </p:nvSpPr>
              <p:spPr bwMode="auto">
                <a:xfrm>
                  <a:off x="6887" y="5334"/>
                  <a:ext cx="179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7" name="Line 112"/>
                <p:cNvSpPr>
                  <a:spLocks noChangeAspect="1" noChangeShapeType="1"/>
                </p:cNvSpPr>
                <p:nvPr/>
              </p:nvSpPr>
              <p:spPr bwMode="auto">
                <a:xfrm>
                  <a:off x="6859" y="5390"/>
                  <a:ext cx="177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8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6829" y="5445"/>
                  <a:ext cx="175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9" name="Line 114"/>
                <p:cNvSpPr>
                  <a:spLocks noChangeAspect="1" noChangeShapeType="1"/>
                </p:cNvSpPr>
                <p:nvPr/>
              </p:nvSpPr>
              <p:spPr bwMode="auto">
                <a:xfrm>
                  <a:off x="6590" y="5380"/>
                  <a:ext cx="381" cy="2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60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6766" y="5554"/>
                  <a:ext cx="171" cy="1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61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6733" y="5607"/>
                  <a:ext cx="169" cy="1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62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6699" y="5660"/>
                  <a:ext cx="166" cy="1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63" name="Line 118"/>
                <p:cNvSpPr>
                  <a:spLocks noChangeAspect="1" noChangeShapeType="1"/>
                </p:cNvSpPr>
                <p:nvPr/>
              </p:nvSpPr>
              <p:spPr bwMode="auto">
                <a:xfrm>
                  <a:off x="6663" y="5712"/>
                  <a:ext cx="165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64" name="Line 119"/>
                <p:cNvSpPr>
                  <a:spLocks noChangeAspect="1" noChangeShapeType="1"/>
                </p:cNvSpPr>
                <p:nvPr/>
              </p:nvSpPr>
              <p:spPr bwMode="auto">
                <a:xfrm>
                  <a:off x="6498" y="5669"/>
                  <a:ext cx="291" cy="2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65" name="Line 120"/>
                <p:cNvSpPr>
                  <a:spLocks noChangeAspect="1" noChangeShapeType="1"/>
                </p:cNvSpPr>
                <p:nvPr/>
              </p:nvSpPr>
              <p:spPr bwMode="auto">
                <a:xfrm>
                  <a:off x="6590" y="5814"/>
                  <a:ext cx="159" cy="1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66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6551" y="5863"/>
                  <a:ext cx="157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67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6512" y="5912"/>
                  <a:ext cx="154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68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6471" y="5960"/>
                  <a:ext cx="151" cy="1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69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6251" y="5847"/>
                  <a:ext cx="327" cy="2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0" name="Line 125"/>
                <p:cNvSpPr>
                  <a:spLocks noChangeAspect="1" noChangeShapeType="1"/>
                </p:cNvSpPr>
                <p:nvPr/>
              </p:nvSpPr>
              <p:spPr bwMode="auto">
                <a:xfrm>
                  <a:off x="6387" y="6054"/>
                  <a:ext cx="146" cy="1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1" name="Line 126"/>
                <p:cNvSpPr>
                  <a:spLocks noChangeAspect="1" noChangeShapeType="1"/>
                </p:cNvSpPr>
                <p:nvPr/>
              </p:nvSpPr>
              <p:spPr bwMode="auto">
                <a:xfrm>
                  <a:off x="6343" y="6099"/>
                  <a:ext cx="143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2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6299" y="6143"/>
                  <a:ext cx="140" cy="1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3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6254" y="6187"/>
                  <a:ext cx="137" cy="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4" name="Line 129"/>
                <p:cNvSpPr>
                  <a:spLocks noChangeAspect="1" noChangeShapeType="1"/>
                </p:cNvSpPr>
                <p:nvPr/>
              </p:nvSpPr>
              <p:spPr bwMode="auto">
                <a:xfrm>
                  <a:off x="6100" y="6111"/>
                  <a:ext cx="241" cy="2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5" name="Line 130"/>
                <p:cNvSpPr>
                  <a:spLocks noChangeAspect="1" noChangeShapeType="1"/>
                </p:cNvSpPr>
                <p:nvPr/>
              </p:nvSpPr>
              <p:spPr bwMode="auto">
                <a:xfrm>
                  <a:off x="6160" y="6271"/>
                  <a:ext cx="131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6" name="Line 131"/>
                <p:cNvSpPr>
                  <a:spLocks noChangeAspect="1" noChangeShapeType="1"/>
                </p:cNvSpPr>
                <p:nvPr/>
              </p:nvSpPr>
              <p:spPr bwMode="auto">
                <a:xfrm>
                  <a:off x="6112" y="6312"/>
                  <a:ext cx="128" cy="1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7" name="Line 132"/>
                <p:cNvSpPr>
                  <a:spLocks noChangeAspect="1" noChangeShapeType="1"/>
                </p:cNvSpPr>
                <p:nvPr/>
              </p:nvSpPr>
              <p:spPr bwMode="auto">
                <a:xfrm>
                  <a:off x="6063" y="6351"/>
                  <a:ext cx="125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8" name="Line 133"/>
                <p:cNvSpPr>
                  <a:spLocks noChangeAspect="1" noChangeShapeType="1"/>
                </p:cNvSpPr>
                <p:nvPr/>
              </p:nvSpPr>
              <p:spPr bwMode="auto">
                <a:xfrm>
                  <a:off x="6014" y="6390"/>
                  <a:ext cx="121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9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5822" y="6233"/>
                  <a:ext cx="259" cy="3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80" name="Line 135"/>
                <p:cNvSpPr>
                  <a:spLocks noChangeAspect="1" noChangeShapeType="1"/>
                </p:cNvSpPr>
                <p:nvPr/>
              </p:nvSpPr>
              <p:spPr bwMode="auto">
                <a:xfrm>
                  <a:off x="5912" y="6463"/>
                  <a:ext cx="114" cy="1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81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5860" y="6499"/>
                  <a:ext cx="111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82" name="Line 137"/>
                <p:cNvSpPr>
                  <a:spLocks noChangeAspect="1" noChangeShapeType="1"/>
                </p:cNvSpPr>
                <p:nvPr/>
              </p:nvSpPr>
              <p:spPr bwMode="auto">
                <a:xfrm>
                  <a:off x="5807" y="6533"/>
                  <a:ext cx="108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83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5754" y="6566"/>
                  <a:ext cx="104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84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5620" y="6460"/>
                  <a:ext cx="180" cy="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85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5645" y="6629"/>
                  <a:ext cx="97" cy="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86" name="Line 141"/>
                <p:cNvSpPr>
                  <a:spLocks noChangeAspect="1" noChangeShapeType="1"/>
                </p:cNvSpPr>
                <p:nvPr/>
              </p:nvSpPr>
              <p:spPr bwMode="auto">
                <a:xfrm>
                  <a:off x="5590" y="6659"/>
                  <a:ext cx="93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87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5534" y="6687"/>
                  <a:ext cx="89" cy="1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88" name="Line 143"/>
                <p:cNvSpPr>
                  <a:spLocks noChangeAspect="1" noChangeShapeType="1"/>
                </p:cNvSpPr>
                <p:nvPr/>
              </p:nvSpPr>
              <p:spPr bwMode="auto">
                <a:xfrm>
                  <a:off x="5477" y="6714"/>
                  <a:ext cx="85" cy="1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89" name="Line 144"/>
                <p:cNvSpPr>
                  <a:spLocks noChangeAspect="1" noChangeShapeType="1"/>
                </p:cNvSpPr>
                <p:nvPr/>
              </p:nvSpPr>
              <p:spPr bwMode="auto">
                <a:xfrm>
                  <a:off x="5323" y="6521"/>
                  <a:ext cx="179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90" name="Line 145"/>
                <p:cNvSpPr>
                  <a:spLocks noChangeAspect="1" noChangeShapeType="1"/>
                </p:cNvSpPr>
                <p:nvPr/>
              </p:nvSpPr>
              <p:spPr bwMode="auto">
                <a:xfrm>
                  <a:off x="5363" y="6766"/>
                  <a:ext cx="77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91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5304" y="6789"/>
                  <a:ext cx="74" cy="1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92" name="Line 147"/>
                <p:cNvSpPr>
                  <a:spLocks noChangeAspect="1" noChangeShapeType="1"/>
                </p:cNvSpPr>
                <p:nvPr/>
              </p:nvSpPr>
              <p:spPr bwMode="auto">
                <a:xfrm>
                  <a:off x="5246" y="6812"/>
                  <a:ext cx="69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93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5187" y="6833"/>
                  <a:ext cx="65" cy="1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94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5078" y="6701"/>
                  <a:ext cx="111" cy="3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95" name="Line 150"/>
                <p:cNvSpPr>
                  <a:spLocks noChangeAspect="1" noChangeShapeType="1"/>
                </p:cNvSpPr>
                <p:nvPr/>
              </p:nvSpPr>
              <p:spPr bwMode="auto">
                <a:xfrm>
                  <a:off x="5067" y="6872"/>
                  <a:ext cx="58" cy="1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96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5007" y="6889"/>
                  <a:ext cx="54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97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4946" y="6906"/>
                  <a:ext cx="50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98" name="Line 153"/>
                <p:cNvSpPr>
                  <a:spLocks noChangeAspect="1" noChangeShapeType="1"/>
                </p:cNvSpPr>
                <p:nvPr/>
              </p:nvSpPr>
              <p:spPr bwMode="auto">
                <a:xfrm>
                  <a:off x="4885" y="6921"/>
                  <a:ext cx="46" cy="1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99" name="Line 154"/>
                <p:cNvSpPr>
                  <a:spLocks noChangeAspect="1" noChangeShapeType="1"/>
                </p:cNvSpPr>
                <p:nvPr/>
              </p:nvSpPr>
              <p:spPr bwMode="auto">
                <a:xfrm>
                  <a:off x="4774" y="6700"/>
                  <a:ext cx="91" cy="4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00" name="Line 155"/>
                <p:cNvSpPr>
                  <a:spLocks noChangeAspect="1" noChangeShapeType="1"/>
                </p:cNvSpPr>
                <p:nvPr/>
              </p:nvSpPr>
              <p:spPr bwMode="auto">
                <a:xfrm>
                  <a:off x="4762" y="6947"/>
                  <a:ext cx="38" cy="1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01" name="Line 156"/>
                <p:cNvSpPr>
                  <a:spLocks noChangeAspect="1" noChangeShapeType="1"/>
                </p:cNvSpPr>
                <p:nvPr/>
              </p:nvSpPr>
              <p:spPr bwMode="auto">
                <a:xfrm>
                  <a:off x="4700" y="6958"/>
                  <a:ext cx="34" cy="1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02" name="Line 157"/>
                <p:cNvSpPr>
                  <a:spLocks noChangeAspect="1" noChangeShapeType="1"/>
                </p:cNvSpPr>
                <p:nvPr/>
              </p:nvSpPr>
              <p:spPr bwMode="auto">
                <a:xfrm>
                  <a:off x="4638" y="6968"/>
                  <a:ext cx="29" cy="1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03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4576" y="6976"/>
                  <a:ext cx="25" cy="1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04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4497" y="6824"/>
                  <a:ext cx="37" cy="3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05" name="Line 160"/>
                <p:cNvSpPr>
                  <a:spLocks noChangeAspect="1" noChangeShapeType="1"/>
                </p:cNvSpPr>
                <p:nvPr/>
              </p:nvSpPr>
              <p:spPr bwMode="auto">
                <a:xfrm>
                  <a:off x="4451" y="6989"/>
                  <a:ext cx="17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06" name="Line 161"/>
                <p:cNvSpPr>
                  <a:spLocks noChangeAspect="1" noChangeShapeType="1"/>
                </p:cNvSpPr>
                <p:nvPr/>
              </p:nvSpPr>
              <p:spPr bwMode="auto">
                <a:xfrm>
                  <a:off x="4388" y="6994"/>
                  <a:ext cx="13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07" name="Line 162"/>
                <p:cNvSpPr>
                  <a:spLocks noChangeAspect="1" noChangeShapeType="1"/>
                </p:cNvSpPr>
                <p:nvPr/>
              </p:nvSpPr>
              <p:spPr bwMode="auto">
                <a:xfrm>
                  <a:off x="4326" y="6997"/>
                  <a:ext cx="8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08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4263" y="6999"/>
                  <a:ext cx="4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09" name="Line 1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00" y="6760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10" name="Line 1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33" y="6999"/>
                  <a:ext cx="4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11" name="Line 1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66" y="6997"/>
                  <a:ext cx="8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12" name="Line 16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99" y="6994"/>
                  <a:ext cx="13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13" name="Line 1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32" y="6989"/>
                  <a:ext cx="17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14" name="Line 1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65" y="6824"/>
                  <a:ext cx="38" cy="3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15" name="Line 1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99" y="6976"/>
                  <a:ext cx="25" cy="1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16" name="Line 1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33" y="6968"/>
                  <a:ext cx="29" cy="1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17" name="Line 17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66" y="6958"/>
                  <a:ext cx="34" cy="1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18" name="Line 1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00" y="6947"/>
                  <a:ext cx="38" cy="1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19" name="Line 17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35" y="6700"/>
                  <a:ext cx="91" cy="4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20" name="Line 1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69" y="6921"/>
                  <a:ext cx="46" cy="1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21" name="Line 1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04" y="6906"/>
                  <a:ext cx="50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22" name="Line 1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339" y="6889"/>
                  <a:ext cx="54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23" name="Line 1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75" y="6872"/>
                  <a:ext cx="58" cy="1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24" name="Line 1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11" y="6701"/>
                  <a:ext cx="111" cy="3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25" name="Line 18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148" y="6833"/>
                  <a:ext cx="65" cy="1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26" name="Line 1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85" y="6812"/>
                  <a:ext cx="69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27" name="Line 18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22" y="6789"/>
                  <a:ext cx="74" cy="1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28" name="Line 18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960" y="6766"/>
                  <a:ext cx="77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29" name="Line 18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98" y="6521"/>
                  <a:ext cx="179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30" name="Line 18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37" y="6714"/>
                  <a:ext cx="86" cy="1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31" name="Line 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77" y="6687"/>
                  <a:ext cx="89" cy="1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32" name="Line 18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17" y="6659"/>
                  <a:ext cx="93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33" name="Line 18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8" y="6629"/>
                  <a:ext cx="97" cy="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34" name="Line 18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00" y="6460"/>
                  <a:ext cx="180" cy="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35" name="Line 19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542" y="6566"/>
                  <a:ext cx="104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36" name="Line 1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5" y="6533"/>
                  <a:ext cx="107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37" name="Line 1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29" y="6499"/>
                  <a:ext cx="111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38" name="Line 1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74" y="6463"/>
                  <a:ext cx="114" cy="1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39" name="Line 1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19" y="6233"/>
                  <a:ext cx="259" cy="3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40" name="Line 19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65" y="6390"/>
                  <a:ext cx="121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41" name="Line 19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12" y="6351"/>
                  <a:ext cx="125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42" name="Line 19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6312"/>
                  <a:ext cx="128" cy="1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43" name="Line 19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09" y="6271"/>
                  <a:ext cx="131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44" name="Line 19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59" y="6111"/>
                  <a:ext cx="241" cy="2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45" name="Line 20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09" y="6187"/>
                  <a:ext cx="137" cy="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46" name="Line 2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61" y="6143"/>
                  <a:ext cx="140" cy="1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47" name="Line 20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14" y="6099"/>
                  <a:ext cx="143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48" name="Line 20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67" y="6054"/>
                  <a:ext cx="146" cy="1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49" name="Line 20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22" y="5847"/>
                  <a:ext cx="327" cy="2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50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78" y="5960"/>
                  <a:ext cx="151" cy="1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51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34" y="5912"/>
                  <a:ext cx="154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52" name="Line 20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92" y="5863"/>
                  <a:ext cx="157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53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51" y="5814"/>
                  <a:ext cx="159" cy="1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54" name="Line 2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11" y="5669"/>
                  <a:ext cx="291" cy="2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55" name="Line 2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72" y="5712"/>
                  <a:ext cx="165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56" name="Line 21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35" y="5660"/>
                  <a:ext cx="166" cy="1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57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98" y="5607"/>
                  <a:ext cx="169" cy="1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58" name="Line 2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63" y="5554"/>
                  <a:ext cx="171" cy="1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59" name="Line 2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29" y="5380"/>
                  <a:ext cx="381" cy="2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60" name="Line 2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96" y="5445"/>
                  <a:ext cx="175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61" name="Line 21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64" y="5390"/>
                  <a:ext cx="177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62" name="Line 2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34" y="5334"/>
                  <a:ext cx="179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63" name="Line 2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05" y="5277"/>
                  <a:ext cx="181" cy="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64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77" y="5155"/>
                  <a:ext cx="329" cy="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65" name="Line 2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50" y="5163"/>
                  <a:ext cx="184" cy="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66" name="Line 2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25" y="5104"/>
                  <a:ext cx="186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67" name="Line 2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1" y="5046"/>
                  <a:ext cx="187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68" name="Line 2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78" y="4987"/>
                  <a:ext cx="189" cy="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69" name="Line 2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57" y="4853"/>
                  <a:ext cx="418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70" name="Line 2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37" y="4867"/>
                  <a:ext cx="191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71" name="Line 2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18" y="4807"/>
                  <a:ext cx="193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72" name="Line 2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01" y="4746"/>
                  <a:ext cx="19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73" name="Line 2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85" y="4685"/>
                  <a:ext cx="194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74" name="Line 2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70" y="4590"/>
                  <a:ext cx="352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75" name="Line 23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57" y="4562"/>
                  <a:ext cx="196" cy="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76" name="Line 23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45" y="4500"/>
                  <a:ext cx="197" cy="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77" name="Line 2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34" y="4438"/>
                  <a:ext cx="198" cy="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78" name="Line 23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5" y="4376"/>
                  <a:ext cx="199" cy="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79" name="Line 2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18" y="4288"/>
                  <a:ext cx="437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80" name="Line 2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11" y="4251"/>
                  <a:ext cx="200" cy="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81" name="Line 2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06" y="4188"/>
                  <a:ext cx="200" cy="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82" name="Line 2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03" y="4126"/>
                  <a:ext cx="20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83" name="Line 23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01" y="4063"/>
                  <a:ext cx="20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84" name="Line 23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00" y="400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85" name="Line 24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01" y="3933"/>
                  <a:ext cx="20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86" name="Line 24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03" y="3866"/>
                  <a:ext cx="20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87" name="Line 24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06" y="3799"/>
                  <a:ext cx="200" cy="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88" name="Line 24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11" y="3732"/>
                  <a:ext cx="200" cy="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89" name="Line 24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18" y="3665"/>
                  <a:ext cx="437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90" name="Line 24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25" y="3599"/>
                  <a:ext cx="199" cy="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91" name="Line 24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34" y="3532"/>
                  <a:ext cx="198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92" name="Line 24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45" y="3466"/>
                  <a:ext cx="197" cy="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93" name="Line 24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57" y="3400"/>
                  <a:ext cx="196" cy="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94" name="Line 24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70" y="3335"/>
                  <a:ext cx="352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95" name="Line 25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85" y="3269"/>
                  <a:ext cx="194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96" name="Line 25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01" y="3204"/>
                  <a:ext cx="19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97" name="Line 25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18" y="3139"/>
                  <a:ext cx="193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98" name="Line 25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37" y="3075"/>
                  <a:ext cx="191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99" name="Line 25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57" y="3011"/>
                  <a:ext cx="418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00" name="Line 25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78" y="2948"/>
                  <a:ext cx="189" cy="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01" name="Line 25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01" y="2885"/>
                  <a:ext cx="187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02" name="Line 25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25" y="2822"/>
                  <a:ext cx="186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03" name="Line 2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50" y="2760"/>
                  <a:ext cx="184" cy="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04" name="Line 25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77" y="2698"/>
                  <a:ext cx="329" cy="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05" name="Line 26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305" y="2637"/>
                  <a:ext cx="181" cy="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06" name="Line 26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334" y="2577"/>
                  <a:ext cx="179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07" name="Line 26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364" y="2517"/>
                  <a:ext cx="177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08" name="Line 26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396" y="2458"/>
                  <a:ext cx="175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09" name="Line 26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429" y="2400"/>
                  <a:ext cx="381" cy="2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10" name="Line 26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463" y="2342"/>
                  <a:ext cx="171" cy="1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11" name="Line 26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498" y="2285"/>
                  <a:ext cx="169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12" name="Line 26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535" y="2229"/>
                  <a:ext cx="166" cy="1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13" name="Line 2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572" y="2174"/>
                  <a:ext cx="165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14" name="Line 26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611" y="2119"/>
                  <a:ext cx="291" cy="2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15" name="Line 27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651" y="2065"/>
                  <a:ext cx="159" cy="1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16" name="Line 27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692" y="2012"/>
                  <a:ext cx="157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17" name="Line 27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34" y="1960"/>
                  <a:ext cx="154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18" name="Line 27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78" y="1909"/>
                  <a:ext cx="151" cy="1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19" name="Line 27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822" y="1859"/>
                  <a:ext cx="327" cy="2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20" name="Line 27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867" y="1809"/>
                  <a:ext cx="146" cy="1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21" name="Line 27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914" y="1761"/>
                  <a:ext cx="143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22" name="Line 27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961" y="1714"/>
                  <a:ext cx="140" cy="1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23" name="Line 27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009" y="1667"/>
                  <a:ext cx="137" cy="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24" name="Line 27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059" y="1622"/>
                  <a:ext cx="241" cy="2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25" name="Line 28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109" y="1578"/>
                  <a:ext cx="131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26" name="Line 28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160" y="1534"/>
                  <a:ext cx="128" cy="1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27" name="Line 28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12" y="1492"/>
                  <a:ext cx="125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28" name="Line 28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65" y="1451"/>
                  <a:ext cx="121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29" name="Line 28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19" y="1411"/>
                  <a:ext cx="259" cy="3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30" name="Line 28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74" y="1372"/>
                  <a:ext cx="114" cy="1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31" name="Line 28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429" y="1335"/>
                  <a:ext cx="111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32" name="Line 28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485" y="1298"/>
                  <a:ext cx="108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33" name="Line 28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542" y="1263"/>
                  <a:ext cx="104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34" name="Line 28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600" y="1229"/>
                  <a:ext cx="180" cy="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35" name="Line 29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658" y="1196"/>
                  <a:ext cx="97" cy="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36" name="Line 29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717" y="1164"/>
                  <a:ext cx="93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37" name="Line 2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777" y="1134"/>
                  <a:ext cx="89" cy="1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38" name="Line 29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838" y="1105"/>
                  <a:ext cx="85" cy="1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39" name="Line 29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898" y="1077"/>
                  <a:ext cx="179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40" name="Line 29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960" y="1050"/>
                  <a:ext cx="77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41" name="Line 29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022" y="1025"/>
                  <a:ext cx="74" cy="1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42" name="Line 29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085" y="1001"/>
                  <a:ext cx="69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43" name="Line 29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148" y="978"/>
                  <a:ext cx="65" cy="1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44" name="Line 29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211" y="957"/>
                  <a:ext cx="111" cy="3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45" name="Line 30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275" y="937"/>
                  <a:ext cx="58" cy="1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46" name="Line 30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339" y="918"/>
                  <a:ext cx="54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47" name="Line 30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04" y="901"/>
                  <a:ext cx="50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48" name="Line 30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69" y="885"/>
                  <a:ext cx="46" cy="1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49" name="Line 30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535" y="870"/>
                  <a:ext cx="91" cy="4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50" name="Line 30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600" y="857"/>
                  <a:ext cx="38" cy="1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51" name="Line 30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666" y="845"/>
                  <a:ext cx="34" cy="1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52" name="Line 30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33" y="834"/>
                  <a:ext cx="29" cy="1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53" name="Line 30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99" y="825"/>
                  <a:ext cx="25" cy="1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54" name="Line 30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866" y="818"/>
                  <a:ext cx="37" cy="3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55" name="Line 31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932" y="811"/>
                  <a:ext cx="17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56" name="Line 31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999" y="806"/>
                  <a:ext cx="13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57" name="Line 31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066" y="803"/>
                  <a:ext cx="8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58" name="Line 31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133" y="801"/>
                  <a:ext cx="4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0977" name="Group 314"/>
              <p:cNvGrpSpPr>
                <a:grpSpLocks noChangeAspect="1"/>
              </p:cNvGrpSpPr>
              <p:nvPr/>
            </p:nvGrpSpPr>
            <p:grpSpPr>
              <a:xfrm>
                <a:off x="1022" y="1430"/>
                <a:ext cx="1134" cy="1108"/>
                <a:chOff x="3897" y="1151"/>
                <a:chExt cx="1922" cy="1922"/>
              </a:xfrm>
            </p:grpSpPr>
            <p:grpSp>
              <p:nvGrpSpPr>
                <p:cNvPr id="41027" name="Group 315"/>
                <p:cNvGrpSpPr>
                  <a:grpSpLocks noChangeAspect="1"/>
                </p:cNvGrpSpPr>
                <p:nvPr/>
              </p:nvGrpSpPr>
              <p:grpSpPr>
                <a:xfrm>
                  <a:off x="3897" y="1151"/>
                  <a:ext cx="1922" cy="1922"/>
                  <a:chOff x="1018" y="800"/>
                  <a:chExt cx="6364" cy="6400"/>
                </a:xfrm>
              </p:grpSpPr>
              <p:sp>
                <p:nvSpPr>
                  <p:cNvPr id="41029" name="Line 31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00" y="800"/>
                    <a:ext cx="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30" name="Line 31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782" y="870"/>
                    <a:ext cx="83" cy="3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31" name="Line 3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258" y="1077"/>
                    <a:ext cx="244" cy="5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32" name="Line 3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846" y="1411"/>
                    <a:ext cx="235" cy="3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33" name="Line 32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132" y="1859"/>
                    <a:ext cx="446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34" name="Line 3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625" y="2400"/>
                    <a:ext cx="346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35" name="Line 32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673" y="3011"/>
                    <a:ext cx="570" cy="18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36" name="Line 3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985" y="3666"/>
                    <a:ext cx="397" cy="4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37" name="Line 3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86" y="4272"/>
                    <a:ext cx="596" cy="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38" name="Line 3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863" y="4865"/>
                    <a:ext cx="380" cy="1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39" name="Line 3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452" y="5300"/>
                    <a:ext cx="519" cy="3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40" name="Line 3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81" y="5874"/>
                    <a:ext cx="297" cy="2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41" name="Line 3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728" y="6103"/>
                    <a:ext cx="353" cy="48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42" name="Line 3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39" y="6558"/>
                    <a:ext cx="163" cy="36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43" name="Line 3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41" y="6543"/>
                    <a:ext cx="124" cy="5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44" name="Line 3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00" y="6800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45" name="Line 3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535" y="6543"/>
                    <a:ext cx="124" cy="5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46" name="Line 33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98" y="6558"/>
                    <a:ext cx="163" cy="36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47" name="Line 33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9" y="6103"/>
                    <a:ext cx="353" cy="48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48" name="Line 33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822" y="5874"/>
                    <a:ext cx="297" cy="2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49" name="Line 33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29" y="5300"/>
                    <a:ext cx="519" cy="3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50" name="Line 3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157" y="4865"/>
                    <a:ext cx="380" cy="1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51" name="Line 3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18" y="4272"/>
                    <a:ext cx="596" cy="6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52" name="Line 33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18" y="3665"/>
                    <a:ext cx="397" cy="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53" name="Line 34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157" y="3011"/>
                    <a:ext cx="570" cy="18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54" name="Line 3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429" y="2400"/>
                    <a:ext cx="346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55" name="Line 3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822" y="1859"/>
                    <a:ext cx="446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56" name="Line 34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9" y="1411"/>
                    <a:ext cx="235" cy="3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57" name="Line 34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898" y="1077"/>
                    <a:ext cx="245" cy="5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58" name="Line 34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35" y="870"/>
                    <a:ext cx="83" cy="3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1028" name="Oval 346"/>
                <p:cNvSpPr>
                  <a:spLocks noChangeAspect="1" noChangeArrowheads="1"/>
                </p:cNvSpPr>
                <p:nvPr/>
              </p:nvSpPr>
              <p:spPr bwMode="auto">
                <a:xfrm>
                  <a:off x="3897" y="1151"/>
                  <a:ext cx="1922" cy="192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40978" name="Rectangle 347"/>
              <p:cNvSpPr>
                <a:spLocks noChangeArrowheads="1"/>
              </p:cNvSpPr>
              <p:nvPr/>
            </p:nvSpPr>
            <p:spPr bwMode="auto">
              <a:xfrm>
                <a:off x="1262" y="527"/>
                <a:ext cx="630" cy="297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0979" name="Rectangle 348"/>
              <p:cNvSpPr>
                <a:spLocks noChangeArrowheads="1"/>
              </p:cNvSpPr>
              <p:nvPr/>
            </p:nvSpPr>
            <p:spPr bwMode="auto">
              <a:xfrm>
                <a:off x="1409" y="824"/>
                <a:ext cx="350" cy="276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0980" name="Oval 349"/>
              <p:cNvSpPr>
                <a:spLocks noChangeArrowheads="1"/>
              </p:cNvSpPr>
              <p:nvPr/>
            </p:nvSpPr>
            <p:spPr bwMode="auto">
              <a:xfrm>
                <a:off x="1556" y="2611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0981" name="Text Box 350"/>
              <p:cNvSpPr txBox="1">
                <a:spLocks noChangeArrowheads="1"/>
              </p:cNvSpPr>
              <p:nvPr/>
            </p:nvSpPr>
            <p:spPr bwMode="auto">
              <a:xfrm>
                <a:off x="1610" y="1285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0982" name="Text Box 351"/>
              <p:cNvSpPr txBox="1">
                <a:spLocks noChangeArrowheads="1"/>
              </p:cNvSpPr>
              <p:nvPr/>
            </p:nvSpPr>
            <p:spPr bwMode="auto">
              <a:xfrm>
                <a:off x="1837" y="1369"/>
                <a:ext cx="223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31</a:t>
                </a:r>
              </a:p>
            </p:txBody>
          </p:sp>
          <p:sp>
            <p:nvSpPr>
              <p:cNvPr id="40983" name="Text Box 352"/>
              <p:cNvSpPr txBox="1">
                <a:spLocks noChangeArrowheads="1"/>
              </p:cNvSpPr>
              <p:nvPr/>
            </p:nvSpPr>
            <p:spPr bwMode="auto">
              <a:xfrm>
                <a:off x="2061" y="1471"/>
                <a:ext cx="34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0984" name="Text Box 353"/>
              <p:cNvSpPr txBox="1">
                <a:spLocks noChangeArrowheads="1"/>
              </p:cNvSpPr>
              <p:nvPr/>
            </p:nvSpPr>
            <p:spPr bwMode="auto">
              <a:xfrm>
                <a:off x="2278" y="1628"/>
                <a:ext cx="34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33</a:t>
                </a:r>
              </a:p>
            </p:txBody>
          </p:sp>
          <p:sp>
            <p:nvSpPr>
              <p:cNvPr id="40985" name="Text Box 354"/>
              <p:cNvSpPr txBox="1">
                <a:spLocks noChangeArrowheads="1"/>
              </p:cNvSpPr>
              <p:nvPr/>
            </p:nvSpPr>
            <p:spPr bwMode="auto">
              <a:xfrm>
                <a:off x="2470" y="1766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0986" name="Text Box 355"/>
              <p:cNvSpPr txBox="1">
                <a:spLocks noChangeArrowheads="1"/>
              </p:cNvSpPr>
              <p:nvPr/>
            </p:nvSpPr>
            <p:spPr bwMode="auto">
              <a:xfrm>
                <a:off x="2549" y="1961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40987" name="Text Box 356"/>
              <p:cNvSpPr txBox="1">
                <a:spLocks noChangeArrowheads="1"/>
              </p:cNvSpPr>
              <p:nvPr/>
            </p:nvSpPr>
            <p:spPr bwMode="auto">
              <a:xfrm>
                <a:off x="2724" y="2192"/>
                <a:ext cx="3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0988" name="Text Box 357"/>
              <p:cNvSpPr txBox="1">
                <a:spLocks noChangeArrowheads="1"/>
              </p:cNvSpPr>
              <p:nvPr/>
            </p:nvSpPr>
            <p:spPr bwMode="auto">
              <a:xfrm>
                <a:off x="2700" y="2439"/>
                <a:ext cx="28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40989" name="Text Box 358"/>
              <p:cNvSpPr txBox="1">
                <a:spLocks noChangeArrowheads="1"/>
              </p:cNvSpPr>
              <p:nvPr/>
            </p:nvSpPr>
            <p:spPr bwMode="auto">
              <a:xfrm>
                <a:off x="2788" y="2704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8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0990" name="Text Box 359"/>
              <p:cNvSpPr txBox="1">
                <a:spLocks noChangeArrowheads="1"/>
              </p:cNvSpPr>
              <p:nvPr/>
            </p:nvSpPr>
            <p:spPr bwMode="auto">
              <a:xfrm>
                <a:off x="2662" y="2907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39</a:t>
                </a:r>
              </a:p>
            </p:txBody>
          </p:sp>
          <p:sp>
            <p:nvSpPr>
              <p:cNvPr id="40991" name="Text Box 360"/>
              <p:cNvSpPr txBox="1">
                <a:spLocks noChangeArrowheads="1"/>
              </p:cNvSpPr>
              <p:nvPr/>
            </p:nvSpPr>
            <p:spPr bwMode="auto">
              <a:xfrm>
                <a:off x="2409" y="3356"/>
                <a:ext cx="34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41</a:t>
                </a:r>
              </a:p>
            </p:txBody>
          </p:sp>
          <p:sp>
            <p:nvSpPr>
              <p:cNvPr id="40992" name="Text Box 361"/>
              <p:cNvSpPr txBox="1">
                <a:spLocks noChangeArrowheads="1"/>
              </p:cNvSpPr>
              <p:nvPr/>
            </p:nvSpPr>
            <p:spPr bwMode="auto">
              <a:xfrm>
                <a:off x="2563" y="3150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10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0993" name="Text Box 362"/>
              <p:cNvSpPr txBox="1">
                <a:spLocks noChangeArrowheads="1"/>
              </p:cNvSpPr>
              <p:nvPr/>
            </p:nvSpPr>
            <p:spPr bwMode="auto">
              <a:xfrm>
                <a:off x="1985" y="3662"/>
                <a:ext cx="223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43</a:t>
                </a:r>
              </a:p>
            </p:txBody>
          </p:sp>
          <p:sp>
            <p:nvSpPr>
              <p:cNvPr id="40994" name="Text Box 363"/>
              <p:cNvSpPr txBox="1">
                <a:spLocks noChangeArrowheads="1"/>
              </p:cNvSpPr>
              <p:nvPr/>
            </p:nvSpPr>
            <p:spPr bwMode="auto">
              <a:xfrm>
                <a:off x="2168" y="3539"/>
                <a:ext cx="34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12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0995" name="Text Box 364"/>
              <p:cNvSpPr txBox="1">
                <a:spLocks noChangeArrowheads="1"/>
              </p:cNvSpPr>
              <p:nvPr/>
            </p:nvSpPr>
            <p:spPr bwMode="auto">
              <a:xfrm>
                <a:off x="1768" y="3735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14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0996" name="Text Box 365"/>
              <p:cNvSpPr txBox="1">
                <a:spLocks noChangeArrowheads="1"/>
              </p:cNvSpPr>
              <p:nvPr/>
            </p:nvSpPr>
            <p:spPr bwMode="auto">
              <a:xfrm>
                <a:off x="1559" y="3745"/>
                <a:ext cx="34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45</a:t>
                </a:r>
                <a:endParaRPr lang="en-US" altLang="zh-CN" sz="1400">
                  <a:latin typeface="Tahoma" panose="020B0604030504040204" pitchFamily="34" charset="0"/>
                </a:endParaRPr>
              </a:p>
            </p:txBody>
          </p:sp>
          <p:sp>
            <p:nvSpPr>
              <p:cNvPr id="40997" name="Text Box 366"/>
              <p:cNvSpPr txBox="1">
                <a:spLocks noChangeArrowheads="1"/>
              </p:cNvSpPr>
              <p:nvPr/>
            </p:nvSpPr>
            <p:spPr bwMode="auto">
              <a:xfrm>
                <a:off x="1275" y="3719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16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0998" name="Text Box 367"/>
              <p:cNvSpPr txBox="1">
                <a:spLocks noChangeArrowheads="1"/>
              </p:cNvSpPr>
              <p:nvPr/>
            </p:nvSpPr>
            <p:spPr bwMode="auto">
              <a:xfrm>
                <a:off x="1036" y="3650"/>
                <a:ext cx="3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47</a:t>
                </a:r>
              </a:p>
            </p:txBody>
          </p:sp>
          <p:sp>
            <p:nvSpPr>
              <p:cNvPr id="40999" name="Text Box 368"/>
              <p:cNvSpPr txBox="1">
                <a:spLocks noChangeArrowheads="1"/>
              </p:cNvSpPr>
              <p:nvPr/>
            </p:nvSpPr>
            <p:spPr bwMode="auto">
              <a:xfrm>
                <a:off x="817" y="3523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18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00" name="Text Box 369"/>
              <p:cNvSpPr txBox="1">
                <a:spLocks noChangeArrowheads="1"/>
              </p:cNvSpPr>
              <p:nvPr/>
            </p:nvSpPr>
            <p:spPr bwMode="auto">
              <a:xfrm>
                <a:off x="612" y="3345"/>
                <a:ext cx="34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49</a:t>
                </a:r>
              </a:p>
            </p:txBody>
          </p:sp>
          <p:sp>
            <p:nvSpPr>
              <p:cNvPr id="41001" name="Text Box 370"/>
              <p:cNvSpPr txBox="1">
                <a:spLocks noChangeArrowheads="1"/>
              </p:cNvSpPr>
              <p:nvPr/>
            </p:nvSpPr>
            <p:spPr bwMode="auto">
              <a:xfrm>
                <a:off x="485" y="3131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20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02" name="Text Box 371"/>
              <p:cNvSpPr txBox="1">
                <a:spLocks noChangeArrowheads="1"/>
              </p:cNvSpPr>
              <p:nvPr/>
            </p:nvSpPr>
            <p:spPr bwMode="auto">
              <a:xfrm>
                <a:off x="369" y="2907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51</a:t>
                </a:r>
              </a:p>
            </p:txBody>
          </p:sp>
          <p:sp>
            <p:nvSpPr>
              <p:cNvPr id="41003" name="Text Box 372"/>
              <p:cNvSpPr txBox="1">
                <a:spLocks noChangeArrowheads="1"/>
              </p:cNvSpPr>
              <p:nvPr/>
            </p:nvSpPr>
            <p:spPr bwMode="auto">
              <a:xfrm>
                <a:off x="321" y="2703"/>
                <a:ext cx="28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22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04" name="Text Box 373"/>
              <p:cNvSpPr txBox="1">
                <a:spLocks noChangeArrowheads="1"/>
              </p:cNvSpPr>
              <p:nvPr/>
            </p:nvSpPr>
            <p:spPr bwMode="auto">
              <a:xfrm>
                <a:off x="325" y="2446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53</a:t>
                </a:r>
              </a:p>
            </p:txBody>
          </p:sp>
          <p:sp>
            <p:nvSpPr>
              <p:cNvPr id="41005" name="Text Box 374"/>
              <p:cNvSpPr txBox="1">
                <a:spLocks noChangeArrowheads="1"/>
              </p:cNvSpPr>
              <p:nvPr/>
            </p:nvSpPr>
            <p:spPr bwMode="auto">
              <a:xfrm>
                <a:off x="371" y="2181"/>
                <a:ext cx="34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24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06" name="Text Box 375"/>
              <p:cNvSpPr txBox="1">
                <a:spLocks noChangeArrowheads="1"/>
              </p:cNvSpPr>
              <p:nvPr/>
            </p:nvSpPr>
            <p:spPr bwMode="auto">
              <a:xfrm>
                <a:off x="641" y="1776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26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07" name="Text Box 376"/>
              <p:cNvSpPr txBox="1">
                <a:spLocks noChangeArrowheads="1"/>
              </p:cNvSpPr>
              <p:nvPr/>
            </p:nvSpPr>
            <p:spPr bwMode="auto">
              <a:xfrm>
                <a:off x="487" y="1978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55</a:t>
                </a:r>
              </a:p>
            </p:txBody>
          </p:sp>
          <p:sp>
            <p:nvSpPr>
              <p:cNvPr id="41008" name="Text Box 377"/>
              <p:cNvSpPr txBox="1">
                <a:spLocks noChangeArrowheads="1"/>
              </p:cNvSpPr>
              <p:nvPr/>
            </p:nvSpPr>
            <p:spPr bwMode="auto">
              <a:xfrm>
                <a:off x="830" y="1599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57</a:t>
                </a:r>
              </a:p>
            </p:txBody>
          </p:sp>
          <p:sp>
            <p:nvSpPr>
              <p:cNvPr id="41009" name="Text Box 378"/>
              <p:cNvSpPr txBox="1">
                <a:spLocks noChangeArrowheads="1"/>
              </p:cNvSpPr>
              <p:nvPr/>
            </p:nvSpPr>
            <p:spPr bwMode="auto">
              <a:xfrm>
                <a:off x="994" y="1489"/>
                <a:ext cx="3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28</a:t>
                </a:r>
                <a:endParaRPr lang="en-US" altLang="zh-CN">
                  <a:solidFill>
                    <a:srgbClr val="3333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10" name="Text Box 379"/>
              <p:cNvSpPr txBox="1">
                <a:spLocks noChangeArrowheads="1"/>
              </p:cNvSpPr>
              <p:nvPr/>
            </p:nvSpPr>
            <p:spPr bwMode="auto">
              <a:xfrm>
                <a:off x="1192" y="1359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59</a:t>
                </a:r>
                <a:endParaRPr lang="en-US" altLang="zh-CN" sz="1400">
                  <a:latin typeface="Tahoma" panose="020B0604030504040204" pitchFamily="34" charset="0"/>
                </a:endParaRPr>
              </a:p>
            </p:txBody>
          </p:sp>
          <p:sp>
            <p:nvSpPr>
              <p:cNvPr id="41011" name="Text Box 380"/>
              <p:cNvSpPr txBox="1">
                <a:spLocks noChangeArrowheads="1"/>
              </p:cNvSpPr>
              <p:nvPr/>
            </p:nvSpPr>
            <p:spPr bwMode="auto">
              <a:xfrm>
                <a:off x="1568" y="1536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900">
                    <a:latin typeface="Times New Roman" panose="02020603050405020304" pitchFamily="18" charset="0"/>
                  </a:rPr>
                  <a:t>0</a:t>
                </a:r>
                <a:endParaRPr lang="en-US" altLang="zh-CN">
                  <a:latin typeface="Tahoma" panose="020B0604030504040204" pitchFamily="34" charset="0"/>
                </a:endParaRPr>
              </a:p>
            </p:txBody>
          </p:sp>
          <p:sp>
            <p:nvSpPr>
              <p:cNvPr id="41012" name="Text Box 381"/>
              <p:cNvSpPr txBox="1">
                <a:spLocks noChangeArrowheads="1"/>
              </p:cNvSpPr>
              <p:nvPr/>
            </p:nvSpPr>
            <p:spPr bwMode="auto">
              <a:xfrm>
                <a:off x="1733" y="1567"/>
                <a:ext cx="3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13" name="Text Box 382"/>
              <p:cNvSpPr txBox="1">
                <a:spLocks noChangeArrowheads="1"/>
              </p:cNvSpPr>
              <p:nvPr/>
            </p:nvSpPr>
            <p:spPr bwMode="auto">
              <a:xfrm>
                <a:off x="1847" y="1654"/>
                <a:ext cx="34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14" name="Text Box 383"/>
              <p:cNvSpPr txBox="1">
                <a:spLocks noChangeArrowheads="1"/>
              </p:cNvSpPr>
              <p:nvPr/>
            </p:nvSpPr>
            <p:spPr bwMode="auto">
              <a:xfrm>
                <a:off x="1786" y="2234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15" name="Text Box 384"/>
              <p:cNvSpPr txBox="1">
                <a:spLocks noChangeArrowheads="1"/>
              </p:cNvSpPr>
              <p:nvPr/>
            </p:nvSpPr>
            <p:spPr bwMode="auto">
              <a:xfrm>
                <a:off x="1637" y="2297"/>
                <a:ext cx="29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900">
                    <a:latin typeface="Times New Roman" panose="02020603050405020304" pitchFamily="18" charset="0"/>
                  </a:rPr>
                  <a:t>7</a:t>
                </a:r>
                <a:endParaRPr lang="en-US" altLang="zh-CN">
                  <a:latin typeface="Tahoma" panose="020B0604030504040204" pitchFamily="34" charset="0"/>
                </a:endParaRPr>
              </a:p>
            </p:txBody>
          </p:sp>
          <p:sp>
            <p:nvSpPr>
              <p:cNvPr id="41016" name="Text Box 385"/>
              <p:cNvSpPr txBox="1">
                <a:spLocks noChangeArrowheads="1"/>
              </p:cNvSpPr>
              <p:nvPr/>
            </p:nvSpPr>
            <p:spPr bwMode="auto">
              <a:xfrm>
                <a:off x="1480" y="2287"/>
                <a:ext cx="17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8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17" name="Text Box 386"/>
              <p:cNvSpPr txBox="1">
                <a:spLocks noChangeArrowheads="1"/>
              </p:cNvSpPr>
              <p:nvPr/>
            </p:nvSpPr>
            <p:spPr bwMode="auto">
              <a:xfrm>
                <a:off x="1322" y="2220"/>
                <a:ext cx="34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9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18" name="Text Box 387"/>
              <p:cNvSpPr txBox="1">
                <a:spLocks noChangeArrowheads="1"/>
              </p:cNvSpPr>
              <p:nvPr/>
            </p:nvSpPr>
            <p:spPr bwMode="auto">
              <a:xfrm>
                <a:off x="1205" y="2101"/>
                <a:ext cx="34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10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19" name="Text Box 388"/>
              <p:cNvSpPr txBox="1">
                <a:spLocks noChangeArrowheads="1"/>
              </p:cNvSpPr>
              <p:nvPr/>
            </p:nvSpPr>
            <p:spPr bwMode="auto">
              <a:xfrm>
                <a:off x="1158" y="1950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11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20" name="Text Box 389"/>
              <p:cNvSpPr txBox="1">
                <a:spLocks noChangeArrowheads="1"/>
              </p:cNvSpPr>
              <p:nvPr/>
            </p:nvSpPr>
            <p:spPr bwMode="auto">
              <a:xfrm>
                <a:off x="1927" y="1787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21" name="Text Box 390"/>
              <p:cNvSpPr txBox="1">
                <a:spLocks noChangeArrowheads="1"/>
              </p:cNvSpPr>
              <p:nvPr/>
            </p:nvSpPr>
            <p:spPr bwMode="auto">
              <a:xfrm>
                <a:off x="1941" y="1948"/>
                <a:ext cx="3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22" name="Text Box 391"/>
              <p:cNvSpPr txBox="1">
                <a:spLocks noChangeArrowheads="1"/>
              </p:cNvSpPr>
              <p:nvPr/>
            </p:nvSpPr>
            <p:spPr bwMode="auto">
              <a:xfrm>
                <a:off x="1905" y="2108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23" name="Text Box 392"/>
              <p:cNvSpPr txBox="1">
                <a:spLocks noChangeArrowheads="1"/>
              </p:cNvSpPr>
              <p:nvPr/>
            </p:nvSpPr>
            <p:spPr bwMode="auto">
              <a:xfrm>
                <a:off x="1188" y="1774"/>
                <a:ext cx="234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12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24" name="Text Box 393"/>
              <p:cNvSpPr txBox="1">
                <a:spLocks noChangeArrowheads="1"/>
              </p:cNvSpPr>
              <p:nvPr/>
            </p:nvSpPr>
            <p:spPr bwMode="auto">
              <a:xfrm>
                <a:off x="1249" y="1662"/>
                <a:ext cx="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13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25" name="Text Box 394"/>
              <p:cNvSpPr txBox="1">
                <a:spLocks noChangeArrowheads="1"/>
              </p:cNvSpPr>
              <p:nvPr/>
            </p:nvSpPr>
            <p:spPr bwMode="auto">
              <a:xfrm>
                <a:off x="1386" y="1562"/>
                <a:ext cx="23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rgbClr val="F92759"/>
                    </a:solidFill>
                    <a:latin typeface="Times New Roman" panose="02020603050405020304" pitchFamily="18" charset="0"/>
                  </a:rPr>
                  <a:t>14</a:t>
                </a:r>
                <a:endParaRPr lang="en-US" altLang="zh-CN" sz="1200">
                  <a:solidFill>
                    <a:srgbClr val="F92759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26" name="Oval 395"/>
              <p:cNvSpPr>
                <a:spLocks noChangeAspect="1" noChangeArrowheads="1"/>
              </p:cNvSpPr>
              <p:nvPr/>
            </p:nvSpPr>
            <p:spPr bwMode="auto">
              <a:xfrm>
                <a:off x="1579" y="1978"/>
                <a:ext cx="45" cy="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0972" name="Line 396"/>
            <p:cNvSpPr>
              <a:spLocks noChangeShapeType="1"/>
            </p:cNvSpPr>
            <p:nvPr/>
          </p:nvSpPr>
          <p:spPr bwMode="auto">
            <a:xfrm flipH="1">
              <a:off x="1237" y="2007"/>
              <a:ext cx="352" cy="2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arrow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3" name="Line 397"/>
            <p:cNvSpPr>
              <a:spLocks noChangeShapeType="1"/>
            </p:cNvSpPr>
            <p:nvPr/>
          </p:nvSpPr>
          <p:spPr bwMode="auto">
            <a:xfrm>
              <a:off x="1612" y="2660"/>
              <a:ext cx="1305" cy="2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151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7" grpId="0"/>
      <p:bldP spid="24608" grpId="0"/>
      <p:bldP spid="24609" grpId="0"/>
      <p:bldP spid="24610" grpId="0"/>
      <p:bldP spid="246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5" name="Text Box 4"/>
          <p:cNvSpPr txBox="1">
            <a:spLocks noChangeArrowheads="1"/>
          </p:cNvSpPr>
          <p:nvPr/>
        </p:nvSpPr>
        <p:spPr bwMode="auto">
          <a:xfrm>
            <a:off x="2080696" y="457620"/>
            <a:ext cx="3929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66CC"/>
                </a:solidFill>
              </a:rPr>
              <a:t>四、误差</a:t>
            </a:r>
          </a:p>
        </p:txBody>
      </p:sp>
      <p:sp>
        <p:nvSpPr>
          <p:cNvPr id="19476" name="Text Box 6"/>
          <p:cNvSpPr txBox="1">
            <a:spLocks noChangeArrowheads="1"/>
          </p:cNvSpPr>
          <p:nvPr/>
        </p:nvSpPr>
        <p:spPr bwMode="auto">
          <a:xfrm>
            <a:off x="2238491" y="2937317"/>
            <a:ext cx="729867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．误差的来源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测量工具、测量方法、测量者）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1949204" y="4873886"/>
            <a:ext cx="8177367" cy="1212929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3D8F95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　　注意：</a:t>
            </a:r>
            <a:r>
              <a:rPr lang="zh-CN" altLang="en-US" sz="2800" b="1">
                <a:latin typeface="宋体" panose="02010600030101010101" pitchFamily="2" charset="-122"/>
              </a:rPr>
              <a:t>误差是客观存在的，不可避免的，不可能消除</a:t>
            </a:r>
            <a:r>
              <a:rPr lang="en-US" altLang="zh-CN" sz="2800" b="1">
                <a:latin typeface="宋体" panose="02010600030101010101" pitchFamily="2" charset="-122"/>
              </a:rPr>
              <a:t>,</a:t>
            </a:r>
            <a:r>
              <a:rPr lang="zh-CN" altLang="en-US" sz="2800" b="1">
                <a:latin typeface="宋体" panose="02010600030101010101" pitchFamily="2" charset="-122"/>
              </a:rPr>
              <a:t>只能尽量的减小。 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257053" y="1870064"/>
            <a:ext cx="8050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．误差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测量值</a:t>
            </a:r>
            <a:r>
              <a:rPr lang="zh-CN" altLang="en-US" sz="2800" b="1">
                <a:latin typeface="宋体" panose="02010600030101010101" pitchFamily="2" charset="-122"/>
              </a:rPr>
              <a:t>和</a:t>
            </a: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真实值</a:t>
            </a:r>
            <a:r>
              <a:rPr lang="zh-CN" altLang="en-US" sz="2800" b="1">
                <a:latin typeface="宋体" panose="02010600030101010101" pitchFamily="2" charset="-122"/>
              </a:rPr>
              <a:t>之间的差异。</a:t>
            </a:r>
          </a:p>
        </p:txBody>
      </p:sp>
    </p:spTree>
    <p:extLst>
      <p:ext uri="{BB962C8B-B14F-4D97-AF65-F5344CB8AC3E}">
        <p14:creationId xmlns:p14="http://schemas.microsoft.com/office/powerpoint/2010/main" val="386199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/>
      <p:bldP spid="194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956940" y="3578616"/>
            <a:ext cx="3369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误差不是错误：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553427" y="297373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887323" y="951661"/>
            <a:ext cx="74997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．减小误差的办法：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宋体" panose="02010600030101010101" pitchFamily="2" charset="-122"/>
              </a:rPr>
              <a:t>多次测量取平均值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宋体" panose="02010600030101010101" pitchFamily="2" charset="-122"/>
              </a:rPr>
              <a:t>改进测量方法 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</a:t>
            </a: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宋体" panose="02010600030101010101" pitchFamily="2" charset="-122"/>
              </a:rPr>
              <a:t>选用精度高的测量工具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861025" y="4291173"/>
            <a:ext cx="8350629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　　错误是由于不遵守测量仪器的使用规则，或读取、记录测量结果时粗心等原因造成的。错误是不应该发生的，是可以避免的。 </a:t>
            </a:r>
          </a:p>
        </p:txBody>
      </p:sp>
      <p:pic>
        <p:nvPicPr>
          <p:cNvPr id="45061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1142" y="142511"/>
            <a:ext cx="860125" cy="72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6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3" grpId="0"/>
      <p:bldP spid="890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7"/>
          <p:cNvSpPr txBox="1"/>
          <p:nvPr/>
        </p:nvSpPr>
        <p:spPr>
          <a:xfrm>
            <a:off x="1691953" y="770733"/>
            <a:ext cx="1571494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练一练</a:t>
            </a:r>
          </a:p>
        </p:txBody>
      </p:sp>
      <p:sp>
        <p:nvSpPr>
          <p:cNvPr id="44036" name="文本框 101"/>
          <p:cNvSpPr txBox="1">
            <a:spLocks noChangeArrowheads="1"/>
          </p:cNvSpPr>
          <p:nvPr/>
        </p:nvSpPr>
        <p:spPr bwMode="auto">
          <a:xfrm>
            <a:off x="1848649" y="1520122"/>
            <a:ext cx="8025762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下列有关误差的说法中，错误的是（　　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   A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．测量值和真实值之间的差别叫做误差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   B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．误差和错误一样是可以避免的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   C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．测量工具越精密，测量方法越先进，误差就越小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   D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．用多次测量求平均值的方法可以减小误差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154164" y="1604043"/>
            <a:ext cx="607965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33433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4103"/>
          <p:cNvSpPr txBox="1">
            <a:spLocks noChangeArrowheads="1"/>
          </p:cNvSpPr>
          <p:nvPr/>
        </p:nvSpPr>
        <p:spPr bwMode="auto">
          <a:xfrm>
            <a:off x="1565550" y="36421"/>
            <a:ext cx="1262340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latin typeface="方正姚体" pitchFamily="2" charset="-122"/>
                <a:ea typeface="方正姚体" pitchFamily="2" charset="-122"/>
              </a:rPr>
              <a:t>课堂小结</a:t>
            </a:r>
          </a:p>
        </p:txBody>
      </p:sp>
      <p:sp>
        <p:nvSpPr>
          <p:cNvPr id="30722" name="文本框 2"/>
          <p:cNvSpPr txBox="1">
            <a:spLocks noChangeArrowheads="1"/>
          </p:cNvSpPr>
          <p:nvPr/>
        </p:nvSpPr>
        <p:spPr bwMode="auto">
          <a:xfrm>
            <a:off x="2174310" y="1879565"/>
            <a:ext cx="738664" cy="2609539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</a:rPr>
              <a:t>长度和时间的测量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3033641" y="1781390"/>
            <a:ext cx="552274" cy="3508943"/>
          </a:xfrm>
          <a:prstGeom prst="leftBrace">
            <a:avLst/>
          </a:prstGeom>
          <a:ln w="1270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noProof="1">
              <a:latin typeface="宋体" pitchFamily="2" charset="-122"/>
            </a:endParaRPr>
          </a:p>
        </p:txBody>
      </p:sp>
      <p:sp>
        <p:nvSpPr>
          <p:cNvPr id="30725" name="文本框 5"/>
          <p:cNvSpPr txBox="1">
            <a:spLocks noChangeArrowheads="1"/>
          </p:cNvSpPr>
          <p:nvPr/>
        </p:nvSpPr>
        <p:spPr bwMode="auto">
          <a:xfrm>
            <a:off x="3585915" y="1483701"/>
            <a:ext cx="1817709" cy="646331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</a:rPr>
              <a:t>长度的测量</a:t>
            </a:r>
          </a:p>
        </p:txBody>
      </p:sp>
      <p:sp>
        <p:nvSpPr>
          <p:cNvPr id="30727" name="文本框 7"/>
          <p:cNvSpPr txBox="1">
            <a:spLocks noChangeArrowheads="1"/>
          </p:cNvSpPr>
          <p:nvPr/>
        </p:nvSpPr>
        <p:spPr bwMode="auto">
          <a:xfrm>
            <a:off x="3585913" y="3429772"/>
            <a:ext cx="1715608" cy="646331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</a:rPr>
              <a:t>时间的测量</a:t>
            </a:r>
          </a:p>
        </p:txBody>
      </p:sp>
      <p:sp>
        <p:nvSpPr>
          <p:cNvPr id="30728" name="文本框 8"/>
          <p:cNvSpPr txBox="1">
            <a:spLocks noChangeArrowheads="1"/>
          </p:cNvSpPr>
          <p:nvPr/>
        </p:nvSpPr>
        <p:spPr bwMode="auto">
          <a:xfrm>
            <a:off x="3714313" y="4905553"/>
            <a:ext cx="884876" cy="646331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</a:rPr>
              <a:t>误差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5403621" y="848736"/>
            <a:ext cx="278458" cy="1909650"/>
          </a:xfrm>
          <a:prstGeom prst="leftBrace">
            <a:avLst/>
          </a:prstGeom>
          <a:ln w="1270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noProof="1">
              <a:latin typeface="宋体" panose="02010600030101010101" pitchFamily="2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5326273" y="3429772"/>
            <a:ext cx="278458" cy="674553"/>
          </a:xfrm>
          <a:prstGeom prst="leftBrace">
            <a:avLst/>
          </a:prstGeom>
          <a:ln w="1270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noProof="1">
              <a:latin typeface="宋体" panose="02010600030101010101" pitchFamily="2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4600736" y="4728205"/>
            <a:ext cx="278458" cy="1133756"/>
          </a:xfrm>
          <a:prstGeom prst="leftBrace">
            <a:avLst/>
          </a:prstGeom>
          <a:ln w="1270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noProof="1">
              <a:latin typeface="宋体" panose="02010600030101010101" pitchFamily="2" charset="-122"/>
            </a:endParaRPr>
          </a:p>
        </p:txBody>
      </p:sp>
      <p:sp>
        <p:nvSpPr>
          <p:cNvPr id="30733" name="文本框 13"/>
          <p:cNvSpPr txBox="1">
            <a:spLocks noChangeArrowheads="1"/>
          </p:cNvSpPr>
          <p:nvPr/>
        </p:nvSpPr>
        <p:spPr bwMode="auto">
          <a:xfrm>
            <a:off x="5787275" y="644468"/>
            <a:ext cx="2759822" cy="828881"/>
          </a:xfrm>
          <a:prstGeom prst="rect">
            <a:avLst/>
          </a:prstGeom>
          <a:noFill/>
          <a:ln w="9525">
            <a:solidFill>
              <a:srgbClr val="26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单位</a:t>
            </a:r>
            <a:r>
              <a:rPr lang="en-US" altLang="zh-CN" sz="2400">
                <a:latin typeface="Times New Roman" panose="02020603050405020304" pitchFamily="18" charset="0"/>
              </a:rPr>
              <a:t>:m</a:t>
            </a:r>
            <a:r>
              <a:rPr lang="zh-CN" altLang="en-US" sz="2400"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</a:rPr>
              <a:t>km</a:t>
            </a:r>
            <a:r>
              <a:rPr lang="zh-CN" altLang="en-US" sz="2400"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</a:rPr>
              <a:t>cm</a:t>
            </a:r>
            <a:r>
              <a:rPr lang="zh-CN" altLang="en-US" sz="2400">
                <a:latin typeface="Times New Roman" panose="02020603050405020304" pitchFamily="18" charset="0"/>
              </a:rPr>
              <a:t>等</a:t>
            </a:r>
          </a:p>
        </p:txBody>
      </p:sp>
      <p:sp>
        <p:nvSpPr>
          <p:cNvPr id="3" name="文本框 13"/>
          <p:cNvSpPr txBox="1">
            <a:spLocks noChangeArrowheads="1"/>
          </p:cNvSpPr>
          <p:nvPr/>
        </p:nvSpPr>
        <p:spPr bwMode="auto">
          <a:xfrm>
            <a:off x="5787276" y="1241432"/>
            <a:ext cx="2637610" cy="461665"/>
          </a:xfrm>
          <a:prstGeom prst="rect">
            <a:avLst/>
          </a:prstGeom>
          <a:noFill/>
          <a:ln w="9525">
            <a:solidFill>
              <a:srgbClr val="26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宋体" panose="02010600030101010101" pitchFamily="2" charset="-122"/>
              </a:rPr>
              <a:t>测量工具：刻度尺</a:t>
            </a:r>
          </a:p>
        </p:txBody>
      </p:sp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5787275" y="1824144"/>
            <a:ext cx="2003346" cy="828881"/>
          </a:xfrm>
          <a:prstGeom prst="rect">
            <a:avLst/>
          </a:prstGeom>
          <a:noFill/>
          <a:ln w="9525">
            <a:solidFill>
              <a:srgbClr val="26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宋体" panose="02010600030101010101" pitchFamily="2" charset="-122"/>
              </a:rPr>
              <a:t>刻度尺的使用</a:t>
            </a:r>
          </a:p>
        </p:txBody>
      </p:sp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5787274" y="2425858"/>
            <a:ext cx="2945461" cy="461665"/>
          </a:xfrm>
          <a:prstGeom prst="rect">
            <a:avLst/>
          </a:prstGeom>
          <a:noFill/>
          <a:ln w="9525">
            <a:solidFill>
              <a:srgbClr val="26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宋体" panose="02010600030101010101" pitchFamily="2" charset="-122"/>
              </a:rPr>
              <a:t>长度的特殊测量方法</a:t>
            </a:r>
          </a:p>
        </p:txBody>
      </p: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5787276" y="3128913"/>
            <a:ext cx="2637610" cy="461665"/>
          </a:xfrm>
          <a:prstGeom prst="rect">
            <a:avLst/>
          </a:prstGeom>
          <a:noFill/>
          <a:ln w="9525">
            <a:solidFill>
              <a:srgbClr val="26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单位</a:t>
            </a:r>
            <a:r>
              <a:rPr lang="en-US" altLang="zh-CN" sz="2400">
                <a:latin typeface="Times New Roman" panose="02020603050405020304" pitchFamily="18" charset="0"/>
              </a:rPr>
              <a:t>:s</a:t>
            </a:r>
            <a:r>
              <a:rPr lang="zh-CN" altLang="en-US" sz="2400"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</a:rPr>
              <a:t>h</a:t>
            </a:r>
            <a:r>
              <a:rPr lang="zh-CN" altLang="en-US" sz="2400"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</a:rPr>
              <a:t>min</a:t>
            </a:r>
            <a:r>
              <a:rPr lang="zh-CN" altLang="en-US" sz="2400">
                <a:latin typeface="Times New Roman" panose="02020603050405020304" pitchFamily="18" charset="0"/>
              </a:rPr>
              <a:t>等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787276" y="3808217"/>
            <a:ext cx="3813319" cy="828881"/>
          </a:xfrm>
          <a:prstGeom prst="rect">
            <a:avLst/>
          </a:prstGeom>
          <a:noFill/>
          <a:ln w="9525">
            <a:solidFill>
              <a:srgbClr val="26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宋体" panose="02010600030101010101" pitchFamily="2" charset="-122"/>
              </a:rPr>
              <a:t>测量工具：停表、钟、表等</a:t>
            </a:r>
            <a:endParaRPr lang="en-US" altLang="zh-CN" sz="2400">
              <a:latin typeface="宋体" pitchFamily="2" charset="-122"/>
            </a:endParaRPr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4954997" y="4468520"/>
            <a:ext cx="4611564" cy="830997"/>
          </a:xfrm>
          <a:prstGeom prst="rect">
            <a:avLst/>
          </a:prstGeom>
          <a:noFill/>
          <a:ln w="9525">
            <a:solidFill>
              <a:srgbClr val="26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宋体" panose="02010600030101010101" pitchFamily="2" charset="-122"/>
              </a:rPr>
              <a:t>误差与错误的区别：错误可以避免，误差不可以避免，只能减小</a:t>
            </a:r>
          </a:p>
        </p:txBody>
      </p:sp>
      <p:sp>
        <p:nvSpPr>
          <p:cNvPr id="16" name="文本框 13"/>
          <p:cNvSpPr txBox="1">
            <a:spLocks noChangeArrowheads="1"/>
          </p:cNvSpPr>
          <p:nvPr/>
        </p:nvSpPr>
        <p:spPr bwMode="auto">
          <a:xfrm>
            <a:off x="4954995" y="5659279"/>
            <a:ext cx="5043174" cy="828881"/>
          </a:xfrm>
          <a:prstGeom prst="rect">
            <a:avLst/>
          </a:prstGeom>
          <a:noFill/>
          <a:ln w="9525">
            <a:solidFill>
              <a:srgbClr val="26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宋体" panose="02010600030101010101" pitchFamily="2" charset="-122"/>
              </a:rPr>
              <a:t>减小误差的方法：多次测量取平均值</a:t>
            </a:r>
          </a:p>
        </p:txBody>
      </p:sp>
      <p:pic>
        <p:nvPicPr>
          <p:cNvPr id="45059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967482" y="11882268"/>
            <a:ext cx="358901" cy="494039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127803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5" grpId="0" animBg="1"/>
      <p:bldP spid="30725" grpId="0" animBg="1"/>
      <p:bldP spid="30727" grpId="0" animBg="1"/>
      <p:bldP spid="30728" grpId="0" animBg="1"/>
      <p:bldP spid="10" grpId="0" animBg="1"/>
      <p:bldP spid="12" grpId="0" animBg="1"/>
      <p:bldP spid="13" grpId="0" animBg="1"/>
      <p:bldP spid="30733" grpId="0" animBg="1"/>
      <p:bldP spid="3" grpId="0" animBg="1"/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1769753" y="848733"/>
            <a:ext cx="8420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366092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幼圆" pitchFamily="49" charset="-122"/>
              </a:rPr>
              <a:t>   </a:t>
            </a:r>
          </a:p>
        </p:txBody>
      </p:sp>
      <p:sp>
        <p:nvSpPr>
          <p:cNvPr id="8194" name="文本框 99"/>
          <p:cNvSpPr txBox="1">
            <a:spLocks noChangeArrowheads="1"/>
          </p:cNvSpPr>
          <p:nvPr/>
        </p:nvSpPr>
        <p:spPr bwMode="auto">
          <a:xfrm>
            <a:off x="2233848" y="1450447"/>
            <a:ext cx="60146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22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srgbClr val="22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srgbClr val="22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）长度的单位：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</a:t>
            </a:r>
            <a:endParaRPr lang="zh-CN" altLang="en-US" sz="3000">
              <a:latin typeface="Times New Roman" pitchFamily="18" charset="0"/>
              <a:ea typeface="黑体" pitchFamily="49" charset="-122"/>
            </a:endParaRPr>
          </a:p>
        </p:txBody>
      </p:sp>
      <p:grpSp>
        <p:nvGrpSpPr>
          <p:cNvPr id="19461" name="组合 6147"/>
          <p:cNvGrpSpPr/>
          <p:nvPr/>
        </p:nvGrpSpPr>
        <p:grpSpPr>
          <a:xfrm>
            <a:off x="1769752" y="443371"/>
            <a:ext cx="2522789" cy="809463"/>
            <a:chOff x="0" y="0"/>
            <a:chExt cx="4079" cy="1278"/>
          </a:xfrm>
        </p:grpSpPr>
        <p:sp>
          <p:nvSpPr>
            <p:cNvPr id="19485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545 w 696310"/>
                <a:gd name="T3" fmla="*/ 0 h 696310"/>
                <a:gd name="T4" fmla="*/ 545 w 696310"/>
                <a:gd name="T5" fmla="*/ 258 h 696310"/>
                <a:gd name="T6" fmla="*/ 826 w 696310"/>
                <a:gd name="T7" fmla="*/ 258 h 696310"/>
                <a:gd name="T8" fmla="*/ 826 w 696310"/>
                <a:gd name="T9" fmla="*/ 760 h 696310"/>
                <a:gd name="T10" fmla="*/ 0 w 696310"/>
                <a:gd name="T11" fmla="*/ 76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88" name="文本框 6151"/>
            <p:cNvSpPr txBox="1">
              <a:spLocks noChangeArrowheads="1"/>
            </p:cNvSpPr>
            <p:nvPr/>
          </p:nvSpPr>
          <p:spPr bwMode="auto">
            <a:xfrm>
              <a:off x="878" y="432"/>
              <a:ext cx="320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0066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宋体" panose="02010600030101010101" pitchFamily="2" charset="-122"/>
                </a:rPr>
                <a:t>长度的单位</a:t>
              </a:r>
            </a:p>
          </p:txBody>
        </p:sp>
        <p:sp>
          <p:nvSpPr>
            <p:cNvPr id="19489" name="文本框 6152"/>
            <p:cNvSpPr txBox="1">
              <a:spLocks noChangeArrowheads="1"/>
            </p:cNvSpPr>
            <p:nvPr/>
          </p:nvSpPr>
          <p:spPr bwMode="auto">
            <a:xfrm>
              <a:off x="0" y="452"/>
              <a:ext cx="873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8202" name="组合 9219"/>
          <p:cNvGrpSpPr/>
          <p:nvPr/>
        </p:nvGrpSpPr>
        <p:grpSpPr>
          <a:xfrm>
            <a:off x="8718811" y="4547694"/>
            <a:ext cx="1070515" cy="1613544"/>
            <a:chOff x="4652" y="2480"/>
            <a:chExt cx="693" cy="1313"/>
          </a:xfrm>
        </p:grpSpPr>
        <p:pic>
          <p:nvPicPr>
            <p:cNvPr id="19483" name="图片 9220" descr="12-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68" y="2767"/>
              <a:ext cx="34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4" name="矩形 9221"/>
            <p:cNvSpPr>
              <a:spLocks noChangeArrowheads="1"/>
            </p:cNvSpPr>
            <p:nvPr/>
          </p:nvSpPr>
          <p:spPr bwMode="auto">
            <a:xfrm>
              <a:off x="4652" y="2480"/>
              <a:ext cx="693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cm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pitchFamily="49" charset="-122"/>
                </a:rPr>
                <a:t>   </a:t>
              </a:r>
            </a:p>
          </p:txBody>
        </p:sp>
      </p:grpSp>
      <p:grpSp>
        <p:nvGrpSpPr>
          <p:cNvPr id="8206" name="组合 9223"/>
          <p:cNvGrpSpPr/>
          <p:nvPr/>
        </p:nvGrpSpPr>
        <p:grpSpPr>
          <a:xfrm>
            <a:off x="8381568" y="2702963"/>
            <a:ext cx="1378365" cy="1710135"/>
            <a:chOff x="3022" y="989"/>
            <a:chExt cx="891" cy="1080"/>
          </a:xfrm>
        </p:grpSpPr>
        <p:pic>
          <p:nvPicPr>
            <p:cNvPr id="19481" name="图片 9224" descr="12-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2" y="1026"/>
              <a:ext cx="804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2" name="矩形 9225"/>
            <p:cNvSpPr>
              <a:spLocks noChangeArrowheads="1"/>
            </p:cNvSpPr>
            <p:nvPr/>
          </p:nvSpPr>
          <p:spPr bwMode="auto">
            <a:xfrm>
              <a:off x="3170" y="989"/>
              <a:ext cx="74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dm   </a:t>
              </a:r>
            </a:p>
          </p:txBody>
        </p:sp>
      </p:grpSp>
      <p:grpSp>
        <p:nvGrpSpPr>
          <p:cNvPr id="3" name="组合 1"/>
          <p:cNvGrpSpPr/>
          <p:nvPr/>
        </p:nvGrpSpPr>
        <p:grpSpPr>
          <a:xfrm>
            <a:off x="8248530" y="582713"/>
            <a:ext cx="1353613" cy="2178838"/>
            <a:chOff x="10827" y="2060"/>
            <a:chExt cx="2772" cy="4975"/>
          </a:xfrm>
        </p:grpSpPr>
        <p:pic>
          <p:nvPicPr>
            <p:cNvPr id="19479" name="图片 9222" descr="12-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7" y="2060"/>
              <a:ext cx="2772" cy="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0" name="矩形 9226"/>
            <p:cNvSpPr>
              <a:spLocks noChangeArrowheads="1"/>
            </p:cNvSpPr>
            <p:nvPr/>
          </p:nvSpPr>
          <p:spPr bwMode="auto">
            <a:xfrm>
              <a:off x="11622" y="2060"/>
              <a:ext cx="1502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m   </a:t>
              </a:r>
            </a:p>
          </p:txBody>
        </p:sp>
      </p:grpSp>
      <p:sp>
        <p:nvSpPr>
          <p:cNvPr id="3075" name="Text Box 46"/>
          <p:cNvSpPr txBox="1">
            <a:spLocks noChangeArrowheads="1"/>
          </p:cNvSpPr>
          <p:nvPr/>
        </p:nvSpPr>
        <p:spPr bwMode="auto">
          <a:xfrm>
            <a:off x="2329761" y="2417941"/>
            <a:ext cx="567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</a:rPr>
              <a:t>长度的国际单位是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米</a:t>
            </a:r>
            <a:r>
              <a:rPr lang="zh-CN" altLang="en-US" sz="2800">
                <a:latin typeface="Times New Roman" panose="02020603050405020304" pitchFamily="18" charset="0"/>
              </a:rPr>
              <a:t>，符号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80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3076" name="Text Box 47"/>
          <p:cNvSpPr txBox="1">
            <a:spLocks noChangeArrowheads="1"/>
          </p:cNvSpPr>
          <p:nvPr/>
        </p:nvSpPr>
        <p:spPr bwMode="auto">
          <a:xfrm>
            <a:off x="2329761" y="3328431"/>
            <a:ext cx="5352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</a:rPr>
              <a:t>其它常见的长度单位及符号。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95729" y="4101157"/>
            <a:ext cx="10318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千米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327569" y="4101157"/>
            <a:ext cx="9978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分米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325374" y="4101157"/>
            <a:ext cx="9250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233848" y="5572191"/>
            <a:ext cx="9359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微米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758530" y="5572191"/>
            <a:ext cx="9637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纳米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392794" y="4101157"/>
            <a:ext cx="9250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毫米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327566" y="4683868"/>
            <a:ext cx="10318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dm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438051" y="4683868"/>
            <a:ext cx="10318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km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359405" y="4683868"/>
            <a:ext cx="10333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392794" y="4683868"/>
            <a:ext cx="10318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mm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69775" y="5572191"/>
            <a:ext cx="10318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μ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722301" y="5572191"/>
            <a:ext cx="10318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nm</a:t>
            </a:r>
          </a:p>
        </p:txBody>
      </p:sp>
    </p:spTree>
    <p:extLst>
      <p:ext uri="{BB962C8B-B14F-4D97-AF65-F5344CB8AC3E}">
        <p14:creationId xmlns:p14="http://schemas.microsoft.com/office/powerpoint/2010/main" val="4033913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075" grpId="0"/>
      <p:bldP spid="3076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4"/>
          <p:cNvSpPr txBox="1">
            <a:spLocks noChangeArrowheads="1"/>
          </p:cNvSpPr>
          <p:nvPr/>
        </p:nvSpPr>
        <p:spPr bwMode="auto">
          <a:xfrm>
            <a:off x="1765114" y="685638"/>
            <a:ext cx="6795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22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srgbClr val="22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srgbClr val="22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）常用长度单位之间的换算关系。</a:t>
            </a:r>
          </a:p>
        </p:txBody>
      </p:sp>
      <p:sp>
        <p:nvSpPr>
          <p:cNvPr id="8197" name="文本框 5"/>
          <p:cNvSpPr txBox="1">
            <a:spLocks noChangeArrowheads="1"/>
          </p:cNvSpPr>
          <p:nvPr/>
        </p:nvSpPr>
        <p:spPr bwMode="auto">
          <a:xfrm>
            <a:off x="1765113" y="1339605"/>
            <a:ext cx="8237699" cy="44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1km=1000m=10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1dm=0.1m=10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     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 1cm=0.01m=10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-2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1mm=0.001m=10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 1μm=0.000001m=10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-6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m        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1nm=0.000000001m=10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-9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710158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/>
          <p:nvPr/>
        </p:nvSpPr>
        <p:spPr>
          <a:xfrm>
            <a:off x="1680027" y="443370"/>
            <a:ext cx="7685425" cy="2031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noProof="1">
                <a:solidFill>
                  <a:srgbClr val="22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zh-CN" sz="2800" noProof="1">
                <a:solidFill>
                  <a:srgbClr val="22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noProof="1">
                <a:solidFill>
                  <a:srgbClr val="22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2800" noProof="1">
                <a:solidFill>
                  <a:srgbClr val="22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 pitchFamily="18" charset="0"/>
              </a:rPr>
              <a:t>单位换算方法步骤：</a:t>
            </a: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 pitchFamily="18" charset="0"/>
              </a:rPr>
              <a:t>先“换”后“算”：不改变数字，利用等量代换将单位换算成我们需要的单位，之后进行数字化简计算。</a:t>
            </a:r>
          </a:p>
        </p:txBody>
      </p:sp>
      <p:sp>
        <p:nvSpPr>
          <p:cNvPr id="13314" name="TextBox 32"/>
          <p:cNvSpPr>
            <a:spLocks noChangeArrowheads="1"/>
          </p:cNvSpPr>
          <p:nvPr/>
        </p:nvSpPr>
        <p:spPr bwMode="auto">
          <a:xfrm>
            <a:off x="2766013" y="2400522"/>
            <a:ext cx="58630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先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“换”</a:t>
            </a:r>
            <a:r>
              <a:rPr lang="zh-CN" altLang="en-US" sz="5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  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后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“算”</a:t>
            </a:r>
          </a:p>
        </p:txBody>
      </p:sp>
      <p:sp>
        <p:nvSpPr>
          <p:cNvPr id="15390" name="虚尾箭头 33"/>
          <p:cNvSpPr>
            <a:spLocks noChangeArrowheads="1"/>
          </p:cNvSpPr>
          <p:nvPr/>
        </p:nvSpPr>
        <p:spPr bwMode="auto">
          <a:xfrm rot="5400000">
            <a:off x="3630966" y="3757742"/>
            <a:ext cx="1326938" cy="553821"/>
          </a:xfrm>
          <a:custGeom>
            <a:avLst/>
            <a:gdLst>
              <a:gd name="T0" fmla="*/ 1046522 w 21600"/>
              <a:gd name="T1" fmla="*/ 0 h 21600"/>
              <a:gd name="T2" fmla="*/ 1046522 w 21600"/>
              <a:gd name="T3" fmla="*/ 142081 h 21600"/>
              <a:gd name="T4" fmla="*/ 207863 w 21600"/>
              <a:gd name="T5" fmla="*/ 142081 h 21600"/>
              <a:gd name="T6" fmla="*/ 207863 w 21600"/>
              <a:gd name="T7" fmla="*/ 426244 h 21600"/>
              <a:gd name="T8" fmla="*/ 1046522 w 21600"/>
              <a:gd name="T9" fmla="*/ 426244 h 21600"/>
              <a:gd name="T10" fmla="*/ 1046522 w 21600"/>
              <a:gd name="T11" fmla="*/ 568325 h 21600"/>
              <a:gd name="T12" fmla="*/ 1330325 w 21600"/>
              <a:gd name="T13" fmla="*/ 284163 h 21600"/>
              <a:gd name="T14" fmla="*/ 83145 w 21600"/>
              <a:gd name="T15" fmla="*/ 142081 h 21600"/>
              <a:gd name="T16" fmla="*/ 83145 w 21600"/>
              <a:gd name="T17" fmla="*/ 426244 h 21600"/>
              <a:gd name="T18" fmla="*/ 166291 w 21600"/>
              <a:gd name="T19" fmla="*/ 426244 h 21600"/>
              <a:gd name="T20" fmla="*/ 166291 w 21600"/>
              <a:gd name="T21" fmla="*/ 142081 h 21600"/>
              <a:gd name="T22" fmla="*/ 0 w 21600"/>
              <a:gd name="T23" fmla="*/ 142081 h 21600"/>
              <a:gd name="T24" fmla="*/ 0 w 21600"/>
              <a:gd name="T25" fmla="*/ 426244 h 21600"/>
              <a:gd name="T26" fmla="*/ 41573 w 21600"/>
              <a:gd name="T27" fmla="*/ 426244 h 21600"/>
              <a:gd name="T28" fmla="*/ 41573 w 21600"/>
              <a:gd name="T29" fmla="*/ 142081 h 21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00" h="21600">
                <a:moveTo>
                  <a:pt x="16992" y="0"/>
                </a:moveTo>
                <a:lnTo>
                  <a:pt x="16992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992" y="16200"/>
                </a:lnTo>
                <a:lnTo>
                  <a:pt x="16992" y="21600"/>
                </a:lnTo>
                <a:lnTo>
                  <a:pt x="21600" y="10800"/>
                </a:lnTo>
                <a:lnTo>
                  <a:pt x="16992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B46D33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1" name="TextBox 34"/>
          <p:cNvSpPr>
            <a:spLocks noChangeArrowheads="1"/>
          </p:cNvSpPr>
          <p:nvPr/>
        </p:nvSpPr>
        <p:spPr bwMode="auto">
          <a:xfrm>
            <a:off x="2851098" y="4731374"/>
            <a:ext cx="3058390" cy="173664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宋体" panose="02010600030101010101" pitchFamily="2" charset="-122"/>
                <a:sym typeface="黑体" panose="02010609060101010101" pitchFamily="49" charset="-122"/>
              </a:rPr>
              <a:t>物理量的原数字不变</a:t>
            </a:r>
            <a:r>
              <a:rPr lang="en-US" altLang="zh-CN" sz="2400">
                <a:latin typeface="宋体" panose="02010600030101010101" pitchFamily="2" charset="-122"/>
                <a:sym typeface="黑体" panose="02010609060101010101" pitchFamily="49" charset="-122"/>
              </a:rPr>
              <a:t>,</a:t>
            </a:r>
            <a:r>
              <a:rPr lang="zh-CN" altLang="en-US" sz="2400">
                <a:latin typeface="宋体" panose="02010600030101010101" pitchFamily="2" charset="-122"/>
                <a:sym typeface="黑体" panose="02010609060101010101" pitchFamily="49" charset="-122"/>
              </a:rPr>
              <a:t>原单位与换用单位之间进行等量代换</a:t>
            </a:r>
          </a:p>
        </p:txBody>
      </p:sp>
      <p:sp>
        <p:nvSpPr>
          <p:cNvPr id="15392" name="TextBox 35"/>
          <p:cNvSpPr>
            <a:spLocks noChangeArrowheads="1"/>
          </p:cNvSpPr>
          <p:nvPr/>
        </p:nvSpPr>
        <p:spPr bwMode="auto">
          <a:xfrm>
            <a:off x="6879446" y="4731374"/>
            <a:ext cx="2486005" cy="1328023"/>
          </a:xfrm>
          <a:prstGeom prst="roundRect">
            <a:avLst>
              <a:gd name="adj" fmla="val 16667"/>
            </a:avLst>
          </a:prstGeom>
          <a:solidFill>
            <a:srgbClr val="D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宋体" panose="02010600030101010101" pitchFamily="2" charset="-122"/>
                <a:sym typeface="黑体" panose="02010609060101010101" pitchFamily="49" charset="-122"/>
              </a:rPr>
              <a:t>将各物理量单位前的数字进行化简运算</a:t>
            </a:r>
          </a:p>
        </p:txBody>
      </p:sp>
      <p:sp>
        <p:nvSpPr>
          <p:cNvPr id="15393" name="虚尾箭头 36"/>
          <p:cNvSpPr>
            <a:spLocks noChangeArrowheads="1"/>
          </p:cNvSpPr>
          <p:nvPr/>
        </p:nvSpPr>
        <p:spPr bwMode="auto">
          <a:xfrm rot="5400000">
            <a:off x="7330898" y="3738721"/>
            <a:ext cx="1366525" cy="552275"/>
          </a:xfrm>
          <a:custGeom>
            <a:avLst/>
            <a:gdLst>
              <a:gd name="T0" fmla="*/ 1087321 w 21600"/>
              <a:gd name="T1" fmla="*/ 0 h 21600"/>
              <a:gd name="T2" fmla="*/ 1087321 w 21600"/>
              <a:gd name="T3" fmla="*/ 141685 h 21600"/>
              <a:gd name="T4" fmla="*/ 214065 w 21600"/>
              <a:gd name="T5" fmla="*/ 141685 h 21600"/>
              <a:gd name="T6" fmla="*/ 214065 w 21600"/>
              <a:gd name="T7" fmla="*/ 425054 h 21600"/>
              <a:gd name="T8" fmla="*/ 1087321 w 21600"/>
              <a:gd name="T9" fmla="*/ 425054 h 21600"/>
              <a:gd name="T10" fmla="*/ 1087321 w 21600"/>
              <a:gd name="T11" fmla="*/ 566738 h 21600"/>
              <a:gd name="T12" fmla="*/ 1370013 w 21600"/>
              <a:gd name="T13" fmla="*/ 283369 h 21600"/>
              <a:gd name="T14" fmla="*/ 85626 w 21600"/>
              <a:gd name="T15" fmla="*/ 141685 h 21600"/>
              <a:gd name="T16" fmla="*/ 85626 w 21600"/>
              <a:gd name="T17" fmla="*/ 425054 h 21600"/>
              <a:gd name="T18" fmla="*/ 171252 w 21600"/>
              <a:gd name="T19" fmla="*/ 425054 h 21600"/>
              <a:gd name="T20" fmla="*/ 171252 w 21600"/>
              <a:gd name="T21" fmla="*/ 141685 h 21600"/>
              <a:gd name="T22" fmla="*/ 0 w 21600"/>
              <a:gd name="T23" fmla="*/ 141685 h 21600"/>
              <a:gd name="T24" fmla="*/ 0 w 21600"/>
              <a:gd name="T25" fmla="*/ 425054 h 21600"/>
              <a:gd name="T26" fmla="*/ 42813 w 21600"/>
              <a:gd name="T27" fmla="*/ 425054 h 21600"/>
              <a:gd name="T28" fmla="*/ 42813 w 21600"/>
              <a:gd name="T29" fmla="*/ 141685 h 21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00" h="21600">
                <a:moveTo>
                  <a:pt x="17143" y="0"/>
                </a:moveTo>
                <a:lnTo>
                  <a:pt x="17143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7143" y="16200"/>
                </a:lnTo>
                <a:lnTo>
                  <a:pt x="17143" y="21600"/>
                </a:lnTo>
                <a:lnTo>
                  <a:pt x="21600" y="10800"/>
                </a:lnTo>
                <a:lnTo>
                  <a:pt x="17143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6F5F5"/>
          </a:solidFill>
          <a:ln w="25400">
            <a:solidFill>
              <a:srgbClr val="718841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3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/>
      <p:bldP spid="15391" grpId="0" animBg="1"/>
      <p:bldP spid="153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本框 5"/>
          <p:cNvSpPr txBox="1">
            <a:spLocks noChangeArrowheads="1"/>
          </p:cNvSpPr>
          <p:nvPr/>
        </p:nvSpPr>
        <p:spPr bwMode="auto">
          <a:xfrm>
            <a:off x="1845554" y="983331"/>
            <a:ext cx="788189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800">
                <a:solidFill>
                  <a:srgbClr val="007E82"/>
                </a:solidFill>
                <a:latin typeface="Times New Roman" panose="02020603050405020304" pitchFamily="18" charset="0"/>
              </a:rPr>
              <a:t>例：</a:t>
            </a:r>
            <a:r>
              <a:rPr lang="zh-CN" altLang="zh-CN" sz="2800">
                <a:latin typeface="Times New Roman" panose="02020603050405020304" pitchFamily="18" charset="0"/>
              </a:rPr>
              <a:t>一个正常发育的中学生的身高约为</a:t>
            </a:r>
            <a:r>
              <a:rPr lang="en-US" altLang="zh-CN" sz="2800">
                <a:latin typeface="Times New Roman" panose="02020603050405020304" pitchFamily="18" charset="0"/>
              </a:rPr>
              <a:t>160_____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</a:rPr>
              <a:t>填上适当的单位</a:t>
            </a:r>
            <a:r>
              <a:rPr lang="en-US" altLang="zh-CN" sz="2800">
                <a:latin typeface="Times New Roman" panose="02020603050405020304" pitchFamily="18" charset="0"/>
              </a:rPr>
              <a:t>)</a:t>
            </a:r>
            <a:r>
              <a:rPr lang="zh-CN" altLang="en-US" sz="2800">
                <a:latin typeface="Times New Roman" panose="02020603050405020304" pitchFamily="18" charset="0"/>
              </a:rPr>
              <a:t>；一个甲型</a:t>
            </a:r>
            <a:r>
              <a:rPr lang="en-US" altLang="zh-CN" sz="2800">
                <a:latin typeface="Times New Roman" panose="02020603050405020304" pitchFamily="18" charset="0"/>
              </a:rPr>
              <a:t>H7N9</a:t>
            </a:r>
            <a:r>
              <a:rPr lang="zh-CN" altLang="en-US" sz="2800">
                <a:latin typeface="Times New Roman" panose="02020603050405020304" pitchFamily="18" charset="0"/>
              </a:rPr>
              <a:t>流感病毒分子的直径约为</a:t>
            </a:r>
            <a:r>
              <a:rPr lang="en-US" altLang="zh-CN" sz="2800">
                <a:latin typeface="Times New Roman" panose="02020603050405020304" pitchFamily="18" charset="0"/>
              </a:rPr>
              <a:t>9×10</a:t>
            </a:r>
            <a:r>
              <a:rPr lang="en-US" altLang="zh-CN" sz="2800" baseline="30000">
                <a:latin typeface="Times New Roman" panose="02020603050405020304" pitchFamily="18" charset="0"/>
              </a:rPr>
              <a:t>-8</a:t>
            </a:r>
            <a:r>
              <a:rPr lang="en-US" altLang="zh-CN" sz="2800">
                <a:latin typeface="Times New Roman" panose="02020603050405020304" pitchFamily="18" charset="0"/>
              </a:rPr>
              <a:t>m=______nm</a:t>
            </a:r>
            <a:r>
              <a:rPr lang="zh-CN" altLang="en-US" sz="2800">
                <a:latin typeface="Times New Roman" panose="02020603050405020304" pitchFamily="18" charset="0"/>
              </a:rPr>
              <a:t>。</a:t>
            </a:r>
            <a:endParaRPr lang="zh-CN" altLang="en-US" sz="2800" baseline="30000">
              <a:latin typeface="Times New Roman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896605" y="3440854"/>
            <a:ext cx="80891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7E82"/>
                </a:solidFill>
                <a:latin typeface="Times New Roman" panose="02020603050405020304" pitchFamily="18" charset="0"/>
              </a:rPr>
              <a:t>解析：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一个正常发育的中学生的身高约为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1.6 m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1.6 m=160 cm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；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9×10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-8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m=9×10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-8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9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nm=90 nm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505327" y="983330"/>
            <a:ext cx="6222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cm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67928" y="2273846"/>
            <a:ext cx="5437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715370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185894" y="1855813"/>
            <a:ext cx="62087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12.56cm=</a:t>
            </a:r>
            <a:r>
              <a:rPr lang="en-US" altLang="zh-CN" sz="3000" u="sng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</a:t>
            </a:r>
            <a:r>
              <a:rPr lang="en-US" altLang="zh-CN" sz="3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m=</a:t>
            </a:r>
            <a:r>
              <a:rPr lang="en-US" altLang="zh-CN" sz="3000" u="sng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</a:t>
            </a:r>
            <a:r>
              <a:rPr lang="en-US" altLang="zh-CN" sz="3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 </a:t>
            </a:r>
          </a:p>
        </p:txBody>
      </p:sp>
      <p:sp>
        <p:nvSpPr>
          <p:cNvPr id="11268" name="文本框 3"/>
          <p:cNvSpPr txBox="1">
            <a:spLocks noChangeArrowheads="1"/>
          </p:cNvSpPr>
          <p:nvPr/>
        </p:nvSpPr>
        <p:spPr bwMode="auto">
          <a:xfrm>
            <a:off x="3759175" y="1813060"/>
            <a:ext cx="1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12.56×10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-2</a:t>
            </a:r>
          </a:p>
        </p:txBody>
      </p:sp>
      <p:sp>
        <p:nvSpPr>
          <p:cNvPr id="11269" name="文本框 4"/>
          <p:cNvSpPr txBox="1">
            <a:spLocks noChangeArrowheads="1"/>
          </p:cNvSpPr>
          <p:nvPr/>
        </p:nvSpPr>
        <p:spPr bwMode="auto">
          <a:xfrm>
            <a:off x="6375129" y="1871647"/>
            <a:ext cx="1720248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0.1256</a:t>
            </a:r>
            <a:endParaRPr lang="en-US" altLang="zh-CN" sz="2800" baseline="3000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sym typeface="Times New Roman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85892" y="2761551"/>
            <a:ext cx="71849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314</a:t>
            </a:r>
            <a:r>
              <a:rPr lang="en-US" altLang="zh-CN" sz="3000">
                <a:latin typeface="Times New Roman" panose="02020603050405020304" pitchFamily="18" charset="0"/>
                <a:ea typeface="微软雅黑" panose="020B0503020204020204" pitchFamily="34" charset="-122"/>
              </a:rPr>
              <a:t>μm</a:t>
            </a:r>
            <a:r>
              <a:rPr lang="en-US" altLang="zh-CN" sz="3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en-US" altLang="zh-CN" sz="3000" u="sng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</a:t>
            </a:r>
            <a:r>
              <a:rPr lang="en-US" altLang="zh-CN" sz="3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m=</a:t>
            </a:r>
            <a:r>
              <a:rPr lang="en-US" altLang="zh-CN" sz="3000" u="sng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    </a:t>
            </a:r>
            <a:r>
              <a:rPr lang="en-US" altLang="zh-CN" sz="3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cm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en-US" altLang="zh-CN" sz="3000" u="sng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</a:t>
            </a:r>
            <a:r>
              <a:rPr lang="en-US" altLang="zh-CN" sz="3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cm</a:t>
            </a:r>
          </a:p>
        </p:txBody>
      </p:sp>
      <p:sp>
        <p:nvSpPr>
          <p:cNvPr id="11271" name="文本框 7"/>
          <p:cNvSpPr txBox="1">
            <a:spLocks noChangeArrowheads="1"/>
          </p:cNvSpPr>
          <p:nvPr/>
        </p:nvSpPr>
        <p:spPr bwMode="auto">
          <a:xfrm>
            <a:off x="3626135" y="2883478"/>
            <a:ext cx="1720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314×10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-6</a:t>
            </a:r>
          </a:p>
        </p:txBody>
      </p:sp>
      <p:sp>
        <p:nvSpPr>
          <p:cNvPr id="11272" name="文本框 8"/>
          <p:cNvSpPr txBox="1">
            <a:spLocks noChangeArrowheads="1"/>
          </p:cNvSpPr>
          <p:nvPr/>
        </p:nvSpPr>
        <p:spPr bwMode="auto">
          <a:xfrm>
            <a:off x="6147723" y="2883480"/>
            <a:ext cx="2529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314×10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-6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</a:p>
        </p:txBody>
      </p:sp>
      <p:sp>
        <p:nvSpPr>
          <p:cNvPr id="11273" name="文本框 9"/>
          <p:cNvSpPr txBox="1">
            <a:spLocks noChangeArrowheads="1"/>
          </p:cNvSpPr>
          <p:nvPr/>
        </p:nvSpPr>
        <p:spPr bwMode="auto">
          <a:xfrm>
            <a:off x="2603578" y="3562783"/>
            <a:ext cx="1720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0.0314</a:t>
            </a:r>
            <a:endParaRPr lang="en-US" altLang="zh-CN" sz="2800" baseline="30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1848651" y="912072"/>
            <a:ext cx="1888080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3673360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68" grpId="0"/>
      <p:bldP spid="11269" grpId="0"/>
      <p:bldP spid="7" grpId="0"/>
      <p:bldP spid="11271" grpId="0"/>
      <p:bldP spid="11272" grpId="0"/>
      <p:bldP spid="11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13333" y="454314"/>
            <a:ext cx="38908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3600" b="1">
                <a:solidFill>
                  <a:srgbClr val="0066CC"/>
                </a:solidFill>
                <a:latin typeface="Times New Roman" panose="02020603050405020304" pitchFamily="18" charset="0"/>
              </a:rPr>
              <a:t>二、长度的测量：</a:t>
            </a:r>
          </a:p>
        </p:txBody>
      </p:sp>
      <p:grpSp>
        <p:nvGrpSpPr>
          <p:cNvPr id="15363" name="组合 15362"/>
          <p:cNvGrpSpPr/>
          <p:nvPr/>
        </p:nvGrpSpPr>
        <p:grpSpPr>
          <a:xfrm>
            <a:off x="2080696" y="2427444"/>
            <a:ext cx="4292885" cy="1991990"/>
            <a:chOff x="357" y="1451"/>
            <a:chExt cx="2775" cy="1258"/>
          </a:xfrm>
        </p:grpSpPr>
        <p:pic>
          <p:nvPicPr>
            <p:cNvPr id="32771" name="Picture 5" descr="37_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7" y="1451"/>
              <a:ext cx="1984" cy="1258"/>
            </a:xfrm>
            <a:prstGeom prst="rect">
              <a:avLst/>
            </a:prstGeom>
            <a:noFill/>
            <a:ln w="76200" cmpd="tri">
              <a:solidFill>
                <a:schemeClr val="hlink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2" name="Text Box 9"/>
            <p:cNvSpPr txBox="1">
              <a:spLocks noChangeArrowheads="1"/>
            </p:cNvSpPr>
            <p:nvPr/>
          </p:nvSpPr>
          <p:spPr bwMode="auto">
            <a:xfrm>
              <a:off x="2313" y="1820"/>
              <a:ext cx="81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</a:rPr>
                <a:t>刻度尺</a:t>
              </a:r>
            </a:p>
          </p:txBody>
        </p:sp>
      </p:grpSp>
      <p:grpSp>
        <p:nvGrpSpPr>
          <p:cNvPr id="15366" name="组合 15365"/>
          <p:cNvGrpSpPr/>
          <p:nvPr/>
        </p:nvGrpSpPr>
        <p:grpSpPr>
          <a:xfrm>
            <a:off x="2436505" y="4807381"/>
            <a:ext cx="3064579" cy="1607210"/>
            <a:chOff x="442" y="2869"/>
            <a:chExt cx="1981" cy="1015"/>
          </a:xfrm>
        </p:grpSpPr>
        <p:pic>
          <p:nvPicPr>
            <p:cNvPr id="32774" name="Picture 6" descr="45_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" y="2869"/>
              <a:ext cx="1134" cy="1015"/>
            </a:xfrm>
            <a:prstGeom prst="rect">
              <a:avLst/>
            </a:prstGeom>
            <a:noFill/>
            <a:ln w="76200" cmpd="tri">
              <a:solidFill>
                <a:schemeClr val="hlink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5" name="Text Box 11"/>
            <p:cNvSpPr txBox="1">
              <a:spLocks noChangeArrowheads="1"/>
            </p:cNvSpPr>
            <p:nvPr/>
          </p:nvSpPr>
          <p:spPr bwMode="auto">
            <a:xfrm>
              <a:off x="1604" y="3294"/>
              <a:ext cx="81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</a:rPr>
                <a:t>三角尺</a:t>
              </a:r>
            </a:p>
          </p:txBody>
        </p:sp>
      </p:grpSp>
      <p:grpSp>
        <p:nvGrpSpPr>
          <p:cNvPr id="15369" name="组合 15368"/>
          <p:cNvGrpSpPr/>
          <p:nvPr/>
        </p:nvGrpSpPr>
        <p:grpSpPr>
          <a:xfrm>
            <a:off x="6950611" y="2383107"/>
            <a:ext cx="2835625" cy="1705384"/>
            <a:chOff x="3674" y="1423"/>
            <a:chExt cx="1833" cy="1077"/>
          </a:xfrm>
        </p:grpSpPr>
        <p:pic>
          <p:nvPicPr>
            <p:cNvPr id="32777" name="Picture 8" descr="0120080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74" y="1423"/>
              <a:ext cx="1077" cy="1077"/>
            </a:xfrm>
            <a:prstGeom prst="rect">
              <a:avLst/>
            </a:prstGeom>
            <a:noFill/>
            <a:ln w="76200" cmpd="tri">
              <a:solidFill>
                <a:schemeClr val="hlink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4921" y="1650"/>
              <a:ext cx="5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</a:rPr>
                <a:t>卷尺</a:t>
              </a:r>
            </a:p>
          </p:txBody>
        </p:sp>
      </p:grpSp>
      <p:sp>
        <p:nvSpPr>
          <p:cNvPr id="9233" name="Text Box 6"/>
          <p:cNvSpPr txBox="1">
            <a:spLocks noChangeArrowheads="1"/>
          </p:cNvSpPr>
          <p:nvPr/>
        </p:nvSpPr>
        <p:spPr bwMode="auto">
          <a:xfrm>
            <a:off x="2080697" y="1494787"/>
            <a:ext cx="776277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．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刻度尺</a:t>
            </a:r>
            <a:r>
              <a:rPr lang="zh-CN" altLang="en-US" sz="2800" b="1">
                <a:latin typeface="宋体" panose="02010600030101010101" pitchFamily="2" charset="-122"/>
              </a:rPr>
              <a:t>是测量长度的基本工具。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 </a:t>
            </a:r>
          </a:p>
        </p:txBody>
      </p:sp>
      <p:grpSp>
        <p:nvGrpSpPr>
          <p:cNvPr id="15373" name="组合 15372"/>
          <p:cNvGrpSpPr/>
          <p:nvPr/>
        </p:nvGrpSpPr>
        <p:grpSpPr>
          <a:xfrm>
            <a:off x="6246728" y="4538193"/>
            <a:ext cx="3756081" cy="1934986"/>
            <a:chOff x="2852" y="2699"/>
            <a:chExt cx="2428" cy="1222"/>
          </a:xfrm>
        </p:grpSpPr>
        <p:pic>
          <p:nvPicPr>
            <p:cNvPr id="32781" name="Picture 7" descr="plasticru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52" y="2699"/>
              <a:ext cx="1737" cy="1222"/>
            </a:xfrm>
            <a:prstGeom prst="rect">
              <a:avLst/>
            </a:prstGeom>
            <a:noFill/>
            <a:ln w="76200" cmpd="tri">
              <a:solidFill>
                <a:schemeClr val="hlink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82" name="Text Box 11"/>
            <p:cNvSpPr txBox="1">
              <a:spLocks noChangeArrowheads="1"/>
            </p:cNvSpPr>
            <p:nvPr/>
          </p:nvSpPr>
          <p:spPr bwMode="auto">
            <a:xfrm>
              <a:off x="4694" y="3152"/>
              <a:ext cx="5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</a:rPr>
                <a:t>皮尺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69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K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223" y="1668967"/>
            <a:ext cx="3551879" cy="3152665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000000"/>
            </a:solidFill>
            <a:miter lim="800000"/>
          </a:ln>
        </p:spPr>
      </p:pic>
      <p:pic>
        <p:nvPicPr>
          <p:cNvPr id="33794" name="Picture 6" descr="B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382" y="1355440"/>
            <a:ext cx="4104153" cy="21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3774647" y="5485100"/>
            <a:ext cx="41520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比较精确的长度测量工具</a:t>
            </a:r>
          </a:p>
        </p:txBody>
      </p:sp>
    </p:spTree>
    <p:extLst>
      <p:ext uri="{BB962C8B-B14F-4D97-AF65-F5344CB8AC3E}">
        <p14:creationId xmlns:p14="http://schemas.microsoft.com/office/powerpoint/2010/main" val="365808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</Words>
  <Application>Microsoft Office PowerPoint</Application>
  <PresentationFormat>自定义</PresentationFormat>
  <Paragraphs>226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2021-01-05T11:00:49Z</dcterms:created>
  <dcterms:modified xsi:type="dcterms:W3CDTF">2021-01-05T11:02:51Z</dcterms:modified>
</cp:coreProperties>
</file>