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81C24E0A-3D4B-4795-83AE-9841A91FC364}" type="datetime1">
              <a:rPr lang="zh-CN" altLang="en-US"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2021/1/9</a:t>
            </a:fld>
            <a:endParaRPr lang="zh-CN" altLang="en-US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zh-CN" altLang="en-US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52494451-C4F2-4947-803A-A9930EA8A9A2}" type="slidenum">
              <a:rPr lang="zh-CN" altLang="en-US" sz="6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6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099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81C24E0A-3D4B-4795-83AE-9841A91FC364}" type="datetime1">
              <a:rPr lang="zh-CN" altLang="en-US"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2021/1/9</a:t>
            </a:fld>
            <a:endParaRPr lang="zh-CN" altLang="en-US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zh-CN" altLang="en-US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52494451-C4F2-4947-803A-A9930EA8A9A2}" type="slidenum">
              <a:rPr lang="zh-CN" altLang="en-US" sz="6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6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720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03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tags" Target="../tags/tag140.xml"/><Relationship Id="rId68" Type="http://schemas.openxmlformats.org/officeDocument/2006/relationships/tags" Target="../tags/tag145.xml"/><Relationship Id="rId76" Type="http://schemas.openxmlformats.org/officeDocument/2006/relationships/tags" Target="../tags/tag153.xml"/><Relationship Id="rId84" Type="http://schemas.openxmlformats.org/officeDocument/2006/relationships/tags" Target="../tags/tag161.xml"/><Relationship Id="rId89" Type="http://schemas.openxmlformats.org/officeDocument/2006/relationships/tags" Target="../tags/tag166.xml"/><Relationship Id="rId97" Type="http://schemas.openxmlformats.org/officeDocument/2006/relationships/tags" Target="../tags/tag174.xml"/><Relationship Id="rId7" Type="http://schemas.openxmlformats.org/officeDocument/2006/relationships/tags" Target="../tags/tag84.xml"/><Relationship Id="rId71" Type="http://schemas.openxmlformats.org/officeDocument/2006/relationships/tags" Target="../tags/tag148.xml"/><Relationship Id="rId92" Type="http://schemas.openxmlformats.org/officeDocument/2006/relationships/tags" Target="../tags/tag169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66" Type="http://schemas.openxmlformats.org/officeDocument/2006/relationships/tags" Target="../tags/tag143.xml"/><Relationship Id="rId74" Type="http://schemas.openxmlformats.org/officeDocument/2006/relationships/tags" Target="../tags/tag151.xml"/><Relationship Id="rId79" Type="http://schemas.openxmlformats.org/officeDocument/2006/relationships/tags" Target="../tags/tag156.xml"/><Relationship Id="rId87" Type="http://schemas.openxmlformats.org/officeDocument/2006/relationships/tags" Target="../tags/tag164.xml"/><Relationship Id="rId5" Type="http://schemas.openxmlformats.org/officeDocument/2006/relationships/tags" Target="../tags/tag82.xml"/><Relationship Id="rId61" Type="http://schemas.openxmlformats.org/officeDocument/2006/relationships/tags" Target="../tags/tag138.xml"/><Relationship Id="rId82" Type="http://schemas.openxmlformats.org/officeDocument/2006/relationships/tags" Target="../tags/tag159.xml"/><Relationship Id="rId90" Type="http://schemas.openxmlformats.org/officeDocument/2006/relationships/tags" Target="../tags/tag167.xml"/><Relationship Id="rId95" Type="http://schemas.openxmlformats.org/officeDocument/2006/relationships/tags" Target="../tags/tag172.xml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64" Type="http://schemas.openxmlformats.org/officeDocument/2006/relationships/tags" Target="../tags/tag141.xml"/><Relationship Id="rId69" Type="http://schemas.openxmlformats.org/officeDocument/2006/relationships/tags" Target="../tags/tag146.xml"/><Relationship Id="rId77" Type="http://schemas.openxmlformats.org/officeDocument/2006/relationships/tags" Target="../tags/tag154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72" Type="http://schemas.openxmlformats.org/officeDocument/2006/relationships/tags" Target="../tags/tag149.xml"/><Relationship Id="rId80" Type="http://schemas.openxmlformats.org/officeDocument/2006/relationships/tags" Target="../tags/tag157.xml"/><Relationship Id="rId85" Type="http://schemas.openxmlformats.org/officeDocument/2006/relationships/tags" Target="../tags/tag162.xml"/><Relationship Id="rId93" Type="http://schemas.openxmlformats.org/officeDocument/2006/relationships/tags" Target="../tags/tag170.xml"/><Relationship Id="rId98" Type="http://schemas.openxmlformats.org/officeDocument/2006/relationships/tags" Target="../tags/tag175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Relationship Id="rId67" Type="http://schemas.openxmlformats.org/officeDocument/2006/relationships/tags" Target="../tags/tag144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tags" Target="../tags/tag139.xml"/><Relationship Id="rId70" Type="http://schemas.openxmlformats.org/officeDocument/2006/relationships/tags" Target="../tags/tag147.xml"/><Relationship Id="rId75" Type="http://schemas.openxmlformats.org/officeDocument/2006/relationships/tags" Target="../tags/tag152.xml"/><Relationship Id="rId83" Type="http://schemas.openxmlformats.org/officeDocument/2006/relationships/tags" Target="../tags/tag160.xml"/><Relationship Id="rId88" Type="http://schemas.openxmlformats.org/officeDocument/2006/relationships/tags" Target="../tags/tag165.xml"/><Relationship Id="rId91" Type="http://schemas.openxmlformats.org/officeDocument/2006/relationships/tags" Target="../tags/tag168.xml"/><Relationship Id="rId96" Type="http://schemas.openxmlformats.org/officeDocument/2006/relationships/tags" Target="../tags/tag173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tags" Target="../tags/tag137.xml"/><Relationship Id="rId65" Type="http://schemas.openxmlformats.org/officeDocument/2006/relationships/tags" Target="../tags/tag142.xml"/><Relationship Id="rId73" Type="http://schemas.openxmlformats.org/officeDocument/2006/relationships/tags" Target="../tags/tag150.xml"/><Relationship Id="rId78" Type="http://schemas.openxmlformats.org/officeDocument/2006/relationships/tags" Target="../tags/tag155.xml"/><Relationship Id="rId81" Type="http://schemas.openxmlformats.org/officeDocument/2006/relationships/tags" Target="../tags/tag158.xml"/><Relationship Id="rId86" Type="http://schemas.openxmlformats.org/officeDocument/2006/relationships/tags" Target="../tags/tag163.xml"/><Relationship Id="rId94" Type="http://schemas.openxmlformats.org/officeDocument/2006/relationships/tags" Target="../tags/tag171.xml"/><Relationship Id="rId99" Type="http://schemas.openxmlformats.org/officeDocument/2006/relationships/tags" Target="../tags/tag176.xml"/><Relationship Id="rId101" Type="http://schemas.openxmlformats.org/officeDocument/2006/relationships/image" Target="../media/image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9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83.xml"/><Relationship Id="rId7" Type="http://schemas.openxmlformats.org/officeDocument/2006/relationships/image" Target="../media/image11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4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13.png"/><Relationship Id="rId5" Type="http://schemas.openxmlformats.org/officeDocument/2006/relationships/tags" Target="../tags/tag19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47" Type="http://schemas.openxmlformats.org/officeDocument/2006/relationships/tags" Target="../tags/tag241.xml"/><Relationship Id="rId50" Type="http://schemas.openxmlformats.org/officeDocument/2006/relationships/tags" Target="../tags/tag244.xml"/><Relationship Id="rId55" Type="http://schemas.openxmlformats.org/officeDocument/2006/relationships/tags" Target="../tags/tag249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41" Type="http://schemas.openxmlformats.org/officeDocument/2006/relationships/tags" Target="../tags/tag235.xml"/><Relationship Id="rId54" Type="http://schemas.openxmlformats.org/officeDocument/2006/relationships/tags" Target="../tags/tag248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tags" Target="../tags/tag239.xml"/><Relationship Id="rId53" Type="http://schemas.openxmlformats.org/officeDocument/2006/relationships/tags" Target="../tags/tag247.xml"/><Relationship Id="rId58" Type="http://schemas.openxmlformats.org/officeDocument/2006/relationships/image" Target="../media/image17.jpe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tags" Target="../tags/tag243.xml"/><Relationship Id="rId57" Type="http://schemas.openxmlformats.org/officeDocument/2006/relationships/image" Target="../media/image16.png"/><Relationship Id="rId61" Type="http://schemas.openxmlformats.org/officeDocument/2006/relationships/image" Target="../media/image4.pn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52" Type="http://schemas.openxmlformats.org/officeDocument/2006/relationships/tags" Target="../tags/tag246.xml"/><Relationship Id="rId60" Type="http://schemas.openxmlformats.org/officeDocument/2006/relationships/image" Target="../media/image19.jpe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48" Type="http://schemas.openxmlformats.org/officeDocument/2006/relationships/tags" Target="../tags/tag242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202.xml"/><Relationship Id="rId51" Type="http://schemas.openxmlformats.org/officeDocument/2006/relationships/tags" Target="../tags/tag245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tags" Target="../tags/tag240.xml"/><Relationship Id="rId5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4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22.jpe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21.png"/><Relationship Id="rId5" Type="http://schemas.openxmlformats.org/officeDocument/2006/relationships/tags" Target="../tags/tag254.xml"/><Relationship Id="rId10" Type="http://schemas.openxmlformats.org/officeDocument/2006/relationships/image" Target="../media/image20.jpe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3" Type="http://schemas.openxmlformats.org/officeDocument/2006/relationships/tags" Target="../tags/tag26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25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" Type="http://schemas.openxmlformats.org/officeDocument/2006/relationships/tags" Target="../tags/tag28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27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26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hyperlink" Target="http://www.lnsp.gov.cn/sdpics/2005100000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" Type="http://schemas.openxmlformats.org/officeDocument/2006/relationships/tags" Target="../tags/tag30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.png"/><Relationship Id="rId5" Type="http://schemas.openxmlformats.org/officeDocument/2006/relationships/tags" Target="../tags/tag18.xml"/><Relationship Id="rId10" Type="http://schemas.openxmlformats.org/officeDocument/2006/relationships/image" Target="../media/image3.png"/><Relationship Id="rId4" Type="http://schemas.openxmlformats.org/officeDocument/2006/relationships/tags" Target="../tags/tag17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image" Target="../media/image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8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png"/><Relationship Id="rId5" Type="http://schemas.openxmlformats.org/officeDocument/2006/relationships/tags" Target="../tags/tag6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60825" y="863600"/>
            <a:ext cx="3927475" cy="56022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074" name="文本框 3"/>
          <p:cNvSpPr/>
          <p:nvPr>
            <p:custDataLst>
              <p:tags r:id="rId2"/>
            </p:custDataLst>
          </p:nvPr>
        </p:nvSpPr>
        <p:spPr>
          <a:xfrm>
            <a:off x="838200" y="1382712"/>
            <a:ext cx="2882900" cy="4616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Arial" pitchFamily="34" charset="0"/>
              </a:rPr>
              <a:t>       </a:t>
            </a:r>
            <a:r>
              <a:rPr lang="zh-CN" altLang="en-US">
                <a:latin typeface="Arial" pitchFamily="34" charset="0"/>
              </a:rPr>
              <a:t>我们都听过</a:t>
            </a:r>
            <a:r>
              <a:rPr lang="en-US" altLang="zh-CN">
                <a:latin typeface="Arial" pitchFamily="34" charset="0"/>
              </a:rPr>
              <a:t>“</a:t>
            </a:r>
            <a:r>
              <a:rPr lang="zh-CN" altLang="en-US">
                <a:latin typeface="Arial" pitchFamily="34" charset="0"/>
              </a:rPr>
              <a:t>猴子捞月</a:t>
            </a:r>
            <a:r>
              <a:rPr lang="en-US" altLang="zh-CN">
                <a:latin typeface="Arial" pitchFamily="34" charset="0"/>
              </a:rPr>
              <a:t>”</a:t>
            </a:r>
            <a:r>
              <a:rPr lang="zh-CN" altLang="en-US">
                <a:latin typeface="Arial" pitchFamily="34" charset="0"/>
              </a:rPr>
              <a:t>的故事，天上的月亮是真的掉到井里了吗？井里的月亮实际上是什么呢？</a:t>
            </a:r>
          </a:p>
        </p:txBody>
      </p:sp>
      <p:sp>
        <p:nvSpPr>
          <p:cNvPr id="3075" name="文本框 1"/>
          <p:cNvSpPr/>
          <p:nvPr>
            <p:custDataLst>
              <p:tags r:id="rId3"/>
            </p:custDataLst>
          </p:nvPr>
        </p:nvSpPr>
        <p:spPr>
          <a:xfrm>
            <a:off x="260350" y="698500"/>
            <a:ext cx="16478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>
                <a:solidFill>
                  <a:srgbClr val="FF0000"/>
                </a:solidFill>
              </a:rPr>
              <a:t>猴子捞月</a:t>
            </a:r>
          </a:p>
        </p:txBody>
      </p:sp>
    </p:spTree>
    <p:extLst>
      <p:ext uri="{BB962C8B-B14F-4D97-AF65-F5344CB8AC3E}">
        <p14:creationId xmlns:p14="http://schemas.microsoft.com/office/powerpoint/2010/main" val="269865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3"/>
          <p:cNvSpPr/>
          <p:nvPr>
            <p:custDataLst>
              <p:tags r:id="rId1"/>
            </p:custDataLst>
          </p:nvPr>
        </p:nvSpPr>
        <p:spPr>
          <a:xfrm>
            <a:off x="206375" y="1171575"/>
            <a:ext cx="7964488" cy="3784600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457200" eaLnBrk="1" hangingPunct="1">
              <a:lnSpc>
                <a:spcPct val="150000"/>
              </a:lnSpc>
            </a:pPr>
            <a:r>
              <a:rPr lang="en-US" altLang="zh-CN" sz="3200">
                <a:ea typeface="微软雅黑"/>
              </a:rPr>
              <a:t>1.</a:t>
            </a:r>
            <a:r>
              <a:rPr lang="zh-CN" altLang="zh-CN" sz="3200">
                <a:ea typeface="微软雅黑"/>
              </a:rPr>
              <a:t>人站在竖直放置的穿衣镜前</a:t>
            </a:r>
            <a:r>
              <a:rPr lang="en-US" altLang="zh-CN" sz="3200">
                <a:ea typeface="微软雅黑"/>
              </a:rPr>
              <a:t>4 m</a:t>
            </a:r>
            <a:r>
              <a:rPr lang="zh-CN" altLang="zh-CN" sz="3200">
                <a:ea typeface="微软雅黑"/>
              </a:rPr>
              <a:t>处，若人向镜移动</a:t>
            </a:r>
            <a:r>
              <a:rPr lang="en-US" altLang="zh-CN" sz="3200">
                <a:ea typeface="微软雅黑"/>
              </a:rPr>
              <a:t>1 m</a:t>
            </a:r>
            <a:r>
              <a:rPr lang="zh-CN" altLang="zh-CN" sz="3200">
                <a:ea typeface="微软雅黑"/>
              </a:rPr>
              <a:t>，则此过程中像的大小变化及移动后人离像的距离为</a:t>
            </a:r>
            <a:r>
              <a:rPr lang="en-US" altLang="zh-CN" sz="3200">
                <a:ea typeface="微软雅黑"/>
              </a:rPr>
              <a:t>(       )</a:t>
            </a:r>
            <a:endParaRPr lang="zh-CN" altLang="zh-CN" sz="3200">
              <a:ea typeface="微软雅黑"/>
            </a:endParaRPr>
          </a:p>
          <a:p>
            <a:pPr marL="0" lvl="0" indent="457200" eaLnBrk="1" hangingPunct="1">
              <a:lnSpc>
                <a:spcPct val="150000"/>
              </a:lnSpc>
            </a:pPr>
            <a:r>
              <a:rPr lang="en-US" altLang="zh-CN" sz="3200">
                <a:ea typeface="微软雅黑"/>
              </a:rPr>
              <a:t>A.</a:t>
            </a:r>
            <a:r>
              <a:rPr lang="zh-CN" altLang="zh-CN" sz="3200">
                <a:ea typeface="微软雅黑"/>
              </a:rPr>
              <a:t>变大　</a:t>
            </a:r>
            <a:r>
              <a:rPr lang="en-US" altLang="zh-CN" sz="3200">
                <a:ea typeface="微软雅黑"/>
              </a:rPr>
              <a:t>6 m            B.</a:t>
            </a:r>
            <a:r>
              <a:rPr lang="zh-CN" altLang="zh-CN" sz="3200">
                <a:ea typeface="微软雅黑"/>
              </a:rPr>
              <a:t>变大　</a:t>
            </a:r>
            <a:r>
              <a:rPr lang="en-US" altLang="zh-CN" sz="3200">
                <a:ea typeface="微软雅黑"/>
              </a:rPr>
              <a:t>5 m</a:t>
            </a:r>
            <a:endParaRPr lang="zh-CN" altLang="zh-CN" sz="3200">
              <a:ea typeface="微软雅黑"/>
            </a:endParaRPr>
          </a:p>
          <a:p>
            <a:pPr marL="0" lvl="0" indent="457200" eaLnBrk="1" hangingPunct="1">
              <a:lnSpc>
                <a:spcPct val="150000"/>
              </a:lnSpc>
            </a:pPr>
            <a:r>
              <a:rPr lang="en-US" altLang="zh-CN" sz="3200">
                <a:ea typeface="微软雅黑"/>
              </a:rPr>
              <a:t>C.</a:t>
            </a:r>
            <a:r>
              <a:rPr lang="zh-CN" altLang="zh-CN" sz="3200">
                <a:ea typeface="微软雅黑"/>
              </a:rPr>
              <a:t>不变　</a:t>
            </a:r>
            <a:r>
              <a:rPr lang="en-US" altLang="zh-CN" sz="3200">
                <a:ea typeface="微软雅黑"/>
              </a:rPr>
              <a:t>6 m            D.</a:t>
            </a:r>
            <a:r>
              <a:rPr lang="zh-CN" altLang="zh-CN" sz="3200">
                <a:ea typeface="微软雅黑"/>
              </a:rPr>
              <a:t>不变　</a:t>
            </a:r>
            <a:r>
              <a:rPr lang="en-US" altLang="zh-CN" sz="3200">
                <a:ea typeface="微软雅黑"/>
              </a:rPr>
              <a:t>8 m</a:t>
            </a:r>
          </a:p>
        </p:txBody>
      </p:sp>
      <p:sp>
        <p:nvSpPr>
          <p:cNvPr id="12290" name="文本框 4"/>
          <p:cNvSpPr/>
          <p:nvPr>
            <p:custDataLst>
              <p:tags r:id="rId2"/>
            </p:custDataLst>
          </p:nvPr>
        </p:nvSpPr>
        <p:spPr>
          <a:xfrm>
            <a:off x="4937125" y="2511425"/>
            <a:ext cx="587375" cy="1106488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en-US" altLang="zh-CN" sz="6600">
                <a:solidFill>
                  <a:srgbClr val="FF0000"/>
                </a:solidFill>
              </a:rPr>
              <a:t>c  </a:t>
            </a:r>
          </a:p>
        </p:txBody>
      </p:sp>
      <p:pic>
        <p:nvPicPr>
          <p:cNvPr id="12291" name="Picture 7"/>
          <p:cNvPicPr/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6375" y="109538"/>
            <a:ext cx="2052638" cy="5746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2292" name="TextBox 7"/>
          <p:cNvSpPr/>
          <p:nvPr>
            <p:custDataLst>
              <p:tags r:id="rId4"/>
            </p:custDataLst>
          </p:nvPr>
        </p:nvSpPr>
        <p:spPr>
          <a:xfrm>
            <a:off x="309562" y="161925"/>
            <a:ext cx="1846262" cy="52228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>
                <a:solidFill>
                  <a:srgbClr val="FF0000"/>
                </a:solidFill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180776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872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66700" y="1050925"/>
            <a:ext cx="8229600" cy="4525962"/>
          </a:xfrm>
          <a:prstGeom prst="rect">
            <a:avLst/>
          </a:prstGeom>
          <a:noFill/>
          <a:ln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/>
          <a:lstStyle>
            <a:lvl1pPr marL="0" indent="0" algn="l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512" indent="-160338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2938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112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288" indent="-12700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zh-CN" sz="2800" b="1" u="none" baseline="0">
                <a:latin typeface="Times New Roman" pitchFamily="18" charset="0"/>
                <a:ea typeface="宋体" pitchFamily="2" charset="-122"/>
              </a:rPr>
              <a:t>1.</a:t>
            </a:r>
            <a:r>
              <a:rPr lang="en-US" altLang="en-US" sz="2800" b="1" u="none" baseline="0">
                <a:latin typeface="Times New Roman" pitchFamily="18" charset="0"/>
                <a:ea typeface="宋体" pitchFamily="2" charset="-122"/>
              </a:rPr>
              <a:t>成像原理：</a:t>
            </a:r>
            <a:r>
              <a:rPr lang="en-US" altLang="en-US" sz="2800" b="1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光的反射</a:t>
            </a:r>
            <a:r>
              <a:rPr lang="en-US" altLang="en-US" sz="2800" b="1" u="none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平面镜成像由光的反射现象形成</a:t>
            </a:r>
          </a:p>
          <a:p>
            <a:pPr marL="0" lvl="0" indent="0">
              <a:lnSpc>
                <a:spcPct val="80000"/>
              </a:lnSpc>
              <a:spcBef>
                <a:spcPct val="20000"/>
              </a:spcBef>
              <a:buClrTx/>
              <a:buFontTx/>
              <a:buNone/>
            </a:pPr>
            <a:endParaRPr lang="en-US" altLang="en-US" sz="2800" b="1" u="none" baseline="0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14" name="标题 2877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cap="flat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lvl="0" indent="0" algn="l">
              <a:lnSpc>
                <a:spcPct val="100000"/>
              </a:lnSpc>
              <a:buClrTx/>
              <a:buNone/>
            </a:pPr>
            <a:r>
              <a:rPr lang="zh-CN" altLang="en-US" sz="3600" b="1" u="none" baseline="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三、平面镜成虚像</a:t>
            </a:r>
          </a:p>
        </p:txBody>
      </p:sp>
      <p:grpSp>
        <p:nvGrpSpPr>
          <p:cNvPr id="13315" name="组合 28799"/>
          <p:cNvGrpSpPr/>
          <p:nvPr>
            <p:custDataLst>
              <p:tags r:id="rId3"/>
            </p:custDataLst>
          </p:nvPr>
        </p:nvGrpSpPr>
        <p:grpSpPr>
          <a:xfrm>
            <a:off x="5751512" y="2905125"/>
            <a:ext cx="1106488" cy="1100138"/>
            <a:chOff x="3532" y="1842"/>
            <a:chExt cx="697" cy="693"/>
          </a:xfrm>
        </p:grpSpPr>
        <p:cxnSp>
          <p:nvCxnSpPr>
            <p:cNvPr id="13316" name="直接连接符 28800"/>
            <p:cNvCxnSpPr/>
            <p:nvPr>
              <p:custDataLst>
                <p:tags r:id="rId93"/>
              </p:custDataLst>
            </p:nvPr>
          </p:nvCxnSpPr>
          <p:spPr>
            <a:xfrm flipV="1">
              <a:off x="3532" y="1842"/>
              <a:ext cx="697" cy="6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17" name="直接连接符 28801"/>
            <p:cNvCxnSpPr/>
            <p:nvPr>
              <p:custDataLst>
                <p:tags r:id="rId94"/>
              </p:custDataLst>
            </p:nvPr>
          </p:nvCxnSpPr>
          <p:spPr>
            <a:xfrm flipV="1">
              <a:off x="3567" y="2177"/>
              <a:ext cx="651" cy="3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grpSp>
          <p:nvGrpSpPr>
            <p:cNvPr id="13318" name="组合 28802"/>
            <p:cNvGrpSpPr/>
            <p:nvPr>
              <p:custDataLst>
                <p:tags r:id="rId95"/>
              </p:custDataLst>
            </p:nvPr>
          </p:nvGrpSpPr>
          <p:grpSpPr>
            <a:xfrm>
              <a:off x="3764" y="2198"/>
              <a:ext cx="108" cy="110"/>
              <a:chOff x="0" y="0"/>
              <a:chExt cx="108" cy="110"/>
            </a:xfrm>
          </p:grpSpPr>
          <p:cxnSp>
            <p:nvCxnSpPr>
              <p:cNvPr id="13319" name="直接连接符 28803"/>
              <p:cNvCxnSpPr/>
              <p:nvPr>
                <p:custDataLst>
                  <p:tags r:id="rId98"/>
                </p:custDataLst>
              </p:nvPr>
            </p:nvCxnSpPr>
            <p:spPr>
              <a:xfrm flipV="1">
                <a:off x="0" y="0"/>
                <a:ext cx="108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13320" name="直接连接符 28804"/>
              <p:cNvCxnSpPr/>
              <p:nvPr>
                <p:custDataLst>
                  <p:tags r:id="rId99"/>
                </p:custDataLst>
              </p:nvPr>
            </p:nvCxnSpPr>
            <p:spPr>
              <a:xfrm flipH="1">
                <a:off x="78" y="36"/>
                <a:ext cx="6" cy="7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</p:grpSp>
        <p:cxnSp>
          <p:nvCxnSpPr>
            <p:cNvPr id="13321" name="直接连接符 28805"/>
            <p:cNvCxnSpPr/>
            <p:nvPr>
              <p:custDataLst>
                <p:tags r:id="rId96"/>
              </p:custDataLst>
            </p:nvPr>
          </p:nvCxnSpPr>
          <p:spPr>
            <a:xfrm>
              <a:off x="3901" y="2285"/>
              <a:ext cx="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22" name="直接连接符 28806"/>
            <p:cNvCxnSpPr/>
            <p:nvPr>
              <p:custDataLst>
                <p:tags r:id="rId97"/>
              </p:custDataLst>
            </p:nvPr>
          </p:nvCxnSpPr>
          <p:spPr>
            <a:xfrm flipH="1">
              <a:off x="3963" y="2296"/>
              <a:ext cx="6" cy="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</p:grpSp>
      <p:grpSp>
        <p:nvGrpSpPr>
          <p:cNvPr id="13323" name="组合 28807"/>
          <p:cNvGrpSpPr/>
          <p:nvPr>
            <p:custDataLst>
              <p:tags r:id="rId4"/>
            </p:custDataLst>
          </p:nvPr>
        </p:nvGrpSpPr>
        <p:grpSpPr>
          <a:xfrm>
            <a:off x="6831012" y="2924175"/>
            <a:ext cx="1025525" cy="1122362"/>
            <a:chOff x="4212" y="1842"/>
            <a:chExt cx="646" cy="707"/>
          </a:xfrm>
        </p:grpSpPr>
        <p:cxnSp>
          <p:nvCxnSpPr>
            <p:cNvPr id="13324" name="直接连接符 28808"/>
            <p:cNvCxnSpPr/>
            <p:nvPr>
              <p:custDataLst>
                <p:tags r:id="rId91"/>
              </p:custDataLst>
            </p:nvPr>
          </p:nvCxnSpPr>
          <p:spPr>
            <a:xfrm flipH="1" flipV="1">
              <a:off x="4212" y="1842"/>
              <a:ext cx="645" cy="7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</p:cxnSp>
        <p:cxnSp>
          <p:nvCxnSpPr>
            <p:cNvPr id="13325" name="直接连接符 28809"/>
            <p:cNvCxnSpPr/>
            <p:nvPr>
              <p:custDataLst>
                <p:tags r:id="rId92"/>
              </p:custDataLst>
            </p:nvPr>
          </p:nvCxnSpPr>
          <p:spPr>
            <a:xfrm flipH="1" flipV="1">
              <a:off x="4258" y="2205"/>
              <a:ext cx="600" cy="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</p:spPr>
        </p:cxnSp>
      </p:grpSp>
      <p:grpSp>
        <p:nvGrpSpPr>
          <p:cNvPr id="13326" name="组合 28810"/>
          <p:cNvGrpSpPr/>
          <p:nvPr>
            <p:custDataLst>
              <p:tags r:id="rId5"/>
            </p:custDataLst>
          </p:nvPr>
        </p:nvGrpSpPr>
        <p:grpSpPr>
          <a:xfrm>
            <a:off x="5030788" y="2060575"/>
            <a:ext cx="1866900" cy="1417638"/>
            <a:chOff x="3078" y="1298"/>
            <a:chExt cx="1176" cy="893"/>
          </a:xfrm>
        </p:grpSpPr>
        <p:cxnSp>
          <p:nvCxnSpPr>
            <p:cNvPr id="13327" name="直接连接符 28811"/>
            <p:cNvCxnSpPr/>
            <p:nvPr>
              <p:custDataLst>
                <p:tags r:id="rId85"/>
              </p:custDataLst>
            </p:nvPr>
          </p:nvCxnSpPr>
          <p:spPr>
            <a:xfrm flipH="1" flipV="1">
              <a:off x="3671" y="1298"/>
              <a:ext cx="560" cy="5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28" name="直接连接符 28812"/>
            <p:cNvCxnSpPr/>
            <p:nvPr>
              <p:custDataLst>
                <p:tags r:id="rId86"/>
              </p:custDataLst>
            </p:nvPr>
          </p:nvCxnSpPr>
          <p:spPr>
            <a:xfrm flipH="1" flipV="1">
              <a:off x="3078" y="1550"/>
              <a:ext cx="1176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29" name="直接连接符 28813"/>
            <p:cNvCxnSpPr/>
            <p:nvPr>
              <p:custDataLst>
                <p:tags r:id="rId87"/>
              </p:custDataLst>
            </p:nvPr>
          </p:nvCxnSpPr>
          <p:spPr>
            <a:xfrm rot="6000000" flipV="1">
              <a:off x="3945" y="1453"/>
              <a:ext cx="4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30" name="直接连接符 28814"/>
            <p:cNvCxnSpPr/>
            <p:nvPr>
              <p:custDataLst>
                <p:tags r:id="rId88"/>
              </p:custDataLst>
            </p:nvPr>
          </p:nvCxnSpPr>
          <p:spPr>
            <a:xfrm rot="16140000" flipV="1">
              <a:off x="3822" y="1578"/>
              <a:ext cx="122" cy="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31" name="直接连接符 28815"/>
            <p:cNvCxnSpPr/>
            <p:nvPr>
              <p:custDataLst>
                <p:tags r:id="rId89"/>
              </p:custDataLst>
            </p:nvPr>
          </p:nvCxnSpPr>
          <p:spPr>
            <a:xfrm rot="16140000" flipV="1">
              <a:off x="3509" y="1844"/>
              <a:ext cx="131" cy="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32" name="直接连接符 28816"/>
            <p:cNvCxnSpPr/>
            <p:nvPr>
              <p:custDataLst>
                <p:tags r:id="rId90"/>
              </p:custDataLst>
            </p:nvPr>
          </p:nvCxnSpPr>
          <p:spPr>
            <a:xfrm rot="5940000">
              <a:off x="3619" y="1736"/>
              <a:ext cx="15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</p:grpSp>
      <p:sp>
        <p:nvSpPr>
          <p:cNvPr id="13333" name="文本框 28817"/>
          <p:cNvSpPr/>
          <p:nvPr>
            <p:custDataLst>
              <p:tags r:id="rId6"/>
            </p:custDataLst>
          </p:nvPr>
        </p:nvSpPr>
        <p:spPr>
          <a:xfrm>
            <a:off x="5292725" y="3716338"/>
            <a:ext cx="382588" cy="701675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4000"/>
              <a:t>s</a:t>
            </a:r>
          </a:p>
        </p:txBody>
      </p:sp>
      <p:sp>
        <p:nvSpPr>
          <p:cNvPr id="13334" name="文本框 28818"/>
          <p:cNvSpPr/>
          <p:nvPr>
            <p:custDataLst>
              <p:tags r:id="rId7"/>
            </p:custDataLst>
          </p:nvPr>
        </p:nvSpPr>
        <p:spPr>
          <a:xfrm>
            <a:off x="7993062" y="3717925"/>
            <a:ext cx="611188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3600"/>
              <a:t>s</a:t>
            </a:r>
            <a:r>
              <a:rPr lang="en-US" altLang="zh-CN" sz="3600" baseline="30000"/>
              <a:t>’</a:t>
            </a:r>
          </a:p>
        </p:txBody>
      </p:sp>
      <p:grpSp>
        <p:nvGrpSpPr>
          <p:cNvPr id="13335" name="组合 28819"/>
          <p:cNvGrpSpPr/>
          <p:nvPr>
            <p:custDataLst>
              <p:tags r:id="rId8"/>
            </p:custDataLst>
          </p:nvPr>
        </p:nvGrpSpPr>
        <p:grpSpPr>
          <a:xfrm>
            <a:off x="5686425" y="3954462"/>
            <a:ext cx="254000" cy="1130300"/>
            <a:chOff x="3488" y="2523"/>
            <a:chExt cx="134" cy="806"/>
          </a:xfrm>
        </p:grpSpPr>
        <p:sp>
          <p:nvSpPr>
            <p:cNvPr id="13336" name="矩形 28820"/>
            <p:cNvSpPr/>
            <p:nvPr>
              <p:custDataLst>
                <p:tags r:id="rId80"/>
              </p:custDataLst>
            </p:nvPr>
          </p:nvSpPr>
          <p:spPr>
            <a:xfrm>
              <a:off x="3488" y="2766"/>
              <a:ext cx="134" cy="563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lin ang="5400000" scaled="1"/>
            </a:gra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37" name="椭圆 28821"/>
            <p:cNvSpPr/>
            <p:nvPr>
              <p:custDataLst>
                <p:tags r:id="rId81"/>
              </p:custDataLst>
            </p:nvPr>
          </p:nvSpPr>
          <p:spPr>
            <a:xfrm>
              <a:off x="3515" y="2523"/>
              <a:ext cx="85" cy="24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38" name="椭圆 28822"/>
            <p:cNvSpPr/>
            <p:nvPr>
              <p:custDataLst>
                <p:tags r:id="rId82"/>
              </p:custDataLst>
            </p:nvPr>
          </p:nvSpPr>
          <p:spPr>
            <a:xfrm>
              <a:off x="3544" y="2531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39" name="椭圆 28823"/>
            <p:cNvSpPr/>
            <p:nvPr>
              <p:custDataLst>
                <p:tags r:id="rId83"/>
              </p:custDataLst>
            </p:nvPr>
          </p:nvSpPr>
          <p:spPr>
            <a:xfrm>
              <a:off x="3561" y="2630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40" name="椭圆 28824"/>
            <p:cNvSpPr/>
            <p:nvPr>
              <p:custDataLst>
                <p:tags r:id="rId84"/>
              </p:custDataLst>
            </p:nvPr>
          </p:nvSpPr>
          <p:spPr>
            <a:xfrm>
              <a:off x="3523" y="2704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  <p:grpSp>
        <p:nvGrpSpPr>
          <p:cNvPr id="13341" name="组合 28825"/>
          <p:cNvGrpSpPr/>
          <p:nvPr>
            <p:custDataLst>
              <p:tags r:id="rId9"/>
            </p:custDataLst>
          </p:nvPr>
        </p:nvGrpSpPr>
        <p:grpSpPr>
          <a:xfrm>
            <a:off x="7777162" y="4043362"/>
            <a:ext cx="250825" cy="1054100"/>
            <a:chOff x="4808" y="2539"/>
            <a:chExt cx="137" cy="798"/>
          </a:xfrm>
        </p:grpSpPr>
        <p:grpSp>
          <p:nvGrpSpPr>
            <p:cNvPr id="13342" name="组合 28826"/>
            <p:cNvGrpSpPr/>
            <p:nvPr>
              <p:custDataLst>
                <p:tags r:id="rId74"/>
              </p:custDataLst>
            </p:nvPr>
          </p:nvGrpSpPr>
          <p:grpSpPr>
            <a:xfrm>
              <a:off x="4808" y="2539"/>
              <a:ext cx="137" cy="798"/>
              <a:chOff x="0" y="0"/>
              <a:chExt cx="144" cy="767"/>
            </a:xfrm>
          </p:grpSpPr>
          <p:sp>
            <p:nvSpPr>
              <p:cNvPr id="13343" name="椭圆 28827"/>
              <p:cNvSpPr/>
              <p:nvPr>
                <p:custDataLst>
                  <p:tags r:id="rId78"/>
                </p:custDataLst>
              </p:nvPr>
            </p:nvSpPr>
            <p:spPr>
              <a:xfrm>
                <a:off x="36" y="0"/>
                <a:ext cx="85" cy="24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prstClr val="black"/>
                </a:solidFill>
                <a:prstDash val="sysDot"/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3344" name="矩形 28828"/>
              <p:cNvSpPr/>
              <p:nvPr>
                <p:custDataLst>
                  <p:tags r:id="rId79"/>
                </p:custDataLst>
              </p:nvPr>
            </p:nvSpPr>
            <p:spPr>
              <a:xfrm>
                <a:off x="0" y="204"/>
                <a:ext cx="144" cy="563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lin ang="5400000" scaled="1"/>
              </a:gradFill>
              <a:ln w="28575">
                <a:solidFill>
                  <a:prstClr val="black"/>
                </a:solidFill>
                <a:prstDash val="dash"/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</p:grpSp>
        <p:sp>
          <p:nvSpPr>
            <p:cNvPr id="13345" name="椭圆 28829"/>
            <p:cNvSpPr/>
            <p:nvPr>
              <p:custDataLst>
                <p:tags r:id="rId75"/>
              </p:custDataLst>
            </p:nvPr>
          </p:nvSpPr>
          <p:spPr>
            <a:xfrm>
              <a:off x="4863" y="2547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46" name="椭圆 28830"/>
            <p:cNvSpPr/>
            <p:nvPr>
              <p:custDataLst>
                <p:tags r:id="rId76"/>
              </p:custDataLst>
            </p:nvPr>
          </p:nvSpPr>
          <p:spPr>
            <a:xfrm>
              <a:off x="4863" y="2699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47" name="椭圆 28831"/>
            <p:cNvSpPr/>
            <p:nvPr>
              <p:custDataLst>
                <p:tags r:id="rId77"/>
              </p:custDataLst>
            </p:nvPr>
          </p:nvSpPr>
          <p:spPr>
            <a:xfrm>
              <a:off x="4845" y="2627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  <p:grpSp>
        <p:nvGrpSpPr>
          <p:cNvPr id="13348" name="组合 28832"/>
          <p:cNvGrpSpPr/>
          <p:nvPr>
            <p:custDataLst>
              <p:tags r:id="rId10"/>
            </p:custDataLst>
          </p:nvPr>
        </p:nvGrpSpPr>
        <p:grpSpPr>
          <a:xfrm>
            <a:off x="4427538" y="1412875"/>
            <a:ext cx="935038" cy="757238"/>
            <a:chOff x="2698" y="890"/>
            <a:chExt cx="589" cy="477"/>
          </a:xfrm>
        </p:grpSpPr>
        <p:grpSp>
          <p:nvGrpSpPr>
            <p:cNvPr id="13349" name="组合 28833"/>
            <p:cNvGrpSpPr/>
            <p:nvPr>
              <p:custDataLst>
                <p:tags r:id="rId66"/>
              </p:custDataLst>
            </p:nvPr>
          </p:nvGrpSpPr>
          <p:grpSpPr>
            <a:xfrm rot="20520000" flipH="1">
              <a:off x="2869" y="1057"/>
              <a:ext cx="418" cy="310"/>
              <a:chOff x="1672" y="960"/>
              <a:chExt cx="1496" cy="1749"/>
            </a:xfrm>
          </p:grpSpPr>
          <p:sp>
            <p:nvSpPr>
              <p:cNvPr id="13350" name="任意多边形 28834"/>
              <p:cNvSpPr/>
              <p:nvPr>
                <p:custDataLst>
                  <p:tags r:id="rId68"/>
                </p:custDataLst>
              </p:nvPr>
            </p:nvSpPr>
            <p:spPr>
              <a:xfrm rot="1740000">
                <a:off x="1968" y="1488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351" name="任意多边形 28835"/>
              <p:cNvSpPr/>
              <p:nvPr>
                <p:custDataLst>
                  <p:tags r:id="rId69"/>
                </p:custDataLst>
              </p:nvPr>
            </p:nvSpPr>
            <p:spPr>
              <a:xfrm rot="20760000" flipV="1">
                <a:off x="1872" y="2256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352" name="任意多边形 28836"/>
              <p:cNvSpPr/>
              <p:nvPr>
                <p:custDataLst>
                  <p:tags r:id="rId70"/>
                </p:custDataLst>
              </p:nvPr>
            </p:nvSpPr>
            <p:spPr>
              <a:xfrm rot="18120000" flipV="1">
                <a:off x="1326" y="1704"/>
                <a:ext cx="1345" cy="66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353" name="任意多边形 28837"/>
              <p:cNvSpPr/>
              <p:nvPr>
                <p:custDataLst>
                  <p:tags r:id="rId71"/>
                </p:custDataLst>
              </p:nvPr>
            </p:nvSpPr>
            <p:spPr>
              <a:xfrm rot="1740000">
                <a:off x="2064" y="1440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354" name="椭圆 28838"/>
              <p:cNvSpPr/>
              <p:nvPr>
                <p:custDataLst>
                  <p:tags r:id="rId72"/>
                </p:custDataLst>
              </p:nvPr>
            </p:nvSpPr>
            <p:spPr>
              <a:xfrm rot="780000">
                <a:off x="1719" y="1350"/>
                <a:ext cx="480" cy="124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3355" name="任意多边形 28839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64" y="960"/>
                <a:ext cx="144" cy="312"/>
              </a:xfrm>
              <a:custGeom>
                <a:avLst/>
                <a:gdLst/>
                <a:ahLst/>
                <a:cxnLst/>
                <a:rect l="0" t="0" r="0" b="0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>
                <a:solidFill>
                  <a:prstClr val="black"/>
                </a:solidFill>
                <a:round/>
              </a:ln>
            </p:spPr>
          </p:sp>
        </p:grpSp>
        <p:sp>
          <p:nvSpPr>
            <p:cNvPr id="13356" name="任意多边形 28840"/>
            <p:cNvSpPr/>
            <p:nvPr>
              <p:custDataLst>
                <p:tags r:id="rId67"/>
              </p:custDataLst>
            </p:nvPr>
          </p:nvSpPr>
          <p:spPr>
            <a:xfrm flipH="1">
              <a:off x="2698" y="890"/>
              <a:ext cx="540" cy="187"/>
            </a:xfrm>
            <a:custGeom>
              <a:avLst/>
              <a:gdLst/>
              <a:ahLst/>
              <a:cxnLst/>
              <a:rect l="0" t="0" r="0" b="0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prstClr val="black"/>
              </a:solidFill>
              <a:round/>
            </a:ln>
          </p:spPr>
        </p:sp>
      </p:grpSp>
      <p:grpSp>
        <p:nvGrpSpPr>
          <p:cNvPr id="13357" name="组合 28841"/>
          <p:cNvGrpSpPr/>
          <p:nvPr>
            <p:custDataLst>
              <p:tags r:id="rId11"/>
            </p:custDataLst>
          </p:nvPr>
        </p:nvGrpSpPr>
        <p:grpSpPr>
          <a:xfrm>
            <a:off x="6865938" y="1331912"/>
            <a:ext cx="188912" cy="3616325"/>
            <a:chOff x="4234" y="839"/>
            <a:chExt cx="119" cy="2278"/>
          </a:xfrm>
        </p:grpSpPr>
        <p:cxnSp>
          <p:nvCxnSpPr>
            <p:cNvPr id="13358" name="直接连接符 28842"/>
            <p:cNvCxnSpPr/>
            <p:nvPr>
              <p:custDataLst>
                <p:tags r:id="rId44"/>
              </p:custDataLst>
            </p:nvPr>
          </p:nvCxnSpPr>
          <p:spPr>
            <a:xfrm>
              <a:off x="4234" y="839"/>
              <a:ext cx="1" cy="22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59" name="直接连接符 28843"/>
            <p:cNvCxnSpPr/>
            <p:nvPr>
              <p:custDataLst>
                <p:tags r:id="rId45"/>
              </p:custDataLst>
            </p:nvPr>
          </p:nvCxnSpPr>
          <p:spPr>
            <a:xfrm flipV="1">
              <a:off x="4247" y="1163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0" name="直接连接符 28844"/>
            <p:cNvCxnSpPr/>
            <p:nvPr>
              <p:custDataLst>
                <p:tags r:id="rId46"/>
              </p:custDataLst>
            </p:nvPr>
          </p:nvCxnSpPr>
          <p:spPr>
            <a:xfrm flipV="1">
              <a:off x="4234" y="124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1" name="直接连接符 28845"/>
            <p:cNvCxnSpPr/>
            <p:nvPr>
              <p:custDataLst>
                <p:tags r:id="rId47"/>
              </p:custDataLst>
            </p:nvPr>
          </p:nvCxnSpPr>
          <p:spPr>
            <a:xfrm flipV="1">
              <a:off x="4234" y="133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2" name="直接连接符 28846"/>
            <p:cNvCxnSpPr/>
            <p:nvPr>
              <p:custDataLst>
                <p:tags r:id="rId48"/>
              </p:custDataLst>
            </p:nvPr>
          </p:nvCxnSpPr>
          <p:spPr>
            <a:xfrm flipV="1">
              <a:off x="4234" y="1972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3" name="直接连接符 28847"/>
            <p:cNvCxnSpPr/>
            <p:nvPr>
              <p:custDataLst>
                <p:tags r:id="rId49"/>
              </p:custDataLst>
            </p:nvPr>
          </p:nvCxnSpPr>
          <p:spPr>
            <a:xfrm flipV="1">
              <a:off x="4234" y="1428"/>
              <a:ext cx="9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4" name="直接连接符 28848"/>
            <p:cNvCxnSpPr/>
            <p:nvPr>
              <p:custDataLst>
                <p:tags r:id="rId50"/>
              </p:custDataLst>
            </p:nvPr>
          </p:nvCxnSpPr>
          <p:spPr>
            <a:xfrm flipV="1">
              <a:off x="4234" y="151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5" name="直接连接符 28849"/>
            <p:cNvCxnSpPr/>
            <p:nvPr>
              <p:custDataLst>
                <p:tags r:id="rId51"/>
              </p:custDataLst>
            </p:nvPr>
          </p:nvCxnSpPr>
          <p:spPr>
            <a:xfrm flipV="1">
              <a:off x="4234" y="161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6" name="直接连接符 28850"/>
            <p:cNvCxnSpPr/>
            <p:nvPr>
              <p:custDataLst>
                <p:tags r:id="rId52"/>
              </p:custDataLst>
            </p:nvPr>
          </p:nvCxnSpPr>
          <p:spPr>
            <a:xfrm flipV="1">
              <a:off x="4234" y="2245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7" name="直接连接符 28851"/>
            <p:cNvCxnSpPr/>
            <p:nvPr>
              <p:custDataLst>
                <p:tags r:id="rId53"/>
              </p:custDataLst>
            </p:nvPr>
          </p:nvCxnSpPr>
          <p:spPr>
            <a:xfrm flipV="1">
              <a:off x="4234" y="2154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8" name="直接连接符 28852"/>
            <p:cNvCxnSpPr/>
            <p:nvPr>
              <p:custDataLst>
                <p:tags r:id="rId54"/>
              </p:custDataLst>
            </p:nvPr>
          </p:nvCxnSpPr>
          <p:spPr>
            <a:xfrm flipV="1">
              <a:off x="4234" y="170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69" name="直接连接符 28853"/>
            <p:cNvCxnSpPr/>
            <p:nvPr>
              <p:custDataLst>
                <p:tags r:id="rId55"/>
              </p:custDataLst>
            </p:nvPr>
          </p:nvCxnSpPr>
          <p:spPr>
            <a:xfrm flipV="1">
              <a:off x="4234" y="2335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0" name="直接连接符 28854"/>
            <p:cNvCxnSpPr/>
            <p:nvPr>
              <p:custDataLst>
                <p:tags r:id="rId56"/>
              </p:custDataLst>
            </p:nvPr>
          </p:nvCxnSpPr>
          <p:spPr>
            <a:xfrm flipV="1">
              <a:off x="4234" y="2426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1" name="直接连接符 28855"/>
            <p:cNvCxnSpPr/>
            <p:nvPr>
              <p:custDataLst>
                <p:tags r:id="rId57"/>
              </p:custDataLst>
            </p:nvPr>
          </p:nvCxnSpPr>
          <p:spPr>
            <a:xfrm flipV="1">
              <a:off x="4234" y="251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2" name="直接连接符 28856"/>
            <p:cNvCxnSpPr/>
            <p:nvPr>
              <p:custDataLst>
                <p:tags r:id="rId58"/>
              </p:custDataLst>
            </p:nvPr>
          </p:nvCxnSpPr>
          <p:spPr>
            <a:xfrm flipV="1">
              <a:off x="4234" y="2608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3" name="直接连接符 28857"/>
            <p:cNvCxnSpPr/>
            <p:nvPr>
              <p:custDataLst>
                <p:tags r:id="rId59"/>
              </p:custDataLst>
            </p:nvPr>
          </p:nvCxnSpPr>
          <p:spPr>
            <a:xfrm flipV="1">
              <a:off x="4234" y="2698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4" name="直接连接符 28858"/>
            <p:cNvCxnSpPr/>
            <p:nvPr>
              <p:custDataLst>
                <p:tags r:id="rId60"/>
              </p:custDataLst>
            </p:nvPr>
          </p:nvCxnSpPr>
          <p:spPr>
            <a:xfrm flipV="1">
              <a:off x="4246" y="285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5" name="直接连接符 28859"/>
            <p:cNvCxnSpPr/>
            <p:nvPr>
              <p:custDataLst>
                <p:tags r:id="rId61"/>
              </p:custDataLst>
            </p:nvPr>
          </p:nvCxnSpPr>
          <p:spPr>
            <a:xfrm flipV="1">
              <a:off x="4234" y="1882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6" name="直接连接符 28860"/>
            <p:cNvCxnSpPr/>
            <p:nvPr>
              <p:custDataLst>
                <p:tags r:id="rId62"/>
              </p:custDataLst>
            </p:nvPr>
          </p:nvCxnSpPr>
          <p:spPr>
            <a:xfrm flipV="1">
              <a:off x="4234" y="1791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7" name="直接连接符 28861"/>
            <p:cNvCxnSpPr/>
            <p:nvPr>
              <p:custDataLst>
                <p:tags r:id="rId63"/>
              </p:custDataLst>
            </p:nvPr>
          </p:nvCxnSpPr>
          <p:spPr>
            <a:xfrm flipV="1">
              <a:off x="4234" y="2063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8" name="直接连接符 28862"/>
            <p:cNvCxnSpPr/>
            <p:nvPr>
              <p:custDataLst>
                <p:tags r:id="rId64"/>
              </p:custDataLst>
            </p:nvPr>
          </p:nvCxnSpPr>
          <p:spPr>
            <a:xfrm flipV="1">
              <a:off x="4234" y="278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13379" name="直接连接符 28863"/>
            <p:cNvCxnSpPr/>
            <p:nvPr>
              <p:custDataLst>
                <p:tags r:id="rId65"/>
              </p:custDataLst>
            </p:nvPr>
          </p:nvCxnSpPr>
          <p:spPr>
            <a:xfrm flipV="1">
              <a:off x="4234" y="297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</p:grpSp>
      <p:grpSp>
        <p:nvGrpSpPr>
          <p:cNvPr id="13380" name="组合 28864"/>
          <p:cNvGrpSpPr/>
          <p:nvPr>
            <p:custDataLst>
              <p:tags r:id="rId12"/>
            </p:custDataLst>
          </p:nvPr>
        </p:nvGrpSpPr>
        <p:grpSpPr>
          <a:xfrm>
            <a:off x="6227762" y="2924175"/>
            <a:ext cx="590550" cy="539750"/>
            <a:chOff x="3832" y="1842"/>
            <a:chExt cx="372" cy="340"/>
          </a:xfrm>
        </p:grpSpPr>
        <p:cxnSp>
          <p:nvCxnSpPr>
            <p:cNvPr id="13381" name="直接连接符 28865"/>
            <p:cNvCxnSpPr/>
            <p:nvPr>
              <p:custDataLst>
                <p:tags r:id="rId42"/>
              </p:custDataLst>
            </p:nvPr>
          </p:nvCxnSpPr>
          <p:spPr>
            <a:xfrm flipH="1" flipV="1">
              <a:off x="3832" y="1842"/>
              <a:ext cx="36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  <p:cxnSp>
          <p:nvCxnSpPr>
            <p:cNvPr id="13382" name="直接连接符 28866"/>
            <p:cNvCxnSpPr/>
            <p:nvPr>
              <p:custDataLst>
                <p:tags r:id="rId43"/>
              </p:custDataLst>
            </p:nvPr>
          </p:nvCxnSpPr>
          <p:spPr>
            <a:xfrm flipH="1" flipV="1">
              <a:off x="3947" y="2181"/>
              <a:ext cx="2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</a:ln>
          </p:spPr>
        </p:cxnSp>
      </p:grpSp>
      <p:sp>
        <p:nvSpPr>
          <p:cNvPr id="13383" name="椭圆形标注 28867"/>
          <p:cNvSpPr/>
          <p:nvPr>
            <p:custDataLst>
              <p:tags r:id="rId13"/>
            </p:custDataLst>
          </p:nvPr>
        </p:nvSpPr>
        <p:spPr>
          <a:xfrm>
            <a:off x="6443662" y="5445125"/>
            <a:ext cx="1873250" cy="792162"/>
          </a:xfrm>
          <a:prstGeom prst="wedgeEllipseCallout">
            <a:avLst>
              <a:gd name="adj1" fmla="val 28222"/>
              <a:gd name="adj2" fmla="val -97894"/>
            </a:avLst>
          </a:prstGeom>
          <a:solidFill>
            <a:srgbClr val="BBE0E3"/>
          </a:solidFill>
          <a:ln>
            <a:solidFill>
              <a:srgbClr val="3D8F95"/>
            </a:solidFill>
            <a:round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algn="ctr" eaLnBrk="1" hangingPunct="1"/>
            <a:r>
              <a:rPr lang="zh-CN" altLang="en-US">
                <a:solidFill>
                  <a:schemeClr val="tx2"/>
                </a:solidFill>
                <a:latin typeface="Arial" pitchFamily="34" charset="0"/>
              </a:rPr>
              <a:t>虚像用虚线</a:t>
            </a:r>
          </a:p>
        </p:txBody>
      </p:sp>
      <p:grpSp>
        <p:nvGrpSpPr>
          <p:cNvPr id="13384" name="组合 28868"/>
          <p:cNvGrpSpPr/>
          <p:nvPr>
            <p:custDataLst>
              <p:tags r:id="rId14"/>
            </p:custDataLst>
          </p:nvPr>
        </p:nvGrpSpPr>
        <p:grpSpPr>
          <a:xfrm>
            <a:off x="1263650" y="1863725"/>
            <a:ext cx="2130425" cy="1936750"/>
            <a:chOff x="796" y="1174"/>
            <a:chExt cx="1342" cy="1220"/>
          </a:xfrm>
        </p:grpSpPr>
        <p:cxnSp>
          <p:nvCxnSpPr>
            <p:cNvPr id="13385" name="直接连接符 28869"/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1115" y="1174"/>
              <a:ext cx="1018" cy="1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86" name="直接连接符 28870"/>
            <p:cNvCxnSpPr/>
            <p:nvPr>
              <p:custDataLst>
                <p:tags r:id="rId37"/>
              </p:custDataLst>
            </p:nvPr>
          </p:nvCxnSpPr>
          <p:spPr>
            <a:xfrm flipH="1" flipV="1">
              <a:off x="796" y="1504"/>
              <a:ext cx="1342" cy="8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87" name="直接连接符 28871"/>
            <p:cNvCxnSpPr/>
            <p:nvPr>
              <p:custDataLst>
                <p:tags r:id="rId38"/>
              </p:custDataLst>
            </p:nvPr>
          </p:nvCxnSpPr>
          <p:spPr>
            <a:xfrm rot="5940000">
              <a:off x="1430" y="1418"/>
              <a:ext cx="1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88" name="直接连接符 28872"/>
            <p:cNvCxnSpPr/>
            <p:nvPr>
              <p:custDataLst>
                <p:tags r:id="rId39"/>
              </p:custDataLst>
            </p:nvPr>
          </p:nvCxnSpPr>
          <p:spPr>
            <a:xfrm rot="16140000" flipV="1">
              <a:off x="1319" y="1520"/>
              <a:ext cx="111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89" name="直接连接符 28873"/>
            <p:cNvCxnSpPr/>
            <p:nvPr>
              <p:custDataLst>
                <p:tags r:id="rId40"/>
              </p:custDataLst>
            </p:nvPr>
          </p:nvCxnSpPr>
          <p:spPr>
            <a:xfrm rot="16140000" flipV="1">
              <a:off x="1061" y="1758"/>
              <a:ext cx="11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  <p:cxnSp>
          <p:nvCxnSpPr>
            <p:cNvPr id="13390" name="直接连接符 28874"/>
            <p:cNvCxnSpPr/>
            <p:nvPr>
              <p:custDataLst>
                <p:tags r:id="rId41"/>
              </p:custDataLst>
            </p:nvPr>
          </p:nvCxnSpPr>
          <p:spPr>
            <a:xfrm rot="5940000">
              <a:off x="1151" y="1659"/>
              <a:ext cx="1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</p:cxnSp>
      </p:grpSp>
      <p:sp>
        <p:nvSpPr>
          <p:cNvPr id="13391" name="文本框 28875"/>
          <p:cNvSpPr/>
          <p:nvPr>
            <p:custDataLst>
              <p:tags r:id="rId15"/>
            </p:custDataLst>
          </p:nvPr>
        </p:nvSpPr>
        <p:spPr>
          <a:xfrm>
            <a:off x="3563938" y="3573462"/>
            <a:ext cx="471488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3600"/>
              <a:t>s</a:t>
            </a:r>
            <a:endParaRPr lang="en-US" altLang="zh-CN" sz="3600" baseline="-25000"/>
          </a:p>
        </p:txBody>
      </p:sp>
      <p:grpSp>
        <p:nvGrpSpPr>
          <p:cNvPr id="13392" name="组合 28876"/>
          <p:cNvGrpSpPr/>
          <p:nvPr>
            <p:custDataLst>
              <p:tags r:id="rId16"/>
            </p:custDataLst>
          </p:nvPr>
        </p:nvGrpSpPr>
        <p:grpSpPr>
          <a:xfrm>
            <a:off x="3294062" y="3794125"/>
            <a:ext cx="228600" cy="1211262"/>
            <a:chOff x="2075" y="2390"/>
            <a:chExt cx="144" cy="763"/>
          </a:xfrm>
        </p:grpSpPr>
        <p:grpSp>
          <p:nvGrpSpPr>
            <p:cNvPr id="13393" name="组合 28877"/>
            <p:cNvGrpSpPr/>
            <p:nvPr>
              <p:custDataLst>
                <p:tags r:id="rId27"/>
              </p:custDataLst>
            </p:nvPr>
          </p:nvGrpSpPr>
          <p:grpSpPr>
            <a:xfrm>
              <a:off x="2075" y="2390"/>
              <a:ext cx="144" cy="763"/>
              <a:chOff x="2699" y="2486"/>
              <a:chExt cx="144" cy="763"/>
            </a:xfrm>
          </p:grpSpPr>
          <p:sp>
            <p:nvSpPr>
              <p:cNvPr id="13394" name="矩形 2887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699" y="2727"/>
                <a:ext cx="144" cy="522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lin ang="5400000" scaled="1"/>
              </a:gradFill>
              <a:ln w="28575"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3395" name="椭圆 28879"/>
              <p:cNvSpPr/>
              <p:nvPr>
                <p:custDataLst>
                  <p:tags r:id="rId35"/>
                </p:custDataLst>
              </p:nvPr>
            </p:nvSpPr>
            <p:spPr>
              <a:xfrm>
                <a:off x="2723" y="2486"/>
                <a:ext cx="85" cy="24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</p:grpSp>
        <p:sp>
          <p:nvSpPr>
            <p:cNvPr id="13396" name="椭圆 28880"/>
            <p:cNvSpPr/>
            <p:nvPr>
              <p:custDataLst>
                <p:tags r:id="rId28"/>
              </p:custDataLst>
            </p:nvPr>
          </p:nvSpPr>
          <p:spPr>
            <a:xfrm>
              <a:off x="2111" y="2415"/>
              <a:ext cx="65" cy="22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97" name="椭圆 28881"/>
            <p:cNvSpPr/>
            <p:nvPr>
              <p:custDataLst>
                <p:tags r:id="rId29"/>
              </p:custDataLst>
            </p:nvPr>
          </p:nvSpPr>
          <p:spPr>
            <a:xfrm>
              <a:off x="2114" y="2411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98" name="椭圆 28882"/>
            <p:cNvSpPr/>
            <p:nvPr>
              <p:custDataLst>
                <p:tags r:id="rId30"/>
              </p:custDataLst>
            </p:nvPr>
          </p:nvSpPr>
          <p:spPr>
            <a:xfrm>
              <a:off x="2114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399" name="椭圆 28883"/>
            <p:cNvSpPr/>
            <p:nvPr>
              <p:custDataLst>
                <p:tags r:id="rId31"/>
              </p:custDataLst>
            </p:nvPr>
          </p:nvSpPr>
          <p:spPr>
            <a:xfrm>
              <a:off x="2114" y="2494"/>
              <a:ext cx="35" cy="4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400" name="椭圆 28884"/>
            <p:cNvSpPr/>
            <p:nvPr>
              <p:custDataLst>
                <p:tags r:id="rId32"/>
              </p:custDataLst>
            </p:nvPr>
          </p:nvSpPr>
          <p:spPr>
            <a:xfrm>
              <a:off x="2149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prstClr val="black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3401" name="椭圆 28885"/>
            <p:cNvSpPr/>
            <p:nvPr>
              <p:custDataLst>
                <p:tags r:id="rId33"/>
              </p:custDataLst>
            </p:nvPr>
          </p:nvSpPr>
          <p:spPr>
            <a:xfrm>
              <a:off x="2149" y="2452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  <p:grpSp>
        <p:nvGrpSpPr>
          <p:cNvPr id="13402" name="组合 28886"/>
          <p:cNvGrpSpPr/>
          <p:nvPr>
            <p:custDataLst>
              <p:tags r:id="rId17"/>
            </p:custDataLst>
          </p:nvPr>
        </p:nvGrpSpPr>
        <p:grpSpPr>
          <a:xfrm>
            <a:off x="755650" y="1412875"/>
            <a:ext cx="722312" cy="688975"/>
            <a:chOff x="476" y="890"/>
            <a:chExt cx="455" cy="434"/>
          </a:xfrm>
        </p:grpSpPr>
        <p:grpSp>
          <p:nvGrpSpPr>
            <p:cNvPr id="13403" name="组合 28887"/>
            <p:cNvGrpSpPr/>
            <p:nvPr>
              <p:custDataLst>
                <p:tags r:id="rId19"/>
              </p:custDataLst>
            </p:nvPr>
          </p:nvGrpSpPr>
          <p:grpSpPr>
            <a:xfrm rot="20400000" flipH="1">
              <a:off x="608" y="1042"/>
              <a:ext cx="323" cy="282"/>
              <a:chOff x="1672" y="960"/>
              <a:chExt cx="1496" cy="1749"/>
            </a:xfrm>
          </p:grpSpPr>
          <p:sp>
            <p:nvSpPr>
              <p:cNvPr id="13404" name="任意多边形 28888"/>
              <p:cNvSpPr/>
              <p:nvPr>
                <p:custDataLst>
                  <p:tags r:id="rId21"/>
                </p:custDataLst>
              </p:nvPr>
            </p:nvSpPr>
            <p:spPr>
              <a:xfrm rot="1740000">
                <a:off x="1968" y="1488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</p:spPr>
          </p:sp>
          <p:sp>
            <p:nvSpPr>
              <p:cNvPr id="13405" name="任意多边形 28889"/>
              <p:cNvSpPr/>
              <p:nvPr>
                <p:custDataLst>
                  <p:tags r:id="rId22"/>
                </p:custDataLst>
              </p:nvPr>
            </p:nvSpPr>
            <p:spPr>
              <a:xfrm rot="20760000" flipV="1">
                <a:off x="1872" y="2256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</a:ln>
            </p:spPr>
          </p:sp>
          <p:sp>
            <p:nvSpPr>
              <p:cNvPr id="13406" name="任意多边形 28890"/>
              <p:cNvSpPr/>
              <p:nvPr>
                <p:custDataLst>
                  <p:tags r:id="rId23"/>
                </p:custDataLst>
              </p:nvPr>
            </p:nvSpPr>
            <p:spPr>
              <a:xfrm rot="18120000" flipV="1">
                <a:off x="1326" y="1704"/>
                <a:ext cx="1345" cy="66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407" name="任意多边形 28891"/>
              <p:cNvSpPr/>
              <p:nvPr>
                <p:custDataLst>
                  <p:tags r:id="rId24"/>
                </p:custDataLst>
              </p:nvPr>
            </p:nvSpPr>
            <p:spPr>
              <a:xfrm rot="1740000">
                <a:off x="2064" y="1440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000000"/>
              </a:solidFill>
              <a:ln w="38100">
                <a:solidFill>
                  <a:prstClr val="black"/>
                </a:solidFill>
                <a:round/>
              </a:ln>
            </p:spPr>
          </p:sp>
          <p:sp>
            <p:nvSpPr>
              <p:cNvPr id="13408" name="椭圆 28892"/>
              <p:cNvSpPr/>
              <p:nvPr>
                <p:custDataLst>
                  <p:tags r:id="rId25"/>
                </p:custDataLst>
              </p:nvPr>
            </p:nvSpPr>
            <p:spPr>
              <a:xfrm rot="780000">
                <a:off x="1719" y="1350"/>
                <a:ext cx="480" cy="124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prstClr val="black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3409" name="任意多边形 28893"/>
              <p:cNvSpPr/>
              <p:nvPr>
                <p:custDataLst>
                  <p:tags r:id="rId26"/>
                </p:custDataLst>
              </p:nvPr>
            </p:nvSpPr>
            <p:spPr>
              <a:xfrm>
                <a:off x="2064" y="960"/>
                <a:ext cx="144" cy="312"/>
              </a:xfrm>
              <a:custGeom>
                <a:avLst/>
                <a:gdLst/>
                <a:ahLst/>
                <a:cxnLst/>
                <a:rect l="0" t="0" r="0" b="0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>
                <a:solidFill>
                  <a:prstClr val="black"/>
                </a:solidFill>
                <a:round/>
              </a:ln>
            </p:spPr>
          </p:sp>
        </p:grpSp>
        <p:sp>
          <p:nvSpPr>
            <p:cNvPr id="13410" name="任意多边形 28894"/>
            <p:cNvSpPr/>
            <p:nvPr>
              <p:custDataLst>
                <p:tags r:id="rId20"/>
              </p:custDataLst>
            </p:nvPr>
          </p:nvSpPr>
          <p:spPr>
            <a:xfrm flipH="1">
              <a:off x="476" y="890"/>
              <a:ext cx="417" cy="170"/>
            </a:xfrm>
            <a:custGeom>
              <a:avLst/>
              <a:gdLst/>
              <a:ahLst/>
              <a:cxnLst/>
              <a:rect l="0" t="0" r="0" b="0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prstClr val="black"/>
              </a:solidFill>
              <a:round/>
            </a:ln>
          </p:spPr>
        </p:sp>
      </p:grpSp>
      <p:pic>
        <p:nvPicPr>
          <p:cNvPr id="13411" name="Picture 9" descr="E:\李燃\教师教学用书\2012人教教师用书项目\ppt\物理\图标.png"/>
          <p:cNvPicPr/>
          <p:nvPr>
            <p:custDataLst>
              <p:tags r:id="rId18"/>
            </p:custDataLst>
          </p:nvPr>
        </p:nvPicPr>
        <p:blipFill>
          <a:blip r:embed="rId10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290863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  <p:bldP spid="13333" grpId="0"/>
      <p:bldP spid="13334" grpId="0"/>
      <p:bldP spid="13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900" y="549275"/>
            <a:ext cx="2052638" cy="5746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4338" name="TextBox 14"/>
          <p:cNvSpPr/>
          <p:nvPr>
            <p:custDataLst>
              <p:tags r:id="rId2"/>
            </p:custDataLst>
          </p:nvPr>
        </p:nvSpPr>
        <p:spPr>
          <a:xfrm>
            <a:off x="311150" y="604838"/>
            <a:ext cx="1838325" cy="461962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微软雅黑" charset="-122"/>
                <a:ea typeface="微软雅黑"/>
              </a:rPr>
              <a:t>知识拓展</a:t>
            </a:r>
          </a:p>
        </p:txBody>
      </p:sp>
      <p:sp>
        <p:nvSpPr>
          <p:cNvPr id="14339" name="TextBox 71"/>
          <p:cNvSpPr/>
          <p:nvPr>
            <p:custDataLst>
              <p:tags r:id="rId3"/>
            </p:custDataLst>
          </p:nvPr>
        </p:nvSpPr>
        <p:spPr>
          <a:xfrm>
            <a:off x="2279650" y="549275"/>
            <a:ext cx="5903912" cy="73660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>
                <a:latin typeface="微软雅黑" charset="-122"/>
                <a:ea typeface="微软雅黑"/>
              </a:rPr>
              <a:t>2.</a:t>
            </a:r>
            <a:r>
              <a:rPr lang="zh-CN" altLang="en-US">
                <a:latin typeface="微软雅黑" charset="-122"/>
                <a:ea typeface="微软雅黑"/>
              </a:rPr>
              <a:t>实像与虚像的区别</a:t>
            </a:r>
            <a:endParaRPr lang="en-US" altLang="zh-CN">
              <a:latin typeface="微软雅黑" charset="-122"/>
              <a:ea typeface="微软雅黑"/>
            </a:endParaRPr>
          </a:p>
        </p:txBody>
      </p:sp>
      <p:graphicFrame>
        <p:nvGraphicFramePr>
          <p:cNvPr id="14340" name="表格 1"/>
          <p:cNvGraphicFramePr/>
          <p:nvPr>
            <p:custDataLst>
              <p:tags r:id="rId4"/>
            </p:custDataLst>
          </p:nvPr>
        </p:nvGraphicFramePr>
        <p:xfrm>
          <a:off x="1066800" y="1436688"/>
          <a:ext cx="6692900" cy="3985266"/>
        </p:xfrm>
        <a:graphic>
          <a:graphicData uri="http://schemas.openxmlformats.org/drawingml/2006/table">
            <a:tbl>
              <a:tblPr/>
              <a:tblGrid>
                <a:gridCol w="1928812"/>
                <a:gridCol w="2120900"/>
                <a:gridCol w="2643188"/>
              </a:tblGrid>
              <a:tr h="3651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endParaRPr lang="zh-CN" altLang="en-US" sz="1800">
                        <a:latin typeface="微软雅黑" charset="-122"/>
                        <a:ea typeface="微软雅黑"/>
                      </a:endParaRP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1800">
                          <a:latin typeface="微软雅黑" charset="-122"/>
                          <a:ea typeface="微软雅黑"/>
                        </a:rPr>
                        <a:t>成像原理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1800">
                          <a:latin typeface="微软雅黑" charset="-122"/>
                          <a:ea typeface="微软雅黑"/>
                        </a:rPr>
                        <a:t>承接方式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18097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 b="0">
                          <a:latin typeface="微软雅黑" charset="-122"/>
                          <a:ea typeface="微软雅黑"/>
                        </a:rPr>
                        <a:t>实像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>
                          <a:latin typeface="微软雅黑" charset="-122"/>
                          <a:ea typeface="微软雅黑"/>
                        </a:rPr>
                        <a:t>实际光线的会聚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>
                          <a:latin typeface="微软雅黑" charset="-122"/>
                          <a:ea typeface="微软雅黑"/>
                        </a:rPr>
                        <a:t>实像既可以用光屏承接，也可以用眼睛直接观看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CBECDE"/>
                    </a:solidFill>
                  </a:tcPr>
                </a:tc>
              </a:tr>
              <a:tr h="18097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 b="0">
                          <a:latin typeface="微软雅黑" charset="-122"/>
                          <a:ea typeface="微软雅黑"/>
                        </a:rPr>
                        <a:t>虚像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>
                          <a:latin typeface="微软雅黑" charset="-122"/>
                          <a:ea typeface="微软雅黑"/>
                        </a:rPr>
                        <a:t>光线反向延长后相交所成的像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2400">
                          <a:latin typeface="微软雅黑" charset="-122"/>
                          <a:ea typeface="微软雅黑"/>
                        </a:rPr>
                        <a:t>虚像能用眼睛直接观看，但不能用光屏承接</a:t>
                      </a:r>
                    </a:p>
                  </a:txBody>
                  <a:tcPr marL="91447" marR="91447" marT="45723" marB="45723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72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2"/>
          <p:cNvSpPr/>
          <p:nvPr>
            <p:custDataLst>
              <p:tags r:id="rId1"/>
            </p:custDataLst>
          </p:nvPr>
        </p:nvSpPr>
        <p:spPr>
          <a:xfrm>
            <a:off x="476250" y="1133475"/>
            <a:ext cx="7704138" cy="175260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457200" eaLnBrk="1" hangingPunct="1">
              <a:lnSpc>
                <a:spcPct val="150000"/>
              </a:lnSpc>
            </a:pPr>
            <a:r>
              <a:rPr lang="en-US" altLang="zh-CN" sz="2400">
                <a:ea typeface="微软雅黑"/>
              </a:rPr>
              <a:t>1.</a:t>
            </a:r>
            <a:r>
              <a:rPr lang="zh-CN" altLang="zh-CN" sz="2400">
                <a:ea typeface="微软雅黑"/>
              </a:rPr>
              <a:t>如图所示，</a:t>
            </a:r>
            <a:r>
              <a:rPr lang="en-US" altLang="zh-CN" sz="2400" i="1">
                <a:ea typeface="微软雅黑"/>
              </a:rPr>
              <a:t>AB</a:t>
            </a:r>
            <a:r>
              <a:rPr lang="zh-CN" altLang="zh-CN" sz="2400">
                <a:ea typeface="微软雅黑"/>
              </a:rPr>
              <a:t>、</a:t>
            </a:r>
            <a:r>
              <a:rPr lang="en-US" altLang="zh-CN" sz="2400" i="1">
                <a:ea typeface="微软雅黑"/>
              </a:rPr>
              <a:t>CD</a:t>
            </a:r>
            <a:r>
              <a:rPr lang="zh-CN" altLang="zh-CN" sz="2400">
                <a:ea typeface="微软雅黑"/>
              </a:rPr>
              <a:t>是发光点</a:t>
            </a:r>
            <a:r>
              <a:rPr lang="en-US" altLang="zh-CN" sz="2400" i="1">
                <a:ea typeface="微软雅黑"/>
              </a:rPr>
              <a:t>S</a:t>
            </a:r>
            <a:r>
              <a:rPr lang="zh-CN" altLang="zh-CN" sz="2400">
                <a:ea typeface="微软雅黑"/>
              </a:rPr>
              <a:t>发出经平面镜反射后的两条光线，请在图中画出光路，确定发光点</a:t>
            </a:r>
            <a:r>
              <a:rPr lang="en-US" altLang="zh-CN" sz="2400" i="1">
                <a:ea typeface="微软雅黑"/>
              </a:rPr>
              <a:t>S</a:t>
            </a:r>
            <a:r>
              <a:rPr lang="zh-CN" altLang="zh-CN" sz="2400">
                <a:ea typeface="微软雅黑"/>
              </a:rPr>
              <a:t>的位置和它经平面镜所成的像</a:t>
            </a:r>
            <a:r>
              <a:rPr lang="en-US" altLang="zh-CN" sz="2400" i="1">
                <a:ea typeface="微软雅黑"/>
              </a:rPr>
              <a:t>S</a:t>
            </a:r>
            <a:r>
              <a:rPr lang="en-US" altLang="zh-CN" sz="2400">
                <a:ea typeface="微软雅黑"/>
              </a:rPr>
              <a:t>′.</a:t>
            </a:r>
            <a:endParaRPr lang="zh-CN" altLang="zh-CN" sz="2400">
              <a:ea typeface="微软雅黑"/>
            </a:endParaRPr>
          </a:p>
        </p:txBody>
      </p:sp>
      <p:pic>
        <p:nvPicPr>
          <p:cNvPr id="15362" name="Picture 4" descr="C:\Users\lenovo\Desktop\转WORD\F160.TIF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62762" y="2641600"/>
            <a:ext cx="1360488" cy="185420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5363" name="Picture 5" descr="C:\Users\lenovo\Desktop\转WORD\F161.TIF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79550" y="3436938"/>
            <a:ext cx="3929062" cy="235743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5364" name="Picture 7"/>
          <p:cNvPicPr/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2412" y="279400"/>
            <a:ext cx="2052638" cy="5746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5365" name="TextBox 5"/>
          <p:cNvSpPr/>
          <p:nvPr>
            <p:custDataLst>
              <p:tags r:id="rId5"/>
            </p:custDataLst>
          </p:nvPr>
        </p:nvSpPr>
        <p:spPr>
          <a:xfrm>
            <a:off x="431800" y="323850"/>
            <a:ext cx="1619250" cy="523875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>
                <a:solidFill>
                  <a:srgbClr val="FF0000"/>
                </a:solidFill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68966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/>
          <p:nvPr>
            <p:custDataLst>
              <p:tags r:id="rId1"/>
            </p:custDataLst>
          </p:nvPr>
        </p:nvSpPr>
        <p:spPr>
          <a:xfrm>
            <a:off x="206375" y="773112"/>
            <a:ext cx="7848600" cy="230663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457200">
              <a:lnSpc>
                <a:spcPct val="150000"/>
              </a:lnSpc>
            </a:pPr>
            <a:r>
              <a:rPr lang="en-US" altLang="zh-CN" sz="2400">
                <a:ea typeface="微软雅黑"/>
              </a:rPr>
              <a:t>2.</a:t>
            </a:r>
            <a:r>
              <a:rPr lang="zh-CN" altLang="zh-CN" sz="2400">
                <a:ea typeface="微软雅黑"/>
              </a:rPr>
              <a:t>如图，把一个高</a:t>
            </a:r>
            <a:r>
              <a:rPr lang="en-US" altLang="zh-CN" sz="2400">
                <a:ea typeface="微软雅黑"/>
              </a:rPr>
              <a:t>0.8 m</a:t>
            </a:r>
            <a:r>
              <a:rPr lang="zh-CN" altLang="zh-CN" sz="2400">
                <a:ea typeface="微软雅黑"/>
              </a:rPr>
              <a:t>的平面镜竖直放置，将身高</a:t>
            </a:r>
            <a:r>
              <a:rPr lang="en-US" altLang="zh-CN" sz="2400">
                <a:ea typeface="微软雅黑"/>
              </a:rPr>
              <a:t>1.6 m</a:t>
            </a:r>
            <a:r>
              <a:rPr lang="zh-CN" altLang="zh-CN" sz="2400">
                <a:ea typeface="微软雅黑"/>
              </a:rPr>
              <a:t>的小丑以</a:t>
            </a:r>
            <a:r>
              <a:rPr lang="en-US" altLang="zh-CN" sz="2400">
                <a:ea typeface="微软雅黑"/>
              </a:rPr>
              <a:t>2 m/s</a:t>
            </a:r>
            <a:r>
              <a:rPr lang="zh-CN" altLang="zh-CN" sz="2400">
                <a:ea typeface="微软雅黑"/>
              </a:rPr>
              <a:t>的速度沿垂直于平面镜的方向远离平面镜移动，那么他在镜中的像高度为</a:t>
            </a:r>
            <a:r>
              <a:rPr lang="en-US" altLang="zh-CN" sz="2400">
                <a:ea typeface="微软雅黑"/>
              </a:rPr>
              <a:t>________m</a:t>
            </a:r>
            <a:r>
              <a:rPr lang="zh-CN" altLang="zh-CN" sz="2400">
                <a:ea typeface="微软雅黑"/>
              </a:rPr>
              <a:t>，以</a:t>
            </a:r>
            <a:r>
              <a:rPr lang="en-US" altLang="zh-CN" sz="2400">
                <a:ea typeface="微软雅黑"/>
              </a:rPr>
              <a:t>________m/s</a:t>
            </a:r>
            <a:r>
              <a:rPr lang="zh-CN" altLang="zh-CN" sz="2400">
                <a:ea typeface="微软雅黑"/>
              </a:rPr>
              <a:t>的速度远离平面镜</a:t>
            </a:r>
            <a:r>
              <a:rPr lang="en-US" altLang="zh-CN" sz="2400">
                <a:ea typeface="微软雅黑"/>
              </a:rPr>
              <a:t>.</a:t>
            </a:r>
            <a:endParaRPr lang="zh-CN" altLang="zh-CN" sz="2400">
              <a:ea typeface="微软雅黑"/>
            </a:endParaRPr>
          </a:p>
        </p:txBody>
      </p:sp>
      <p:pic>
        <p:nvPicPr>
          <p:cNvPr id="16386" name="Picture 4" descr="C:\Users\lenovo\Desktop\转WORD\F133.TIF"/>
          <p:cNvPicPr/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23088" y="2095500"/>
            <a:ext cx="1504950" cy="1935162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6387" name="矩形 1"/>
          <p:cNvSpPr/>
          <p:nvPr>
            <p:custDataLst>
              <p:tags r:id="rId3"/>
            </p:custDataLst>
          </p:nvPr>
        </p:nvSpPr>
        <p:spPr>
          <a:xfrm>
            <a:off x="-227012" y="3287712"/>
            <a:ext cx="8281988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457200">
              <a:lnSpc>
                <a:spcPct val="150000"/>
              </a:lnSpc>
            </a:pPr>
            <a:r>
              <a:rPr lang="en-US" altLang="zh-CN" sz="2400">
                <a:latin typeface="微软雅黑" charset="-122"/>
                <a:ea typeface="微软雅黑"/>
              </a:rPr>
              <a:t>3.</a:t>
            </a:r>
            <a:r>
              <a:rPr lang="zh-CN" altLang="zh-CN" sz="2400">
                <a:latin typeface="微软雅黑" charset="-122"/>
                <a:ea typeface="微软雅黑"/>
              </a:rPr>
              <a:t>如图所示，请画出物体</a:t>
            </a:r>
            <a:r>
              <a:rPr lang="en-US" altLang="zh-CN" sz="2400" i="1">
                <a:latin typeface="微软雅黑" charset="-122"/>
                <a:ea typeface="微软雅黑"/>
              </a:rPr>
              <a:t>AB</a:t>
            </a:r>
            <a:r>
              <a:rPr lang="zh-CN" altLang="zh-CN" sz="2400">
                <a:latin typeface="微软雅黑" charset="-122"/>
                <a:ea typeface="微软雅黑"/>
              </a:rPr>
              <a:t>在平面镜中的像</a:t>
            </a:r>
            <a:r>
              <a:rPr lang="en-US" altLang="zh-CN" sz="2400">
                <a:latin typeface="微软雅黑" charset="-122"/>
                <a:ea typeface="微软雅黑"/>
              </a:rPr>
              <a:t>.</a:t>
            </a:r>
            <a:endParaRPr lang="zh-CN" altLang="en-US" sz="2400">
              <a:latin typeface="微软雅黑" charset="-122"/>
              <a:ea typeface="微软雅黑"/>
            </a:endParaRPr>
          </a:p>
        </p:txBody>
      </p:sp>
      <p:pic>
        <p:nvPicPr>
          <p:cNvPr id="16388" name="Picture 5" descr="C:\Users\lenovo\Desktop\转WORD\DF126.TIF"/>
          <p:cNvPicPr/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064000" y="4256088"/>
            <a:ext cx="1239838" cy="18621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6389" name="矩形 3"/>
          <p:cNvSpPr/>
          <p:nvPr>
            <p:custDataLst>
              <p:tags r:id="rId5"/>
            </p:custDataLst>
          </p:nvPr>
        </p:nvSpPr>
        <p:spPr>
          <a:xfrm>
            <a:off x="4797425" y="1898650"/>
            <a:ext cx="569912" cy="461962"/>
          </a:xfrm>
          <a:prstGeom prst="rect">
            <a:avLst/>
          </a:prstGeom>
          <a:noFill/>
          <a:ln>
            <a:noFill/>
            <a:bevel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en-US" altLang="zh-CN" sz="2400">
                <a:solidFill>
                  <a:srgbClr val="FF00FF"/>
                </a:solidFill>
                <a:ea typeface="微软雅黑"/>
              </a:rPr>
              <a:t>1.6</a:t>
            </a:r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390" name="矩形 4"/>
          <p:cNvSpPr/>
          <p:nvPr>
            <p:custDataLst>
              <p:tags r:id="rId6"/>
            </p:custDataLst>
          </p:nvPr>
        </p:nvSpPr>
        <p:spPr>
          <a:xfrm>
            <a:off x="792162" y="2438400"/>
            <a:ext cx="339725" cy="461962"/>
          </a:xfrm>
          <a:prstGeom prst="rect">
            <a:avLst/>
          </a:prstGeom>
          <a:noFill/>
          <a:ln>
            <a:noFill/>
            <a:bevel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en-US" altLang="zh-CN" sz="2400">
                <a:solidFill>
                  <a:srgbClr val="FF00FF"/>
                </a:solidFill>
                <a:ea typeface="微软雅黑"/>
              </a:rPr>
              <a:t>2</a:t>
            </a:r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6391" name="Picture 6" descr="C:\Users\lenovo\Desktop\转WORD\DF127.TIF"/>
          <p:cNvPicPr/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2162" y="4344988"/>
            <a:ext cx="2159000" cy="177323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6392" name="Picture 7"/>
          <p:cNvPicPr/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6375" y="233362"/>
            <a:ext cx="2052638" cy="5746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6393" name="TextBox 9"/>
          <p:cNvSpPr/>
          <p:nvPr>
            <p:custDataLst>
              <p:tags r:id="rId9"/>
            </p:custDataLst>
          </p:nvPr>
        </p:nvSpPr>
        <p:spPr>
          <a:xfrm>
            <a:off x="296862" y="279400"/>
            <a:ext cx="1709738" cy="52228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>
                <a:solidFill>
                  <a:srgbClr val="FF0000"/>
                </a:solidFill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41556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100"/>
          <p:cNvPicPr/>
          <p:nvPr>
            <p:custDataLst>
              <p:tags r:id="rId1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250825" y="1412875"/>
            <a:ext cx="2736850" cy="2447925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7411" name="图片 4102" descr="u=2019496404,1047607947&amp;fm=52&amp;gp=0"/>
          <p:cNvPicPr/>
          <p:nvPr>
            <p:custDataLst>
              <p:tags r:id="rId2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3059112" y="1412875"/>
            <a:ext cx="2808288" cy="245268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7412" name="图片 4104"/>
          <p:cNvPicPr/>
          <p:nvPr>
            <p:custDataLst>
              <p:tags r:id="rId3"/>
            </p:custDataLst>
          </p:nvPr>
        </p:nvPicPr>
        <p:blipFill>
          <a:blip r:embed="rId59"/>
          <a:stretch>
            <a:fillRect/>
          </a:stretch>
        </p:blipFill>
        <p:spPr>
          <a:xfrm>
            <a:off x="250825" y="3933825"/>
            <a:ext cx="2736850" cy="2519362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7413" name="图片 4108" descr="6666"/>
          <p:cNvPicPr/>
          <p:nvPr>
            <p:custDataLst>
              <p:tags r:id="rId4"/>
            </p:custDataLst>
          </p:nvPr>
        </p:nvPicPr>
        <p:blipFill>
          <a:blip r:embed="rId60"/>
          <a:stretch>
            <a:fillRect/>
          </a:stretch>
        </p:blipFill>
        <p:spPr>
          <a:xfrm>
            <a:off x="5940425" y="1412875"/>
            <a:ext cx="2879725" cy="2435225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7414" name="Picture 9" descr="E:\李燃\教师教学用书\2012人教教师用书项目\ppt\物理\图标.png"/>
          <p:cNvPicPr/>
          <p:nvPr>
            <p:custDataLst>
              <p:tags r:id="rId5"/>
            </p:custDataLst>
          </p:nvPr>
        </p:nvPicPr>
        <p:blipFill>
          <a:blip r:embed="rId6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7415" name="Text Box 23"/>
          <p:cNvSpPr/>
          <p:nvPr>
            <p:custDataLst>
              <p:tags r:id="rId6"/>
            </p:custDataLst>
          </p:nvPr>
        </p:nvSpPr>
        <p:spPr>
          <a:xfrm>
            <a:off x="611188" y="447675"/>
            <a:ext cx="7056438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66CC"/>
                </a:solidFill>
                <a:latin typeface="宋体" pitchFamily="2" charset="-122"/>
                <a:ea typeface="微软雅黑"/>
              </a:rPr>
              <a:t>四、平面镜的应用</a:t>
            </a:r>
            <a:r>
              <a:rPr lang="en-US" altLang="zh-CN" sz="3600">
                <a:solidFill>
                  <a:srgbClr val="0066CC"/>
                </a:solidFill>
                <a:latin typeface="宋体" pitchFamily="2" charset="-122"/>
                <a:ea typeface="微软雅黑"/>
              </a:rPr>
              <a:t>—</a:t>
            </a:r>
            <a:r>
              <a:rPr lang="en-US" altLang="zh-CN" sz="3600">
                <a:solidFill>
                  <a:srgbClr val="FF0000"/>
                </a:solidFill>
                <a:latin typeface="宋体" pitchFamily="2" charset="-122"/>
                <a:ea typeface="微软雅黑"/>
              </a:rPr>
              <a:t>1.</a:t>
            </a:r>
            <a:r>
              <a:rPr lang="zh-CN" altLang="en-US" sz="3600">
                <a:solidFill>
                  <a:srgbClr val="FF0000"/>
                </a:solidFill>
                <a:latin typeface="宋体" pitchFamily="2" charset="-122"/>
                <a:ea typeface="微软雅黑"/>
              </a:rPr>
              <a:t>成像</a:t>
            </a:r>
          </a:p>
        </p:txBody>
      </p:sp>
      <p:grpSp>
        <p:nvGrpSpPr>
          <p:cNvPr id="17416" name="组合 42017"/>
          <p:cNvGrpSpPr/>
          <p:nvPr>
            <p:custDataLst>
              <p:tags r:id="rId7"/>
            </p:custDataLst>
          </p:nvPr>
        </p:nvGrpSpPr>
        <p:grpSpPr>
          <a:xfrm>
            <a:off x="3486150" y="4194175"/>
            <a:ext cx="2159000" cy="2100262"/>
            <a:chOff x="3220" y="1224"/>
            <a:chExt cx="2540" cy="2495"/>
          </a:xfrm>
        </p:grpSpPr>
        <p:grpSp>
          <p:nvGrpSpPr>
            <p:cNvPr id="17417" name="组合 42018"/>
            <p:cNvGrpSpPr/>
            <p:nvPr>
              <p:custDataLst>
                <p:tags r:id="rId34"/>
              </p:custDataLst>
            </p:nvPr>
          </p:nvGrpSpPr>
          <p:grpSpPr>
            <a:xfrm>
              <a:off x="3220" y="1224"/>
              <a:ext cx="2540" cy="2495"/>
              <a:chOff x="2426" y="1253"/>
              <a:chExt cx="2540" cy="2495"/>
            </a:xfrm>
          </p:grpSpPr>
          <p:sp>
            <p:nvSpPr>
              <p:cNvPr id="17418" name="椭圆 42019"/>
              <p:cNvSpPr/>
              <p:nvPr>
                <p:custDataLst>
                  <p:tags r:id="rId54"/>
                </p:custDataLst>
              </p:nvPr>
            </p:nvSpPr>
            <p:spPr>
              <a:xfrm>
                <a:off x="2426" y="1253"/>
                <a:ext cx="2540" cy="2495"/>
              </a:xfrm>
              <a:prstGeom prst="ellipse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7419" name="椭圆 42020"/>
              <p:cNvSpPr/>
              <p:nvPr>
                <p:custDataLst>
                  <p:tags r:id="rId55"/>
                </p:custDataLst>
              </p:nvPr>
            </p:nvSpPr>
            <p:spPr>
              <a:xfrm>
                <a:off x="2472" y="1310"/>
                <a:ext cx="2449" cy="2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</p:grpSp>
        <p:sp>
          <p:nvSpPr>
            <p:cNvPr id="17420" name="椭圆 42021"/>
            <p:cNvSpPr/>
            <p:nvPr>
              <p:custDataLst>
                <p:tags r:id="rId35"/>
              </p:custDataLst>
            </p:nvPr>
          </p:nvSpPr>
          <p:spPr>
            <a:xfrm>
              <a:off x="3362" y="1338"/>
              <a:ext cx="2268" cy="2240"/>
            </a:xfrm>
            <a:prstGeom prst="ellipse">
              <a:avLst/>
            </a:prstGeom>
            <a:solidFill>
              <a:schemeClr val="tx2"/>
            </a:solidFill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7421" name="椭圆 42022"/>
            <p:cNvSpPr/>
            <p:nvPr>
              <p:custDataLst>
                <p:tags r:id="rId36"/>
              </p:custDataLst>
            </p:nvPr>
          </p:nvSpPr>
          <p:spPr>
            <a:xfrm>
              <a:off x="3403" y="1389"/>
              <a:ext cx="2187" cy="2138"/>
            </a:xfrm>
            <a:prstGeom prst="ellipse">
              <a:avLst/>
            </a:pr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7422" name="矩形 42023"/>
            <p:cNvSpPr/>
            <p:nvPr>
              <p:custDataLst>
                <p:tags r:id="rId37"/>
              </p:custDataLst>
            </p:nvPr>
          </p:nvSpPr>
          <p:spPr>
            <a:xfrm flipH="1">
              <a:off x="4411" y="3209"/>
              <a:ext cx="142" cy="226"/>
            </a:xfrm>
            <a:solidFill>
              <a:schemeClr val="tx2"/>
            </a:solidFill>
            <a:ln>
              <a:solidFill>
                <a:prstClr val="black"/>
              </a:solidFill>
              <a:round/>
            </a:ln>
          </p:spPr>
          <p:txBody>
            <a:bodyPr wrap="none" fromWordArt="1" anchor="t" anchorCtr="0">
              <a:prstTxWarp prst="textPlain">
                <a:avLst/>
              </a:prstTxWarp>
            </a:bodyPr>
            <a:lstStyle/>
            <a:p>
              <a:pPr algn="ctr"/>
              <a:r>
                <a:rPr sz="3600">
                  <a:ln>
                    <a:solidFill>
                      <a:prstClr val="black"/>
                    </a:solidFill>
                    <a:round/>
                  </a:ln>
                  <a:solidFill>
                    <a:schemeClr val="tx2"/>
                  </a:solidFill>
                  <a:latin typeface="Arial"/>
                </a:rPr>
                <a:t>6</a:t>
              </a:r>
            </a:p>
          </p:txBody>
        </p:sp>
        <p:sp>
          <p:nvSpPr>
            <p:cNvPr id="17423" name="矩形 42024"/>
            <p:cNvSpPr/>
            <p:nvPr>
              <p:custDataLst>
                <p:tags r:id="rId38"/>
              </p:custDataLst>
            </p:nvPr>
          </p:nvSpPr>
          <p:spPr>
            <a:xfrm flipH="1">
              <a:off x="4383" y="1480"/>
              <a:ext cx="227" cy="227"/>
            </a:xfrm>
            <a:solidFill>
              <a:schemeClr val="tx2"/>
            </a:solidFill>
            <a:ln>
              <a:solidFill>
                <a:prstClr val="black"/>
              </a:solidFill>
              <a:round/>
            </a:ln>
          </p:spPr>
          <p:txBody>
            <a:bodyPr wrap="none" fromWordArt="1" anchor="t" anchorCtr="0">
              <a:prstTxWarp prst="textPlain">
                <a:avLst/>
              </a:prstTxWarp>
            </a:bodyPr>
            <a:lstStyle/>
            <a:p>
              <a:pPr algn="ctr"/>
              <a:r>
                <a:rPr sz="3600">
                  <a:ln>
                    <a:solidFill>
                      <a:prstClr val="black"/>
                    </a:solidFill>
                    <a:round/>
                  </a:ln>
                  <a:solidFill>
                    <a:schemeClr val="tx2"/>
                  </a:solidFill>
                  <a:latin typeface="Arial"/>
                </a:rPr>
                <a:t>12</a:t>
              </a:r>
            </a:p>
          </p:txBody>
        </p:sp>
        <p:cxnSp>
          <p:nvCxnSpPr>
            <p:cNvPr id="17424" name="直接连接符 42025"/>
            <p:cNvCxnSpPr/>
            <p:nvPr>
              <p:custDataLst>
                <p:tags r:id="rId39"/>
              </p:custDataLst>
            </p:nvPr>
          </p:nvCxnSpPr>
          <p:spPr>
            <a:xfrm flipH="1">
              <a:off x="4468" y="3464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25" name="直接连接符 42026"/>
            <p:cNvCxnSpPr/>
            <p:nvPr>
              <p:custDataLst>
                <p:tags r:id="rId40"/>
              </p:custDataLst>
            </p:nvPr>
          </p:nvCxnSpPr>
          <p:spPr>
            <a:xfrm flipH="1">
              <a:off x="4468" y="1366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26" name="直接连接符 42027"/>
            <p:cNvCxnSpPr/>
            <p:nvPr>
              <p:custDataLst>
                <p:tags r:id="rId41"/>
              </p:custDataLst>
            </p:nvPr>
          </p:nvCxnSpPr>
          <p:spPr>
            <a:xfrm rot="16200000" flipH="1">
              <a:off x="3445" y="242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27" name="直接连接符 42028"/>
            <p:cNvCxnSpPr/>
            <p:nvPr>
              <p:custDataLst>
                <p:tags r:id="rId42"/>
              </p:custDataLst>
            </p:nvPr>
          </p:nvCxnSpPr>
          <p:spPr>
            <a:xfrm rot="16200000" flipH="1">
              <a:off x="5559" y="239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28" name="直接连接符 42029"/>
            <p:cNvCxnSpPr/>
            <p:nvPr>
              <p:custDataLst>
                <p:tags r:id="rId43"/>
              </p:custDataLst>
            </p:nvPr>
          </p:nvCxnSpPr>
          <p:spPr>
            <a:xfrm rot="18120000" flipH="1">
              <a:off x="3544" y="191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29" name="直接连接符 42030"/>
            <p:cNvCxnSpPr/>
            <p:nvPr>
              <p:custDataLst>
                <p:tags r:id="rId44"/>
              </p:custDataLst>
            </p:nvPr>
          </p:nvCxnSpPr>
          <p:spPr>
            <a:xfrm rot="18180000" flipH="1">
              <a:off x="5431" y="2886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0" name="直接连接符 42031"/>
            <p:cNvCxnSpPr/>
            <p:nvPr>
              <p:custDataLst>
                <p:tags r:id="rId45"/>
              </p:custDataLst>
            </p:nvPr>
          </p:nvCxnSpPr>
          <p:spPr>
            <a:xfrm rot="12360000" flipH="1">
              <a:off x="5006" y="1475"/>
              <a:ext cx="5" cy="13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1" name="直接连接符 42032"/>
            <p:cNvCxnSpPr/>
            <p:nvPr>
              <p:custDataLst>
                <p:tags r:id="rId46"/>
              </p:custDataLst>
            </p:nvPr>
          </p:nvCxnSpPr>
          <p:spPr>
            <a:xfrm rot="12780000">
              <a:off x="3957" y="3294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2" name="直接连接符 42033"/>
            <p:cNvCxnSpPr/>
            <p:nvPr>
              <p:custDataLst>
                <p:tags r:id="rId47"/>
              </p:custDataLst>
            </p:nvPr>
          </p:nvCxnSpPr>
          <p:spPr>
            <a:xfrm rot="14460000">
              <a:off x="3571" y="2908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3" name="直接连接符 42034"/>
            <p:cNvCxnSpPr/>
            <p:nvPr>
              <p:custDataLst>
                <p:tags r:id="rId48"/>
              </p:custDataLst>
            </p:nvPr>
          </p:nvCxnSpPr>
          <p:spPr>
            <a:xfrm rot="14460000">
              <a:off x="5414" y="1888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4" name="直接连接符 42035"/>
            <p:cNvCxnSpPr/>
            <p:nvPr>
              <p:custDataLst>
                <p:tags r:id="rId49"/>
              </p:custDataLst>
            </p:nvPr>
          </p:nvCxnSpPr>
          <p:spPr>
            <a:xfrm rot="8520000">
              <a:off x="5034" y="3322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5" name="直接连接符 42036"/>
            <p:cNvCxnSpPr/>
            <p:nvPr>
              <p:custDataLst>
                <p:tags r:id="rId50"/>
              </p:custDataLst>
            </p:nvPr>
          </p:nvCxnSpPr>
          <p:spPr>
            <a:xfrm rot="8460000" flipH="1">
              <a:off x="3929" y="150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36" name="直接连接符 42037"/>
            <p:cNvCxnSpPr/>
            <p:nvPr>
              <p:custDataLst>
                <p:tags r:id="rId51"/>
              </p:custDataLst>
            </p:nvPr>
          </p:nvCxnSpPr>
          <p:spPr>
            <a:xfrm flipH="1">
              <a:off x="4014" y="2358"/>
              <a:ext cx="539" cy="87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tailEnd type="triangle" len="lg"/>
            </a:ln>
          </p:spPr>
        </p:cxnSp>
        <p:cxnSp>
          <p:nvCxnSpPr>
            <p:cNvPr id="17437" name="直接连接符 42038"/>
            <p:cNvCxnSpPr/>
            <p:nvPr>
              <p:custDataLst>
                <p:tags r:id="rId52"/>
              </p:custDataLst>
            </p:nvPr>
          </p:nvCxnSpPr>
          <p:spPr>
            <a:xfrm rot="16200000" flipH="1">
              <a:off x="4408" y="2384"/>
              <a:ext cx="595" cy="595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tailEnd type="triangle" len="lg"/>
            </a:ln>
          </p:spPr>
        </p:cxnSp>
        <p:sp>
          <p:nvSpPr>
            <p:cNvPr id="17438" name="椭圆 42039"/>
            <p:cNvSpPr/>
            <p:nvPr>
              <p:custDataLst>
                <p:tags r:id="rId53"/>
              </p:custDataLst>
            </p:nvPr>
          </p:nvSpPr>
          <p:spPr>
            <a:xfrm>
              <a:off x="4439" y="2415"/>
              <a:ext cx="85" cy="8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  <p:grpSp>
        <p:nvGrpSpPr>
          <p:cNvPr id="17439" name="组合 42042"/>
          <p:cNvGrpSpPr/>
          <p:nvPr>
            <p:custDataLst>
              <p:tags r:id="rId8"/>
            </p:custDataLst>
          </p:nvPr>
        </p:nvGrpSpPr>
        <p:grpSpPr>
          <a:xfrm>
            <a:off x="5805488" y="3981450"/>
            <a:ext cx="134938" cy="2525712"/>
            <a:chOff x="3645" y="1224"/>
            <a:chExt cx="85" cy="2297"/>
          </a:xfrm>
        </p:grpSpPr>
        <p:sp>
          <p:nvSpPr>
            <p:cNvPr id="17440" name="矩形 42040"/>
            <p:cNvSpPr/>
            <p:nvPr>
              <p:custDataLst>
                <p:tags r:id="rId32"/>
              </p:custDataLst>
            </p:nvPr>
          </p:nvSpPr>
          <p:spPr>
            <a:xfrm>
              <a:off x="3645" y="1224"/>
              <a:ext cx="85" cy="2240"/>
            </a:xfrm>
            <a:prstGeom prst="rect">
              <a:avLst/>
            </a:prstGeom>
            <a:pattFill>
              <a:fgClr>
                <a:srgbClr val="99CCFF"/>
              </a:fgClr>
              <a:bgClr>
                <a:schemeClr val="bg1"/>
              </a:bgClr>
            </a:pattFill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cxnSp>
          <p:nvCxnSpPr>
            <p:cNvPr id="17441" name="直接连接符 42041"/>
            <p:cNvCxnSpPr/>
            <p:nvPr>
              <p:custDataLst>
                <p:tags r:id="rId33"/>
              </p:custDataLst>
            </p:nvPr>
          </p:nvCxnSpPr>
          <p:spPr>
            <a:xfrm flipH="1">
              <a:off x="3730" y="1224"/>
              <a:ext cx="0" cy="22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</p:cxnSp>
      </p:grpSp>
      <p:grpSp>
        <p:nvGrpSpPr>
          <p:cNvPr id="17442" name="组合 42068"/>
          <p:cNvGrpSpPr/>
          <p:nvPr>
            <p:custDataLst>
              <p:tags r:id="rId9"/>
            </p:custDataLst>
          </p:nvPr>
        </p:nvGrpSpPr>
        <p:grpSpPr>
          <a:xfrm flipH="1">
            <a:off x="6300788" y="4194175"/>
            <a:ext cx="1960562" cy="1987550"/>
            <a:chOff x="3220" y="1224"/>
            <a:chExt cx="2540" cy="2495"/>
          </a:xfrm>
        </p:grpSpPr>
        <p:grpSp>
          <p:nvGrpSpPr>
            <p:cNvPr id="17443" name="组合 42069"/>
            <p:cNvGrpSpPr/>
            <p:nvPr>
              <p:custDataLst>
                <p:tags r:id="rId10"/>
              </p:custDataLst>
            </p:nvPr>
          </p:nvGrpSpPr>
          <p:grpSpPr>
            <a:xfrm>
              <a:off x="3220" y="1224"/>
              <a:ext cx="2540" cy="2495"/>
              <a:chOff x="2426" y="1253"/>
              <a:chExt cx="2540" cy="2495"/>
            </a:xfrm>
          </p:grpSpPr>
          <p:sp>
            <p:nvSpPr>
              <p:cNvPr id="17444" name="椭圆 42070"/>
              <p:cNvSpPr/>
              <p:nvPr>
                <p:custDataLst>
                  <p:tags r:id="rId30"/>
                </p:custDataLst>
              </p:nvPr>
            </p:nvSpPr>
            <p:spPr>
              <a:xfrm>
                <a:off x="2426" y="1253"/>
                <a:ext cx="2540" cy="2495"/>
              </a:xfrm>
              <a:prstGeom prst="ellipse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  <p:sp>
            <p:nvSpPr>
              <p:cNvPr id="17445" name="椭圆 42071"/>
              <p:cNvSpPr/>
              <p:nvPr>
                <p:custDataLst>
                  <p:tags r:id="rId31"/>
                </p:custDataLst>
              </p:nvPr>
            </p:nvSpPr>
            <p:spPr>
              <a:xfrm>
                <a:off x="2472" y="1310"/>
                <a:ext cx="2449" cy="2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/>
              </a:p>
            </p:txBody>
          </p:sp>
        </p:grpSp>
        <p:sp>
          <p:nvSpPr>
            <p:cNvPr id="17446" name="椭圆 42072"/>
            <p:cNvSpPr/>
            <p:nvPr>
              <p:custDataLst>
                <p:tags r:id="rId11"/>
              </p:custDataLst>
            </p:nvPr>
          </p:nvSpPr>
          <p:spPr>
            <a:xfrm>
              <a:off x="3362" y="1338"/>
              <a:ext cx="2268" cy="2240"/>
            </a:xfrm>
            <a:prstGeom prst="ellipse">
              <a:avLst/>
            </a:prstGeom>
            <a:solidFill>
              <a:schemeClr val="tx2"/>
            </a:solidFill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7447" name="椭圆 42073"/>
            <p:cNvSpPr/>
            <p:nvPr>
              <p:custDataLst>
                <p:tags r:id="rId12"/>
              </p:custDataLst>
            </p:nvPr>
          </p:nvSpPr>
          <p:spPr>
            <a:xfrm>
              <a:off x="3403" y="1389"/>
              <a:ext cx="2187" cy="2138"/>
            </a:xfrm>
            <a:prstGeom prst="ellipse">
              <a:avLst/>
            </a:pr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17448" name="矩形 42074"/>
            <p:cNvSpPr/>
            <p:nvPr>
              <p:custDataLst>
                <p:tags r:id="rId13"/>
              </p:custDataLst>
            </p:nvPr>
          </p:nvSpPr>
          <p:spPr>
            <a:xfrm flipH="1">
              <a:off x="4411" y="3209"/>
              <a:ext cx="142" cy="226"/>
            </a:xfrm>
            <a:solidFill>
              <a:schemeClr val="tx2"/>
            </a:solidFill>
            <a:ln>
              <a:solidFill>
                <a:prstClr val="black"/>
              </a:solidFill>
              <a:round/>
            </a:ln>
          </p:spPr>
          <p:txBody>
            <a:bodyPr wrap="none" fromWordArt="1" anchor="t" anchorCtr="0">
              <a:prstTxWarp prst="textPlain">
                <a:avLst/>
              </a:prstTxWarp>
            </a:bodyPr>
            <a:lstStyle/>
            <a:p>
              <a:pPr algn="ctr"/>
              <a:r>
                <a:rPr sz="3600">
                  <a:ln>
                    <a:solidFill>
                      <a:prstClr val="black"/>
                    </a:solidFill>
                    <a:round/>
                  </a:ln>
                  <a:solidFill>
                    <a:schemeClr val="tx2"/>
                  </a:solidFill>
                  <a:latin typeface="Arial"/>
                </a:rPr>
                <a:t>6</a:t>
              </a:r>
            </a:p>
          </p:txBody>
        </p:sp>
        <p:sp>
          <p:nvSpPr>
            <p:cNvPr id="17449" name="矩形 42075"/>
            <p:cNvSpPr/>
            <p:nvPr>
              <p:custDataLst>
                <p:tags r:id="rId14"/>
              </p:custDataLst>
            </p:nvPr>
          </p:nvSpPr>
          <p:spPr>
            <a:xfrm flipH="1">
              <a:off x="4383" y="1480"/>
              <a:ext cx="227" cy="227"/>
            </a:xfrm>
            <a:solidFill>
              <a:schemeClr val="tx2"/>
            </a:solidFill>
            <a:ln>
              <a:solidFill>
                <a:prstClr val="black"/>
              </a:solidFill>
              <a:round/>
            </a:ln>
          </p:spPr>
          <p:txBody>
            <a:bodyPr wrap="none" fromWordArt="1" anchor="t" anchorCtr="0">
              <a:prstTxWarp prst="textPlain">
                <a:avLst/>
              </a:prstTxWarp>
            </a:bodyPr>
            <a:lstStyle/>
            <a:p>
              <a:pPr algn="ctr"/>
              <a:r>
                <a:rPr sz="3600">
                  <a:ln>
                    <a:solidFill>
                      <a:prstClr val="black"/>
                    </a:solidFill>
                    <a:round/>
                  </a:ln>
                  <a:solidFill>
                    <a:schemeClr val="tx2"/>
                  </a:solidFill>
                  <a:latin typeface="Arial"/>
                </a:rPr>
                <a:t>12</a:t>
              </a:r>
            </a:p>
          </p:txBody>
        </p:sp>
        <p:cxnSp>
          <p:nvCxnSpPr>
            <p:cNvPr id="17450" name="直接连接符 42076"/>
            <p:cNvCxnSpPr/>
            <p:nvPr>
              <p:custDataLst>
                <p:tags r:id="rId15"/>
              </p:custDataLst>
            </p:nvPr>
          </p:nvCxnSpPr>
          <p:spPr>
            <a:xfrm flipH="1">
              <a:off x="4468" y="3464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1" name="直接连接符 42077"/>
            <p:cNvCxnSpPr/>
            <p:nvPr>
              <p:custDataLst>
                <p:tags r:id="rId16"/>
              </p:custDataLst>
            </p:nvPr>
          </p:nvCxnSpPr>
          <p:spPr>
            <a:xfrm flipH="1">
              <a:off x="4468" y="1366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2" name="直接连接符 42078"/>
            <p:cNvCxnSpPr/>
            <p:nvPr>
              <p:custDataLst>
                <p:tags r:id="rId17"/>
              </p:custDataLst>
            </p:nvPr>
          </p:nvCxnSpPr>
          <p:spPr>
            <a:xfrm rot="16200000" flipH="1">
              <a:off x="3445" y="242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3" name="直接连接符 42079"/>
            <p:cNvCxnSpPr/>
            <p:nvPr>
              <p:custDataLst>
                <p:tags r:id="rId18"/>
              </p:custDataLst>
            </p:nvPr>
          </p:nvCxnSpPr>
          <p:spPr>
            <a:xfrm rot="16200000" flipH="1">
              <a:off x="5559" y="239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4" name="直接连接符 42080"/>
            <p:cNvCxnSpPr/>
            <p:nvPr>
              <p:custDataLst>
                <p:tags r:id="rId19"/>
              </p:custDataLst>
            </p:nvPr>
          </p:nvCxnSpPr>
          <p:spPr>
            <a:xfrm rot="18120000" flipH="1">
              <a:off x="3544" y="191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5" name="直接连接符 42081"/>
            <p:cNvCxnSpPr/>
            <p:nvPr>
              <p:custDataLst>
                <p:tags r:id="rId20"/>
              </p:custDataLst>
            </p:nvPr>
          </p:nvCxnSpPr>
          <p:spPr>
            <a:xfrm rot="18180000" flipH="1">
              <a:off x="5431" y="2886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6" name="直接连接符 42082"/>
            <p:cNvCxnSpPr/>
            <p:nvPr>
              <p:custDataLst>
                <p:tags r:id="rId21"/>
              </p:custDataLst>
            </p:nvPr>
          </p:nvCxnSpPr>
          <p:spPr>
            <a:xfrm rot="12360000" flipH="1">
              <a:off x="5006" y="1475"/>
              <a:ext cx="5" cy="13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7" name="直接连接符 42083"/>
            <p:cNvCxnSpPr/>
            <p:nvPr>
              <p:custDataLst>
                <p:tags r:id="rId22"/>
              </p:custDataLst>
            </p:nvPr>
          </p:nvCxnSpPr>
          <p:spPr>
            <a:xfrm rot="12780000">
              <a:off x="3957" y="3294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8" name="直接连接符 42084"/>
            <p:cNvCxnSpPr/>
            <p:nvPr>
              <p:custDataLst>
                <p:tags r:id="rId23"/>
              </p:custDataLst>
            </p:nvPr>
          </p:nvCxnSpPr>
          <p:spPr>
            <a:xfrm rot="14460000">
              <a:off x="3571" y="2908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59" name="直接连接符 42085"/>
            <p:cNvCxnSpPr/>
            <p:nvPr>
              <p:custDataLst>
                <p:tags r:id="rId24"/>
              </p:custDataLst>
            </p:nvPr>
          </p:nvCxnSpPr>
          <p:spPr>
            <a:xfrm rot="14460000">
              <a:off x="5414" y="1888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60" name="直接连接符 42086"/>
            <p:cNvCxnSpPr/>
            <p:nvPr>
              <p:custDataLst>
                <p:tags r:id="rId25"/>
              </p:custDataLst>
            </p:nvPr>
          </p:nvCxnSpPr>
          <p:spPr>
            <a:xfrm rot="8520000">
              <a:off x="5034" y="3322"/>
              <a:ext cx="1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61" name="直接连接符 42087"/>
            <p:cNvCxnSpPr/>
            <p:nvPr>
              <p:custDataLst>
                <p:tags r:id="rId26"/>
              </p:custDataLst>
            </p:nvPr>
          </p:nvCxnSpPr>
          <p:spPr>
            <a:xfrm rot="8460000" flipH="1">
              <a:off x="3929" y="1508"/>
              <a:ext cx="0" cy="8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</a:ln>
          </p:spPr>
        </p:cxnSp>
        <p:cxnSp>
          <p:nvCxnSpPr>
            <p:cNvPr id="17462" name="直接连接符 42088"/>
            <p:cNvCxnSpPr/>
            <p:nvPr>
              <p:custDataLst>
                <p:tags r:id="rId27"/>
              </p:custDataLst>
            </p:nvPr>
          </p:nvCxnSpPr>
          <p:spPr>
            <a:xfrm flipH="1">
              <a:off x="4014" y="2358"/>
              <a:ext cx="539" cy="87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tailEnd type="triangle" len="lg"/>
            </a:ln>
          </p:spPr>
        </p:cxnSp>
        <p:cxnSp>
          <p:nvCxnSpPr>
            <p:cNvPr id="17463" name="直接连接符 42089"/>
            <p:cNvCxnSpPr/>
            <p:nvPr>
              <p:custDataLst>
                <p:tags r:id="rId28"/>
              </p:custDataLst>
            </p:nvPr>
          </p:nvCxnSpPr>
          <p:spPr>
            <a:xfrm rot="16200000" flipH="1">
              <a:off x="4408" y="2384"/>
              <a:ext cx="595" cy="595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tailEnd type="triangle" len="lg"/>
            </a:ln>
          </p:spPr>
        </p:cxnSp>
        <p:sp>
          <p:nvSpPr>
            <p:cNvPr id="17464" name="椭圆 42090"/>
            <p:cNvSpPr/>
            <p:nvPr>
              <p:custDataLst>
                <p:tags r:id="rId29"/>
              </p:custDataLst>
            </p:nvPr>
          </p:nvSpPr>
          <p:spPr>
            <a:xfrm>
              <a:off x="4439" y="2415"/>
              <a:ext cx="85" cy="8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05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3686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lvl="0" indent="0" algn="l">
              <a:lnSpc>
                <a:spcPct val="100000"/>
              </a:lnSpc>
              <a:buClrTx/>
              <a:buNone/>
            </a:pPr>
            <a:r>
              <a:rPr lang="zh-CN" altLang="en-US" sz="3600" b="1" u="none" baseline="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四、平面镜的应用</a:t>
            </a:r>
            <a:r>
              <a:rPr lang="en-US" altLang="zh-CN" sz="3600" b="1" u="none" baseline="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— </a:t>
            </a:r>
            <a:r>
              <a:rPr lang="en-US" altLang="zh-CN" sz="3600" b="1" u="none" baseline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600" b="1" u="none" baseline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改变光路</a:t>
            </a:r>
          </a:p>
        </p:txBody>
      </p:sp>
      <p:sp>
        <p:nvSpPr>
          <p:cNvPr id="18435" name="内容占位符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193040" indent="-19304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465" indent="-16065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325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430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60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endParaRPr lang="zh-CN" altLang="en-US"/>
          </a:p>
        </p:txBody>
      </p:sp>
      <p:pic>
        <p:nvPicPr>
          <p:cNvPr id="18436" name="图片 36867" descr="1121527000"/>
          <p:cNvPicPr/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24188" y="1538288"/>
            <a:ext cx="3033712" cy="2697162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7" name="图片 36875"/>
          <p:cNvPicPr/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7512" y="1538288"/>
            <a:ext cx="2490788" cy="270033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8" name="图片 36877" descr="塔式太阳能0"/>
          <p:cNvPicPr/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27762" y="1538288"/>
            <a:ext cx="2498725" cy="270033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9" name="Picture 9" descr="E:\李燃\教师教学用书\2012人教教师用书项目\ppt\物理\图标.png"/>
          <p:cNvPicPr/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8440" name="文本框 1"/>
          <p:cNvSpPr/>
          <p:nvPr>
            <p:custDataLst>
              <p:tags r:id="rId7"/>
            </p:custDataLst>
          </p:nvPr>
        </p:nvSpPr>
        <p:spPr>
          <a:xfrm>
            <a:off x="3379788" y="4238625"/>
            <a:ext cx="2678112" cy="517525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en-US" altLang="zh-CN"/>
              <a:t> </a:t>
            </a:r>
            <a:r>
              <a:rPr lang="zh-CN" altLang="en-US"/>
              <a:t>潜望镜</a:t>
            </a:r>
          </a:p>
        </p:txBody>
      </p:sp>
      <p:sp>
        <p:nvSpPr>
          <p:cNvPr id="18441" name="文本框 2"/>
          <p:cNvSpPr/>
          <p:nvPr>
            <p:custDataLst>
              <p:tags r:id="rId8"/>
            </p:custDataLst>
          </p:nvPr>
        </p:nvSpPr>
        <p:spPr>
          <a:xfrm>
            <a:off x="6135688" y="4329112"/>
            <a:ext cx="2743200" cy="517525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/>
              <a:t>格式太阳能电站</a:t>
            </a:r>
          </a:p>
        </p:txBody>
      </p:sp>
    </p:spTree>
    <p:extLst>
      <p:ext uri="{BB962C8B-B14F-4D97-AF65-F5344CB8AC3E}">
        <p14:creationId xmlns:p14="http://schemas.microsoft.com/office/powerpoint/2010/main" val="36058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00175" y="1597025"/>
            <a:ext cx="6211888" cy="41290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8" name="标题 36866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marL="0" lvl="0" indent="0" algn="l">
              <a:lnSpc>
                <a:spcPct val="100000"/>
              </a:lnSpc>
              <a:buClrTx/>
              <a:buNone/>
            </a:pPr>
            <a:r>
              <a:rPr lang="zh-CN" altLang="en-US" sz="3600" b="1" u="none" baseline="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四、平面镜的应用</a:t>
            </a:r>
            <a:r>
              <a:rPr lang="en-US" altLang="zh-CN" sz="3600" b="1" u="none" baseline="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— </a:t>
            </a:r>
            <a:r>
              <a:rPr lang="en-US" altLang="zh-CN" sz="3600" b="1" u="none" baseline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3600" b="1" u="none" baseline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扩大视觉空间</a:t>
            </a:r>
          </a:p>
        </p:txBody>
      </p:sp>
    </p:spTree>
    <p:extLst>
      <p:ext uri="{BB962C8B-B14F-4D97-AF65-F5344CB8AC3E}">
        <p14:creationId xmlns:p14="http://schemas.microsoft.com/office/powerpoint/2010/main" val="287087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/>
          <p:nvPr>
            <p:custDataLst>
              <p:tags r:id="rId1"/>
            </p:custDataLst>
          </p:nvPr>
        </p:nvSpPr>
        <p:spPr>
          <a:xfrm>
            <a:off x="520700" y="565150"/>
            <a:ext cx="4697412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宋体" pitchFamily="2" charset="-122"/>
              </a:rPr>
              <a:t>科学世界：凸面镜和凹面镜</a:t>
            </a:r>
          </a:p>
        </p:txBody>
      </p:sp>
      <p:sp>
        <p:nvSpPr>
          <p:cNvPr id="20482" name="Text Box 3"/>
          <p:cNvSpPr/>
          <p:nvPr>
            <p:custDataLst>
              <p:tags r:id="rId2"/>
            </p:custDataLst>
          </p:nvPr>
        </p:nvSpPr>
        <p:spPr>
          <a:xfrm>
            <a:off x="363538" y="1304925"/>
            <a:ext cx="6096000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1.</a:t>
            </a:r>
            <a:r>
              <a:rPr lang="zh-CN" altLang="en-US">
                <a:solidFill>
                  <a:srgbClr val="000000"/>
                </a:solidFill>
              </a:rPr>
              <a:t>凸面镜对光线有</a:t>
            </a:r>
            <a:r>
              <a:rPr lang="zh-CN" altLang="en-US" u="sng">
                <a:solidFill>
                  <a:srgbClr val="000000"/>
                </a:solidFill>
              </a:rPr>
              <a:t>          </a:t>
            </a:r>
            <a:r>
              <a:rPr lang="zh-CN" altLang="en-US">
                <a:solidFill>
                  <a:srgbClr val="000000"/>
                </a:solidFill>
              </a:rPr>
              <a:t>作用</a:t>
            </a:r>
          </a:p>
        </p:txBody>
      </p:sp>
      <p:sp>
        <p:nvSpPr>
          <p:cNvPr id="20483" name="Text Box 4"/>
          <p:cNvSpPr/>
          <p:nvPr>
            <p:custDataLst>
              <p:tags r:id="rId3"/>
            </p:custDataLst>
          </p:nvPr>
        </p:nvSpPr>
        <p:spPr>
          <a:xfrm>
            <a:off x="3225800" y="1304925"/>
            <a:ext cx="12192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发散</a:t>
            </a:r>
          </a:p>
        </p:txBody>
      </p:sp>
      <p:sp>
        <p:nvSpPr>
          <p:cNvPr id="20484" name="Text Box 6"/>
          <p:cNvSpPr/>
          <p:nvPr>
            <p:custDataLst>
              <p:tags r:id="rId4"/>
            </p:custDataLst>
          </p:nvPr>
        </p:nvSpPr>
        <p:spPr>
          <a:xfrm>
            <a:off x="2209800" y="2100262"/>
            <a:ext cx="5594350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物体在凸面镜中成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正立缩小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的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虚像</a:t>
            </a:r>
            <a:endParaRPr lang="en-US" altLang="zh-CN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20485" name="Text Box 7"/>
          <p:cNvSpPr/>
          <p:nvPr>
            <p:custDataLst>
              <p:tags r:id="rId5"/>
            </p:custDataLst>
          </p:nvPr>
        </p:nvSpPr>
        <p:spPr>
          <a:xfrm>
            <a:off x="2211388" y="2746375"/>
            <a:ext cx="5594350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利用凸面镜可以观察到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更大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的范围</a:t>
            </a:r>
            <a:endParaRPr lang="en-US" altLang="zh-CN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20486" name="Picture 8"/>
          <p:cNvPicPr/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75288" y="3567112"/>
            <a:ext cx="2481262" cy="23256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0487" name="Text Box 9"/>
          <p:cNvSpPr/>
          <p:nvPr>
            <p:custDataLst>
              <p:tags r:id="rId7"/>
            </p:custDataLst>
          </p:nvPr>
        </p:nvSpPr>
        <p:spPr>
          <a:xfrm>
            <a:off x="895350" y="4146550"/>
            <a:ext cx="1071562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应用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20488" name="Text Box 10"/>
          <p:cNvSpPr/>
          <p:nvPr>
            <p:custDataLst>
              <p:tags r:id="rId8"/>
            </p:custDataLst>
          </p:nvPr>
        </p:nvSpPr>
        <p:spPr>
          <a:xfrm>
            <a:off x="2465388" y="5899150"/>
            <a:ext cx="2174875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汽车观后镜</a:t>
            </a:r>
          </a:p>
        </p:txBody>
      </p:sp>
      <p:sp>
        <p:nvSpPr>
          <p:cNvPr id="20489" name="Text Box 11"/>
          <p:cNvSpPr/>
          <p:nvPr>
            <p:custDataLst>
              <p:tags r:id="rId9"/>
            </p:custDataLst>
          </p:nvPr>
        </p:nvSpPr>
        <p:spPr>
          <a:xfrm>
            <a:off x="5784850" y="5899150"/>
            <a:ext cx="1987550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弯道观察镜</a:t>
            </a:r>
          </a:p>
        </p:txBody>
      </p:sp>
      <p:grpSp>
        <p:nvGrpSpPr>
          <p:cNvPr id="20490" name="组合 36"/>
          <p:cNvGrpSpPr/>
          <p:nvPr>
            <p:custDataLst>
              <p:tags r:id="rId10"/>
            </p:custDataLst>
          </p:nvPr>
        </p:nvGrpSpPr>
        <p:grpSpPr>
          <a:xfrm>
            <a:off x="955675" y="1765300"/>
            <a:ext cx="2597150" cy="2940050"/>
            <a:chOff x="10100" y="3207"/>
            <a:chExt cx="4090" cy="4630"/>
          </a:xfrm>
        </p:grpSpPr>
        <p:grpSp>
          <p:nvGrpSpPr>
            <p:cNvPr id="20491" name="组合 25"/>
            <p:cNvGrpSpPr/>
            <p:nvPr>
              <p:custDataLst>
                <p:tags r:id="rId12"/>
              </p:custDataLst>
            </p:nvPr>
          </p:nvGrpSpPr>
          <p:grpSpPr>
            <a:xfrm rot="11040000">
              <a:off x="10100" y="4069"/>
              <a:ext cx="952" cy="2369"/>
              <a:chOff x="5491" y="4158"/>
              <a:chExt cx="952" cy="2369"/>
            </a:xfrm>
          </p:grpSpPr>
          <p:cxnSp>
            <p:nvCxnSpPr>
              <p:cNvPr id="20492" name="直接连接符 27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5490" y="4157"/>
                <a:ext cx="495" cy="235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0493" name="直接连接符 28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5675" y="4543"/>
                <a:ext cx="495" cy="235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0494" name="直接连接符 29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5832" y="4890"/>
                <a:ext cx="497" cy="150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0495" name="直接连接符 30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5943" y="5318"/>
                <a:ext cx="495" cy="35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0496" name="直接连接符 31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5887" y="5678"/>
                <a:ext cx="497" cy="17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0497" name="直接连接符 3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879" y="6067"/>
                <a:ext cx="495" cy="60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8" name="直接连接符 33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640" y="6437"/>
                <a:ext cx="505" cy="85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9" name="弧形 35"/>
            <p:cNvSpPr/>
            <p:nvPr>
              <p:custDataLst>
                <p:tags r:id="rId13"/>
              </p:custDataLst>
            </p:nvPr>
          </p:nvSpPr>
          <p:spPr>
            <a:xfrm rot="13860000">
              <a:off x="9905" y="3552"/>
              <a:ext cx="4630" cy="3940"/>
            </a:xfrm>
            <a:prstGeom prst="arc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marL="0" marR="0" lvl="0" indent="0" algn="ctr" eaLnBrk="1" hangingPunct="1"/>
              <a:endParaRPr lang="zh-CN" altLang="en-US" sz="1800" b="0">
                <a:latin typeface="黑体" pitchFamily="49" charset="-122"/>
                <a:ea typeface="微软雅黑"/>
              </a:endParaRPr>
            </a:p>
          </p:txBody>
        </p:sp>
      </p:grpSp>
      <p:pic>
        <p:nvPicPr>
          <p:cNvPr id="20500" name="Picture 3"/>
          <p:cNvPicPr/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270125" y="3648075"/>
            <a:ext cx="2644775" cy="2228850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14791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8" dur="5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 additive="base">
                                        <p:cTn id="44" dur="500" fill="hold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53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7" grpId="0"/>
      <p:bldP spid="20488" grpId="0"/>
      <p:bldP spid="204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hlinkClick r:id="rId22"/>
          </p:cNvPr>
          <p:cNvPicPr/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48338" y="1025525"/>
            <a:ext cx="3249612" cy="299561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1506" name="Text Box 4"/>
          <p:cNvSpPr/>
          <p:nvPr>
            <p:custDataLst>
              <p:tags r:id="rId2"/>
            </p:custDataLst>
          </p:nvPr>
        </p:nvSpPr>
        <p:spPr>
          <a:xfrm>
            <a:off x="452438" y="587375"/>
            <a:ext cx="69484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2.</a:t>
            </a:r>
            <a:r>
              <a:rPr lang="zh-CN" altLang="en-US">
                <a:solidFill>
                  <a:srgbClr val="000000"/>
                </a:solidFill>
              </a:rPr>
              <a:t>凹面镜对光线有</a:t>
            </a:r>
            <a:r>
              <a:rPr lang="zh-CN" altLang="en-US" u="sng">
                <a:solidFill>
                  <a:srgbClr val="000000"/>
                </a:solidFill>
              </a:rPr>
              <a:t>        </a:t>
            </a:r>
            <a:r>
              <a:rPr lang="zh-CN" altLang="en-US">
                <a:solidFill>
                  <a:srgbClr val="000000"/>
                </a:solidFill>
              </a:rPr>
              <a:t>作用</a:t>
            </a:r>
          </a:p>
        </p:txBody>
      </p:sp>
      <p:sp>
        <p:nvSpPr>
          <p:cNvPr id="21507" name="Text Box 5"/>
          <p:cNvSpPr/>
          <p:nvPr>
            <p:custDataLst>
              <p:tags r:id="rId3"/>
            </p:custDataLst>
          </p:nvPr>
        </p:nvSpPr>
        <p:spPr>
          <a:xfrm>
            <a:off x="3278188" y="523875"/>
            <a:ext cx="1143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会聚</a:t>
            </a:r>
          </a:p>
        </p:txBody>
      </p:sp>
      <p:sp>
        <p:nvSpPr>
          <p:cNvPr id="21508" name="Text Box 7"/>
          <p:cNvSpPr/>
          <p:nvPr>
            <p:custDataLst>
              <p:tags r:id="rId4"/>
            </p:custDataLst>
          </p:nvPr>
        </p:nvSpPr>
        <p:spPr>
          <a:xfrm>
            <a:off x="2000250" y="1616075"/>
            <a:ext cx="271145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可以把平行的光</a:t>
            </a:r>
          </a:p>
          <a:p>
            <a:pPr lvl="0"/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会聚在一点上  </a:t>
            </a:r>
          </a:p>
        </p:txBody>
      </p:sp>
      <p:sp>
        <p:nvSpPr>
          <p:cNvPr id="21509" name="Text Box 8"/>
          <p:cNvSpPr/>
          <p:nvPr>
            <p:custDataLst>
              <p:tags r:id="rId5"/>
            </p:custDataLst>
          </p:nvPr>
        </p:nvSpPr>
        <p:spPr>
          <a:xfrm>
            <a:off x="2200275" y="3051175"/>
            <a:ext cx="26447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应用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太阳灶</a:t>
            </a:r>
          </a:p>
        </p:txBody>
      </p:sp>
      <p:sp>
        <p:nvSpPr>
          <p:cNvPr id="21510" name="Text Box 9"/>
          <p:cNvSpPr/>
          <p:nvPr>
            <p:custDataLst>
              <p:tags r:id="rId6"/>
            </p:custDataLst>
          </p:nvPr>
        </p:nvSpPr>
        <p:spPr>
          <a:xfrm>
            <a:off x="528638" y="3989388"/>
            <a:ext cx="458787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可以把焦点处发出的光变成平行光</a:t>
            </a:r>
          </a:p>
        </p:txBody>
      </p:sp>
      <p:sp>
        <p:nvSpPr>
          <p:cNvPr id="21511" name="Text Box 10"/>
          <p:cNvSpPr/>
          <p:nvPr>
            <p:custDataLst>
              <p:tags r:id="rId7"/>
            </p:custDataLst>
          </p:nvPr>
        </p:nvSpPr>
        <p:spPr>
          <a:xfrm>
            <a:off x="925512" y="5184775"/>
            <a:ext cx="425132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应用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手电筒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汽车灯</a:t>
            </a: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探照灯的反光装置</a:t>
            </a:r>
          </a:p>
        </p:txBody>
      </p:sp>
      <p:pic>
        <p:nvPicPr>
          <p:cNvPr id="21512" name="Picture 11"/>
          <p:cNvPicPr/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100638" y="4059238"/>
            <a:ext cx="3903662" cy="2360612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21513" name="组合 2"/>
          <p:cNvGrpSpPr/>
          <p:nvPr>
            <p:custDataLst>
              <p:tags r:id="rId9"/>
            </p:custDataLst>
          </p:nvPr>
        </p:nvGrpSpPr>
        <p:grpSpPr>
          <a:xfrm>
            <a:off x="-1025525" y="1138238"/>
            <a:ext cx="2892425" cy="2940050"/>
            <a:chOff x="-1615" y="1793"/>
            <a:chExt cx="4554" cy="4630"/>
          </a:xfrm>
        </p:grpSpPr>
        <p:sp>
          <p:nvSpPr>
            <p:cNvPr id="21514" name="弧形 1"/>
            <p:cNvSpPr/>
            <p:nvPr>
              <p:custDataLst>
                <p:tags r:id="rId10"/>
              </p:custDataLst>
            </p:nvPr>
          </p:nvSpPr>
          <p:spPr>
            <a:xfrm rot="3060000">
              <a:off x="-1960" y="2139"/>
              <a:ext cx="4630" cy="3939"/>
            </a:xfrm>
            <a:prstGeom prst="arc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marL="0" marR="0" lvl="0" indent="0" algn="ctr" eaLnBrk="1" hangingPunct="1"/>
              <a:endParaRPr lang="zh-CN" altLang="en-US" b="0">
                <a:latin typeface="黑体" pitchFamily="49" charset="-122"/>
                <a:ea typeface="微软雅黑"/>
              </a:endParaRPr>
            </a:p>
          </p:txBody>
        </p:sp>
        <p:grpSp>
          <p:nvGrpSpPr>
            <p:cNvPr id="21515" name="组合 24"/>
            <p:cNvGrpSpPr/>
            <p:nvPr>
              <p:custDataLst>
                <p:tags r:id="rId11"/>
              </p:custDataLst>
            </p:nvPr>
          </p:nvGrpSpPr>
          <p:grpSpPr>
            <a:xfrm>
              <a:off x="2032" y="2870"/>
              <a:ext cx="907" cy="3017"/>
              <a:chOff x="5385" y="3856"/>
              <a:chExt cx="907" cy="3017"/>
            </a:xfrm>
          </p:grpSpPr>
          <p:cxnSp>
            <p:nvCxnSpPr>
              <p:cNvPr id="21516" name="直接连接符 4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5385" y="3856"/>
                <a:ext cx="412" cy="203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17" name="直接连接符 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5570" y="4059"/>
                <a:ext cx="495" cy="237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18" name="直接连接符 13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5675" y="4296"/>
                <a:ext cx="495" cy="235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19" name="直接连接符 14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5797" y="4776"/>
                <a:ext cx="495" cy="150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20" name="直接连接符 15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5797" y="5174"/>
                <a:ext cx="495" cy="37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21" name="直接连接符 16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5797" y="5514"/>
                <a:ext cx="495" cy="17"/>
              </a:xfrm>
              <a:prstGeom prst="line">
                <a:avLst/>
              </a:prstGeom>
              <a:noFill/>
              <a:ln w="15875">
                <a:solidFill>
                  <a:srgbClr val="1A1A1A"/>
                </a:solidFill>
                <a:bevel/>
              </a:ln>
            </p:spPr>
          </p:cxnSp>
          <p:cxnSp>
            <p:nvCxnSpPr>
              <p:cNvPr id="21522" name="直接连接符 17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797" y="5909"/>
                <a:ext cx="495" cy="60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23" name="直接连接符 18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665" y="6294"/>
                <a:ext cx="505" cy="82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24" name="直接连接符 2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385" y="6701"/>
                <a:ext cx="567" cy="173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6880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38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44" dur="500" fill="hold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50" dur="500" fill="hold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56" dur="500" fill="hold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7"/>
          <p:cNvSpPr/>
          <p:nvPr>
            <p:custDataLst>
              <p:tags r:id="rId1"/>
            </p:custDataLst>
          </p:nvPr>
        </p:nvSpPr>
        <p:spPr>
          <a:xfrm>
            <a:off x="2860675" y="1660525"/>
            <a:ext cx="3267075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3600">
                <a:latin typeface="黑体" pitchFamily="49" charset="-122"/>
                <a:ea typeface="黑体" pitchFamily="49" charset="-122"/>
              </a:rPr>
              <a:t>第四章 光现象</a:t>
            </a:r>
            <a:endParaRPr lang="en-US" altLang="zh-CN" sz="36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8" name="矩形 4"/>
          <p:cNvSpPr/>
          <p:nvPr>
            <p:custDataLst>
              <p:tags r:id="rId2"/>
            </p:custDataLst>
          </p:nvPr>
        </p:nvSpPr>
        <p:spPr>
          <a:xfrm>
            <a:off x="2123728" y="3068960"/>
            <a:ext cx="5141595" cy="78359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marR="0" lvl="0" indent="0" eaLnBrk="1" hangingPunct="1"/>
            <a:r>
              <a:rPr lang="zh-CN" altLang="en-US" sz="4500" dirty="0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itchFamily="49" charset="-122"/>
                <a:ea typeface="黑体" pitchFamily="49" charset="-122"/>
              </a:rPr>
              <a:t>第三节 平面镜成像</a:t>
            </a:r>
          </a:p>
        </p:txBody>
      </p:sp>
    </p:spTree>
    <p:extLst>
      <p:ext uri="{BB962C8B-B14F-4D97-AF65-F5344CB8AC3E}">
        <p14:creationId xmlns:p14="http://schemas.microsoft.com/office/powerpoint/2010/main" val="36192050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54625"/>
          <p:cNvGrpSpPr/>
          <p:nvPr>
            <p:custDataLst>
              <p:tags r:id="rId1"/>
            </p:custDataLst>
          </p:nvPr>
        </p:nvGrpSpPr>
        <p:grpSpPr>
          <a:xfrm>
            <a:off x="254000" y="1550988"/>
            <a:ext cx="1123950" cy="4468812"/>
            <a:chOff x="-24" y="0"/>
            <a:chExt cx="718" cy="2313"/>
          </a:xfrm>
        </p:grpSpPr>
        <p:sp>
          <p:nvSpPr>
            <p:cNvPr id="22530" name="文本框 154626"/>
            <p:cNvSpPr/>
            <p:nvPr>
              <p:custDataLst>
                <p:tags r:id="rId19"/>
              </p:custDataLst>
            </p:nvPr>
          </p:nvSpPr>
          <p:spPr>
            <a:xfrm>
              <a:off x="-24" y="770"/>
              <a:ext cx="354" cy="784"/>
            </a:xfrm>
            <a:prstGeom prst="rect">
              <a:avLst/>
            </a:prstGeom>
            <a:noFill/>
            <a:ln>
              <a:solidFill>
                <a:schemeClr val="tx1"/>
              </a:solidFill>
              <a:bevel/>
            </a:ln>
          </p:spPr>
          <p:txBody>
            <a:bodyPr vert="vert" anchor="t" anchorCtr="0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Arial" pitchFamily="34" charset="0"/>
                </a:rPr>
                <a:t>平面镜</a:t>
              </a:r>
            </a:p>
          </p:txBody>
        </p:sp>
        <p:sp>
          <p:nvSpPr>
            <p:cNvPr id="22531" name="左大括号 154627"/>
            <p:cNvSpPr/>
            <p:nvPr>
              <p:custDataLst>
                <p:tags r:id="rId20"/>
              </p:custDataLst>
            </p:nvPr>
          </p:nvSpPr>
          <p:spPr>
            <a:xfrm>
              <a:off x="376" y="0"/>
              <a:ext cx="318" cy="2313"/>
            </a:xfrm>
            <a:prstGeom prst="leftBrace">
              <a:avLst>
                <a:gd name="adj1" fmla="val 60041"/>
                <a:gd name="adj2" fmla="val 50000"/>
              </a:avLst>
            </a:prstGeom>
            <a:noFill/>
            <a:ln>
              <a:solidFill>
                <a:schemeClr val="tx1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</a:endParaRPr>
            </a:p>
          </p:txBody>
        </p:sp>
      </p:grpSp>
      <p:sp>
        <p:nvSpPr>
          <p:cNvPr id="22532" name="文本框 154628"/>
          <p:cNvSpPr/>
          <p:nvPr>
            <p:custDataLst>
              <p:tags r:id="rId2"/>
            </p:custDataLst>
          </p:nvPr>
        </p:nvSpPr>
        <p:spPr>
          <a:xfrm>
            <a:off x="3035300" y="4648200"/>
            <a:ext cx="2709862" cy="457200"/>
          </a:xfrm>
          <a:prstGeom prst="rect">
            <a:avLst/>
          </a:prstGeom>
          <a:noFill/>
          <a:ln>
            <a:solidFill>
              <a:srgbClr val="0000FF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</a:rPr>
              <a:t>平面镜成像的原理</a:t>
            </a:r>
          </a:p>
        </p:txBody>
      </p:sp>
      <p:grpSp>
        <p:nvGrpSpPr>
          <p:cNvPr id="22533" name="组合 154629"/>
          <p:cNvGrpSpPr/>
          <p:nvPr>
            <p:custDataLst>
              <p:tags r:id="rId3"/>
            </p:custDataLst>
          </p:nvPr>
        </p:nvGrpSpPr>
        <p:grpSpPr>
          <a:xfrm>
            <a:off x="3111500" y="2278062"/>
            <a:ext cx="2000250" cy="1920875"/>
            <a:chOff x="0" y="-149"/>
            <a:chExt cx="1184" cy="1210"/>
          </a:xfrm>
        </p:grpSpPr>
        <p:sp>
          <p:nvSpPr>
            <p:cNvPr id="22534" name="文本框 154630"/>
            <p:cNvSpPr/>
            <p:nvPr>
              <p:custDataLst>
                <p:tags r:id="rId17"/>
              </p:custDataLst>
            </p:nvPr>
          </p:nvSpPr>
          <p:spPr>
            <a:xfrm>
              <a:off x="0" y="197"/>
              <a:ext cx="952" cy="523"/>
            </a:xfrm>
            <a:prstGeom prst="rect">
              <a:avLst/>
            </a:prstGeom>
            <a:noFill/>
            <a:ln>
              <a:solidFill>
                <a:srgbClr val="0000FF"/>
              </a:solidFill>
              <a:bevel/>
            </a:ln>
          </p:spPr>
          <p:txBody>
            <a:bodyPr anchor="t" anchorCtr="0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Arial" pitchFamily="34" charset="0"/>
                </a:rPr>
                <a:t>平面镜成像</a:t>
              </a:r>
              <a:r>
                <a:rPr lang="zh-CN" altLang="en-US" sz="2400">
                  <a:latin typeface="Tahoma" pitchFamily="34" charset="0"/>
                </a:rPr>
                <a:t>的</a:t>
              </a:r>
              <a:r>
                <a:rPr lang="zh-CN" altLang="en-US" sz="2400">
                  <a:latin typeface="Arial" pitchFamily="34" charset="0"/>
                </a:rPr>
                <a:t>特点</a:t>
              </a:r>
            </a:p>
          </p:txBody>
        </p:sp>
        <p:sp>
          <p:nvSpPr>
            <p:cNvPr id="22535" name="左大括号 154631"/>
            <p:cNvSpPr/>
            <p:nvPr>
              <p:custDataLst>
                <p:tags r:id="rId18"/>
              </p:custDataLst>
            </p:nvPr>
          </p:nvSpPr>
          <p:spPr>
            <a:xfrm>
              <a:off x="1048" y="-149"/>
              <a:ext cx="136" cy="1210"/>
            </a:xfrm>
            <a:prstGeom prst="leftBrace">
              <a:avLst>
                <a:gd name="adj1" fmla="val 57790"/>
                <a:gd name="adj2" fmla="val 50000"/>
              </a:avLst>
            </a:prstGeom>
            <a:noFill/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algn="ctr"/>
              <a:endParaRPr lang="en-US" altLang="zh-CN" sz="2400" baseline="30000">
                <a:latin typeface="Arial" pitchFamily="34" charset="0"/>
              </a:endParaRPr>
            </a:p>
            <a:p>
              <a:pPr lvl="0" algn="ctr"/>
              <a:endParaRPr lang="en-US" altLang="zh-CN" sz="2400" baseline="30000">
                <a:latin typeface="Arial" pitchFamily="34" charset="0"/>
              </a:endParaRPr>
            </a:p>
          </p:txBody>
        </p:sp>
      </p:grpSp>
      <p:sp>
        <p:nvSpPr>
          <p:cNvPr id="22536" name="文本框 154632"/>
          <p:cNvSpPr/>
          <p:nvPr>
            <p:custDataLst>
              <p:tags r:id="rId4"/>
            </p:custDataLst>
          </p:nvPr>
        </p:nvSpPr>
        <p:spPr>
          <a:xfrm>
            <a:off x="5903912" y="4648200"/>
            <a:ext cx="1544638" cy="45720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2400">
                <a:latin typeface="Tahoma" pitchFamily="34" charset="0"/>
              </a:rPr>
              <a:t>光的反射</a:t>
            </a:r>
          </a:p>
        </p:txBody>
      </p:sp>
      <p:sp>
        <p:nvSpPr>
          <p:cNvPr id="22537" name="文本框 154633"/>
          <p:cNvSpPr/>
          <p:nvPr>
            <p:custDataLst>
              <p:tags r:id="rId5"/>
            </p:custDataLst>
          </p:nvPr>
        </p:nvSpPr>
        <p:spPr>
          <a:xfrm>
            <a:off x="1433512" y="1216025"/>
            <a:ext cx="1114425" cy="457200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2400">
                <a:latin typeface="Tahoma" pitchFamily="34" charset="0"/>
              </a:rPr>
              <a:t>平面镜</a:t>
            </a:r>
            <a:endParaRPr lang="en-US" altLang="zh-CN" sz="2400">
              <a:latin typeface="Tahoma" pitchFamily="34" charset="0"/>
            </a:endParaRPr>
          </a:p>
        </p:txBody>
      </p:sp>
      <p:sp>
        <p:nvSpPr>
          <p:cNvPr id="22538" name="文本框 154634"/>
          <p:cNvSpPr/>
          <p:nvPr>
            <p:custDataLst>
              <p:tags r:id="rId6"/>
            </p:custDataLst>
          </p:nvPr>
        </p:nvSpPr>
        <p:spPr>
          <a:xfrm>
            <a:off x="2741612" y="941388"/>
            <a:ext cx="4252912" cy="96202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zh-CN" altLang="en-US" sz="2400">
                <a:latin typeface="Tahoma" pitchFamily="34" charset="0"/>
              </a:rPr>
              <a:t>反射面是平面的镜叫平面镜</a:t>
            </a:r>
          </a:p>
          <a:p>
            <a:pPr lvl="0">
              <a:lnSpc>
                <a:spcPct val="125000"/>
              </a:lnSpc>
            </a:pPr>
            <a:r>
              <a:rPr lang="zh-CN" altLang="en-US" sz="2400">
                <a:latin typeface="Tahoma" pitchFamily="34" charset="0"/>
              </a:rPr>
              <a:t>平静的水面也可以看作平面镜</a:t>
            </a:r>
          </a:p>
        </p:txBody>
      </p:sp>
      <p:grpSp>
        <p:nvGrpSpPr>
          <p:cNvPr id="22539" name="组合 154635"/>
          <p:cNvGrpSpPr/>
          <p:nvPr>
            <p:custDataLst>
              <p:tags r:id="rId7"/>
            </p:custDataLst>
          </p:nvPr>
        </p:nvGrpSpPr>
        <p:grpSpPr>
          <a:xfrm>
            <a:off x="1433512" y="3200400"/>
            <a:ext cx="1536700" cy="1800225"/>
            <a:chOff x="181" y="0"/>
            <a:chExt cx="914" cy="1134"/>
          </a:xfrm>
        </p:grpSpPr>
        <p:sp>
          <p:nvSpPr>
            <p:cNvPr id="22540" name="文本框 154636"/>
            <p:cNvSpPr/>
            <p:nvPr>
              <p:custDataLst>
                <p:tags r:id="rId15"/>
              </p:custDataLst>
            </p:nvPr>
          </p:nvSpPr>
          <p:spPr>
            <a:xfrm>
              <a:off x="181" y="334"/>
              <a:ext cx="663" cy="523"/>
            </a:xfrm>
            <a:prstGeom prst="rect">
              <a:avLst/>
            </a:prstGeom>
            <a:noFill/>
            <a:ln>
              <a:solidFill>
                <a:schemeClr val="tx1"/>
              </a:solidFill>
              <a:bevel/>
            </a:ln>
          </p:spPr>
          <p:txBody>
            <a:bodyPr anchor="t" anchorCtr="0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algn="ctr"/>
              <a:r>
                <a:rPr lang="zh-CN" altLang="en-US" sz="2400">
                  <a:latin typeface="Tahoma" pitchFamily="34" charset="0"/>
                </a:rPr>
                <a:t>平面镜成像</a:t>
              </a:r>
            </a:p>
          </p:txBody>
        </p:sp>
        <p:sp>
          <p:nvSpPr>
            <p:cNvPr id="22541" name="左大括号 154637"/>
            <p:cNvSpPr/>
            <p:nvPr>
              <p:custDataLst>
                <p:tags r:id="rId16"/>
              </p:custDataLst>
            </p:nvPr>
          </p:nvSpPr>
          <p:spPr>
            <a:xfrm>
              <a:off x="959" y="0"/>
              <a:ext cx="136" cy="1134"/>
            </a:xfrm>
            <a:prstGeom prst="leftBrace">
              <a:avLst>
                <a:gd name="adj1" fmla="val 68829"/>
                <a:gd name="adj2" fmla="val 50000"/>
              </a:avLst>
            </a:prstGeom>
            <a:noFill/>
            <a:ln>
              <a:solidFill>
                <a:schemeClr val="tx1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/>
              <a:endParaRPr lang="zh-CN" altLang="en-US" sz="2400">
                <a:latin typeface="Arial" pitchFamily="34" charset="0"/>
              </a:endParaRPr>
            </a:p>
          </p:txBody>
        </p:sp>
      </p:grpSp>
      <p:sp>
        <p:nvSpPr>
          <p:cNvPr id="22542" name="文本框 154639"/>
          <p:cNvSpPr/>
          <p:nvPr>
            <p:custDataLst>
              <p:tags r:id="rId8"/>
            </p:custDataLst>
          </p:nvPr>
        </p:nvSpPr>
        <p:spPr>
          <a:xfrm>
            <a:off x="5218112" y="2074862"/>
            <a:ext cx="2514600" cy="45720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>
                <a:latin typeface="Arial" pitchFamily="34" charset="0"/>
              </a:rPr>
              <a:t>像和物大小相等</a:t>
            </a:r>
          </a:p>
        </p:txBody>
      </p:sp>
      <p:sp>
        <p:nvSpPr>
          <p:cNvPr id="22543" name="矩形 154640"/>
          <p:cNvSpPr/>
          <p:nvPr>
            <p:custDataLst>
              <p:tags r:id="rId9"/>
            </p:custDataLst>
          </p:nvPr>
        </p:nvSpPr>
        <p:spPr>
          <a:xfrm>
            <a:off x="5218112" y="3871912"/>
            <a:ext cx="2119312" cy="45720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</a:rPr>
              <a:t>平面镜成虚像</a:t>
            </a:r>
          </a:p>
        </p:txBody>
      </p:sp>
      <p:sp>
        <p:nvSpPr>
          <p:cNvPr id="22544" name="文本框 154641"/>
          <p:cNvSpPr/>
          <p:nvPr>
            <p:custDataLst>
              <p:tags r:id="rId10"/>
            </p:custDataLst>
          </p:nvPr>
        </p:nvSpPr>
        <p:spPr>
          <a:xfrm>
            <a:off x="5218112" y="2633662"/>
            <a:ext cx="3581400" cy="45720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>
                <a:latin typeface="Arial" pitchFamily="34" charset="0"/>
              </a:rPr>
              <a:t>像和物到镜面的距离相等</a:t>
            </a:r>
          </a:p>
        </p:txBody>
      </p:sp>
      <p:sp>
        <p:nvSpPr>
          <p:cNvPr id="22545" name="文本框 154642"/>
          <p:cNvSpPr/>
          <p:nvPr>
            <p:custDataLst>
              <p:tags r:id="rId11"/>
            </p:custDataLst>
          </p:nvPr>
        </p:nvSpPr>
        <p:spPr>
          <a:xfrm>
            <a:off x="5218112" y="3273425"/>
            <a:ext cx="3657600" cy="45720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>
                <a:latin typeface="Arial" pitchFamily="34" charset="0"/>
              </a:rPr>
              <a:t>像和物的连线垂直于镜面</a:t>
            </a:r>
          </a:p>
        </p:txBody>
      </p:sp>
      <p:sp>
        <p:nvSpPr>
          <p:cNvPr id="22546" name="文本框 154643"/>
          <p:cNvSpPr/>
          <p:nvPr>
            <p:custDataLst>
              <p:tags r:id="rId12"/>
            </p:custDataLst>
          </p:nvPr>
        </p:nvSpPr>
        <p:spPr>
          <a:xfrm>
            <a:off x="1433512" y="5699125"/>
            <a:ext cx="3903662" cy="457200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>
                <a:latin typeface="Verdana" pitchFamily="34" charset="0"/>
              </a:rPr>
              <a:t>平面镜在生产生活中的应用</a:t>
            </a:r>
          </a:p>
        </p:txBody>
      </p:sp>
      <p:sp>
        <p:nvSpPr>
          <p:cNvPr id="22547" name="文本框 4103"/>
          <p:cNvSpPr/>
          <p:nvPr>
            <p:custDataLst>
              <p:tags r:id="rId13"/>
            </p:custDataLst>
          </p:nvPr>
        </p:nvSpPr>
        <p:spPr>
          <a:xfrm>
            <a:off x="82550" y="36512"/>
            <a:ext cx="129540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/>
            <a:r>
              <a:rPr lang="zh-CN" altLang="en-US" sz="2000">
                <a:solidFill>
                  <a:srgbClr val="006666"/>
                </a:solidFill>
                <a:latin typeface="方正姚体" pitchFamily="2" charset="-122"/>
                <a:ea typeface="方正姚体" pitchFamily="2" charset="-122"/>
              </a:rPr>
              <a:t>课堂小结</a:t>
            </a:r>
          </a:p>
        </p:txBody>
      </p:sp>
      <p:pic>
        <p:nvPicPr>
          <p:cNvPr id="22548" name="New picture"/>
          <p:cNvPicPr/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477500" y="12192000"/>
            <a:ext cx="3556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209892514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100" descr="特别好的玻璃板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67062" y="2181225"/>
            <a:ext cx="2808288" cy="2881312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5123" name="Text Box 3"/>
          <p:cNvSpPr/>
          <p:nvPr>
            <p:custDataLst>
              <p:tags r:id="rId2"/>
            </p:custDataLst>
          </p:nvPr>
        </p:nvSpPr>
        <p:spPr>
          <a:xfrm>
            <a:off x="620712" y="458788"/>
            <a:ext cx="3816350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66CC"/>
                </a:solidFill>
                <a:latin typeface="宋体" pitchFamily="2" charset="-122"/>
                <a:ea typeface="微软雅黑"/>
              </a:rPr>
              <a:t>一、平面镜</a:t>
            </a:r>
          </a:p>
        </p:txBody>
      </p:sp>
      <p:sp>
        <p:nvSpPr>
          <p:cNvPr id="512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" y="1527175"/>
            <a:ext cx="81010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marR="0" lvl="0" indent="0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ea typeface="宋体" pitchFamily="2" charset="-122"/>
              </a:rPr>
              <a:t>平的、光滑的、能成像的反射面叫平面镜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ea typeface="宋体" pitchFamily="2" charset="-122"/>
              </a:rPr>
              <a:t>。</a:t>
            </a:r>
          </a:p>
        </p:txBody>
      </p:sp>
      <p:pic>
        <p:nvPicPr>
          <p:cNvPr id="5125" name="图片 3081"/>
          <p:cNvPicPr/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61075" y="2181225"/>
            <a:ext cx="2808288" cy="2881312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5126" name="Picture 9" descr="E:\李燃\教师教学用书\2012人教教师用书项目\ppt\物理\图标.png"/>
          <p:cNvPicPr/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5127" name="图片 102401" descr="倒影1"/>
          <p:cNvPicPr/>
          <p:nvPr>
            <p:custDataLst>
              <p:tags r:id="rId6"/>
            </p:custDataLst>
          </p:nvPr>
        </p:nvPicPr>
        <p:blipFill>
          <a:blip r:embed="rId12"/>
          <a:srcRect b="8177"/>
          <a:stretch>
            <a:fillRect/>
          </a:stretch>
        </p:blipFill>
        <p:spPr>
          <a:xfrm>
            <a:off x="404812" y="2181225"/>
            <a:ext cx="2727325" cy="2881312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5128" name="文本框 5"/>
          <p:cNvSpPr txBox="1"/>
          <p:nvPr>
            <p:custDataLst>
              <p:tags r:id="rId7"/>
            </p:custDataLst>
          </p:nvPr>
        </p:nvSpPr>
        <p:spPr>
          <a:xfrm>
            <a:off x="587375" y="5291138"/>
            <a:ext cx="7896225" cy="9763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marR="0" lvl="0" indent="0" eaLnBrk="1" hangingPunct="1"/>
            <a:r>
              <a:rPr lang="en-US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pitchFamily="34" charset="0"/>
                <a:ea typeface="华文行楷" pitchFamily="2" charset="-122"/>
                <a:sym typeface="宋体" pitchFamily="2" charset="-122"/>
              </a:rPr>
              <a:t>如：生活的镜子、平静的水面、平滑桌面、平滑的玻璃、光滑的金属器具表面等。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91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1519" descr="4103b80e4d2eb1d87acbe176"/>
          <p:cNvPicPr/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8175" y="1568450"/>
            <a:ext cx="3886200" cy="3719512"/>
          </a:xfrm>
          <a:prstGeom prst="rect">
            <a:avLst/>
          </a:prstGeom>
          <a:noFill/>
          <a:ln>
            <a:solidFill>
              <a:schemeClr val="hlink"/>
            </a:solidFill>
            <a:round/>
          </a:ln>
        </p:spPr>
      </p:pic>
      <p:sp>
        <p:nvSpPr>
          <p:cNvPr id="6147" name="文本框 21527"/>
          <p:cNvSpPr/>
          <p:nvPr>
            <p:custDataLst>
              <p:tags r:id="rId2"/>
            </p:custDataLst>
          </p:nvPr>
        </p:nvSpPr>
        <p:spPr>
          <a:xfrm>
            <a:off x="969962" y="2962275"/>
            <a:ext cx="647700" cy="519112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</a:rPr>
              <a:t>像</a:t>
            </a:r>
          </a:p>
        </p:txBody>
      </p:sp>
      <p:sp>
        <p:nvSpPr>
          <p:cNvPr id="6148" name="文本框 21528"/>
          <p:cNvSpPr/>
          <p:nvPr>
            <p:custDataLst>
              <p:tags r:id="rId3"/>
            </p:custDataLst>
          </p:nvPr>
        </p:nvSpPr>
        <p:spPr>
          <a:xfrm>
            <a:off x="2941638" y="3894138"/>
            <a:ext cx="647700" cy="519112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</a:rPr>
              <a:t>物</a:t>
            </a:r>
          </a:p>
        </p:txBody>
      </p:sp>
      <p:sp>
        <p:nvSpPr>
          <p:cNvPr id="6149" name="Text Box 3"/>
          <p:cNvSpPr/>
          <p:nvPr>
            <p:custDataLst>
              <p:tags r:id="rId4"/>
            </p:custDataLst>
          </p:nvPr>
        </p:nvSpPr>
        <p:spPr>
          <a:xfrm>
            <a:off x="55562" y="233362"/>
            <a:ext cx="7489825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二、探究平面镜成像特点</a:t>
            </a:r>
          </a:p>
        </p:txBody>
      </p:sp>
      <p:grpSp>
        <p:nvGrpSpPr>
          <p:cNvPr id="6150" name="组合 21533"/>
          <p:cNvGrpSpPr/>
          <p:nvPr>
            <p:custDataLst>
              <p:tags r:id="rId5"/>
            </p:custDataLst>
          </p:nvPr>
        </p:nvGrpSpPr>
        <p:grpSpPr>
          <a:xfrm>
            <a:off x="4568825" y="1089025"/>
            <a:ext cx="3575050" cy="2027238"/>
            <a:chOff x="3333" y="979"/>
            <a:chExt cx="2087" cy="1277"/>
          </a:xfrm>
        </p:grpSpPr>
        <p:sp>
          <p:nvSpPr>
            <p:cNvPr id="6151" name="云形标注 21507"/>
            <p:cNvSpPr/>
            <p:nvPr>
              <p:custDataLst>
                <p:tags r:id="rId9"/>
              </p:custDataLst>
            </p:nvPr>
          </p:nvSpPr>
          <p:spPr>
            <a:xfrm>
              <a:off x="3333" y="979"/>
              <a:ext cx="2087" cy="1277"/>
            </a:xfrm>
            <a:prstGeom prst="cloudCallout">
              <a:avLst>
                <a:gd name="adj1" fmla="val -31380"/>
                <a:gd name="adj2" fmla="val 81255"/>
              </a:avLst>
            </a:prstGeom>
            <a:solidFill>
              <a:srgbClr val="BBE0E3"/>
            </a:solidFill>
            <a:ln>
              <a:solidFill>
                <a:srgbClr val="3D8F95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algn="ctr" eaLnBrk="1" hangingPunct="1"/>
              <a:endParaRPr lang="zh-CN" altLang="en-US" b="0">
                <a:solidFill>
                  <a:schemeClr val="bg2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2" name="文本框 21508"/>
            <p:cNvSpPr/>
            <p:nvPr>
              <p:custDataLst>
                <p:tags r:id="rId10"/>
              </p:custDataLst>
            </p:nvPr>
          </p:nvSpPr>
          <p:spPr>
            <a:xfrm>
              <a:off x="3616" y="979"/>
              <a:ext cx="1679" cy="1133"/>
            </a:xfrm>
            <a:prstGeom prst="rect">
              <a:avLst/>
            </a:prstGeom>
            <a:noFill/>
            <a:ln>
              <a:noFill/>
              <a:round/>
            </a:ln>
          </p:spPr>
          <p:txBody>
            <a:bodyPr anchor="t" anchorCtr="0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r>
                <a:rPr lang="zh-CN" altLang="en-US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　　平面镜所成的像的大小与物体的大小有什么关系？</a:t>
              </a:r>
            </a:p>
          </p:txBody>
        </p:sp>
      </p:grpSp>
      <p:pic>
        <p:nvPicPr>
          <p:cNvPr id="6153" name="Picture 9" descr="E:\李燃\教师教学用书\2012人教教师用书项目\ppt\物理\图标.png"/>
          <p:cNvPicPr/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6154" name="矩形 4"/>
          <p:cNvSpPr/>
          <p:nvPr>
            <p:custDataLst>
              <p:tags r:id="rId7"/>
            </p:custDataLst>
          </p:nvPr>
        </p:nvSpPr>
        <p:spPr>
          <a:xfrm>
            <a:off x="5516562" y="4302125"/>
            <a:ext cx="3286125" cy="2020888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  <a:bevel/>
          </a:ln>
        </p:spPr>
        <p:txBody>
          <a:bodyPr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/>
              <a:t>当改变与平面镜的距离时，像的大小和位置是如何变化的？</a:t>
            </a:r>
          </a:p>
          <a:p>
            <a:pPr lvl="0" eaLnBrk="1" hangingPunct="1"/>
            <a:endParaRPr lang="zh-CN" altLang="en-US"/>
          </a:p>
        </p:txBody>
      </p:sp>
      <p:cxnSp>
        <p:nvCxnSpPr>
          <p:cNvPr id="6155" name="直接连接符 7"/>
          <p:cNvCxnSpPr/>
          <p:nvPr>
            <p:custDataLst>
              <p:tags r:id="rId8"/>
            </p:custDataLst>
          </p:nvPr>
        </p:nvCxnSpPr>
        <p:spPr>
          <a:xfrm>
            <a:off x="4546600" y="4414838"/>
            <a:ext cx="969962" cy="500062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280776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800"/>
          <p:cNvGrpSpPr/>
          <p:nvPr>
            <p:custDataLst>
              <p:tags r:id="rId1"/>
            </p:custDataLst>
          </p:nvPr>
        </p:nvGrpSpPr>
        <p:grpSpPr>
          <a:xfrm>
            <a:off x="554038" y="1836738"/>
            <a:ext cx="4392612" cy="1709738"/>
            <a:chOff x="181" y="1032"/>
            <a:chExt cx="1996" cy="1813"/>
          </a:xfrm>
        </p:grpSpPr>
        <p:sp>
          <p:nvSpPr>
            <p:cNvPr id="7171" name="圆角矩形 27801"/>
            <p:cNvSpPr/>
            <p:nvPr>
              <p:custDataLst>
                <p:tags r:id="rId8"/>
              </p:custDataLst>
            </p:nvPr>
          </p:nvSpPr>
          <p:spPr>
            <a:xfrm rot="10800000" flipV="1">
              <a:off x="181" y="1032"/>
              <a:ext cx="1996" cy="1813"/>
            </a:xfrm>
            <a:prstGeom prst="roundRect">
              <a:avLst>
                <a:gd name="adj" fmla="val 9106"/>
              </a:avLst>
            </a:prstGeom>
            <a:solidFill>
              <a:srgbClr val="BBE0E3"/>
            </a:solidFill>
            <a:ln w="25400">
              <a:solidFill>
                <a:srgbClr val="3D8F95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/>
              <a:endParaRPr lang="zh-CN" altLang="en-US" b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172" name="文本框 27802"/>
            <p:cNvSpPr/>
            <p:nvPr>
              <p:custDataLst>
                <p:tags r:id="rId9"/>
              </p:custDataLst>
            </p:nvPr>
          </p:nvSpPr>
          <p:spPr>
            <a:xfrm>
              <a:off x="181" y="1032"/>
              <a:ext cx="1950" cy="1769"/>
            </a:xfrm>
            <a:prstGeom prst="rect">
              <a:avLst/>
            </a:prstGeom>
            <a:noFill/>
            <a:ln>
              <a:noFill/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>
                <a:lnSpc>
                  <a:spcPct val="12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　　器材</a:t>
              </a:r>
              <a:r>
                <a:rPr lang="en-US" altLang="zh-CN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:</a:t>
              </a:r>
              <a:r>
                <a:rPr lang="en-US" altLang="zh-CN">
                  <a:solidFill>
                    <a:srgbClr val="FF0066"/>
                  </a:solidFill>
                  <a:latin typeface="宋体" pitchFamily="2" charset="-122"/>
                  <a:ea typeface="宋体" pitchFamily="2" charset="-122"/>
                </a:rPr>
                <a:t> </a:t>
              </a:r>
              <a:r>
                <a:rPr lang="zh-CN" altLang="en-US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薄玻璃板、支架、两个</a:t>
              </a:r>
              <a:r>
                <a:rPr lang="zh-CN" altLang="en-US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完全相同</a:t>
              </a:r>
              <a:r>
                <a:rPr lang="zh-CN" altLang="en-US">
                  <a:solidFill>
                    <a:schemeClr val="tx2"/>
                  </a:solidFill>
                  <a:latin typeface="宋体" pitchFamily="2" charset="-122"/>
                  <a:ea typeface="宋体" pitchFamily="2" charset="-122"/>
                </a:rPr>
                <a:t>的蜡烛、白纸一张、刻度尺、笔</a:t>
              </a:r>
            </a:p>
          </p:txBody>
        </p:sp>
      </p:grpSp>
      <p:pic>
        <p:nvPicPr>
          <p:cNvPr id="7173" name="图片 27805"/>
          <p:cNvPicPr/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60988" y="3224212"/>
            <a:ext cx="2951162" cy="2376488"/>
          </a:xfrm>
          <a:prstGeom prst="rect">
            <a:avLst/>
          </a:prstGeom>
          <a:noFill/>
          <a:ln w="28575">
            <a:noFill/>
            <a:round/>
          </a:ln>
        </p:spPr>
      </p:pic>
      <p:sp>
        <p:nvSpPr>
          <p:cNvPr id="7174" name="椭圆形标注 27804"/>
          <p:cNvSpPr/>
          <p:nvPr>
            <p:custDataLst>
              <p:tags r:id="rId3"/>
            </p:custDataLst>
          </p:nvPr>
        </p:nvSpPr>
        <p:spPr>
          <a:xfrm>
            <a:off x="7485062" y="2016125"/>
            <a:ext cx="1368425" cy="863600"/>
          </a:xfrm>
          <a:prstGeom prst="wedgeEllipseCallout">
            <a:avLst>
              <a:gd name="adj1" fmla="val -10440"/>
              <a:gd name="adj2" fmla="val 139338"/>
            </a:avLst>
          </a:prstGeom>
          <a:solidFill>
            <a:srgbClr val="BBE0E3"/>
          </a:solidFill>
          <a:ln>
            <a:solidFill>
              <a:srgbClr val="3D8F95"/>
            </a:solidFill>
            <a:round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algn="ctr" eaLnBrk="1" hangingPunct="1"/>
            <a:r>
              <a:rPr lang="zh-CN" altLang="en-US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替代蜡烛</a:t>
            </a:r>
            <a:r>
              <a:rPr lang="zh-CN" altLang="en-US">
                <a:solidFill>
                  <a:schemeClr val="tx2"/>
                </a:solidFill>
                <a:latin typeface="楷体_GB2312" pitchFamily="49" charset="-122"/>
              </a:rPr>
              <a:t>                   </a:t>
            </a:r>
          </a:p>
        </p:txBody>
      </p:sp>
      <p:sp>
        <p:nvSpPr>
          <p:cNvPr id="7175" name="椭圆形标注 27813"/>
          <p:cNvSpPr/>
          <p:nvPr>
            <p:custDataLst>
              <p:tags r:id="rId4"/>
            </p:custDataLst>
          </p:nvPr>
        </p:nvSpPr>
        <p:spPr>
          <a:xfrm>
            <a:off x="5360988" y="1943100"/>
            <a:ext cx="1800225" cy="936625"/>
          </a:xfrm>
          <a:prstGeom prst="wedgeEllipseCallout">
            <a:avLst>
              <a:gd name="adj1" fmla="val 18079"/>
              <a:gd name="adj2" fmla="val 132375"/>
            </a:avLst>
          </a:prstGeom>
          <a:solidFill>
            <a:srgbClr val="BBE0E3"/>
          </a:solidFill>
          <a:ln>
            <a:solidFill>
              <a:srgbClr val="3D8F95"/>
            </a:solidFill>
            <a:round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algn="ctr" eaLnBrk="1" hangingPunct="1"/>
            <a:r>
              <a:rPr lang="zh-CN" altLang="en-US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替代平面镜</a:t>
            </a:r>
            <a:r>
              <a:rPr lang="zh-CN" altLang="en-US">
                <a:solidFill>
                  <a:schemeClr val="tx2"/>
                </a:solidFill>
                <a:latin typeface="楷体_GB2312" pitchFamily="49" charset="-122"/>
              </a:rPr>
              <a:t>                   </a:t>
            </a:r>
          </a:p>
        </p:txBody>
      </p:sp>
      <p:pic>
        <p:nvPicPr>
          <p:cNvPr id="7176" name="Picture 9" descr="E:\李燃\教师教学用书\2012人教教师用书项目\ppt\物理\图标.png"/>
          <p:cNvPicPr/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7177" name="Text Box 3"/>
          <p:cNvSpPr/>
          <p:nvPr>
            <p:custDataLst>
              <p:tags r:id="rId6"/>
            </p:custDataLst>
          </p:nvPr>
        </p:nvSpPr>
        <p:spPr>
          <a:xfrm>
            <a:off x="165100" y="233362"/>
            <a:ext cx="7489825" cy="6413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66CC"/>
                </a:solidFill>
                <a:latin typeface="宋体" pitchFamily="2" charset="-122"/>
                <a:ea typeface="宋体" pitchFamily="2" charset="-122"/>
              </a:rPr>
              <a:t>二、探究平面镜成像特点</a:t>
            </a:r>
          </a:p>
        </p:txBody>
      </p:sp>
      <p:sp>
        <p:nvSpPr>
          <p:cNvPr id="7178" name="文本框 2"/>
          <p:cNvSpPr/>
          <p:nvPr>
            <p:custDataLst>
              <p:tags r:id="rId7"/>
            </p:custDataLst>
          </p:nvPr>
        </p:nvSpPr>
        <p:spPr>
          <a:xfrm>
            <a:off x="476250" y="998538"/>
            <a:ext cx="3992562" cy="52228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en-US" altLang="zh-CN"/>
              <a:t>1.</a:t>
            </a:r>
            <a:r>
              <a:rPr lang="zh-CN" altLang="en-US"/>
              <a:t>实验器材</a:t>
            </a:r>
          </a:p>
        </p:txBody>
      </p:sp>
    </p:spTree>
    <p:extLst>
      <p:ext uri="{BB962C8B-B14F-4D97-AF65-F5344CB8AC3E}">
        <p14:creationId xmlns:p14="http://schemas.microsoft.com/office/powerpoint/2010/main" val="3087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3" name="直接连接符 32818"/>
          <p:cNvCxnSpPr/>
          <p:nvPr>
            <p:custDataLst>
              <p:tags r:id="rId1"/>
            </p:custDataLst>
          </p:nvPr>
        </p:nvCxnSpPr>
        <p:spPr>
          <a:xfrm flipH="1" flipV="1">
            <a:off x="68262" y="5722938"/>
            <a:ext cx="1803400" cy="111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</a:ln>
        </p:spPr>
      </p:cxnSp>
      <p:pic>
        <p:nvPicPr>
          <p:cNvPr id="8194" name="Picture 9" descr="E:\李燃\教师教学用书\2012人教教师用书项目\ppt\物理\图标.png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8195" name="文本框 1"/>
          <p:cNvSpPr/>
          <p:nvPr>
            <p:custDataLst>
              <p:tags r:id="rId3"/>
            </p:custDataLst>
          </p:nvPr>
        </p:nvSpPr>
        <p:spPr>
          <a:xfrm>
            <a:off x="254000" y="595312"/>
            <a:ext cx="3348038" cy="52228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、实验步骤</a:t>
            </a:r>
          </a:p>
        </p:txBody>
      </p:sp>
      <p:pic>
        <p:nvPicPr>
          <p:cNvPr id="8196" name="图片 27805"/>
          <p:cNvPicPr/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80025" y="773112"/>
            <a:ext cx="3687762" cy="4452938"/>
          </a:xfrm>
          <a:prstGeom prst="rect">
            <a:avLst/>
          </a:prstGeom>
          <a:noFill/>
          <a:ln w="28575">
            <a:noFill/>
            <a:round/>
          </a:ln>
        </p:spPr>
      </p:pic>
      <p:sp>
        <p:nvSpPr>
          <p:cNvPr id="8197" name="文本框 2"/>
          <p:cNvSpPr/>
          <p:nvPr>
            <p:custDataLst>
              <p:tags r:id="rId5"/>
            </p:custDataLst>
          </p:nvPr>
        </p:nvSpPr>
        <p:spPr>
          <a:xfrm>
            <a:off x="68262" y="1117600"/>
            <a:ext cx="5110162" cy="547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000">
                <a:latin typeface="Arial" pitchFamily="34" charset="0"/>
              </a:rPr>
              <a:t>（</a:t>
            </a:r>
            <a:r>
              <a:rPr lang="en-US" altLang="zh-CN" sz="2000">
                <a:latin typeface="Arial" pitchFamily="34" charset="0"/>
              </a:rPr>
              <a:t>1</a:t>
            </a:r>
            <a:r>
              <a:rPr lang="zh-CN" altLang="en-US" sz="2000">
                <a:latin typeface="Arial" pitchFamily="34" charset="0"/>
              </a:rPr>
              <a:t>）在桌面上铺一张白纸，纸上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竖立</a:t>
            </a:r>
            <a:r>
              <a:rPr lang="zh-CN" altLang="en-US" sz="2000">
                <a:latin typeface="Arial" pitchFamily="34" charset="0"/>
              </a:rPr>
              <a:t>一块平面镜，沿着玻璃板在纸上画一条直线，代表平面镜的位置。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000">
                <a:latin typeface="Arial" pitchFamily="34" charset="0"/>
              </a:rPr>
              <a:t>（</a:t>
            </a:r>
            <a:r>
              <a:rPr lang="en-US" altLang="zh-CN" sz="2000">
                <a:latin typeface="Arial" pitchFamily="34" charset="0"/>
              </a:rPr>
              <a:t>2</a:t>
            </a:r>
            <a:r>
              <a:rPr lang="zh-CN" altLang="en-US" sz="2000">
                <a:latin typeface="Arial" pitchFamily="34" charset="0"/>
              </a:rPr>
              <a:t>）把一只点燃的蜡烛放在玻璃板前面，可以看到他在玻璃板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</a:rPr>
              <a:t>后面的像</a:t>
            </a:r>
            <a:endParaRPr lang="zh-CN" altLang="en-US" sz="2000">
              <a:latin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000">
                <a:latin typeface="Arial" pitchFamily="34" charset="0"/>
              </a:rPr>
              <a:t>（</a:t>
            </a:r>
            <a:r>
              <a:rPr lang="en-US" altLang="zh-CN" sz="2000">
                <a:latin typeface="Arial" pitchFamily="34" charset="0"/>
              </a:rPr>
              <a:t>3</a:t>
            </a:r>
            <a:r>
              <a:rPr lang="zh-CN" altLang="en-US" sz="2000">
                <a:latin typeface="Arial" pitchFamily="34" charset="0"/>
              </a:rPr>
              <a:t>）再拿另外一支不点燃的蜡烛在玻璃板后面移动，直到看上去和前面那支蜡烛的像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</a:rPr>
              <a:t>完全重合</a:t>
            </a:r>
            <a:r>
              <a:rPr lang="zh-CN" altLang="en-US" sz="2000">
                <a:latin typeface="Arial" pitchFamily="34" charset="0"/>
              </a:rPr>
              <a:t>，这个位置就是前面那个像的位置</a:t>
            </a:r>
          </a:p>
          <a:p>
            <a:pPr lvl="0" eaLnBrk="1" hangingPunct="1"/>
            <a:endParaRPr lang="zh-CN" altLang="en-US" sz="2000">
              <a:latin typeface="Arial" pitchFamily="34" charset="0"/>
            </a:endParaRPr>
          </a:p>
          <a:p>
            <a:pPr lvl="0" eaLnBrk="1" hangingPunct="1"/>
            <a:r>
              <a:rPr lang="zh-CN" altLang="en-US" sz="2000">
                <a:latin typeface="Arial" pitchFamily="34" charset="0"/>
              </a:rPr>
              <a:t>（</a:t>
            </a:r>
            <a:r>
              <a:rPr lang="en-US" altLang="zh-CN" sz="2000">
                <a:latin typeface="Arial" pitchFamily="34" charset="0"/>
              </a:rPr>
              <a:t>4</a:t>
            </a:r>
            <a:r>
              <a:rPr lang="zh-CN" altLang="en-US" sz="2000">
                <a:latin typeface="Arial" pitchFamily="34" charset="0"/>
              </a:rPr>
              <a:t>）观察</a:t>
            </a:r>
            <a:r>
              <a:rPr lang="zh-CN" altLang="en-US" sz="2000">
                <a:latin typeface="Arial" pitchFamily="34" charset="0"/>
                <a:sym typeface="微软雅黑" charset="-122"/>
              </a:rPr>
              <a:t>像的大小和</a:t>
            </a:r>
            <a:r>
              <a:rPr lang="zh-CN" altLang="en-US" sz="2000">
                <a:latin typeface="Arial" pitchFamily="34" charset="0"/>
              </a:rPr>
              <a:t>蜡烛的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大小是否相等</a:t>
            </a:r>
            <a:r>
              <a:rPr lang="zh-CN" altLang="en-US" sz="2000">
                <a:latin typeface="Arial" pitchFamily="34" charset="0"/>
              </a:rPr>
              <a:t>；测量像到平面镜的距离和物体到平面镜的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距离是否相等；</a:t>
            </a:r>
            <a:r>
              <a:rPr lang="zh-CN" altLang="en-US" sz="2000">
                <a:latin typeface="Arial" pitchFamily="34" charset="0"/>
              </a:rPr>
              <a:t>连接物体和像的</a:t>
            </a:r>
            <a:r>
              <a:rPr lang="zh-CN" altLang="en-US" sz="200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连线与平面镜的关系</a:t>
            </a:r>
            <a:r>
              <a:rPr lang="en-US" altLang="zh-CN" sz="2000">
                <a:latin typeface="Arial" pitchFamily="34" charset="0"/>
              </a:rPr>
              <a:t>.</a:t>
            </a:r>
          </a:p>
          <a:p>
            <a:pPr lvl="0" eaLnBrk="1" hangingPunct="1"/>
            <a:endParaRPr lang="zh-CN" altLang="en-US" sz="2000">
              <a:latin typeface="Arial" pitchFamily="34" charset="0"/>
            </a:endParaRPr>
          </a:p>
          <a:p>
            <a:pPr lvl="0" eaLnBrk="1" hangingPunct="1"/>
            <a:r>
              <a:rPr lang="zh-CN" altLang="en-US" sz="2000">
                <a:latin typeface="Arial" pitchFamily="34" charset="0"/>
              </a:rPr>
              <a:t>（</a:t>
            </a:r>
            <a:r>
              <a:rPr lang="en-US" altLang="zh-CN" sz="2000">
                <a:latin typeface="Arial" pitchFamily="34" charset="0"/>
              </a:rPr>
              <a:t>5</a:t>
            </a:r>
            <a:r>
              <a:rPr lang="zh-CN" altLang="en-US" sz="2000">
                <a:latin typeface="Arial" pitchFamily="34" charset="0"/>
              </a:rPr>
              <a:t>）移动点燃的蜡烛，重复以上实验。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42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/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6453188"/>
            <a:ext cx="9144000" cy="431800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9218" name="矩形 2"/>
          <p:cNvSpPr/>
          <p:nvPr>
            <p:custDataLst>
              <p:tags r:id="rId2"/>
            </p:custDataLst>
          </p:nvPr>
        </p:nvSpPr>
        <p:spPr>
          <a:xfrm>
            <a:off x="234950" y="461962"/>
            <a:ext cx="8470900" cy="460375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228600" algn="just" eaLnBrk="1" hangingPunct="1"/>
            <a:r>
              <a:rPr lang="en-US" altLang="zh-CN" sz="2400">
                <a:solidFill>
                  <a:schemeClr val="tx2"/>
                </a:solidFill>
                <a:latin typeface="幼圆" pitchFamily="49" charset="-122"/>
                <a:ea typeface="幼圆" pitchFamily="49" charset="-122"/>
                <a:sym typeface="Times New Roman" pitchFamily="18" charset="0"/>
              </a:rPr>
              <a:t>3</a:t>
            </a:r>
            <a:r>
              <a:rPr lang="zh-CN" altLang="en-US" sz="2400">
                <a:solidFill>
                  <a:schemeClr val="tx2"/>
                </a:solidFill>
                <a:latin typeface="幼圆" pitchFamily="49" charset="-122"/>
                <a:ea typeface="幼圆" pitchFamily="49" charset="-122"/>
                <a:sym typeface="Times New Roman" pitchFamily="18" charset="0"/>
              </a:rPr>
              <a:t>．</a:t>
            </a:r>
            <a:r>
              <a:rPr lang="zh-CN" sz="2400">
                <a:solidFill>
                  <a:schemeClr val="tx2"/>
                </a:solidFill>
                <a:latin typeface="幼圆" pitchFamily="49" charset="-122"/>
                <a:ea typeface="幼圆" pitchFamily="49" charset="-122"/>
                <a:sym typeface="Times New Roman" pitchFamily="18" charset="0"/>
              </a:rPr>
              <a:t>数据处理</a:t>
            </a:r>
            <a:endParaRPr lang="zh-CN" altLang="en-US" sz="2400">
              <a:solidFill>
                <a:schemeClr val="tx2"/>
              </a:solidFill>
              <a:latin typeface="幼圆" pitchFamily="49" charset="-122"/>
              <a:ea typeface="幼圆" pitchFamily="49" charset="-122"/>
              <a:sym typeface="Times New Roman" pitchFamily="18" charset="0"/>
            </a:endParaRPr>
          </a:p>
        </p:txBody>
      </p:sp>
      <p:graphicFrame>
        <p:nvGraphicFramePr>
          <p:cNvPr id="9219" name="表格 8220"/>
          <p:cNvGraphicFramePr/>
          <p:nvPr>
            <p:custDataLst>
              <p:tags r:id="rId3"/>
            </p:custDataLst>
          </p:nvPr>
        </p:nvGraphicFramePr>
        <p:xfrm>
          <a:off x="358775" y="922338"/>
          <a:ext cx="6526213" cy="2041525"/>
        </p:xfrm>
        <a:graphic>
          <a:graphicData uri="http://schemas.openxmlformats.org/drawingml/2006/table">
            <a:tbl>
              <a:tblPr/>
              <a:tblGrid>
                <a:gridCol w="1169988"/>
                <a:gridCol w="2006600"/>
                <a:gridCol w="1816100"/>
                <a:gridCol w="1533525"/>
              </a:tblGrid>
              <a:tr h="11271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实验次数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物到平面镜的</a:t>
                      </a:r>
                      <a:endParaRPr lang="en-US" altLang="en-US" sz="20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幼圆" pitchFamily="49" charset="-122"/>
                      </a:endParaRPr>
                    </a:p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距离</a:t>
                      </a:r>
                      <a:r>
                        <a:rPr lang="en-US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/cm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像到平面镜的</a:t>
                      </a:r>
                      <a:endParaRPr lang="en-US" altLang="en-US" sz="20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幼圆" pitchFamily="49" charset="-122"/>
                      </a:endParaRPr>
                    </a:p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距离</a:t>
                      </a:r>
                      <a:r>
                        <a:rPr lang="en-US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/cm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像与物的大小比较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第一次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第二次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EFF3E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zh-CN" altLang="en-US" sz="200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第三次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lang="zh-CN" altLang="en-US" sz="2800" b="1" i="0" u="non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lvl="0" algn="ctr" eaLnBrk="1" hangingPunct="1"/>
                      <a:r>
                        <a:rPr lang="en-US" altLang="en-US" sz="2000" b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  <a:sym typeface="幼圆" pitchFamily="49" charset="-122"/>
                        </a:rPr>
                        <a:t> </a:t>
                      </a:r>
                      <a:endParaRPr lang="zh-CN" altLang="en-US" sz="3200" b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  <a:sym typeface="Times New Roman" pitchFamily="18" charset="0"/>
                      </a:endParaRPr>
                    </a:p>
                  </a:txBody>
                  <a:tcPr marL="68588" marR="68588" marT="0" marB="0">
                    <a:lnL w="12700">
                      <a:solidFill>
                        <a:srgbClr val="9BBB59"/>
                      </a:solidFill>
                      <a:round/>
                    </a:lnL>
                    <a:lnR w="12700">
                      <a:solidFill>
                        <a:srgbClr val="9BBB59"/>
                      </a:solidFill>
                      <a:round/>
                    </a:lnR>
                    <a:lnT w="12700">
                      <a:solidFill>
                        <a:srgbClr val="9BBB59"/>
                      </a:solidFill>
                      <a:round/>
                    </a:lnT>
                    <a:lnB w="12700">
                      <a:solidFill>
                        <a:srgbClr val="9BBB59"/>
                      </a:solidFill>
                      <a:round/>
                    </a:lnB>
                    <a:solidFill>
                      <a:srgbClr val="DEE7D0"/>
                    </a:solidFill>
                  </a:tcPr>
                </a:tc>
              </a:tr>
            </a:tbl>
          </a:graphicData>
        </a:graphic>
      </p:graphicFrame>
      <p:sp>
        <p:nvSpPr>
          <p:cNvPr id="9246" name="AutoShape 5"/>
          <p:cNvSpPr/>
          <p:nvPr>
            <p:custDataLst>
              <p:tags r:id="rId4"/>
            </p:custDataLst>
          </p:nvPr>
        </p:nvSpPr>
        <p:spPr>
          <a:xfrm>
            <a:off x="155575" y="4410075"/>
            <a:ext cx="6413500" cy="762000"/>
          </a:xfrm>
          <a:prstGeom prst="parallelogram">
            <a:avLst>
              <a:gd name="adj" fmla="val 210378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endParaRPr lang="zh-CN" altLang="en-US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9247" name="AutoShape 6"/>
          <p:cNvSpPr/>
          <p:nvPr>
            <p:custDataLst>
              <p:tags r:id="rId5"/>
            </p:custDataLst>
          </p:nvPr>
        </p:nvSpPr>
        <p:spPr>
          <a:xfrm>
            <a:off x="2825750" y="2728912"/>
            <a:ext cx="839788" cy="2443162"/>
          </a:xfrm>
          <a:prstGeom prst="cube">
            <a:avLst>
              <a:gd name="adj" fmla="val 88602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endParaRPr lang="zh-CN" altLang="en-US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grpSp>
        <p:nvGrpSpPr>
          <p:cNvPr id="9248" name="Group 10"/>
          <p:cNvGrpSpPr/>
          <p:nvPr>
            <p:custDataLst>
              <p:tags r:id="rId6"/>
            </p:custDataLst>
          </p:nvPr>
        </p:nvGrpSpPr>
        <p:grpSpPr>
          <a:xfrm>
            <a:off x="4419600" y="4022725"/>
            <a:ext cx="304800" cy="915988"/>
            <a:chOff x="0" y="0"/>
            <a:chExt cx="192" cy="577"/>
          </a:xfrm>
        </p:grpSpPr>
        <p:sp>
          <p:nvSpPr>
            <p:cNvPr id="9249" name="AutoShape 11"/>
            <p:cNvSpPr/>
            <p:nvPr>
              <p:custDataLst>
                <p:tags r:id="rId16"/>
              </p:custDataLst>
            </p:nvPr>
          </p:nvSpPr>
          <p:spPr>
            <a:xfrm>
              <a:off x="0" y="48"/>
              <a:ext cx="192" cy="529"/>
            </a:xfrm>
            <a:prstGeom prst="can">
              <a:avLst>
                <a:gd name="adj" fmla="val 68867"/>
              </a:avLst>
            </a:prstGeom>
            <a:solidFill>
              <a:srgbClr val="FF0000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 eaLnBrk="1" hangingPunct="1"/>
              <a:endParaRPr lang="zh-CN" altLang="en-US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cxnSp>
          <p:nvCxnSpPr>
            <p:cNvPr id="9250" name="Line 12"/>
            <p:cNvCxnSpPr/>
            <p:nvPr>
              <p:custDataLst>
                <p:tags r:id="rId17"/>
              </p:custDataLst>
            </p:nvPr>
          </p:nvCxnSpPr>
          <p:spPr>
            <a:xfrm>
              <a:off x="96" y="0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</p:grpSp>
      <p:grpSp>
        <p:nvGrpSpPr>
          <p:cNvPr id="9251" name="Group 14"/>
          <p:cNvGrpSpPr/>
          <p:nvPr>
            <p:custDataLst>
              <p:tags r:id="rId7"/>
            </p:custDataLst>
          </p:nvPr>
        </p:nvGrpSpPr>
        <p:grpSpPr>
          <a:xfrm>
            <a:off x="1568450" y="3717925"/>
            <a:ext cx="304800" cy="1144588"/>
            <a:chOff x="0" y="0"/>
            <a:chExt cx="192" cy="721"/>
          </a:xfrm>
        </p:grpSpPr>
        <p:grpSp>
          <p:nvGrpSpPr>
            <p:cNvPr id="9252" name="Group 7"/>
            <p:cNvGrpSpPr/>
            <p:nvPr>
              <p:custDataLst>
                <p:tags r:id="rId12"/>
              </p:custDataLst>
            </p:nvPr>
          </p:nvGrpSpPr>
          <p:grpSpPr>
            <a:xfrm>
              <a:off x="0" y="144"/>
              <a:ext cx="192" cy="577"/>
              <a:chOff x="0" y="0"/>
              <a:chExt cx="192" cy="577"/>
            </a:xfrm>
          </p:grpSpPr>
          <p:sp>
            <p:nvSpPr>
              <p:cNvPr id="9253" name="AutoShape 8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48"/>
                <a:ext cx="192" cy="529"/>
              </a:xfrm>
              <a:prstGeom prst="can">
                <a:avLst>
                  <a:gd name="adj" fmla="val 6886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2800" b="1" i="0" u="none" baseline="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</a:lstStyle>
              <a:p>
                <a:pPr lvl="0" eaLnBrk="1" hangingPunct="1"/>
                <a:endParaRPr lang="zh-CN" altLang="en-US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cxnSp>
            <p:nvCxnSpPr>
              <p:cNvPr id="9254" name="Line 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6" y="0"/>
                <a:ext cx="1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</p:grpSp>
        <p:sp>
          <p:nvSpPr>
            <p:cNvPr id="9255" name="未知"/>
            <p:cNvSpPr/>
            <p:nvPr>
              <p:custDataLst>
                <p:tags r:id="rId13"/>
              </p:custDataLst>
            </p:nvPr>
          </p:nvSpPr>
          <p:spPr>
            <a:xfrm>
              <a:off x="27" y="0"/>
              <a:ext cx="125" cy="204"/>
            </a:xfrm>
            <a:custGeom>
              <a:avLst/>
              <a:gdLst/>
              <a:ahLst/>
              <a:cxnLst/>
              <a:rect l="0" t="0" r="0" b="0"/>
              <a:pathLst>
                <a:path w="125" h="204">
                  <a:moveTo>
                    <a:pt x="87" y="203"/>
                  </a:moveTo>
                  <a:cubicBezTo>
                    <a:pt x="49" y="193"/>
                    <a:pt x="28" y="204"/>
                    <a:pt x="6" y="169"/>
                  </a:cubicBezTo>
                  <a:cubicBezTo>
                    <a:pt x="14" y="72"/>
                    <a:pt x="0" y="111"/>
                    <a:pt x="53" y="74"/>
                  </a:cubicBezTo>
                  <a:cubicBezTo>
                    <a:pt x="62" y="50"/>
                    <a:pt x="66" y="25"/>
                    <a:pt x="73" y="0"/>
                  </a:cubicBezTo>
                  <a:cubicBezTo>
                    <a:pt x="85" y="33"/>
                    <a:pt x="93" y="63"/>
                    <a:pt x="107" y="95"/>
                  </a:cubicBezTo>
                  <a:cubicBezTo>
                    <a:pt x="113" y="108"/>
                    <a:pt x="121" y="135"/>
                    <a:pt x="121" y="135"/>
                  </a:cubicBezTo>
                  <a:cubicBezTo>
                    <a:pt x="116" y="171"/>
                    <a:pt x="125" y="203"/>
                    <a:pt x="87" y="203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</p:sp>
      </p:grpSp>
      <p:grpSp>
        <p:nvGrpSpPr>
          <p:cNvPr id="9256" name="组合 19781"/>
          <p:cNvGrpSpPr/>
          <p:nvPr>
            <p:custDataLst>
              <p:tags r:id="rId8"/>
            </p:custDataLst>
          </p:nvPr>
        </p:nvGrpSpPr>
        <p:grpSpPr>
          <a:xfrm>
            <a:off x="6237288" y="3055938"/>
            <a:ext cx="2449512" cy="2374900"/>
            <a:chOff x="204" y="1389"/>
            <a:chExt cx="1996" cy="1814"/>
          </a:xfrm>
        </p:grpSpPr>
        <p:sp>
          <p:nvSpPr>
            <p:cNvPr id="9257" name="圆角矩形 19782"/>
            <p:cNvSpPr/>
            <p:nvPr>
              <p:custDataLst>
                <p:tags r:id="rId10"/>
              </p:custDataLst>
            </p:nvPr>
          </p:nvSpPr>
          <p:spPr>
            <a:xfrm rot="10800000" flipV="1">
              <a:off x="204" y="1389"/>
              <a:ext cx="1996" cy="1813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258" name="文本框 19783"/>
            <p:cNvSpPr/>
            <p:nvPr>
              <p:custDataLst>
                <p:tags r:id="rId11"/>
              </p:custDataLst>
            </p:nvPr>
          </p:nvSpPr>
          <p:spPr>
            <a:xfrm>
              <a:off x="204" y="1434"/>
              <a:ext cx="1950" cy="1769"/>
            </a:xfrm>
            <a:prstGeom prst="rect">
              <a:avLst/>
            </a:prstGeom>
            <a:solidFill>
              <a:srgbClr val="BBE0E3"/>
            </a:solidFill>
            <a:ln>
              <a:solidFill>
                <a:srgbClr val="3D8F95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800" b="1" i="0" u="none" baseline="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</a:lstStyle>
            <a:p>
              <a:pPr lvl="0">
                <a:lnSpc>
                  <a:spcPct val="120000"/>
                </a:lnSpc>
              </a:pPr>
              <a:r>
                <a:rPr lang="zh-CN" altLang="en-US">
                  <a:solidFill>
                    <a:srgbClr val="FF0000"/>
                  </a:solidFill>
                </a:rPr>
                <a:t>操作时注意</a:t>
              </a:r>
              <a:r>
                <a:rPr lang="en-US" altLang="zh-CN">
                  <a:solidFill>
                    <a:srgbClr val="FF0000"/>
                  </a:solidFill>
                </a:rPr>
                <a:t>:</a:t>
              </a:r>
              <a:r>
                <a:rPr lang="en-US" altLang="zh-CN">
                  <a:solidFill>
                    <a:srgbClr val="FF0066"/>
                  </a:solidFill>
                </a:rPr>
                <a:t> </a:t>
              </a:r>
            </a:p>
            <a:p>
              <a:pPr lvl="0">
                <a:lnSpc>
                  <a:spcPct val="120000"/>
                </a:lnSpc>
              </a:pPr>
              <a:r>
                <a:rPr lang="zh-CN" altLang="en-US">
                  <a:solidFill>
                    <a:schemeClr val="tx2"/>
                  </a:solidFill>
                </a:rPr>
                <a:t>①玻璃板</a:t>
              </a:r>
              <a:r>
                <a:rPr lang="zh-CN" altLang="en-US">
                  <a:solidFill>
                    <a:srgbClr val="FF0000"/>
                  </a:solidFill>
                </a:rPr>
                <a:t>竖立</a:t>
              </a:r>
              <a:endParaRPr lang="zh-CN" altLang="en-US">
                <a:solidFill>
                  <a:schemeClr val="tx2"/>
                </a:solidFill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>
                  <a:solidFill>
                    <a:schemeClr val="tx2"/>
                  </a:solidFill>
                </a:rPr>
                <a:t>②玻璃板位置</a:t>
              </a:r>
              <a:r>
                <a:rPr lang="zh-CN" altLang="en-US">
                  <a:solidFill>
                    <a:srgbClr val="FF0000"/>
                  </a:solidFill>
                </a:rPr>
                <a:t>只画一条线</a:t>
              </a:r>
            </a:p>
          </p:txBody>
        </p:sp>
      </p:grpSp>
      <p:sp>
        <p:nvSpPr>
          <p:cNvPr id="9259" name="文本框 1"/>
          <p:cNvSpPr/>
          <p:nvPr>
            <p:custDataLst>
              <p:tags r:id="rId9"/>
            </p:custDataLst>
          </p:nvPr>
        </p:nvSpPr>
        <p:spPr>
          <a:xfrm>
            <a:off x="358775" y="5743575"/>
            <a:ext cx="6772275" cy="46037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zh-CN" altLang="en-US" sz="2400"/>
              <a:t>多次测量的目的：</a:t>
            </a:r>
            <a:r>
              <a:rPr lang="zh-CN" altLang="en-US" sz="2400">
                <a:solidFill>
                  <a:srgbClr val="FF0000"/>
                </a:solidFill>
              </a:rPr>
              <a:t>寻找普遍规律</a:t>
            </a:r>
          </a:p>
        </p:txBody>
      </p:sp>
    </p:spTree>
    <p:extLst>
      <p:ext uri="{BB962C8B-B14F-4D97-AF65-F5344CB8AC3E}">
        <p14:creationId xmlns:p14="http://schemas.microsoft.com/office/powerpoint/2010/main" val="60325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33796"/>
          <p:cNvSpPr/>
          <p:nvPr>
            <p:custDataLst>
              <p:tags r:id="rId1"/>
            </p:custDataLst>
          </p:nvPr>
        </p:nvSpPr>
        <p:spPr>
          <a:xfrm>
            <a:off x="411162" y="1304925"/>
            <a:ext cx="5546725" cy="522288"/>
          </a:xfrm>
          <a:prstGeom prst="rect">
            <a:avLst/>
          </a:prstGeom>
          <a:solidFill>
            <a:srgbClr val="BBE0E3"/>
          </a:solidFill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像的大小与物的大小相等（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等大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）</a:t>
            </a:r>
            <a:endParaRPr lang="en-US" altLang="zh-CN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2" name="文本框 33799"/>
          <p:cNvSpPr/>
          <p:nvPr>
            <p:custDataLst>
              <p:tags r:id="rId2"/>
            </p:custDataLst>
          </p:nvPr>
        </p:nvSpPr>
        <p:spPr>
          <a:xfrm>
            <a:off x="411162" y="2046288"/>
            <a:ext cx="6372225" cy="523875"/>
          </a:xfrm>
          <a:prstGeom prst="rect">
            <a:avLst/>
          </a:prstGeom>
          <a:solidFill>
            <a:srgbClr val="BBE0E3"/>
          </a:solidFill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像和物体到平面镜的距离相等（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等距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10243" name="文本框 33802"/>
          <p:cNvSpPr/>
          <p:nvPr>
            <p:custDataLst>
              <p:tags r:id="rId3"/>
            </p:custDataLst>
          </p:nvPr>
        </p:nvSpPr>
        <p:spPr>
          <a:xfrm>
            <a:off x="411162" y="2701925"/>
            <a:ext cx="6708775" cy="523875"/>
          </a:xfrm>
          <a:prstGeom prst="rect">
            <a:avLst/>
          </a:prstGeom>
          <a:solidFill>
            <a:srgbClr val="BBE0E3"/>
          </a:solidFill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像和物体对的连线与镜面垂直（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垂直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）</a:t>
            </a:r>
          </a:p>
        </p:txBody>
      </p:sp>
      <p:pic>
        <p:nvPicPr>
          <p:cNvPr id="10244" name="Picture 9" descr="E:\李燃\教师教学用书\2012人教教师用书项目\ppt\物理\图标.png"/>
          <p:cNvPicPr/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0245" name="文本框 33796"/>
          <p:cNvSpPr/>
          <p:nvPr>
            <p:custDataLst>
              <p:tags r:id="rId5"/>
            </p:custDataLst>
          </p:nvPr>
        </p:nvSpPr>
        <p:spPr>
          <a:xfrm>
            <a:off x="411162" y="3478212"/>
            <a:ext cx="6867525" cy="523875"/>
          </a:xfrm>
          <a:prstGeom prst="rect">
            <a:avLst/>
          </a:prstGeom>
          <a:solidFill>
            <a:srgbClr val="BBE0E3"/>
          </a:solidFill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平面镜所成的像是正立的左右相反的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虚像</a:t>
            </a:r>
          </a:p>
        </p:txBody>
      </p:sp>
      <p:sp>
        <p:nvSpPr>
          <p:cNvPr id="10246" name="文本框 4"/>
          <p:cNvSpPr/>
          <p:nvPr>
            <p:custDataLst>
              <p:tags r:id="rId6"/>
            </p:custDataLst>
          </p:nvPr>
        </p:nvSpPr>
        <p:spPr>
          <a:xfrm>
            <a:off x="168275" y="579438"/>
            <a:ext cx="7283450" cy="522288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/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、实验结论：平面镜成像的特点</a:t>
            </a:r>
          </a:p>
        </p:txBody>
      </p:sp>
      <p:pic>
        <p:nvPicPr>
          <p:cNvPr id="10247" name="图片 5"/>
          <p:cNvPicPr/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3262" y="4198938"/>
            <a:ext cx="4222750" cy="2120900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0248" name="右大括号 6"/>
          <p:cNvSpPr/>
          <p:nvPr>
            <p:custDataLst>
              <p:tags r:id="rId8"/>
            </p:custDataLst>
          </p:nvPr>
        </p:nvSpPr>
        <p:spPr>
          <a:xfrm>
            <a:off x="7202488" y="1333500"/>
            <a:ext cx="576262" cy="2468562"/>
          </a:xfrm>
          <a:prstGeom prst="rightBrace">
            <a:avLst>
              <a:gd name="adj1" fmla="val 8330"/>
              <a:gd name="adj2" fmla="val 50000"/>
            </a:avLst>
          </a:prstGeom>
          <a:noFill/>
          <a:ln w="28575">
            <a:solidFill>
              <a:srgbClr val="385D8A"/>
            </a:solidFill>
            <a:bevel/>
          </a:ln>
          <a:effectLst>
            <a:outerShdw blurRad="50800" dist="50800" dir="5400000" algn="ctr">
              <a:srgbClr val="FFFF00"/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marL="0" lvl="0" indent="0" algn="ctr" eaLnBrk="1" hangingPunct="1"/>
            <a:endParaRPr lang="en-US" altLang="en-US">
              <a:ea typeface="宋体" pitchFamily="2" charset="-122"/>
            </a:endParaRPr>
          </a:p>
        </p:txBody>
      </p:sp>
      <p:sp>
        <p:nvSpPr>
          <p:cNvPr id="10249" name="TextBox 16"/>
          <p:cNvSpPr/>
          <p:nvPr>
            <p:custDataLst>
              <p:tags r:id="rId9"/>
            </p:custDataLst>
          </p:nvPr>
        </p:nvSpPr>
        <p:spPr>
          <a:xfrm>
            <a:off x="7851775" y="1304925"/>
            <a:ext cx="1301750" cy="2601912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>
                <a:latin typeface="微软雅黑" charset="-122"/>
                <a:ea typeface="微软雅黑"/>
              </a:rPr>
              <a:t>像与物体关于镜面对称</a:t>
            </a:r>
          </a:p>
        </p:txBody>
      </p:sp>
    </p:spTree>
    <p:extLst>
      <p:ext uri="{BB962C8B-B14F-4D97-AF65-F5344CB8AC3E}">
        <p14:creationId xmlns:p14="http://schemas.microsoft.com/office/powerpoint/2010/main" val="400880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直接连接符 11"/>
          <p:cNvCxnSpPr/>
          <p:nvPr>
            <p:custDataLst>
              <p:tags r:id="rId1"/>
            </p:custDataLst>
          </p:nvPr>
        </p:nvCxnSpPr>
        <p:spPr>
          <a:xfrm flipH="1">
            <a:off x="4278312" y="2924175"/>
            <a:ext cx="0" cy="0"/>
          </a:xfrm>
          <a:prstGeom prst="line">
            <a:avLst/>
          </a:prstGeom>
          <a:noFill/>
          <a:ln>
            <a:solidFill>
              <a:srgbClr val="00CC98"/>
            </a:solidFill>
            <a:round/>
          </a:ln>
        </p:spPr>
      </p:cxnSp>
      <p:sp>
        <p:nvSpPr>
          <p:cNvPr id="11266" name="矩形 1"/>
          <p:cNvSpPr/>
          <p:nvPr>
            <p:custDataLst>
              <p:tags r:id="rId2"/>
            </p:custDataLst>
          </p:nvPr>
        </p:nvSpPr>
        <p:spPr>
          <a:xfrm>
            <a:off x="44450" y="361950"/>
            <a:ext cx="2706688" cy="644525"/>
          </a:xfrm>
          <a:prstGeom prst="rect">
            <a:avLst/>
          </a:prstGeom>
          <a:noFill/>
          <a:ln>
            <a:noFill/>
            <a:bevel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</a:lstStyle>
          <a:p>
            <a:pPr lvl="0" algn="ctr" eaLnBrk="1" hangingPunct="1"/>
            <a:r>
              <a:rPr lang="en-US" altLang="zh-CN" sz="3600">
                <a:solidFill>
                  <a:srgbClr val="FF0000"/>
                </a:solidFill>
              </a:rPr>
              <a:t>5</a:t>
            </a:r>
            <a:r>
              <a:rPr lang="zh-CN" altLang="en-US" sz="3600">
                <a:solidFill>
                  <a:srgbClr val="FF0000"/>
                </a:solidFill>
              </a:rPr>
              <a:t>、注意事项</a:t>
            </a:r>
          </a:p>
        </p:txBody>
      </p:sp>
      <p:sp>
        <p:nvSpPr>
          <p:cNvPr id="11267" name="文本框 1"/>
          <p:cNvSpPr txBox="1"/>
          <p:nvPr>
            <p:custDataLst>
              <p:tags r:id="rId3"/>
            </p:custDataLst>
          </p:nvPr>
        </p:nvSpPr>
        <p:spPr>
          <a:xfrm>
            <a:off x="587375" y="1006475"/>
            <a:ext cx="8395335" cy="520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1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）用玻璃板代替平面镜的目的：</a:t>
            </a:r>
            <a:endParaRPr kumimoji="0" lang="zh-CN" altLang="en-US" sz="2400" b="1" i="0" u="none" strike="noStrike" kern="0" cap="none" spc="0" normalizeH="0" baseline="0" noProof="1">
              <a:solidFill>
                <a:schemeClr val="tx1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便于确定像的位置（透光、成像） 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方法（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等效替代法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</a:t>
            </a:r>
            <a:endParaRPr kumimoji="0" lang="zh-CN" altLang="en-US" sz="2400" b="1" i="0" u="none" strike="noStrike" kern="0" cap="none" spc="0" normalizeH="0" baseline="0" noProof="1">
              <a:solidFill>
                <a:srgbClr val="FF0000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2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）用两支相同的蜡烛的目的：</a:t>
            </a:r>
            <a:endParaRPr kumimoji="0" lang="zh-CN" altLang="en-US" sz="2400" b="1" i="0" u="none" strike="noStrike" kern="0" cap="none" spc="0" normalizeH="0" baseline="0" noProof="1">
              <a:solidFill>
                <a:schemeClr val="tx1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比较像和物大小关系             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方法（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等效替代法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</a:t>
            </a:r>
            <a:endParaRPr kumimoji="0" lang="zh-CN" altLang="en-US" sz="2400" b="1" i="0" u="none" strike="noStrike" kern="0" cap="none" spc="0" normalizeH="0" baseline="0" noProof="1">
              <a:solidFill>
                <a:srgbClr val="FF0000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3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）使用刻度尺的目的：</a:t>
            </a:r>
            <a:endParaRPr kumimoji="0" lang="zh-CN" altLang="en-US" sz="2400" b="1" i="0" u="none" strike="noStrike" kern="0" cap="none" spc="0" normalizeH="0" baseline="0" noProof="1">
              <a:solidFill>
                <a:schemeClr val="tx1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为了比较确定像与物体到平面镜的距离的关系</a:t>
            </a:r>
            <a:endParaRPr kumimoji="0" lang="zh-CN" altLang="en-US" sz="2400" b="1" i="0" u="none" strike="noStrike" kern="0" cap="none" spc="0" normalizeH="0" baseline="0" noProof="1">
              <a:solidFill>
                <a:srgbClr val="FF0000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4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）光屏的作用：</a:t>
            </a:r>
            <a:endParaRPr kumimoji="0" lang="zh-CN" altLang="en-US" sz="2400" b="1" i="0" u="none" strike="noStrike" kern="0" cap="none" spc="0" normalizeH="0" baseline="0" noProof="1">
              <a:solidFill>
                <a:schemeClr val="tx1"/>
              </a:solidFill>
              <a:latin typeface="宋体" pitchFamily="2" charset="-122"/>
              <a:ea typeface="楷体_GB2312" pitchFamily="49" charset="-122"/>
              <a:cs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   </a:t>
            </a: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检验成像是实像还是虚像</a:t>
            </a: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1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5</a:t>
            </a:r>
            <a:r>
              <a:rPr kumimoji="0" lang="zh-CN" altLang="en-US" sz="2400" b="1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）用薄玻璃板而不用后玻璃板的原因：</a:t>
            </a:r>
            <a:endParaRPr kumimoji="0" lang="zh-CN" altLang="en-US" sz="2400" b="1" i="0" u="none" strike="noStrike" kern="0" cap="none" spc="0" normalizeH="0" baseline="0" noProof="1">
              <a:solidFill>
                <a:srgbClr val="FF0000"/>
              </a:solidFill>
              <a:latin typeface="宋体" pitchFamily="2" charset="-122"/>
              <a:ea typeface="楷体_GB2312" pitchFamily="49" charset="-122"/>
              <a:cs typeface="+mn-ea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0" cap="none" spc="0" normalizeH="0" baseline="0" noProof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     玻璃板太厚前后两个反射面会成两个虚像，会有重影</a:t>
            </a:r>
          </a:p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kumimoji="0" lang="en-US" altLang="zh-CN" sz="2400" b="0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6</a:t>
            </a:r>
            <a:r>
              <a:rPr kumimoji="0" lang="zh-CN" altLang="en-US" sz="2400" b="0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楷体_GB2312" pitchFamily="49" charset="-122"/>
                <a:cs typeface="+mn-ea"/>
                <a:sym typeface="+mn-ea"/>
              </a:rPr>
              <a:t>）</a:t>
            </a:r>
            <a:r>
              <a:rPr kumimoji="0" lang="zh-CN" altLang="en-US" sz="2400" b="0" i="0" u="none" strike="noStrike" kern="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-122"/>
                <a:ea typeface="微软雅黑"/>
                <a:cs typeface="+mn-ea"/>
                <a:sym typeface="+mn-ea"/>
              </a:rPr>
              <a:t>玻璃板放置时应该与桌面垂直</a:t>
            </a:r>
            <a:r>
              <a:rPr kumimoji="0" lang="zh-CN" altLang="en-US" sz="2400" b="0" i="0" u="none" strike="noStrike" kern="0" cap="none" spc="0" normalizeH="0" baseline="0" noProof="1">
                <a:solidFill>
                  <a:schemeClr val="tx1"/>
                </a:solidFill>
                <a:latin typeface="微软雅黑" charset="-122"/>
                <a:ea typeface="微软雅黑"/>
                <a:cs typeface="+mn-ea"/>
                <a:sym typeface="+mn-ea"/>
              </a:rPr>
              <a:t>，</a:t>
            </a:r>
            <a:r>
              <a:rPr kumimoji="0" lang="zh-CN" altLang="en-US" sz="2400" b="0" i="0" u="none" strike="noStrike" kern="0" cap="none" spc="0" normalizeH="0" baseline="0" noProof="1">
                <a:solidFill>
                  <a:srgbClr val="FF0000"/>
                </a:solidFill>
                <a:latin typeface="微软雅黑" charset="-122"/>
                <a:ea typeface="微软雅黑"/>
                <a:cs typeface="+mn-ea"/>
                <a:sym typeface="+mn-ea"/>
              </a:rPr>
              <a:t>否则像物无法重合</a:t>
            </a:r>
          </a:p>
        </p:txBody>
      </p:sp>
    </p:spTree>
    <p:extLst>
      <p:ext uri="{BB962C8B-B14F-4D97-AF65-F5344CB8AC3E}">
        <p14:creationId xmlns:p14="http://schemas.microsoft.com/office/powerpoint/2010/main" val="319764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  <p:tag name="KSO_WM_UNIT_TABLE_BEAUTIFY" val="smartTable{d4767e8a-c1ea-483f-9cc1-d45e4aa2f3b4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  <p:tag name="KSO_WM_UNIT_TABLE_BEAUTIFY" val="smartTable{67b3d71d-414a-44b3-86fd-f0573ff978cb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1386</Words>
  <Application>Microsoft Office PowerPoint</Application>
  <PresentationFormat>全屏显示(4:3)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三、平面镜成虚像</vt:lpstr>
      <vt:lpstr>PowerPoint 演示文稿</vt:lpstr>
      <vt:lpstr>PowerPoint 演示文稿</vt:lpstr>
      <vt:lpstr>PowerPoint 演示文稿</vt:lpstr>
      <vt:lpstr>PowerPoint 演示文稿</vt:lpstr>
      <vt:lpstr>四、平面镜的应用— 2.改变光路</vt:lpstr>
      <vt:lpstr>四、平面镜的应用— 3.扩大视觉空间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2021-01-09T12:40:12Z</dcterms:created>
  <dcterms:modified xsi:type="dcterms:W3CDTF">2021-01-09T12:57:18Z</dcterms:modified>
</cp:coreProperties>
</file>